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 Id="rId178" Type="http://schemas.openxmlformats.org/officeDocument/2006/relationships/slide" Target="slides/slide173.xml"/><Relationship Id="rId179" Type="http://schemas.openxmlformats.org/officeDocument/2006/relationships/slide" Target="slides/slide174.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183" Type="http://schemas.openxmlformats.org/officeDocument/2006/relationships/slide" Target="slides/slide178.xml"/><Relationship Id="rId184" Type="http://schemas.openxmlformats.org/officeDocument/2006/relationships/slide" Target="slides/slide179.xml"/><Relationship Id="rId185" Type="http://schemas.openxmlformats.org/officeDocument/2006/relationships/slide" Target="slides/slide180.xml"/><Relationship Id="rId186" Type="http://schemas.openxmlformats.org/officeDocument/2006/relationships/slide" Target="slides/slide181.xml"/><Relationship Id="rId187" Type="http://schemas.openxmlformats.org/officeDocument/2006/relationships/slide" Target="slides/slide182.xml"/><Relationship Id="rId188" Type="http://schemas.openxmlformats.org/officeDocument/2006/relationships/slide" Target="slides/slide183.xml"/><Relationship Id="rId189" Type="http://schemas.openxmlformats.org/officeDocument/2006/relationships/slide" Target="slides/slide184.xml"/><Relationship Id="rId190" Type="http://schemas.openxmlformats.org/officeDocument/2006/relationships/slide" Target="slides/slide185.xml"/><Relationship Id="rId191" Type="http://schemas.openxmlformats.org/officeDocument/2006/relationships/slide" Target="slides/slide186.xml"/><Relationship Id="rId192" Type="http://schemas.openxmlformats.org/officeDocument/2006/relationships/slide" Target="slides/slide187.xml"/><Relationship Id="rId193" Type="http://schemas.openxmlformats.org/officeDocument/2006/relationships/slide" Target="slides/slide188.xml"/><Relationship Id="rId194" Type="http://schemas.openxmlformats.org/officeDocument/2006/relationships/slide" Target="slides/slide189.xml"/><Relationship Id="rId195" Type="http://schemas.openxmlformats.org/officeDocument/2006/relationships/slide" Target="slides/slide190.xml"/><Relationship Id="rId196" Type="http://schemas.openxmlformats.org/officeDocument/2006/relationships/slide" Target="slides/slide191.xml"/><Relationship Id="rId197" Type="http://schemas.openxmlformats.org/officeDocument/2006/relationships/slide" Target="slides/slide192.xml"/><Relationship Id="rId198" Type="http://schemas.openxmlformats.org/officeDocument/2006/relationships/slide" Target="slides/slide193.xml"/><Relationship Id="rId199" Type="http://schemas.openxmlformats.org/officeDocument/2006/relationships/slide" Target="slides/slide194.xml"/><Relationship Id="rId200" Type="http://schemas.openxmlformats.org/officeDocument/2006/relationships/slide" Target="slides/slide195.xml"/><Relationship Id="rId201" Type="http://schemas.openxmlformats.org/officeDocument/2006/relationships/slide" Target="slides/slide196.xml"/><Relationship Id="rId202" Type="http://schemas.openxmlformats.org/officeDocument/2006/relationships/slide" Target="slides/slide197.xml"/><Relationship Id="rId203" Type="http://schemas.openxmlformats.org/officeDocument/2006/relationships/slide" Target="slides/slide198.xml"/><Relationship Id="rId204" Type="http://schemas.openxmlformats.org/officeDocument/2006/relationships/slide" Target="slides/slide199.xml"/><Relationship Id="rId205" Type="http://schemas.openxmlformats.org/officeDocument/2006/relationships/slide" Target="slides/slide200.xml"/><Relationship Id="rId206" Type="http://schemas.openxmlformats.org/officeDocument/2006/relationships/slide" Target="slides/slide201.xml"/><Relationship Id="rId207" Type="http://schemas.openxmlformats.org/officeDocument/2006/relationships/slide" Target="slides/slide202.xml"/><Relationship Id="rId208" Type="http://schemas.openxmlformats.org/officeDocument/2006/relationships/slide" Target="slides/slide203.xml"/><Relationship Id="rId209" Type="http://schemas.openxmlformats.org/officeDocument/2006/relationships/slide" Target="slides/slide204.xml"/><Relationship Id="rId210" Type="http://schemas.openxmlformats.org/officeDocument/2006/relationships/slide" Target="slides/slide205.xml"/><Relationship Id="rId211" Type="http://schemas.openxmlformats.org/officeDocument/2006/relationships/slide" Target="slides/slide206.xml"/><Relationship Id="rId212" Type="http://schemas.openxmlformats.org/officeDocument/2006/relationships/slide" Target="slides/slide207.xml"/><Relationship Id="rId213" Type="http://schemas.openxmlformats.org/officeDocument/2006/relationships/slide" Target="slides/slide208.xml"/><Relationship Id="rId214" Type="http://schemas.openxmlformats.org/officeDocument/2006/relationships/slide" Target="slides/slide209.xml"/><Relationship Id="rId215" Type="http://schemas.openxmlformats.org/officeDocument/2006/relationships/slide" Target="slides/slide210.xml"/><Relationship Id="rId216" Type="http://schemas.openxmlformats.org/officeDocument/2006/relationships/slide" Target="slides/slide211.xml"/><Relationship Id="rId217" Type="http://schemas.openxmlformats.org/officeDocument/2006/relationships/slide" Target="slides/slide212.xml"/><Relationship Id="rId218" Type="http://schemas.openxmlformats.org/officeDocument/2006/relationships/slide" Target="slides/slide213.xml"/><Relationship Id="rId219" Type="http://schemas.openxmlformats.org/officeDocument/2006/relationships/slide" Target="slides/slide214.xml"/><Relationship Id="rId220" Type="http://schemas.openxmlformats.org/officeDocument/2006/relationships/slide" Target="slides/slide215.xml"/><Relationship Id="rId221" Type="http://schemas.openxmlformats.org/officeDocument/2006/relationships/slide" Target="slides/slide216.xml"/><Relationship Id="rId222" Type="http://schemas.openxmlformats.org/officeDocument/2006/relationships/slide" Target="slides/slide217.xml"/><Relationship Id="rId223" Type="http://schemas.openxmlformats.org/officeDocument/2006/relationships/slide" Target="slides/slide218.xml"/><Relationship Id="rId224" Type="http://schemas.openxmlformats.org/officeDocument/2006/relationships/slide" Target="slides/slide219.xml"/><Relationship Id="rId225" Type="http://schemas.openxmlformats.org/officeDocument/2006/relationships/slide" Target="slides/slide220.xml"/><Relationship Id="rId226" Type="http://schemas.openxmlformats.org/officeDocument/2006/relationships/slide" Target="slides/slide221.xml"/><Relationship Id="rId227" Type="http://schemas.openxmlformats.org/officeDocument/2006/relationships/slide" Target="slides/slide222.xml"/><Relationship Id="rId228" Type="http://schemas.openxmlformats.org/officeDocument/2006/relationships/slide" Target="slides/slide2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chemeClr val="tx1"/>
                </a:solidFill>
                <a:latin typeface="Times New Roman"/>
                <a:cs typeface="Times New Roman"/>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71704" y="590953"/>
            <a:ext cx="3219441" cy="464819"/>
          </a:xfrm>
          <a:prstGeom prst="rect">
            <a:avLst/>
          </a:prstGeom>
        </p:spPr>
        <p:txBody>
          <a:bodyPr wrap="square" lIns="0" tIns="0" rIns="0" bIns="0">
            <a:spAutoFit/>
          </a:bodyPr>
          <a:lstStyle>
            <a:lvl1pPr>
              <a:defRPr sz="2850" b="1" i="0">
                <a:solidFill>
                  <a:schemeClr val="tx1"/>
                </a:solidFill>
                <a:latin typeface="Times New Roman"/>
                <a:cs typeface="Times New Roman"/>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http://www.freeditorial.com/" TargetMode="Externa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1704" y="590953"/>
            <a:ext cx="3216910" cy="464820"/>
          </a:xfrm>
          <a:prstGeom prst="rect"/>
        </p:spPr>
        <p:txBody>
          <a:bodyPr wrap="square" lIns="0" tIns="16510" rIns="0" bIns="0" rtlCol="0" vert="horz">
            <a:spAutoFit/>
          </a:bodyPr>
          <a:lstStyle/>
          <a:p>
            <a:pPr marL="12700">
              <a:lnSpc>
                <a:spcPct val="100000"/>
              </a:lnSpc>
              <a:spcBef>
                <a:spcPts val="130"/>
              </a:spcBef>
            </a:pPr>
            <a:r>
              <a:rPr dirty="0" spc="15"/>
              <a:t>New </a:t>
            </a:r>
            <a:r>
              <a:rPr dirty="0" spc="10"/>
              <a:t>Arabian</a:t>
            </a:r>
            <a:r>
              <a:rPr dirty="0" spc="-65"/>
              <a:t> </a:t>
            </a:r>
            <a:r>
              <a:rPr dirty="0" spc="10"/>
              <a:t>Nights</a:t>
            </a:r>
          </a:p>
        </p:txBody>
      </p:sp>
      <p:sp>
        <p:nvSpPr>
          <p:cNvPr id="3" name="object 3"/>
          <p:cNvSpPr txBox="1"/>
          <p:nvPr/>
        </p:nvSpPr>
        <p:spPr>
          <a:xfrm>
            <a:off x="1907390" y="1304362"/>
            <a:ext cx="3745229" cy="1123315"/>
          </a:xfrm>
          <a:prstGeom prst="rect">
            <a:avLst/>
          </a:prstGeom>
        </p:spPr>
        <p:txBody>
          <a:bodyPr wrap="square" lIns="0" tIns="126365" rIns="0" bIns="0" rtlCol="0" vert="horz">
            <a:spAutoFit/>
          </a:bodyPr>
          <a:lstStyle/>
          <a:p>
            <a:pPr algn="ctr">
              <a:lnSpc>
                <a:spcPct val="100000"/>
              </a:lnSpc>
              <a:spcBef>
                <a:spcPts val="995"/>
              </a:spcBef>
            </a:pPr>
            <a:r>
              <a:rPr dirty="0" sz="2850" spc="15" b="1">
                <a:latin typeface="Times New Roman"/>
                <a:cs typeface="Times New Roman"/>
              </a:rPr>
              <a:t>By</a:t>
            </a:r>
            <a:endParaRPr sz="2850">
              <a:latin typeface="Times New Roman"/>
              <a:cs typeface="Times New Roman"/>
            </a:endParaRPr>
          </a:p>
          <a:p>
            <a:pPr algn="ctr">
              <a:lnSpc>
                <a:spcPct val="100000"/>
              </a:lnSpc>
              <a:spcBef>
                <a:spcPts val="900"/>
              </a:spcBef>
            </a:pPr>
            <a:r>
              <a:rPr dirty="0" sz="2850" spc="10" b="1">
                <a:latin typeface="Times New Roman"/>
                <a:cs typeface="Times New Roman"/>
              </a:rPr>
              <a:t>Robert Louis</a:t>
            </a:r>
            <a:r>
              <a:rPr dirty="0" sz="2850" spc="-60" b="1">
                <a:latin typeface="Times New Roman"/>
                <a:cs typeface="Times New Roman"/>
              </a:rPr>
              <a:t> </a:t>
            </a:r>
            <a:r>
              <a:rPr dirty="0" sz="2850" spc="10" b="1">
                <a:latin typeface="Times New Roman"/>
                <a:cs typeface="Times New Roman"/>
              </a:rPr>
              <a:t>Stevenson</a:t>
            </a:r>
            <a:endParaRPr sz="2850">
              <a:latin typeface="Times New Roman"/>
              <a:cs typeface="Times New Roman"/>
            </a:endParaRPr>
          </a:p>
        </p:txBody>
      </p:sp>
      <p:sp>
        <p:nvSpPr>
          <p:cNvPr id="4" name="object 4"/>
          <p:cNvSpPr/>
          <p:nvPr/>
        </p:nvSpPr>
        <p:spPr>
          <a:xfrm>
            <a:off x="2618111" y="5295691"/>
            <a:ext cx="2323779" cy="513316"/>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876300" y="6124449"/>
            <a:ext cx="5807075" cy="3848735"/>
          </a:xfrm>
          <a:prstGeom prst="rect">
            <a:avLst/>
          </a:prstGeom>
        </p:spPr>
        <p:txBody>
          <a:bodyPr wrap="square" lIns="0" tIns="14604" rIns="0" bIns="0" rtlCol="0" vert="horz">
            <a:spAutoFit/>
          </a:bodyPr>
          <a:lstStyle/>
          <a:p>
            <a:pPr algn="ctr">
              <a:lnSpc>
                <a:spcPct val="100000"/>
              </a:lnSpc>
              <a:spcBef>
                <a:spcPts val="114"/>
              </a:spcBef>
            </a:pPr>
            <a:r>
              <a:rPr dirty="0" sz="2000" spc="5" b="1">
                <a:latin typeface="Times New Roman"/>
                <a:cs typeface="Times New Roman"/>
              </a:rPr>
              <a:t>New Arabian</a:t>
            </a:r>
            <a:r>
              <a:rPr dirty="0" sz="2000" spc="-10" b="1">
                <a:latin typeface="Times New Roman"/>
                <a:cs typeface="Times New Roman"/>
              </a:rPr>
              <a:t> </a:t>
            </a:r>
            <a:r>
              <a:rPr dirty="0" sz="2000" b="1">
                <a:latin typeface="Times New Roman"/>
                <a:cs typeface="Times New Roman"/>
              </a:rPr>
              <a:t>Nights</a:t>
            </a:r>
            <a:endParaRPr sz="2000">
              <a:latin typeface="Times New Roman"/>
              <a:cs typeface="Times New Roman"/>
            </a:endParaRPr>
          </a:p>
          <a:p>
            <a:pPr>
              <a:lnSpc>
                <a:spcPct val="100000"/>
              </a:lnSpc>
            </a:pPr>
            <a:endParaRPr sz="2650">
              <a:latin typeface="Times New Roman"/>
              <a:cs typeface="Times New Roman"/>
            </a:endParaRPr>
          </a:p>
          <a:p>
            <a:pPr algn="ctr">
              <a:lnSpc>
                <a:spcPct val="100000"/>
              </a:lnSpc>
            </a:pPr>
            <a:r>
              <a:rPr dirty="0" sz="1450" spc="-10" b="1">
                <a:latin typeface="Times New Roman"/>
                <a:cs typeface="Times New Roman"/>
              </a:rPr>
              <a:t>THE SUICIDE</a:t>
            </a:r>
            <a:r>
              <a:rPr dirty="0" sz="1450" spc="-5" b="1">
                <a:latin typeface="Times New Roman"/>
                <a:cs typeface="Times New Roman"/>
              </a:rPr>
              <a:t> </a:t>
            </a:r>
            <a:r>
              <a:rPr dirty="0" sz="1450" spc="-15" b="1">
                <a:latin typeface="Times New Roman"/>
                <a:cs typeface="Times New Roman"/>
              </a:rPr>
              <a:t>CLUB</a:t>
            </a:r>
            <a:endParaRPr sz="1450">
              <a:latin typeface="Times New Roman"/>
              <a:cs typeface="Times New Roman"/>
            </a:endParaRPr>
          </a:p>
          <a:p>
            <a:pPr algn="ctr">
              <a:lnSpc>
                <a:spcPct val="100000"/>
              </a:lnSpc>
              <a:spcBef>
                <a:spcPts val="855"/>
              </a:spcBef>
            </a:pPr>
            <a:r>
              <a:rPr dirty="0" sz="1450" spc="-30" b="1">
                <a:latin typeface="Times New Roman"/>
                <a:cs typeface="Times New Roman"/>
              </a:rPr>
              <a:t>STORY </a:t>
            </a:r>
            <a:r>
              <a:rPr dirty="0" sz="1450" spc="-10" b="1">
                <a:latin typeface="Times New Roman"/>
                <a:cs typeface="Times New Roman"/>
              </a:rPr>
              <a:t>OF THE </a:t>
            </a:r>
            <a:r>
              <a:rPr dirty="0" sz="1450" spc="-15" b="1">
                <a:latin typeface="Times New Roman"/>
                <a:cs typeface="Times New Roman"/>
              </a:rPr>
              <a:t>YOUNG MAN </a:t>
            </a:r>
            <a:r>
              <a:rPr dirty="0" sz="1450" spc="-10" b="1">
                <a:latin typeface="Times New Roman"/>
                <a:cs typeface="Times New Roman"/>
              </a:rPr>
              <a:t>WITH THE </a:t>
            </a:r>
            <a:r>
              <a:rPr dirty="0" sz="1450" spc="-15" b="1">
                <a:latin typeface="Times New Roman"/>
                <a:cs typeface="Times New Roman"/>
              </a:rPr>
              <a:t>CREAM</a:t>
            </a:r>
            <a:r>
              <a:rPr dirty="0" sz="1450" spc="-50" b="1">
                <a:latin typeface="Times New Roman"/>
                <a:cs typeface="Times New Roman"/>
              </a:rPr>
              <a:t> </a:t>
            </a:r>
            <a:r>
              <a:rPr dirty="0" sz="1450" spc="-45" b="1">
                <a:latin typeface="Times New Roman"/>
                <a:cs typeface="Times New Roman"/>
              </a:rPr>
              <a:t>TARTS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35"/>
              </a:spcBef>
            </a:pPr>
            <a:r>
              <a:rPr dirty="0" sz="1450" spc="-10">
                <a:latin typeface="Times New Roman"/>
                <a:cs typeface="Times New Roman"/>
              </a:rPr>
              <a:t>During his residence in London, the accomplished Prince Florizel </a:t>
            </a:r>
            <a:r>
              <a:rPr dirty="0" sz="1450" spc="-5">
                <a:latin typeface="Times New Roman"/>
                <a:cs typeface="Times New Roman"/>
              </a:rPr>
              <a:t>of </a:t>
            </a:r>
            <a:r>
              <a:rPr dirty="0" sz="1450" spc="-10">
                <a:latin typeface="Times New Roman"/>
                <a:cs typeface="Times New Roman"/>
              </a:rPr>
              <a:t>Bohemia  gained the </a:t>
            </a:r>
            <a:r>
              <a:rPr dirty="0" sz="1450" spc="-15">
                <a:latin typeface="Times New Roman"/>
                <a:cs typeface="Times New Roman"/>
              </a:rPr>
              <a:t>affection </a:t>
            </a:r>
            <a:r>
              <a:rPr dirty="0" sz="1450" spc="-5">
                <a:latin typeface="Times New Roman"/>
                <a:cs typeface="Times New Roman"/>
              </a:rPr>
              <a:t>of </a:t>
            </a:r>
            <a:r>
              <a:rPr dirty="0" sz="1450" spc="-10">
                <a:latin typeface="Times New Roman"/>
                <a:cs typeface="Times New Roman"/>
              </a:rPr>
              <a:t>all classes </a:t>
            </a:r>
            <a:r>
              <a:rPr dirty="0" sz="1450" spc="-5">
                <a:latin typeface="Times New Roman"/>
                <a:cs typeface="Times New Roman"/>
              </a:rPr>
              <a:t>by </a:t>
            </a:r>
            <a:r>
              <a:rPr dirty="0" sz="1450" spc="-10">
                <a:latin typeface="Times New Roman"/>
                <a:cs typeface="Times New Roman"/>
              </a:rPr>
              <a:t>the seduction </a:t>
            </a:r>
            <a:r>
              <a:rPr dirty="0" sz="1450" spc="-5">
                <a:latin typeface="Times New Roman"/>
                <a:cs typeface="Times New Roman"/>
              </a:rPr>
              <a:t>of </a:t>
            </a:r>
            <a:r>
              <a:rPr dirty="0" sz="1450" spc="-10">
                <a:latin typeface="Times New Roman"/>
                <a:cs typeface="Times New Roman"/>
              </a:rPr>
              <a:t>his manner and </a:t>
            </a:r>
            <a:r>
              <a:rPr dirty="0" sz="1450" spc="-5">
                <a:latin typeface="Times New Roman"/>
                <a:cs typeface="Times New Roman"/>
              </a:rPr>
              <a:t>by a  </a:t>
            </a:r>
            <a:r>
              <a:rPr dirty="0" sz="1450" spc="-10">
                <a:latin typeface="Times New Roman"/>
                <a:cs typeface="Times New Roman"/>
              </a:rPr>
              <a:t>well-considered </a:t>
            </a:r>
            <a:r>
              <a:rPr dirty="0" sz="1450" spc="-20">
                <a:latin typeface="Times New Roman"/>
                <a:cs typeface="Times New Roman"/>
              </a:rPr>
              <a:t>generosity. </a:t>
            </a:r>
            <a:r>
              <a:rPr dirty="0" sz="1450" spc="-10">
                <a:latin typeface="Times New Roman"/>
                <a:cs typeface="Times New Roman"/>
              </a:rPr>
              <a:t>He was </a:t>
            </a:r>
            <a:r>
              <a:rPr dirty="0" sz="1450" spc="-5">
                <a:latin typeface="Times New Roman"/>
                <a:cs typeface="Times New Roman"/>
              </a:rPr>
              <a:t>a </a:t>
            </a:r>
            <a:r>
              <a:rPr dirty="0" sz="1450" spc="-10">
                <a:latin typeface="Times New Roman"/>
                <a:cs typeface="Times New Roman"/>
              </a:rPr>
              <a:t>remarkable man even </a:t>
            </a:r>
            <a:r>
              <a:rPr dirty="0" sz="1450" spc="-5">
                <a:latin typeface="Times New Roman"/>
                <a:cs typeface="Times New Roman"/>
              </a:rPr>
              <a:t>by </a:t>
            </a:r>
            <a:r>
              <a:rPr dirty="0" sz="1450" spc="-10">
                <a:latin typeface="Times New Roman"/>
                <a:cs typeface="Times New Roman"/>
              </a:rPr>
              <a:t>what was  known </a:t>
            </a:r>
            <a:r>
              <a:rPr dirty="0" sz="1450" spc="-5">
                <a:latin typeface="Times New Roman"/>
                <a:cs typeface="Times New Roman"/>
              </a:rPr>
              <a:t>of </a:t>
            </a:r>
            <a:r>
              <a:rPr dirty="0" sz="1450" spc="-10">
                <a:latin typeface="Times New Roman"/>
                <a:cs typeface="Times New Roman"/>
              </a:rPr>
              <a:t>him; and that was </a:t>
            </a:r>
            <a:r>
              <a:rPr dirty="0" sz="1450" spc="-5">
                <a:latin typeface="Times New Roman"/>
                <a:cs typeface="Times New Roman"/>
              </a:rPr>
              <a:t>but a </a:t>
            </a:r>
            <a:r>
              <a:rPr dirty="0" sz="1450" spc="-10">
                <a:latin typeface="Times New Roman"/>
                <a:cs typeface="Times New Roman"/>
              </a:rPr>
              <a:t>small part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actually </a:t>
            </a:r>
            <a:r>
              <a:rPr dirty="0" sz="1450" spc="-5">
                <a:latin typeface="Times New Roman"/>
                <a:cs typeface="Times New Roman"/>
              </a:rPr>
              <a:t>did. </a:t>
            </a:r>
            <a:r>
              <a:rPr dirty="0" sz="1450" spc="-10">
                <a:latin typeface="Times New Roman"/>
                <a:cs typeface="Times New Roman"/>
              </a:rPr>
              <a:t>Although  </a:t>
            </a:r>
            <a:r>
              <a:rPr dirty="0" sz="1450" spc="-5">
                <a:latin typeface="Times New Roman"/>
                <a:cs typeface="Times New Roman"/>
              </a:rPr>
              <a:t>of a </a:t>
            </a:r>
            <a:r>
              <a:rPr dirty="0" sz="1450" spc="-10">
                <a:latin typeface="Times New Roman"/>
                <a:cs typeface="Times New Roman"/>
              </a:rPr>
              <a:t>placid temper in ordinary circumstances, and accustomed to take the  world with as much philosophy as any ploughman, the Prince </a:t>
            </a:r>
            <a:r>
              <a:rPr dirty="0" sz="1450" spc="-5">
                <a:latin typeface="Times New Roman"/>
                <a:cs typeface="Times New Roman"/>
              </a:rPr>
              <a:t>of </a:t>
            </a:r>
            <a:r>
              <a:rPr dirty="0" sz="1450" spc="-10">
                <a:latin typeface="Times New Roman"/>
                <a:cs typeface="Times New Roman"/>
              </a:rPr>
              <a:t>Bohemia was  </a:t>
            </a:r>
            <a:r>
              <a:rPr dirty="0" sz="1450" spc="-5">
                <a:latin typeface="Times New Roman"/>
                <a:cs typeface="Times New Roman"/>
              </a:rPr>
              <a:t>not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taste for ways </a:t>
            </a:r>
            <a:r>
              <a:rPr dirty="0" sz="1450" spc="-5">
                <a:latin typeface="Times New Roman"/>
                <a:cs typeface="Times New Roman"/>
              </a:rPr>
              <a:t>of </a:t>
            </a:r>
            <a:r>
              <a:rPr dirty="0" sz="1450" spc="-10">
                <a:latin typeface="Times New Roman"/>
                <a:cs typeface="Times New Roman"/>
              </a:rPr>
              <a:t>life more adventurous and eccentric than that to  which </a:t>
            </a:r>
            <a:r>
              <a:rPr dirty="0" sz="1450" spc="-5">
                <a:latin typeface="Times New Roman"/>
                <a:cs typeface="Times New Roman"/>
              </a:rPr>
              <a:t>he </a:t>
            </a:r>
            <a:r>
              <a:rPr dirty="0" sz="1450" spc="-10">
                <a:latin typeface="Times New Roman"/>
                <a:cs typeface="Times New Roman"/>
              </a:rPr>
              <a:t>was destined </a:t>
            </a:r>
            <a:r>
              <a:rPr dirty="0" sz="1450" spc="-5">
                <a:latin typeface="Times New Roman"/>
                <a:cs typeface="Times New Roman"/>
              </a:rPr>
              <a:t>by </a:t>
            </a:r>
            <a:r>
              <a:rPr dirty="0" sz="1450" spc="-10">
                <a:latin typeface="Times New Roman"/>
                <a:cs typeface="Times New Roman"/>
              </a:rPr>
              <a:t>his birth. Now and then, when </a:t>
            </a:r>
            <a:r>
              <a:rPr dirty="0" sz="1450" spc="-5">
                <a:latin typeface="Times New Roman"/>
                <a:cs typeface="Times New Roman"/>
              </a:rPr>
              <a:t>he </a:t>
            </a:r>
            <a:r>
              <a:rPr dirty="0" sz="1450" spc="-10">
                <a:latin typeface="Times New Roman"/>
                <a:cs typeface="Times New Roman"/>
              </a:rPr>
              <a:t>fell into </a:t>
            </a:r>
            <a:r>
              <a:rPr dirty="0" sz="1450" spc="-5">
                <a:latin typeface="Times New Roman"/>
                <a:cs typeface="Times New Roman"/>
              </a:rPr>
              <a:t>a </a:t>
            </a:r>
            <a:r>
              <a:rPr dirty="0" sz="1450" spc="-10">
                <a:latin typeface="Times New Roman"/>
                <a:cs typeface="Times New Roman"/>
              </a:rPr>
              <a:t>low  </a:t>
            </a:r>
            <a:r>
              <a:rPr dirty="0" sz="1450" spc="-15">
                <a:latin typeface="Times New Roman"/>
                <a:cs typeface="Times New Roman"/>
              </a:rPr>
              <a:t>humour, </a:t>
            </a:r>
            <a:r>
              <a:rPr dirty="0" sz="1450" spc="-10">
                <a:latin typeface="Times New Roman"/>
                <a:cs typeface="Times New Roman"/>
              </a:rPr>
              <a:t>when there was </a:t>
            </a:r>
            <a:r>
              <a:rPr dirty="0" sz="1450" spc="-5">
                <a:latin typeface="Times New Roman"/>
                <a:cs typeface="Times New Roman"/>
              </a:rPr>
              <a:t>no </a:t>
            </a:r>
            <a:r>
              <a:rPr dirty="0" sz="1450" spc="-10">
                <a:latin typeface="Times New Roman"/>
                <a:cs typeface="Times New Roman"/>
              </a:rPr>
              <a:t>laughable play to witness in any </a:t>
            </a:r>
            <a:r>
              <a:rPr dirty="0" sz="1450" spc="-5">
                <a:latin typeface="Times New Roman"/>
                <a:cs typeface="Times New Roman"/>
              </a:rPr>
              <a:t>of </a:t>
            </a:r>
            <a:r>
              <a:rPr dirty="0" sz="1450" spc="-10">
                <a:latin typeface="Times New Roman"/>
                <a:cs typeface="Times New Roman"/>
              </a:rPr>
              <a:t>the London  theatres,</a:t>
            </a:r>
            <a:r>
              <a:rPr dirty="0" sz="1450" spc="105">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10">
                <a:latin typeface="Times New Roman"/>
                <a:cs typeface="Times New Roman"/>
              </a:rPr>
              <a:t>when</a:t>
            </a:r>
            <a:r>
              <a:rPr dirty="0" sz="1450" spc="105">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season</a:t>
            </a:r>
            <a:r>
              <a:rPr dirty="0" sz="1450" spc="110">
                <a:latin typeface="Times New Roman"/>
                <a:cs typeface="Times New Roman"/>
              </a:rPr>
              <a:t>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year</a:t>
            </a:r>
            <a:r>
              <a:rPr dirty="0" sz="1450" spc="110">
                <a:latin typeface="Times New Roman"/>
                <a:cs typeface="Times New Roman"/>
              </a:rPr>
              <a:t> </a:t>
            </a:r>
            <a:r>
              <a:rPr dirty="0" sz="1450" spc="-10">
                <a:latin typeface="Times New Roman"/>
                <a:cs typeface="Times New Roman"/>
              </a:rPr>
              <a:t>was</a:t>
            </a:r>
            <a:r>
              <a:rPr dirty="0" sz="1450" spc="105">
                <a:latin typeface="Times New Roman"/>
                <a:cs typeface="Times New Roman"/>
              </a:rPr>
              <a:t> </a:t>
            </a:r>
            <a:r>
              <a:rPr dirty="0" sz="1450" spc="-10">
                <a:latin typeface="Times New Roman"/>
                <a:cs typeface="Times New Roman"/>
              </a:rPr>
              <a:t>unsuitable</a:t>
            </a:r>
            <a:r>
              <a:rPr dirty="0" sz="1450" spc="110">
                <a:latin typeface="Times New Roman"/>
                <a:cs typeface="Times New Roman"/>
              </a:rPr>
              <a:t> </a:t>
            </a:r>
            <a:r>
              <a:rPr dirty="0" sz="1450" spc="-10">
                <a:latin typeface="Times New Roman"/>
                <a:cs typeface="Times New Roman"/>
              </a:rPr>
              <a:t>to</a:t>
            </a:r>
            <a:r>
              <a:rPr dirty="0" sz="1450" spc="110">
                <a:latin typeface="Times New Roman"/>
                <a:cs typeface="Times New Roman"/>
              </a:rPr>
              <a:t> </a:t>
            </a:r>
            <a:r>
              <a:rPr dirty="0" sz="1450" spc="-10">
                <a:latin typeface="Times New Roman"/>
                <a:cs typeface="Times New Roman"/>
              </a:rPr>
              <a:t>those</a:t>
            </a:r>
            <a:r>
              <a:rPr dirty="0" sz="1450" spc="105">
                <a:latin typeface="Times New Roman"/>
                <a:cs typeface="Times New Roman"/>
              </a:rPr>
              <a:t> </a:t>
            </a:r>
            <a:r>
              <a:rPr dirty="0" sz="1450" spc="-10">
                <a:latin typeface="Times New Roman"/>
                <a:cs typeface="Times New Roman"/>
              </a:rPr>
              <a:t>field</a:t>
            </a:r>
            <a:r>
              <a:rPr dirty="0" sz="1450" spc="110">
                <a:latin typeface="Times New Roman"/>
                <a:cs typeface="Times New Roman"/>
              </a:rPr>
              <a:t> </a:t>
            </a:r>
            <a:r>
              <a:rPr dirty="0" sz="1450" spc="-10">
                <a:latin typeface="Times New Roman"/>
                <a:cs typeface="Times New Roman"/>
              </a:rPr>
              <a:t>sports</a:t>
            </a:r>
            <a:endParaRPr sz="145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"I perfectly believe </a:t>
            </a:r>
            <a:r>
              <a:rPr dirty="0" sz="1450" spc="-5">
                <a:latin typeface="Times New Roman"/>
                <a:cs typeface="Times New Roman"/>
              </a:rPr>
              <a:t>so," </a:t>
            </a:r>
            <a:r>
              <a:rPr dirty="0" sz="1450" spc="-10">
                <a:latin typeface="Times New Roman"/>
                <a:cs typeface="Times New Roman"/>
              </a:rPr>
              <a:t>returned the</a:t>
            </a:r>
            <a:r>
              <a:rPr dirty="0" sz="1450" spc="15">
                <a:latin typeface="Times New Roman"/>
                <a:cs typeface="Times New Roman"/>
              </a:rPr>
              <a:t> </a:t>
            </a:r>
            <a:r>
              <a:rPr dirty="0" sz="1450" spc="-10">
                <a:latin typeface="Times New Roman"/>
                <a:cs typeface="Times New Roman"/>
              </a:rPr>
              <a:t>Prince.</a:t>
            </a:r>
            <a:endParaRPr sz="1450">
              <a:latin typeface="Times New Roman"/>
              <a:cs typeface="Times New Roman"/>
            </a:endParaRPr>
          </a:p>
          <a:p>
            <a:pPr algn="just" marL="12700" marR="8255">
              <a:lnSpc>
                <a:spcPts val="1730"/>
              </a:lnSpc>
              <a:spcBef>
                <a:spcPts val="915"/>
              </a:spcBef>
            </a:pPr>
            <a:r>
              <a:rPr dirty="0" sz="1450" spc="-50">
                <a:latin typeface="Times New Roman"/>
                <a:cs typeface="Times New Roman"/>
              </a:rPr>
              <a:t>"We </a:t>
            </a:r>
            <a:r>
              <a:rPr dirty="0" sz="1450" spc="-10">
                <a:latin typeface="Times New Roman"/>
                <a:cs typeface="Times New Roman"/>
              </a:rPr>
              <a:t>have still," pursued the Colonel, "a moment to ourselves. Let me beseech  </a:t>
            </a:r>
            <a:r>
              <a:rPr dirty="0" sz="1450" spc="-5">
                <a:latin typeface="Times New Roman"/>
                <a:cs typeface="Times New Roman"/>
              </a:rPr>
              <a:t>your </a:t>
            </a:r>
            <a:r>
              <a:rPr dirty="0" sz="1450" spc="-10">
                <a:latin typeface="Times New Roman"/>
                <a:cs typeface="Times New Roman"/>
              </a:rPr>
              <a:t>Highness to profit </a:t>
            </a:r>
            <a:r>
              <a:rPr dirty="0" sz="1450" spc="-5">
                <a:latin typeface="Times New Roman"/>
                <a:cs typeface="Times New Roman"/>
              </a:rPr>
              <a:t>by </a:t>
            </a:r>
            <a:r>
              <a:rPr dirty="0" sz="1450" spc="-10">
                <a:latin typeface="Times New Roman"/>
                <a:cs typeface="Times New Roman"/>
              </a:rPr>
              <a:t>the opportunity and retire. The consequences </a:t>
            </a:r>
            <a:r>
              <a:rPr dirty="0" sz="1450" spc="-5">
                <a:latin typeface="Times New Roman"/>
                <a:cs typeface="Times New Roman"/>
              </a:rPr>
              <a:t>of </a:t>
            </a:r>
            <a:r>
              <a:rPr dirty="0" sz="1450" spc="-10">
                <a:latin typeface="Times New Roman"/>
                <a:cs typeface="Times New Roman"/>
              </a:rPr>
              <a:t>this  step are so dark, and may </a:t>
            </a:r>
            <a:r>
              <a:rPr dirty="0" sz="1450" spc="-5">
                <a:latin typeface="Times New Roman"/>
                <a:cs typeface="Times New Roman"/>
              </a:rPr>
              <a:t>be </a:t>
            </a:r>
            <a:r>
              <a:rPr dirty="0" sz="1450" spc="-10">
                <a:latin typeface="Times New Roman"/>
                <a:cs typeface="Times New Roman"/>
              </a:rPr>
              <a:t>so grave, that </a:t>
            </a:r>
            <a:r>
              <a:rPr dirty="0" sz="1450" spc="-5">
                <a:latin typeface="Times New Roman"/>
                <a:cs typeface="Times New Roman"/>
              </a:rPr>
              <a:t>I </a:t>
            </a:r>
            <a:r>
              <a:rPr dirty="0" sz="1450" spc="-10">
                <a:latin typeface="Times New Roman"/>
                <a:cs typeface="Times New Roman"/>
              </a:rPr>
              <a:t>feel myself justified in pushing </a:t>
            </a:r>
            <a:r>
              <a:rPr dirty="0" sz="1450" spc="-5">
                <a:latin typeface="Times New Roman"/>
                <a:cs typeface="Times New Roman"/>
              </a:rPr>
              <a:t>a  </a:t>
            </a:r>
            <a:r>
              <a:rPr dirty="0" sz="1450" spc="-10">
                <a:latin typeface="Times New Roman"/>
                <a:cs typeface="Times New Roman"/>
              </a:rPr>
              <a:t>little farther than usual the liberty which </a:t>
            </a:r>
            <a:r>
              <a:rPr dirty="0" sz="1450" spc="-5">
                <a:latin typeface="Times New Roman"/>
                <a:cs typeface="Times New Roman"/>
              </a:rPr>
              <a:t>your </a:t>
            </a:r>
            <a:r>
              <a:rPr dirty="0" sz="1450" spc="-10">
                <a:latin typeface="Times New Roman"/>
                <a:cs typeface="Times New Roman"/>
              </a:rPr>
              <a:t>Highness is so condescending as  to allow me in</a:t>
            </a:r>
            <a:r>
              <a:rPr dirty="0" sz="1450" spc="5">
                <a:latin typeface="Times New Roman"/>
                <a:cs typeface="Times New Roman"/>
              </a:rPr>
              <a:t> </a:t>
            </a:r>
            <a:r>
              <a:rPr dirty="0" sz="1450" spc="-10">
                <a:latin typeface="Times New Roman"/>
                <a:cs typeface="Times New Roman"/>
              </a:rPr>
              <a:t>private."</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to understand that Colonel Geraldine is afraid?" asked his Highness,  taking his cheroot from his lips, and looking keenly into the other's</a:t>
            </a:r>
            <a:r>
              <a:rPr dirty="0" sz="1450" spc="12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"My fear is certainly </a:t>
            </a:r>
            <a:r>
              <a:rPr dirty="0" sz="1450" spc="-5">
                <a:latin typeface="Times New Roman"/>
                <a:cs typeface="Times New Roman"/>
              </a:rPr>
              <a:t>not </a:t>
            </a:r>
            <a:r>
              <a:rPr dirty="0" sz="1450" spc="-10">
                <a:latin typeface="Times New Roman"/>
                <a:cs typeface="Times New Roman"/>
              </a:rPr>
              <a:t>personal," replied the other proudly; "of that </a:t>
            </a:r>
            <a:r>
              <a:rPr dirty="0" sz="1450" spc="-5">
                <a:latin typeface="Times New Roman"/>
                <a:cs typeface="Times New Roman"/>
              </a:rPr>
              <a:t>your  </a:t>
            </a:r>
            <a:r>
              <a:rPr dirty="0" sz="1450" spc="-10">
                <a:latin typeface="Times New Roman"/>
                <a:cs typeface="Times New Roman"/>
              </a:rPr>
              <a:t>Highness may rest well</a:t>
            </a:r>
            <a:r>
              <a:rPr dirty="0" sz="1450" spc="5">
                <a:latin typeface="Times New Roman"/>
                <a:cs typeface="Times New Roman"/>
              </a:rPr>
              <a:t> </a:t>
            </a:r>
            <a:r>
              <a:rPr dirty="0" sz="1450" spc="-10">
                <a:latin typeface="Times New Roman"/>
                <a:cs typeface="Times New Roman"/>
              </a:rPr>
              <a:t>assured."</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 had supposed as much," returned the Prince, with undisturbed </a:t>
            </a:r>
            <a:r>
              <a:rPr dirty="0" sz="1450" spc="-5">
                <a:latin typeface="Times New Roman"/>
                <a:cs typeface="Times New Roman"/>
              </a:rPr>
              <a:t>good  </a:t>
            </a:r>
            <a:r>
              <a:rPr dirty="0" sz="1450" spc="-10">
                <a:latin typeface="Times New Roman"/>
                <a:cs typeface="Times New Roman"/>
              </a:rPr>
              <a:t>humour; "but </a:t>
            </a:r>
            <a:r>
              <a:rPr dirty="0" sz="1450" spc="-5">
                <a:latin typeface="Times New Roman"/>
                <a:cs typeface="Times New Roman"/>
              </a:rPr>
              <a:t>I </a:t>
            </a:r>
            <a:r>
              <a:rPr dirty="0" sz="1450" spc="-10">
                <a:latin typeface="Times New Roman"/>
                <a:cs typeface="Times New Roman"/>
              </a:rPr>
              <a:t>was unwilling to remind </a:t>
            </a:r>
            <a:r>
              <a:rPr dirty="0" sz="1450" spc="-5">
                <a:latin typeface="Times New Roman"/>
                <a:cs typeface="Times New Roman"/>
              </a:rPr>
              <a:t>you of </a:t>
            </a:r>
            <a:r>
              <a:rPr dirty="0" sz="1450" spc="-10">
                <a:latin typeface="Times New Roman"/>
                <a:cs typeface="Times New Roman"/>
              </a:rPr>
              <a:t>the difference in </a:t>
            </a:r>
            <a:r>
              <a:rPr dirty="0" sz="1450" spc="-5">
                <a:latin typeface="Times New Roman"/>
                <a:cs typeface="Times New Roman"/>
              </a:rPr>
              <a:t>our </a:t>
            </a:r>
            <a:r>
              <a:rPr dirty="0" sz="1450" spc="-10">
                <a:latin typeface="Times New Roman"/>
                <a:cs typeface="Times New Roman"/>
              </a:rPr>
              <a:t>stations.  No more </a:t>
            </a:r>
            <a:r>
              <a:rPr dirty="0" sz="1450" spc="-5">
                <a:latin typeface="Times New Roman"/>
                <a:cs typeface="Times New Roman"/>
              </a:rPr>
              <a:t>- no </a:t>
            </a:r>
            <a:r>
              <a:rPr dirty="0" sz="1450" spc="-10">
                <a:latin typeface="Times New Roman"/>
                <a:cs typeface="Times New Roman"/>
              </a:rPr>
              <a:t>more," </a:t>
            </a:r>
            <a:r>
              <a:rPr dirty="0" sz="1450" spc="-5">
                <a:latin typeface="Times New Roman"/>
                <a:cs typeface="Times New Roman"/>
              </a:rPr>
              <a:t>he </a:t>
            </a:r>
            <a:r>
              <a:rPr dirty="0" sz="1450" spc="-10">
                <a:latin typeface="Times New Roman"/>
                <a:cs typeface="Times New Roman"/>
              </a:rPr>
              <a:t>added, seeing Geraldine about to apologise, "you  stand excused."</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smoked </a:t>
            </a:r>
            <a:r>
              <a:rPr dirty="0" sz="1450" spc="-20">
                <a:latin typeface="Times New Roman"/>
                <a:cs typeface="Times New Roman"/>
              </a:rPr>
              <a:t>placidly, </a:t>
            </a:r>
            <a:r>
              <a:rPr dirty="0" sz="1450" spc="-10">
                <a:latin typeface="Times New Roman"/>
                <a:cs typeface="Times New Roman"/>
              </a:rPr>
              <a:t>leaning against </a:t>
            </a:r>
            <a:r>
              <a:rPr dirty="0" sz="1450" spc="-5">
                <a:latin typeface="Times New Roman"/>
                <a:cs typeface="Times New Roman"/>
              </a:rPr>
              <a:t>a </a:t>
            </a:r>
            <a:r>
              <a:rPr dirty="0" sz="1450" spc="-10">
                <a:latin typeface="Times New Roman"/>
                <a:cs typeface="Times New Roman"/>
              </a:rPr>
              <a:t>railing, until the </a:t>
            </a:r>
            <a:r>
              <a:rPr dirty="0" sz="1450" spc="-5">
                <a:latin typeface="Times New Roman"/>
                <a:cs typeface="Times New Roman"/>
              </a:rPr>
              <a:t>young </a:t>
            </a:r>
            <a:r>
              <a:rPr dirty="0" sz="1450" spc="-10">
                <a:latin typeface="Times New Roman"/>
                <a:cs typeface="Times New Roman"/>
              </a:rPr>
              <a:t>man  returned.</a:t>
            </a:r>
            <a:endParaRPr sz="1450">
              <a:latin typeface="Times New Roman"/>
              <a:cs typeface="Times New Roman"/>
            </a:endParaRPr>
          </a:p>
          <a:p>
            <a:pPr algn="just" marL="12700">
              <a:lnSpc>
                <a:spcPct val="100000"/>
              </a:lnSpc>
              <a:spcBef>
                <a:spcPts val="795"/>
              </a:spcBef>
            </a:pPr>
            <a:r>
              <a:rPr dirty="0" sz="1450" spc="-25">
                <a:latin typeface="Times New Roman"/>
                <a:cs typeface="Times New Roman"/>
              </a:rPr>
              <a:t>"Well," </a:t>
            </a:r>
            <a:r>
              <a:rPr dirty="0" sz="1450" spc="-5">
                <a:latin typeface="Times New Roman"/>
                <a:cs typeface="Times New Roman"/>
              </a:rPr>
              <a:t>he </a:t>
            </a:r>
            <a:r>
              <a:rPr dirty="0" sz="1450" spc="-10">
                <a:latin typeface="Times New Roman"/>
                <a:cs typeface="Times New Roman"/>
              </a:rPr>
              <a:t>asked, "has </a:t>
            </a:r>
            <a:r>
              <a:rPr dirty="0" sz="1450" spc="-5">
                <a:latin typeface="Times New Roman"/>
                <a:cs typeface="Times New Roman"/>
              </a:rPr>
              <a:t>our </a:t>
            </a:r>
            <a:r>
              <a:rPr dirty="0" sz="1450" spc="-10">
                <a:latin typeface="Times New Roman"/>
                <a:cs typeface="Times New Roman"/>
              </a:rPr>
              <a:t>reception been</a:t>
            </a:r>
            <a:r>
              <a:rPr dirty="0" sz="1450" spc="30">
                <a:latin typeface="Times New Roman"/>
                <a:cs typeface="Times New Roman"/>
              </a:rPr>
              <a:t> </a:t>
            </a:r>
            <a:r>
              <a:rPr dirty="0" sz="1450" spc="-10">
                <a:latin typeface="Times New Roman"/>
                <a:cs typeface="Times New Roman"/>
              </a:rPr>
              <a:t>arranged?"</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"Follow me," was the </a:t>
            </a:r>
            <a:r>
              <a:rPr dirty="0" sz="1450" spc="-25">
                <a:latin typeface="Times New Roman"/>
                <a:cs typeface="Times New Roman"/>
              </a:rPr>
              <a:t>reply. </a:t>
            </a:r>
            <a:r>
              <a:rPr dirty="0" sz="1450" spc="-10">
                <a:latin typeface="Times New Roman"/>
                <a:cs typeface="Times New Roman"/>
              </a:rPr>
              <a:t>"The President will see </a:t>
            </a:r>
            <a:r>
              <a:rPr dirty="0" sz="1450" spc="-5">
                <a:latin typeface="Times New Roman"/>
                <a:cs typeface="Times New Roman"/>
              </a:rPr>
              <a:t>you </a:t>
            </a:r>
            <a:r>
              <a:rPr dirty="0" sz="1450" spc="-10">
                <a:latin typeface="Times New Roman"/>
                <a:cs typeface="Times New Roman"/>
              </a:rPr>
              <a:t>in the cabinet. And let  me warn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frank in </a:t>
            </a:r>
            <a:r>
              <a:rPr dirty="0" sz="1450" spc="-5">
                <a:latin typeface="Times New Roman"/>
                <a:cs typeface="Times New Roman"/>
              </a:rPr>
              <a:t>your </a:t>
            </a:r>
            <a:r>
              <a:rPr dirty="0" sz="1450" spc="-10">
                <a:latin typeface="Times New Roman"/>
                <a:cs typeface="Times New Roman"/>
              </a:rPr>
              <a:t>answers. </a:t>
            </a:r>
            <a:r>
              <a:rPr dirty="0" sz="1450" spc="-5">
                <a:latin typeface="Times New Roman"/>
                <a:cs typeface="Times New Roman"/>
              </a:rPr>
              <a:t>I </a:t>
            </a:r>
            <a:r>
              <a:rPr dirty="0" sz="1450" spc="-10">
                <a:latin typeface="Times New Roman"/>
                <a:cs typeface="Times New Roman"/>
              </a:rPr>
              <a:t>have stood </a:t>
            </a:r>
            <a:r>
              <a:rPr dirty="0" sz="1450" spc="-5">
                <a:latin typeface="Times New Roman"/>
                <a:cs typeface="Times New Roman"/>
              </a:rPr>
              <a:t>your </a:t>
            </a:r>
            <a:r>
              <a:rPr dirty="0" sz="1450" spc="-10">
                <a:latin typeface="Times New Roman"/>
                <a:cs typeface="Times New Roman"/>
              </a:rPr>
              <a:t>guarantee; </a:t>
            </a:r>
            <a:r>
              <a:rPr dirty="0" sz="1450" spc="-5">
                <a:latin typeface="Times New Roman"/>
                <a:cs typeface="Times New Roman"/>
              </a:rPr>
              <a:t>but </a:t>
            </a:r>
            <a:r>
              <a:rPr dirty="0" sz="1450" spc="-10">
                <a:latin typeface="Times New Roman"/>
                <a:cs typeface="Times New Roman"/>
              </a:rPr>
              <a:t>the  club requires </a:t>
            </a:r>
            <a:r>
              <a:rPr dirty="0" sz="1450" spc="-5">
                <a:latin typeface="Times New Roman"/>
                <a:cs typeface="Times New Roman"/>
              </a:rPr>
              <a:t>a </a:t>
            </a:r>
            <a:r>
              <a:rPr dirty="0" sz="1450" spc="-10">
                <a:latin typeface="Times New Roman"/>
                <a:cs typeface="Times New Roman"/>
              </a:rPr>
              <a:t>searching inquiry before admission; for the indiscretion </a:t>
            </a:r>
            <a:r>
              <a:rPr dirty="0" sz="1450" spc="-5">
                <a:latin typeface="Times New Roman"/>
                <a:cs typeface="Times New Roman"/>
              </a:rPr>
              <a:t>of a  </a:t>
            </a:r>
            <a:r>
              <a:rPr dirty="0" sz="1450" spc="-10">
                <a:latin typeface="Times New Roman"/>
                <a:cs typeface="Times New Roman"/>
              </a:rPr>
              <a:t>single member would lead to the dispersion </a:t>
            </a:r>
            <a:r>
              <a:rPr dirty="0" sz="1450" spc="-5">
                <a:latin typeface="Times New Roman"/>
                <a:cs typeface="Times New Roman"/>
              </a:rPr>
              <a:t>of </a:t>
            </a:r>
            <a:r>
              <a:rPr dirty="0" sz="1450" spc="-10">
                <a:latin typeface="Times New Roman"/>
                <a:cs typeface="Times New Roman"/>
              </a:rPr>
              <a:t>the whole society for</a:t>
            </a:r>
            <a:r>
              <a:rPr dirty="0" sz="1450" spc="90">
                <a:latin typeface="Times New Roman"/>
                <a:cs typeface="Times New Roman"/>
              </a:rPr>
              <a:t> </a:t>
            </a:r>
            <a:r>
              <a:rPr dirty="0" sz="1450" spc="-20">
                <a:latin typeface="Times New Roman"/>
                <a:cs typeface="Times New Roman"/>
              </a:rPr>
              <a:t>ever."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 Prince and Geraldine </a:t>
            </a:r>
            <a:r>
              <a:rPr dirty="0" sz="1450" spc="-5">
                <a:latin typeface="Times New Roman"/>
                <a:cs typeface="Times New Roman"/>
              </a:rPr>
              <a:t>put </a:t>
            </a:r>
            <a:r>
              <a:rPr dirty="0" sz="1450" spc="-10">
                <a:latin typeface="Times New Roman"/>
                <a:cs typeface="Times New Roman"/>
              </a:rPr>
              <a:t>their heads together for </a:t>
            </a:r>
            <a:r>
              <a:rPr dirty="0" sz="1450" spc="-5">
                <a:latin typeface="Times New Roman"/>
                <a:cs typeface="Times New Roman"/>
              </a:rPr>
              <a:t>a </a:t>
            </a:r>
            <a:r>
              <a:rPr dirty="0" sz="1450" spc="-10">
                <a:latin typeface="Times New Roman"/>
                <a:cs typeface="Times New Roman"/>
              </a:rPr>
              <a:t>moment. "Bear me </a:t>
            </a:r>
            <a:r>
              <a:rPr dirty="0" sz="1450" spc="-5">
                <a:latin typeface="Times New Roman"/>
                <a:cs typeface="Times New Roman"/>
              </a:rPr>
              <a:t>out  </a:t>
            </a:r>
            <a:r>
              <a:rPr dirty="0" sz="1450" spc="-10">
                <a:latin typeface="Times New Roman"/>
                <a:cs typeface="Times New Roman"/>
              </a:rPr>
              <a:t>in this," said the one; and "bear me </a:t>
            </a:r>
            <a:r>
              <a:rPr dirty="0" sz="1450" spc="-5">
                <a:latin typeface="Times New Roman"/>
                <a:cs typeface="Times New Roman"/>
              </a:rPr>
              <a:t>out </a:t>
            </a:r>
            <a:r>
              <a:rPr dirty="0" sz="1450" spc="-10">
                <a:latin typeface="Times New Roman"/>
                <a:cs typeface="Times New Roman"/>
              </a:rPr>
              <a:t>in that," said the other; and </a:t>
            </a:r>
            <a:r>
              <a:rPr dirty="0" sz="1450" spc="-5">
                <a:latin typeface="Times New Roman"/>
                <a:cs typeface="Times New Roman"/>
              </a:rPr>
              <a:t>by </a:t>
            </a:r>
            <a:r>
              <a:rPr dirty="0" sz="1450" spc="-10">
                <a:latin typeface="Times New Roman"/>
                <a:cs typeface="Times New Roman"/>
              </a:rPr>
              <a:t>boldly  taking </a:t>
            </a:r>
            <a:r>
              <a:rPr dirty="0" sz="1450" spc="-5">
                <a:latin typeface="Times New Roman"/>
                <a:cs typeface="Times New Roman"/>
              </a:rPr>
              <a:t>up </a:t>
            </a:r>
            <a:r>
              <a:rPr dirty="0" sz="1450" spc="-10">
                <a:latin typeface="Times New Roman"/>
                <a:cs typeface="Times New Roman"/>
              </a:rPr>
              <a:t>the characters </a:t>
            </a:r>
            <a:r>
              <a:rPr dirty="0" sz="1450" spc="-5">
                <a:latin typeface="Times New Roman"/>
                <a:cs typeface="Times New Roman"/>
              </a:rPr>
              <a:t>of </a:t>
            </a:r>
            <a:r>
              <a:rPr dirty="0" sz="1450" spc="-10">
                <a:latin typeface="Times New Roman"/>
                <a:cs typeface="Times New Roman"/>
              </a:rPr>
              <a:t>men with whom both were acquainted, they had  come to an agreement in </a:t>
            </a:r>
            <a:r>
              <a:rPr dirty="0" sz="1450" spc="-5">
                <a:latin typeface="Times New Roman"/>
                <a:cs typeface="Times New Roman"/>
              </a:rPr>
              <a:t>a </a:t>
            </a:r>
            <a:r>
              <a:rPr dirty="0" sz="1450" spc="-10">
                <a:latin typeface="Times New Roman"/>
                <a:cs typeface="Times New Roman"/>
              </a:rPr>
              <a:t>twinkling, and were ready to follow their guide into  the President's</a:t>
            </a:r>
            <a:r>
              <a:rPr dirty="0" sz="1450" spc="-5">
                <a:latin typeface="Times New Roman"/>
                <a:cs typeface="Times New Roman"/>
              </a:rPr>
              <a:t> </a:t>
            </a:r>
            <a:r>
              <a:rPr dirty="0" sz="1450" spc="-10">
                <a:latin typeface="Times New Roman"/>
                <a:cs typeface="Times New Roman"/>
              </a:rPr>
              <a:t>cabinet.</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There were </a:t>
            </a:r>
            <a:r>
              <a:rPr dirty="0" sz="1450" spc="-5">
                <a:latin typeface="Times New Roman"/>
                <a:cs typeface="Times New Roman"/>
              </a:rPr>
              <a:t>no </a:t>
            </a:r>
            <a:r>
              <a:rPr dirty="0" sz="1450" spc="-10">
                <a:latin typeface="Times New Roman"/>
                <a:cs typeface="Times New Roman"/>
              </a:rPr>
              <a:t>formidable obstacles to pass. The outer </a:t>
            </a:r>
            <a:r>
              <a:rPr dirty="0" sz="1450" spc="-5">
                <a:latin typeface="Times New Roman"/>
                <a:cs typeface="Times New Roman"/>
              </a:rPr>
              <a:t>door </a:t>
            </a:r>
            <a:r>
              <a:rPr dirty="0" sz="1450" spc="-10">
                <a:latin typeface="Times New Roman"/>
                <a:cs typeface="Times New Roman"/>
              </a:rPr>
              <a:t>stood open; the  </a:t>
            </a:r>
            <a:r>
              <a:rPr dirty="0" sz="1450" spc="-5">
                <a:latin typeface="Times New Roman"/>
                <a:cs typeface="Times New Roman"/>
              </a:rPr>
              <a:t>door of </a:t>
            </a:r>
            <a:r>
              <a:rPr dirty="0" sz="1450" spc="-10">
                <a:latin typeface="Times New Roman"/>
                <a:cs typeface="Times New Roman"/>
              </a:rPr>
              <a:t>the cabinet was ajar; and there, in </a:t>
            </a:r>
            <a:r>
              <a:rPr dirty="0" sz="1450" spc="-5">
                <a:latin typeface="Times New Roman"/>
                <a:cs typeface="Times New Roman"/>
              </a:rPr>
              <a:t>a </a:t>
            </a:r>
            <a:r>
              <a:rPr dirty="0" sz="1450" spc="-10">
                <a:latin typeface="Times New Roman"/>
                <a:cs typeface="Times New Roman"/>
              </a:rPr>
              <a:t>small </a:t>
            </a:r>
            <a:r>
              <a:rPr dirty="0" sz="1450" spc="-5">
                <a:latin typeface="Times New Roman"/>
                <a:cs typeface="Times New Roman"/>
              </a:rPr>
              <a:t>but </a:t>
            </a:r>
            <a:r>
              <a:rPr dirty="0" sz="1450" spc="-10">
                <a:latin typeface="Times New Roman"/>
                <a:cs typeface="Times New Roman"/>
              </a:rPr>
              <a:t>very high apartment, the  </a:t>
            </a:r>
            <a:r>
              <a:rPr dirty="0" sz="1450" spc="-5">
                <a:latin typeface="Times New Roman"/>
                <a:cs typeface="Times New Roman"/>
              </a:rPr>
              <a:t>young </a:t>
            </a:r>
            <a:r>
              <a:rPr dirty="0" sz="1450" spc="-10">
                <a:latin typeface="Times New Roman"/>
                <a:cs typeface="Times New Roman"/>
              </a:rPr>
              <a:t>man left them once</a:t>
            </a:r>
            <a:r>
              <a:rPr dirty="0" sz="1450" spc="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 will </a:t>
            </a:r>
            <a:r>
              <a:rPr dirty="0" sz="1450" spc="-5">
                <a:latin typeface="Times New Roman"/>
                <a:cs typeface="Times New Roman"/>
              </a:rPr>
              <a:t>be </a:t>
            </a:r>
            <a:r>
              <a:rPr dirty="0" sz="1450" spc="-10">
                <a:latin typeface="Times New Roman"/>
                <a:cs typeface="Times New Roman"/>
              </a:rPr>
              <a:t>here </a:t>
            </a:r>
            <a:r>
              <a:rPr dirty="0" sz="1450" spc="-15">
                <a:latin typeface="Times New Roman"/>
                <a:cs typeface="Times New Roman"/>
              </a:rPr>
              <a:t>immediately," </a:t>
            </a:r>
            <a:r>
              <a:rPr dirty="0" sz="1450" spc="-5">
                <a:latin typeface="Times New Roman"/>
                <a:cs typeface="Times New Roman"/>
              </a:rPr>
              <a:t>he </a:t>
            </a:r>
            <a:r>
              <a:rPr dirty="0" sz="1450" spc="-10">
                <a:latin typeface="Times New Roman"/>
                <a:cs typeface="Times New Roman"/>
              </a:rPr>
              <a:t>said, with </a:t>
            </a:r>
            <a:r>
              <a:rPr dirty="0" sz="1450" spc="-5">
                <a:latin typeface="Times New Roman"/>
                <a:cs typeface="Times New Roman"/>
              </a:rPr>
              <a:t>a nod, </a:t>
            </a:r>
            <a:r>
              <a:rPr dirty="0" sz="1450" spc="-10">
                <a:latin typeface="Times New Roman"/>
                <a:cs typeface="Times New Roman"/>
              </a:rPr>
              <a:t>as </a:t>
            </a:r>
            <a:r>
              <a:rPr dirty="0" sz="1450" spc="-5">
                <a:latin typeface="Times New Roman"/>
                <a:cs typeface="Times New Roman"/>
              </a:rPr>
              <a:t>he</a:t>
            </a:r>
            <a:r>
              <a:rPr dirty="0" sz="1450" spc="40">
                <a:latin typeface="Times New Roman"/>
                <a:cs typeface="Times New Roman"/>
              </a:rPr>
              <a:t> </a:t>
            </a:r>
            <a:r>
              <a:rPr dirty="0" sz="1450" spc="-10">
                <a:latin typeface="Times New Roman"/>
                <a:cs typeface="Times New Roman"/>
              </a:rPr>
              <a:t>disappeared.</a:t>
            </a:r>
            <a:endParaRPr sz="1450">
              <a:latin typeface="Times New Roman"/>
              <a:cs typeface="Times New Roman"/>
            </a:endParaRPr>
          </a:p>
          <a:p>
            <a:pPr algn="just" marL="12700" marR="6350">
              <a:lnSpc>
                <a:spcPts val="1730"/>
              </a:lnSpc>
              <a:spcBef>
                <a:spcPts val="920"/>
              </a:spcBef>
            </a:pPr>
            <a:r>
              <a:rPr dirty="0" sz="1450" spc="-40">
                <a:latin typeface="Times New Roman"/>
                <a:cs typeface="Times New Roman"/>
              </a:rPr>
              <a:t>Voices </a:t>
            </a:r>
            <a:r>
              <a:rPr dirty="0" sz="1450" spc="-10">
                <a:latin typeface="Times New Roman"/>
                <a:cs typeface="Times New Roman"/>
              </a:rPr>
              <a:t>were audible in the cabinet through the folding doors which formed  </a:t>
            </a:r>
            <a:r>
              <a:rPr dirty="0" sz="1450" spc="-5">
                <a:latin typeface="Times New Roman"/>
                <a:cs typeface="Times New Roman"/>
              </a:rPr>
              <a:t>one </a:t>
            </a:r>
            <a:r>
              <a:rPr dirty="0" sz="1450" spc="-10">
                <a:latin typeface="Times New Roman"/>
                <a:cs typeface="Times New Roman"/>
              </a:rPr>
              <a:t>end; and now and then the noise </a:t>
            </a:r>
            <a:r>
              <a:rPr dirty="0" sz="1450" spc="-5">
                <a:latin typeface="Times New Roman"/>
                <a:cs typeface="Times New Roman"/>
              </a:rPr>
              <a:t>of a </a:t>
            </a:r>
            <a:r>
              <a:rPr dirty="0" sz="1450" spc="-10">
                <a:latin typeface="Times New Roman"/>
                <a:cs typeface="Times New Roman"/>
              </a:rPr>
              <a:t>champagne cork, followed </a:t>
            </a:r>
            <a:r>
              <a:rPr dirty="0" sz="1450" spc="-5">
                <a:latin typeface="Times New Roman"/>
                <a:cs typeface="Times New Roman"/>
              </a:rPr>
              <a:t>by a </a:t>
            </a:r>
            <a:r>
              <a:rPr dirty="0" sz="1450" spc="-10">
                <a:latin typeface="Times New Roman"/>
                <a:cs typeface="Times New Roman"/>
              </a:rPr>
              <a:t>burst  </a:t>
            </a:r>
            <a:r>
              <a:rPr dirty="0" sz="1450" spc="-5">
                <a:latin typeface="Times New Roman"/>
                <a:cs typeface="Times New Roman"/>
              </a:rPr>
              <a:t>of </a:t>
            </a:r>
            <a:r>
              <a:rPr dirty="0" sz="1450" spc="-15">
                <a:latin typeface="Times New Roman"/>
                <a:cs typeface="Times New Roman"/>
              </a:rPr>
              <a:t>laughter, </a:t>
            </a:r>
            <a:r>
              <a:rPr dirty="0" sz="1450" spc="-10">
                <a:latin typeface="Times New Roman"/>
                <a:cs typeface="Times New Roman"/>
              </a:rPr>
              <a:t>intervened among the sounds </a:t>
            </a:r>
            <a:r>
              <a:rPr dirty="0" sz="1450" spc="-5">
                <a:latin typeface="Times New Roman"/>
                <a:cs typeface="Times New Roman"/>
              </a:rPr>
              <a:t>of </a:t>
            </a:r>
            <a:r>
              <a:rPr dirty="0" sz="1450" spc="-10">
                <a:latin typeface="Times New Roman"/>
                <a:cs typeface="Times New Roman"/>
              </a:rPr>
              <a:t>conversation. A single tall  window looked </a:t>
            </a:r>
            <a:r>
              <a:rPr dirty="0" sz="1450" spc="-5">
                <a:latin typeface="Times New Roman"/>
                <a:cs typeface="Times New Roman"/>
              </a:rPr>
              <a:t>out upon </a:t>
            </a:r>
            <a:r>
              <a:rPr dirty="0" sz="1450" spc="-10">
                <a:latin typeface="Times New Roman"/>
                <a:cs typeface="Times New Roman"/>
              </a:rPr>
              <a:t>the river and the embankment; and </a:t>
            </a:r>
            <a:r>
              <a:rPr dirty="0" sz="1450" spc="-5">
                <a:latin typeface="Times New Roman"/>
                <a:cs typeface="Times New Roman"/>
              </a:rPr>
              <a:t>by </a:t>
            </a:r>
            <a:r>
              <a:rPr dirty="0" sz="1450" spc="-10">
                <a:latin typeface="Times New Roman"/>
                <a:cs typeface="Times New Roman"/>
              </a:rPr>
              <a:t>the disposition  </a:t>
            </a:r>
            <a:r>
              <a:rPr dirty="0" sz="1450" spc="-5">
                <a:latin typeface="Times New Roman"/>
                <a:cs typeface="Times New Roman"/>
              </a:rPr>
              <a:t>of </a:t>
            </a:r>
            <a:r>
              <a:rPr dirty="0" sz="1450" spc="-10">
                <a:latin typeface="Times New Roman"/>
                <a:cs typeface="Times New Roman"/>
              </a:rPr>
              <a:t>the lights they judged themselves </a:t>
            </a:r>
            <a:r>
              <a:rPr dirty="0" sz="1450" spc="-5">
                <a:latin typeface="Times New Roman"/>
                <a:cs typeface="Times New Roman"/>
              </a:rPr>
              <a:t>not </a:t>
            </a:r>
            <a:r>
              <a:rPr dirty="0" sz="1450" spc="-10">
                <a:latin typeface="Times New Roman"/>
                <a:cs typeface="Times New Roman"/>
              </a:rPr>
              <a:t>far from Charing Cross station. The  furniture was </a:t>
            </a:r>
            <a:r>
              <a:rPr dirty="0" sz="1450" spc="-25">
                <a:latin typeface="Times New Roman"/>
                <a:cs typeface="Times New Roman"/>
              </a:rPr>
              <a:t>scanty, </a:t>
            </a:r>
            <a:r>
              <a:rPr dirty="0" sz="1450" spc="-10">
                <a:latin typeface="Times New Roman"/>
                <a:cs typeface="Times New Roman"/>
              </a:rPr>
              <a:t>and the coverings worn to the thread; and there was  nothing</a:t>
            </a:r>
            <a:r>
              <a:rPr dirty="0" sz="1450" spc="25">
                <a:latin typeface="Times New Roman"/>
                <a:cs typeface="Times New Roman"/>
              </a:rPr>
              <a:t> </a:t>
            </a:r>
            <a:r>
              <a:rPr dirty="0" sz="1450" spc="-10">
                <a:latin typeface="Times New Roman"/>
                <a:cs typeface="Times New Roman"/>
              </a:rPr>
              <a:t>movable</a:t>
            </a:r>
            <a:r>
              <a:rPr dirty="0" sz="1450" spc="30">
                <a:latin typeface="Times New Roman"/>
                <a:cs typeface="Times New Roman"/>
              </a:rPr>
              <a:t> </a:t>
            </a:r>
            <a:r>
              <a:rPr dirty="0" sz="1450" spc="-10">
                <a:latin typeface="Times New Roman"/>
                <a:cs typeface="Times New Roman"/>
              </a:rPr>
              <a:t>except</a:t>
            </a:r>
            <a:r>
              <a:rPr dirty="0" sz="1450" spc="30">
                <a:latin typeface="Times New Roman"/>
                <a:cs typeface="Times New Roman"/>
              </a:rPr>
              <a:t>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hand-bell</a:t>
            </a:r>
            <a:r>
              <a:rPr dirty="0" sz="1450" spc="30">
                <a:latin typeface="Times New Roman"/>
                <a:cs typeface="Times New Roman"/>
              </a:rPr>
              <a:t> </a:t>
            </a:r>
            <a:r>
              <a:rPr dirty="0" sz="1450" spc="-10">
                <a:latin typeface="Times New Roman"/>
                <a:cs typeface="Times New Roman"/>
              </a:rPr>
              <a:t>in</a:t>
            </a:r>
            <a:r>
              <a:rPr dirty="0" sz="1450" spc="30">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centre</a:t>
            </a:r>
            <a:r>
              <a:rPr dirty="0" sz="1450" spc="30">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round</a:t>
            </a:r>
            <a:r>
              <a:rPr dirty="0" sz="1450" spc="30">
                <a:latin typeface="Times New Roman"/>
                <a:cs typeface="Times New Roman"/>
              </a:rPr>
              <a:t> </a:t>
            </a:r>
            <a:r>
              <a:rPr dirty="0" sz="1450" spc="-10">
                <a:latin typeface="Times New Roman"/>
                <a:cs typeface="Times New Roman"/>
              </a:rPr>
              <a:t>table,</a:t>
            </a:r>
            <a:r>
              <a:rPr dirty="0" sz="1450" spc="30">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hats</a:t>
            </a:r>
            <a:endParaRPr sz="145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354820"/>
          </a:xfrm>
          <a:prstGeom prst="rect">
            <a:avLst/>
          </a:prstGeom>
        </p:spPr>
        <p:txBody>
          <a:bodyPr wrap="square" lIns="0" tIns="12700" rIns="0" bIns="0" rtlCol="0" vert="horz">
            <a:spAutoFit/>
          </a:bodyPr>
          <a:lstStyle/>
          <a:p>
            <a:pPr algn="just" marL="12700" marR="1285240">
              <a:lnSpc>
                <a:spcPct val="149000"/>
              </a:lnSpc>
              <a:spcBef>
                <a:spcPts val="100"/>
              </a:spcBef>
            </a:pPr>
            <a:r>
              <a:rPr dirty="0" sz="1450" spc="-10">
                <a:latin typeface="Times New Roman"/>
                <a:cs typeface="Times New Roman"/>
              </a:rPr>
              <a:t>in the house, except Mademoiselle and an old woman servant  "Is Mademoiselle his daughter?" inquired</a:t>
            </a:r>
            <a:r>
              <a:rPr dirty="0" sz="1450" spc="20">
                <a:latin typeface="Times New Roman"/>
                <a:cs typeface="Times New Roman"/>
              </a:rPr>
              <a:t> </a:t>
            </a:r>
            <a:r>
              <a:rPr dirty="0" sz="1450" spc="-10">
                <a:latin typeface="Times New Roman"/>
                <a:cs typeface="Times New Roman"/>
              </a:rPr>
              <a:t>Francis.</a:t>
            </a:r>
            <a:endParaRPr sz="1450">
              <a:latin typeface="Times New Roman"/>
              <a:cs typeface="Times New Roman"/>
            </a:endParaRPr>
          </a:p>
          <a:p>
            <a:pPr algn="just" marL="12700" marR="8255">
              <a:lnSpc>
                <a:spcPts val="1730"/>
              </a:lnSpc>
              <a:spcBef>
                <a:spcPts val="919"/>
              </a:spcBef>
            </a:pPr>
            <a:r>
              <a:rPr dirty="0" sz="1450" spc="-15">
                <a:latin typeface="Times New Roman"/>
                <a:cs typeface="Times New Roman"/>
              </a:rPr>
              <a:t>"Certainly," </a:t>
            </a:r>
            <a:r>
              <a:rPr dirty="0" sz="1450" spc="-10">
                <a:latin typeface="Times New Roman"/>
                <a:cs typeface="Times New Roman"/>
              </a:rPr>
              <a:t>replied the </a:t>
            </a:r>
            <a:r>
              <a:rPr dirty="0" sz="1450" spc="-20">
                <a:latin typeface="Times New Roman"/>
                <a:cs typeface="Times New Roman"/>
              </a:rPr>
              <a:t>porter. </a:t>
            </a:r>
            <a:r>
              <a:rPr dirty="0" sz="1450" spc="-10">
                <a:latin typeface="Times New Roman"/>
                <a:cs typeface="Times New Roman"/>
              </a:rPr>
              <a:t>"Mademoiselle is the daughter </a:t>
            </a:r>
            <a:r>
              <a:rPr dirty="0" sz="1450" spc="-5">
                <a:latin typeface="Times New Roman"/>
                <a:cs typeface="Times New Roman"/>
              </a:rPr>
              <a:t>of </a:t>
            </a:r>
            <a:r>
              <a:rPr dirty="0" sz="1450" spc="-10">
                <a:latin typeface="Times New Roman"/>
                <a:cs typeface="Times New Roman"/>
              </a:rPr>
              <a:t>the house;  and strange it is to see how she is made to work. For all his riches, it is she  who goes to market; and every day in the week </a:t>
            </a:r>
            <a:r>
              <a:rPr dirty="0" sz="1450" spc="-5">
                <a:latin typeface="Times New Roman"/>
                <a:cs typeface="Times New Roman"/>
              </a:rPr>
              <a:t>you </a:t>
            </a:r>
            <a:r>
              <a:rPr dirty="0" sz="1450" spc="-10">
                <a:latin typeface="Times New Roman"/>
                <a:cs typeface="Times New Roman"/>
              </a:rPr>
              <a:t>may see her going </a:t>
            </a:r>
            <a:r>
              <a:rPr dirty="0" sz="1450" spc="-5">
                <a:latin typeface="Times New Roman"/>
                <a:cs typeface="Times New Roman"/>
              </a:rPr>
              <a:t>by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basket </a:t>
            </a:r>
            <a:r>
              <a:rPr dirty="0" sz="1450" spc="-5">
                <a:latin typeface="Times New Roman"/>
                <a:cs typeface="Times New Roman"/>
              </a:rPr>
              <a:t>on </a:t>
            </a:r>
            <a:r>
              <a:rPr dirty="0" sz="1450" spc="-10">
                <a:latin typeface="Times New Roman"/>
                <a:cs typeface="Times New Roman"/>
              </a:rPr>
              <a:t>her</a:t>
            </a:r>
            <a:r>
              <a:rPr dirty="0" sz="1450" spc="-5">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"And the collections?" asked the</a:t>
            </a:r>
            <a:r>
              <a:rPr dirty="0" sz="1450" spc="1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080">
              <a:lnSpc>
                <a:spcPts val="1730"/>
              </a:lnSpc>
              <a:spcBef>
                <a:spcPts val="919"/>
              </a:spcBef>
            </a:pPr>
            <a:r>
              <a:rPr dirty="0" sz="1450" spc="-20">
                <a:latin typeface="Times New Roman"/>
                <a:cs typeface="Times New Roman"/>
              </a:rPr>
              <a:t>"Sir," </a:t>
            </a:r>
            <a:r>
              <a:rPr dirty="0" sz="1450" spc="-10">
                <a:latin typeface="Times New Roman"/>
                <a:cs typeface="Times New Roman"/>
              </a:rPr>
              <a:t>said the man, "they are immensely valuable. More </a:t>
            </a:r>
            <a:r>
              <a:rPr dirty="0" sz="1450" spc="-5">
                <a:latin typeface="Times New Roman"/>
                <a:cs typeface="Times New Roman"/>
              </a:rPr>
              <a:t>I </a:t>
            </a:r>
            <a:r>
              <a:rPr dirty="0" sz="1450" spc="-10">
                <a:latin typeface="Times New Roman"/>
                <a:cs typeface="Times New Roman"/>
              </a:rPr>
              <a:t>cannot tell </a:t>
            </a:r>
            <a:r>
              <a:rPr dirty="0" sz="1450" spc="-5">
                <a:latin typeface="Times New Roman"/>
                <a:cs typeface="Times New Roman"/>
              </a:rPr>
              <a:t>you.  </a:t>
            </a:r>
            <a:r>
              <a:rPr dirty="0" sz="1450" spc="-10">
                <a:latin typeface="Times New Roman"/>
                <a:cs typeface="Times New Roman"/>
              </a:rPr>
              <a:t>Since M. </a:t>
            </a:r>
            <a:r>
              <a:rPr dirty="0" sz="1450" spc="-5">
                <a:latin typeface="Times New Roman"/>
                <a:cs typeface="Times New Roman"/>
              </a:rPr>
              <a:t>de </a:t>
            </a:r>
            <a:r>
              <a:rPr dirty="0" sz="1450" spc="-25">
                <a:latin typeface="Times New Roman"/>
                <a:cs typeface="Times New Roman"/>
              </a:rPr>
              <a:t>Vandeleur's </a:t>
            </a:r>
            <a:r>
              <a:rPr dirty="0" sz="1450" spc="-10">
                <a:latin typeface="Times New Roman"/>
                <a:cs typeface="Times New Roman"/>
              </a:rPr>
              <a:t>arrival </a:t>
            </a:r>
            <a:r>
              <a:rPr dirty="0" sz="1450" spc="-5">
                <a:latin typeface="Times New Roman"/>
                <a:cs typeface="Times New Roman"/>
              </a:rPr>
              <a:t>no one </a:t>
            </a:r>
            <a:r>
              <a:rPr dirty="0" sz="1450" spc="-10">
                <a:latin typeface="Times New Roman"/>
                <a:cs typeface="Times New Roman"/>
              </a:rPr>
              <a:t>in the quarter has so much as passed  the </a:t>
            </a:r>
            <a:r>
              <a:rPr dirty="0" sz="1450" spc="-20">
                <a:latin typeface="Times New Roman"/>
                <a:cs typeface="Times New Roman"/>
              </a:rPr>
              <a:t>door."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"Suppose </a:t>
            </a:r>
            <a:r>
              <a:rPr dirty="0" sz="1450" spc="-5">
                <a:latin typeface="Times New Roman"/>
                <a:cs typeface="Times New Roman"/>
              </a:rPr>
              <a:t>not," </a:t>
            </a:r>
            <a:r>
              <a:rPr dirty="0" sz="1450" spc="-10">
                <a:latin typeface="Times New Roman"/>
                <a:cs typeface="Times New Roman"/>
              </a:rPr>
              <a:t>returned Francis, "you must surely have some notion what  these famous galleries contain. Is it pictures, silks, statues, jewels, </a:t>
            </a:r>
            <a:r>
              <a:rPr dirty="0" sz="1450" spc="-5">
                <a:latin typeface="Times New Roman"/>
                <a:cs typeface="Times New Roman"/>
              </a:rPr>
              <a:t>or</a:t>
            </a:r>
            <a:r>
              <a:rPr dirty="0" sz="1450" spc="114">
                <a:latin typeface="Times New Roman"/>
                <a:cs typeface="Times New Roman"/>
              </a:rPr>
              <a:t> </a:t>
            </a:r>
            <a:r>
              <a:rPr dirty="0" sz="1450" spc="-10">
                <a:latin typeface="Times New Roman"/>
                <a:cs typeface="Times New Roman"/>
              </a:rPr>
              <a:t>what?"</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"My faith, </a:t>
            </a:r>
            <a:r>
              <a:rPr dirty="0" sz="1450" spc="-20">
                <a:latin typeface="Times New Roman"/>
                <a:cs typeface="Times New Roman"/>
              </a:rPr>
              <a:t>sir," </a:t>
            </a:r>
            <a:r>
              <a:rPr dirty="0" sz="1450" spc="-10">
                <a:latin typeface="Times New Roman"/>
                <a:cs typeface="Times New Roman"/>
              </a:rPr>
              <a:t>said the fellow with </a:t>
            </a:r>
            <a:r>
              <a:rPr dirty="0" sz="1450" spc="-5">
                <a:latin typeface="Times New Roman"/>
                <a:cs typeface="Times New Roman"/>
              </a:rPr>
              <a:t>a </a:t>
            </a:r>
            <a:r>
              <a:rPr dirty="0" sz="1450" spc="-10">
                <a:latin typeface="Times New Roman"/>
                <a:cs typeface="Times New Roman"/>
              </a:rPr>
              <a:t>shrug, "it might </a:t>
            </a:r>
            <a:r>
              <a:rPr dirty="0" sz="1450" spc="-5">
                <a:latin typeface="Times New Roman"/>
                <a:cs typeface="Times New Roman"/>
              </a:rPr>
              <a:t>be </a:t>
            </a:r>
            <a:r>
              <a:rPr dirty="0" sz="1450" spc="-10">
                <a:latin typeface="Times New Roman"/>
                <a:cs typeface="Times New Roman"/>
              </a:rPr>
              <a:t>carrots, and still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How should </a:t>
            </a:r>
            <a:r>
              <a:rPr dirty="0" sz="1450" spc="-5">
                <a:latin typeface="Times New Roman"/>
                <a:cs typeface="Times New Roman"/>
              </a:rPr>
              <a:t>I </a:t>
            </a:r>
            <a:r>
              <a:rPr dirty="0" sz="1450" spc="-10">
                <a:latin typeface="Times New Roman"/>
                <a:cs typeface="Times New Roman"/>
              </a:rPr>
              <a:t>know? The house is kept like </a:t>
            </a:r>
            <a:r>
              <a:rPr dirty="0" sz="1450" spc="-5">
                <a:latin typeface="Times New Roman"/>
                <a:cs typeface="Times New Roman"/>
              </a:rPr>
              <a:t>a </a:t>
            </a:r>
            <a:r>
              <a:rPr dirty="0" sz="1450" spc="-10">
                <a:latin typeface="Times New Roman"/>
                <a:cs typeface="Times New Roman"/>
              </a:rPr>
              <a:t>garrison, as  </a:t>
            </a:r>
            <a:r>
              <a:rPr dirty="0" sz="1450" spc="-5">
                <a:latin typeface="Times New Roman"/>
                <a:cs typeface="Times New Roman"/>
              </a:rPr>
              <a:t>you</a:t>
            </a:r>
            <a:r>
              <a:rPr dirty="0" sz="1450" spc="-10">
                <a:latin typeface="Times New Roman"/>
                <a:cs typeface="Times New Roman"/>
              </a:rPr>
              <a:t> perceive."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And then as Francis was returning disappointed to his room, the porter called  him back.</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have just remembered, </a:t>
            </a:r>
            <a:r>
              <a:rPr dirty="0" sz="1450" spc="-20">
                <a:latin typeface="Times New Roman"/>
                <a:cs typeface="Times New Roman"/>
              </a:rPr>
              <a:t>sir," </a:t>
            </a:r>
            <a:r>
              <a:rPr dirty="0" sz="1450" spc="-10">
                <a:latin typeface="Times New Roman"/>
                <a:cs typeface="Times New Roman"/>
              </a:rPr>
              <a:t>said he. "M. </a:t>
            </a:r>
            <a:r>
              <a:rPr dirty="0" sz="1450" spc="-5">
                <a:latin typeface="Times New Roman"/>
                <a:cs typeface="Times New Roman"/>
              </a:rPr>
              <a:t>de </a:t>
            </a:r>
            <a:r>
              <a:rPr dirty="0" sz="1450" spc="-25">
                <a:latin typeface="Times New Roman"/>
                <a:cs typeface="Times New Roman"/>
              </a:rPr>
              <a:t>Vandeleur </a:t>
            </a:r>
            <a:r>
              <a:rPr dirty="0" sz="1450" spc="-10">
                <a:latin typeface="Times New Roman"/>
                <a:cs typeface="Times New Roman"/>
              </a:rPr>
              <a:t>has been in all parts  </a:t>
            </a:r>
            <a:r>
              <a:rPr dirty="0" sz="1450" spc="-5">
                <a:latin typeface="Times New Roman"/>
                <a:cs typeface="Times New Roman"/>
              </a:rPr>
              <a:t>of </a:t>
            </a:r>
            <a:r>
              <a:rPr dirty="0" sz="1450" spc="-10">
                <a:latin typeface="Times New Roman"/>
                <a:cs typeface="Times New Roman"/>
              </a:rPr>
              <a:t>the world, and </a:t>
            </a:r>
            <a:r>
              <a:rPr dirty="0" sz="1450" spc="-5">
                <a:latin typeface="Times New Roman"/>
                <a:cs typeface="Times New Roman"/>
              </a:rPr>
              <a:t>I </a:t>
            </a:r>
            <a:r>
              <a:rPr dirty="0" sz="1450" spc="-10">
                <a:latin typeface="Times New Roman"/>
                <a:cs typeface="Times New Roman"/>
              </a:rPr>
              <a:t>once heard the old woman declare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brought  </a:t>
            </a:r>
            <a:r>
              <a:rPr dirty="0" sz="1450" spc="-10">
                <a:latin typeface="Times New Roman"/>
                <a:cs typeface="Times New Roman"/>
              </a:rPr>
              <a:t>many diamonds back with him. If that </a:t>
            </a:r>
            <a:r>
              <a:rPr dirty="0" sz="1450" spc="-5">
                <a:latin typeface="Times New Roman"/>
                <a:cs typeface="Times New Roman"/>
              </a:rPr>
              <a:t>be </a:t>
            </a:r>
            <a:r>
              <a:rPr dirty="0" sz="1450" spc="-10">
                <a:latin typeface="Times New Roman"/>
                <a:cs typeface="Times New Roman"/>
              </a:rPr>
              <a:t>the truth, there must </a:t>
            </a:r>
            <a:r>
              <a:rPr dirty="0" sz="1450" spc="-5">
                <a:latin typeface="Times New Roman"/>
                <a:cs typeface="Times New Roman"/>
              </a:rPr>
              <a:t>be a </a:t>
            </a:r>
            <a:r>
              <a:rPr dirty="0" sz="1450" spc="-10">
                <a:latin typeface="Times New Roman"/>
                <a:cs typeface="Times New Roman"/>
              </a:rPr>
              <a:t>fine show  behind those</a:t>
            </a:r>
            <a:r>
              <a:rPr dirty="0" sz="1450" spc="-5">
                <a:latin typeface="Times New Roman"/>
                <a:cs typeface="Times New Roman"/>
              </a:rPr>
              <a:t> </a:t>
            </a:r>
            <a:r>
              <a:rPr dirty="0" sz="1450" spc="-10">
                <a:latin typeface="Times New Roman"/>
                <a:cs typeface="Times New Roman"/>
              </a:rPr>
              <a:t>shutters."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By an early </a:t>
            </a:r>
            <a:r>
              <a:rPr dirty="0" sz="1450" spc="-5">
                <a:latin typeface="Times New Roman"/>
                <a:cs typeface="Times New Roman"/>
              </a:rPr>
              <a:t>hour on </a:t>
            </a:r>
            <a:r>
              <a:rPr dirty="0" sz="1450" spc="-10">
                <a:latin typeface="Times New Roman"/>
                <a:cs typeface="Times New Roman"/>
              </a:rPr>
              <a:t>Sunday Francis was in his place at the theatre. The seat  which had been taken for him was only two </a:t>
            </a:r>
            <a:r>
              <a:rPr dirty="0" sz="1450" spc="-5">
                <a:latin typeface="Times New Roman"/>
                <a:cs typeface="Times New Roman"/>
              </a:rPr>
              <a:t>or </a:t>
            </a:r>
            <a:r>
              <a:rPr dirty="0" sz="1450" spc="-10">
                <a:latin typeface="Times New Roman"/>
                <a:cs typeface="Times New Roman"/>
              </a:rPr>
              <a:t>three numbers from the left-  hand side, and directly opposite </a:t>
            </a:r>
            <a:r>
              <a:rPr dirty="0" sz="1450" spc="-5">
                <a:latin typeface="Times New Roman"/>
                <a:cs typeface="Times New Roman"/>
              </a:rPr>
              <a:t>one of </a:t>
            </a:r>
            <a:r>
              <a:rPr dirty="0" sz="1450" spc="-10">
                <a:latin typeface="Times New Roman"/>
                <a:cs typeface="Times New Roman"/>
              </a:rPr>
              <a:t>the lower boxes. As the seat had been  specially chosen there was doubtless something to </a:t>
            </a:r>
            <a:r>
              <a:rPr dirty="0" sz="1450" spc="-5">
                <a:latin typeface="Times New Roman"/>
                <a:cs typeface="Times New Roman"/>
              </a:rPr>
              <a:t>be </a:t>
            </a:r>
            <a:r>
              <a:rPr dirty="0" sz="1450" spc="-10">
                <a:latin typeface="Times New Roman"/>
                <a:cs typeface="Times New Roman"/>
              </a:rPr>
              <a:t>learned from its  position; and </a:t>
            </a:r>
            <a:r>
              <a:rPr dirty="0" sz="1450" spc="-5">
                <a:latin typeface="Times New Roman"/>
                <a:cs typeface="Times New Roman"/>
              </a:rPr>
              <a:t>he </a:t>
            </a:r>
            <a:r>
              <a:rPr dirty="0" sz="1450" spc="-10">
                <a:latin typeface="Times New Roman"/>
                <a:cs typeface="Times New Roman"/>
              </a:rPr>
              <a:t>judged </a:t>
            </a:r>
            <a:r>
              <a:rPr dirty="0" sz="1450" spc="-5">
                <a:latin typeface="Times New Roman"/>
                <a:cs typeface="Times New Roman"/>
              </a:rPr>
              <a:t>by </a:t>
            </a:r>
            <a:r>
              <a:rPr dirty="0" sz="1450" spc="-10">
                <a:latin typeface="Times New Roman"/>
                <a:cs typeface="Times New Roman"/>
              </a:rPr>
              <a:t>an instinct that the </a:t>
            </a:r>
            <a:r>
              <a:rPr dirty="0" sz="1450" spc="-5">
                <a:latin typeface="Times New Roman"/>
                <a:cs typeface="Times New Roman"/>
              </a:rPr>
              <a:t>box upon </a:t>
            </a:r>
            <a:r>
              <a:rPr dirty="0" sz="1450" spc="-10">
                <a:latin typeface="Times New Roman"/>
                <a:cs typeface="Times New Roman"/>
              </a:rPr>
              <a:t>his right was, in some  way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connected with the drama in which </a:t>
            </a:r>
            <a:r>
              <a:rPr dirty="0" sz="1450" spc="-5">
                <a:latin typeface="Times New Roman"/>
                <a:cs typeface="Times New Roman"/>
              </a:rPr>
              <a:t>he </a:t>
            </a:r>
            <a:r>
              <a:rPr dirty="0" sz="1450" spc="-10">
                <a:latin typeface="Times New Roman"/>
                <a:cs typeface="Times New Roman"/>
              </a:rPr>
              <a:t>ignorantly played </a:t>
            </a:r>
            <a:r>
              <a:rPr dirty="0" sz="1450" spc="-5">
                <a:latin typeface="Times New Roman"/>
                <a:cs typeface="Times New Roman"/>
              </a:rPr>
              <a:t>a  </a:t>
            </a:r>
            <a:r>
              <a:rPr dirty="0" sz="1450" spc="-10">
                <a:latin typeface="Times New Roman"/>
                <a:cs typeface="Times New Roman"/>
              </a:rPr>
              <a:t>part. Indeed, it was so situated that its occupants could safely observe him  from beginning to end </a:t>
            </a:r>
            <a:r>
              <a:rPr dirty="0" sz="1450" spc="-5">
                <a:latin typeface="Times New Roman"/>
                <a:cs typeface="Times New Roman"/>
              </a:rPr>
              <a:t>of </a:t>
            </a:r>
            <a:r>
              <a:rPr dirty="0" sz="1450" spc="-10">
                <a:latin typeface="Times New Roman"/>
                <a:cs typeface="Times New Roman"/>
              </a:rPr>
              <a:t>the piece, if they were so minded; while, profiting </a:t>
            </a:r>
            <a:r>
              <a:rPr dirty="0" sz="1450" spc="-5">
                <a:latin typeface="Times New Roman"/>
                <a:cs typeface="Times New Roman"/>
              </a:rPr>
              <a:t>by  </a:t>
            </a:r>
            <a:r>
              <a:rPr dirty="0" sz="1450" spc="-10">
                <a:latin typeface="Times New Roman"/>
                <a:cs typeface="Times New Roman"/>
              </a:rPr>
              <a:t>the depth, they could screen themselves sufficiently well from any counter-  examination </a:t>
            </a:r>
            <a:r>
              <a:rPr dirty="0" sz="1450" spc="-5">
                <a:latin typeface="Times New Roman"/>
                <a:cs typeface="Times New Roman"/>
              </a:rPr>
              <a:t>on </a:t>
            </a:r>
            <a:r>
              <a:rPr dirty="0" sz="1450" spc="-10">
                <a:latin typeface="Times New Roman"/>
                <a:cs typeface="Times New Roman"/>
              </a:rPr>
              <a:t>his side. He promised himself </a:t>
            </a:r>
            <a:r>
              <a:rPr dirty="0" sz="1450" spc="-5">
                <a:latin typeface="Times New Roman"/>
                <a:cs typeface="Times New Roman"/>
              </a:rPr>
              <a:t>not </a:t>
            </a:r>
            <a:r>
              <a:rPr dirty="0" sz="1450" spc="-10">
                <a:latin typeface="Times New Roman"/>
                <a:cs typeface="Times New Roman"/>
              </a:rPr>
              <a:t>to leave it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out  of </a:t>
            </a:r>
            <a:r>
              <a:rPr dirty="0" sz="1450" spc="-10">
                <a:latin typeface="Times New Roman"/>
                <a:cs typeface="Times New Roman"/>
              </a:rPr>
              <a:t>sight; and whilst </a:t>
            </a:r>
            <a:r>
              <a:rPr dirty="0" sz="1450" spc="-5">
                <a:latin typeface="Times New Roman"/>
                <a:cs typeface="Times New Roman"/>
              </a:rPr>
              <a:t>he </a:t>
            </a:r>
            <a:r>
              <a:rPr dirty="0" sz="1450" spc="-10">
                <a:latin typeface="Times New Roman"/>
                <a:cs typeface="Times New Roman"/>
              </a:rPr>
              <a:t>scanned the rest </a:t>
            </a:r>
            <a:r>
              <a:rPr dirty="0" sz="1450" spc="-5">
                <a:latin typeface="Times New Roman"/>
                <a:cs typeface="Times New Roman"/>
              </a:rPr>
              <a:t>of </a:t>
            </a:r>
            <a:r>
              <a:rPr dirty="0" sz="1450" spc="-10">
                <a:latin typeface="Times New Roman"/>
                <a:cs typeface="Times New Roman"/>
              </a:rPr>
              <a:t>the theatre, </a:t>
            </a:r>
            <a:r>
              <a:rPr dirty="0" sz="1450" spc="-5">
                <a:latin typeface="Times New Roman"/>
                <a:cs typeface="Times New Roman"/>
              </a:rPr>
              <a:t>or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show </a:t>
            </a:r>
            <a:r>
              <a:rPr dirty="0" sz="1450" spc="-5">
                <a:latin typeface="Times New Roman"/>
                <a:cs typeface="Times New Roman"/>
              </a:rPr>
              <a:t>of  </a:t>
            </a:r>
            <a:r>
              <a:rPr dirty="0" sz="1450" spc="-10">
                <a:latin typeface="Times New Roman"/>
                <a:cs typeface="Times New Roman"/>
              </a:rPr>
              <a:t>attending to the business </a:t>
            </a:r>
            <a:r>
              <a:rPr dirty="0" sz="1450" spc="-5">
                <a:latin typeface="Times New Roman"/>
                <a:cs typeface="Times New Roman"/>
              </a:rPr>
              <a:t>of </a:t>
            </a:r>
            <a:r>
              <a:rPr dirty="0" sz="1450" spc="-10">
                <a:latin typeface="Times New Roman"/>
                <a:cs typeface="Times New Roman"/>
              </a:rPr>
              <a:t>the stage, </a:t>
            </a:r>
            <a:r>
              <a:rPr dirty="0" sz="1450" spc="-5">
                <a:latin typeface="Times New Roman"/>
                <a:cs typeface="Times New Roman"/>
              </a:rPr>
              <a:t>he </a:t>
            </a:r>
            <a:r>
              <a:rPr dirty="0" sz="1450" spc="-10">
                <a:latin typeface="Times New Roman"/>
                <a:cs typeface="Times New Roman"/>
              </a:rPr>
              <a:t>always kept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an eye </a:t>
            </a:r>
            <a:r>
              <a:rPr dirty="0" sz="1450" spc="-5">
                <a:latin typeface="Times New Roman"/>
                <a:cs typeface="Times New Roman"/>
              </a:rPr>
              <a:t>upon  </a:t>
            </a:r>
            <a:r>
              <a:rPr dirty="0" sz="1450" spc="-10">
                <a:latin typeface="Times New Roman"/>
                <a:cs typeface="Times New Roman"/>
              </a:rPr>
              <a:t>the empty</a:t>
            </a:r>
            <a:r>
              <a:rPr dirty="0" sz="1450" spc="-5">
                <a:latin typeface="Times New Roman"/>
                <a:cs typeface="Times New Roman"/>
              </a:rPr>
              <a:t> box.</a:t>
            </a:r>
            <a:endParaRPr sz="1450">
              <a:latin typeface="Times New Roman"/>
              <a:cs typeface="Times New Roman"/>
            </a:endParaRPr>
          </a:p>
          <a:p>
            <a:pPr algn="just" marL="12700" marR="6350">
              <a:lnSpc>
                <a:spcPts val="1730"/>
              </a:lnSpc>
              <a:spcBef>
                <a:spcPts val="845"/>
              </a:spcBef>
            </a:pPr>
            <a:r>
              <a:rPr dirty="0" sz="1450" spc="-10">
                <a:latin typeface="Times New Roman"/>
                <a:cs typeface="Times New Roman"/>
              </a:rPr>
              <a:t>The second act had been some time in progress, and was even drawing  towards </a:t>
            </a:r>
            <a:r>
              <a:rPr dirty="0" sz="1450" spc="-5">
                <a:latin typeface="Times New Roman"/>
                <a:cs typeface="Times New Roman"/>
              </a:rPr>
              <a:t>a </a:t>
            </a:r>
            <a:r>
              <a:rPr dirty="0" sz="1450" spc="-10">
                <a:latin typeface="Times New Roman"/>
                <a:cs typeface="Times New Roman"/>
              </a:rPr>
              <a:t>close, when the </a:t>
            </a:r>
            <a:r>
              <a:rPr dirty="0" sz="1450" spc="-5">
                <a:latin typeface="Times New Roman"/>
                <a:cs typeface="Times New Roman"/>
              </a:rPr>
              <a:t>door </a:t>
            </a:r>
            <a:r>
              <a:rPr dirty="0" sz="1450" spc="-10">
                <a:latin typeface="Times New Roman"/>
                <a:cs typeface="Times New Roman"/>
              </a:rPr>
              <a:t>opened and two persons entered and ensconced  themselves</a:t>
            </a:r>
            <a:r>
              <a:rPr dirty="0" sz="1450" spc="65">
                <a:latin typeface="Times New Roman"/>
                <a:cs typeface="Times New Roman"/>
              </a:rPr>
              <a:t> </a:t>
            </a:r>
            <a:r>
              <a:rPr dirty="0" sz="1450" spc="-10">
                <a:latin typeface="Times New Roman"/>
                <a:cs typeface="Times New Roman"/>
              </a:rPr>
              <a:t>in</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darkest</a:t>
            </a:r>
            <a:r>
              <a:rPr dirty="0" sz="1450" spc="70">
                <a:latin typeface="Times New Roman"/>
                <a:cs typeface="Times New Roman"/>
              </a:rPr>
              <a:t>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shade.</a:t>
            </a:r>
            <a:r>
              <a:rPr dirty="0" sz="1450" spc="70">
                <a:latin typeface="Times New Roman"/>
                <a:cs typeface="Times New Roman"/>
              </a:rPr>
              <a:t> </a:t>
            </a:r>
            <a:r>
              <a:rPr dirty="0" sz="1450" spc="-10">
                <a:latin typeface="Times New Roman"/>
                <a:cs typeface="Times New Roman"/>
              </a:rPr>
              <a:t>Francis</a:t>
            </a:r>
            <a:r>
              <a:rPr dirty="0" sz="1450" spc="70">
                <a:latin typeface="Times New Roman"/>
                <a:cs typeface="Times New Roman"/>
              </a:rPr>
              <a:t> </a:t>
            </a:r>
            <a:r>
              <a:rPr dirty="0" sz="1450" spc="-10">
                <a:latin typeface="Times New Roman"/>
                <a:cs typeface="Times New Roman"/>
              </a:rPr>
              <a:t>could</a:t>
            </a:r>
            <a:r>
              <a:rPr dirty="0" sz="1450" spc="75">
                <a:latin typeface="Times New Roman"/>
                <a:cs typeface="Times New Roman"/>
              </a:rPr>
              <a:t> </a:t>
            </a:r>
            <a:r>
              <a:rPr dirty="0" sz="1450" spc="-10">
                <a:latin typeface="Times New Roman"/>
                <a:cs typeface="Times New Roman"/>
              </a:rPr>
              <a:t>hardly</a:t>
            </a:r>
            <a:r>
              <a:rPr dirty="0" sz="1450" spc="70">
                <a:latin typeface="Times New Roman"/>
                <a:cs typeface="Times New Roman"/>
              </a:rPr>
              <a:t> </a:t>
            </a:r>
            <a:r>
              <a:rPr dirty="0" sz="1450" spc="-10">
                <a:latin typeface="Times New Roman"/>
                <a:cs typeface="Times New Roman"/>
              </a:rPr>
              <a:t>control</a:t>
            </a:r>
            <a:r>
              <a:rPr dirty="0" sz="1450" spc="70">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emotion. It was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and his </a:t>
            </a:r>
            <a:r>
              <a:rPr dirty="0" sz="1450" spc="-15">
                <a:latin typeface="Times New Roman"/>
                <a:cs typeface="Times New Roman"/>
              </a:rPr>
              <a:t>daughter. </a:t>
            </a:r>
            <a:r>
              <a:rPr dirty="0" sz="1450" spc="-10">
                <a:latin typeface="Times New Roman"/>
                <a:cs typeface="Times New Roman"/>
              </a:rPr>
              <a:t>The blood came and went in  his arteries and veins with stunning activity; his ears sang; his head turned. He  dared </a:t>
            </a:r>
            <a:r>
              <a:rPr dirty="0" sz="1450" spc="-5">
                <a:latin typeface="Times New Roman"/>
                <a:cs typeface="Times New Roman"/>
              </a:rPr>
              <a:t>not </a:t>
            </a:r>
            <a:r>
              <a:rPr dirty="0" sz="1450" spc="-10">
                <a:latin typeface="Times New Roman"/>
                <a:cs typeface="Times New Roman"/>
              </a:rPr>
              <a:t>look lest </a:t>
            </a:r>
            <a:r>
              <a:rPr dirty="0" sz="1450" spc="-5">
                <a:latin typeface="Times New Roman"/>
                <a:cs typeface="Times New Roman"/>
              </a:rPr>
              <a:t>he </a:t>
            </a:r>
            <a:r>
              <a:rPr dirty="0" sz="1450" spc="-10">
                <a:latin typeface="Times New Roman"/>
                <a:cs typeface="Times New Roman"/>
              </a:rPr>
              <a:t>should awake suspicion; his play-bill, which </a:t>
            </a:r>
            <a:r>
              <a:rPr dirty="0" sz="1450" spc="-5">
                <a:latin typeface="Times New Roman"/>
                <a:cs typeface="Times New Roman"/>
              </a:rPr>
              <a:t>he </a:t>
            </a:r>
            <a:r>
              <a:rPr dirty="0" sz="1450" spc="-10">
                <a:latin typeface="Times New Roman"/>
                <a:cs typeface="Times New Roman"/>
              </a:rPr>
              <a:t>kept  reading from end to end and over and over again, turned from white to red  before his eyes; and when </a:t>
            </a:r>
            <a:r>
              <a:rPr dirty="0" sz="1450" spc="-5">
                <a:latin typeface="Times New Roman"/>
                <a:cs typeface="Times New Roman"/>
              </a:rPr>
              <a:t>he </a:t>
            </a:r>
            <a:r>
              <a:rPr dirty="0" sz="1450" spc="-10">
                <a:latin typeface="Times New Roman"/>
                <a:cs typeface="Times New Roman"/>
              </a:rPr>
              <a:t>cast </a:t>
            </a:r>
            <a:r>
              <a:rPr dirty="0" sz="1450" spc="-5">
                <a:latin typeface="Times New Roman"/>
                <a:cs typeface="Times New Roman"/>
              </a:rPr>
              <a:t>a </a:t>
            </a:r>
            <a:r>
              <a:rPr dirty="0" sz="1450" spc="-10">
                <a:latin typeface="Times New Roman"/>
                <a:cs typeface="Times New Roman"/>
              </a:rPr>
              <a:t>glance </a:t>
            </a:r>
            <a:r>
              <a:rPr dirty="0" sz="1450" spc="-5">
                <a:latin typeface="Times New Roman"/>
                <a:cs typeface="Times New Roman"/>
              </a:rPr>
              <a:t>upon </a:t>
            </a:r>
            <a:r>
              <a:rPr dirty="0" sz="1450" spc="-10">
                <a:latin typeface="Times New Roman"/>
                <a:cs typeface="Times New Roman"/>
              </a:rPr>
              <a:t>the stage, it seemed  incalculably far </a:t>
            </a:r>
            <a:r>
              <a:rPr dirty="0" sz="1450" spc="-30">
                <a:latin typeface="Times New Roman"/>
                <a:cs typeface="Times New Roman"/>
              </a:rPr>
              <a:t>away,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found the voices and gestures </a:t>
            </a:r>
            <a:r>
              <a:rPr dirty="0" sz="1450" spc="-5">
                <a:latin typeface="Times New Roman"/>
                <a:cs typeface="Times New Roman"/>
              </a:rPr>
              <a:t>of </a:t>
            </a:r>
            <a:r>
              <a:rPr dirty="0" sz="1450" spc="-10">
                <a:latin typeface="Times New Roman"/>
                <a:cs typeface="Times New Roman"/>
              </a:rPr>
              <a:t>the actors to the  last degree impertinent and</a:t>
            </a:r>
            <a:r>
              <a:rPr dirty="0" sz="1450" spc="10">
                <a:latin typeface="Times New Roman"/>
                <a:cs typeface="Times New Roman"/>
              </a:rPr>
              <a:t> </a:t>
            </a:r>
            <a:r>
              <a:rPr dirty="0" sz="1450" spc="-10">
                <a:latin typeface="Times New Roman"/>
                <a:cs typeface="Times New Roman"/>
              </a:rPr>
              <a:t>absurd.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From time to time </a:t>
            </a:r>
            <a:r>
              <a:rPr dirty="0" sz="1450" spc="-5">
                <a:latin typeface="Times New Roman"/>
                <a:cs typeface="Times New Roman"/>
              </a:rPr>
              <a:t>he </a:t>
            </a:r>
            <a:r>
              <a:rPr dirty="0" sz="1450" spc="-10">
                <a:latin typeface="Times New Roman"/>
                <a:cs typeface="Times New Roman"/>
              </a:rPr>
              <a:t>risked </a:t>
            </a:r>
            <a:r>
              <a:rPr dirty="0" sz="1450" spc="-5">
                <a:latin typeface="Times New Roman"/>
                <a:cs typeface="Times New Roman"/>
              </a:rPr>
              <a:t>a </a:t>
            </a:r>
            <a:r>
              <a:rPr dirty="0" sz="1450" spc="-10">
                <a:latin typeface="Times New Roman"/>
                <a:cs typeface="Times New Roman"/>
              </a:rPr>
              <a:t>momentary look in the direction which  principally interested him; and once at least </a:t>
            </a:r>
            <a:r>
              <a:rPr dirty="0" sz="1450" spc="-5">
                <a:latin typeface="Times New Roman"/>
                <a:cs typeface="Times New Roman"/>
              </a:rPr>
              <a:t>he </a:t>
            </a:r>
            <a:r>
              <a:rPr dirty="0" sz="1450" spc="-10">
                <a:latin typeface="Times New Roman"/>
                <a:cs typeface="Times New Roman"/>
              </a:rPr>
              <a:t>felt certain that his eyes  encountered those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girl. A shock passed over his </a:t>
            </a:r>
            <a:r>
              <a:rPr dirty="0" sz="1450" spc="-25">
                <a:latin typeface="Times New Roman"/>
                <a:cs typeface="Times New Roman"/>
              </a:rPr>
              <a:t>body,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saw  all the colours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rainbow. </a:t>
            </a:r>
            <a:r>
              <a:rPr dirty="0" sz="1450" spc="-10">
                <a:latin typeface="Times New Roman"/>
                <a:cs typeface="Times New Roman"/>
              </a:rPr>
              <a:t>What would </a:t>
            </a:r>
            <a:r>
              <a:rPr dirty="0" sz="1450" spc="-5">
                <a:latin typeface="Times New Roman"/>
                <a:cs typeface="Times New Roman"/>
              </a:rPr>
              <a:t>he not </a:t>
            </a:r>
            <a:r>
              <a:rPr dirty="0" sz="1450" spc="-10">
                <a:latin typeface="Times New Roman"/>
                <a:cs typeface="Times New Roman"/>
              </a:rPr>
              <a:t>have given to overhear what  passed between the </a:t>
            </a:r>
            <a:r>
              <a:rPr dirty="0" sz="1450" spc="-25">
                <a:latin typeface="Times New Roman"/>
                <a:cs typeface="Times New Roman"/>
              </a:rPr>
              <a:t>Vandeleurs? </a:t>
            </a:r>
            <a:r>
              <a:rPr dirty="0" sz="1450" spc="-10">
                <a:latin typeface="Times New Roman"/>
                <a:cs typeface="Times New Roman"/>
              </a:rPr>
              <a:t>What would </a:t>
            </a:r>
            <a:r>
              <a:rPr dirty="0" sz="1450" spc="-5">
                <a:latin typeface="Times New Roman"/>
                <a:cs typeface="Times New Roman"/>
              </a:rPr>
              <a:t>he not </a:t>
            </a:r>
            <a:r>
              <a:rPr dirty="0" sz="1450" spc="-10">
                <a:latin typeface="Times New Roman"/>
                <a:cs typeface="Times New Roman"/>
              </a:rPr>
              <a:t>have given for the  courage to take </a:t>
            </a:r>
            <a:r>
              <a:rPr dirty="0" sz="1450" spc="-5">
                <a:latin typeface="Times New Roman"/>
                <a:cs typeface="Times New Roman"/>
              </a:rPr>
              <a:t>up </a:t>
            </a:r>
            <a:r>
              <a:rPr dirty="0" sz="1450" spc="-10">
                <a:latin typeface="Times New Roman"/>
                <a:cs typeface="Times New Roman"/>
              </a:rPr>
              <a:t>his opera- glass and steadily inspect their attitude and  expression? There, for aught </a:t>
            </a:r>
            <a:r>
              <a:rPr dirty="0" sz="1450" spc="-5">
                <a:latin typeface="Times New Roman"/>
                <a:cs typeface="Times New Roman"/>
              </a:rPr>
              <a:t>he </a:t>
            </a:r>
            <a:r>
              <a:rPr dirty="0" sz="1450" spc="-25">
                <a:latin typeface="Times New Roman"/>
                <a:cs typeface="Times New Roman"/>
              </a:rPr>
              <a:t>knew, </a:t>
            </a:r>
            <a:r>
              <a:rPr dirty="0" sz="1450" spc="-10">
                <a:latin typeface="Times New Roman"/>
                <a:cs typeface="Times New Roman"/>
              </a:rPr>
              <a:t>his whole life was being decided </a:t>
            </a:r>
            <a:r>
              <a:rPr dirty="0" sz="1450" spc="-5">
                <a:latin typeface="Times New Roman"/>
                <a:cs typeface="Times New Roman"/>
              </a:rPr>
              <a:t>- </a:t>
            </a:r>
            <a:r>
              <a:rPr dirty="0" sz="1450" spc="-10">
                <a:latin typeface="Times New Roman"/>
                <a:cs typeface="Times New Roman"/>
              </a:rPr>
              <a:t>and  </a:t>
            </a:r>
            <a:r>
              <a:rPr dirty="0" sz="1450" spc="-5">
                <a:latin typeface="Times New Roman"/>
                <a:cs typeface="Times New Roman"/>
              </a:rPr>
              <a:t>he not </a:t>
            </a:r>
            <a:r>
              <a:rPr dirty="0" sz="1450" spc="-10">
                <a:latin typeface="Times New Roman"/>
                <a:cs typeface="Times New Roman"/>
              </a:rPr>
              <a:t>able to interfere, </a:t>
            </a:r>
            <a:r>
              <a:rPr dirty="0" sz="1450" spc="-5">
                <a:latin typeface="Times New Roman"/>
                <a:cs typeface="Times New Roman"/>
              </a:rPr>
              <a:t>not </a:t>
            </a:r>
            <a:r>
              <a:rPr dirty="0" sz="1450" spc="-10">
                <a:latin typeface="Times New Roman"/>
                <a:cs typeface="Times New Roman"/>
              </a:rPr>
              <a:t>able even to follow the debate, </a:t>
            </a:r>
            <a:r>
              <a:rPr dirty="0" sz="1450" spc="-5">
                <a:latin typeface="Times New Roman"/>
                <a:cs typeface="Times New Roman"/>
              </a:rPr>
              <a:t>but </a:t>
            </a:r>
            <a:r>
              <a:rPr dirty="0" sz="1450" spc="-10">
                <a:latin typeface="Times New Roman"/>
                <a:cs typeface="Times New Roman"/>
              </a:rPr>
              <a:t>condemned to  sit and </a:t>
            </a:r>
            <a:r>
              <a:rPr dirty="0" sz="1450" spc="-15">
                <a:latin typeface="Times New Roman"/>
                <a:cs typeface="Times New Roman"/>
              </a:rPr>
              <a:t>suffer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was, in impotent</a:t>
            </a:r>
            <a:r>
              <a:rPr dirty="0" sz="1450" spc="30">
                <a:latin typeface="Times New Roman"/>
                <a:cs typeface="Times New Roman"/>
              </a:rPr>
              <a:t> </a:t>
            </a:r>
            <a:r>
              <a:rPr dirty="0" sz="1450" spc="-20">
                <a:latin typeface="Times New Roman"/>
                <a:cs typeface="Times New Roman"/>
              </a:rPr>
              <a:t>anxiety.</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At last the act came to an end. The curtain fell, and the people around him  began to leave their places, for the interval. It was only natural that </a:t>
            </a:r>
            <a:r>
              <a:rPr dirty="0" sz="1450" spc="-5">
                <a:latin typeface="Times New Roman"/>
                <a:cs typeface="Times New Roman"/>
              </a:rPr>
              <a:t>he </a:t>
            </a:r>
            <a:r>
              <a:rPr dirty="0" sz="1450" spc="-10">
                <a:latin typeface="Times New Roman"/>
                <a:cs typeface="Times New Roman"/>
              </a:rPr>
              <a:t>should  follow their example; and if </a:t>
            </a:r>
            <a:r>
              <a:rPr dirty="0" sz="1450" spc="-5">
                <a:latin typeface="Times New Roman"/>
                <a:cs typeface="Times New Roman"/>
              </a:rPr>
              <a:t>he </a:t>
            </a:r>
            <a:r>
              <a:rPr dirty="0" sz="1450" spc="-10">
                <a:latin typeface="Times New Roman"/>
                <a:cs typeface="Times New Roman"/>
              </a:rPr>
              <a:t>did so, it was </a:t>
            </a:r>
            <a:r>
              <a:rPr dirty="0" sz="1450" spc="-5">
                <a:latin typeface="Times New Roman"/>
                <a:cs typeface="Times New Roman"/>
              </a:rPr>
              <a:t>not </a:t>
            </a:r>
            <a:r>
              <a:rPr dirty="0" sz="1450" spc="-10">
                <a:latin typeface="Times New Roman"/>
                <a:cs typeface="Times New Roman"/>
              </a:rPr>
              <a:t>only natural </a:t>
            </a:r>
            <a:r>
              <a:rPr dirty="0" sz="1450" spc="-5">
                <a:latin typeface="Times New Roman"/>
                <a:cs typeface="Times New Roman"/>
              </a:rPr>
              <a:t>but </a:t>
            </a:r>
            <a:r>
              <a:rPr dirty="0" sz="1450" spc="-10">
                <a:latin typeface="Times New Roman"/>
                <a:cs typeface="Times New Roman"/>
              </a:rPr>
              <a:t>necessary  that </a:t>
            </a:r>
            <a:r>
              <a:rPr dirty="0" sz="1450" spc="-5">
                <a:latin typeface="Times New Roman"/>
                <a:cs typeface="Times New Roman"/>
              </a:rPr>
              <a:t>he </a:t>
            </a:r>
            <a:r>
              <a:rPr dirty="0" sz="1450" spc="-10">
                <a:latin typeface="Times New Roman"/>
                <a:cs typeface="Times New Roman"/>
              </a:rPr>
              <a:t>should pass immediately in front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box </a:t>
            </a:r>
            <a:r>
              <a:rPr dirty="0" sz="1450" spc="-10">
                <a:latin typeface="Times New Roman"/>
                <a:cs typeface="Times New Roman"/>
              </a:rPr>
              <a:t>in question. Summoning  all his courage, </a:t>
            </a:r>
            <a:r>
              <a:rPr dirty="0" sz="1450" spc="-5">
                <a:latin typeface="Times New Roman"/>
                <a:cs typeface="Times New Roman"/>
              </a:rPr>
              <a:t>but </a:t>
            </a:r>
            <a:r>
              <a:rPr dirty="0" sz="1450" spc="-10">
                <a:latin typeface="Times New Roman"/>
                <a:cs typeface="Times New Roman"/>
              </a:rPr>
              <a:t>keeping his eyes lowered, Francis drew near the spot. His  progress was </a:t>
            </a:r>
            <a:r>
              <a:rPr dirty="0" sz="1450" spc="-25">
                <a:latin typeface="Times New Roman"/>
                <a:cs typeface="Times New Roman"/>
              </a:rPr>
              <a:t>slow, </a:t>
            </a:r>
            <a:r>
              <a:rPr dirty="0" sz="1450" spc="-10">
                <a:latin typeface="Times New Roman"/>
                <a:cs typeface="Times New Roman"/>
              </a:rPr>
              <a:t>for the old gentleman before him moved with incredible  deliberation, wheezing as </a:t>
            </a:r>
            <a:r>
              <a:rPr dirty="0" sz="1450" spc="-5">
                <a:latin typeface="Times New Roman"/>
                <a:cs typeface="Times New Roman"/>
              </a:rPr>
              <a:t>he </a:t>
            </a:r>
            <a:r>
              <a:rPr dirty="0" sz="1450" spc="-10">
                <a:latin typeface="Times New Roman"/>
                <a:cs typeface="Times New Roman"/>
              </a:rPr>
              <a:t>went. What was </a:t>
            </a:r>
            <a:r>
              <a:rPr dirty="0" sz="1450" spc="-5">
                <a:latin typeface="Times New Roman"/>
                <a:cs typeface="Times New Roman"/>
              </a:rPr>
              <a:t>he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Should </a:t>
            </a:r>
            <a:r>
              <a:rPr dirty="0" sz="1450" spc="-5">
                <a:latin typeface="Times New Roman"/>
                <a:cs typeface="Times New Roman"/>
              </a:rPr>
              <a:t>he </a:t>
            </a:r>
            <a:r>
              <a:rPr dirty="0" sz="1450" spc="-10">
                <a:latin typeface="Times New Roman"/>
                <a:cs typeface="Times New Roman"/>
              </a:rPr>
              <a:t>address the  </a:t>
            </a:r>
            <a:r>
              <a:rPr dirty="0" sz="1450" spc="-25">
                <a:latin typeface="Times New Roman"/>
                <a:cs typeface="Times New Roman"/>
              </a:rPr>
              <a:t>Vandeleurs </a:t>
            </a:r>
            <a:r>
              <a:rPr dirty="0" sz="1450" spc="-5">
                <a:latin typeface="Times New Roman"/>
                <a:cs typeface="Times New Roman"/>
              </a:rPr>
              <a:t>by </a:t>
            </a:r>
            <a:r>
              <a:rPr dirty="0" sz="1450" spc="-10">
                <a:latin typeface="Times New Roman"/>
                <a:cs typeface="Times New Roman"/>
              </a:rPr>
              <a:t>name as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by? </a:t>
            </a:r>
            <a:r>
              <a:rPr dirty="0" sz="1450" spc="-10">
                <a:latin typeface="Times New Roman"/>
                <a:cs typeface="Times New Roman"/>
              </a:rPr>
              <a:t>Should </a:t>
            </a:r>
            <a:r>
              <a:rPr dirty="0" sz="1450" spc="-5">
                <a:latin typeface="Times New Roman"/>
                <a:cs typeface="Times New Roman"/>
              </a:rPr>
              <a:t>he </a:t>
            </a:r>
            <a:r>
              <a:rPr dirty="0" sz="1450" spc="-10">
                <a:latin typeface="Times New Roman"/>
                <a:cs typeface="Times New Roman"/>
              </a:rPr>
              <a:t>take the flower from his button-  hole and throw it into the </a:t>
            </a:r>
            <a:r>
              <a:rPr dirty="0" sz="1450" spc="-5">
                <a:latin typeface="Times New Roman"/>
                <a:cs typeface="Times New Roman"/>
              </a:rPr>
              <a:t>box? </a:t>
            </a:r>
            <a:r>
              <a:rPr dirty="0" sz="1450" spc="-10">
                <a:latin typeface="Times New Roman"/>
                <a:cs typeface="Times New Roman"/>
              </a:rPr>
              <a:t>Should </a:t>
            </a:r>
            <a:r>
              <a:rPr dirty="0" sz="1450" spc="-5">
                <a:latin typeface="Times New Roman"/>
                <a:cs typeface="Times New Roman"/>
              </a:rPr>
              <a:t>he </a:t>
            </a:r>
            <a:r>
              <a:rPr dirty="0" sz="1450" spc="-10">
                <a:latin typeface="Times New Roman"/>
                <a:cs typeface="Times New Roman"/>
              </a:rPr>
              <a:t>raise his face and direct </a:t>
            </a:r>
            <a:r>
              <a:rPr dirty="0" sz="1450" spc="-5">
                <a:latin typeface="Times New Roman"/>
                <a:cs typeface="Times New Roman"/>
              </a:rPr>
              <a:t>one </a:t>
            </a:r>
            <a:r>
              <a:rPr dirty="0" sz="1450" spc="-10">
                <a:latin typeface="Times New Roman"/>
                <a:cs typeface="Times New Roman"/>
              </a:rPr>
              <a:t>long  and affectionate look </a:t>
            </a:r>
            <a:r>
              <a:rPr dirty="0" sz="1450" spc="-5">
                <a:latin typeface="Times New Roman"/>
                <a:cs typeface="Times New Roman"/>
              </a:rPr>
              <a:t>upon </a:t>
            </a:r>
            <a:r>
              <a:rPr dirty="0" sz="1450" spc="-10">
                <a:latin typeface="Times New Roman"/>
                <a:cs typeface="Times New Roman"/>
              </a:rPr>
              <a:t>the lady who was either his sister </a:t>
            </a:r>
            <a:r>
              <a:rPr dirty="0" sz="1450" spc="-5">
                <a:latin typeface="Times New Roman"/>
                <a:cs typeface="Times New Roman"/>
              </a:rPr>
              <a:t>or </a:t>
            </a:r>
            <a:r>
              <a:rPr dirty="0" sz="1450" spc="-10">
                <a:latin typeface="Times New Roman"/>
                <a:cs typeface="Times New Roman"/>
              </a:rPr>
              <a:t>his betrothed?  As </a:t>
            </a:r>
            <a:r>
              <a:rPr dirty="0" sz="1450" spc="-5">
                <a:latin typeface="Times New Roman"/>
                <a:cs typeface="Times New Roman"/>
              </a:rPr>
              <a:t>he </a:t>
            </a:r>
            <a:r>
              <a:rPr dirty="0" sz="1450" spc="-10">
                <a:latin typeface="Times New Roman"/>
                <a:cs typeface="Times New Roman"/>
              </a:rPr>
              <a:t>found himself thus struggling among so many alternatives,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vision </a:t>
            </a:r>
            <a:r>
              <a:rPr dirty="0" sz="1450" spc="-5">
                <a:latin typeface="Times New Roman"/>
                <a:cs typeface="Times New Roman"/>
              </a:rPr>
              <a:t>of </a:t>
            </a:r>
            <a:r>
              <a:rPr dirty="0" sz="1450" spc="-10">
                <a:latin typeface="Times New Roman"/>
                <a:cs typeface="Times New Roman"/>
              </a:rPr>
              <a:t>his old equable existence in the bank, and was assailed </a:t>
            </a:r>
            <a:r>
              <a:rPr dirty="0" sz="1450" spc="-5">
                <a:latin typeface="Times New Roman"/>
                <a:cs typeface="Times New Roman"/>
              </a:rPr>
              <a:t>by a thought  of </a:t>
            </a:r>
            <a:r>
              <a:rPr dirty="0" sz="1450" spc="-10">
                <a:latin typeface="Times New Roman"/>
                <a:cs typeface="Times New Roman"/>
              </a:rPr>
              <a:t>regret for the</a:t>
            </a:r>
            <a:r>
              <a:rPr dirty="0" sz="1450">
                <a:latin typeface="Times New Roman"/>
                <a:cs typeface="Times New Roman"/>
              </a:rPr>
              <a:t> </a:t>
            </a:r>
            <a:r>
              <a:rPr dirty="0" sz="1450" spc="-10">
                <a:latin typeface="Times New Roman"/>
                <a:cs typeface="Times New Roman"/>
              </a:rPr>
              <a:t>past.</a:t>
            </a:r>
            <a:endParaRPr sz="1450">
              <a:latin typeface="Times New Roman"/>
              <a:cs typeface="Times New Roman"/>
            </a:endParaRPr>
          </a:p>
          <a:p>
            <a:pPr algn="just" marL="12700" marR="6350">
              <a:lnSpc>
                <a:spcPts val="1730"/>
              </a:lnSpc>
              <a:spcBef>
                <a:spcPts val="840"/>
              </a:spcBef>
            </a:pPr>
            <a:r>
              <a:rPr dirty="0" sz="1450" spc="-10">
                <a:latin typeface="Times New Roman"/>
                <a:cs typeface="Times New Roman"/>
              </a:rPr>
              <a:t>By this time </a:t>
            </a:r>
            <a:r>
              <a:rPr dirty="0" sz="1450" spc="-5">
                <a:latin typeface="Times New Roman"/>
                <a:cs typeface="Times New Roman"/>
              </a:rPr>
              <a:t>he </a:t>
            </a:r>
            <a:r>
              <a:rPr dirty="0" sz="1450" spc="-10">
                <a:latin typeface="Times New Roman"/>
                <a:cs typeface="Times New Roman"/>
              </a:rPr>
              <a:t>had arrived directly opposite the </a:t>
            </a:r>
            <a:r>
              <a:rPr dirty="0" sz="1450" spc="-5">
                <a:latin typeface="Times New Roman"/>
                <a:cs typeface="Times New Roman"/>
              </a:rPr>
              <a:t>box; </a:t>
            </a:r>
            <a:r>
              <a:rPr dirty="0" sz="1450" spc="-10">
                <a:latin typeface="Times New Roman"/>
                <a:cs typeface="Times New Roman"/>
              </a:rPr>
              <a:t>and although </a:t>
            </a:r>
            <a:r>
              <a:rPr dirty="0" sz="1450" spc="-5">
                <a:latin typeface="Times New Roman"/>
                <a:cs typeface="Times New Roman"/>
              </a:rPr>
              <a:t>he </a:t>
            </a:r>
            <a:r>
              <a:rPr dirty="0" sz="1450" spc="-10">
                <a:latin typeface="Times New Roman"/>
                <a:cs typeface="Times New Roman"/>
              </a:rPr>
              <a:t>was still  undetermined what to </a:t>
            </a:r>
            <a:r>
              <a:rPr dirty="0" sz="1450" spc="-5">
                <a:latin typeface="Times New Roman"/>
                <a:cs typeface="Times New Roman"/>
              </a:rPr>
              <a:t>do or </a:t>
            </a:r>
            <a:r>
              <a:rPr dirty="0" sz="1450" spc="-10">
                <a:latin typeface="Times New Roman"/>
                <a:cs typeface="Times New Roman"/>
              </a:rPr>
              <a:t>whether to </a:t>
            </a:r>
            <a:r>
              <a:rPr dirty="0" sz="1450" spc="-5">
                <a:latin typeface="Times New Roman"/>
                <a:cs typeface="Times New Roman"/>
              </a:rPr>
              <a:t>do </a:t>
            </a:r>
            <a:r>
              <a:rPr dirty="0" sz="1450" spc="-10">
                <a:latin typeface="Times New Roman"/>
                <a:cs typeface="Times New Roman"/>
              </a:rPr>
              <a:t>anything, </a:t>
            </a:r>
            <a:r>
              <a:rPr dirty="0" sz="1450" spc="-5">
                <a:latin typeface="Times New Roman"/>
                <a:cs typeface="Times New Roman"/>
              </a:rPr>
              <a:t>he </a:t>
            </a:r>
            <a:r>
              <a:rPr dirty="0" sz="1450" spc="-10">
                <a:latin typeface="Times New Roman"/>
                <a:cs typeface="Times New Roman"/>
              </a:rPr>
              <a:t>turned his head and  lifted his eyes. No sooner had </a:t>
            </a:r>
            <a:r>
              <a:rPr dirty="0" sz="1450" spc="-5">
                <a:latin typeface="Times New Roman"/>
                <a:cs typeface="Times New Roman"/>
              </a:rPr>
              <a:t>he done </a:t>
            </a:r>
            <a:r>
              <a:rPr dirty="0" sz="1450" spc="-10">
                <a:latin typeface="Times New Roman"/>
                <a:cs typeface="Times New Roman"/>
              </a:rPr>
              <a:t>so than </a:t>
            </a:r>
            <a:r>
              <a:rPr dirty="0" sz="1450" spc="-5">
                <a:latin typeface="Times New Roman"/>
                <a:cs typeface="Times New Roman"/>
              </a:rPr>
              <a:t>he </a:t>
            </a:r>
            <a:r>
              <a:rPr dirty="0" sz="1450" spc="-10">
                <a:latin typeface="Times New Roman"/>
                <a:cs typeface="Times New Roman"/>
              </a:rPr>
              <a:t>uttered </a:t>
            </a:r>
            <a:r>
              <a:rPr dirty="0" sz="1450" spc="-5">
                <a:latin typeface="Times New Roman"/>
                <a:cs typeface="Times New Roman"/>
              </a:rPr>
              <a:t>a </a:t>
            </a:r>
            <a:r>
              <a:rPr dirty="0" sz="1450" spc="-10">
                <a:latin typeface="Times New Roman"/>
                <a:cs typeface="Times New Roman"/>
              </a:rPr>
              <a:t>cry </a:t>
            </a:r>
            <a:r>
              <a:rPr dirty="0" sz="1450" spc="-5">
                <a:latin typeface="Times New Roman"/>
                <a:cs typeface="Times New Roman"/>
              </a:rPr>
              <a:t>of  </a:t>
            </a:r>
            <a:r>
              <a:rPr dirty="0" sz="1450" spc="-10">
                <a:latin typeface="Times New Roman"/>
                <a:cs typeface="Times New Roman"/>
              </a:rPr>
              <a:t>disappointment and remained rooted to the spot. The </a:t>
            </a:r>
            <a:r>
              <a:rPr dirty="0" sz="1450" spc="-5">
                <a:latin typeface="Times New Roman"/>
                <a:cs typeface="Times New Roman"/>
              </a:rPr>
              <a:t>box </a:t>
            </a:r>
            <a:r>
              <a:rPr dirty="0" sz="1450" spc="-10">
                <a:latin typeface="Times New Roman"/>
                <a:cs typeface="Times New Roman"/>
              </a:rPr>
              <a:t>was </a:t>
            </a:r>
            <a:r>
              <a:rPr dirty="0" sz="1450" spc="-25">
                <a:latin typeface="Times New Roman"/>
                <a:cs typeface="Times New Roman"/>
              </a:rPr>
              <a:t>empty. </a:t>
            </a:r>
            <a:r>
              <a:rPr dirty="0" sz="1450" spc="-10">
                <a:latin typeface="Times New Roman"/>
                <a:cs typeface="Times New Roman"/>
              </a:rPr>
              <a:t>During  his slow advance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and his daughter had quietly slipped</a:t>
            </a:r>
            <a:r>
              <a:rPr dirty="0" sz="1450" spc="14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A polite person in his rear reminded him that </a:t>
            </a:r>
            <a:r>
              <a:rPr dirty="0" sz="1450" spc="-5">
                <a:latin typeface="Times New Roman"/>
                <a:cs typeface="Times New Roman"/>
              </a:rPr>
              <a:t>he </a:t>
            </a:r>
            <a:r>
              <a:rPr dirty="0" sz="1450" spc="-10">
                <a:latin typeface="Times New Roman"/>
                <a:cs typeface="Times New Roman"/>
              </a:rPr>
              <a:t>was stopping the path; and </a:t>
            </a:r>
            <a:r>
              <a:rPr dirty="0" sz="1450" spc="-5">
                <a:latin typeface="Times New Roman"/>
                <a:cs typeface="Times New Roman"/>
              </a:rPr>
              <a:t>he  </a:t>
            </a:r>
            <a:r>
              <a:rPr dirty="0" sz="1450" spc="-10">
                <a:latin typeface="Times New Roman"/>
                <a:cs typeface="Times New Roman"/>
              </a:rPr>
              <a:t>moved </a:t>
            </a:r>
            <a:r>
              <a:rPr dirty="0" sz="1450" spc="-5">
                <a:latin typeface="Times New Roman"/>
                <a:cs typeface="Times New Roman"/>
              </a:rPr>
              <a:t>on </a:t>
            </a:r>
            <a:r>
              <a:rPr dirty="0" sz="1450" spc="-10">
                <a:latin typeface="Times New Roman"/>
                <a:cs typeface="Times New Roman"/>
              </a:rPr>
              <a:t>again with mechanical footsteps, and </a:t>
            </a:r>
            <a:r>
              <a:rPr dirty="0" sz="1450" spc="-15">
                <a:latin typeface="Times New Roman"/>
                <a:cs typeface="Times New Roman"/>
              </a:rPr>
              <a:t>suffered </a:t>
            </a:r>
            <a:r>
              <a:rPr dirty="0" sz="1450" spc="-10">
                <a:latin typeface="Times New Roman"/>
                <a:cs typeface="Times New Roman"/>
              </a:rPr>
              <a:t>the crowd to carry  him unresisting </a:t>
            </a:r>
            <a:r>
              <a:rPr dirty="0" sz="1450" spc="-5">
                <a:latin typeface="Times New Roman"/>
                <a:cs typeface="Times New Roman"/>
              </a:rPr>
              <a:t>out of </a:t>
            </a:r>
            <a:r>
              <a:rPr dirty="0" sz="1450" spc="-10">
                <a:latin typeface="Times New Roman"/>
                <a:cs typeface="Times New Roman"/>
              </a:rPr>
              <a:t>the theatre. Once in the street, the pressure ceasing, </a:t>
            </a:r>
            <a:r>
              <a:rPr dirty="0" sz="1450" spc="-5">
                <a:latin typeface="Times New Roman"/>
                <a:cs typeface="Times New Roman"/>
              </a:rPr>
              <a:t>he  </a:t>
            </a:r>
            <a:r>
              <a:rPr dirty="0" sz="1450" spc="-10">
                <a:latin typeface="Times New Roman"/>
                <a:cs typeface="Times New Roman"/>
              </a:rPr>
              <a:t>came to </a:t>
            </a:r>
            <a:r>
              <a:rPr dirty="0" sz="1450" spc="-5">
                <a:latin typeface="Times New Roman"/>
                <a:cs typeface="Times New Roman"/>
              </a:rPr>
              <a:t>a </a:t>
            </a:r>
            <a:r>
              <a:rPr dirty="0" sz="1450" spc="-10">
                <a:latin typeface="Times New Roman"/>
                <a:cs typeface="Times New Roman"/>
              </a:rPr>
              <a:t>halt, and the cool </a:t>
            </a:r>
            <a:r>
              <a:rPr dirty="0" sz="1450" spc="-5">
                <a:latin typeface="Times New Roman"/>
                <a:cs typeface="Times New Roman"/>
              </a:rPr>
              <a:t>night </a:t>
            </a:r>
            <a:r>
              <a:rPr dirty="0" sz="1450" spc="-10">
                <a:latin typeface="Times New Roman"/>
                <a:cs typeface="Times New Roman"/>
              </a:rPr>
              <a:t>air speedily restored him to the possession </a:t>
            </a:r>
            <a:r>
              <a:rPr dirty="0" sz="1450" spc="-5">
                <a:latin typeface="Times New Roman"/>
                <a:cs typeface="Times New Roman"/>
              </a:rPr>
              <a:t>of  </a:t>
            </a:r>
            <a:r>
              <a:rPr dirty="0" sz="1450" spc="-10">
                <a:latin typeface="Times New Roman"/>
                <a:cs typeface="Times New Roman"/>
              </a:rPr>
              <a:t>his faculties. He was surprised to find that his head ached </a:t>
            </a:r>
            <a:r>
              <a:rPr dirty="0" sz="1450" spc="-20">
                <a:latin typeface="Times New Roman"/>
                <a:cs typeface="Times New Roman"/>
              </a:rPr>
              <a:t>violently, </a:t>
            </a:r>
            <a:r>
              <a:rPr dirty="0" sz="1450" spc="-10">
                <a:latin typeface="Times New Roman"/>
                <a:cs typeface="Times New Roman"/>
              </a:rPr>
              <a:t>and that </a:t>
            </a:r>
            <a:r>
              <a:rPr dirty="0" sz="1450" spc="-5">
                <a:latin typeface="Times New Roman"/>
                <a:cs typeface="Times New Roman"/>
              </a:rPr>
              <a:t>he  </a:t>
            </a:r>
            <a:r>
              <a:rPr dirty="0" sz="1450" spc="-10">
                <a:latin typeface="Times New Roman"/>
                <a:cs typeface="Times New Roman"/>
              </a:rPr>
              <a:t>remembered</a:t>
            </a:r>
            <a:r>
              <a:rPr dirty="0" sz="1450" spc="225">
                <a:latin typeface="Times New Roman"/>
                <a:cs typeface="Times New Roman"/>
              </a:rPr>
              <a:t> </a:t>
            </a:r>
            <a:r>
              <a:rPr dirty="0" sz="1450" spc="-5">
                <a:latin typeface="Times New Roman"/>
                <a:cs typeface="Times New Roman"/>
              </a:rPr>
              <a:t>not</a:t>
            </a:r>
            <a:r>
              <a:rPr dirty="0" sz="1450" spc="229">
                <a:latin typeface="Times New Roman"/>
                <a:cs typeface="Times New Roman"/>
              </a:rPr>
              <a:t> </a:t>
            </a:r>
            <a:r>
              <a:rPr dirty="0" sz="1450" spc="-5">
                <a:latin typeface="Times New Roman"/>
                <a:cs typeface="Times New Roman"/>
              </a:rPr>
              <a:t>one</a:t>
            </a:r>
            <a:r>
              <a:rPr dirty="0" sz="1450" spc="229">
                <a:latin typeface="Times New Roman"/>
                <a:cs typeface="Times New Roman"/>
              </a:rPr>
              <a:t> </a:t>
            </a:r>
            <a:r>
              <a:rPr dirty="0" sz="1450" spc="-10">
                <a:latin typeface="Times New Roman"/>
                <a:cs typeface="Times New Roman"/>
              </a:rPr>
              <a:t>word</a:t>
            </a:r>
            <a:r>
              <a:rPr dirty="0" sz="1450" spc="229">
                <a:latin typeface="Times New Roman"/>
                <a:cs typeface="Times New Roman"/>
              </a:rPr>
              <a:t> </a:t>
            </a:r>
            <a:r>
              <a:rPr dirty="0" sz="1450" spc="-5">
                <a:latin typeface="Times New Roman"/>
                <a:cs typeface="Times New Roman"/>
              </a:rPr>
              <a:t>of</a:t>
            </a:r>
            <a:r>
              <a:rPr dirty="0" sz="1450" spc="229">
                <a:latin typeface="Times New Roman"/>
                <a:cs typeface="Times New Roman"/>
              </a:rPr>
              <a:t> </a:t>
            </a:r>
            <a:r>
              <a:rPr dirty="0" sz="1450" spc="-10">
                <a:latin typeface="Times New Roman"/>
                <a:cs typeface="Times New Roman"/>
              </a:rPr>
              <a:t>the</a:t>
            </a:r>
            <a:r>
              <a:rPr dirty="0" sz="1450" spc="229">
                <a:latin typeface="Times New Roman"/>
                <a:cs typeface="Times New Roman"/>
              </a:rPr>
              <a:t> </a:t>
            </a:r>
            <a:r>
              <a:rPr dirty="0" sz="1450" spc="-10">
                <a:latin typeface="Times New Roman"/>
                <a:cs typeface="Times New Roman"/>
              </a:rPr>
              <a:t>two</a:t>
            </a:r>
            <a:r>
              <a:rPr dirty="0" sz="1450" spc="229">
                <a:latin typeface="Times New Roman"/>
                <a:cs typeface="Times New Roman"/>
              </a:rPr>
              <a:t> </a:t>
            </a:r>
            <a:r>
              <a:rPr dirty="0" sz="1450" spc="-10">
                <a:latin typeface="Times New Roman"/>
                <a:cs typeface="Times New Roman"/>
              </a:rPr>
              <a:t>acts</a:t>
            </a:r>
            <a:r>
              <a:rPr dirty="0" sz="1450" spc="229">
                <a:latin typeface="Times New Roman"/>
                <a:cs typeface="Times New Roman"/>
              </a:rPr>
              <a:t> </a:t>
            </a:r>
            <a:r>
              <a:rPr dirty="0" sz="1450" spc="-10">
                <a:latin typeface="Times New Roman"/>
                <a:cs typeface="Times New Roman"/>
              </a:rPr>
              <a:t>which</a:t>
            </a:r>
            <a:r>
              <a:rPr dirty="0" sz="1450" spc="229">
                <a:latin typeface="Times New Roman"/>
                <a:cs typeface="Times New Roman"/>
              </a:rPr>
              <a:t> </a:t>
            </a:r>
            <a:r>
              <a:rPr dirty="0" sz="1450" spc="-5">
                <a:latin typeface="Times New Roman"/>
                <a:cs typeface="Times New Roman"/>
              </a:rPr>
              <a:t>he</a:t>
            </a:r>
            <a:r>
              <a:rPr dirty="0" sz="1450" spc="229">
                <a:latin typeface="Times New Roman"/>
                <a:cs typeface="Times New Roman"/>
              </a:rPr>
              <a:t> </a:t>
            </a:r>
            <a:r>
              <a:rPr dirty="0" sz="1450" spc="-10">
                <a:latin typeface="Times New Roman"/>
                <a:cs typeface="Times New Roman"/>
              </a:rPr>
              <a:t>had</a:t>
            </a:r>
            <a:r>
              <a:rPr dirty="0" sz="1450" spc="229">
                <a:latin typeface="Times New Roman"/>
                <a:cs typeface="Times New Roman"/>
              </a:rPr>
              <a:t> </a:t>
            </a:r>
            <a:r>
              <a:rPr dirty="0" sz="1450" spc="-10">
                <a:latin typeface="Times New Roman"/>
                <a:cs typeface="Times New Roman"/>
              </a:rPr>
              <a:t>witnessed.</a:t>
            </a:r>
            <a:r>
              <a:rPr dirty="0" sz="1450" spc="229">
                <a:latin typeface="Times New Roman"/>
                <a:cs typeface="Times New Roman"/>
              </a:rPr>
              <a:t> </a:t>
            </a:r>
            <a:r>
              <a:rPr dirty="0" sz="1450" spc="-10">
                <a:latin typeface="Times New Roman"/>
                <a:cs typeface="Times New Roman"/>
              </a:rPr>
              <a:t>As</a:t>
            </a:r>
            <a:r>
              <a:rPr dirty="0" sz="1450" spc="229">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excitement wore </a:t>
            </a:r>
            <a:r>
              <a:rPr dirty="0" sz="1450" spc="-30">
                <a:latin typeface="Times New Roman"/>
                <a:cs typeface="Times New Roman"/>
              </a:rPr>
              <a:t>away, </a:t>
            </a:r>
            <a:r>
              <a:rPr dirty="0" sz="1450" spc="-10">
                <a:latin typeface="Times New Roman"/>
                <a:cs typeface="Times New Roman"/>
              </a:rPr>
              <a:t>it was succeeded </a:t>
            </a:r>
            <a:r>
              <a:rPr dirty="0" sz="1450" spc="-5">
                <a:latin typeface="Times New Roman"/>
                <a:cs typeface="Times New Roman"/>
              </a:rPr>
              <a:t>by </a:t>
            </a:r>
            <a:r>
              <a:rPr dirty="0" sz="1450" spc="-10">
                <a:latin typeface="Times New Roman"/>
                <a:cs typeface="Times New Roman"/>
              </a:rPr>
              <a:t>an overweening appetite for sleep,  and </a:t>
            </a:r>
            <a:r>
              <a:rPr dirty="0" sz="1450" spc="-5">
                <a:latin typeface="Times New Roman"/>
                <a:cs typeface="Times New Roman"/>
              </a:rPr>
              <a:t>he </a:t>
            </a:r>
            <a:r>
              <a:rPr dirty="0" sz="1450" spc="-10">
                <a:latin typeface="Times New Roman"/>
                <a:cs typeface="Times New Roman"/>
              </a:rPr>
              <a:t>hailed </a:t>
            </a:r>
            <a:r>
              <a:rPr dirty="0" sz="1450" spc="-5">
                <a:latin typeface="Times New Roman"/>
                <a:cs typeface="Times New Roman"/>
              </a:rPr>
              <a:t>a </a:t>
            </a:r>
            <a:r>
              <a:rPr dirty="0" sz="1450" spc="-10">
                <a:latin typeface="Times New Roman"/>
                <a:cs typeface="Times New Roman"/>
              </a:rPr>
              <a:t>cab and drove to his lodging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extreme exhaustion  and some disgust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Next morning </a:t>
            </a:r>
            <a:r>
              <a:rPr dirty="0" sz="1450" spc="-5">
                <a:latin typeface="Times New Roman"/>
                <a:cs typeface="Times New Roman"/>
              </a:rPr>
              <a:t>he </a:t>
            </a:r>
            <a:r>
              <a:rPr dirty="0" sz="1450" spc="-10">
                <a:latin typeface="Times New Roman"/>
                <a:cs typeface="Times New Roman"/>
              </a:rPr>
              <a:t>lay in wait for Miss </a:t>
            </a:r>
            <a:r>
              <a:rPr dirty="0" sz="1450" spc="-25">
                <a:latin typeface="Times New Roman"/>
                <a:cs typeface="Times New Roman"/>
              </a:rPr>
              <a:t>Vandeleur </a:t>
            </a:r>
            <a:r>
              <a:rPr dirty="0" sz="1450" spc="-5">
                <a:latin typeface="Times New Roman"/>
                <a:cs typeface="Times New Roman"/>
              </a:rPr>
              <a:t>on </a:t>
            </a:r>
            <a:r>
              <a:rPr dirty="0" sz="1450" spc="-10">
                <a:latin typeface="Times New Roman"/>
                <a:cs typeface="Times New Roman"/>
              </a:rPr>
              <a:t>her road to market, and </a:t>
            </a:r>
            <a:r>
              <a:rPr dirty="0" sz="1450" spc="-5">
                <a:latin typeface="Times New Roman"/>
                <a:cs typeface="Times New Roman"/>
              </a:rPr>
              <a:t>by  </a:t>
            </a:r>
            <a:r>
              <a:rPr dirty="0" sz="1450" spc="-10">
                <a:latin typeface="Times New Roman"/>
                <a:cs typeface="Times New Roman"/>
              </a:rPr>
              <a:t>eight o'clock beheld her stepping down </a:t>
            </a:r>
            <a:r>
              <a:rPr dirty="0" sz="1450" spc="-5">
                <a:latin typeface="Times New Roman"/>
                <a:cs typeface="Times New Roman"/>
              </a:rPr>
              <a:t>a </a:t>
            </a:r>
            <a:r>
              <a:rPr dirty="0" sz="1450" spc="-10">
                <a:latin typeface="Times New Roman"/>
                <a:cs typeface="Times New Roman"/>
              </a:rPr>
              <a:t>lane. She was </a:t>
            </a:r>
            <a:r>
              <a:rPr dirty="0" sz="1450" spc="-25">
                <a:latin typeface="Times New Roman"/>
                <a:cs typeface="Times New Roman"/>
              </a:rPr>
              <a:t>simply, </a:t>
            </a:r>
            <a:r>
              <a:rPr dirty="0" sz="1450" spc="-10">
                <a:latin typeface="Times New Roman"/>
                <a:cs typeface="Times New Roman"/>
              </a:rPr>
              <a:t>and even  </a:t>
            </a:r>
            <a:r>
              <a:rPr dirty="0" sz="1450" spc="-20">
                <a:latin typeface="Times New Roman"/>
                <a:cs typeface="Times New Roman"/>
              </a:rPr>
              <a:t>poorly, </a:t>
            </a:r>
            <a:r>
              <a:rPr dirty="0" sz="1450" spc="-10">
                <a:latin typeface="Times New Roman"/>
                <a:cs typeface="Times New Roman"/>
              </a:rPr>
              <a:t>attired; </a:t>
            </a:r>
            <a:r>
              <a:rPr dirty="0" sz="1450" spc="-5">
                <a:latin typeface="Times New Roman"/>
                <a:cs typeface="Times New Roman"/>
              </a:rPr>
              <a:t>but </a:t>
            </a:r>
            <a:r>
              <a:rPr dirty="0" sz="1450" spc="-10">
                <a:latin typeface="Times New Roman"/>
                <a:cs typeface="Times New Roman"/>
              </a:rPr>
              <a:t>in the carriage </a:t>
            </a:r>
            <a:r>
              <a:rPr dirty="0" sz="1450" spc="-5">
                <a:latin typeface="Times New Roman"/>
                <a:cs typeface="Times New Roman"/>
              </a:rPr>
              <a:t>of </a:t>
            </a:r>
            <a:r>
              <a:rPr dirty="0" sz="1450" spc="-10">
                <a:latin typeface="Times New Roman"/>
                <a:cs typeface="Times New Roman"/>
              </a:rPr>
              <a:t>her head and </a:t>
            </a:r>
            <a:r>
              <a:rPr dirty="0" sz="1450" spc="-5">
                <a:latin typeface="Times New Roman"/>
                <a:cs typeface="Times New Roman"/>
              </a:rPr>
              <a:t>body </a:t>
            </a:r>
            <a:r>
              <a:rPr dirty="0" sz="1450" spc="-10">
                <a:latin typeface="Times New Roman"/>
                <a:cs typeface="Times New Roman"/>
              </a:rPr>
              <a:t>there was something  flexible and noble that would have lent distinction to the meanest toilette.  Even her basket, so aptly did she carry it, became her like an ornament. It  seemed to Francis, as </a:t>
            </a:r>
            <a:r>
              <a:rPr dirty="0" sz="1450" spc="-5">
                <a:latin typeface="Times New Roman"/>
                <a:cs typeface="Times New Roman"/>
              </a:rPr>
              <a:t>he </a:t>
            </a:r>
            <a:r>
              <a:rPr dirty="0" sz="1450" spc="-10">
                <a:latin typeface="Times New Roman"/>
                <a:cs typeface="Times New Roman"/>
              </a:rPr>
              <a:t>slipped into </a:t>
            </a:r>
            <a:r>
              <a:rPr dirty="0" sz="1450" spc="-5">
                <a:latin typeface="Times New Roman"/>
                <a:cs typeface="Times New Roman"/>
              </a:rPr>
              <a:t>a </a:t>
            </a:r>
            <a:r>
              <a:rPr dirty="0" sz="1450" spc="-20">
                <a:latin typeface="Times New Roman"/>
                <a:cs typeface="Times New Roman"/>
              </a:rPr>
              <a:t>doorway, </a:t>
            </a:r>
            <a:r>
              <a:rPr dirty="0" sz="1450" spc="-10">
                <a:latin typeface="Times New Roman"/>
                <a:cs typeface="Times New Roman"/>
              </a:rPr>
              <a:t>that the sunshine followed  and the shadows fled before her as she walked; and </a:t>
            </a:r>
            <a:r>
              <a:rPr dirty="0" sz="1450" spc="-5">
                <a:latin typeface="Times New Roman"/>
                <a:cs typeface="Times New Roman"/>
              </a:rPr>
              <a:t>he </a:t>
            </a:r>
            <a:r>
              <a:rPr dirty="0" sz="1450" spc="-10">
                <a:latin typeface="Times New Roman"/>
                <a:cs typeface="Times New Roman"/>
              </a:rPr>
              <a:t>was conscious, for the  first time, </a:t>
            </a:r>
            <a:r>
              <a:rPr dirty="0" sz="1450" spc="-5">
                <a:latin typeface="Times New Roman"/>
                <a:cs typeface="Times New Roman"/>
              </a:rPr>
              <a:t>of a </a:t>
            </a:r>
            <a:r>
              <a:rPr dirty="0" sz="1450" spc="-10">
                <a:latin typeface="Times New Roman"/>
                <a:cs typeface="Times New Roman"/>
              </a:rPr>
              <a:t>bird singing in </a:t>
            </a:r>
            <a:r>
              <a:rPr dirty="0" sz="1450" spc="-5">
                <a:latin typeface="Times New Roman"/>
                <a:cs typeface="Times New Roman"/>
              </a:rPr>
              <a:t>a </a:t>
            </a:r>
            <a:r>
              <a:rPr dirty="0" sz="1450" spc="-10">
                <a:latin typeface="Times New Roman"/>
                <a:cs typeface="Times New Roman"/>
              </a:rPr>
              <a:t>cage above the</a:t>
            </a:r>
            <a:r>
              <a:rPr dirty="0" sz="1450" spc="35">
                <a:latin typeface="Times New Roman"/>
                <a:cs typeface="Times New Roman"/>
              </a:rPr>
              <a:t> </a:t>
            </a:r>
            <a:r>
              <a:rPr dirty="0" sz="1450" spc="-10">
                <a:latin typeface="Times New Roman"/>
                <a:cs typeface="Times New Roman"/>
              </a:rPr>
              <a:t>lane.</a:t>
            </a:r>
            <a:endParaRPr sz="1450">
              <a:latin typeface="Times New Roman"/>
              <a:cs typeface="Times New Roman"/>
            </a:endParaRPr>
          </a:p>
          <a:p>
            <a:pPr algn="just" marL="12700" marR="13970">
              <a:lnSpc>
                <a:spcPts val="1730"/>
              </a:lnSpc>
              <a:spcBef>
                <a:spcPts val="850"/>
              </a:spcBef>
            </a:pPr>
            <a:r>
              <a:rPr dirty="0" sz="1450" spc="-10">
                <a:latin typeface="Times New Roman"/>
                <a:cs typeface="Times New Roman"/>
              </a:rPr>
              <a:t>He </a:t>
            </a:r>
            <a:r>
              <a:rPr dirty="0" sz="1450" spc="-15">
                <a:latin typeface="Times New Roman"/>
                <a:cs typeface="Times New Roman"/>
              </a:rPr>
              <a:t>suffered </a:t>
            </a:r>
            <a:r>
              <a:rPr dirty="0" sz="1450" spc="-10">
                <a:latin typeface="Times New Roman"/>
                <a:cs typeface="Times New Roman"/>
              </a:rPr>
              <a:t>her to pass the </a:t>
            </a:r>
            <a:r>
              <a:rPr dirty="0" sz="1450" spc="-20">
                <a:latin typeface="Times New Roman"/>
                <a:cs typeface="Times New Roman"/>
              </a:rPr>
              <a:t>doorway, </a:t>
            </a:r>
            <a:r>
              <a:rPr dirty="0" sz="1450" spc="-10">
                <a:latin typeface="Times New Roman"/>
                <a:cs typeface="Times New Roman"/>
              </a:rPr>
              <a:t>and then, coming forth once more,  addressed her </a:t>
            </a:r>
            <a:r>
              <a:rPr dirty="0" sz="1450" spc="-5">
                <a:latin typeface="Times New Roman"/>
                <a:cs typeface="Times New Roman"/>
              </a:rPr>
              <a:t>by </a:t>
            </a:r>
            <a:r>
              <a:rPr dirty="0" sz="1450" spc="-10">
                <a:latin typeface="Times New Roman"/>
                <a:cs typeface="Times New Roman"/>
              </a:rPr>
              <a:t>name from behind. "Miss </a:t>
            </a:r>
            <a:r>
              <a:rPr dirty="0" sz="1450" spc="-30">
                <a:latin typeface="Times New Roman"/>
                <a:cs typeface="Times New Roman"/>
              </a:rPr>
              <a:t>Vandeleur," </a:t>
            </a:r>
            <a:r>
              <a:rPr dirty="0" sz="1450" spc="-10">
                <a:latin typeface="Times New Roman"/>
                <a:cs typeface="Times New Roman"/>
              </a:rPr>
              <a:t>said</a:t>
            </a:r>
            <a:r>
              <a:rPr dirty="0" sz="1450" spc="6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She turned and, when she saw who </a:t>
            </a:r>
            <a:r>
              <a:rPr dirty="0" sz="1450" spc="-5">
                <a:latin typeface="Times New Roman"/>
                <a:cs typeface="Times New Roman"/>
              </a:rPr>
              <a:t>he </a:t>
            </a:r>
            <a:r>
              <a:rPr dirty="0" sz="1450" spc="-10">
                <a:latin typeface="Times New Roman"/>
                <a:cs typeface="Times New Roman"/>
              </a:rPr>
              <a:t>was, became deadly</a:t>
            </a:r>
            <a:r>
              <a:rPr dirty="0" sz="1450" spc="50">
                <a:latin typeface="Times New Roman"/>
                <a:cs typeface="Times New Roman"/>
              </a:rPr>
              <a:t> </a:t>
            </a:r>
            <a:r>
              <a:rPr dirty="0" sz="1450" spc="-10">
                <a:latin typeface="Times New Roman"/>
                <a:cs typeface="Times New Roman"/>
              </a:rPr>
              <a:t>pale.</a:t>
            </a:r>
            <a:endParaRPr sz="1450">
              <a:latin typeface="Times New Roman"/>
              <a:cs typeface="Times New Roman"/>
            </a:endParaRPr>
          </a:p>
          <a:p>
            <a:pPr algn="just" marL="12700" marR="9525">
              <a:lnSpc>
                <a:spcPts val="1730"/>
              </a:lnSpc>
              <a:spcBef>
                <a:spcPts val="919"/>
              </a:spcBef>
            </a:pPr>
            <a:r>
              <a:rPr dirty="0" sz="1450" spc="-10">
                <a:latin typeface="Times New Roman"/>
                <a:cs typeface="Times New Roman"/>
              </a:rPr>
              <a:t>"Pardon me," </a:t>
            </a:r>
            <a:r>
              <a:rPr dirty="0" sz="1450" spc="-5">
                <a:latin typeface="Times New Roman"/>
                <a:cs typeface="Times New Roman"/>
              </a:rPr>
              <a:t>he </a:t>
            </a:r>
            <a:r>
              <a:rPr dirty="0" sz="1450" spc="-10">
                <a:latin typeface="Times New Roman"/>
                <a:cs typeface="Times New Roman"/>
              </a:rPr>
              <a:t>continued; "Heaven knows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will to startle </a:t>
            </a:r>
            <a:r>
              <a:rPr dirty="0" sz="1450" spc="-5">
                <a:latin typeface="Times New Roman"/>
                <a:cs typeface="Times New Roman"/>
              </a:rPr>
              <a:t>you; </a:t>
            </a:r>
            <a:r>
              <a:rPr dirty="0" sz="1450" spc="-10">
                <a:latin typeface="Times New Roman"/>
                <a:cs typeface="Times New Roman"/>
              </a:rPr>
              <a:t>and,  indeed, there should </a:t>
            </a:r>
            <a:r>
              <a:rPr dirty="0" sz="1450" spc="-5">
                <a:latin typeface="Times New Roman"/>
                <a:cs typeface="Times New Roman"/>
              </a:rPr>
              <a:t>be </a:t>
            </a:r>
            <a:r>
              <a:rPr dirty="0" sz="1450" spc="-10">
                <a:latin typeface="Times New Roman"/>
                <a:cs typeface="Times New Roman"/>
              </a:rPr>
              <a:t>nothing startling in the presence </a:t>
            </a:r>
            <a:r>
              <a:rPr dirty="0" sz="1450" spc="-5">
                <a:latin typeface="Times New Roman"/>
                <a:cs typeface="Times New Roman"/>
              </a:rPr>
              <a:t>of one </a:t>
            </a:r>
            <a:r>
              <a:rPr dirty="0" sz="1450" spc="-10">
                <a:latin typeface="Times New Roman"/>
                <a:cs typeface="Times New Roman"/>
              </a:rPr>
              <a:t>who wishes  </a:t>
            </a:r>
            <a:r>
              <a:rPr dirty="0" sz="1450" spc="-5">
                <a:latin typeface="Times New Roman"/>
                <a:cs typeface="Times New Roman"/>
              </a:rPr>
              <a:t>you </a:t>
            </a:r>
            <a:r>
              <a:rPr dirty="0" sz="1450" spc="-10">
                <a:latin typeface="Times New Roman"/>
                <a:cs typeface="Times New Roman"/>
              </a:rPr>
              <a:t>so well as </a:t>
            </a:r>
            <a:r>
              <a:rPr dirty="0" sz="1450" spc="-5">
                <a:latin typeface="Times New Roman"/>
                <a:cs typeface="Times New Roman"/>
              </a:rPr>
              <a:t>I do. </a:t>
            </a:r>
            <a:r>
              <a:rPr dirty="0" sz="1450" spc="-10">
                <a:latin typeface="Times New Roman"/>
                <a:cs typeface="Times New Roman"/>
              </a:rPr>
              <a:t>And, believe me, </a:t>
            </a:r>
            <a:r>
              <a:rPr dirty="0" sz="1450" spc="-5">
                <a:latin typeface="Times New Roman"/>
                <a:cs typeface="Times New Roman"/>
              </a:rPr>
              <a:t>I </a:t>
            </a:r>
            <a:r>
              <a:rPr dirty="0" sz="1450" spc="-10">
                <a:latin typeface="Times New Roman"/>
                <a:cs typeface="Times New Roman"/>
              </a:rPr>
              <a:t>am acting rather from necessity than  choice. </a:t>
            </a:r>
            <a:r>
              <a:rPr dirty="0" sz="1450" spc="-70">
                <a:latin typeface="Times New Roman"/>
                <a:cs typeface="Times New Roman"/>
              </a:rPr>
              <a:t>We </a:t>
            </a:r>
            <a:r>
              <a:rPr dirty="0" sz="1450" spc="-10">
                <a:latin typeface="Times New Roman"/>
                <a:cs typeface="Times New Roman"/>
              </a:rPr>
              <a:t>have many things in common, and </a:t>
            </a:r>
            <a:r>
              <a:rPr dirty="0" sz="1450" spc="-5">
                <a:latin typeface="Times New Roman"/>
                <a:cs typeface="Times New Roman"/>
              </a:rPr>
              <a:t>I </a:t>
            </a:r>
            <a:r>
              <a:rPr dirty="0" sz="1450" spc="-10">
                <a:latin typeface="Times New Roman"/>
                <a:cs typeface="Times New Roman"/>
              </a:rPr>
              <a:t>am sadly in the dark. There is  much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doing, </a:t>
            </a:r>
            <a:r>
              <a:rPr dirty="0" sz="1450" spc="-10">
                <a:latin typeface="Times New Roman"/>
                <a:cs typeface="Times New Roman"/>
              </a:rPr>
              <a:t>and my hands are tied. </a:t>
            </a:r>
            <a:r>
              <a:rPr dirty="0" sz="1450" spc="-5">
                <a:latin typeface="Times New Roman"/>
                <a:cs typeface="Times New Roman"/>
              </a:rPr>
              <a:t>I do not </a:t>
            </a:r>
            <a:r>
              <a:rPr dirty="0" sz="1450" spc="-10">
                <a:latin typeface="Times New Roman"/>
                <a:cs typeface="Times New Roman"/>
              </a:rPr>
              <a:t>know even what  to feel, </a:t>
            </a:r>
            <a:r>
              <a:rPr dirty="0" sz="1450" spc="-5">
                <a:latin typeface="Times New Roman"/>
                <a:cs typeface="Times New Roman"/>
              </a:rPr>
              <a:t>nor </a:t>
            </a:r>
            <a:r>
              <a:rPr dirty="0" sz="1450" spc="-10">
                <a:latin typeface="Times New Roman"/>
                <a:cs typeface="Times New Roman"/>
              </a:rPr>
              <a:t>who are my friends and</a:t>
            </a:r>
            <a:r>
              <a:rPr dirty="0" sz="1450" spc="25">
                <a:latin typeface="Times New Roman"/>
                <a:cs typeface="Times New Roman"/>
              </a:rPr>
              <a:t> </a:t>
            </a:r>
            <a:r>
              <a:rPr dirty="0" sz="1450" spc="-10">
                <a:latin typeface="Times New Roman"/>
                <a:cs typeface="Times New Roman"/>
              </a:rPr>
              <a:t>enemies."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She found her voice with an</a:t>
            </a:r>
            <a:r>
              <a:rPr dirty="0" sz="1450" spc="20">
                <a:latin typeface="Times New Roman"/>
                <a:cs typeface="Times New Roman"/>
              </a:rPr>
              <a:t> </a:t>
            </a:r>
            <a:r>
              <a:rPr dirty="0" sz="1450" spc="-15">
                <a:latin typeface="Times New Roman"/>
                <a:cs typeface="Times New Roman"/>
              </a:rPr>
              <a:t>effort.</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know who </a:t>
            </a:r>
            <a:r>
              <a:rPr dirty="0" sz="1450" spc="-5">
                <a:latin typeface="Times New Roman"/>
                <a:cs typeface="Times New Roman"/>
              </a:rPr>
              <a:t>you </a:t>
            </a:r>
            <a:r>
              <a:rPr dirty="0" sz="1450" spc="-10">
                <a:latin typeface="Times New Roman"/>
                <a:cs typeface="Times New Roman"/>
              </a:rPr>
              <a:t>are," she</a:t>
            </a:r>
            <a:r>
              <a:rPr dirty="0" sz="1450" spc="1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"Ah, yes! Miss </a:t>
            </a:r>
            <a:r>
              <a:rPr dirty="0" sz="1450" spc="-30">
                <a:latin typeface="Times New Roman"/>
                <a:cs typeface="Times New Roman"/>
              </a:rPr>
              <a:t>Vandeleur, </a:t>
            </a:r>
            <a:r>
              <a:rPr dirty="0" sz="1450" spc="-5">
                <a:latin typeface="Times New Roman"/>
                <a:cs typeface="Times New Roman"/>
              </a:rPr>
              <a:t>you do," </a:t>
            </a:r>
            <a:r>
              <a:rPr dirty="0" sz="1450" spc="-10">
                <a:latin typeface="Times New Roman"/>
                <a:cs typeface="Times New Roman"/>
              </a:rPr>
              <a:t>returned Francis "better than </a:t>
            </a:r>
            <a:r>
              <a:rPr dirty="0" sz="1450" spc="-5">
                <a:latin typeface="Times New Roman"/>
                <a:cs typeface="Times New Roman"/>
              </a:rPr>
              <a:t>I do </a:t>
            </a:r>
            <a:r>
              <a:rPr dirty="0" sz="1450" spc="-10">
                <a:latin typeface="Times New Roman"/>
                <a:cs typeface="Times New Roman"/>
              </a:rPr>
              <a:t>myself.  Indeed, it is </a:t>
            </a:r>
            <a:r>
              <a:rPr dirty="0" sz="1450" spc="-5">
                <a:latin typeface="Times New Roman"/>
                <a:cs typeface="Times New Roman"/>
              </a:rPr>
              <a:t>on </a:t>
            </a:r>
            <a:r>
              <a:rPr dirty="0" sz="1450" spc="-10">
                <a:latin typeface="Times New Roman"/>
                <a:cs typeface="Times New Roman"/>
              </a:rPr>
              <a:t>that, above all, that </a:t>
            </a:r>
            <a:r>
              <a:rPr dirty="0" sz="1450" spc="-5">
                <a:latin typeface="Times New Roman"/>
                <a:cs typeface="Times New Roman"/>
              </a:rPr>
              <a:t>I </a:t>
            </a:r>
            <a:r>
              <a:rPr dirty="0" sz="1450" spc="-10">
                <a:latin typeface="Times New Roman"/>
                <a:cs typeface="Times New Roman"/>
              </a:rPr>
              <a:t>seek light. </a:t>
            </a:r>
            <a:r>
              <a:rPr dirty="0" sz="1450" spc="-35">
                <a:latin typeface="Times New Roman"/>
                <a:cs typeface="Times New Roman"/>
              </a:rPr>
              <a:t>Tell </a:t>
            </a:r>
            <a:r>
              <a:rPr dirty="0" sz="1450" spc="-10">
                <a:latin typeface="Times New Roman"/>
                <a:cs typeface="Times New Roman"/>
              </a:rPr>
              <a:t>me what </a:t>
            </a:r>
            <a:r>
              <a:rPr dirty="0" sz="1450" spc="-5">
                <a:latin typeface="Times New Roman"/>
                <a:cs typeface="Times New Roman"/>
              </a:rPr>
              <a:t>you </a:t>
            </a:r>
            <a:r>
              <a:rPr dirty="0" sz="1450" spc="-25">
                <a:latin typeface="Times New Roman"/>
                <a:cs typeface="Times New Roman"/>
              </a:rPr>
              <a:t>know," </a:t>
            </a:r>
            <a:r>
              <a:rPr dirty="0" sz="1450" spc="-5">
                <a:latin typeface="Times New Roman"/>
                <a:cs typeface="Times New Roman"/>
              </a:rPr>
              <a:t>he  </a:t>
            </a:r>
            <a:r>
              <a:rPr dirty="0" sz="1450" spc="-10">
                <a:latin typeface="Times New Roman"/>
                <a:cs typeface="Times New Roman"/>
              </a:rPr>
              <a:t>pleaded. </a:t>
            </a:r>
            <a:r>
              <a:rPr dirty="0" sz="1450" spc="-30">
                <a:latin typeface="Times New Roman"/>
                <a:cs typeface="Times New Roman"/>
              </a:rPr>
              <a:t>"Tell </a:t>
            </a:r>
            <a:r>
              <a:rPr dirty="0" sz="1450" spc="-10">
                <a:latin typeface="Times New Roman"/>
                <a:cs typeface="Times New Roman"/>
              </a:rPr>
              <a:t>me who </a:t>
            </a:r>
            <a:r>
              <a:rPr dirty="0" sz="1450" spc="-5">
                <a:latin typeface="Times New Roman"/>
                <a:cs typeface="Times New Roman"/>
              </a:rPr>
              <a:t>I </a:t>
            </a:r>
            <a:r>
              <a:rPr dirty="0" sz="1450" spc="-10">
                <a:latin typeface="Times New Roman"/>
                <a:cs typeface="Times New Roman"/>
              </a:rPr>
              <a:t>am, who </a:t>
            </a:r>
            <a:r>
              <a:rPr dirty="0" sz="1450" spc="-5">
                <a:latin typeface="Times New Roman"/>
                <a:cs typeface="Times New Roman"/>
              </a:rPr>
              <a:t>you </a:t>
            </a:r>
            <a:r>
              <a:rPr dirty="0" sz="1450" spc="-10">
                <a:latin typeface="Times New Roman"/>
                <a:cs typeface="Times New Roman"/>
              </a:rPr>
              <a:t>are, and how </a:t>
            </a:r>
            <a:r>
              <a:rPr dirty="0" sz="1450" spc="-5">
                <a:latin typeface="Times New Roman"/>
                <a:cs typeface="Times New Roman"/>
              </a:rPr>
              <a:t>our </a:t>
            </a:r>
            <a:r>
              <a:rPr dirty="0" sz="1450" spc="-10">
                <a:latin typeface="Times New Roman"/>
                <a:cs typeface="Times New Roman"/>
              </a:rPr>
              <a:t>destinies are  intermixed. Give me </a:t>
            </a:r>
            <a:r>
              <a:rPr dirty="0" sz="1450" spc="-5">
                <a:latin typeface="Times New Roman"/>
                <a:cs typeface="Times New Roman"/>
              </a:rPr>
              <a:t>a </a:t>
            </a:r>
            <a:r>
              <a:rPr dirty="0" sz="1450" spc="-10">
                <a:latin typeface="Times New Roman"/>
                <a:cs typeface="Times New Roman"/>
              </a:rPr>
              <a:t>little help with my life, Miss </a:t>
            </a:r>
            <a:r>
              <a:rPr dirty="0" sz="1450" spc="-25">
                <a:latin typeface="Times New Roman"/>
                <a:cs typeface="Times New Roman"/>
              </a:rPr>
              <a:t>Vandeleur </a:t>
            </a:r>
            <a:r>
              <a:rPr dirty="0" sz="1450" spc="-5">
                <a:latin typeface="Times New Roman"/>
                <a:cs typeface="Times New Roman"/>
              </a:rPr>
              <a:t>-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two to guide me, only the name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father,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grateful and</a:t>
            </a:r>
            <a:r>
              <a:rPr dirty="0" sz="1450" spc="-5">
                <a:latin typeface="Times New Roman"/>
                <a:cs typeface="Times New Roman"/>
              </a:rPr>
              <a:t> </a:t>
            </a:r>
            <a:r>
              <a:rPr dirty="0" sz="1450" spc="-10">
                <a:latin typeface="Times New Roman"/>
                <a:cs typeface="Times New Roman"/>
              </a:rPr>
              <a:t>content."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will </a:t>
            </a:r>
            <a:r>
              <a:rPr dirty="0" sz="1450" spc="-5">
                <a:latin typeface="Times New Roman"/>
                <a:cs typeface="Times New Roman"/>
              </a:rPr>
              <a:t>not </a:t>
            </a:r>
            <a:r>
              <a:rPr dirty="0" sz="1450" spc="-10">
                <a:latin typeface="Times New Roman"/>
                <a:cs typeface="Times New Roman"/>
              </a:rPr>
              <a:t>attempt to deceive </a:t>
            </a:r>
            <a:r>
              <a:rPr dirty="0" sz="1450" spc="-5">
                <a:latin typeface="Times New Roman"/>
                <a:cs typeface="Times New Roman"/>
              </a:rPr>
              <a:t>you," </a:t>
            </a:r>
            <a:r>
              <a:rPr dirty="0" sz="1450" spc="-10">
                <a:latin typeface="Times New Roman"/>
                <a:cs typeface="Times New Roman"/>
              </a:rPr>
              <a:t>she replied. "I know who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but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at liberty to</a:t>
            </a:r>
            <a:r>
              <a:rPr dirty="0" sz="1450">
                <a:latin typeface="Times New Roman"/>
                <a:cs typeface="Times New Roman"/>
              </a:rPr>
              <a:t> </a:t>
            </a:r>
            <a:r>
              <a:rPr dirty="0" sz="1450" spc="-25">
                <a:latin typeface="Times New Roman"/>
                <a:cs typeface="Times New Roman"/>
              </a:rPr>
              <a:t>say."</a:t>
            </a:r>
            <a:endParaRPr sz="1450">
              <a:latin typeface="Times New Roman"/>
              <a:cs typeface="Times New Roman"/>
            </a:endParaRPr>
          </a:p>
          <a:p>
            <a:pPr algn="just" marL="12700" marR="5715">
              <a:lnSpc>
                <a:spcPts val="1730"/>
              </a:lnSpc>
              <a:spcBef>
                <a:spcPts val="860"/>
              </a:spcBef>
            </a:pPr>
            <a:r>
              <a:rPr dirty="0" sz="1450" spc="-30">
                <a:latin typeface="Times New Roman"/>
                <a:cs typeface="Times New Roman"/>
              </a:rPr>
              <a:t>"Tell </a:t>
            </a:r>
            <a:r>
              <a:rPr dirty="0" sz="1450" spc="-10">
                <a:latin typeface="Times New Roman"/>
                <a:cs typeface="Times New Roman"/>
              </a:rPr>
              <a:t>me, at least, that </a:t>
            </a:r>
            <a:r>
              <a:rPr dirty="0" sz="1450" spc="-5">
                <a:latin typeface="Times New Roman"/>
                <a:cs typeface="Times New Roman"/>
              </a:rPr>
              <a:t>you </a:t>
            </a:r>
            <a:r>
              <a:rPr dirty="0" sz="1450" spc="-10">
                <a:latin typeface="Times New Roman"/>
                <a:cs typeface="Times New Roman"/>
              </a:rPr>
              <a:t>have forgiven my presumption, and </a:t>
            </a:r>
            <a:r>
              <a:rPr dirty="0" sz="1450" spc="-5">
                <a:latin typeface="Times New Roman"/>
                <a:cs typeface="Times New Roman"/>
              </a:rPr>
              <a:t>I </a:t>
            </a:r>
            <a:r>
              <a:rPr dirty="0" sz="1450" spc="-10">
                <a:latin typeface="Times New Roman"/>
                <a:cs typeface="Times New Roman"/>
              </a:rPr>
              <a:t>shall wait  with all the patience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he </a:t>
            </a:r>
            <a:r>
              <a:rPr dirty="0" sz="1450" spc="-10">
                <a:latin typeface="Times New Roman"/>
                <a:cs typeface="Times New Roman"/>
              </a:rPr>
              <a:t>said. "If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to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do </a:t>
            </a:r>
            <a:r>
              <a:rPr dirty="0" sz="1450" spc="-10">
                <a:latin typeface="Times New Roman"/>
                <a:cs typeface="Times New Roman"/>
              </a:rPr>
              <a:t>without.  It is cruel, </a:t>
            </a:r>
            <a:r>
              <a:rPr dirty="0" sz="1450" spc="-5">
                <a:latin typeface="Times New Roman"/>
                <a:cs typeface="Times New Roman"/>
              </a:rPr>
              <a:t>but I </a:t>
            </a:r>
            <a:r>
              <a:rPr dirty="0" sz="1450" spc="-10">
                <a:latin typeface="Times New Roman"/>
                <a:cs typeface="Times New Roman"/>
              </a:rPr>
              <a:t>can bear more </a:t>
            </a:r>
            <a:r>
              <a:rPr dirty="0" sz="1450" spc="-5">
                <a:latin typeface="Times New Roman"/>
                <a:cs typeface="Times New Roman"/>
              </a:rPr>
              <a:t>upon a push. </a:t>
            </a:r>
            <a:r>
              <a:rPr dirty="0" sz="1450" spc="-10">
                <a:latin typeface="Times New Roman"/>
                <a:cs typeface="Times New Roman"/>
              </a:rPr>
              <a:t>Only </a:t>
            </a:r>
            <a:r>
              <a:rPr dirty="0" sz="1450" spc="-5">
                <a:latin typeface="Times New Roman"/>
                <a:cs typeface="Times New Roman"/>
              </a:rPr>
              <a:t>do not </a:t>
            </a:r>
            <a:r>
              <a:rPr dirty="0" sz="1450" spc="-10">
                <a:latin typeface="Times New Roman"/>
                <a:cs typeface="Times New Roman"/>
              </a:rPr>
              <a:t>add to my troubles the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have made an enemy </a:t>
            </a:r>
            <a:r>
              <a:rPr dirty="0" sz="1450" spc="-5">
                <a:latin typeface="Times New Roman"/>
                <a:cs typeface="Times New Roman"/>
              </a:rPr>
              <a:t>of</a:t>
            </a:r>
            <a:r>
              <a:rPr dirty="0" sz="1450" spc="1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9525">
              <a:lnSpc>
                <a:spcPts val="1730"/>
              </a:lnSpc>
              <a:spcBef>
                <a:spcPts val="860"/>
              </a:spcBef>
            </a:pPr>
            <a:r>
              <a:rPr dirty="0" sz="1450" spc="-45">
                <a:latin typeface="Times New Roman"/>
                <a:cs typeface="Times New Roman"/>
              </a:rPr>
              <a:t>"You </a:t>
            </a:r>
            <a:r>
              <a:rPr dirty="0" sz="1450" spc="-10">
                <a:latin typeface="Times New Roman"/>
                <a:cs typeface="Times New Roman"/>
              </a:rPr>
              <a:t>did only what was natural," she said, "and </a:t>
            </a:r>
            <a:r>
              <a:rPr dirty="0" sz="1450" spc="-5">
                <a:latin typeface="Times New Roman"/>
                <a:cs typeface="Times New Roman"/>
              </a:rPr>
              <a:t>I </a:t>
            </a:r>
            <a:r>
              <a:rPr dirty="0" sz="1450" spc="-10">
                <a:latin typeface="Times New Roman"/>
                <a:cs typeface="Times New Roman"/>
              </a:rPr>
              <a:t>have nothing to forgive </a:t>
            </a:r>
            <a:r>
              <a:rPr dirty="0" sz="1450" spc="-5">
                <a:latin typeface="Times New Roman"/>
                <a:cs typeface="Times New Roman"/>
              </a:rPr>
              <a:t>you.  </a:t>
            </a:r>
            <a:r>
              <a:rPr dirty="0" sz="1450" spc="-10">
                <a:latin typeface="Times New Roman"/>
                <a:cs typeface="Times New Roman"/>
              </a:rPr>
              <a:t>Farewell."</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"Is it to </a:t>
            </a:r>
            <a:r>
              <a:rPr dirty="0" sz="1450" spc="-5">
                <a:latin typeface="Times New Roman"/>
                <a:cs typeface="Times New Roman"/>
              </a:rPr>
              <a:t>be </a:t>
            </a:r>
            <a:r>
              <a:rPr dirty="0" sz="1450" spc="-25">
                <a:latin typeface="Times New Roman"/>
                <a:cs typeface="Times New Roman"/>
              </a:rPr>
              <a:t>FAREWELL?"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asked.</a:t>
            </a:r>
            <a:endParaRPr sz="14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11430">
              <a:lnSpc>
                <a:spcPts val="1730"/>
              </a:lnSpc>
              <a:spcBef>
                <a:spcPts val="155"/>
              </a:spcBef>
            </a:pPr>
            <a:r>
              <a:rPr dirty="0" sz="1450" spc="-30">
                <a:latin typeface="Times New Roman"/>
                <a:cs typeface="Times New Roman"/>
              </a:rPr>
              <a:t>"Nay, </a:t>
            </a:r>
            <a:r>
              <a:rPr dirty="0" sz="1450" spc="-10">
                <a:latin typeface="Times New Roman"/>
                <a:cs typeface="Times New Roman"/>
              </a:rPr>
              <a:t>that </a:t>
            </a:r>
            <a:r>
              <a:rPr dirty="0" sz="1450" spc="-5">
                <a:latin typeface="Times New Roman"/>
                <a:cs typeface="Times New Roman"/>
              </a:rPr>
              <a:t>I do not </a:t>
            </a:r>
            <a:r>
              <a:rPr dirty="0" sz="1450" spc="-10">
                <a:latin typeface="Times New Roman"/>
                <a:cs typeface="Times New Roman"/>
              </a:rPr>
              <a:t>know myself," she answered. "Farewell for the present, if  </a:t>
            </a:r>
            <a:r>
              <a:rPr dirty="0" sz="1450" spc="-5">
                <a:latin typeface="Times New Roman"/>
                <a:cs typeface="Times New Roman"/>
              </a:rPr>
              <a:t>you</a:t>
            </a:r>
            <a:r>
              <a:rPr dirty="0" sz="1450" spc="-10">
                <a:latin typeface="Times New Roman"/>
                <a:cs typeface="Times New Roman"/>
              </a:rPr>
              <a:t> like."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with these words she was</a:t>
            </a:r>
            <a:r>
              <a:rPr dirty="0" sz="1450" spc="15">
                <a:latin typeface="Times New Roman"/>
                <a:cs typeface="Times New Roman"/>
              </a:rPr>
              <a:t> </a:t>
            </a:r>
            <a:r>
              <a:rPr dirty="0" sz="1450" spc="-10">
                <a:latin typeface="Times New Roman"/>
                <a:cs typeface="Times New Roman"/>
              </a:rPr>
              <a:t>gone.</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Francis returned to his lodging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considerable commotion </a:t>
            </a:r>
            <a:r>
              <a:rPr dirty="0" sz="1450" spc="-5">
                <a:latin typeface="Times New Roman"/>
                <a:cs typeface="Times New Roman"/>
              </a:rPr>
              <a:t>of </a:t>
            </a:r>
            <a:r>
              <a:rPr dirty="0" sz="1450" spc="-10">
                <a:latin typeface="Times New Roman"/>
                <a:cs typeface="Times New Roman"/>
              </a:rPr>
              <a:t>mind.  He made the most trifling progress with his Euclid for that forenoon, and was  more often at the window than at his improvised writing-table. But beyond  seeing the return </a:t>
            </a:r>
            <a:r>
              <a:rPr dirty="0" sz="1450" spc="-5">
                <a:latin typeface="Times New Roman"/>
                <a:cs typeface="Times New Roman"/>
              </a:rPr>
              <a:t>of </a:t>
            </a:r>
            <a:r>
              <a:rPr dirty="0" sz="1450" spc="-10">
                <a:latin typeface="Times New Roman"/>
                <a:cs typeface="Times New Roman"/>
              </a:rPr>
              <a:t>Miss </a:t>
            </a:r>
            <a:r>
              <a:rPr dirty="0" sz="1450" spc="-30">
                <a:latin typeface="Times New Roman"/>
                <a:cs typeface="Times New Roman"/>
              </a:rPr>
              <a:t>Vandeleur, </a:t>
            </a:r>
            <a:r>
              <a:rPr dirty="0" sz="1450" spc="-10">
                <a:latin typeface="Times New Roman"/>
                <a:cs typeface="Times New Roman"/>
              </a:rPr>
              <a:t>and the meeting between her and her  </a:t>
            </a:r>
            <a:r>
              <a:rPr dirty="0" sz="1450" spc="-15">
                <a:latin typeface="Times New Roman"/>
                <a:cs typeface="Times New Roman"/>
              </a:rPr>
              <a:t>father, </a:t>
            </a:r>
            <a:r>
              <a:rPr dirty="0" sz="1450" spc="-10">
                <a:latin typeface="Times New Roman"/>
                <a:cs typeface="Times New Roman"/>
              </a:rPr>
              <a:t>who was smoking </a:t>
            </a:r>
            <a:r>
              <a:rPr dirty="0" sz="1450" spc="-5">
                <a:latin typeface="Times New Roman"/>
                <a:cs typeface="Times New Roman"/>
              </a:rPr>
              <a:t>a </a:t>
            </a:r>
            <a:r>
              <a:rPr dirty="0" sz="1450" spc="-15">
                <a:latin typeface="Times New Roman"/>
                <a:cs typeface="Times New Roman"/>
              </a:rPr>
              <a:t>Trichinopoli </a:t>
            </a:r>
            <a:r>
              <a:rPr dirty="0" sz="1450" spc="-10">
                <a:latin typeface="Times New Roman"/>
                <a:cs typeface="Times New Roman"/>
              </a:rPr>
              <a:t>cigar in the verandah, there was  nothing notable in the neighbourhood </a:t>
            </a:r>
            <a:r>
              <a:rPr dirty="0" sz="1450" spc="-5">
                <a:latin typeface="Times New Roman"/>
                <a:cs typeface="Times New Roman"/>
              </a:rPr>
              <a:t>of </a:t>
            </a:r>
            <a:r>
              <a:rPr dirty="0" sz="1450" spc="-10">
                <a:latin typeface="Times New Roman"/>
                <a:cs typeface="Times New Roman"/>
              </a:rPr>
              <a:t>the house with the green blinds  before the time </a:t>
            </a:r>
            <a:r>
              <a:rPr dirty="0" sz="1450" spc="-5">
                <a:latin typeface="Times New Roman"/>
                <a:cs typeface="Times New Roman"/>
              </a:rPr>
              <a:t>of </a:t>
            </a:r>
            <a:r>
              <a:rPr dirty="0" sz="1450" spc="-10">
                <a:latin typeface="Times New Roman"/>
                <a:cs typeface="Times New Roman"/>
              </a:rPr>
              <a:t>the mid-day meal. The </a:t>
            </a:r>
            <a:r>
              <a:rPr dirty="0" sz="1450" spc="-5">
                <a:latin typeface="Times New Roman"/>
                <a:cs typeface="Times New Roman"/>
              </a:rPr>
              <a:t>young </a:t>
            </a:r>
            <a:r>
              <a:rPr dirty="0" sz="1450" spc="-10">
                <a:latin typeface="Times New Roman"/>
                <a:cs typeface="Times New Roman"/>
              </a:rPr>
              <a:t>man hastily allayed his  appetite in </a:t>
            </a:r>
            <a:r>
              <a:rPr dirty="0" sz="1450" spc="-5">
                <a:latin typeface="Times New Roman"/>
                <a:cs typeface="Times New Roman"/>
              </a:rPr>
              <a:t>a </a:t>
            </a:r>
            <a:r>
              <a:rPr dirty="0" sz="1450" spc="-10">
                <a:latin typeface="Times New Roman"/>
                <a:cs typeface="Times New Roman"/>
              </a:rPr>
              <a:t>neighbouring restaurant, and returned with the speed </a:t>
            </a:r>
            <a:r>
              <a:rPr dirty="0" sz="1450" spc="-5">
                <a:latin typeface="Times New Roman"/>
                <a:cs typeface="Times New Roman"/>
              </a:rPr>
              <a:t>of </a:t>
            </a:r>
            <a:r>
              <a:rPr dirty="0" sz="1450" spc="-10">
                <a:latin typeface="Times New Roman"/>
                <a:cs typeface="Times New Roman"/>
              </a:rPr>
              <a:t>unallayed  curiosity to the house in the Rue Lepic. A mounted servant was leading </a:t>
            </a:r>
            <a:r>
              <a:rPr dirty="0" sz="1450" spc="-5">
                <a:latin typeface="Times New Roman"/>
                <a:cs typeface="Times New Roman"/>
              </a:rPr>
              <a:t>a  </a:t>
            </a:r>
            <a:r>
              <a:rPr dirty="0" sz="1450" spc="-10">
                <a:latin typeface="Times New Roman"/>
                <a:cs typeface="Times New Roman"/>
              </a:rPr>
              <a:t>saddle-horse to and fro before the garden wall; and the porter </a:t>
            </a:r>
            <a:r>
              <a:rPr dirty="0" sz="1450" spc="-5">
                <a:latin typeface="Times New Roman"/>
                <a:cs typeface="Times New Roman"/>
              </a:rPr>
              <a:t>of </a:t>
            </a:r>
            <a:r>
              <a:rPr dirty="0" sz="1450" spc="-10">
                <a:latin typeface="Times New Roman"/>
                <a:cs typeface="Times New Roman"/>
              </a:rPr>
              <a:t>Francis's  lodging was smoking </a:t>
            </a:r>
            <a:r>
              <a:rPr dirty="0" sz="1450" spc="-5">
                <a:latin typeface="Times New Roman"/>
                <a:cs typeface="Times New Roman"/>
              </a:rPr>
              <a:t>a </a:t>
            </a:r>
            <a:r>
              <a:rPr dirty="0" sz="1450" spc="-10">
                <a:latin typeface="Times New Roman"/>
                <a:cs typeface="Times New Roman"/>
              </a:rPr>
              <a:t>pipe against the door-post, absorbed in contemplation  </a:t>
            </a:r>
            <a:r>
              <a:rPr dirty="0" sz="1450" spc="-5">
                <a:latin typeface="Times New Roman"/>
                <a:cs typeface="Times New Roman"/>
              </a:rPr>
              <a:t>of </a:t>
            </a:r>
            <a:r>
              <a:rPr dirty="0" sz="1450" spc="-10">
                <a:latin typeface="Times New Roman"/>
                <a:cs typeface="Times New Roman"/>
              </a:rPr>
              <a:t>the livery and the</a:t>
            </a:r>
            <a:r>
              <a:rPr dirty="0" sz="1450" spc="5">
                <a:latin typeface="Times New Roman"/>
                <a:cs typeface="Times New Roman"/>
              </a:rPr>
              <a:t> </a:t>
            </a:r>
            <a:r>
              <a:rPr dirty="0" sz="1450" spc="-10">
                <a:latin typeface="Times New Roman"/>
                <a:cs typeface="Times New Roman"/>
              </a:rPr>
              <a:t>steeds.</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"Look!" </a:t>
            </a:r>
            <a:r>
              <a:rPr dirty="0" sz="1450" spc="-5">
                <a:latin typeface="Times New Roman"/>
                <a:cs typeface="Times New Roman"/>
              </a:rPr>
              <a:t>he </a:t>
            </a:r>
            <a:r>
              <a:rPr dirty="0" sz="1450" spc="-10">
                <a:latin typeface="Times New Roman"/>
                <a:cs typeface="Times New Roman"/>
              </a:rPr>
              <a:t>cried to the </a:t>
            </a:r>
            <a:r>
              <a:rPr dirty="0" sz="1450" spc="-5">
                <a:latin typeface="Times New Roman"/>
                <a:cs typeface="Times New Roman"/>
              </a:rPr>
              <a:t>young </a:t>
            </a:r>
            <a:r>
              <a:rPr dirty="0" sz="1450" spc="-10">
                <a:latin typeface="Times New Roman"/>
                <a:cs typeface="Times New Roman"/>
              </a:rPr>
              <a:t>man, "what fine cattle! what an elegant  costume! They belong to the brother </a:t>
            </a:r>
            <a:r>
              <a:rPr dirty="0" sz="1450" spc="-5">
                <a:latin typeface="Times New Roman"/>
                <a:cs typeface="Times New Roman"/>
              </a:rPr>
              <a:t>of </a:t>
            </a:r>
            <a:r>
              <a:rPr dirty="0" sz="1450" spc="-10">
                <a:latin typeface="Times New Roman"/>
                <a:cs typeface="Times New Roman"/>
              </a:rPr>
              <a:t>M. </a:t>
            </a:r>
            <a:r>
              <a:rPr dirty="0" sz="1450" spc="-5">
                <a:latin typeface="Times New Roman"/>
                <a:cs typeface="Times New Roman"/>
              </a:rPr>
              <a:t>de </a:t>
            </a:r>
            <a:r>
              <a:rPr dirty="0" sz="1450" spc="-30">
                <a:latin typeface="Times New Roman"/>
                <a:cs typeface="Times New Roman"/>
              </a:rPr>
              <a:t>Vandeleur, </a:t>
            </a:r>
            <a:r>
              <a:rPr dirty="0" sz="1450" spc="-10">
                <a:latin typeface="Times New Roman"/>
                <a:cs typeface="Times New Roman"/>
              </a:rPr>
              <a:t>who is now within  </a:t>
            </a:r>
            <a:r>
              <a:rPr dirty="0" sz="1450" spc="-5">
                <a:latin typeface="Times New Roman"/>
                <a:cs typeface="Times New Roman"/>
              </a:rPr>
              <a:t>upon a </a:t>
            </a:r>
            <a:r>
              <a:rPr dirty="0" sz="1450" spc="-10">
                <a:latin typeface="Times New Roman"/>
                <a:cs typeface="Times New Roman"/>
              </a:rPr>
              <a:t>visit. He is </a:t>
            </a:r>
            <a:r>
              <a:rPr dirty="0" sz="1450" spc="-5">
                <a:latin typeface="Times New Roman"/>
                <a:cs typeface="Times New Roman"/>
              </a:rPr>
              <a:t>a </a:t>
            </a:r>
            <a:r>
              <a:rPr dirty="0" sz="1450" spc="-10">
                <a:latin typeface="Times New Roman"/>
                <a:cs typeface="Times New Roman"/>
              </a:rPr>
              <a:t>great man, </a:t>
            </a:r>
            <a:r>
              <a:rPr dirty="0" sz="1450" spc="-5">
                <a:latin typeface="Times New Roman"/>
                <a:cs typeface="Times New Roman"/>
              </a:rPr>
              <a:t>a </a:t>
            </a:r>
            <a:r>
              <a:rPr dirty="0" sz="1450" spc="-10">
                <a:latin typeface="Times New Roman"/>
                <a:cs typeface="Times New Roman"/>
              </a:rPr>
              <a:t>general, in </a:t>
            </a:r>
            <a:r>
              <a:rPr dirty="0" sz="1450" spc="-5">
                <a:latin typeface="Times New Roman"/>
                <a:cs typeface="Times New Roman"/>
              </a:rPr>
              <a:t>your </a:t>
            </a:r>
            <a:r>
              <a:rPr dirty="0" sz="1450" spc="-10">
                <a:latin typeface="Times New Roman"/>
                <a:cs typeface="Times New Roman"/>
              </a:rPr>
              <a:t>country; and </a:t>
            </a:r>
            <a:r>
              <a:rPr dirty="0" sz="1450" spc="-5">
                <a:latin typeface="Times New Roman"/>
                <a:cs typeface="Times New Roman"/>
              </a:rPr>
              <a:t>you </a:t>
            </a:r>
            <a:r>
              <a:rPr dirty="0" sz="1450" spc="-10">
                <a:latin typeface="Times New Roman"/>
                <a:cs typeface="Times New Roman"/>
              </a:rPr>
              <a:t>doubtless  know him well </a:t>
            </a:r>
            <a:r>
              <a:rPr dirty="0" sz="1450" spc="-5">
                <a:latin typeface="Times New Roman"/>
                <a:cs typeface="Times New Roman"/>
              </a:rPr>
              <a:t>by</a:t>
            </a:r>
            <a:r>
              <a:rPr dirty="0" sz="1450" spc="5">
                <a:latin typeface="Times New Roman"/>
                <a:cs typeface="Times New Roman"/>
              </a:rPr>
              <a:t> </a:t>
            </a:r>
            <a:r>
              <a:rPr dirty="0" sz="1450" spc="-10">
                <a:latin typeface="Times New Roman"/>
                <a:cs typeface="Times New Roman"/>
              </a:rPr>
              <a:t>reputation."</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"I confess," returned Francis, "that </a:t>
            </a:r>
            <a:r>
              <a:rPr dirty="0" sz="1450" spc="-5">
                <a:latin typeface="Times New Roman"/>
                <a:cs typeface="Times New Roman"/>
              </a:rPr>
              <a:t>I </a:t>
            </a:r>
            <a:r>
              <a:rPr dirty="0" sz="1450" spc="-10">
                <a:latin typeface="Times New Roman"/>
                <a:cs typeface="Times New Roman"/>
              </a:rPr>
              <a:t>have never heard </a:t>
            </a:r>
            <a:r>
              <a:rPr dirty="0" sz="1450" spc="-5">
                <a:latin typeface="Times New Roman"/>
                <a:cs typeface="Times New Roman"/>
              </a:rPr>
              <a:t>of </a:t>
            </a:r>
            <a:r>
              <a:rPr dirty="0" sz="1450" spc="-10">
                <a:latin typeface="Times New Roman"/>
                <a:cs typeface="Times New Roman"/>
              </a:rPr>
              <a:t>General </a:t>
            </a:r>
            <a:r>
              <a:rPr dirty="0" sz="1450" spc="-25">
                <a:latin typeface="Times New Roman"/>
                <a:cs typeface="Times New Roman"/>
              </a:rPr>
              <a:t>Vandeleur  </a:t>
            </a:r>
            <a:r>
              <a:rPr dirty="0" sz="1450" spc="-10">
                <a:latin typeface="Times New Roman"/>
                <a:cs typeface="Times New Roman"/>
              </a:rPr>
              <a:t>before.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have many </a:t>
            </a:r>
            <a:r>
              <a:rPr dirty="0" sz="1450" spc="-15">
                <a:latin typeface="Times New Roman"/>
                <a:cs typeface="Times New Roman"/>
              </a:rPr>
              <a:t>officers </a:t>
            </a:r>
            <a:r>
              <a:rPr dirty="0" sz="1450" spc="-5">
                <a:latin typeface="Times New Roman"/>
                <a:cs typeface="Times New Roman"/>
              </a:rPr>
              <a:t>of </a:t>
            </a:r>
            <a:r>
              <a:rPr dirty="0" sz="1450" spc="-10">
                <a:latin typeface="Times New Roman"/>
                <a:cs typeface="Times New Roman"/>
              </a:rPr>
              <a:t>that grade, and my pursuits have been  exclusively civil."</a:t>
            </a:r>
            <a:endParaRPr sz="1450">
              <a:latin typeface="Times New Roman"/>
              <a:cs typeface="Times New Roman"/>
            </a:endParaRPr>
          </a:p>
          <a:p>
            <a:pPr algn="just" marL="12700" marR="1171575">
              <a:lnSpc>
                <a:spcPts val="1730"/>
              </a:lnSpc>
              <a:spcBef>
                <a:spcPts val="860"/>
              </a:spcBef>
            </a:pPr>
            <a:r>
              <a:rPr dirty="0" sz="1450" spc="-10">
                <a:latin typeface="Times New Roman"/>
                <a:cs typeface="Times New Roman"/>
              </a:rPr>
              <a:t>"It is </a:t>
            </a:r>
            <a:r>
              <a:rPr dirty="0" sz="1450" spc="-5">
                <a:latin typeface="Times New Roman"/>
                <a:cs typeface="Times New Roman"/>
              </a:rPr>
              <a:t>he," </a:t>
            </a:r>
            <a:r>
              <a:rPr dirty="0" sz="1450" spc="-10">
                <a:latin typeface="Times New Roman"/>
                <a:cs typeface="Times New Roman"/>
              </a:rPr>
              <a:t>replied the </a:t>
            </a:r>
            <a:r>
              <a:rPr dirty="0" sz="1450" spc="-15">
                <a:latin typeface="Times New Roman"/>
                <a:cs typeface="Times New Roman"/>
              </a:rPr>
              <a:t>porter, </a:t>
            </a:r>
            <a:r>
              <a:rPr dirty="0" sz="1450" spc="-10">
                <a:latin typeface="Times New Roman"/>
                <a:cs typeface="Times New Roman"/>
              </a:rPr>
              <a:t>"who lost the great diamond </a:t>
            </a:r>
            <a:r>
              <a:rPr dirty="0" sz="1450" spc="-5">
                <a:latin typeface="Times New Roman"/>
                <a:cs typeface="Times New Roman"/>
              </a:rPr>
              <a:t>of </a:t>
            </a:r>
            <a:r>
              <a:rPr dirty="0" sz="1450" spc="-10">
                <a:latin typeface="Times New Roman"/>
                <a:cs typeface="Times New Roman"/>
              </a:rPr>
              <a:t>the  Indies. Of that at least </a:t>
            </a:r>
            <a:r>
              <a:rPr dirty="0" sz="1450" spc="-5">
                <a:latin typeface="Times New Roman"/>
                <a:cs typeface="Times New Roman"/>
              </a:rPr>
              <a:t>you </a:t>
            </a:r>
            <a:r>
              <a:rPr dirty="0" sz="1450" spc="-10">
                <a:latin typeface="Times New Roman"/>
                <a:cs typeface="Times New Roman"/>
              </a:rPr>
              <a:t>must have read often in the</a:t>
            </a:r>
            <a:r>
              <a:rPr dirty="0" sz="1450" spc="114">
                <a:latin typeface="Times New Roman"/>
                <a:cs typeface="Times New Roman"/>
              </a:rPr>
              <a:t> </a:t>
            </a:r>
            <a:r>
              <a:rPr dirty="0" sz="1450" spc="-10">
                <a:latin typeface="Times New Roman"/>
                <a:cs typeface="Times New Roman"/>
              </a:rPr>
              <a:t>papers."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As soon as Francis could disengage himself from the porter </a:t>
            </a:r>
            <a:r>
              <a:rPr dirty="0" sz="1450" spc="-5">
                <a:latin typeface="Times New Roman"/>
                <a:cs typeface="Times New Roman"/>
              </a:rPr>
              <a:t>he </a:t>
            </a:r>
            <a:r>
              <a:rPr dirty="0" sz="1450" spc="-10">
                <a:latin typeface="Times New Roman"/>
                <a:cs typeface="Times New Roman"/>
              </a:rPr>
              <a:t>ran upstairs and  hurried to the </a:t>
            </a:r>
            <a:r>
              <a:rPr dirty="0" sz="1450" spc="-20">
                <a:latin typeface="Times New Roman"/>
                <a:cs typeface="Times New Roman"/>
              </a:rPr>
              <a:t>window. </a:t>
            </a:r>
            <a:r>
              <a:rPr dirty="0" sz="1450" spc="-10">
                <a:latin typeface="Times New Roman"/>
                <a:cs typeface="Times New Roman"/>
              </a:rPr>
              <a:t>Immediately below the clear space in the chestnut  leaves, the two gentlemen were seated in conversation over </a:t>
            </a:r>
            <a:r>
              <a:rPr dirty="0" sz="1450" spc="-5">
                <a:latin typeface="Times New Roman"/>
                <a:cs typeface="Times New Roman"/>
              </a:rPr>
              <a:t>a </a:t>
            </a:r>
            <a:r>
              <a:rPr dirty="0" sz="1450" spc="-25">
                <a:latin typeface="Times New Roman"/>
                <a:cs typeface="Times New Roman"/>
              </a:rPr>
              <a:t>cigar. </a:t>
            </a:r>
            <a:r>
              <a:rPr dirty="0" sz="1450" spc="-10">
                <a:latin typeface="Times New Roman"/>
                <a:cs typeface="Times New Roman"/>
              </a:rPr>
              <a:t>The  General, </a:t>
            </a:r>
            <a:r>
              <a:rPr dirty="0" sz="1450" spc="-5">
                <a:latin typeface="Times New Roman"/>
                <a:cs typeface="Times New Roman"/>
              </a:rPr>
              <a:t>a </a:t>
            </a:r>
            <a:r>
              <a:rPr dirty="0" sz="1450" spc="-10">
                <a:latin typeface="Times New Roman"/>
                <a:cs typeface="Times New Roman"/>
              </a:rPr>
              <a:t>red, military-looking man, </a:t>
            </a:r>
            <a:r>
              <a:rPr dirty="0" sz="1450" spc="-15">
                <a:latin typeface="Times New Roman"/>
                <a:cs typeface="Times New Roman"/>
              </a:rPr>
              <a:t>offered </a:t>
            </a:r>
            <a:r>
              <a:rPr dirty="0" sz="1450" spc="-10">
                <a:latin typeface="Times New Roman"/>
                <a:cs typeface="Times New Roman"/>
              </a:rPr>
              <a:t>some traces </a:t>
            </a:r>
            <a:r>
              <a:rPr dirty="0" sz="1450" spc="-5">
                <a:latin typeface="Times New Roman"/>
                <a:cs typeface="Times New Roman"/>
              </a:rPr>
              <a:t>of a </a:t>
            </a:r>
            <a:r>
              <a:rPr dirty="0" sz="1450" spc="-10">
                <a:latin typeface="Times New Roman"/>
                <a:cs typeface="Times New Roman"/>
              </a:rPr>
              <a:t>family  resemblance to his brother; </a:t>
            </a:r>
            <a:r>
              <a:rPr dirty="0" sz="1450" spc="-5">
                <a:latin typeface="Times New Roman"/>
                <a:cs typeface="Times New Roman"/>
              </a:rPr>
              <a:t>he </a:t>
            </a:r>
            <a:r>
              <a:rPr dirty="0" sz="1450" spc="-10">
                <a:latin typeface="Times New Roman"/>
                <a:cs typeface="Times New Roman"/>
              </a:rPr>
              <a:t>had something </a:t>
            </a:r>
            <a:r>
              <a:rPr dirty="0" sz="1450" spc="-5">
                <a:latin typeface="Times New Roman"/>
                <a:cs typeface="Times New Roman"/>
              </a:rPr>
              <a:t>of </a:t>
            </a:r>
            <a:r>
              <a:rPr dirty="0" sz="1450" spc="-10">
                <a:latin typeface="Times New Roman"/>
                <a:cs typeface="Times New Roman"/>
              </a:rPr>
              <a:t>the same features, something,  although very little, </a:t>
            </a:r>
            <a:r>
              <a:rPr dirty="0" sz="1450" spc="-5">
                <a:latin typeface="Times New Roman"/>
                <a:cs typeface="Times New Roman"/>
              </a:rPr>
              <a:t>of </a:t>
            </a:r>
            <a:r>
              <a:rPr dirty="0" sz="1450" spc="-10">
                <a:latin typeface="Times New Roman"/>
                <a:cs typeface="Times New Roman"/>
              </a:rPr>
              <a:t>the same free and powerful carriage; </a:t>
            </a:r>
            <a:r>
              <a:rPr dirty="0" sz="1450" spc="-5">
                <a:latin typeface="Times New Roman"/>
                <a:cs typeface="Times New Roman"/>
              </a:rPr>
              <a:t>but he </a:t>
            </a:r>
            <a:r>
              <a:rPr dirty="0" sz="1450" spc="-10">
                <a:latin typeface="Times New Roman"/>
                <a:cs typeface="Times New Roman"/>
              </a:rPr>
              <a:t>was </a:t>
            </a:r>
            <a:r>
              <a:rPr dirty="0" sz="1450" spc="-20">
                <a:latin typeface="Times New Roman"/>
                <a:cs typeface="Times New Roman"/>
              </a:rPr>
              <a:t>older,  </a:t>
            </a:r>
            <a:r>
              <a:rPr dirty="0" sz="1450" spc="-15">
                <a:latin typeface="Times New Roman"/>
                <a:cs typeface="Times New Roman"/>
              </a:rPr>
              <a:t>smaller, </a:t>
            </a:r>
            <a:r>
              <a:rPr dirty="0" sz="1450" spc="-10">
                <a:latin typeface="Times New Roman"/>
                <a:cs typeface="Times New Roman"/>
              </a:rPr>
              <a:t>and more common in air; his likeness was that </a:t>
            </a:r>
            <a:r>
              <a:rPr dirty="0" sz="1450" spc="-5">
                <a:latin typeface="Times New Roman"/>
                <a:cs typeface="Times New Roman"/>
              </a:rPr>
              <a:t>of a </a:t>
            </a:r>
            <a:r>
              <a:rPr dirty="0" sz="1450" spc="-10">
                <a:latin typeface="Times New Roman"/>
                <a:cs typeface="Times New Roman"/>
              </a:rPr>
              <a:t>caricature, and </a:t>
            </a:r>
            <a:r>
              <a:rPr dirty="0" sz="1450" spc="-5">
                <a:latin typeface="Times New Roman"/>
                <a:cs typeface="Times New Roman"/>
              </a:rPr>
              <a:t>he  </a:t>
            </a:r>
            <a:r>
              <a:rPr dirty="0" sz="1450" spc="-10">
                <a:latin typeface="Times New Roman"/>
                <a:cs typeface="Times New Roman"/>
              </a:rPr>
              <a:t>seemed altogether </a:t>
            </a:r>
            <a:r>
              <a:rPr dirty="0" sz="1450" spc="-5">
                <a:latin typeface="Times New Roman"/>
                <a:cs typeface="Times New Roman"/>
              </a:rPr>
              <a:t>a poor </a:t>
            </a:r>
            <a:r>
              <a:rPr dirty="0" sz="1450" spc="-10">
                <a:latin typeface="Times New Roman"/>
                <a:cs typeface="Times New Roman"/>
              </a:rPr>
              <a:t>and debile being </a:t>
            </a:r>
            <a:r>
              <a:rPr dirty="0" sz="1450" spc="-5">
                <a:latin typeface="Times New Roman"/>
                <a:cs typeface="Times New Roman"/>
              </a:rPr>
              <a:t>by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the</a:t>
            </a:r>
            <a:r>
              <a:rPr dirty="0" sz="1450" spc="60">
                <a:latin typeface="Times New Roman"/>
                <a:cs typeface="Times New Roman"/>
              </a:rPr>
              <a:t> </a:t>
            </a:r>
            <a:r>
              <a:rPr dirty="0" sz="1450" spc="-20">
                <a:latin typeface="Times New Roman"/>
                <a:cs typeface="Times New Roman"/>
              </a:rPr>
              <a:t>Dictator.</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They spoke in tones so </a:t>
            </a:r>
            <a:r>
              <a:rPr dirty="0" sz="1450" spc="-30">
                <a:latin typeface="Times New Roman"/>
                <a:cs typeface="Times New Roman"/>
              </a:rPr>
              <a:t>low, </a:t>
            </a:r>
            <a:r>
              <a:rPr dirty="0" sz="1450" spc="-10">
                <a:latin typeface="Times New Roman"/>
                <a:cs typeface="Times New Roman"/>
              </a:rPr>
              <a:t>leaning over the table with every appearance </a:t>
            </a:r>
            <a:r>
              <a:rPr dirty="0" sz="1450" spc="-5">
                <a:latin typeface="Times New Roman"/>
                <a:cs typeface="Times New Roman"/>
              </a:rPr>
              <a:t>of  </a:t>
            </a:r>
            <a:r>
              <a:rPr dirty="0" sz="1450" spc="-10">
                <a:latin typeface="Times New Roman"/>
                <a:cs typeface="Times New Roman"/>
              </a:rPr>
              <a:t>interest, that Francis could catch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on </a:t>
            </a:r>
            <a:r>
              <a:rPr dirty="0" sz="1450" spc="-10">
                <a:latin typeface="Times New Roman"/>
                <a:cs typeface="Times New Roman"/>
              </a:rPr>
              <a:t>an occasion.  For as little as </a:t>
            </a:r>
            <a:r>
              <a:rPr dirty="0" sz="1450" spc="-5">
                <a:latin typeface="Times New Roman"/>
                <a:cs typeface="Times New Roman"/>
              </a:rPr>
              <a:t>he </a:t>
            </a:r>
            <a:r>
              <a:rPr dirty="0" sz="1450" spc="-10">
                <a:latin typeface="Times New Roman"/>
                <a:cs typeface="Times New Roman"/>
              </a:rPr>
              <a:t>heard, </a:t>
            </a:r>
            <a:r>
              <a:rPr dirty="0" sz="1450" spc="-5">
                <a:latin typeface="Times New Roman"/>
                <a:cs typeface="Times New Roman"/>
              </a:rPr>
              <a:t>he </a:t>
            </a:r>
            <a:r>
              <a:rPr dirty="0" sz="1450" spc="-10">
                <a:latin typeface="Times New Roman"/>
                <a:cs typeface="Times New Roman"/>
              </a:rPr>
              <a:t>was convinced that the conversation turned </a:t>
            </a:r>
            <a:r>
              <a:rPr dirty="0" sz="1450" spc="-5">
                <a:latin typeface="Times New Roman"/>
                <a:cs typeface="Times New Roman"/>
              </a:rPr>
              <a:t>upon  </a:t>
            </a:r>
            <a:r>
              <a:rPr dirty="0" sz="1450" spc="-10">
                <a:latin typeface="Times New Roman"/>
                <a:cs typeface="Times New Roman"/>
              </a:rPr>
              <a:t>himself and his own career; several times the name </a:t>
            </a:r>
            <a:r>
              <a:rPr dirty="0" sz="1450" spc="-5">
                <a:latin typeface="Times New Roman"/>
                <a:cs typeface="Times New Roman"/>
              </a:rPr>
              <a:t>of </a:t>
            </a:r>
            <a:r>
              <a:rPr dirty="0" sz="1450" spc="-10">
                <a:latin typeface="Times New Roman"/>
                <a:cs typeface="Times New Roman"/>
              </a:rPr>
              <a:t>Scrymgeour reached his  </a:t>
            </a:r>
            <a:r>
              <a:rPr dirty="0" sz="1450" spc="-25">
                <a:latin typeface="Times New Roman"/>
                <a:cs typeface="Times New Roman"/>
              </a:rPr>
              <a:t>ear, </a:t>
            </a:r>
            <a:r>
              <a:rPr dirty="0" sz="1450" spc="-10">
                <a:latin typeface="Times New Roman"/>
                <a:cs typeface="Times New Roman"/>
              </a:rPr>
              <a:t>for it was easy to distinguish, and still more frequently </a:t>
            </a:r>
            <a:r>
              <a:rPr dirty="0" sz="1450" spc="-5">
                <a:latin typeface="Times New Roman"/>
                <a:cs typeface="Times New Roman"/>
              </a:rPr>
              <a:t>he </a:t>
            </a:r>
            <a:r>
              <a:rPr dirty="0" sz="1450" spc="-10">
                <a:latin typeface="Times New Roman"/>
                <a:cs typeface="Times New Roman"/>
              </a:rPr>
              <a:t>fancied </a:t>
            </a:r>
            <a:r>
              <a:rPr dirty="0" sz="1450" spc="-5">
                <a:latin typeface="Times New Roman"/>
                <a:cs typeface="Times New Roman"/>
              </a:rPr>
              <a:t>he </a:t>
            </a:r>
            <a:r>
              <a:rPr dirty="0" sz="1450" spc="-10">
                <a:latin typeface="Times New Roman"/>
                <a:cs typeface="Times New Roman"/>
              </a:rPr>
              <a:t>could  distinguish the name</a:t>
            </a:r>
            <a:r>
              <a:rPr dirty="0" sz="1450">
                <a:latin typeface="Times New Roman"/>
                <a:cs typeface="Times New Roman"/>
              </a:rPr>
              <a:t> </a:t>
            </a:r>
            <a:r>
              <a:rPr dirty="0" sz="1450" spc="-10">
                <a:latin typeface="Times New Roman"/>
                <a:cs typeface="Times New Roman"/>
              </a:rPr>
              <a:t>Francis.</a:t>
            </a:r>
            <a:endParaRPr sz="145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marL="12700" marR="7620">
              <a:lnSpc>
                <a:spcPts val="1730"/>
              </a:lnSpc>
              <a:spcBef>
                <a:spcPts val="155"/>
              </a:spcBef>
            </a:pPr>
            <a:r>
              <a:rPr dirty="0" sz="1450" spc="-10">
                <a:latin typeface="Times New Roman"/>
                <a:cs typeface="Times New Roman"/>
              </a:rPr>
              <a:t>At length the General, as if in </a:t>
            </a:r>
            <a:r>
              <a:rPr dirty="0" sz="1450" spc="-5">
                <a:latin typeface="Times New Roman"/>
                <a:cs typeface="Times New Roman"/>
              </a:rPr>
              <a:t>a hot </a:t>
            </a:r>
            <a:r>
              <a:rPr dirty="0" sz="1450" spc="-20">
                <a:latin typeface="Times New Roman"/>
                <a:cs typeface="Times New Roman"/>
              </a:rPr>
              <a:t>anger, </a:t>
            </a:r>
            <a:r>
              <a:rPr dirty="0" sz="1450" spc="-10">
                <a:latin typeface="Times New Roman"/>
                <a:cs typeface="Times New Roman"/>
              </a:rPr>
              <a:t>broke forth into several violent  exclamations.</a:t>
            </a:r>
            <a:endParaRPr sz="1450">
              <a:latin typeface="Times New Roman"/>
              <a:cs typeface="Times New Roman"/>
            </a:endParaRPr>
          </a:p>
          <a:p>
            <a:pPr marL="12700" marR="1569720">
              <a:lnSpc>
                <a:spcPts val="1730"/>
              </a:lnSpc>
              <a:spcBef>
                <a:spcPts val="860"/>
              </a:spcBef>
            </a:pPr>
            <a:r>
              <a:rPr dirty="0" sz="1450" spc="-10">
                <a:latin typeface="Times New Roman"/>
                <a:cs typeface="Times New Roman"/>
              </a:rPr>
              <a:t>"Francis </a:t>
            </a:r>
            <a:r>
              <a:rPr dirty="0" sz="1450" spc="-25">
                <a:latin typeface="Times New Roman"/>
                <a:cs typeface="Times New Roman"/>
              </a:rPr>
              <a:t>Vandeleur!" </a:t>
            </a:r>
            <a:r>
              <a:rPr dirty="0" sz="1450" spc="-5">
                <a:latin typeface="Times New Roman"/>
                <a:cs typeface="Times New Roman"/>
              </a:rPr>
              <a:t>he </a:t>
            </a:r>
            <a:r>
              <a:rPr dirty="0" sz="1450" spc="-10">
                <a:latin typeface="Times New Roman"/>
                <a:cs typeface="Times New Roman"/>
              </a:rPr>
              <a:t>cried, accentuating the last word.  "Francis </a:t>
            </a:r>
            <a:r>
              <a:rPr dirty="0" sz="1450" spc="-30">
                <a:latin typeface="Times New Roman"/>
                <a:cs typeface="Times New Roman"/>
              </a:rPr>
              <a:t>Vandeleur, </a:t>
            </a:r>
            <a:r>
              <a:rPr dirty="0" sz="1450" spc="-5">
                <a:latin typeface="Times New Roman"/>
                <a:cs typeface="Times New Roman"/>
              </a:rPr>
              <a:t>I </a:t>
            </a:r>
            <a:r>
              <a:rPr dirty="0" sz="1450" spc="-10">
                <a:latin typeface="Times New Roman"/>
                <a:cs typeface="Times New Roman"/>
              </a:rPr>
              <a:t>tell</a:t>
            </a:r>
            <a:r>
              <a:rPr dirty="0" sz="1450" spc="20">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12700" marR="11430">
              <a:lnSpc>
                <a:spcPts val="1730"/>
              </a:lnSpc>
              <a:spcBef>
                <a:spcPts val="860"/>
              </a:spcBef>
            </a:pPr>
            <a:r>
              <a:rPr dirty="0" sz="1450" spc="-10">
                <a:latin typeface="Times New Roman"/>
                <a:cs typeface="Times New Roman"/>
              </a:rPr>
              <a:t>The Dictator made </a:t>
            </a:r>
            <a:r>
              <a:rPr dirty="0" sz="1450" spc="-5">
                <a:latin typeface="Times New Roman"/>
                <a:cs typeface="Times New Roman"/>
              </a:rPr>
              <a:t>a </a:t>
            </a:r>
            <a:r>
              <a:rPr dirty="0" sz="1450" spc="-10">
                <a:latin typeface="Times New Roman"/>
                <a:cs typeface="Times New Roman"/>
              </a:rPr>
              <a:t>movement </a:t>
            </a:r>
            <a:r>
              <a:rPr dirty="0" sz="1450" spc="-5">
                <a:latin typeface="Times New Roman"/>
                <a:cs typeface="Times New Roman"/>
              </a:rPr>
              <a:t>of </a:t>
            </a:r>
            <a:r>
              <a:rPr dirty="0" sz="1450" spc="-10">
                <a:latin typeface="Times New Roman"/>
                <a:cs typeface="Times New Roman"/>
              </a:rPr>
              <a:t>his whole </a:t>
            </a:r>
            <a:r>
              <a:rPr dirty="0" sz="1450" spc="-25">
                <a:latin typeface="Times New Roman"/>
                <a:cs typeface="Times New Roman"/>
              </a:rPr>
              <a:t>body, </a:t>
            </a:r>
            <a:r>
              <a:rPr dirty="0" sz="1450" spc="-10">
                <a:latin typeface="Times New Roman"/>
                <a:cs typeface="Times New Roman"/>
              </a:rPr>
              <a:t>half affirmative, half  contemptuous, </a:t>
            </a:r>
            <a:r>
              <a:rPr dirty="0" sz="1450" spc="-5">
                <a:latin typeface="Times New Roman"/>
                <a:cs typeface="Times New Roman"/>
              </a:rPr>
              <a:t>but </a:t>
            </a:r>
            <a:r>
              <a:rPr dirty="0" sz="1450" spc="-10">
                <a:latin typeface="Times New Roman"/>
                <a:cs typeface="Times New Roman"/>
              </a:rPr>
              <a:t>his answer was inaudible to the </a:t>
            </a:r>
            <a:r>
              <a:rPr dirty="0" sz="1450" spc="-5">
                <a:latin typeface="Times New Roman"/>
                <a:cs typeface="Times New Roman"/>
              </a:rPr>
              <a:t>young</a:t>
            </a:r>
            <a:r>
              <a:rPr dirty="0" sz="1450" spc="4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6985">
              <a:lnSpc>
                <a:spcPts val="1730"/>
              </a:lnSpc>
              <a:spcBef>
                <a:spcPts val="865"/>
              </a:spcBef>
            </a:pPr>
            <a:r>
              <a:rPr dirty="0" sz="1450" spc="-50">
                <a:latin typeface="Times New Roman"/>
                <a:cs typeface="Times New Roman"/>
              </a:rPr>
              <a:t>Was </a:t>
            </a:r>
            <a:r>
              <a:rPr dirty="0" sz="1450" spc="-5">
                <a:latin typeface="Times New Roman"/>
                <a:cs typeface="Times New Roman"/>
              </a:rPr>
              <a:t>he </a:t>
            </a:r>
            <a:r>
              <a:rPr dirty="0" sz="1450" spc="-10">
                <a:latin typeface="Times New Roman"/>
                <a:cs typeface="Times New Roman"/>
              </a:rPr>
              <a:t>the Francis </a:t>
            </a:r>
            <a:r>
              <a:rPr dirty="0" sz="1450" spc="-25">
                <a:latin typeface="Times New Roman"/>
                <a:cs typeface="Times New Roman"/>
              </a:rPr>
              <a:t>Vandeleur </a:t>
            </a:r>
            <a:r>
              <a:rPr dirty="0" sz="1450" spc="-10">
                <a:latin typeface="Times New Roman"/>
                <a:cs typeface="Times New Roman"/>
              </a:rPr>
              <a:t>in question? </a:t>
            </a:r>
            <a:r>
              <a:rPr dirty="0" sz="1450" spc="-5">
                <a:latin typeface="Times New Roman"/>
                <a:cs typeface="Times New Roman"/>
              </a:rPr>
              <a:t>he </a:t>
            </a:r>
            <a:r>
              <a:rPr dirty="0" sz="1450" spc="-10">
                <a:latin typeface="Times New Roman"/>
                <a:cs typeface="Times New Roman"/>
              </a:rPr>
              <a:t>wondered. </a:t>
            </a:r>
            <a:r>
              <a:rPr dirty="0" sz="1450" spc="-40">
                <a:latin typeface="Times New Roman"/>
                <a:cs typeface="Times New Roman"/>
              </a:rPr>
              <a:t>Were </a:t>
            </a:r>
            <a:r>
              <a:rPr dirty="0" sz="1450" spc="-10">
                <a:latin typeface="Times New Roman"/>
                <a:cs typeface="Times New Roman"/>
              </a:rPr>
              <a:t>they discussing  the name under which </a:t>
            </a:r>
            <a:r>
              <a:rPr dirty="0" sz="1450" spc="-5">
                <a:latin typeface="Times New Roman"/>
                <a:cs typeface="Times New Roman"/>
              </a:rPr>
              <a:t>he </a:t>
            </a:r>
            <a:r>
              <a:rPr dirty="0" sz="1450" spc="-10">
                <a:latin typeface="Times New Roman"/>
                <a:cs typeface="Times New Roman"/>
              </a:rPr>
              <a:t>was to </a:t>
            </a:r>
            <a:r>
              <a:rPr dirty="0" sz="1450" spc="-5">
                <a:latin typeface="Times New Roman"/>
                <a:cs typeface="Times New Roman"/>
              </a:rPr>
              <a:t>be </a:t>
            </a:r>
            <a:r>
              <a:rPr dirty="0" sz="1450" spc="-10">
                <a:latin typeface="Times New Roman"/>
                <a:cs typeface="Times New Roman"/>
              </a:rPr>
              <a:t>married? Or was the whole </a:t>
            </a:r>
            <a:r>
              <a:rPr dirty="0" sz="1450" spc="-15">
                <a:latin typeface="Times New Roman"/>
                <a:cs typeface="Times New Roman"/>
              </a:rPr>
              <a:t>affair </a:t>
            </a:r>
            <a:r>
              <a:rPr dirty="0" sz="1450" spc="-5">
                <a:latin typeface="Times New Roman"/>
                <a:cs typeface="Times New Roman"/>
              </a:rPr>
              <a:t>a </a:t>
            </a:r>
            <a:r>
              <a:rPr dirty="0" sz="1450" spc="-10">
                <a:latin typeface="Times New Roman"/>
                <a:cs typeface="Times New Roman"/>
              </a:rPr>
              <a:t>dream  and </a:t>
            </a:r>
            <a:r>
              <a:rPr dirty="0" sz="1450" spc="-5">
                <a:latin typeface="Times New Roman"/>
                <a:cs typeface="Times New Roman"/>
              </a:rPr>
              <a:t>a </a:t>
            </a:r>
            <a:r>
              <a:rPr dirty="0" sz="1450" spc="-10">
                <a:latin typeface="Times New Roman"/>
                <a:cs typeface="Times New Roman"/>
              </a:rPr>
              <a:t>delusion </a:t>
            </a:r>
            <a:r>
              <a:rPr dirty="0" sz="1450" spc="-5">
                <a:latin typeface="Times New Roman"/>
                <a:cs typeface="Times New Roman"/>
              </a:rPr>
              <a:t>of </a:t>
            </a:r>
            <a:r>
              <a:rPr dirty="0" sz="1450" spc="-10">
                <a:latin typeface="Times New Roman"/>
                <a:cs typeface="Times New Roman"/>
              </a:rPr>
              <a:t>his own conceit and self-</a:t>
            </a:r>
            <a:r>
              <a:rPr dirty="0" sz="1450" spc="35">
                <a:latin typeface="Times New Roman"/>
                <a:cs typeface="Times New Roman"/>
              </a:rPr>
              <a:t> </a:t>
            </a:r>
            <a:r>
              <a:rPr dirty="0" sz="1450" spc="-10">
                <a:latin typeface="Times New Roman"/>
                <a:cs typeface="Times New Roman"/>
              </a:rPr>
              <a:t>absorption?</a:t>
            </a:r>
            <a:endParaRPr sz="1450">
              <a:latin typeface="Times New Roman"/>
              <a:cs typeface="Times New Roman"/>
            </a:endParaRPr>
          </a:p>
          <a:p>
            <a:pPr algn="just" marL="12700" marR="12700">
              <a:lnSpc>
                <a:spcPts val="1730"/>
              </a:lnSpc>
              <a:spcBef>
                <a:spcPts val="860"/>
              </a:spcBef>
            </a:pPr>
            <a:r>
              <a:rPr dirty="0" sz="1450" spc="-10">
                <a:latin typeface="Times New Roman"/>
                <a:cs typeface="Times New Roman"/>
              </a:rPr>
              <a:t>After another interval </a:t>
            </a:r>
            <a:r>
              <a:rPr dirty="0" sz="1450" spc="-5">
                <a:latin typeface="Times New Roman"/>
                <a:cs typeface="Times New Roman"/>
              </a:rPr>
              <a:t>of </a:t>
            </a:r>
            <a:r>
              <a:rPr dirty="0" sz="1450" spc="-10">
                <a:latin typeface="Times New Roman"/>
                <a:cs typeface="Times New Roman"/>
              </a:rPr>
              <a:t>inaudible talk, dissension seemed again to arise  between the couple underneath the chestnut, and again the General raised his  voice angrily so as to </a:t>
            </a:r>
            <a:r>
              <a:rPr dirty="0" sz="1450" spc="-5">
                <a:latin typeface="Times New Roman"/>
                <a:cs typeface="Times New Roman"/>
              </a:rPr>
              <a:t>be </a:t>
            </a:r>
            <a:r>
              <a:rPr dirty="0" sz="1450" spc="-10">
                <a:latin typeface="Times New Roman"/>
                <a:cs typeface="Times New Roman"/>
              </a:rPr>
              <a:t>audible to</a:t>
            </a:r>
            <a:r>
              <a:rPr dirty="0" sz="1450" spc="25">
                <a:latin typeface="Times New Roman"/>
                <a:cs typeface="Times New Roman"/>
              </a:rPr>
              <a:t> </a:t>
            </a:r>
            <a:r>
              <a:rPr dirty="0" sz="1450" spc="-10">
                <a:latin typeface="Times New Roman"/>
                <a:cs typeface="Times New Roman"/>
              </a:rPr>
              <a:t>Francis.</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"My wife?" </a:t>
            </a:r>
            <a:r>
              <a:rPr dirty="0" sz="1450" spc="-5">
                <a:latin typeface="Times New Roman"/>
                <a:cs typeface="Times New Roman"/>
              </a:rPr>
              <a:t>he </a:t>
            </a:r>
            <a:r>
              <a:rPr dirty="0" sz="1450" spc="-10">
                <a:latin typeface="Times New Roman"/>
                <a:cs typeface="Times New Roman"/>
              </a:rPr>
              <a:t>cried. "I have </a:t>
            </a:r>
            <a:r>
              <a:rPr dirty="0" sz="1450" spc="-5">
                <a:latin typeface="Times New Roman"/>
                <a:cs typeface="Times New Roman"/>
              </a:rPr>
              <a:t>done </a:t>
            </a:r>
            <a:r>
              <a:rPr dirty="0" sz="1450" spc="-10">
                <a:latin typeface="Times New Roman"/>
                <a:cs typeface="Times New Roman"/>
              </a:rPr>
              <a:t>with my wife for </a:t>
            </a:r>
            <a:r>
              <a:rPr dirty="0" sz="1450" spc="-5">
                <a:latin typeface="Times New Roman"/>
                <a:cs typeface="Times New Roman"/>
              </a:rPr>
              <a:t>good. 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hear her  name. </a:t>
            </a:r>
            <a:r>
              <a:rPr dirty="0" sz="1450" spc="-5">
                <a:latin typeface="Times New Roman"/>
                <a:cs typeface="Times New Roman"/>
              </a:rPr>
              <a:t>I </a:t>
            </a:r>
            <a:r>
              <a:rPr dirty="0" sz="1450" spc="-10">
                <a:latin typeface="Times New Roman"/>
                <a:cs typeface="Times New Roman"/>
              </a:rPr>
              <a:t>am sick </a:t>
            </a:r>
            <a:r>
              <a:rPr dirty="0" sz="1450" spc="-5">
                <a:latin typeface="Times New Roman"/>
                <a:cs typeface="Times New Roman"/>
              </a:rPr>
              <a:t>of </a:t>
            </a:r>
            <a:r>
              <a:rPr dirty="0" sz="1450" spc="-10">
                <a:latin typeface="Times New Roman"/>
                <a:cs typeface="Times New Roman"/>
              </a:rPr>
              <a:t>her very</a:t>
            </a:r>
            <a:r>
              <a:rPr dirty="0" sz="1450" spc="10">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swore aloud and beat the table with his</a:t>
            </a:r>
            <a:r>
              <a:rPr dirty="0" sz="1450" spc="40">
                <a:latin typeface="Times New Roman"/>
                <a:cs typeface="Times New Roman"/>
              </a:rPr>
              <a:t> </a:t>
            </a:r>
            <a:r>
              <a:rPr dirty="0" sz="1450" spc="-10">
                <a:latin typeface="Times New Roman"/>
                <a:cs typeface="Times New Roman"/>
              </a:rPr>
              <a:t>fist.</a:t>
            </a:r>
            <a:endParaRPr sz="1450">
              <a:latin typeface="Times New Roman"/>
              <a:cs typeface="Times New Roman"/>
            </a:endParaRPr>
          </a:p>
          <a:p>
            <a:pPr algn="just" marL="12700" marR="8255">
              <a:lnSpc>
                <a:spcPts val="1730"/>
              </a:lnSpc>
              <a:spcBef>
                <a:spcPts val="919"/>
              </a:spcBef>
            </a:pPr>
            <a:r>
              <a:rPr dirty="0" sz="1450" spc="-10">
                <a:latin typeface="Times New Roman"/>
                <a:cs typeface="Times New Roman"/>
              </a:rPr>
              <a:t>The Dictator appeared, </a:t>
            </a:r>
            <a:r>
              <a:rPr dirty="0" sz="1450" spc="-5">
                <a:latin typeface="Times New Roman"/>
                <a:cs typeface="Times New Roman"/>
              </a:rPr>
              <a:t>by </a:t>
            </a:r>
            <a:r>
              <a:rPr dirty="0" sz="1450" spc="-10">
                <a:latin typeface="Times New Roman"/>
                <a:cs typeface="Times New Roman"/>
              </a:rPr>
              <a:t>his gestures, to pacify him after </a:t>
            </a:r>
            <a:r>
              <a:rPr dirty="0" sz="1450" spc="-5">
                <a:latin typeface="Times New Roman"/>
                <a:cs typeface="Times New Roman"/>
              </a:rPr>
              <a:t>a </a:t>
            </a:r>
            <a:r>
              <a:rPr dirty="0" sz="1450" spc="-10">
                <a:latin typeface="Times New Roman"/>
                <a:cs typeface="Times New Roman"/>
              </a:rPr>
              <a:t>paternal fashion;  and </a:t>
            </a:r>
            <a:r>
              <a:rPr dirty="0" sz="1450" spc="-5">
                <a:latin typeface="Times New Roman"/>
                <a:cs typeface="Times New Roman"/>
              </a:rPr>
              <a:t>a </a:t>
            </a:r>
            <a:r>
              <a:rPr dirty="0" sz="1450" spc="-10">
                <a:latin typeface="Times New Roman"/>
                <a:cs typeface="Times New Roman"/>
              </a:rPr>
              <a:t>little after </a:t>
            </a:r>
            <a:r>
              <a:rPr dirty="0" sz="1450" spc="-5">
                <a:latin typeface="Times New Roman"/>
                <a:cs typeface="Times New Roman"/>
              </a:rPr>
              <a:t>he </a:t>
            </a:r>
            <a:r>
              <a:rPr dirty="0" sz="1450" spc="-10">
                <a:latin typeface="Times New Roman"/>
                <a:cs typeface="Times New Roman"/>
              </a:rPr>
              <a:t>conducted him to the garden-gate. The pair shook hands  affectionately </a:t>
            </a:r>
            <a:r>
              <a:rPr dirty="0" sz="1450" spc="-5">
                <a:latin typeface="Times New Roman"/>
                <a:cs typeface="Times New Roman"/>
              </a:rPr>
              <a:t>enough; but </a:t>
            </a:r>
            <a:r>
              <a:rPr dirty="0" sz="1450" spc="-10">
                <a:latin typeface="Times New Roman"/>
                <a:cs typeface="Times New Roman"/>
              </a:rPr>
              <a:t>as soon as the </a:t>
            </a:r>
            <a:r>
              <a:rPr dirty="0" sz="1450" spc="-5">
                <a:latin typeface="Times New Roman"/>
                <a:cs typeface="Times New Roman"/>
              </a:rPr>
              <a:t>door </a:t>
            </a:r>
            <a:r>
              <a:rPr dirty="0" sz="1450" spc="-10">
                <a:latin typeface="Times New Roman"/>
                <a:cs typeface="Times New Roman"/>
              </a:rPr>
              <a:t>had closed behind his </a:t>
            </a:r>
            <a:r>
              <a:rPr dirty="0" sz="1450" spc="-15">
                <a:latin typeface="Times New Roman"/>
                <a:cs typeface="Times New Roman"/>
              </a:rPr>
              <a:t>visitor,  </a:t>
            </a:r>
            <a:r>
              <a:rPr dirty="0" sz="1450" spc="-10">
                <a:latin typeface="Times New Roman"/>
                <a:cs typeface="Times New Roman"/>
              </a:rPr>
              <a:t>John </a:t>
            </a:r>
            <a:r>
              <a:rPr dirty="0" sz="1450" spc="-25">
                <a:latin typeface="Times New Roman"/>
                <a:cs typeface="Times New Roman"/>
              </a:rPr>
              <a:t>Vandeleur </a:t>
            </a:r>
            <a:r>
              <a:rPr dirty="0" sz="1450" spc="-10">
                <a:latin typeface="Times New Roman"/>
                <a:cs typeface="Times New Roman"/>
              </a:rPr>
              <a:t>fell into </a:t>
            </a:r>
            <a:r>
              <a:rPr dirty="0" sz="1450" spc="-5">
                <a:latin typeface="Times New Roman"/>
                <a:cs typeface="Times New Roman"/>
              </a:rPr>
              <a:t>a </a:t>
            </a:r>
            <a:r>
              <a:rPr dirty="0" sz="1450" spc="-10">
                <a:latin typeface="Times New Roman"/>
                <a:cs typeface="Times New Roman"/>
              </a:rPr>
              <a:t>fit </a:t>
            </a:r>
            <a:r>
              <a:rPr dirty="0" sz="1450" spc="-5">
                <a:latin typeface="Times New Roman"/>
                <a:cs typeface="Times New Roman"/>
              </a:rPr>
              <a:t>of </a:t>
            </a:r>
            <a:r>
              <a:rPr dirty="0" sz="1450" spc="-10">
                <a:latin typeface="Times New Roman"/>
                <a:cs typeface="Times New Roman"/>
              </a:rPr>
              <a:t>laughter which sounded unkindly and even  devilish in the ears </a:t>
            </a:r>
            <a:r>
              <a:rPr dirty="0" sz="1450" spc="-5">
                <a:latin typeface="Times New Roman"/>
                <a:cs typeface="Times New Roman"/>
              </a:rPr>
              <a:t>of </a:t>
            </a:r>
            <a:r>
              <a:rPr dirty="0" sz="1450" spc="-10">
                <a:latin typeface="Times New Roman"/>
                <a:cs typeface="Times New Roman"/>
              </a:rPr>
              <a:t>Francis</a:t>
            </a:r>
            <a:r>
              <a:rPr dirty="0" sz="1450" spc="10">
                <a:latin typeface="Times New Roman"/>
                <a:cs typeface="Times New Roman"/>
              </a:rPr>
              <a:t> </a:t>
            </a:r>
            <a:r>
              <a:rPr dirty="0" sz="1450" spc="-15">
                <a:latin typeface="Times New Roman"/>
                <a:cs typeface="Times New Roman"/>
              </a:rPr>
              <a:t>Scrymgeour.</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So another day had passed, and little more learnt. But the </a:t>
            </a:r>
            <a:r>
              <a:rPr dirty="0" sz="1450" spc="-5">
                <a:latin typeface="Times New Roman"/>
                <a:cs typeface="Times New Roman"/>
              </a:rPr>
              <a:t>young </a:t>
            </a:r>
            <a:r>
              <a:rPr dirty="0" sz="1450" spc="-10">
                <a:latin typeface="Times New Roman"/>
                <a:cs typeface="Times New Roman"/>
              </a:rPr>
              <a:t>man  remembered that the morrow was </a:t>
            </a:r>
            <a:r>
              <a:rPr dirty="0" sz="1450" spc="-25">
                <a:latin typeface="Times New Roman"/>
                <a:cs typeface="Times New Roman"/>
              </a:rPr>
              <a:t>Tuesday, </a:t>
            </a:r>
            <a:r>
              <a:rPr dirty="0" sz="1450" spc="-10">
                <a:latin typeface="Times New Roman"/>
                <a:cs typeface="Times New Roman"/>
              </a:rPr>
              <a:t>and promised himself some  curious discoveries; all might </a:t>
            </a:r>
            <a:r>
              <a:rPr dirty="0" sz="1450" spc="-5">
                <a:latin typeface="Times New Roman"/>
                <a:cs typeface="Times New Roman"/>
              </a:rPr>
              <a:t>be </a:t>
            </a:r>
            <a:r>
              <a:rPr dirty="0" sz="1450" spc="-10">
                <a:latin typeface="Times New Roman"/>
                <a:cs typeface="Times New Roman"/>
              </a:rPr>
              <a:t>well, </a:t>
            </a:r>
            <a:r>
              <a:rPr dirty="0" sz="1450" spc="-5">
                <a:latin typeface="Times New Roman"/>
                <a:cs typeface="Times New Roman"/>
              </a:rPr>
              <a:t>or </a:t>
            </a:r>
            <a:r>
              <a:rPr dirty="0" sz="1450" spc="-10">
                <a:latin typeface="Times New Roman"/>
                <a:cs typeface="Times New Roman"/>
              </a:rPr>
              <a:t>all might </a:t>
            </a:r>
            <a:r>
              <a:rPr dirty="0" sz="1450" spc="-5">
                <a:latin typeface="Times New Roman"/>
                <a:cs typeface="Times New Roman"/>
              </a:rPr>
              <a:t>be </a:t>
            </a:r>
            <a:r>
              <a:rPr dirty="0" sz="1450" spc="-10">
                <a:latin typeface="Times New Roman"/>
                <a:cs typeface="Times New Roman"/>
              </a:rPr>
              <a:t>ill; </a:t>
            </a:r>
            <a:r>
              <a:rPr dirty="0" sz="1450" spc="-5">
                <a:latin typeface="Times New Roman"/>
                <a:cs typeface="Times New Roman"/>
              </a:rPr>
              <a:t>he </a:t>
            </a:r>
            <a:r>
              <a:rPr dirty="0" sz="1450" spc="-10">
                <a:latin typeface="Times New Roman"/>
                <a:cs typeface="Times New Roman"/>
              </a:rPr>
              <a:t>was sure, at least,  to glean some curious information, and, perhaps, </a:t>
            </a:r>
            <a:r>
              <a:rPr dirty="0" sz="1450" spc="-5">
                <a:latin typeface="Times New Roman"/>
                <a:cs typeface="Times New Roman"/>
              </a:rPr>
              <a:t>by good </a:t>
            </a:r>
            <a:r>
              <a:rPr dirty="0" sz="1450" spc="-10">
                <a:latin typeface="Times New Roman"/>
                <a:cs typeface="Times New Roman"/>
              </a:rPr>
              <a:t>luck, get at the heart  </a:t>
            </a:r>
            <a:r>
              <a:rPr dirty="0" sz="1450" spc="-5">
                <a:latin typeface="Times New Roman"/>
                <a:cs typeface="Times New Roman"/>
              </a:rPr>
              <a:t>of </a:t>
            </a:r>
            <a:r>
              <a:rPr dirty="0" sz="1450" spc="-10">
                <a:latin typeface="Times New Roman"/>
                <a:cs typeface="Times New Roman"/>
              </a:rPr>
              <a:t>the mystery which surrounded his father and his</a:t>
            </a:r>
            <a:r>
              <a:rPr dirty="0" sz="1450" spc="40">
                <a:latin typeface="Times New Roman"/>
                <a:cs typeface="Times New Roman"/>
              </a:rPr>
              <a:t> </a:t>
            </a:r>
            <a:r>
              <a:rPr dirty="0" sz="1450" spc="-25">
                <a:latin typeface="Times New Roman"/>
                <a:cs typeface="Times New Roman"/>
              </a:rPr>
              <a:t>family.</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As the </a:t>
            </a:r>
            <a:r>
              <a:rPr dirty="0" sz="1450" spc="-5">
                <a:latin typeface="Times New Roman"/>
                <a:cs typeface="Times New Roman"/>
              </a:rPr>
              <a:t>hour of </a:t>
            </a:r>
            <a:r>
              <a:rPr dirty="0" sz="1450" spc="-10">
                <a:latin typeface="Times New Roman"/>
                <a:cs typeface="Times New Roman"/>
              </a:rPr>
              <a:t>the dinner drew near many preparations were made in the  garden </a:t>
            </a:r>
            <a:r>
              <a:rPr dirty="0" sz="1450" spc="-5">
                <a:latin typeface="Times New Roman"/>
                <a:cs typeface="Times New Roman"/>
              </a:rPr>
              <a:t>of </a:t>
            </a:r>
            <a:r>
              <a:rPr dirty="0" sz="1450" spc="-10">
                <a:latin typeface="Times New Roman"/>
                <a:cs typeface="Times New Roman"/>
              </a:rPr>
              <a:t>the house with the green blinds. That table which was partly visible  to Francis through the chestnut leaves was destined to serve as </a:t>
            </a:r>
            <a:r>
              <a:rPr dirty="0" sz="1450" spc="-5">
                <a:latin typeface="Times New Roman"/>
                <a:cs typeface="Times New Roman"/>
              </a:rPr>
              <a:t>a </a:t>
            </a:r>
            <a:r>
              <a:rPr dirty="0" sz="1450" spc="-10">
                <a:latin typeface="Times New Roman"/>
                <a:cs typeface="Times New Roman"/>
              </a:rPr>
              <a:t>sideboard,  and carried relays </a:t>
            </a:r>
            <a:r>
              <a:rPr dirty="0" sz="1450" spc="-5">
                <a:latin typeface="Times New Roman"/>
                <a:cs typeface="Times New Roman"/>
              </a:rPr>
              <a:t>of </a:t>
            </a:r>
            <a:r>
              <a:rPr dirty="0" sz="1450" spc="-10">
                <a:latin typeface="Times New Roman"/>
                <a:cs typeface="Times New Roman"/>
              </a:rPr>
              <a:t>plates and the materials for salad: the </a:t>
            </a:r>
            <a:r>
              <a:rPr dirty="0" sz="1450" spc="-20">
                <a:latin typeface="Times New Roman"/>
                <a:cs typeface="Times New Roman"/>
              </a:rPr>
              <a:t>other, </a:t>
            </a:r>
            <a:r>
              <a:rPr dirty="0" sz="1450" spc="-10">
                <a:latin typeface="Times New Roman"/>
                <a:cs typeface="Times New Roman"/>
              </a:rPr>
              <a:t>which was  almost entirely concealed, had been set apart for the diners, and Francis could  catch glimpses </a:t>
            </a:r>
            <a:r>
              <a:rPr dirty="0" sz="1450" spc="-5">
                <a:latin typeface="Times New Roman"/>
                <a:cs typeface="Times New Roman"/>
              </a:rPr>
              <a:t>of </a:t>
            </a:r>
            <a:r>
              <a:rPr dirty="0" sz="1450" spc="-10">
                <a:latin typeface="Times New Roman"/>
                <a:cs typeface="Times New Roman"/>
              </a:rPr>
              <a:t>white cloth and silver</a:t>
            </a:r>
            <a:r>
              <a:rPr dirty="0" sz="1450" spc="20">
                <a:latin typeface="Times New Roman"/>
                <a:cs typeface="Times New Roman"/>
              </a:rPr>
              <a:t> </a:t>
            </a:r>
            <a:r>
              <a:rPr dirty="0" sz="1450" spc="-10">
                <a:latin typeface="Times New Roman"/>
                <a:cs typeface="Times New Roman"/>
              </a:rPr>
              <a:t>plate.</a:t>
            </a:r>
            <a:endParaRPr sz="1450">
              <a:latin typeface="Times New Roman"/>
              <a:cs typeface="Times New Roman"/>
            </a:endParaRPr>
          </a:p>
          <a:p>
            <a:pPr algn="just" marL="12700" marR="5080">
              <a:lnSpc>
                <a:spcPts val="1730"/>
              </a:lnSpc>
              <a:spcBef>
                <a:spcPts val="855"/>
              </a:spcBef>
            </a:pPr>
            <a:r>
              <a:rPr dirty="0" sz="1450" spc="-35">
                <a:latin typeface="Times New Roman"/>
                <a:cs typeface="Times New Roman"/>
              </a:rPr>
              <a:t>Mr. </a:t>
            </a:r>
            <a:r>
              <a:rPr dirty="0" sz="1450" spc="-10">
                <a:latin typeface="Times New Roman"/>
                <a:cs typeface="Times New Roman"/>
              </a:rPr>
              <a:t>Rolles arrived, punctual to the minute; </a:t>
            </a:r>
            <a:r>
              <a:rPr dirty="0" sz="1450" spc="-5">
                <a:latin typeface="Times New Roman"/>
                <a:cs typeface="Times New Roman"/>
              </a:rPr>
              <a:t>he </a:t>
            </a:r>
            <a:r>
              <a:rPr dirty="0" sz="1450" spc="-10">
                <a:latin typeface="Times New Roman"/>
                <a:cs typeface="Times New Roman"/>
              </a:rPr>
              <a:t>looked like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upon </a:t>
            </a:r>
            <a:r>
              <a:rPr dirty="0" sz="1450" spc="-10">
                <a:latin typeface="Times New Roman"/>
                <a:cs typeface="Times New Roman"/>
              </a:rPr>
              <a:t>his  guard, and spoke low and </a:t>
            </a:r>
            <a:r>
              <a:rPr dirty="0" sz="1450" spc="-20">
                <a:latin typeface="Times New Roman"/>
                <a:cs typeface="Times New Roman"/>
              </a:rPr>
              <a:t>sparingly. </a:t>
            </a:r>
            <a:r>
              <a:rPr dirty="0" sz="1450" spc="-10">
                <a:latin typeface="Times New Roman"/>
                <a:cs typeface="Times New Roman"/>
              </a:rPr>
              <a:t>The </a:t>
            </a:r>
            <a:r>
              <a:rPr dirty="0" sz="1450" spc="-15">
                <a:latin typeface="Times New Roman"/>
                <a:cs typeface="Times New Roman"/>
              </a:rPr>
              <a:t>Dictator, </a:t>
            </a:r>
            <a:r>
              <a:rPr dirty="0" sz="1450" spc="-5">
                <a:latin typeface="Times New Roman"/>
                <a:cs typeface="Times New Roman"/>
              </a:rPr>
              <a:t>on </a:t>
            </a:r>
            <a:r>
              <a:rPr dirty="0" sz="1450" spc="-10">
                <a:latin typeface="Times New Roman"/>
                <a:cs typeface="Times New Roman"/>
              </a:rPr>
              <a:t>the other hand, appeared  to enjoy an unusual flow </a:t>
            </a:r>
            <a:r>
              <a:rPr dirty="0" sz="1450" spc="-5">
                <a:latin typeface="Times New Roman"/>
                <a:cs typeface="Times New Roman"/>
              </a:rPr>
              <a:t>of </a:t>
            </a:r>
            <a:r>
              <a:rPr dirty="0" sz="1450" spc="-10">
                <a:latin typeface="Times New Roman"/>
                <a:cs typeface="Times New Roman"/>
              </a:rPr>
              <a:t>spirits; his laugh, which was youthful and pleasant  to </a:t>
            </a:r>
            <a:r>
              <a:rPr dirty="0" sz="1450" spc="-20">
                <a:latin typeface="Times New Roman"/>
                <a:cs typeface="Times New Roman"/>
              </a:rPr>
              <a:t>hear, </a:t>
            </a:r>
            <a:r>
              <a:rPr dirty="0" sz="1450" spc="-10">
                <a:latin typeface="Times New Roman"/>
                <a:cs typeface="Times New Roman"/>
              </a:rPr>
              <a:t>sounded frequently from the garden; </a:t>
            </a:r>
            <a:r>
              <a:rPr dirty="0" sz="1450" spc="-5">
                <a:latin typeface="Times New Roman"/>
                <a:cs typeface="Times New Roman"/>
              </a:rPr>
              <a:t>by </a:t>
            </a:r>
            <a:r>
              <a:rPr dirty="0" sz="1450" spc="-10">
                <a:latin typeface="Times New Roman"/>
                <a:cs typeface="Times New Roman"/>
              </a:rPr>
              <a:t>the modulation and the  changes </a:t>
            </a:r>
            <a:r>
              <a:rPr dirty="0" sz="1450" spc="-5">
                <a:latin typeface="Times New Roman"/>
                <a:cs typeface="Times New Roman"/>
              </a:rPr>
              <a:t>of </a:t>
            </a:r>
            <a:r>
              <a:rPr dirty="0" sz="1450" spc="-10">
                <a:latin typeface="Times New Roman"/>
                <a:cs typeface="Times New Roman"/>
              </a:rPr>
              <a:t>his voice it was </a:t>
            </a:r>
            <a:r>
              <a:rPr dirty="0" sz="1450" spc="-5">
                <a:latin typeface="Times New Roman"/>
                <a:cs typeface="Times New Roman"/>
              </a:rPr>
              <a:t>obvious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told many droll stories and imitated  the accents </a:t>
            </a:r>
            <a:r>
              <a:rPr dirty="0" sz="1450" spc="-5">
                <a:latin typeface="Times New Roman"/>
                <a:cs typeface="Times New Roman"/>
              </a:rPr>
              <a:t>of 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different nations; and before </a:t>
            </a:r>
            <a:r>
              <a:rPr dirty="0" sz="1450" spc="-5">
                <a:latin typeface="Times New Roman"/>
                <a:cs typeface="Times New Roman"/>
              </a:rPr>
              <a:t>he</a:t>
            </a:r>
            <a:r>
              <a:rPr dirty="0" sz="1450" spc="295">
                <a:latin typeface="Times New Roman"/>
                <a:cs typeface="Times New Roman"/>
              </a:rPr>
              <a:t> </a:t>
            </a:r>
            <a:r>
              <a:rPr dirty="0" sz="1450" spc="-10">
                <a:latin typeface="Times New Roman"/>
                <a:cs typeface="Times New Roman"/>
              </a:rPr>
              <a:t>and the </a:t>
            </a:r>
            <a:r>
              <a:rPr dirty="0" sz="1450" spc="-5">
                <a:latin typeface="Times New Roman"/>
                <a:cs typeface="Times New Roman"/>
              </a:rPr>
              <a:t>young</a:t>
            </a:r>
            <a:endParaRPr sz="145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5">
                <a:latin typeface="Times New Roman"/>
                <a:cs typeface="Times New Roman"/>
              </a:rPr>
              <a:t>clergyman </a:t>
            </a:r>
            <a:r>
              <a:rPr dirty="0" sz="1450" spc="-10">
                <a:latin typeface="Times New Roman"/>
                <a:cs typeface="Times New Roman"/>
              </a:rPr>
              <a:t>had finished their vermouth all feeling </a:t>
            </a:r>
            <a:r>
              <a:rPr dirty="0" sz="1450" spc="-5">
                <a:latin typeface="Times New Roman"/>
                <a:cs typeface="Times New Roman"/>
              </a:rPr>
              <a:t>of </a:t>
            </a:r>
            <a:r>
              <a:rPr dirty="0" sz="1450" spc="-10">
                <a:latin typeface="Times New Roman"/>
                <a:cs typeface="Times New Roman"/>
              </a:rPr>
              <a:t>distrust was at an end,  and they were talking together like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school</a:t>
            </a:r>
            <a:r>
              <a:rPr dirty="0" sz="1450" spc="55">
                <a:latin typeface="Times New Roman"/>
                <a:cs typeface="Times New Roman"/>
              </a:rPr>
              <a:t> </a:t>
            </a:r>
            <a:r>
              <a:rPr dirty="0" sz="1450" spc="-10">
                <a:latin typeface="Times New Roman"/>
                <a:cs typeface="Times New Roman"/>
              </a:rPr>
              <a:t>companions.</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At length Miss </a:t>
            </a:r>
            <a:r>
              <a:rPr dirty="0" sz="1450" spc="-25">
                <a:latin typeface="Times New Roman"/>
                <a:cs typeface="Times New Roman"/>
              </a:rPr>
              <a:t>Vandeleur </a:t>
            </a:r>
            <a:r>
              <a:rPr dirty="0" sz="1450" spc="-10">
                <a:latin typeface="Times New Roman"/>
                <a:cs typeface="Times New Roman"/>
              </a:rPr>
              <a:t>made her appearance, carrying the soup- tureen. </a:t>
            </a:r>
            <a:r>
              <a:rPr dirty="0" sz="1450" spc="-35">
                <a:latin typeface="Times New Roman"/>
                <a:cs typeface="Times New Roman"/>
              </a:rPr>
              <a:t>Mr.  </a:t>
            </a:r>
            <a:r>
              <a:rPr dirty="0" sz="1450" spc="-10">
                <a:latin typeface="Times New Roman"/>
                <a:cs typeface="Times New Roman"/>
              </a:rPr>
              <a:t>Rolles ran to </a:t>
            </a:r>
            <a:r>
              <a:rPr dirty="0" sz="1450" spc="-15">
                <a:latin typeface="Times New Roman"/>
                <a:cs typeface="Times New Roman"/>
              </a:rPr>
              <a:t>offer </a:t>
            </a:r>
            <a:r>
              <a:rPr dirty="0" sz="1450" spc="-10">
                <a:latin typeface="Times New Roman"/>
                <a:cs typeface="Times New Roman"/>
              </a:rPr>
              <a:t>her assistance which she laughingly refused; and there was  an interchange </a:t>
            </a:r>
            <a:r>
              <a:rPr dirty="0" sz="1450" spc="-5">
                <a:latin typeface="Times New Roman"/>
                <a:cs typeface="Times New Roman"/>
              </a:rPr>
              <a:t>of </a:t>
            </a:r>
            <a:r>
              <a:rPr dirty="0" sz="1450" spc="-10">
                <a:latin typeface="Times New Roman"/>
                <a:cs typeface="Times New Roman"/>
              </a:rPr>
              <a:t>pleasantries among the trio which seemed to have reference  to this primitive manner </a:t>
            </a:r>
            <a:r>
              <a:rPr dirty="0" sz="1450" spc="-5">
                <a:latin typeface="Times New Roman"/>
                <a:cs typeface="Times New Roman"/>
              </a:rPr>
              <a:t>of </a:t>
            </a:r>
            <a:r>
              <a:rPr dirty="0" sz="1450" spc="-10">
                <a:latin typeface="Times New Roman"/>
                <a:cs typeface="Times New Roman"/>
              </a:rPr>
              <a:t>waiting </a:t>
            </a:r>
            <a:r>
              <a:rPr dirty="0" sz="1450" spc="-5">
                <a:latin typeface="Times New Roman"/>
                <a:cs typeface="Times New Roman"/>
              </a:rPr>
              <a:t>by one of </a:t>
            </a:r>
            <a:r>
              <a:rPr dirty="0" sz="1450" spc="-10">
                <a:latin typeface="Times New Roman"/>
                <a:cs typeface="Times New Roman"/>
              </a:rPr>
              <a:t>the</a:t>
            </a:r>
            <a:r>
              <a:rPr dirty="0" sz="1450" spc="20">
                <a:latin typeface="Times New Roman"/>
                <a:cs typeface="Times New Roman"/>
              </a:rPr>
              <a:t> </a:t>
            </a:r>
            <a:r>
              <a:rPr dirty="0" sz="1450" spc="-20">
                <a:latin typeface="Times New Roman"/>
                <a:cs typeface="Times New Roman"/>
              </a:rPr>
              <a:t>company.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"One is more at one's ease,"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was heard to</a:t>
            </a:r>
            <a:r>
              <a:rPr dirty="0" sz="1450" spc="90">
                <a:latin typeface="Times New Roman"/>
                <a:cs typeface="Times New Roman"/>
              </a:rPr>
              <a:t> </a:t>
            </a:r>
            <a:r>
              <a:rPr dirty="0" sz="1450" spc="-10">
                <a:latin typeface="Times New Roman"/>
                <a:cs typeface="Times New Roman"/>
              </a:rPr>
              <a:t>declare.</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Next moment they were all three in their places, and Francis could see as little  as </a:t>
            </a:r>
            <a:r>
              <a:rPr dirty="0" sz="1450" spc="-5">
                <a:latin typeface="Times New Roman"/>
                <a:cs typeface="Times New Roman"/>
              </a:rPr>
              <a:t>he </a:t>
            </a:r>
            <a:r>
              <a:rPr dirty="0" sz="1450" spc="-10">
                <a:latin typeface="Times New Roman"/>
                <a:cs typeface="Times New Roman"/>
              </a:rPr>
              <a:t>could hear </a:t>
            </a:r>
            <a:r>
              <a:rPr dirty="0" sz="1450" spc="-5">
                <a:latin typeface="Times New Roman"/>
                <a:cs typeface="Times New Roman"/>
              </a:rPr>
              <a:t>of </a:t>
            </a:r>
            <a:r>
              <a:rPr dirty="0" sz="1450" spc="-10">
                <a:latin typeface="Times New Roman"/>
                <a:cs typeface="Times New Roman"/>
              </a:rPr>
              <a:t>what passed. But the dinner seemed to </a:t>
            </a:r>
            <a:r>
              <a:rPr dirty="0" sz="1450" spc="-5">
                <a:latin typeface="Times New Roman"/>
                <a:cs typeface="Times New Roman"/>
              </a:rPr>
              <a:t>go </a:t>
            </a:r>
            <a:r>
              <a:rPr dirty="0" sz="1450" spc="-10">
                <a:latin typeface="Times New Roman"/>
                <a:cs typeface="Times New Roman"/>
              </a:rPr>
              <a:t>merrily; there  was </a:t>
            </a:r>
            <a:r>
              <a:rPr dirty="0" sz="1450" spc="-5">
                <a:latin typeface="Times New Roman"/>
                <a:cs typeface="Times New Roman"/>
              </a:rPr>
              <a:t>a </a:t>
            </a:r>
            <a:r>
              <a:rPr dirty="0" sz="1450" spc="-10">
                <a:latin typeface="Times New Roman"/>
                <a:cs typeface="Times New Roman"/>
              </a:rPr>
              <a:t>perpetual babble </a:t>
            </a:r>
            <a:r>
              <a:rPr dirty="0" sz="1450" spc="-5">
                <a:latin typeface="Times New Roman"/>
                <a:cs typeface="Times New Roman"/>
              </a:rPr>
              <a:t>of </a:t>
            </a:r>
            <a:r>
              <a:rPr dirty="0" sz="1450" spc="-10">
                <a:latin typeface="Times New Roman"/>
                <a:cs typeface="Times New Roman"/>
              </a:rPr>
              <a:t>voices and sound </a:t>
            </a:r>
            <a:r>
              <a:rPr dirty="0" sz="1450" spc="-5">
                <a:latin typeface="Times New Roman"/>
                <a:cs typeface="Times New Roman"/>
              </a:rPr>
              <a:t>of </a:t>
            </a:r>
            <a:r>
              <a:rPr dirty="0" sz="1450" spc="-10">
                <a:latin typeface="Times New Roman"/>
                <a:cs typeface="Times New Roman"/>
              </a:rPr>
              <a:t>knives and forks below the  chestnut; and Francis, who had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roll to </a:t>
            </a:r>
            <a:r>
              <a:rPr dirty="0" sz="1450" spc="-25">
                <a:latin typeface="Times New Roman"/>
                <a:cs typeface="Times New Roman"/>
              </a:rPr>
              <a:t>gnaw, </a:t>
            </a:r>
            <a:r>
              <a:rPr dirty="0" sz="1450" spc="-10">
                <a:latin typeface="Times New Roman"/>
                <a:cs typeface="Times New Roman"/>
              </a:rPr>
              <a:t>was </a:t>
            </a:r>
            <a:r>
              <a:rPr dirty="0" sz="1450" spc="-15">
                <a:latin typeface="Times New Roman"/>
                <a:cs typeface="Times New Roman"/>
              </a:rPr>
              <a:t>affected </a:t>
            </a:r>
            <a:r>
              <a:rPr dirty="0" sz="1450" spc="-10">
                <a:latin typeface="Times New Roman"/>
                <a:cs typeface="Times New Roman"/>
              </a:rPr>
              <a:t>with  envy </a:t>
            </a:r>
            <a:r>
              <a:rPr dirty="0" sz="1450" spc="-5">
                <a:latin typeface="Times New Roman"/>
                <a:cs typeface="Times New Roman"/>
              </a:rPr>
              <a:t>by </a:t>
            </a:r>
            <a:r>
              <a:rPr dirty="0" sz="1450" spc="-10">
                <a:latin typeface="Times New Roman"/>
                <a:cs typeface="Times New Roman"/>
              </a:rPr>
              <a:t>the comfort and deliberation </a:t>
            </a:r>
            <a:r>
              <a:rPr dirty="0" sz="1450" spc="-5">
                <a:latin typeface="Times New Roman"/>
                <a:cs typeface="Times New Roman"/>
              </a:rPr>
              <a:t>of </a:t>
            </a:r>
            <a:r>
              <a:rPr dirty="0" sz="1450" spc="-10">
                <a:latin typeface="Times New Roman"/>
                <a:cs typeface="Times New Roman"/>
              </a:rPr>
              <a:t>the meal. The party lingered over </a:t>
            </a:r>
            <a:r>
              <a:rPr dirty="0" sz="1450" spc="-5">
                <a:latin typeface="Times New Roman"/>
                <a:cs typeface="Times New Roman"/>
              </a:rPr>
              <a:t>one  </a:t>
            </a:r>
            <a:r>
              <a:rPr dirty="0" sz="1450" spc="-10">
                <a:latin typeface="Times New Roman"/>
                <a:cs typeface="Times New Roman"/>
              </a:rPr>
              <a:t>dish after </a:t>
            </a:r>
            <a:r>
              <a:rPr dirty="0" sz="1450" spc="-15">
                <a:latin typeface="Times New Roman"/>
                <a:cs typeface="Times New Roman"/>
              </a:rPr>
              <a:t>another, </a:t>
            </a:r>
            <a:r>
              <a:rPr dirty="0" sz="1450" spc="-10">
                <a:latin typeface="Times New Roman"/>
                <a:cs typeface="Times New Roman"/>
              </a:rPr>
              <a:t>and then over </a:t>
            </a:r>
            <a:r>
              <a:rPr dirty="0" sz="1450" spc="-5">
                <a:latin typeface="Times New Roman"/>
                <a:cs typeface="Times New Roman"/>
              </a:rPr>
              <a:t>a </a:t>
            </a:r>
            <a:r>
              <a:rPr dirty="0" sz="1450" spc="-10">
                <a:latin typeface="Times New Roman"/>
                <a:cs typeface="Times New Roman"/>
              </a:rPr>
              <a:t>delicate dessert, with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old wine  carefully uncorked </a:t>
            </a:r>
            <a:r>
              <a:rPr dirty="0" sz="1450" spc="-5">
                <a:latin typeface="Times New Roman"/>
                <a:cs typeface="Times New Roman"/>
              </a:rPr>
              <a:t>by </a:t>
            </a:r>
            <a:r>
              <a:rPr dirty="0" sz="1450" spc="-10">
                <a:latin typeface="Times New Roman"/>
                <a:cs typeface="Times New Roman"/>
              </a:rPr>
              <a:t>the hand </a:t>
            </a:r>
            <a:r>
              <a:rPr dirty="0" sz="1450" spc="-5">
                <a:latin typeface="Times New Roman"/>
                <a:cs typeface="Times New Roman"/>
              </a:rPr>
              <a:t>of </a:t>
            </a:r>
            <a:r>
              <a:rPr dirty="0" sz="1450" spc="-10">
                <a:latin typeface="Times New Roman"/>
                <a:cs typeface="Times New Roman"/>
              </a:rPr>
              <a:t>the Dictator himself. As it began to grow  dark </a:t>
            </a:r>
            <a:r>
              <a:rPr dirty="0" sz="1450" spc="-5">
                <a:latin typeface="Times New Roman"/>
                <a:cs typeface="Times New Roman"/>
              </a:rPr>
              <a:t>a </a:t>
            </a:r>
            <a:r>
              <a:rPr dirty="0" sz="1450" spc="-10">
                <a:latin typeface="Times New Roman"/>
                <a:cs typeface="Times New Roman"/>
              </a:rPr>
              <a:t>lamp was set </a:t>
            </a:r>
            <a:r>
              <a:rPr dirty="0" sz="1450" spc="-5">
                <a:latin typeface="Times New Roman"/>
                <a:cs typeface="Times New Roman"/>
              </a:rPr>
              <a:t>upon </a:t>
            </a:r>
            <a:r>
              <a:rPr dirty="0" sz="1450" spc="-10">
                <a:latin typeface="Times New Roman"/>
                <a:cs typeface="Times New Roman"/>
              </a:rPr>
              <a:t>the table and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candles </a:t>
            </a:r>
            <a:r>
              <a:rPr dirty="0" sz="1450" spc="-5">
                <a:latin typeface="Times New Roman"/>
                <a:cs typeface="Times New Roman"/>
              </a:rPr>
              <a:t>on </a:t>
            </a:r>
            <a:r>
              <a:rPr dirty="0" sz="1450" spc="-10">
                <a:latin typeface="Times New Roman"/>
                <a:cs typeface="Times New Roman"/>
              </a:rPr>
              <a:t>the sideboard;  for the </a:t>
            </a:r>
            <a:r>
              <a:rPr dirty="0" sz="1450" spc="-5">
                <a:latin typeface="Times New Roman"/>
                <a:cs typeface="Times New Roman"/>
              </a:rPr>
              <a:t>night </a:t>
            </a:r>
            <a:r>
              <a:rPr dirty="0" sz="1450" spc="-10">
                <a:latin typeface="Times New Roman"/>
                <a:cs typeface="Times New Roman"/>
              </a:rPr>
              <a:t>was perfectly pure, </a:t>
            </a:r>
            <a:r>
              <a:rPr dirty="0" sz="1450" spc="-25">
                <a:latin typeface="Times New Roman"/>
                <a:cs typeface="Times New Roman"/>
              </a:rPr>
              <a:t>starry, </a:t>
            </a:r>
            <a:r>
              <a:rPr dirty="0" sz="1450" spc="-10">
                <a:latin typeface="Times New Roman"/>
                <a:cs typeface="Times New Roman"/>
              </a:rPr>
              <a:t>and windless. Light overflowed  besides from the </a:t>
            </a:r>
            <a:r>
              <a:rPr dirty="0" sz="1450" spc="-5">
                <a:latin typeface="Times New Roman"/>
                <a:cs typeface="Times New Roman"/>
              </a:rPr>
              <a:t>door </a:t>
            </a:r>
            <a:r>
              <a:rPr dirty="0" sz="1450" spc="-10">
                <a:latin typeface="Times New Roman"/>
                <a:cs typeface="Times New Roman"/>
              </a:rPr>
              <a:t>and window in the verandah, so that the garden was  fairly illuminated and the leaves twinkled in the</a:t>
            </a:r>
            <a:r>
              <a:rPr dirty="0" sz="1450" spc="40">
                <a:latin typeface="Times New Roman"/>
                <a:cs typeface="Times New Roman"/>
              </a:rPr>
              <a:t> </a:t>
            </a:r>
            <a:r>
              <a:rPr dirty="0" sz="1450" spc="-10">
                <a:latin typeface="Times New Roman"/>
                <a:cs typeface="Times New Roman"/>
              </a:rPr>
              <a:t>darkness.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For perhaps the tenth time Miss </a:t>
            </a:r>
            <a:r>
              <a:rPr dirty="0" sz="1450" spc="-25">
                <a:latin typeface="Times New Roman"/>
                <a:cs typeface="Times New Roman"/>
              </a:rPr>
              <a:t>Vandeleur </a:t>
            </a:r>
            <a:r>
              <a:rPr dirty="0" sz="1450" spc="-10">
                <a:latin typeface="Times New Roman"/>
                <a:cs typeface="Times New Roman"/>
              </a:rPr>
              <a:t>entered the house; and </a:t>
            </a:r>
            <a:r>
              <a:rPr dirty="0" sz="1450" spc="-5">
                <a:latin typeface="Times New Roman"/>
                <a:cs typeface="Times New Roman"/>
              </a:rPr>
              <a:t>on </a:t>
            </a:r>
            <a:r>
              <a:rPr dirty="0" sz="1450" spc="-10">
                <a:latin typeface="Times New Roman"/>
                <a:cs typeface="Times New Roman"/>
              </a:rPr>
              <a:t>this  occasion she returned with the </a:t>
            </a:r>
            <a:r>
              <a:rPr dirty="0" sz="1450" spc="-20">
                <a:latin typeface="Times New Roman"/>
                <a:cs typeface="Times New Roman"/>
              </a:rPr>
              <a:t>coffee-tray,</a:t>
            </a:r>
            <a:r>
              <a:rPr dirty="0" sz="1450" spc="320">
                <a:latin typeface="Times New Roman"/>
                <a:cs typeface="Times New Roman"/>
              </a:rPr>
              <a:t> </a:t>
            </a:r>
            <a:r>
              <a:rPr dirty="0" sz="1450" spc="-10">
                <a:latin typeface="Times New Roman"/>
                <a:cs typeface="Times New Roman"/>
              </a:rPr>
              <a:t>which she placed </a:t>
            </a:r>
            <a:r>
              <a:rPr dirty="0" sz="1450" spc="-5">
                <a:latin typeface="Times New Roman"/>
                <a:cs typeface="Times New Roman"/>
              </a:rPr>
              <a:t>upon </a:t>
            </a:r>
            <a:r>
              <a:rPr dirty="0" sz="1450" spc="-10">
                <a:latin typeface="Times New Roman"/>
                <a:cs typeface="Times New Roman"/>
              </a:rPr>
              <a:t>the  sideboard. At the same moment her father rose from his</a:t>
            </a:r>
            <a:r>
              <a:rPr dirty="0" sz="1450" spc="55">
                <a:latin typeface="Times New Roman"/>
                <a:cs typeface="Times New Roman"/>
              </a:rPr>
              <a:t> </a:t>
            </a:r>
            <a:r>
              <a:rPr dirty="0" sz="1450" spc="-10">
                <a:latin typeface="Times New Roman"/>
                <a:cs typeface="Times New Roman"/>
              </a:rPr>
              <a:t>seat.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 </a:t>
            </a:r>
            <a:r>
              <a:rPr dirty="0" sz="1450" spc="-15">
                <a:latin typeface="Times New Roman"/>
                <a:cs typeface="Times New Roman"/>
              </a:rPr>
              <a:t>coffee </a:t>
            </a:r>
            <a:r>
              <a:rPr dirty="0" sz="1450" spc="-10">
                <a:latin typeface="Times New Roman"/>
                <a:cs typeface="Times New Roman"/>
              </a:rPr>
              <a:t>is my province," Francis heard him</a:t>
            </a:r>
            <a:r>
              <a:rPr dirty="0" sz="1450" spc="35">
                <a:latin typeface="Times New Roman"/>
                <a:cs typeface="Times New Roman"/>
              </a:rPr>
              <a:t> </a:t>
            </a:r>
            <a:r>
              <a:rPr dirty="0" sz="1450" spc="-30">
                <a:latin typeface="Times New Roman"/>
                <a:cs typeface="Times New Roman"/>
              </a:rPr>
              <a:t>say.</a:t>
            </a:r>
            <a:endParaRPr sz="1450">
              <a:latin typeface="Times New Roman"/>
              <a:cs typeface="Times New Roman"/>
            </a:endParaRPr>
          </a:p>
          <a:p>
            <a:pPr algn="just" marL="12700" marR="8890">
              <a:lnSpc>
                <a:spcPts val="1730"/>
              </a:lnSpc>
              <a:spcBef>
                <a:spcPts val="919"/>
              </a:spcBef>
            </a:pPr>
            <a:r>
              <a:rPr dirty="0" sz="1450" spc="-10">
                <a:latin typeface="Times New Roman"/>
                <a:cs typeface="Times New Roman"/>
              </a:rPr>
              <a:t>And next moment </a:t>
            </a:r>
            <a:r>
              <a:rPr dirty="0" sz="1450" spc="-5">
                <a:latin typeface="Times New Roman"/>
                <a:cs typeface="Times New Roman"/>
              </a:rPr>
              <a:t>he </a:t>
            </a:r>
            <a:r>
              <a:rPr dirty="0" sz="1450" spc="-10">
                <a:latin typeface="Times New Roman"/>
                <a:cs typeface="Times New Roman"/>
              </a:rPr>
              <a:t>saw his supposed father standing </a:t>
            </a:r>
            <a:r>
              <a:rPr dirty="0" sz="1450" spc="-5">
                <a:latin typeface="Times New Roman"/>
                <a:cs typeface="Times New Roman"/>
              </a:rPr>
              <a:t>by </a:t>
            </a:r>
            <a:r>
              <a:rPr dirty="0" sz="1450" spc="-10">
                <a:latin typeface="Times New Roman"/>
                <a:cs typeface="Times New Roman"/>
              </a:rPr>
              <a:t>the sideboard in the  light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candles.</a:t>
            </a:r>
            <a:endParaRPr sz="1450">
              <a:latin typeface="Times New Roman"/>
              <a:cs typeface="Times New Roman"/>
            </a:endParaRPr>
          </a:p>
          <a:p>
            <a:pPr algn="just" marL="12700" marR="5080">
              <a:lnSpc>
                <a:spcPts val="1730"/>
              </a:lnSpc>
              <a:spcBef>
                <a:spcPts val="860"/>
              </a:spcBef>
            </a:pPr>
            <a:r>
              <a:rPr dirty="0" sz="1450" spc="-25">
                <a:latin typeface="Times New Roman"/>
                <a:cs typeface="Times New Roman"/>
              </a:rPr>
              <a:t>Talking </a:t>
            </a:r>
            <a:r>
              <a:rPr dirty="0" sz="1450" spc="-10">
                <a:latin typeface="Times New Roman"/>
                <a:cs typeface="Times New Roman"/>
              </a:rPr>
              <a:t>over his shoulder all the while,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poured </a:t>
            </a:r>
            <a:r>
              <a:rPr dirty="0" sz="1450" spc="-5">
                <a:latin typeface="Times New Roman"/>
                <a:cs typeface="Times New Roman"/>
              </a:rPr>
              <a:t>out </a:t>
            </a:r>
            <a:r>
              <a:rPr dirty="0" sz="1450" spc="-10">
                <a:latin typeface="Times New Roman"/>
                <a:cs typeface="Times New Roman"/>
              </a:rPr>
              <a:t>two cups </a:t>
            </a:r>
            <a:r>
              <a:rPr dirty="0" sz="1450" spc="-5">
                <a:latin typeface="Times New Roman"/>
                <a:cs typeface="Times New Roman"/>
              </a:rPr>
              <a:t>of  </a:t>
            </a:r>
            <a:r>
              <a:rPr dirty="0" sz="1450" spc="-10">
                <a:latin typeface="Times New Roman"/>
                <a:cs typeface="Times New Roman"/>
              </a:rPr>
              <a:t>the brown stimulant, and then, </a:t>
            </a:r>
            <a:r>
              <a:rPr dirty="0" sz="1450" spc="-5">
                <a:latin typeface="Times New Roman"/>
                <a:cs typeface="Times New Roman"/>
              </a:rPr>
              <a:t>by a </a:t>
            </a:r>
            <a:r>
              <a:rPr dirty="0" sz="1450" spc="-10">
                <a:latin typeface="Times New Roman"/>
                <a:cs typeface="Times New Roman"/>
              </a:rPr>
              <a:t>rapid act </a:t>
            </a:r>
            <a:r>
              <a:rPr dirty="0" sz="1450" spc="-5">
                <a:latin typeface="Times New Roman"/>
                <a:cs typeface="Times New Roman"/>
              </a:rPr>
              <a:t>of </a:t>
            </a:r>
            <a:r>
              <a:rPr dirty="0" sz="1450" spc="-10">
                <a:latin typeface="Times New Roman"/>
                <a:cs typeface="Times New Roman"/>
              </a:rPr>
              <a:t>prestidigitation, emptied the  contents </a:t>
            </a:r>
            <a:r>
              <a:rPr dirty="0" sz="1450" spc="-5">
                <a:latin typeface="Times New Roman"/>
                <a:cs typeface="Times New Roman"/>
              </a:rPr>
              <a:t>of a </a:t>
            </a:r>
            <a:r>
              <a:rPr dirty="0" sz="1450" spc="-10">
                <a:latin typeface="Times New Roman"/>
                <a:cs typeface="Times New Roman"/>
              </a:rPr>
              <a:t>tiny phial into the smaller </a:t>
            </a:r>
            <a:r>
              <a:rPr dirty="0" sz="1450" spc="-5">
                <a:latin typeface="Times New Roman"/>
                <a:cs typeface="Times New Roman"/>
              </a:rPr>
              <a:t>of </a:t>
            </a:r>
            <a:r>
              <a:rPr dirty="0" sz="1450" spc="-10">
                <a:latin typeface="Times New Roman"/>
                <a:cs typeface="Times New Roman"/>
              </a:rPr>
              <a:t>the two. The thing was so swiftly  </a:t>
            </a:r>
            <a:r>
              <a:rPr dirty="0" sz="1450" spc="-5">
                <a:latin typeface="Times New Roman"/>
                <a:cs typeface="Times New Roman"/>
              </a:rPr>
              <a:t>done </a:t>
            </a:r>
            <a:r>
              <a:rPr dirty="0" sz="1450" spc="-10">
                <a:latin typeface="Times New Roman"/>
                <a:cs typeface="Times New Roman"/>
              </a:rPr>
              <a:t>that even Francis, who looked straight into his face, had hardly time to  perceive the movement before it was completed. And next instant, and still  laughing,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had turned again towards the table with </a:t>
            </a:r>
            <a:r>
              <a:rPr dirty="0" sz="1450" spc="-5">
                <a:latin typeface="Times New Roman"/>
                <a:cs typeface="Times New Roman"/>
              </a:rPr>
              <a:t>a </a:t>
            </a:r>
            <a:r>
              <a:rPr dirty="0" sz="1450" spc="-10">
                <a:latin typeface="Times New Roman"/>
                <a:cs typeface="Times New Roman"/>
              </a:rPr>
              <a:t>cup in  either hand.</a:t>
            </a:r>
            <a:endParaRPr sz="1450">
              <a:latin typeface="Times New Roman"/>
              <a:cs typeface="Times New Roman"/>
            </a:endParaRPr>
          </a:p>
          <a:p>
            <a:pPr algn="just" marL="12700" marR="909955">
              <a:lnSpc>
                <a:spcPts val="1730"/>
              </a:lnSpc>
              <a:spcBef>
                <a:spcPts val="855"/>
              </a:spcBef>
            </a:pPr>
            <a:r>
              <a:rPr dirty="0" sz="1450" spc="-10">
                <a:latin typeface="Times New Roman"/>
                <a:cs typeface="Times New Roman"/>
              </a:rPr>
              <a:t>"Ere we have </a:t>
            </a:r>
            <a:r>
              <a:rPr dirty="0" sz="1450" spc="-5">
                <a:latin typeface="Times New Roman"/>
                <a:cs typeface="Times New Roman"/>
              </a:rPr>
              <a:t>done </a:t>
            </a:r>
            <a:r>
              <a:rPr dirty="0" sz="1450" spc="-10">
                <a:latin typeface="Times New Roman"/>
                <a:cs typeface="Times New Roman"/>
              </a:rPr>
              <a:t>with this," said he, "we may expect </a:t>
            </a:r>
            <a:r>
              <a:rPr dirty="0" sz="1450" spc="-5">
                <a:latin typeface="Times New Roman"/>
                <a:cs typeface="Times New Roman"/>
              </a:rPr>
              <a:t>our </a:t>
            </a:r>
            <a:r>
              <a:rPr dirty="0" sz="1450" spc="-10">
                <a:latin typeface="Times New Roman"/>
                <a:cs typeface="Times New Roman"/>
              </a:rPr>
              <a:t>famous  </a:t>
            </a:r>
            <a:r>
              <a:rPr dirty="0" sz="1450" spc="-20">
                <a:latin typeface="Times New Roman"/>
                <a:cs typeface="Times New Roman"/>
              </a:rPr>
              <a:t>Hebrew."</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impossible to depict the confusion and distress </a:t>
            </a:r>
            <a:r>
              <a:rPr dirty="0" sz="1450" spc="-5">
                <a:latin typeface="Times New Roman"/>
                <a:cs typeface="Times New Roman"/>
              </a:rPr>
              <a:t>of </a:t>
            </a:r>
            <a:r>
              <a:rPr dirty="0" sz="1450" spc="-10">
                <a:latin typeface="Times New Roman"/>
                <a:cs typeface="Times New Roman"/>
              </a:rPr>
              <a:t>Francis  </a:t>
            </a:r>
            <a:r>
              <a:rPr dirty="0" sz="1450" spc="-15">
                <a:latin typeface="Times New Roman"/>
                <a:cs typeface="Times New Roman"/>
              </a:rPr>
              <a:t>Scrymgeour. </a:t>
            </a:r>
            <a:r>
              <a:rPr dirty="0" sz="1450" spc="-10">
                <a:latin typeface="Times New Roman"/>
                <a:cs typeface="Times New Roman"/>
              </a:rPr>
              <a:t>He saw </a:t>
            </a:r>
            <a:r>
              <a:rPr dirty="0" sz="1450" spc="-5">
                <a:latin typeface="Times New Roman"/>
                <a:cs typeface="Times New Roman"/>
              </a:rPr>
              <a:t>foul </a:t>
            </a:r>
            <a:r>
              <a:rPr dirty="0" sz="1450" spc="-10">
                <a:latin typeface="Times New Roman"/>
                <a:cs typeface="Times New Roman"/>
              </a:rPr>
              <a:t>play going forward before his eyes, and </a:t>
            </a:r>
            <a:r>
              <a:rPr dirty="0" sz="1450" spc="-5">
                <a:latin typeface="Times New Roman"/>
                <a:cs typeface="Times New Roman"/>
              </a:rPr>
              <a:t>he </a:t>
            </a:r>
            <a:r>
              <a:rPr dirty="0" sz="1450" spc="-10">
                <a:latin typeface="Times New Roman"/>
                <a:cs typeface="Times New Roman"/>
              </a:rPr>
              <a:t>felt  </a:t>
            </a:r>
            <a:r>
              <a:rPr dirty="0" sz="1450" spc="-5">
                <a:latin typeface="Times New Roman"/>
                <a:cs typeface="Times New Roman"/>
              </a:rPr>
              <a:t>bound </a:t>
            </a:r>
            <a:r>
              <a:rPr dirty="0" sz="1450" spc="-10">
                <a:latin typeface="Times New Roman"/>
                <a:cs typeface="Times New Roman"/>
              </a:rPr>
              <a:t>to interfere, </a:t>
            </a:r>
            <a:r>
              <a:rPr dirty="0" sz="1450" spc="-5">
                <a:latin typeface="Times New Roman"/>
                <a:cs typeface="Times New Roman"/>
              </a:rPr>
              <a:t>but </a:t>
            </a:r>
            <a:r>
              <a:rPr dirty="0" sz="1450" spc="-10">
                <a:latin typeface="Times New Roman"/>
                <a:cs typeface="Times New Roman"/>
              </a:rPr>
              <a:t>knew </a:t>
            </a:r>
            <a:r>
              <a:rPr dirty="0" sz="1450" spc="-5">
                <a:latin typeface="Times New Roman"/>
                <a:cs typeface="Times New Roman"/>
              </a:rPr>
              <a:t>not </a:t>
            </a:r>
            <a:r>
              <a:rPr dirty="0" sz="1450" spc="-30">
                <a:latin typeface="Times New Roman"/>
                <a:cs typeface="Times New Roman"/>
              </a:rPr>
              <a:t>how. </a:t>
            </a:r>
            <a:r>
              <a:rPr dirty="0" sz="1450" spc="-10">
                <a:latin typeface="Times New Roman"/>
                <a:cs typeface="Times New Roman"/>
              </a:rPr>
              <a:t>It might </a:t>
            </a:r>
            <a:r>
              <a:rPr dirty="0" sz="1450" spc="-5">
                <a:latin typeface="Times New Roman"/>
                <a:cs typeface="Times New Roman"/>
              </a:rPr>
              <a:t>be a </a:t>
            </a:r>
            <a:r>
              <a:rPr dirty="0" sz="1450" spc="-10">
                <a:latin typeface="Times New Roman"/>
                <a:cs typeface="Times New Roman"/>
              </a:rPr>
              <a:t>mere </a:t>
            </a:r>
            <a:r>
              <a:rPr dirty="0" sz="1450" spc="-20">
                <a:latin typeface="Times New Roman"/>
                <a:cs typeface="Times New Roman"/>
              </a:rPr>
              <a:t>pleasantry, </a:t>
            </a:r>
            <a:r>
              <a:rPr dirty="0" sz="1450" spc="-10">
                <a:latin typeface="Times New Roman"/>
                <a:cs typeface="Times New Roman"/>
              </a:rPr>
              <a:t>and then  how should </a:t>
            </a:r>
            <a:r>
              <a:rPr dirty="0" sz="1450" spc="-5">
                <a:latin typeface="Times New Roman"/>
                <a:cs typeface="Times New Roman"/>
              </a:rPr>
              <a:t>he </a:t>
            </a:r>
            <a:r>
              <a:rPr dirty="0" sz="1450" spc="-10">
                <a:latin typeface="Times New Roman"/>
                <a:cs typeface="Times New Roman"/>
              </a:rPr>
              <a:t>look if </a:t>
            </a:r>
            <a:r>
              <a:rPr dirty="0" sz="1450" spc="-5">
                <a:latin typeface="Times New Roman"/>
                <a:cs typeface="Times New Roman"/>
              </a:rPr>
              <a:t>he </a:t>
            </a:r>
            <a:r>
              <a:rPr dirty="0" sz="1450" spc="-10">
                <a:latin typeface="Times New Roman"/>
                <a:cs typeface="Times New Roman"/>
              </a:rPr>
              <a:t>were to </a:t>
            </a:r>
            <a:r>
              <a:rPr dirty="0" sz="1450" spc="-15">
                <a:latin typeface="Times New Roman"/>
                <a:cs typeface="Times New Roman"/>
              </a:rPr>
              <a:t>offer </a:t>
            </a:r>
            <a:r>
              <a:rPr dirty="0" sz="1450" spc="-10">
                <a:latin typeface="Times New Roman"/>
                <a:cs typeface="Times New Roman"/>
              </a:rPr>
              <a:t>an unnecessary warning? Or again, if it  were serious, the criminal might </a:t>
            </a:r>
            <a:r>
              <a:rPr dirty="0" sz="1450" spc="-5">
                <a:latin typeface="Times New Roman"/>
                <a:cs typeface="Times New Roman"/>
              </a:rPr>
              <a:t>be </a:t>
            </a:r>
            <a:r>
              <a:rPr dirty="0" sz="1450" spc="-10">
                <a:latin typeface="Times New Roman"/>
                <a:cs typeface="Times New Roman"/>
              </a:rPr>
              <a:t>his own </a:t>
            </a:r>
            <a:r>
              <a:rPr dirty="0" sz="1450" spc="-15">
                <a:latin typeface="Times New Roman"/>
                <a:cs typeface="Times New Roman"/>
              </a:rPr>
              <a:t>father, </a:t>
            </a:r>
            <a:r>
              <a:rPr dirty="0" sz="1450" spc="-10">
                <a:latin typeface="Times New Roman"/>
                <a:cs typeface="Times New Roman"/>
              </a:rPr>
              <a:t>and then how should </a:t>
            </a:r>
            <a:r>
              <a:rPr dirty="0" sz="1450" spc="-5">
                <a:latin typeface="Times New Roman"/>
                <a:cs typeface="Times New Roman"/>
              </a:rPr>
              <a:t>he</a:t>
            </a:r>
            <a:r>
              <a:rPr dirty="0" sz="1450" spc="135">
                <a:latin typeface="Times New Roman"/>
                <a:cs typeface="Times New Roman"/>
              </a:rPr>
              <a:t> </a:t>
            </a:r>
            <a:r>
              <a:rPr dirty="0" sz="1450" spc="-5">
                <a:latin typeface="Times New Roman"/>
                <a:cs typeface="Times New Roman"/>
              </a:rPr>
              <a:t>not</a:t>
            </a:r>
            <a:endParaRPr sz="145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170" cy="9244965"/>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lament if </a:t>
            </a:r>
            <a:r>
              <a:rPr dirty="0" sz="1450" spc="-5">
                <a:latin typeface="Times New Roman"/>
                <a:cs typeface="Times New Roman"/>
              </a:rPr>
              <a:t>he </a:t>
            </a:r>
            <a:r>
              <a:rPr dirty="0" sz="1450" spc="-10">
                <a:latin typeface="Times New Roman"/>
                <a:cs typeface="Times New Roman"/>
              </a:rPr>
              <a:t>were to bring ruin </a:t>
            </a:r>
            <a:r>
              <a:rPr dirty="0" sz="1450" spc="-5">
                <a:latin typeface="Times New Roman"/>
                <a:cs typeface="Times New Roman"/>
              </a:rPr>
              <a:t>on </a:t>
            </a:r>
            <a:r>
              <a:rPr dirty="0" sz="1450" spc="-10">
                <a:latin typeface="Times New Roman"/>
                <a:cs typeface="Times New Roman"/>
              </a:rPr>
              <a:t>the author </a:t>
            </a:r>
            <a:r>
              <a:rPr dirty="0" sz="1450" spc="-5">
                <a:latin typeface="Times New Roman"/>
                <a:cs typeface="Times New Roman"/>
              </a:rPr>
              <a:t>of </a:t>
            </a:r>
            <a:r>
              <a:rPr dirty="0" sz="1450" spc="-10">
                <a:latin typeface="Times New Roman"/>
                <a:cs typeface="Times New Roman"/>
              </a:rPr>
              <a:t>his days? For the first time </a:t>
            </a:r>
            <a:r>
              <a:rPr dirty="0" sz="1450" spc="-5">
                <a:latin typeface="Times New Roman"/>
                <a:cs typeface="Times New Roman"/>
              </a:rPr>
              <a:t>he  </a:t>
            </a:r>
            <a:r>
              <a:rPr dirty="0" sz="1450" spc="-10">
                <a:latin typeface="Times New Roman"/>
                <a:cs typeface="Times New Roman"/>
              </a:rPr>
              <a:t>became conscious </a:t>
            </a:r>
            <a:r>
              <a:rPr dirty="0" sz="1450" spc="-5">
                <a:latin typeface="Times New Roman"/>
                <a:cs typeface="Times New Roman"/>
              </a:rPr>
              <a:t>of </a:t>
            </a:r>
            <a:r>
              <a:rPr dirty="0" sz="1450" spc="-10">
                <a:latin typeface="Times New Roman"/>
                <a:cs typeface="Times New Roman"/>
              </a:rPr>
              <a:t>his own position as </a:t>
            </a:r>
            <a:r>
              <a:rPr dirty="0" sz="1450" spc="-5">
                <a:latin typeface="Times New Roman"/>
                <a:cs typeface="Times New Roman"/>
              </a:rPr>
              <a:t>a </a:t>
            </a:r>
            <a:r>
              <a:rPr dirty="0" sz="1450" spc="-30">
                <a:latin typeface="Times New Roman"/>
                <a:cs typeface="Times New Roman"/>
              </a:rPr>
              <a:t>spy. </a:t>
            </a:r>
            <a:r>
              <a:rPr dirty="0" sz="1450" spc="-60">
                <a:latin typeface="Times New Roman"/>
                <a:cs typeface="Times New Roman"/>
              </a:rPr>
              <a:t>To </a:t>
            </a:r>
            <a:r>
              <a:rPr dirty="0" sz="1450" spc="-10">
                <a:latin typeface="Times New Roman"/>
                <a:cs typeface="Times New Roman"/>
              </a:rPr>
              <a:t>wait inactive at such </a:t>
            </a:r>
            <a:r>
              <a:rPr dirty="0" sz="1450" spc="-5">
                <a:latin typeface="Times New Roman"/>
                <a:cs typeface="Times New Roman"/>
              </a:rPr>
              <a:t>a  </a:t>
            </a:r>
            <a:r>
              <a:rPr dirty="0" sz="1450" spc="-10">
                <a:latin typeface="Times New Roman"/>
                <a:cs typeface="Times New Roman"/>
              </a:rPr>
              <a:t>juncture and with such </a:t>
            </a:r>
            <a:r>
              <a:rPr dirty="0" sz="1450" spc="-5">
                <a:latin typeface="Times New Roman"/>
                <a:cs typeface="Times New Roman"/>
              </a:rPr>
              <a:t>a </a:t>
            </a:r>
            <a:r>
              <a:rPr dirty="0" sz="1450" spc="-10">
                <a:latin typeface="Times New Roman"/>
                <a:cs typeface="Times New Roman"/>
              </a:rPr>
              <a:t>conflict </a:t>
            </a:r>
            <a:r>
              <a:rPr dirty="0" sz="1450" spc="-5">
                <a:latin typeface="Times New Roman"/>
                <a:cs typeface="Times New Roman"/>
              </a:rPr>
              <a:t>of </a:t>
            </a:r>
            <a:r>
              <a:rPr dirty="0" sz="1450" spc="-10">
                <a:latin typeface="Times New Roman"/>
                <a:cs typeface="Times New Roman"/>
              </a:rPr>
              <a:t>sentiments in his bosom was to </a:t>
            </a:r>
            <a:r>
              <a:rPr dirty="0" sz="1450" spc="-15">
                <a:latin typeface="Times New Roman"/>
                <a:cs typeface="Times New Roman"/>
              </a:rPr>
              <a:t>suffer </a:t>
            </a:r>
            <a:r>
              <a:rPr dirty="0" sz="1450" spc="-10">
                <a:latin typeface="Times New Roman"/>
                <a:cs typeface="Times New Roman"/>
              </a:rPr>
              <a:t>the  most acute torture; </a:t>
            </a:r>
            <a:r>
              <a:rPr dirty="0" sz="1450" spc="-5">
                <a:latin typeface="Times New Roman"/>
                <a:cs typeface="Times New Roman"/>
              </a:rPr>
              <a:t>he </a:t>
            </a:r>
            <a:r>
              <a:rPr dirty="0" sz="1450" spc="-10">
                <a:latin typeface="Times New Roman"/>
                <a:cs typeface="Times New Roman"/>
              </a:rPr>
              <a:t>clung to the bars </a:t>
            </a:r>
            <a:r>
              <a:rPr dirty="0" sz="1450" spc="-5">
                <a:latin typeface="Times New Roman"/>
                <a:cs typeface="Times New Roman"/>
              </a:rPr>
              <a:t>of </a:t>
            </a:r>
            <a:r>
              <a:rPr dirty="0" sz="1450" spc="-10">
                <a:latin typeface="Times New Roman"/>
                <a:cs typeface="Times New Roman"/>
              </a:rPr>
              <a:t>the shutters, his heart beat fast and  with </a:t>
            </a:r>
            <a:r>
              <a:rPr dirty="0" sz="1450" spc="-15">
                <a:latin typeface="Times New Roman"/>
                <a:cs typeface="Times New Roman"/>
              </a:rPr>
              <a:t>irregularity,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strong sweat break forth </a:t>
            </a:r>
            <a:r>
              <a:rPr dirty="0" sz="1450" spc="-5">
                <a:latin typeface="Times New Roman"/>
                <a:cs typeface="Times New Roman"/>
              </a:rPr>
              <a:t>upon </a:t>
            </a:r>
            <a:r>
              <a:rPr dirty="0" sz="1450" spc="-10">
                <a:latin typeface="Times New Roman"/>
                <a:cs typeface="Times New Roman"/>
              </a:rPr>
              <a:t>his</a:t>
            </a:r>
            <a:r>
              <a:rPr dirty="0" sz="1450" spc="50">
                <a:latin typeface="Times New Roman"/>
                <a:cs typeface="Times New Roman"/>
              </a:rPr>
              <a:t> </a:t>
            </a:r>
            <a:r>
              <a:rPr dirty="0" sz="1450" spc="-25">
                <a:latin typeface="Times New Roman"/>
                <a:cs typeface="Times New Roman"/>
              </a:rPr>
              <a:t>body.</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Several minutes</a:t>
            </a:r>
            <a:r>
              <a:rPr dirty="0" sz="1450" spc="-5">
                <a:latin typeface="Times New Roman"/>
                <a:cs typeface="Times New Roman"/>
              </a:rPr>
              <a:t> </a:t>
            </a:r>
            <a:r>
              <a:rPr dirty="0" sz="1450" spc="-10">
                <a:latin typeface="Times New Roman"/>
                <a:cs typeface="Times New Roman"/>
              </a:rPr>
              <a:t>passed.</a:t>
            </a:r>
            <a:endParaRPr sz="1450">
              <a:latin typeface="Times New Roman"/>
              <a:cs typeface="Times New Roman"/>
            </a:endParaRPr>
          </a:p>
          <a:p>
            <a:pPr algn="just" marL="12700" marR="10795">
              <a:lnSpc>
                <a:spcPts val="1730"/>
              </a:lnSpc>
              <a:spcBef>
                <a:spcPts val="919"/>
              </a:spcBef>
            </a:pPr>
            <a:r>
              <a:rPr dirty="0" sz="1450" spc="-10">
                <a:latin typeface="Times New Roman"/>
                <a:cs typeface="Times New Roman"/>
              </a:rPr>
              <a:t>He seemed to perceive the conversation die away and grow less and less in  vivacity and volume; </a:t>
            </a:r>
            <a:r>
              <a:rPr dirty="0" sz="1450" spc="-5">
                <a:latin typeface="Times New Roman"/>
                <a:cs typeface="Times New Roman"/>
              </a:rPr>
              <a:t>but </a:t>
            </a:r>
            <a:r>
              <a:rPr dirty="0" sz="1450" spc="-10">
                <a:latin typeface="Times New Roman"/>
                <a:cs typeface="Times New Roman"/>
              </a:rPr>
              <a:t>still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any alarming </a:t>
            </a:r>
            <a:r>
              <a:rPr dirty="0" sz="1450" spc="-5">
                <a:latin typeface="Times New Roman"/>
                <a:cs typeface="Times New Roman"/>
              </a:rPr>
              <a:t>or </a:t>
            </a:r>
            <a:r>
              <a:rPr dirty="0" sz="1450" spc="-10">
                <a:latin typeface="Times New Roman"/>
                <a:cs typeface="Times New Roman"/>
              </a:rPr>
              <a:t>even notable</a:t>
            </a:r>
            <a:r>
              <a:rPr dirty="0" sz="1450" spc="100">
                <a:latin typeface="Times New Roman"/>
                <a:cs typeface="Times New Roman"/>
              </a:rPr>
              <a:t> </a:t>
            </a:r>
            <a:r>
              <a:rPr dirty="0" sz="1450" spc="-10">
                <a:latin typeface="Times New Roman"/>
                <a:cs typeface="Times New Roman"/>
              </a:rPr>
              <a:t>event.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Suddenly the ring </a:t>
            </a:r>
            <a:r>
              <a:rPr dirty="0" sz="1450" spc="-5">
                <a:latin typeface="Times New Roman"/>
                <a:cs typeface="Times New Roman"/>
              </a:rPr>
              <a:t>of a </a:t>
            </a:r>
            <a:r>
              <a:rPr dirty="0" sz="1450" spc="-10">
                <a:latin typeface="Times New Roman"/>
                <a:cs typeface="Times New Roman"/>
              </a:rPr>
              <a:t>glass breaking was followed </a:t>
            </a:r>
            <a:r>
              <a:rPr dirty="0" sz="1450" spc="-5">
                <a:latin typeface="Times New Roman"/>
                <a:cs typeface="Times New Roman"/>
              </a:rPr>
              <a:t>by a </a:t>
            </a:r>
            <a:r>
              <a:rPr dirty="0" sz="1450" spc="-10">
                <a:latin typeface="Times New Roman"/>
                <a:cs typeface="Times New Roman"/>
              </a:rPr>
              <a:t>faint and </a:t>
            </a:r>
            <a:r>
              <a:rPr dirty="0" sz="1450" spc="-5">
                <a:latin typeface="Times New Roman"/>
                <a:cs typeface="Times New Roman"/>
              </a:rPr>
              <a:t>dull sound,  </a:t>
            </a:r>
            <a:r>
              <a:rPr dirty="0" sz="1450" spc="-10">
                <a:latin typeface="Times New Roman"/>
                <a:cs typeface="Times New Roman"/>
              </a:rPr>
              <a:t>as </a:t>
            </a:r>
            <a:r>
              <a:rPr dirty="0" sz="1450" spc="-5">
                <a:latin typeface="Times New Roman"/>
                <a:cs typeface="Times New Roman"/>
              </a:rPr>
              <a:t>of a </a:t>
            </a:r>
            <a:r>
              <a:rPr dirty="0" sz="1450" spc="-10">
                <a:latin typeface="Times New Roman"/>
                <a:cs typeface="Times New Roman"/>
              </a:rPr>
              <a:t>person who should have fallen forward with his head </a:t>
            </a:r>
            <a:r>
              <a:rPr dirty="0" sz="1450" spc="-5">
                <a:latin typeface="Times New Roman"/>
                <a:cs typeface="Times New Roman"/>
              </a:rPr>
              <a:t>upon </a:t>
            </a:r>
            <a:r>
              <a:rPr dirty="0" sz="1450" spc="-10">
                <a:latin typeface="Times New Roman"/>
                <a:cs typeface="Times New Roman"/>
              </a:rPr>
              <a:t>the table. At  the same moment </a:t>
            </a:r>
            <a:r>
              <a:rPr dirty="0" sz="1450" spc="-5">
                <a:latin typeface="Times New Roman"/>
                <a:cs typeface="Times New Roman"/>
              </a:rPr>
              <a:t>a </a:t>
            </a:r>
            <a:r>
              <a:rPr dirty="0" sz="1450" spc="-10">
                <a:latin typeface="Times New Roman"/>
                <a:cs typeface="Times New Roman"/>
              </a:rPr>
              <a:t>piercing scream rose from the</a:t>
            </a:r>
            <a:r>
              <a:rPr dirty="0" sz="1450" spc="35">
                <a:latin typeface="Times New Roman"/>
                <a:cs typeface="Times New Roman"/>
              </a:rPr>
              <a:t> </a:t>
            </a:r>
            <a:r>
              <a:rPr dirty="0" sz="1450" spc="-10">
                <a:latin typeface="Times New Roman"/>
                <a:cs typeface="Times New Roman"/>
              </a:rPr>
              <a:t>garden.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"What have </a:t>
            </a:r>
            <a:r>
              <a:rPr dirty="0" sz="1450" spc="-5">
                <a:latin typeface="Times New Roman"/>
                <a:cs typeface="Times New Roman"/>
              </a:rPr>
              <a:t>you </a:t>
            </a:r>
            <a:r>
              <a:rPr dirty="0" sz="1450" spc="-10">
                <a:latin typeface="Times New Roman"/>
                <a:cs typeface="Times New Roman"/>
              </a:rPr>
              <a:t>done?" cried Miss </a:t>
            </a:r>
            <a:r>
              <a:rPr dirty="0" sz="1450" spc="-35">
                <a:latin typeface="Times New Roman"/>
                <a:cs typeface="Times New Roman"/>
              </a:rPr>
              <a:t>Vandeleur. </a:t>
            </a:r>
            <a:r>
              <a:rPr dirty="0" sz="1450" spc="-10">
                <a:latin typeface="Times New Roman"/>
                <a:cs typeface="Times New Roman"/>
              </a:rPr>
              <a:t>"He is</a:t>
            </a:r>
            <a:r>
              <a:rPr dirty="0" sz="1450" spc="6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marL="12700" marR="8255">
              <a:lnSpc>
                <a:spcPts val="1730"/>
              </a:lnSpc>
              <a:spcBef>
                <a:spcPts val="915"/>
              </a:spcBef>
            </a:pPr>
            <a:r>
              <a:rPr dirty="0" sz="1450" spc="-10">
                <a:latin typeface="Times New Roman"/>
                <a:cs typeface="Times New Roman"/>
              </a:rPr>
              <a:t>The Dictator replied in </a:t>
            </a:r>
            <a:r>
              <a:rPr dirty="0" sz="1450" spc="-5">
                <a:latin typeface="Times New Roman"/>
                <a:cs typeface="Times New Roman"/>
              </a:rPr>
              <a:t>a </a:t>
            </a:r>
            <a:r>
              <a:rPr dirty="0" sz="1450" spc="-10">
                <a:latin typeface="Times New Roman"/>
                <a:cs typeface="Times New Roman"/>
              </a:rPr>
              <a:t>violent </a:t>
            </a:r>
            <a:r>
              <a:rPr dirty="0" sz="1450" spc="-15">
                <a:latin typeface="Times New Roman"/>
                <a:cs typeface="Times New Roman"/>
              </a:rPr>
              <a:t>whisper, </a:t>
            </a:r>
            <a:r>
              <a:rPr dirty="0" sz="1450" spc="-10">
                <a:latin typeface="Times New Roman"/>
                <a:cs typeface="Times New Roman"/>
              </a:rPr>
              <a:t>so strong and sibilant that every  word was audible to the watcher at the</a:t>
            </a:r>
            <a:r>
              <a:rPr dirty="0" sz="1450" spc="30">
                <a:latin typeface="Times New Roman"/>
                <a:cs typeface="Times New Roman"/>
              </a:rPr>
              <a:t> </a:t>
            </a:r>
            <a:r>
              <a:rPr dirty="0" sz="1450" spc="-20">
                <a:latin typeface="Times New Roman"/>
                <a:cs typeface="Times New Roman"/>
              </a:rPr>
              <a:t>window.</a:t>
            </a:r>
            <a:endParaRPr sz="1450">
              <a:latin typeface="Times New Roman"/>
              <a:cs typeface="Times New Roman"/>
            </a:endParaRPr>
          </a:p>
          <a:p>
            <a:pPr marL="12700" marR="6350">
              <a:lnSpc>
                <a:spcPts val="1730"/>
              </a:lnSpc>
              <a:spcBef>
                <a:spcPts val="865"/>
              </a:spcBef>
            </a:pPr>
            <a:r>
              <a:rPr dirty="0" sz="1450" spc="-10">
                <a:latin typeface="Times New Roman"/>
                <a:cs typeface="Times New Roman"/>
              </a:rPr>
              <a:t>"Silence!' said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"the man is as well as </a:t>
            </a:r>
            <a:r>
              <a:rPr dirty="0" sz="1450" spc="-5">
                <a:latin typeface="Times New Roman"/>
                <a:cs typeface="Times New Roman"/>
              </a:rPr>
              <a:t>I </a:t>
            </a:r>
            <a:r>
              <a:rPr dirty="0" sz="1450" spc="-10">
                <a:latin typeface="Times New Roman"/>
                <a:cs typeface="Times New Roman"/>
              </a:rPr>
              <a:t>am. </a:t>
            </a:r>
            <a:r>
              <a:rPr dirty="0" sz="1450" spc="-35">
                <a:latin typeface="Times New Roman"/>
                <a:cs typeface="Times New Roman"/>
              </a:rPr>
              <a:t>Take </a:t>
            </a:r>
            <a:r>
              <a:rPr dirty="0" sz="1450" spc="-10">
                <a:latin typeface="Times New Roman"/>
                <a:cs typeface="Times New Roman"/>
              </a:rPr>
              <a:t>him </a:t>
            </a:r>
            <a:r>
              <a:rPr dirty="0" sz="1450" spc="-5">
                <a:latin typeface="Times New Roman"/>
                <a:cs typeface="Times New Roman"/>
              </a:rPr>
              <a:t>by </a:t>
            </a:r>
            <a:r>
              <a:rPr dirty="0" sz="1450" spc="-10">
                <a:latin typeface="Times New Roman"/>
                <a:cs typeface="Times New Roman"/>
              </a:rPr>
              <a:t>the  heels whilst </a:t>
            </a:r>
            <a:r>
              <a:rPr dirty="0" sz="1450" spc="-5">
                <a:latin typeface="Times New Roman"/>
                <a:cs typeface="Times New Roman"/>
              </a:rPr>
              <a:t>I </a:t>
            </a:r>
            <a:r>
              <a:rPr dirty="0" sz="1450" spc="-10">
                <a:latin typeface="Times New Roman"/>
                <a:cs typeface="Times New Roman"/>
              </a:rPr>
              <a:t>carry him </a:t>
            </a:r>
            <a:r>
              <a:rPr dirty="0" sz="1450" spc="-5">
                <a:latin typeface="Times New Roman"/>
                <a:cs typeface="Times New Roman"/>
              </a:rPr>
              <a:t>by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shoulders."</a:t>
            </a:r>
            <a:endParaRPr sz="1450">
              <a:latin typeface="Times New Roman"/>
              <a:cs typeface="Times New Roman"/>
            </a:endParaRPr>
          </a:p>
          <a:p>
            <a:pPr marL="12700">
              <a:lnSpc>
                <a:spcPct val="100000"/>
              </a:lnSpc>
              <a:spcBef>
                <a:spcPts val="795"/>
              </a:spcBef>
            </a:pPr>
            <a:r>
              <a:rPr dirty="0" sz="1450" spc="-10">
                <a:latin typeface="Times New Roman"/>
                <a:cs typeface="Times New Roman"/>
              </a:rPr>
              <a:t>Francis heard Miss </a:t>
            </a:r>
            <a:r>
              <a:rPr dirty="0" sz="1450" spc="-25">
                <a:latin typeface="Times New Roman"/>
                <a:cs typeface="Times New Roman"/>
              </a:rPr>
              <a:t>Vandeleur </a:t>
            </a:r>
            <a:r>
              <a:rPr dirty="0" sz="1450" spc="-10">
                <a:latin typeface="Times New Roman"/>
                <a:cs typeface="Times New Roman"/>
              </a:rPr>
              <a:t>break forth into </a:t>
            </a:r>
            <a:r>
              <a:rPr dirty="0" sz="1450" spc="-5">
                <a:latin typeface="Times New Roman"/>
                <a:cs typeface="Times New Roman"/>
              </a:rPr>
              <a:t>a </a:t>
            </a:r>
            <a:r>
              <a:rPr dirty="0" sz="1450" spc="-10">
                <a:latin typeface="Times New Roman"/>
                <a:cs typeface="Times New Roman"/>
              </a:rPr>
              <a:t>passion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tears.</a:t>
            </a:r>
            <a:endParaRPr sz="1450">
              <a:latin typeface="Times New Roman"/>
              <a:cs typeface="Times New Roman"/>
            </a:endParaRPr>
          </a:p>
          <a:p>
            <a:pPr marL="12700" marR="877569">
              <a:lnSpc>
                <a:spcPts val="1730"/>
              </a:lnSpc>
              <a:spcBef>
                <a:spcPts val="91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hear what </a:t>
            </a:r>
            <a:r>
              <a:rPr dirty="0" sz="1450" spc="-5">
                <a:latin typeface="Times New Roman"/>
                <a:cs typeface="Times New Roman"/>
              </a:rPr>
              <a:t>I </a:t>
            </a:r>
            <a:r>
              <a:rPr dirty="0" sz="1450" spc="-10">
                <a:latin typeface="Times New Roman"/>
                <a:cs typeface="Times New Roman"/>
              </a:rPr>
              <a:t>say?" resumed the </a:t>
            </a:r>
            <a:r>
              <a:rPr dirty="0" sz="1450" spc="-15">
                <a:latin typeface="Times New Roman"/>
                <a:cs typeface="Times New Roman"/>
              </a:rPr>
              <a:t>Dictator, </a:t>
            </a:r>
            <a:r>
              <a:rPr dirty="0" sz="1450" spc="-10">
                <a:latin typeface="Times New Roman"/>
                <a:cs typeface="Times New Roman"/>
              </a:rPr>
              <a:t>in the same tones.  "Or </a:t>
            </a:r>
            <a:r>
              <a:rPr dirty="0" sz="1450" spc="-5">
                <a:latin typeface="Times New Roman"/>
                <a:cs typeface="Times New Roman"/>
              </a:rPr>
              <a:t>do you </a:t>
            </a:r>
            <a:r>
              <a:rPr dirty="0" sz="1450" spc="-10">
                <a:latin typeface="Times New Roman"/>
                <a:cs typeface="Times New Roman"/>
              </a:rPr>
              <a:t>wish to quarrel with me?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your </a:t>
            </a:r>
            <a:r>
              <a:rPr dirty="0" sz="1450" spc="-10">
                <a:latin typeface="Times New Roman"/>
                <a:cs typeface="Times New Roman"/>
              </a:rPr>
              <a:t>choice, Miss  </a:t>
            </a:r>
            <a:r>
              <a:rPr dirty="0" sz="1450" spc="-30">
                <a:latin typeface="Times New Roman"/>
                <a:cs typeface="Times New Roman"/>
              </a:rPr>
              <a:t>Vandeleur."</a:t>
            </a:r>
            <a:endParaRPr sz="1450">
              <a:latin typeface="Times New Roman"/>
              <a:cs typeface="Times New Roman"/>
            </a:endParaRPr>
          </a:p>
          <a:p>
            <a:pPr marL="12700">
              <a:lnSpc>
                <a:spcPct val="100000"/>
              </a:lnSpc>
              <a:spcBef>
                <a:spcPts val="795"/>
              </a:spcBef>
            </a:pPr>
            <a:r>
              <a:rPr dirty="0" sz="1450" spc="-10">
                <a:latin typeface="Times New Roman"/>
                <a:cs typeface="Times New Roman"/>
              </a:rPr>
              <a:t>There was another pause, and the Dictator spoke</a:t>
            </a:r>
            <a:r>
              <a:rPr dirty="0" sz="1450" spc="4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6985">
              <a:lnSpc>
                <a:spcPts val="1730"/>
              </a:lnSpc>
              <a:spcBef>
                <a:spcPts val="919"/>
              </a:spcBef>
            </a:pPr>
            <a:r>
              <a:rPr dirty="0" sz="1450" spc="-30">
                <a:latin typeface="Times New Roman"/>
                <a:cs typeface="Times New Roman"/>
              </a:rPr>
              <a:t>"Take </a:t>
            </a:r>
            <a:r>
              <a:rPr dirty="0" sz="1450" spc="-10">
                <a:latin typeface="Times New Roman"/>
                <a:cs typeface="Times New Roman"/>
              </a:rPr>
              <a:t>that man </a:t>
            </a:r>
            <a:r>
              <a:rPr dirty="0" sz="1450" spc="-5">
                <a:latin typeface="Times New Roman"/>
                <a:cs typeface="Times New Roman"/>
              </a:rPr>
              <a:t>by </a:t>
            </a:r>
            <a:r>
              <a:rPr dirty="0" sz="1450" spc="-10">
                <a:latin typeface="Times New Roman"/>
                <a:cs typeface="Times New Roman"/>
              </a:rPr>
              <a:t>the heels," </a:t>
            </a:r>
            <a:r>
              <a:rPr dirty="0" sz="1450" spc="-5">
                <a:latin typeface="Times New Roman"/>
                <a:cs typeface="Times New Roman"/>
              </a:rPr>
              <a:t>he </a:t>
            </a:r>
            <a:r>
              <a:rPr dirty="0" sz="1450" spc="-10">
                <a:latin typeface="Times New Roman"/>
                <a:cs typeface="Times New Roman"/>
              </a:rPr>
              <a:t>said. "I must have him </a:t>
            </a:r>
            <a:r>
              <a:rPr dirty="0" sz="1450" spc="-5">
                <a:latin typeface="Times New Roman"/>
                <a:cs typeface="Times New Roman"/>
              </a:rPr>
              <a:t>brought </a:t>
            </a:r>
            <a:r>
              <a:rPr dirty="0" sz="1450" spc="-10">
                <a:latin typeface="Times New Roman"/>
                <a:cs typeface="Times New Roman"/>
              </a:rPr>
              <a:t>into the  house.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little </a:t>
            </a:r>
            <a:r>
              <a:rPr dirty="0" sz="1450" spc="-15">
                <a:latin typeface="Times New Roman"/>
                <a:cs typeface="Times New Roman"/>
              </a:rPr>
              <a:t>younger, </a:t>
            </a:r>
            <a:r>
              <a:rPr dirty="0" sz="1450" spc="-5">
                <a:latin typeface="Times New Roman"/>
                <a:cs typeface="Times New Roman"/>
              </a:rPr>
              <a:t>I </a:t>
            </a:r>
            <a:r>
              <a:rPr dirty="0" sz="1450" spc="-10">
                <a:latin typeface="Times New Roman"/>
                <a:cs typeface="Times New Roman"/>
              </a:rPr>
              <a:t>could help myself against the world. But  now that years and dangers are </a:t>
            </a:r>
            <a:r>
              <a:rPr dirty="0" sz="1450" spc="-5">
                <a:latin typeface="Times New Roman"/>
                <a:cs typeface="Times New Roman"/>
              </a:rPr>
              <a:t>upon </a:t>
            </a:r>
            <a:r>
              <a:rPr dirty="0" sz="1450" spc="-10">
                <a:latin typeface="Times New Roman"/>
                <a:cs typeface="Times New Roman"/>
              </a:rPr>
              <a:t>me and my hands are weakened, </a:t>
            </a:r>
            <a:r>
              <a:rPr dirty="0" sz="1450" spc="-5">
                <a:latin typeface="Times New Roman"/>
                <a:cs typeface="Times New Roman"/>
              </a:rPr>
              <a:t>I </a:t>
            </a:r>
            <a:r>
              <a:rPr dirty="0" sz="1450" spc="-10">
                <a:latin typeface="Times New Roman"/>
                <a:cs typeface="Times New Roman"/>
              </a:rPr>
              <a:t>must  turn to </a:t>
            </a:r>
            <a:r>
              <a:rPr dirty="0" sz="1450" spc="-5">
                <a:latin typeface="Times New Roman"/>
                <a:cs typeface="Times New Roman"/>
              </a:rPr>
              <a:t>you </a:t>
            </a:r>
            <a:r>
              <a:rPr dirty="0" sz="1450" spc="-10">
                <a:latin typeface="Times New Roman"/>
                <a:cs typeface="Times New Roman"/>
              </a:rPr>
              <a:t>for</a:t>
            </a:r>
            <a:r>
              <a:rPr dirty="0" sz="1450">
                <a:latin typeface="Times New Roman"/>
                <a:cs typeface="Times New Roman"/>
              </a:rPr>
              <a:t> </a:t>
            </a:r>
            <a:r>
              <a:rPr dirty="0" sz="1450" spc="-10">
                <a:latin typeface="Times New Roman"/>
                <a:cs typeface="Times New Roman"/>
              </a:rPr>
              <a:t>aid."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crime," replied the</a:t>
            </a:r>
            <a:r>
              <a:rPr dirty="0" sz="1450" spc="10">
                <a:latin typeface="Times New Roman"/>
                <a:cs typeface="Times New Roman"/>
              </a:rPr>
              <a:t> </a:t>
            </a:r>
            <a:r>
              <a:rPr dirty="0" sz="1450" spc="-10">
                <a:latin typeface="Times New Roman"/>
                <a:cs typeface="Times New Roman"/>
              </a:rPr>
              <a:t>girl.</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"I am </a:t>
            </a:r>
            <a:r>
              <a:rPr dirty="0" sz="1450" spc="-5">
                <a:latin typeface="Times New Roman"/>
                <a:cs typeface="Times New Roman"/>
              </a:rPr>
              <a:t>your </a:t>
            </a:r>
            <a:r>
              <a:rPr dirty="0" sz="1450" spc="-15">
                <a:latin typeface="Times New Roman"/>
                <a:cs typeface="Times New Roman"/>
              </a:rPr>
              <a:t>father," </a:t>
            </a:r>
            <a:r>
              <a:rPr dirty="0" sz="1450" spc="-10">
                <a:latin typeface="Times New Roman"/>
                <a:cs typeface="Times New Roman"/>
              </a:rPr>
              <a:t>said </a:t>
            </a:r>
            <a:r>
              <a:rPr dirty="0" sz="1450" spc="-35">
                <a:latin typeface="Times New Roman"/>
                <a:cs typeface="Times New Roman"/>
              </a:rPr>
              <a:t>Mr.</a:t>
            </a:r>
            <a:r>
              <a:rPr dirty="0" sz="1450" spc="15">
                <a:latin typeface="Times New Roman"/>
                <a:cs typeface="Times New Roman"/>
              </a:rPr>
              <a:t> </a:t>
            </a:r>
            <a:r>
              <a:rPr dirty="0" sz="1450" spc="-35">
                <a:latin typeface="Times New Roman"/>
                <a:cs typeface="Times New Roman"/>
              </a:rPr>
              <a:t>Vandeleur.</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This appeal seemed to produce its </a:t>
            </a:r>
            <a:r>
              <a:rPr dirty="0" sz="1450" spc="-15">
                <a:latin typeface="Times New Roman"/>
                <a:cs typeface="Times New Roman"/>
              </a:rPr>
              <a:t>effect. </a:t>
            </a:r>
            <a:r>
              <a:rPr dirty="0" sz="1450" spc="-10">
                <a:latin typeface="Times New Roman"/>
                <a:cs typeface="Times New Roman"/>
              </a:rPr>
              <a:t>A scuffling noise followed </a:t>
            </a:r>
            <a:r>
              <a:rPr dirty="0" sz="1450" spc="-5">
                <a:latin typeface="Times New Roman"/>
                <a:cs typeface="Times New Roman"/>
              </a:rPr>
              <a:t>upon </a:t>
            </a:r>
            <a:r>
              <a:rPr dirty="0" sz="1450" spc="-10">
                <a:latin typeface="Times New Roman"/>
                <a:cs typeface="Times New Roman"/>
              </a:rPr>
              <a:t>the  gravel, </a:t>
            </a:r>
            <a:r>
              <a:rPr dirty="0" sz="1450" spc="-5">
                <a:latin typeface="Times New Roman"/>
                <a:cs typeface="Times New Roman"/>
              </a:rPr>
              <a:t>a </a:t>
            </a:r>
            <a:r>
              <a:rPr dirty="0" sz="1450" spc="-10">
                <a:latin typeface="Times New Roman"/>
                <a:cs typeface="Times New Roman"/>
              </a:rPr>
              <a:t>chair was overset, and then Francis saw the father and daughter  stagger across the walk and disappear under the verandah, bearing the  inanimate </a:t>
            </a:r>
            <a:r>
              <a:rPr dirty="0" sz="1450" spc="-5">
                <a:latin typeface="Times New Roman"/>
                <a:cs typeface="Times New Roman"/>
              </a:rPr>
              <a:t>body of </a:t>
            </a:r>
            <a:r>
              <a:rPr dirty="0" sz="1450" spc="-35">
                <a:latin typeface="Times New Roman"/>
                <a:cs typeface="Times New Roman"/>
              </a:rPr>
              <a:t>Mr. </a:t>
            </a:r>
            <a:r>
              <a:rPr dirty="0" sz="1450" spc="-10">
                <a:latin typeface="Times New Roman"/>
                <a:cs typeface="Times New Roman"/>
              </a:rPr>
              <a:t>Rolles embraced about the knees and shoulders. The  </a:t>
            </a:r>
            <a:r>
              <a:rPr dirty="0" sz="1450" spc="-5">
                <a:latin typeface="Times New Roman"/>
                <a:cs typeface="Times New Roman"/>
              </a:rPr>
              <a:t>young </a:t>
            </a:r>
            <a:r>
              <a:rPr dirty="0" sz="1450" spc="-15">
                <a:latin typeface="Times New Roman"/>
                <a:cs typeface="Times New Roman"/>
              </a:rPr>
              <a:t>clergyman </a:t>
            </a:r>
            <a:r>
              <a:rPr dirty="0" sz="1450" spc="-10">
                <a:latin typeface="Times New Roman"/>
                <a:cs typeface="Times New Roman"/>
              </a:rPr>
              <a:t>was limp and pallid, and his head rolled </a:t>
            </a:r>
            <a:r>
              <a:rPr dirty="0" sz="1450" spc="-5">
                <a:latin typeface="Times New Roman"/>
                <a:cs typeface="Times New Roman"/>
              </a:rPr>
              <a:t>upon </a:t>
            </a:r>
            <a:r>
              <a:rPr dirty="0" sz="1450" spc="-10">
                <a:latin typeface="Times New Roman"/>
                <a:cs typeface="Times New Roman"/>
              </a:rPr>
              <a:t>his shoulders  at every</a:t>
            </a:r>
            <a:r>
              <a:rPr dirty="0" sz="1450" spc="-5">
                <a:latin typeface="Times New Roman"/>
                <a:cs typeface="Times New Roman"/>
              </a:rPr>
              <a:t> </a:t>
            </a:r>
            <a:r>
              <a:rPr dirty="0" sz="1450" spc="-10">
                <a:latin typeface="Times New Roman"/>
                <a:cs typeface="Times New Roman"/>
              </a:rPr>
              <a:t>step.</a:t>
            </a:r>
            <a:endParaRPr sz="1450">
              <a:latin typeface="Times New Roman"/>
              <a:cs typeface="Times New Roman"/>
            </a:endParaRPr>
          </a:p>
          <a:p>
            <a:pPr algn="just" marL="12700" marR="5080">
              <a:lnSpc>
                <a:spcPts val="1730"/>
              </a:lnSpc>
              <a:spcBef>
                <a:spcPts val="855"/>
              </a:spcBef>
            </a:pPr>
            <a:r>
              <a:rPr dirty="0" sz="1450" spc="-50">
                <a:latin typeface="Times New Roman"/>
                <a:cs typeface="Times New Roman"/>
              </a:rPr>
              <a:t>Was </a:t>
            </a:r>
            <a:r>
              <a:rPr dirty="0" sz="1450" spc="-5">
                <a:latin typeface="Times New Roman"/>
                <a:cs typeface="Times New Roman"/>
              </a:rPr>
              <a:t>he </a:t>
            </a:r>
            <a:r>
              <a:rPr dirty="0" sz="1450" spc="-10">
                <a:latin typeface="Times New Roman"/>
                <a:cs typeface="Times New Roman"/>
              </a:rPr>
              <a:t>alive </a:t>
            </a:r>
            <a:r>
              <a:rPr dirty="0" sz="1450" spc="-5">
                <a:latin typeface="Times New Roman"/>
                <a:cs typeface="Times New Roman"/>
              </a:rPr>
              <a:t>or </a:t>
            </a:r>
            <a:r>
              <a:rPr dirty="0" sz="1450" spc="-10">
                <a:latin typeface="Times New Roman"/>
                <a:cs typeface="Times New Roman"/>
              </a:rPr>
              <a:t>dead? Francis, in spite </a:t>
            </a:r>
            <a:r>
              <a:rPr dirty="0" sz="1450" spc="-5">
                <a:latin typeface="Times New Roman"/>
                <a:cs typeface="Times New Roman"/>
              </a:rPr>
              <a:t>of </a:t>
            </a:r>
            <a:r>
              <a:rPr dirty="0" sz="1450" spc="-10">
                <a:latin typeface="Times New Roman"/>
                <a:cs typeface="Times New Roman"/>
              </a:rPr>
              <a:t>the Dictator's declaration, inclined to  the</a:t>
            </a:r>
            <a:r>
              <a:rPr dirty="0" sz="1450" spc="55">
                <a:latin typeface="Times New Roman"/>
                <a:cs typeface="Times New Roman"/>
              </a:rPr>
              <a:t> </a:t>
            </a:r>
            <a:r>
              <a:rPr dirty="0" sz="1450" spc="-10">
                <a:latin typeface="Times New Roman"/>
                <a:cs typeface="Times New Roman"/>
              </a:rPr>
              <a:t>latter</a:t>
            </a:r>
            <a:r>
              <a:rPr dirty="0" sz="1450" spc="55">
                <a:latin typeface="Times New Roman"/>
                <a:cs typeface="Times New Roman"/>
              </a:rPr>
              <a:t> </a:t>
            </a:r>
            <a:r>
              <a:rPr dirty="0" sz="1450" spc="-30">
                <a:latin typeface="Times New Roman"/>
                <a:cs typeface="Times New Roman"/>
              </a:rPr>
              <a:t>view.</a:t>
            </a:r>
            <a:r>
              <a:rPr dirty="0" sz="1450" spc="55">
                <a:latin typeface="Times New Roman"/>
                <a:cs typeface="Times New Roman"/>
              </a:rPr>
              <a:t> </a:t>
            </a:r>
            <a:r>
              <a:rPr dirty="0" sz="1450" spc="-10">
                <a:latin typeface="Times New Roman"/>
                <a:cs typeface="Times New Roman"/>
              </a:rPr>
              <a:t>A</a:t>
            </a:r>
            <a:r>
              <a:rPr dirty="0" sz="1450" spc="-25">
                <a:latin typeface="Times New Roman"/>
                <a:cs typeface="Times New Roman"/>
              </a:rPr>
              <a:t> </a:t>
            </a:r>
            <a:r>
              <a:rPr dirty="0" sz="1450" spc="-10">
                <a:latin typeface="Times New Roman"/>
                <a:cs typeface="Times New Roman"/>
              </a:rPr>
              <a:t>great</a:t>
            </a:r>
            <a:r>
              <a:rPr dirty="0" sz="1450" spc="60">
                <a:latin typeface="Times New Roman"/>
                <a:cs typeface="Times New Roman"/>
              </a:rPr>
              <a:t> </a:t>
            </a:r>
            <a:r>
              <a:rPr dirty="0" sz="1450" spc="-10">
                <a:latin typeface="Times New Roman"/>
                <a:cs typeface="Times New Roman"/>
              </a:rPr>
              <a:t>crime</a:t>
            </a:r>
            <a:r>
              <a:rPr dirty="0" sz="1450" spc="55">
                <a:latin typeface="Times New Roman"/>
                <a:cs typeface="Times New Roman"/>
              </a:rPr>
              <a:t> </a:t>
            </a:r>
            <a:r>
              <a:rPr dirty="0" sz="1450" spc="-10">
                <a:latin typeface="Times New Roman"/>
                <a:cs typeface="Times New Roman"/>
              </a:rPr>
              <a:t>had</a:t>
            </a:r>
            <a:r>
              <a:rPr dirty="0" sz="1450" spc="55">
                <a:latin typeface="Times New Roman"/>
                <a:cs typeface="Times New Roman"/>
              </a:rPr>
              <a:t> </a:t>
            </a:r>
            <a:r>
              <a:rPr dirty="0" sz="1450" spc="-10">
                <a:latin typeface="Times New Roman"/>
                <a:cs typeface="Times New Roman"/>
              </a:rPr>
              <a:t>been</a:t>
            </a:r>
            <a:r>
              <a:rPr dirty="0" sz="1450" spc="60">
                <a:latin typeface="Times New Roman"/>
                <a:cs typeface="Times New Roman"/>
              </a:rPr>
              <a:t> </a:t>
            </a:r>
            <a:r>
              <a:rPr dirty="0" sz="1450" spc="-10">
                <a:latin typeface="Times New Roman"/>
                <a:cs typeface="Times New Roman"/>
              </a:rPr>
              <a:t>committed;</a:t>
            </a:r>
            <a:r>
              <a:rPr dirty="0" sz="1450" spc="55">
                <a:latin typeface="Times New Roman"/>
                <a:cs typeface="Times New Roman"/>
              </a:rPr>
              <a:t>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great</a:t>
            </a:r>
            <a:r>
              <a:rPr dirty="0" sz="1450" spc="55">
                <a:latin typeface="Times New Roman"/>
                <a:cs typeface="Times New Roman"/>
              </a:rPr>
              <a:t> </a:t>
            </a:r>
            <a:r>
              <a:rPr dirty="0" sz="1450" spc="-10">
                <a:latin typeface="Times New Roman"/>
                <a:cs typeface="Times New Roman"/>
              </a:rPr>
              <a:t>calamity</a:t>
            </a:r>
            <a:r>
              <a:rPr dirty="0" sz="1450" spc="60">
                <a:latin typeface="Times New Roman"/>
                <a:cs typeface="Times New Roman"/>
              </a:rPr>
              <a:t> </a:t>
            </a:r>
            <a:r>
              <a:rPr dirty="0" sz="1450" spc="-10">
                <a:latin typeface="Times New Roman"/>
                <a:cs typeface="Times New Roman"/>
              </a:rPr>
              <a:t>had</a:t>
            </a:r>
            <a:r>
              <a:rPr dirty="0" sz="1450" spc="55">
                <a:latin typeface="Times New Roman"/>
                <a:cs typeface="Times New Roman"/>
              </a:rPr>
              <a:t> </a:t>
            </a:r>
            <a:r>
              <a:rPr dirty="0" sz="1450" spc="-10">
                <a:latin typeface="Times New Roman"/>
                <a:cs typeface="Times New Roman"/>
              </a:rPr>
              <a:t>fallen</a:t>
            </a:r>
            <a:endParaRPr sz="145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5">
                <a:latin typeface="Times New Roman"/>
                <a:cs typeface="Times New Roman"/>
              </a:rPr>
              <a:t>upon </a:t>
            </a:r>
            <a:r>
              <a:rPr dirty="0" sz="1450" spc="-10">
                <a:latin typeface="Times New Roman"/>
                <a:cs typeface="Times New Roman"/>
              </a:rPr>
              <a:t>the inhabitants </a:t>
            </a:r>
            <a:r>
              <a:rPr dirty="0" sz="1450" spc="-5">
                <a:latin typeface="Times New Roman"/>
                <a:cs typeface="Times New Roman"/>
              </a:rPr>
              <a:t>of </a:t>
            </a:r>
            <a:r>
              <a:rPr dirty="0" sz="1450" spc="-10">
                <a:latin typeface="Times New Roman"/>
                <a:cs typeface="Times New Roman"/>
              </a:rPr>
              <a:t>the house with the green blinds. </a:t>
            </a:r>
            <a:r>
              <a:rPr dirty="0" sz="1450" spc="-60">
                <a:latin typeface="Times New Roman"/>
                <a:cs typeface="Times New Roman"/>
              </a:rPr>
              <a:t>To </a:t>
            </a:r>
            <a:r>
              <a:rPr dirty="0" sz="1450" spc="-10">
                <a:latin typeface="Times New Roman"/>
                <a:cs typeface="Times New Roman"/>
              </a:rPr>
              <a:t>his surprise,  Francis found all horror for the deed swallowed </a:t>
            </a:r>
            <a:r>
              <a:rPr dirty="0" sz="1450" spc="-5">
                <a:latin typeface="Times New Roman"/>
                <a:cs typeface="Times New Roman"/>
              </a:rPr>
              <a:t>up </a:t>
            </a:r>
            <a:r>
              <a:rPr dirty="0" sz="1450" spc="-10">
                <a:latin typeface="Times New Roman"/>
                <a:cs typeface="Times New Roman"/>
              </a:rPr>
              <a:t>in sorrow for </a:t>
            </a:r>
            <a:r>
              <a:rPr dirty="0" sz="1450" spc="-5">
                <a:latin typeface="Times New Roman"/>
                <a:cs typeface="Times New Roman"/>
              </a:rPr>
              <a:t>a </a:t>
            </a:r>
            <a:r>
              <a:rPr dirty="0" sz="1450" spc="-10">
                <a:latin typeface="Times New Roman"/>
                <a:cs typeface="Times New Roman"/>
              </a:rPr>
              <a:t>girl and an  old man whom </a:t>
            </a:r>
            <a:r>
              <a:rPr dirty="0" sz="1450" spc="-5">
                <a:latin typeface="Times New Roman"/>
                <a:cs typeface="Times New Roman"/>
              </a:rPr>
              <a:t>he </a:t>
            </a:r>
            <a:r>
              <a:rPr dirty="0" sz="1450" spc="-10">
                <a:latin typeface="Times New Roman"/>
                <a:cs typeface="Times New Roman"/>
              </a:rPr>
              <a:t>judged to </a:t>
            </a:r>
            <a:r>
              <a:rPr dirty="0" sz="1450" spc="-5">
                <a:latin typeface="Times New Roman"/>
                <a:cs typeface="Times New Roman"/>
              </a:rPr>
              <a:t>be </a:t>
            </a:r>
            <a:r>
              <a:rPr dirty="0" sz="1450" spc="-10">
                <a:latin typeface="Times New Roman"/>
                <a:cs typeface="Times New Roman"/>
              </a:rPr>
              <a:t>in the height </a:t>
            </a:r>
            <a:r>
              <a:rPr dirty="0" sz="1450" spc="-5">
                <a:latin typeface="Times New Roman"/>
                <a:cs typeface="Times New Roman"/>
              </a:rPr>
              <a:t>of </a:t>
            </a:r>
            <a:r>
              <a:rPr dirty="0" sz="1450" spc="-10">
                <a:latin typeface="Times New Roman"/>
                <a:cs typeface="Times New Roman"/>
              </a:rPr>
              <a:t>peril. A tide </a:t>
            </a:r>
            <a:r>
              <a:rPr dirty="0" sz="1450" spc="-5">
                <a:latin typeface="Times New Roman"/>
                <a:cs typeface="Times New Roman"/>
              </a:rPr>
              <a:t>of </a:t>
            </a:r>
            <a:r>
              <a:rPr dirty="0" sz="1450" spc="-10">
                <a:latin typeface="Times New Roman"/>
                <a:cs typeface="Times New Roman"/>
              </a:rPr>
              <a:t>generous  feeling swept into his heart; he, </a:t>
            </a:r>
            <a:r>
              <a:rPr dirty="0" sz="1450" spc="-5">
                <a:latin typeface="Times New Roman"/>
                <a:cs typeface="Times New Roman"/>
              </a:rPr>
              <a:t>too, </a:t>
            </a:r>
            <a:r>
              <a:rPr dirty="0" sz="1450" spc="-10">
                <a:latin typeface="Times New Roman"/>
                <a:cs typeface="Times New Roman"/>
              </a:rPr>
              <a:t>would help his father against man and  mankind, against fate and justice; and casting open the shutters </a:t>
            </a:r>
            <a:r>
              <a:rPr dirty="0" sz="1450" spc="-5">
                <a:latin typeface="Times New Roman"/>
                <a:cs typeface="Times New Roman"/>
              </a:rPr>
              <a:t>he </a:t>
            </a:r>
            <a:r>
              <a:rPr dirty="0" sz="1450" spc="-10">
                <a:latin typeface="Times New Roman"/>
                <a:cs typeface="Times New Roman"/>
              </a:rPr>
              <a:t>closed his  eyes and threw himself with out-stretched arms into the foliage </a:t>
            </a:r>
            <a:r>
              <a:rPr dirty="0" sz="1450" spc="-5">
                <a:latin typeface="Times New Roman"/>
                <a:cs typeface="Times New Roman"/>
              </a:rPr>
              <a:t>of </a:t>
            </a:r>
            <a:r>
              <a:rPr dirty="0" sz="1450" spc="-10">
                <a:latin typeface="Times New Roman"/>
                <a:cs typeface="Times New Roman"/>
              </a:rPr>
              <a:t>the  chestnut.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Branch after branch slipped from his grasp </a:t>
            </a:r>
            <a:r>
              <a:rPr dirty="0" sz="1450" spc="-5">
                <a:latin typeface="Times New Roman"/>
                <a:cs typeface="Times New Roman"/>
              </a:rPr>
              <a:t>or </a:t>
            </a:r>
            <a:r>
              <a:rPr dirty="0" sz="1450" spc="-10">
                <a:latin typeface="Times New Roman"/>
                <a:cs typeface="Times New Roman"/>
              </a:rPr>
              <a:t>broke under his weight; then </a:t>
            </a:r>
            <a:r>
              <a:rPr dirty="0" sz="1450" spc="-5">
                <a:latin typeface="Times New Roman"/>
                <a:cs typeface="Times New Roman"/>
              </a:rPr>
              <a:t>he  </a:t>
            </a:r>
            <a:r>
              <a:rPr dirty="0" sz="1450" spc="-10">
                <a:latin typeface="Times New Roman"/>
                <a:cs typeface="Times New Roman"/>
              </a:rPr>
              <a:t>caught </a:t>
            </a:r>
            <a:r>
              <a:rPr dirty="0" sz="1450" spc="-5">
                <a:latin typeface="Times New Roman"/>
                <a:cs typeface="Times New Roman"/>
              </a:rPr>
              <a:t>a </a:t>
            </a:r>
            <a:r>
              <a:rPr dirty="0" sz="1450" spc="-10">
                <a:latin typeface="Times New Roman"/>
                <a:cs typeface="Times New Roman"/>
              </a:rPr>
              <a:t>stalwart </a:t>
            </a:r>
            <a:r>
              <a:rPr dirty="0" sz="1450" spc="-5">
                <a:latin typeface="Times New Roman"/>
                <a:cs typeface="Times New Roman"/>
              </a:rPr>
              <a:t>bough </a:t>
            </a:r>
            <a:r>
              <a:rPr dirty="0" sz="1450" spc="-10">
                <a:latin typeface="Times New Roman"/>
                <a:cs typeface="Times New Roman"/>
              </a:rPr>
              <a:t>under his armpit, and </a:t>
            </a:r>
            <a:r>
              <a:rPr dirty="0" sz="1450" spc="-5">
                <a:latin typeface="Times New Roman"/>
                <a:cs typeface="Times New Roman"/>
              </a:rPr>
              <a:t>hung </a:t>
            </a:r>
            <a:r>
              <a:rPr dirty="0" sz="1450" spc="-10">
                <a:latin typeface="Times New Roman"/>
                <a:cs typeface="Times New Roman"/>
              </a:rPr>
              <a:t>suspended for </a:t>
            </a:r>
            <a:r>
              <a:rPr dirty="0" sz="1450" spc="-5">
                <a:latin typeface="Times New Roman"/>
                <a:cs typeface="Times New Roman"/>
              </a:rPr>
              <a:t>a </a:t>
            </a:r>
            <a:r>
              <a:rPr dirty="0" sz="1450" spc="-10">
                <a:latin typeface="Times New Roman"/>
                <a:cs typeface="Times New Roman"/>
              </a:rPr>
              <a:t>second;  and then </a:t>
            </a:r>
            <a:r>
              <a:rPr dirty="0" sz="1450" spc="-5">
                <a:latin typeface="Times New Roman"/>
                <a:cs typeface="Times New Roman"/>
              </a:rPr>
              <a:t>he </a:t>
            </a:r>
            <a:r>
              <a:rPr dirty="0" sz="1450" spc="-10">
                <a:latin typeface="Times New Roman"/>
                <a:cs typeface="Times New Roman"/>
              </a:rPr>
              <a:t>let himself drop and fell heavily against the table. A cry </a:t>
            </a:r>
            <a:r>
              <a:rPr dirty="0" sz="1450" spc="-5">
                <a:latin typeface="Times New Roman"/>
                <a:cs typeface="Times New Roman"/>
              </a:rPr>
              <a:t>of </a:t>
            </a:r>
            <a:r>
              <a:rPr dirty="0" sz="1450" spc="-10">
                <a:latin typeface="Times New Roman"/>
                <a:cs typeface="Times New Roman"/>
              </a:rPr>
              <a:t>alarm  from the house warned him that his entrance had </a:t>
            </a:r>
            <a:r>
              <a:rPr dirty="0" sz="1450" spc="-5">
                <a:latin typeface="Times New Roman"/>
                <a:cs typeface="Times New Roman"/>
              </a:rPr>
              <a:t>not </a:t>
            </a:r>
            <a:r>
              <a:rPr dirty="0" sz="1450" spc="-10">
                <a:latin typeface="Times New Roman"/>
                <a:cs typeface="Times New Roman"/>
              </a:rPr>
              <a:t>been </a:t>
            </a:r>
            <a:r>
              <a:rPr dirty="0" sz="1450" spc="-15">
                <a:latin typeface="Times New Roman"/>
                <a:cs typeface="Times New Roman"/>
              </a:rPr>
              <a:t>effected  </a:t>
            </a:r>
            <a:r>
              <a:rPr dirty="0" sz="1450" spc="-10">
                <a:latin typeface="Times New Roman"/>
                <a:cs typeface="Times New Roman"/>
              </a:rPr>
              <a:t>unobserved. He recovered himself with </a:t>
            </a:r>
            <a:r>
              <a:rPr dirty="0" sz="1450" spc="-5">
                <a:latin typeface="Times New Roman"/>
                <a:cs typeface="Times New Roman"/>
              </a:rPr>
              <a:t>a </a:t>
            </a:r>
            <a:r>
              <a:rPr dirty="0" sz="1450" spc="-15">
                <a:latin typeface="Times New Roman"/>
                <a:cs typeface="Times New Roman"/>
              </a:rPr>
              <a:t>stagger, </a:t>
            </a:r>
            <a:r>
              <a:rPr dirty="0" sz="1450" spc="-10">
                <a:latin typeface="Times New Roman"/>
                <a:cs typeface="Times New Roman"/>
              </a:rPr>
              <a:t>and in three </a:t>
            </a:r>
            <a:r>
              <a:rPr dirty="0" sz="1450" spc="-5">
                <a:latin typeface="Times New Roman"/>
                <a:cs typeface="Times New Roman"/>
              </a:rPr>
              <a:t>bounds </a:t>
            </a:r>
            <a:r>
              <a:rPr dirty="0" sz="1450" spc="-10">
                <a:latin typeface="Times New Roman"/>
                <a:cs typeface="Times New Roman"/>
              </a:rPr>
              <a:t>crossed  the intervening space and stood before the </a:t>
            </a:r>
            <a:r>
              <a:rPr dirty="0" sz="1450" spc="-5">
                <a:latin typeface="Times New Roman"/>
                <a:cs typeface="Times New Roman"/>
              </a:rPr>
              <a:t>door </a:t>
            </a:r>
            <a:r>
              <a:rPr dirty="0" sz="1450" spc="-10">
                <a:latin typeface="Times New Roman"/>
                <a:cs typeface="Times New Roman"/>
              </a:rPr>
              <a:t>in the</a:t>
            </a:r>
            <a:r>
              <a:rPr dirty="0" sz="1450" spc="60">
                <a:latin typeface="Times New Roman"/>
                <a:cs typeface="Times New Roman"/>
              </a:rPr>
              <a:t> </a:t>
            </a:r>
            <a:r>
              <a:rPr dirty="0" sz="1450" spc="-10">
                <a:latin typeface="Times New Roman"/>
                <a:cs typeface="Times New Roman"/>
              </a:rPr>
              <a:t>verandah.</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small apartment, carpeted with matting and surrounded </a:t>
            </a:r>
            <a:r>
              <a:rPr dirty="0" sz="1450" spc="-5">
                <a:latin typeface="Times New Roman"/>
                <a:cs typeface="Times New Roman"/>
              </a:rPr>
              <a:t>by </a:t>
            </a:r>
            <a:r>
              <a:rPr dirty="0" sz="1450" spc="-10">
                <a:latin typeface="Times New Roman"/>
                <a:cs typeface="Times New Roman"/>
              </a:rPr>
              <a:t>glazed cabinets  full </a:t>
            </a:r>
            <a:r>
              <a:rPr dirty="0" sz="1450" spc="-5">
                <a:latin typeface="Times New Roman"/>
                <a:cs typeface="Times New Roman"/>
              </a:rPr>
              <a:t>of </a:t>
            </a:r>
            <a:r>
              <a:rPr dirty="0" sz="1450" spc="-10">
                <a:latin typeface="Times New Roman"/>
                <a:cs typeface="Times New Roman"/>
              </a:rPr>
              <a:t>rare and costly curios,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was stooping over the </a:t>
            </a:r>
            <a:r>
              <a:rPr dirty="0" sz="1450" spc="-5">
                <a:latin typeface="Times New Roman"/>
                <a:cs typeface="Times New Roman"/>
              </a:rPr>
              <a:t>body of </a:t>
            </a:r>
            <a:r>
              <a:rPr dirty="0" sz="1450" spc="-35">
                <a:latin typeface="Times New Roman"/>
                <a:cs typeface="Times New Roman"/>
              </a:rPr>
              <a:t>Mr.  </a:t>
            </a:r>
            <a:r>
              <a:rPr dirty="0" sz="1450" spc="-10">
                <a:latin typeface="Times New Roman"/>
                <a:cs typeface="Times New Roman"/>
              </a:rPr>
              <a:t>Rolles. He raised himself as Francis entered, and there was an instantaneous  passage </a:t>
            </a:r>
            <a:r>
              <a:rPr dirty="0" sz="1450" spc="-5">
                <a:latin typeface="Times New Roman"/>
                <a:cs typeface="Times New Roman"/>
              </a:rPr>
              <a:t>of </a:t>
            </a:r>
            <a:r>
              <a:rPr dirty="0" sz="1450" spc="-10">
                <a:latin typeface="Times New Roman"/>
                <a:cs typeface="Times New Roman"/>
              </a:rPr>
              <a:t>hands. It was the business </a:t>
            </a:r>
            <a:r>
              <a:rPr dirty="0" sz="1450" spc="-5">
                <a:latin typeface="Times New Roman"/>
                <a:cs typeface="Times New Roman"/>
              </a:rPr>
              <a:t>of a </a:t>
            </a:r>
            <a:r>
              <a:rPr dirty="0" sz="1450" spc="-10">
                <a:latin typeface="Times New Roman"/>
                <a:cs typeface="Times New Roman"/>
              </a:rPr>
              <a:t>second; as fast as an eye can wink  the thing was done; the </a:t>
            </a:r>
            <a:r>
              <a:rPr dirty="0" sz="1450" spc="-5">
                <a:latin typeface="Times New Roman"/>
                <a:cs typeface="Times New Roman"/>
              </a:rPr>
              <a:t>young </a:t>
            </a:r>
            <a:r>
              <a:rPr dirty="0" sz="1450" spc="-10">
                <a:latin typeface="Times New Roman"/>
                <a:cs typeface="Times New Roman"/>
              </a:rPr>
              <a:t>man had </a:t>
            </a:r>
            <a:r>
              <a:rPr dirty="0" sz="1450" spc="-5">
                <a:latin typeface="Times New Roman"/>
                <a:cs typeface="Times New Roman"/>
              </a:rPr>
              <a:t>not </a:t>
            </a:r>
            <a:r>
              <a:rPr dirty="0" sz="1450" spc="-10">
                <a:latin typeface="Times New Roman"/>
                <a:cs typeface="Times New Roman"/>
              </a:rPr>
              <a:t>the time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but </a:t>
            </a:r>
            <a:r>
              <a:rPr dirty="0" sz="1450" spc="-10">
                <a:latin typeface="Times New Roman"/>
                <a:cs typeface="Times New Roman"/>
              </a:rPr>
              <a:t>it seemed  to him as if the Dictator had taken something from the curate's breast, looked  at it for the least fraction </a:t>
            </a:r>
            <a:r>
              <a:rPr dirty="0" sz="1450" spc="-5">
                <a:latin typeface="Times New Roman"/>
                <a:cs typeface="Times New Roman"/>
              </a:rPr>
              <a:t>of </a:t>
            </a:r>
            <a:r>
              <a:rPr dirty="0" sz="1450" spc="-10">
                <a:latin typeface="Times New Roman"/>
                <a:cs typeface="Times New Roman"/>
              </a:rPr>
              <a:t>time as it lay in his hand, and then suddenly and  swiftly passed it to his</a:t>
            </a:r>
            <a:r>
              <a:rPr dirty="0" sz="1450" spc="10">
                <a:latin typeface="Times New Roman"/>
                <a:cs typeface="Times New Roman"/>
              </a:rPr>
              <a:t> </a:t>
            </a:r>
            <a:r>
              <a:rPr dirty="0" sz="1450" spc="-15">
                <a:latin typeface="Times New Roman"/>
                <a:cs typeface="Times New Roman"/>
              </a:rPr>
              <a:t>daughter.</a:t>
            </a:r>
            <a:endParaRPr sz="1450">
              <a:latin typeface="Times New Roman"/>
              <a:cs typeface="Times New Roman"/>
            </a:endParaRPr>
          </a:p>
          <a:p>
            <a:pPr algn="just" marL="12700" marR="10795">
              <a:lnSpc>
                <a:spcPts val="1730"/>
              </a:lnSpc>
              <a:spcBef>
                <a:spcPts val="850"/>
              </a:spcBef>
            </a:pPr>
            <a:r>
              <a:rPr dirty="0" sz="1450" spc="-10">
                <a:latin typeface="Times New Roman"/>
                <a:cs typeface="Times New Roman"/>
              </a:rPr>
              <a:t>All this was over while Francis had still </a:t>
            </a:r>
            <a:r>
              <a:rPr dirty="0" sz="1450" spc="-5">
                <a:latin typeface="Times New Roman"/>
                <a:cs typeface="Times New Roman"/>
              </a:rPr>
              <a:t>one foot upon </a:t>
            </a:r>
            <a:r>
              <a:rPr dirty="0" sz="1450" spc="-10">
                <a:latin typeface="Times New Roman"/>
                <a:cs typeface="Times New Roman"/>
              </a:rPr>
              <a:t>the threshold, and the  other raised in </a:t>
            </a:r>
            <a:r>
              <a:rPr dirty="0" sz="1450" spc="-30">
                <a:latin typeface="Times New Roman"/>
                <a:cs typeface="Times New Roman"/>
              </a:rPr>
              <a:t>air. </a:t>
            </a:r>
            <a:r>
              <a:rPr dirty="0" sz="1450" spc="-10">
                <a:latin typeface="Times New Roman"/>
                <a:cs typeface="Times New Roman"/>
              </a:rPr>
              <a:t>The next instant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his knees to </a:t>
            </a:r>
            <a:r>
              <a:rPr dirty="0" sz="1450" spc="-35">
                <a:latin typeface="Times New Roman"/>
                <a:cs typeface="Times New Roman"/>
              </a:rPr>
              <a:t>Mr.</a:t>
            </a:r>
            <a:r>
              <a:rPr dirty="0" sz="1450" spc="125">
                <a:latin typeface="Times New Roman"/>
                <a:cs typeface="Times New Roman"/>
              </a:rPr>
              <a:t> </a:t>
            </a:r>
            <a:r>
              <a:rPr dirty="0" sz="1450" spc="-35">
                <a:latin typeface="Times New Roman"/>
                <a:cs typeface="Times New Roman"/>
              </a:rPr>
              <a:t>Vandeleur.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"Father!" </a:t>
            </a:r>
            <a:r>
              <a:rPr dirty="0" sz="1450" spc="-5">
                <a:latin typeface="Times New Roman"/>
                <a:cs typeface="Times New Roman"/>
              </a:rPr>
              <a:t>he </a:t>
            </a:r>
            <a:r>
              <a:rPr dirty="0" sz="1450" spc="-10">
                <a:latin typeface="Times New Roman"/>
                <a:cs typeface="Times New Roman"/>
              </a:rPr>
              <a:t>cried. "Let me too help </a:t>
            </a:r>
            <a:r>
              <a:rPr dirty="0" sz="1450" spc="-5">
                <a:latin typeface="Times New Roman"/>
                <a:cs typeface="Times New Roman"/>
              </a:rPr>
              <a:t>you. I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wish and ask </a:t>
            </a:r>
            <a:r>
              <a:rPr dirty="0" sz="1450" spc="-5">
                <a:latin typeface="Times New Roman"/>
                <a:cs typeface="Times New Roman"/>
              </a:rPr>
              <a:t>no  </a:t>
            </a:r>
            <a:r>
              <a:rPr dirty="0" sz="1450" spc="-10">
                <a:latin typeface="Times New Roman"/>
                <a:cs typeface="Times New Roman"/>
              </a:rPr>
              <a:t>questions; </a:t>
            </a:r>
            <a:r>
              <a:rPr dirty="0" sz="1450" spc="-5">
                <a:latin typeface="Times New Roman"/>
                <a:cs typeface="Times New Roman"/>
              </a:rPr>
              <a:t>I </a:t>
            </a:r>
            <a:r>
              <a:rPr dirty="0" sz="1450" spc="-10">
                <a:latin typeface="Times New Roman"/>
                <a:cs typeface="Times New Roman"/>
              </a:rPr>
              <a:t>will obey </a:t>
            </a:r>
            <a:r>
              <a:rPr dirty="0" sz="1450" spc="-5">
                <a:latin typeface="Times New Roman"/>
                <a:cs typeface="Times New Roman"/>
              </a:rPr>
              <a:t>you </a:t>
            </a:r>
            <a:r>
              <a:rPr dirty="0" sz="1450" spc="-10">
                <a:latin typeface="Times New Roman"/>
                <a:cs typeface="Times New Roman"/>
              </a:rPr>
              <a:t>with my life; treat me as </a:t>
            </a:r>
            <a:r>
              <a:rPr dirty="0" sz="1450" spc="-5">
                <a:latin typeface="Times New Roman"/>
                <a:cs typeface="Times New Roman"/>
              </a:rPr>
              <a:t>a son,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will find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son's</a:t>
            </a:r>
            <a:r>
              <a:rPr dirty="0" sz="1450" spc="-5">
                <a:latin typeface="Times New Roman"/>
                <a:cs typeface="Times New Roman"/>
              </a:rPr>
              <a:t> </a:t>
            </a:r>
            <a:r>
              <a:rPr dirty="0" sz="1450" spc="-10">
                <a:latin typeface="Times New Roman"/>
                <a:cs typeface="Times New Roman"/>
              </a:rPr>
              <a:t>devotion."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 deplorable explosion </a:t>
            </a:r>
            <a:r>
              <a:rPr dirty="0" sz="1450" spc="-5">
                <a:latin typeface="Times New Roman"/>
                <a:cs typeface="Times New Roman"/>
              </a:rPr>
              <a:t>of </a:t>
            </a:r>
            <a:r>
              <a:rPr dirty="0" sz="1450" spc="-10">
                <a:latin typeface="Times New Roman"/>
                <a:cs typeface="Times New Roman"/>
              </a:rPr>
              <a:t>oaths was the Dictator's first</a:t>
            </a:r>
            <a:r>
              <a:rPr dirty="0" sz="1450" spc="-35">
                <a:latin typeface="Times New Roman"/>
                <a:cs typeface="Times New Roman"/>
              </a:rPr>
              <a:t> </a:t>
            </a:r>
            <a:r>
              <a:rPr dirty="0" sz="1450" spc="-25">
                <a:latin typeface="Times New Roman"/>
                <a:cs typeface="Times New Roman"/>
              </a:rPr>
              <a:t>reply.</a:t>
            </a:r>
            <a:endParaRPr sz="1450">
              <a:latin typeface="Times New Roman"/>
              <a:cs typeface="Times New Roman"/>
            </a:endParaRPr>
          </a:p>
          <a:p>
            <a:pPr algn="just" marL="12700" marR="8890">
              <a:lnSpc>
                <a:spcPts val="1730"/>
              </a:lnSpc>
              <a:spcBef>
                <a:spcPts val="920"/>
              </a:spcBef>
            </a:pPr>
            <a:r>
              <a:rPr dirty="0" sz="1450" spc="-10">
                <a:latin typeface="Times New Roman"/>
                <a:cs typeface="Times New Roman"/>
              </a:rPr>
              <a:t>"Son and father?" </a:t>
            </a:r>
            <a:r>
              <a:rPr dirty="0" sz="1450" spc="-5">
                <a:latin typeface="Times New Roman"/>
                <a:cs typeface="Times New Roman"/>
              </a:rPr>
              <a:t>he </a:t>
            </a:r>
            <a:r>
              <a:rPr dirty="0" sz="1450" spc="-10">
                <a:latin typeface="Times New Roman"/>
                <a:cs typeface="Times New Roman"/>
              </a:rPr>
              <a:t>cried. "Father and son? What d-d unnatural comedy is all  this? How </a:t>
            </a:r>
            <a:r>
              <a:rPr dirty="0" sz="1450" spc="-5">
                <a:latin typeface="Times New Roman"/>
                <a:cs typeface="Times New Roman"/>
              </a:rPr>
              <a:t>do you </a:t>
            </a:r>
            <a:r>
              <a:rPr dirty="0" sz="1450" spc="-10">
                <a:latin typeface="Times New Roman"/>
                <a:cs typeface="Times New Roman"/>
              </a:rPr>
              <a:t>come in my garden? What </a:t>
            </a:r>
            <a:r>
              <a:rPr dirty="0" sz="1450" spc="-5">
                <a:latin typeface="Times New Roman"/>
                <a:cs typeface="Times New Roman"/>
              </a:rPr>
              <a:t>do you </a:t>
            </a:r>
            <a:r>
              <a:rPr dirty="0" sz="1450" spc="-10">
                <a:latin typeface="Times New Roman"/>
                <a:cs typeface="Times New Roman"/>
              </a:rPr>
              <a:t>want? And who, in God's  name, are</a:t>
            </a:r>
            <a:r>
              <a:rPr dirty="0" sz="1450" spc="-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Francis, with </a:t>
            </a:r>
            <a:r>
              <a:rPr dirty="0" sz="1450" spc="-5">
                <a:latin typeface="Times New Roman"/>
                <a:cs typeface="Times New Roman"/>
              </a:rPr>
              <a:t>a </a:t>
            </a:r>
            <a:r>
              <a:rPr dirty="0" sz="1450" spc="-10">
                <a:latin typeface="Times New Roman"/>
                <a:cs typeface="Times New Roman"/>
              </a:rPr>
              <a:t>stunned and shamefaced aspect, </a:t>
            </a:r>
            <a:r>
              <a:rPr dirty="0" sz="1450" spc="-5">
                <a:latin typeface="Times New Roman"/>
                <a:cs typeface="Times New Roman"/>
              </a:rPr>
              <a:t>got upon </a:t>
            </a:r>
            <a:r>
              <a:rPr dirty="0" sz="1450" spc="-10">
                <a:latin typeface="Times New Roman"/>
                <a:cs typeface="Times New Roman"/>
              </a:rPr>
              <a:t>his feet again, and  stood in</a:t>
            </a:r>
            <a:r>
              <a:rPr dirty="0" sz="1450" spc="-5">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Then </a:t>
            </a:r>
            <a:r>
              <a:rPr dirty="0" sz="1450" spc="-5">
                <a:latin typeface="Times New Roman"/>
                <a:cs typeface="Times New Roman"/>
              </a:rPr>
              <a:t>a </a:t>
            </a:r>
            <a:r>
              <a:rPr dirty="0" sz="1450" spc="-10">
                <a:latin typeface="Times New Roman"/>
                <a:cs typeface="Times New Roman"/>
              </a:rPr>
              <a:t>light seemed to break </a:t>
            </a:r>
            <a:r>
              <a:rPr dirty="0" sz="1450" spc="-5">
                <a:latin typeface="Times New Roman"/>
                <a:cs typeface="Times New Roman"/>
              </a:rPr>
              <a:t>upon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laughed</a:t>
            </a:r>
            <a:r>
              <a:rPr dirty="0" sz="1450" spc="95">
                <a:latin typeface="Times New Roman"/>
                <a:cs typeface="Times New Roman"/>
              </a:rPr>
              <a:t> </a:t>
            </a:r>
            <a:r>
              <a:rPr dirty="0" sz="1450" spc="-10">
                <a:latin typeface="Times New Roman"/>
                <a:cs typeface="Times New Roman"/>
              </a:rPr>
              <a:t>aloud</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"I see," cried he. "It is the </a:t>
            </a:r>
            <a:r>
              <a:rPr dirty="0" sz="1450" spc="-15">
                <a:latin typeface="Times New Roman"/>
                <a:cs typeface="Times New Roman"/>
              </a:rPr>
              <a:t>Scrymgeour. </a:t>
            </a:r>
            <a:r>
              <a:rPr dirty="0" sz="1450" spc="-50">
                <a:latin typeface="Times New Roman"/>
                <a:cs typeface="Times New Roman"/>
              </a:rPr>
              <a:t>Very </a:t>
            </a:r>
            <a:r>
              <a:rPr dirty="0" sz="1450" spc="-10">
                <a:latin typeface="Times New Roman"/>
                <a:cs typeface="Times New Roman"/>
              </a:rPr>
              <a:t>well, </a:t>
            </a:r>
            <a:r>
              <a:rPr dirty="0" sz="1450" spc="-35">
                <a:latin typeface="Times New Roman"/>
                <a:cs typeface="Times New Roman"/>
              </a:rPr>
              <a:t>Mr. </a:t>
            </a:r>
            <a:r>
              <a:rPr dirty="0" sz="1450" spc="-15">
                <a:latin typeface="Times New Roman"/>
                <a:cs typeface="Times New Roman"/>
              </a:rPr>
              <a:t>Scrymgeour. </a:t>
            </a:r>
            <a:r>
              <a:rPr dirty="0" sz="1450" spc="-10">
                <a:latin typeface="Times New Roman"/>
                <a:cs typeface="Times New Roman"/>
              </a:rPr>
              <a:t>Let me tell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few words how </a:t>
            </a:r>
            <a:r>
              <a:rPr dirty="0" sz="1450" spc="-5">
                <a:latin typeface="Times New Roman"/>
                <a:cs typeface="Times New Roman"/>
              </a:rPr>
              <a:t>you </a:t>
            </a:r>
            <a:r>
              <a:rPr dirty="0" sz="1450" spc="-10">
                <a:latin typeface="Times New Roman"/>
                <a:cs typeface="Times New Roman"/>
              </a:rPr>
              <a:t>stand. </a:t>
            </a:r>
            <a:r>
              <a:rPr dirty="0" sz="1450" spc="-60">
                <a:latin typeface="Times New Roman"/>
                <a:cs typeface="Times New Roman"/>
              </a:rPr>
              <a:t>You </a:t>
            </a:r>
            <a:r>
              <a:rPr dirty="0" sz="1450" spc="-10">
                <a:latin typeface="Times New Roman"/>
                <a:cs typeface="Times New Roman"/>
              </a:rPr>
              <a:t>have entered my private residence </a:t>
            </a:r>
            <a:r>
              <a:rPr dirty="0" sz="1450" spc="-5">
                <a:latin typeface="Times New Roman"/>
                <a:cs typeface="Times New Roman"/>
              </a:rPr>
              <a:t>by  </a:t>
            </a:r>
            <a:r>
              <a:rPr dirty="0" sz="1450" spc="-10">
                <a:latin typeface="Times New Roman"/>
                <a:cs typeface="Times New Roman"/>
              </a:rPr>
              <a:t>force, </a:t>
            </a:r>
            <a:r>
              <a:rPr dirty="0" sz="1450" spc="-5">
                <a:latin typeface="Times New Roman"/>
                <a:cs typeface="Times New Roman"/>
              </a:rPr>
              <a:t>or </a:t>
            </a:r>
            <a:r>
              <a:rPr dirty="0" sz="1450" spc="-10">
                <a:latin typeface="Times New Roman"/>
                <a:cs typeface="Times New Roman"/>
              </a:rPr>
              <a:t>perhaps </a:t>
            </a:r>
            <a:r>
              <a:rPr dirty="0" sz="1450" spc="-5">
                <a:latin typeface="Times New Roman"/>
                <a:cs typeface="Times New Roman"/>
              </a:rPr>
              <a:t>by </a:t>
            </a:r>
            <a:r>
              <a:rPr dirty="0" sz="1450" spc="-10">
                <a:latin typeface="Times New Roman"/>
                <a:cs typeface="Times New Roman"/>
              </a:rPr>
              <a:t>fraud, </a:t>
            </a:r>
            <a:r>
              <a:rPr dirty="0" sz="1450" spc="-5">
                <a:latin typeface="Times New Roman"/>
                <a:cs typeface="Times New Roman"/>
              </a:rPr>
              <a:t>but </a:t>
            </a:r>
            <a:r>
              <a:rPr dirty="0" sz="1450" spc="-10">
                <a:latin typeface="Times New Roman"/>
                <a:cs typeface="Times New Roman"/>
              </a:rPr>
              <a:t>certainly with </a:t>
            </a:r>
            <a:r>
              <a:rPr dirty="0" sz="1450" spc="-5">
                <a:latin typeface="Times New Roman"/>
                <a:cs typeface="Times New Roman"/>
              </a:rPr>
              <a:t>no </a:t>
            </a:r>
            <a:r>
              <a:rPr dirty="0" sz="1450" spc="-10">
                <a:latin typeface="Times New Roman"/>
                <a:cs typeface="Times New Roman"/>
              </a:rPr>
              <a:t>encouragement from me; and  </a:t>
            </a:r>
            <a:r>
              <a:rPr dirty="0" sz="1450" spc="-5">
                <a:latin typeface="Times New Roman"/>
                <a:cs typeface="Times New Roman"/>
              </a:rPr>
              <a:t>you </a:t>
            </a:r>
            <a:r>
              <a:rPr dirty="0" sz="1450" spc="-10">
                <a:latin typeface="Times New Roman"/>
                <a:cs typeface="Times New Roman"/>
              </a:rPr>
              <a:t>come at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of </a:t>
            </a:r>
            <a:r>
              <a:rPr dirty="0" sz="1450" spc="-10">
                <a:latin typeface="Times New Roman"/>
                <a:cs typeface="Times New Roman"/>
              </a:rPr>
              <a:t>some annoyance, </a:t>
            </a:r>
            <a:r>
              <a:rPr dirty="0" sz="1450" spc="-5">
                <a:latin typeface="Times New Roman"/>
                <a:cs typeface="Times New Roman"/>
              </a:rPr>
              <a:t>a </a:t>
            </a:r>
            <a:r>
              <a:rPr dirty="0" sz="1450" spc="-10">
                <a:latin typeface="Times New Roman"/>
                <a:cs typeface="Times New Roman"/>
              </a:rPr>
              <a:t>guest having fainted at my table,  to</a:t>
            </a:r>
            <a:r>
              <a:rPr dirty="0" sz="1450" spc="170">
                <a:latin typeface="Times New Roman"/>
                <a:cs typeface="Times New Roman"/>
              </a:rPr>
              <a:t> </a:t>
            </a:r>
            <a:r>
              <a:rPr dirty="0" sz="1450" spc="-10">
                <a:latin typeface="Times New Roman"/>
                <a:cs typeface="Times New Roman"/>
              </a:rPr>
              <a:t>besiege</a:t>
            </a:r>
            <a:r>
              <a:rPr dirty="0" sz="1450" spc="175">
                <a:latin typeface="Times New Roman"/>
                <a:cs typeface="Times New Roman"/>
              </a:rPr>
              <a:t> </a:t>
            </a:r>
            <a:r>
              <a:rPr dirty="0" sz="1450" spc="-10">
                <a:latin typeface="Times New Roman"/>
                <a:cs typeface="Times New Roman"/>
              </a:rPr>
              <a:t>me</a:t>
            </a:r>
            <a:r>
              <a:rPr dirty="0" sz="1450" spc="175">
                <a:latin typeface="Times New Roman"/>
                <a:cs typeface="Times New Roman"/>
              </a:rPr>
              <a:t> </a:t>
            </a:r>
            <a:r>
              <a:rPr dirty="0" sz="1450" spc="-10">
                <a:latin typeface="Times New Roman"/>
                <a:cs typeface="Times New Roman"/>
              </a:rPr>
              <a:t>with</a:t>
            </a:r>
            <a:r>
              <a:rPr dirty="0" sz="1450" spc="175">
                <a:latin typeface="Times New Roman"/>
                <a:cs typeface="Times New Roman"/>
              </a:rPr>
              <a:t> </a:t>
            </a:r>
            <a:r>
              <a:rPr dirty="0" sz="1450" spc="-5">
                <a:latin typeface="Times New Roman"/>
                <a:cs typeface="Times New Roman"/>
              </a:rPr>
              <a:t>your</a:t>
            </a:r>
            <a:r>
              <a:rPr dirty="0" sz="1450" spc="175">
                <a:latin typeface="Times New Roman"/>
                <a:cs typeface="Times New Roman"/>
              </a:rPr>
              <a:t> </a:t>
            </a:r>
            <a:r>
              <a:rPr dirty="0" sz="1450" spc="-10">
                <a:latin typeface="Times New Roman"/>
                <a:cs typeface="Times New Roman"/>
              </a:rPr>
              <a:t>protestations.</a:t>
            </a:r>
            <a:r>
              <a:rPr dirty="0" sz="1450" spc="175">
                <a:latin typeface="Times New Roman"/>
                <a:cs typeface="Times New Roman"/>
              </a:rPr>
              <a:t> </a:t>
            </a:r>
            <a:r>
              <a:rPr dirty="0" sz="1450" spc="-60">
                <a:latin typeface="Times New Roman"/>
                <a:cs typeface="Times New Roman"/>
              </a:rPr>
              <a:t>You</a:t>
            </a:r>
            <a:r>
              <a:rPr dirty="0" sz="1450" spc="175">
                <a:latin typeface="Times New Roman"/>
                <a:cs typeface="Times New Roman"/>
              </a:rPr>
              <a:t> </a:t>
            </a:r>
            <a:r>
              <a:rPr dirty="0" sz="1450" spc="-10">
                <a:latin typeface="Times New Roman"/>
                <a:cs typeface="Times New Roman"/>
              </a:rPr>
              <a:t>are</a:t>
            </a:r>
            <a:r>
              <a:rPr dirty="0" sz="1450" spc="175">
                <a:latin typeface="Times New Roman"/>
                <a:cs typeface="Times New Roman"/>
              </a:rPr>
              <a:t> </a:t>
            </a:r>
            <a:r>
              <a:rPr dirty="0" sz="1450" spc="-5">
                <a:latin typeface="Times New Roman"/>
                <a:cs typeface="Times New Roman"/>
              </a:rPr>
              <a:t>no</a:t>
            </a:r>
            <a:r>
              <a:rPr dirty="0" sz="1450" spc="175">
                <a:latin typeface="Times New Roman"/>
                <a:cs typeface="Times New Roman"/>
              </a:rPr>
              <a:t> </a:t>
            </a:r>
            <a:r>
              <a:rPr dirty="0" sz="1450" spc="-10">
                <a:latin typeface="Times New Roman"/>
                <a:cs typeface="Times New Roman"/>
              </a:rPr>
              <a:t>son</a:t>
            </a:r>
            <a:r>
              <a:rPr dirty="0" sz="1450" spc="175">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10">
                <a:latin typeface="Times New Roman"/>
                <a:cs typeface="Times New Roman"/>
              </a:rPr>
              <a:t>mine.</a:t>
            </a:r>
            <a:r>
              <a:rPr dirty="0" sz="1450" spc="175">
                <a:latin typeface="Times New Roman"/>
                <a:cs typeface="Times New Roman"/>
              </a:rPr>
              <a:t> </a:t>
            </a:r>
            <a:r>
              <a:rPr dirty="0" sz="1450" spc="-60">
                <a:latin typeface="Times New Roman"/>
                <a:cs typeface="Times New Roman"/>
              </a:rPr>
              <a:t>You</a:t>
            </a:r>
            <a:r>
              <a:rPr dirty="0" sz="1450" spc="175">
                <a:latin typeface="Times New Roman"/>
                <a:cs typeface="Times New Roman"/>
              </a:rPr>
              <a:t> </a:t>
            </a:r>
            <a:r>
              <a:rPr dirty="0" sz="1450" spc="-10">
                <a:latin typeface="Times New Roman"/>
                <a:cs typeface="Times New Roman"/>
              </a:rPr>
              <a:t>are</a:t>
            </a:r>
            <a:r>
              <a:rPr dirty="0" sz="1450" spc="175">
                <a:latin typeface="Times New Roman"/>
                <a:cs typeface="Times New Roman"/>
              </a:rPr>
              <a:t> </a:t>
            </a:r>
            <a:r>
              <a:rPr dirty="0" sz="1450" spc="-10">
                <a:latin typeface="Times New Roman"/>
                <a:cs typeface="Times New Roman"/>
              </a:rPr>
              <a:t>my</a:t>
            </a:r>
            <a:endParaRPr sz="14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brother's bastard </a:t>
            </a:r>
            <a:r>
              <a:rPr dirty="0" sz="1450" spc="-5">
                <a:latin typeface="Times New Roman"/>
                <a:cs typeface="Times New Roman"/>
              </a:rPr>
              <a:t>by a </a:t>
            </a:r>
            <a:r>
              <a:rPr dirty="0" sz="1450" spc="-10">
                <a:latin typeface="Times New Roman"/>
                <a:cs typeface="Times New Roman"/>
              </a:rPr>
              <a:t>fishwife, if </a:t>
            </a:r>
            <a:r>
              <a:rPr dirty="0" sz="1450" spc="-5">
                <a:latin typeface="Times New Roman"/>
                <a:cs typeface="Times New Roman"/>
              </a:rPr>
              <a:t>you </a:t>
            </a:r>
            <a:r>
              <a:rPr dirty="0" sz="1450" spc="-10">
                <a:latin typeface="Times New Roman"/>
                <a:cs typeface="Times New Roman"/>
              </a:rPr>
              <a:t>want to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regard </a:t>
            </a:r>
            <a:r>
              <a:rPr dirty="0" sz="1450" spc="-5">
                <a:latin typeface="Times New Roman"/>
                <a:cs typeface="Times New Roman"/>
              </a:rPr>
              <a:t>you </a:t>
            </a:r>
            <a:r>
              <a:rPr dirty="0" sz="1450" spc="-10">
                <a:latin typeface="Times New Roman"/>
                <a:cs typeface="Times New Roman"/>
              </a:rPr>
              <a:t>with an  indifference closely bordering </a:t>
            </a:r>
            <a:r>
              <a:rPr dirty="0" sz="1450" spc="-5">
                <a:latin typeface="Times New Roman"/>
                <a:cs typeface="Times New Roman"/>
              </a:rPr>
              <a:t>on </a:t>
            </a:r>
            <a:r>
              <a:rPr dirty="0" sz="1450" spc="-10">
                <a:latin typeface="Times New Roman"/>
                <a:cs typeface="Times New Roman"/>
              </a:rPr>
              <a:t>aversion; and from what </a:t>
            </a:r>
            <a:r>
              <a:rPr dirty="0" sz="1450" spc="-5">
                <a:latin typeface="Times New Roman"/>
                <a:cs typeface="Times New Roman"/>
              </a:rPr>
              <a:t>I </a:t>
            </a:r>
            <a:r>
              <a:rPr dirty="0" sz="1450" spc="-10">
                <a:latin typeface="Times New Roman"/>
                <a:cs typeface="Times New Roman"/>
              </a:rPr>
              <a:t>now see </a:t>
            </a:r>
            <a:r>
              <a:rPr dirty="0" sz="1450" spc="-5">
                <a:latin typeface="Times New Roman"/>
                <a:cs typeface="Times New Roman"/>
              </a:rPr>
              <a:t>of your  </a:t>
            </a:r>
            <a:r>
              <a:rPr dirty="0" sz="1450" spc="-10">
                <a:latin typeface="Times New Roman"/>
                <a:cs typeface="Times New Roman"/>
              </a:rPr>
              <a:t>conduct, </a:t>
            </a:r>
            <a:r>
              <a:rPr dirty="0" sz="1450" spc="-5">
                <a:latin typeface="Times New Roman"/>
                <a:cs typeface="Times New Roman"/>
              </a:rPr>
              <a:t>I </a:t>
            </a:r>
            <a:r>
              <a:rPr dirty="0" sz="1450" spc="-10">
                <a:latin typeface="Times New Roman"/>
                <a:cs typeface="Times New Roman"/>
              </a:rPr>
              <a:t>judge </a:t>
            </a:r>
            <a:r>
              <a:rPr dirty="0" sz="1450" spc="-5">
                <a:latin typeface="Times New Roman"/>
                <a:cs typeface="Times New Roman"/>
              </a:rPr>
              <a:t>your </a:t>
            </a:r>
            <a:r>
              <a:rPr dirty="0" sz="1450" spc="-10">
                <a:latin typeface="Times New Roman"/>
                <a:cs typeface="Times New Roman"/>
              </a:rPr>
              <a:t>mind to </a:t>
            </a:r>
            <a:r>
              <a:rPr dirty="0" sz="1450" spc="-5">
                <a:latin typeface="Times New Roman"/>
                <a:cs typeface="Times New Roman"/>
              </a:rPr>
              <a:t>be </a:t>
            </a:r>
            <a:r>
              <a:rPr dirty="0" sz="1450" spc="-10">
                <a:latin typeface="Times New Roman"/>
                <a:cs typeface="Times New Roman"/>
              </a:rPr>
              <a:t>exactly suitable to </a:t>
            </a:r>
            <a:r>
              <a:rPr dirty="0" sz="1450" spc="-5">
                <a:latin typeface="Times New Roman"/>
                <a:cs typeface="Times New Roman"/>
              </a:rPr>
              <a:t>your </a:t>
            </a:r>
            <a:r>
              <a:rPr dirty="0" sz="1450" spc="-20">
                <a:latin typeface="Times New Roman"/>
                <a:cs typeface="Times New Roman"/>
              </a:rPr>
              <a:t>exterior.</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recommend </a:t>
            </a:r>
            <a:r>
              <a:rPr dirty="0" sz="1450" spc="-5">
                <a:latin typeface="Times New Roman"/>
                <a:cs typeface="Times New Roman"/>
              </a:rPr>
              <a:t>you </a:t>
            </a:r>
            <a:r>
              <a:rPr dirty="0" sz="1450" spc="-10">
                <a:latin typeface="Times New Roman"/>
                <a:cs typeface="Times New Roman"/>
              </a:rPr>
              <a:t>these mortifying reflections for </a:t>
            </a:r>
            <a:r>
              <a:rPr dirty="0" sz="1450" spc="-5">
                <a:latin typeface="Times New Roman"/>
                <a:cs typeface="Times New Roman"/>
              </a:rPr>
              <a:t>your </a:t>
            </a:r>
            <a:r>
              <a:rPr dirty="0" sz="1450" spc="-10">
                <a:latin typeface="Times New Roman"/>
                <a:cs typeface="Times New Roman"/>
              </a:rPr>
              <a:t>leisure; and, in the  meantime, let me beseech </a:t>
            </a:r>
            <a:r>
              <a:rPr dirty="0" sz="1450" spc="-5">
                <a:latin typeface="Times New Roman"/>
                <a:cs typeface="Times New Roman"/>
              </a:rPr>
              <a:t>you </a:t>
            </a:r>
            <a:r>
              <a:rPr dirty="0" sz="1450" spc="-10">
                <a:latin typeface="Times New Roman"/>
                <a:cs typeface="Times New Roman"/>
              </a:rPr>
              <a:t>to rid </a:t>
            </a:r>
            <a:r>
              <a:rPr dirty="0" sz="1450" spc="-5">
                <a:latin typeface="Times New Roman"/>
                <a:cs typeface="Times New Roman"/>
              </a:rPr>
              <a:t>us of your </a:t>
            </a:r>
            <a:r>
              <a:rPr dirty="0" sz="1450" spc="-10">
                <a:latin typeface="Times New Roman"/>
                <a:cs typeface="Times New Roman"/>
              </a:rPr>
              <a:t>presence.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occupied," added the </a:t>
            </a:r>
            <a:r>
              <a:rPr dirty="0" sz="1450" spc="-15">
                <a:latin typeface="Times New Roman"/>
                <a:cs typeface="Times New Roman"/>
              </a:rPr>
              <a:t>Dictator,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terrifying oath, "I should give </a:t>
            </a:r>
            <a:r>
              <a:rPr dirty="0" sz="1450" spc="-5">
                <a:latin typeface="Times New Roman"/>
                <a:cs typeface="Times New Roman"/>
              </a:rPr>
              <a:t>you </a:t>
            </a:r>
            <a:r>
              <a:rPr dirty="0" sz="1450" spc="-10">
                <a:latin typeface="Times New Roman"/>
                <a:cs typeface="Times New Roman"/>
              </a:rPr>
              <a:t>the  unholiest drubbing ere </a:t>
            </a:r>
            <a:r>
              <a:rPr dirty="0" sz="1450" spc="-5">
                <a:latin typeface="Times New Roman"/>
                <a:cs typeface="Times New Roman"/>
              </a:rPr>
              <a:t>you</a:t>
            </a:r>
            <a:r>
              <a:rPr dirty="0" sz="1450" spc="5">
                <a:latin typeface="Times New Roman"/>
                <a:cs typeface="Times New Roman"/>
              </a:rPr>
              <a:t> </a:t>
            </a:r>
            <a:r>
              <a:rPr dirty="0" sz="1450" spc="-10">
                <a:latin typeface="Times New Roman"/>
                <a:cs typeface="Times New Roman"/>
              </a:rPr>
              <a:t>went!"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Francis listened in profound humiliation. He would have fled had it been  possible;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leaving the residence into which </a:t>
            </a:r>
            <a:r>
              <a:rPr dirty="0" sz="1450" spc="-5">
                <a:latin typeface="Times New Roman"/>
                <a:cs typeface="Times New Roman"/>
              </a:rPr>
              <a:t>he </a:t>
            </a:r>
            <a:r>
              <a:rPr dirty="0" sz="1450" spc="-10">
                <a:latin typeface="Times New Roman"/>
                <a:cs typeface="Times New Roman"/>
              </a:rPr>
              <a:t>had so  unfortunately penetrated,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do no </a:t>
            </a:r>
            <a:r>
              <a:rPr dirty="0" sz="1450" spc="-10">
                <a:latin typeface="Times New Roman"/>
                <a:cs typeface="Times New Roman"/>
              </a:rPr>
              <a:t>more than stand foolishly where </a:t>
            </a:r>
            <a:r>
              <a:rPr dirty="0" sz="1450" spc="-5">
                <a:latin typeface="Times New Roman"/>
                <a:cs typeface="Times New Roman"/>
              </a:rPr>
              <a:t>he  </a:t>
            </a:r>
            <a:r>
              <a:rPr dirty="0" sz="1450" spc="-10">
                <a:latin typeface="Times New Roman"/>
                <a:cs typeface="Times New Roman"/>
              </a:rPr>
              <a:t>was.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It was Miss </a:t>
            </a:r>
            <a:r>
              <a:rPr dirty="0" sz="1450" spc="-25">
                <a:latin typeface="Times New Roman"/>
                <a:cs typeface="Times New Roman"/>
              </a:rPr>
              <a:t>Vandeleur </a:t>
            </a:r>
            <a:r>
              <a:rPr dirty="0" sz="1450" spc="-10">
                <a:latin typeface="Times New Roman"/>
                <a:cs typeface="Times New Roman"/>
              </a:rPr>
              <a:t>who broke the</a:t>
            </a:r>
            <a:r>
              <a:rPr dirty="0" sz="1450" spc="35">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algn="just" marL="12700" marR="5080">
              <a:lnSpc>
                <a:spcPts val="1730"/>
              </a:lnSpc>
              <a:spcBef>
                <a:spcPts val="919"/>
              </a:spcBef>
            </a:pPr>
            <a:r>
              <a:rPr dirty="0" sz="1450" spc="-15">
                <a:latin typeface="Times New Roman"/>
                <a:cs typeface="Times New Roman"/>
              </a:rPr>
              <a:t>"Father," </a:t>
            </a:r>
            <a:r>
              <a:rPr dirty="0" sz="1450" spc="-10">
                <a:latin typeface="Times New Roman"/>
                <a:cs typeface="Times New Roman"/>
              </a:rPr>
              <a:t>she said, "you speak in </a:t>
            </a:r>
            <a:r>
              <a:rPr dirty="0" sz="1450" spc="-20">
                <a:latin typeface="Times New Roman"/>
                <a:cs typeface="Times New Roman"/>
              </a:rPr>
              <a:t>anger. </a:t>
            </a:r>
            <a:r>
              <a:rPr dirty="0" sz="1450" spc="-35">
                <a:latin typeface="Times New Roman"/>
                <a:cs typeface="Times New Roman"/>
              </a:rPr>
              <a:t>Mr. </a:t>
            </a:r>
            <a:r>
              <a:rPr dirty="0" sz="1450" spc="-10">
                <a:latin typeface="Times New Roman"/>
                <a:cs typeface="Times New Roman"/>
              </a:rPr>
              <a:t>Scrymgeour may have been  mistaken, </a:t>
            </a:r>
            <a:r>
              <a:rPr dirty="0" sz="1450" spc="-5">
                <a:latin typeface="Times New Roman"/>
                <a:cs typeface="Times New Roman"/>
              </a:rPr>
              <a:t>but he </a:t>
            </a:r>
            <a:r>
              <a:rPr dirty="0" sz="1450" spc="-10">
                <a:latin typeface="Times New Roman"/>
                <a:cs typeface="Times New Roman"/>
              </a:rPr>
              <a:t>meant well and</a:t>
            </a:r>
            <a:r>
              <a:rPr dirty="0" sz="1450" spc="5">
                <a:latin typeface="Times New Roman"/>
                <a:cs typeface="Times New Roman"/>
              </a:rPr>
              <a:t> </a:t>
            </a:r>
            <a:r>
              <a:rPr dirty="0" sz="1450" spc="-20">
                <a:latin typeface="Times New Roman"/>
                <a:cs typeface="Times New Roman"/>
              </a:rPr>
              <a:t>kindly."</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for speaking," returned the </a:t>
            </a:r>
            <a:r>
              <a:rPr dirty="0" sz="1450" spc="-20">
                <a:latin typeface="Times New Roman"/>
                <a:cs typeface="Times New Roman"/>
              </a:rPr>
              <a:t>Dictator. </a:t>
            </a:r>
            <a:r>
              <a:rPr dirty="0" sz="1450" spc="-45">
                <a:latin typeface="Times New Roman"/>
                <a:cs typeface="Times New Roman"/>
              </a:rPr>
              <a:t>"You </a:t>
            </a:r>
            <a:r>
              <a:rPr dirty="0" sz="1450" spc="-10">
                <a:latin typeface="Times New Roman"/>
                <a:cs typeface="Times New Roman"/>
              </a:rPr>
              <a:t>remind me </a:t>
            </a:r>
            <a:r>
              <a:rPr dirty="0" sz="1450" spc="-5">
                <a:latin typeface="Times New Roman"/>
                <a:cs typeface="Times New Roman"/>
              </a:rPr>
              <a:t>of </a:t>
            </a:r>
            <a:r>
              <a:rPr dirty="0" sz="1450" spc="-10">
                <a:latin typeface="Times New Roman"/>
                <a:cs typeface="Times New Roman"/>
              </a:rPr>
              <a:t>some  other observations which </a:t>
            </a:r>
            <a:r>
              <a:rPr dirty="0" sz="1450" spc="-5">
                <a:latin typeface="Times New Roman"/>
                <a:cs typeface="Times New Roman"/>
              </a:rPr>
              <a:t>I </a:t>
            </a:r>
            <a:r>
              <a:rPr dirty="0" sz="1450" spc="-10">
                <a:latin typeface="Times New Roman"/>
                <a:cs typeface="Times New Roman"/>
              </a:rPr>
              <a:t>hold it </a:t>
            </a:r>
            <a:r>
              <a:rPr dirty="0" sz="1450" spc="-5">
                <a:latin typeface="Times New Roman"/>
                <a:cs typeface="Times New Roman"/>
              </a:rPr>
              <a:t>a point of honour </a:t>
            </a:r>
            <a:r>
              <a:rPr dirty="0" sz="1450" spc="-10">
                <a:latin typeface="Times New Roman"/>
                <a:cs typeface="Times New Roman"/>
              </a:rPr>
              <a:t>to make to </a:t>
            </a:r>
            <a:r>
              <a:rPr dirty="0" sz="1450" spc="-35">
                <a:latin typeface="Times New Roman"/>
                <a:cs typeface="Times New Roman"/>
              </a:rPr>
              <a:t>Mr.  </a:t>
            </a:r>
            <a:r>
              <a:rPr dirty="0" sz="1450" spc="-15">
                <a:latin typeface="Times New Roman"/>
                <a:cs typeface="Times New Roman"/>
              </a:rPr>
              <a:t>Scrymgeour. </a:t>
            </a:r>
            <a:r>
              <a:rPr dirty="0" sz="1450" spc="-10">
                <a:latin typeface="Times New Roman"/>
                <a:cs typeface="Times New Roman"/>
              </a:rPr>
              <a:t>My </a:t>
            </a:r>
            <a:r>
              <a:rPr dirty="0" sz="1450" spc="-15">
                <a:latin typeface="Times New Roman"/>
                <a:cs typeface="Times New Roman"/>
              </a:rPr>
              <a:t>brother," </a:t>
            </a:r>
            <a:r>
              <a:rPr dirty="0" sz="1450" spc="-5">
                <a:latin typeface="Times New Roman"/>
                <a:cs typeface="Times New Roman"/>
              </a:rPr>
              <a:t>he </a:t>
            </a:r>
            <a:r>
              <a:rPr dirty="0" sz="1450" spc="-10">
                <a:latin typeface="Times New Roman"/>
                <a:cs typeface="Times New Roman"/>
              </a:rPr>
              <a:t>continued, addressing the </a:t>
            </a:r>
            <a:r>
              <a:rPr dirty="0" sz="1450" spc="-5">
                <a:latin typeface="Times New Roman"/>
                <a:cs typeface="Times New Roman"/>
              </a:rPr>
              <a:t>young </a:t>
            </a:r>
            <a:r>
              <a:rPr dirty="0" sz="1450" spc="-10">
                <a:latin typeface="Times New Roman"/>
                <a:cs typeface="Times New Roman"/>
              </a:rPr>
              <a:t>man, "has been  foolish enough to give </a:t>
            </a:r>
            <a:r>
              <a:rPr dirty="0" sz="1450" spc="-5">
                <a:latin typeface="Times New Roman"/>
                <a:cs typeface="Times New Roman"/>
              </a:rPr>
              <a:t>you </a:t>
            </a:r>
            <a:r>
              <a:rPr dirty="0" sz="1450" spc="-10">
                <a:latin typeface="Times New Roman"/>
                <a:cs typeface="Times New Roman"/>
              </a:rPr>
              <a:t>an allowance; </a:t>
            </a:r>
            <a:r>
              <a:rPr dirty="0" sz="1450" spc="-5">
                <a:latin typeface="Times New Roman"/>
                <a:cs typeface="Times New Roman"/>
              </a:rPr>
              <a:t>he </a:t>
            </a:r>
            <a:r>
              <a:rPr dirty="0" sz="1450" spc="-10">
                <a:latin typeface="Times New Roman"/>
                <a:cs typeface="Times New Roman"/>
              </a:rPr>
              <a:t>was foolish enough and  presumptuous enough to propose </a:t>
            </a:r>
            <a:r>
              <a:rPr dirty="0" sz="1450" spc="-5">
                <a:latin typeface="Times New Roman"/>
                <a:cs typeface="Times New Roman"/>
              </a:rPr>
              <a:t>a </a:t>
            </a:r>
            <a:r>
              <a:rPr dirty="0" sz="1450" spc="-10">
                <a:latin typeface="Times New Roman"/>
                <a:cs typeface="Times New Roman"/>
              </a:rPr>
              <a:t>match between </a:t>
            </a:r>
            <a:r>
              <a:rPr dirty="0" sz="1450" spc="-5">
                <a:latin typeface="Times New Roman"/>
                <a:cs typeface="Times New Roman"/>
              </a:rPr>
              <a:t>you </a:t>
            </a:r>
            <a:r>
              <a:rPr dirty="0" sz="1450" spc="-10">
                <a:latin typeface="Times New Roman"/>
                <a:cs typeface="Times New Roman"/>
              </a:rPr>
              <a:t>and this </a:t>
            </a:r>
            <a:r>
              <a:rPr dirty="0" sz="1450" spc="-5">
                <a:latin typeface="Times New Roman"/>
                <a:cs typeface="Times New Roman"/>
              </a:rPr>
              <a:t>young </a:t>
            </a:r>
            <a:r>
              <a:rPr dirty="0" sz="1450" spc="-25">
                <a:latin typeface="Times New Roman"/>
                <a:cs typeface="Times New Roman"/>
              </a:rPr>
              <a:t>lady.  </a:t>
            </a:r>
            <a:r>
              <a:rPr dirty="0" sz="1450" spc="-60">
                <a:latin typeface="Times New Roman"/>
                <a:cs typeface="Times New Roman"/>
              </a:rPr>
              <a:t>You </a:t>
            </a:r>
            <a:r>
              <a:rPr dirty="0" sz="1450" spc="-10">
                <a:latin typeface="Times New Roman"/>
                <a:cs typeface="Times New Roman"/>
              </a:rPr>
              <a:t>were exhibited to her two nights ago; and </a:t>
            </a:r>
            <a:r>
              <a:rPr dirty="0" sz="1450" spc="-5">
                <a:latin typeface="Times New Roman"/>
                <a:cs typeface="Times New Roman"/>
              </a:rPr>
              <a:t>I </a:t>
            </a:r>
            <a:r>
              <a:rPr dirty="0" sz="1450" spc="-10">
                <a:latin typeface="Times New Roman"/>
                <a:cs typeface="Times New Roman"/>
              </a:rPr>
              <a:t>rejoice to tell </a:t>
            </a:r>
            <a:r>
              <a:rPr dirty="0" sz="1450" spc="-5">
                <a:latin typeface="Times New Roman"/>
                <a:cs typeface="Times New Roman"/>
              </a:rPr>
              <a:t>you </a:t>
            </a:r>
            <a:r>
              <a:rPr dirty="0" sz="1450" spc="-10">
                <a:latin typeface="Times New Roman"/>
                <a:cs typeface="Times New Roman"/>
              </a:rPr>
              <a:t>that she  rejected the idea with disgust. Let me add that </a:t>
            </a:r>
            <a:r>
              <a:rPr dirty="0" sz="1450" spc="-5">
                <a:latin typeface="Times New Roman"/>
                <a:cs typeface="Times New Roman"/>
              </a:rPr>
              <a:t>I </a:t>
            </a:r>
            <a:r>
              <a:rPr dirty="0" sz="1450" spc="-10">
                <a:latin typeface="Times New Roman"/>
                <a:cs typeface="Times New Roman"/>
              </a:rPr>
              <a:t>have considerable influence  with </a:t>
            </a:r>
            <a:r>
              <a:rPr dirty="0" sz="1450" spc="-5">
                <a:latin typeface="Times New Roman"/>
                <a:cs typeface="Times New Roman"/>
              </a:rPr>
              <a:t>your </a:t>
            </a:r>
            <a:r>
              <a:rPr dirty="0" sz="1450" spc="-10">
                <a:latin typeface="Times New Roman"/>
                <a:cs typeface="Times New Roman"/>
              </a:rPr>
              <a:t>father; and it shall </a:t>
            </a:r>
            <a:r>
              <a:rPr dirty="0" sz="1450" spc="-5">
                <a:latin typeface="Times New Roman"/>
                <a:cs typeface="Times New Roman"/>
              </a:rPr>
              <a:t>not be </a:t>
            </a:r>
            <a:r>
              <a:rPr dirty="0" sz="1450" spc="-10">
                <a:latin typeface="Times New Roman"/>
                <a:cs typeface="Times New Roman"/>
              </a:rPr>
              <a:t>my fault if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beggared </a:t>
            </a:r>
            <a:r>
              <a:rPr dirty="0" sz="1450" spc="-5">
                <a:latin typeface="Times New Roman"/>
                <a:cs typeface="Times New Roman"/>
              </a:rPr>
              <a:t>of your  </a:t>
            </a:r>
            <a:r>
              <a:rPr dirty="0" sz="1450" spc="-10">
                <a:latin typeface="Times New Roman"/>
                <a:cs typeface="Times New Roman"/>
              </a:rPr>
              <a:t>allowance and sent back to </a:t>
            </a:r>
            <a:r>
              <a:rPr dirty="0" sz="1450" spc="-5">
                <a:latin typeface="Times New Roman"/>
                <a:cs typeface="Times New Roman"/>
              </a:rPr>
              <a:t>your </a:t>
            </a:r>
            <a:r>
              <a:rPr dirty="0" sz="1450" spc="-10">
                <a:latin typeface="Times New Roman"/>
                <a:cs typeface="Times New Roman"/>
              </a:rPr>
              <a:t>scrivening ere the week </a:t>
            </a:r>
            <a:r>
              <a:rPr dirty="0" sz="1450" spc="-5">
                <a:latin typeface="Times New Roman"/>
                <a:cs typeface="Times New Roman"/>
              </a:rPr>
              <a:t>be</a:t>
            </a:r>
            <a:r>
              <a:rPr dirty="0" sz="1450" spc="5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tones </a:t>
            </a:r>
            <a:r>
              <a:rPr dirty="0" sz="1450" spc="-5">
                <a:latin typeface="Times New Roman"/>
                <a:cs typeface="Times New Roman"/>
              </a:rPr>
              <a:t>of </a:t>
            </a:r>
            <a:r>
              <a:rPr dirty="0" sz="1450" spc="-10">
                <a:latin typeface="Times New Roman"/>
                <a:cs typeface="Times New Roman"/>
              </a:rPr>
              <a:t>the old man's voice were, if possible, more wounding than his  language; Francis felt himself exposed to the most cruel, blighting, and  unbearable contempt; his head turned, and </a:t>
            </a:r>
            <a:r>
              <a:rPr dirty="0" sz="1450" spc="-5">
                <a:latin typeface="Times New Roman"/>
                <a:cs typeface="Times New Roman"/>
              </a:rPr>
              <a:t>he </a:t>
            </a:r>
            <a:r>
              <a:rPr dirty="0" sz="1450" spc="-10">
                <a:latin typeface="Times New Roman"/>
                <a:cs typeface="Times New Roman"/>
              </a:rPr>
              <a:t>covered his face with his hands,  uttering at the same time </a:t>
            </a:r>
            <a:r>
              <a:rPr dirty="0" sz="1450" spc="-5">
                <a:latin typeface="Times New Roman"/>
                <a:cs typeface="Times New Roman"/>
              </a:rPr>
              <a:t>a </a:t>
            </a:r>
            <a:r>
              <a:rPr dirty="0" sz="1450" spc="-10">
                <a:latin typeface="Times New Roman"/>
                <a:cs typeface="Times New Roman"/>
              </a:rPr>
              <a:t>tearless sob </a:t>
            </a:r>
            <a:r>
              <a:rPr dirty="0" sz="1450" spc="-5">
                <a:latin typeface="Times New Roman"/>
                <a:cs typeface="Times New Roman"/>
              </a:rPr>
              <a:t>of </a:t>
            </a:r>
            <a:r>
              <a:rPr dirty="0" sz="1450" spc="-25">
                <a:latin typeface="Times New Roman"/>
                <a:cs typeface="Times New Roman"/>
              </a:rPr>
              <a:t>agony. </a:t>
            </a:r>
            <a:r>
              <a:rPr dirty="0" sz="1450" spc="-10">
                <a:latin typeface="Times New Roman"/>
                <a:cs typeface="Times New Roman"/>
              </a:rPr>
              <a:t>But Miss </a:t>
            </a:r>
            <a:r>
              <a:rPr dirty="0" sz="1450" spc="-25">
                <a:latin typeface="Times New Roman"/>
                <a:cs typeface="Times New Roman"/>
              </a:rPr>
              <a:t>Vandeleur </a:t>
            </a:r>
            <a:r>
              <a:rPr dirty="0" sz="1450" spc="-10">
                <a:latin typeface="Times New Roman"/>
                <a:cs typeface="Times New Roman"/>
              </a:rPr>
              <a:t>once  again interfered in his</a:t>
            </a:r>
            <a:r>
              <a:rPr dirty="0" sz="1450" spc="5">
                <a:latin typeface="Times New Roman"/>
                <a:cs typeface="Times New Roman"/>
              </a:rPr>
              <a:t> </a:t>
            </a:r>
            <a:r>
              <a:rPr dirty="0" sz="1450" spc="-10">
                <a:latin typeface="Times New Roman"/>
                <a:cs typeface="Times New Roman"/>
              </a:rPr>
              <a:t>behalf.</a:t>
            </a:r>
            <a:endParaRPr sz="1450">
              <a:latin typeface="Times New Roman"/>
              <a:cs typeface="Times New Roman"/>
            </a:endParaRPr>
          </a:p>
          <a:p>
            <a:pPr algn="just" marL="12700" marR="6350">
              <a:lnSpc>
                <a:spcPts val="1730"/>
              </a:lnSpc>
              <a:spcBef>
                <a:spcPts val="855"/>
              </a:spcBef>
            </a:pPr>
            <a:r>
              <a:rPr dirty="0" sz="1450" spc="-30">
                <a:latin typeface="Times New Roman"/>
                <a:cs typeface="Times New Roman"/>
              </a:rPr>
              <a:t>"Mr. </a:t>
            </a:r>
            <a:r>
              <a:rPr dirty="0" sz="1450" spc="-15">
                <a:latin typeface="Times New Roman"/>
                <a:cs typeface="Times New Roman"/>
              </a:rPr>
              <a:t>Scrymgeour," </a:t>
            </a:r>
            <a:r>
              <a:rPr dirty="0" sz="1450" spc="-10">
                <a:latin typeface="Times New Roman"/>
                <a:cs typeface="Times New Roman"/>
              </a:rPr>
              <a:t>she said, speaking in clear and even tones, "you must </a:t>
            </a:r>
            <a:r>
              <a:rPr dirty="0" sz="1450" spc="-5">
                <a:latin typeface="Times New Roman"/>
                <a:cs typeface="Times New Roman"/>
              </a:rPr>
              <a:t>not  be </a:t>
            </a:r>
            <a:r>
              <a:rPr dirty="0" sz="1450" spc="-10">
                <a:latin typeface="Times New Roman"/>
                <a:cs typeface="Times New Roman"/>
              </a:rPr>
              <a:t>concerned at my father's harsh expressions.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no </a:t>
            </a:r>
            <a:r>
              <a:rPr dirty="0" sz="1450" spc="-10">
                <a:latin typeface="Times New Roman"/>
                <a:cs typeface="Times New Roman"/>
              </a:rPr>
              <a:t>disgust for </a:t>
            </a:r>
            <a:r>
              <a:rPr dirty="0" sz="1450" spc="-5">
                <a:latin typeface="Times New Roman"/>
                <a:cs typeface="Times New Roman"/>
              </a:rPr>
              <a:t>you; on </a:t>
            </a:r>
            <a:r>
              <a:rPr dirty="0" sz="1450" spc="-10">
                <a:latin typeface="Times New Roman"/>
                <a:cs typeface="Times New Roman"/>
              </a:rPr>
              <a:t>the  </a:t>
            </a:r>
            <a:r>
              <a:rPr dirty="0" sz="1450" spc="-20">
                <a:latin typeface="Times New Roman"/>
                <a:cs typeface="Times New Roman"/>
              </a:rPr>
              <a:t>contrary, </a:t>
            </a:r>
            <a:r>
              <a:rPr dirty="0" sz="1450" spc="-5">
                <a:latin typeface="Times New Roman"/>
                <a:cs typeface="Times New Roman"/>
              </a:rPr>
              <a:t>I </a:t>
            </a:r>
            <a:r>
              <a:rPr dirty="0" sz="1450" spc="-10">
                <a:latin typeface="Times New Roman"/>
                <a:cs typeface="Times New Roman"/>
              </a:rPr>
              <a:t>asked an opportunity to make </a:t>
            </a:r>
            <a:r>
              <a:rPr dirty="0" sz="1450" spc="-5">
                <a:latin typeface="Times New Roman"/>
                <a:cs typeface="Times New Roman"/>
              </a:rPr>
              <a:t>your </a:t>
            </a:r>
            <a:r>
              <a:rPr dirty="0" sz="1450" spc="-10">
                <a:latin typeface="Times New Roman"/>
                <a:cs typeface="Times New Roman"/>
              </a:rPr>
              <a:t>better acquaintance. As for what  has passed to-night, believe me it has filled my mind with both pity and  esteem."</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Just then </a:t>
            </a:r>
            <a:r>
              <a:rPr dirty="0" sz="1450" spc="-35">
                <a:latin typeface="Times New Roman"/>
                <a:cs typeface="Times New Roman"/>
              </a:rPr>
              <a:t>Mr. </a:t>
            </a:r>
            <a:r>
              <a:rPr dirty="0" sz="1450" spc="-10">
                <a:latin typeface="Times New Roman"/>
                <a:cs typeface="Times New Roman"/>
              </a:rPr>
              <a:t>Rolles made </a:t>
            </a:r>
            <a:r>
              <a:rPr dirty="0" sz="1450" spc="-5">
                <a:latin typeface="Times New Roman"/>
                <a:cs typeface="Times New Roman"/>
              </a:rPr>
              <a:t>a </a:t>
            </a:r>
            <a:r>
              <a:rPr dirty="0" sz="1450" spc="-10">
                <a:latin typeface="Times New Roman"/>
                <a:cs typeface="Times New Roman"/>
              </a:rPr>
              <a:t>convulsive movement with his arm, which  convinced Francis that </a:t>
            </a:r>
            <a:r>
              <a:rPr dirty="0" sz="1450" spc="-5">
                <a:latin typeface="Times New Roman"/>
                <a:cs typeface="Times New Roman"/>
              </a:rPr>
              <a:t>he </a:t>
            </a:r>
            <a:r>
              <a:rPr dirty="0" sz="1450" spc="-10">
                <a:latin typeface="Times New Roman"/>
                <a:cs typeface="Times New Roman"/>
              </a:rPr>
              <a:t>was only drugged, and was beginning to throw </a:t>
            </a:r>
            <a:r>
              <a:rPr dirty="0" sz="1450" spc="-15">
                <a:latin typeface="Times New Roman"/>
                <a:cs typeface="Times New Roman"/>
              </a:rPr>
              <a:t>off  </a:t>
            </a:r>
            <a:r>
              <a:rPr dirty="0" sz="1450" spc="-10">
                <a:latin typeface="Times New Roman"/>
                <a:cs typeface="Times New Roman"/>
              </a:rPr>
              <a:t>the influence </a:t>
            </a:r>
            <a:r>
              <a:rPr dirty="0" sz="1450" spc="-5">
                <a:latin typeface="Times New Roman"/>
                <a:cs typeface="Times New Roman"/>
              </a:rPr>
              <a:t>of </a:t>
            </a:r>
            <a:r>
              <a:rPr dirty="0" sz="1450" spc="-10">
                <a:latin typeface="Times New Roman"/>
                <a:cs typeface="Times New Roman"/>
              </a:rPr>
              <a:t>the opiate.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stooped over him and examined his  face for an</a:t>
            </a:r>
            <a:r>
              <a:rPr dirty="0" sz="1450">
                <a:latin typeface="Times New Roman"/>
                <a:cs typeface="Times New Roman"/>
              </a:rPr>
              <a:t> </a:t>
            </a:r>
            <a:r>
              <a:rPr dirty="0" sz="1450" spc="-10">
                <a:latin typeface="Times New Roman"/>
                <a:cs typeface="Times New Roman"/>
              </a:rPr>
              <a:t>instant.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"Come,</a:t>
            </a:r>
            <a:r>
              <a:rPr dirty="0" sz="1450" spc="165">
                <a:latin typeface="Times New Roman"/>
                <a:cs typeface="Times New Roman"/>
              </a:rPr>
              <a:t> </a:t>
            </a:r>
            <a:r>
              <a:rPr dirty="0" sz="1450" spc="-10">
                <a:latin typeface="Times New Roman"/>
                <a:cs typeface="Times New Roman"/>
              </a:rPr>
              <a:t>come!"</a:t>
            </a:r>
            <a:r>
              <a:rPr dirty="0" sz="1450" spc="165">
                <a:latin typeface="Times New Roman"/>
                <a:cs typeface="Times New Roman"/>
              </a:rPr>
              <a:t> </a:t>
            </a:r>
            <a:r>
              <a:rPr dirty="0" sz="1450" spc="-10">
                <a:latin typeface="Times New Roman"/>
                <a:cs typeface="Times New Roman"/>
              </a:rPr>
              <a:t>cried</a:t>
            </a:r>
            <a:r>
              <a:rPr dirty="0" sz="1450" spc="165">
                <a:latin typeface="Times New Roman"/>
                <a:cs typeface="Times New Roman"/>
              </a:rPr>
              <a:t> </a:t>
            </a:r>
            <a:r>
              <a:rPr dirty="0" sz="1450" spc="-10">
                <a:latin typeface="Times New Roman"/>
                <a:cs typeface="Times New Roman"/>
              </a:rPr>
              <a:t>he,</a:t>
            </a:r>
            <a:r>
              <a:rPr dirty="0" sz="1450" spc="165">
                <a:latin typeface="Times New Roman"/>
                <a:cs typeface="Times New Roman"/>
              </a:rPr>
              <a:t> </a:t>
            </a:r>
            <a:r>
              <a:rPr dirty="0" sz="1450" spc="-10">
                <a:latin typeface="Times New Roman"/>
                <a:cs typeface="Times New Roman"/>
              </a:rPr>
              <a:t>raising</a:t>
            </a:r>
            <a:r>
              <a:rPr dirty="0" sz="1450" spc="165">
                <a:latin typeface="Times New Roman"/>
                <a:cs typeface="Times New Roman"/>
              </a:rPr>
              <a:t> </a:t>
            </a:r>
            <a:r>
              <a:rPr dirty="0" sz="1450" spc="-10">
                <a:latin typeface="Times New Roman"/>
                <a:cs typeface="Times New Roman"/>
              </a:rPr>
              <a:t>his</a:t>
            </a:r>
            <a:r>
              <a:rPr dirty="0" sz="1450" spc="165">
                <a:latin typeface="Times New Roman"/>
                <a:cs typeface="Times New Roman"/>
              </a:rPr>
              <a:t> </a:t>
            </a:r>
            <a:r>
              <a:rPr dirty="0" sz="1450" spc="-10">
                <a:latin typeface="Times New Roman"/>
                <a:cs typeface="Times New Roman"/>
              </a:rPr>
              <a:t>head.</a:t>
            </a:r>
            <a:r>
              <a:rPr dirty="0" sz="1450" spc="165">
                <a:latin typeface="Times New Roman"/>
                <a:cs typeface="Times New Roman"/>
              </a:rPr>
              <a:t> </a:t>
            </a:r>
            <a:r>
              <a:rPr dirty="0" sz="1450" spc="-10">
                <a:latin typeface="Times New Roman"/>
                <a:cs typeface="Times New Roman"/>
              </a:rPr>
              <a:t>"Let</a:t>
            </a:r>
            <a:r>
              <a:rPr dirty="0" sz="1450" spc="165">
                <a:latin typeface="Times New Roman"/>
                <a:cs typeface="Times New Roman"/>
              </a:rPr>
              <a:t> </a:t>
            </a:r>
            <a:r>
              <a:rPr dirty="0" sz="1450" spc="-10">
                <a:latin typeface="Times New Roman"/>
                <a:cs typeface="Times New Roman"/>
              </a:rPr>
              <a:t>there</a:t>
            </a:r>
            <a:r>
              <a:rPr dirty="0" sz="1450" spc="165">
                <a:latin typeface="Times New Roman"/>
                <a:cs typeface="Times New Roman"/>
              </a:rPr>
              <a:t> </a:t>
            </a:r>
            <a:r>
              <a:rPr dirty="0" sz="1450" spc="-5">
                <a:latin typeface="Times New Roman"/>
                <a:cs typeface="Times New Roman"/>
              </a:rPr>
              <a:t>be</a:t>
            </a:r>
            <a:r>
              <a:rPr dirty="0" sz="1450" spc="165">
                <a:latin typeface="Times New Roman"/>
                <a:cs typeface="Times New Roman"/>
              </a:rPr>
              <a:t> </a:t>
            </a:r>
            <a:r>
              <a:rPr dirty="0" sz="1450" spc="-10">
                <a:latin typeface="Times New Roman"/>
                <a:cs typeface="Times New Roman"/>
              </a:rPr>
              <a:t>an</a:t>
            </a:r>
            <a:r>
              <a:rPr dirty="0" sz="1450" spc="170">
                <a:latin typeface="Times New Roman"/>
                <a:cs typeface="Times New Roman"/>
              </a:rPr>
              <a:t> </a:t>
            </a:r>
            <a:r>
              <a:rPr dirty="0" sz="1450" spc="-10">
                <a:latin typeface="Times New Roman"/>
                <a:cs typeface="Times New Roman"/>
              </a:rPr>
              <a:t>end</a:t>
            </a:r>
            <a:r>
              <a:rPr dirty="0" sz="1450" spc="165">
                <a:latin typeface="Times New Roman"/>
                <a:cs typeface="Times New Roman"/>
              </a:rPr>
              <a:t> </a:t>
            </a:r>
            <a:r>
              <a:rPr dirty="0" sz="1450" spc="-5">
                <a:latin typeface="Times New Roman"/>
                <a:cs typeface="Times New Roman"/>
              </a:rPr>
              <a:t>of</a:t>
            </a:r>
            <a:r>
              <a:rPr dirty="0" sz="1450" spc="165">
                <a:latin typeface="Times New Roman"/>
                <a:cs typeface="Times New Roman"/>
              </a:rPr>
              <a:t> </a:t>
            </a:r>
            <a:r>
              <a:rPr dirty="0" sz="1450" spc="-10">
                <a:latin typeface="Times New Roman"/>
                <a:cs typeface="Times New Roman"/>
              </a:rPr>
              <a:t>this.</a:t>
            </a:r>
            <a:r>
              <a:rPr dirty="0" sz="1450" spc="16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since </a:t>
            </a:r>
            <a:r>
              <a:rPr dirty="0" sz="1450" spc="-5">
                <a:latin typeface="Times New Roman"/>
                <a:cs typeface="Times New Roman"/>
              </a:rPr>
              <a:t>you </a:t>
            </a:r>
            <a:r>
              <a:rPr dirty="0" sz="1450" spc="-10">
                <a:latin typeface="Times New Roman"/>
                <a:cs typeface="Times New Roman"/>
              </a:rPr>
              <a:t>are so pleased with his conduct, Miss </a:t>
            </a:r>
            <a:r>
              <a:rPr dirty="0" sz="1450" spc="-30">
                <a:latin typeface="Times New Roman"/>
                <a:cs typeface="Times New Roman"/>
              </a:rPr>
              <a:t>Vandeleur,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candle and  show the bastard</a:t>
            </a:r>
            <a:r>
              <a:rPr dirty="0" sz="145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lady hastened to</a:t>
            </a:r>
            <a:r>
              <a:rPr dirty="0" sz="1450" spc="5">
                <a:latin typeface="Times New Roman"/>
                <a:cs typeface="Times New Roman"/>
              </a:rPr>
              <a:t> </a:t>
            </a:r>
            <a:r>
              <a:rPr dirty="0" sz="1450" spc="-25">
                <a:latin typeface="Times New Roman"/>
                <a:cs typeface="Times New Roman"/>
              </a:rPr>
              <a:t>obey.</a:t>
            </a:r>
            <a:endParaRPr sz="1450">
              <a:latin typeface="Times New Roman"/>
              <a:cs typeface="Times New Roman"/>
            </a:endParaRPr>
          </a:p>
          <a:p>
            <a:pPr algn="just" marL="12700" marR="8255">
              <a:lnSpc>
                <a:spcPts val="1730"/>
              </a:lnSpc>
              <a:spcBef>
                <a:spcPts val="919"/>
              </a:spcBef>
            </a:pP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said Francis, as soon as </a:t>
            </a:r>
            <a:r>
              <a:rPr dirty="0" sz="1450" spc="-5">
                <a:latin typeface="Times New Roman"/>
                <a:cs typeface="Times New Roman"/>
              </a:rPr>
              <a:t>he </a:t>
            </a:r>
            <a:r>
              <a:rPr dirty="0" sz="1450" spc="-10">
                <a:latin typeface="Times New Roman"/>
                <a:cs typeface="Times New Roman"/>
              </a:rPr>
              <a:t>was alone with her in the garden. "I  thank </a:t>
            </a:r>
            <a:r>
              <a:rPr dirty="0" sz="1450" spc="-5">
                <a:latin typeface="Times New Roman"/>
                <a:cs typeface="Times New Roman"/>
              </a:rPr>
              <a:t>you </a:t>
            </a:r>
            <a:r>
              <a:rPr dirty="0" sz="1450" spc="-10">
                <a:latin typeface="Times New Roman"/>
                <a:cs typeface="Times New Roman"/>
              </a:rPr>
              <a:t>from my soul. This has been the bitterest evening </a:t>
            </a:r>
            <a:r>
              <a:rPr dirty="0" sz="1450" spc="-5">
                <a:latin typeface="Times New Roman"/>
                <a:cs typeface="Times New Roman"/>
              </a:rPr>
              <a:t>of </a:t>
            </a:r>
            <a:r>
              <a:rPr dirty="0" sz="1450" spc="-10">
                <a:latin typeface="Times New Roman"/>
                <a:cs typeface="Times New Roman"/>
              </a:rPr>
              <a:t>my life, </a:t>
            </a:r>
            <a:r>
              <a:rPr dirty="0" sz="1450" spc="-5">
                <a:latin typeface="Times New Roman"/>
                <a:cs typeface="Times New Roman"/>
              </a:rPr>
              <a:t>but </a:t>
            </a:r>
            <a:r>
              <a:rPr dirty="0" sz="1450" spc="-10">
                <a:latin typeface="Times New Roman"/>
                <a:cs typeface="Times New Roman"/>
              </a:rPr>
              <a:t>it  will have always </a:t>
            </a:r>
            <a:r>
              <a:rPr dirty="0" sz="1450" spc="-5">
                <a:latin typeface="Times New Roman"/>
                <a:cs typeface="Times New Roman"/>
              </a:rPr>
              <a:t>one </a:t>
            </a:r>
            <a:r>
              <a:rPr dirty="0" sz="1450" spc="-10">
                <a:latin typeface="Times New Roman"/>
                <a:cs typeface="Times New Roman"/>
              </a:rPr>
              <a:t>pleasant</a:t>
            </a:r>
            <a:r>
              <a:rPr dirty="0" sz="1450" spc="10">
                <a:latin typeface="Times New Roman"/>
                <a:cs typeface="Times New Roman"/>
              </a:rPr>
              <a:t> </a:t>
            </a:r>
            <a:r>
              <a:rPr dirty="0" sz="1450" spc="-10">
                <a:latin typeface="Times New Roman"/>
                <a:cs typeface="Times New Roman"/>
              </a:rPr>
              <a:t>recollection."</a:t>
            </a:r>
            <a:endParaRPr sz="1450">
              <a:latin typeface="Times New Roman"/>
              <a:cs typeface="Times New Roman"/>
            </a:endParaRPr>
          </a:p>
          <a:p>
            <a:pPr algn="just" marL="12700" marR="12700">
              <a:lnSpc>
                <a:spcPts val="1730"/>
              </a:lnSpc>
              <a:spcBef>
                <a:spcPts val="860"/>
              </a:spcBef>
            </a:pPr>
            <a:r>
              <a:rPr dirty="0" sz="1450" spc="-10">
                <a:latin typeface="Times New Roman"/>
                <a:cs typeface="Times New Roman"/>
              </a:rPr>
              <a:t>"I spoke as </a:t>
            </a:r>
            <a:r>
              <a:rPr dirty="0" sz="1450" spc="-5">
                <a:latin typeface="Times New Roman"/>
                <a:cs typeface="Times New Roman"/>
              </a:rPr>
              <a:t>I </a:t>
            </a:r>
            <a:r>
              <a:rPr dirty="0" sz="1450" spc="-10">
                <a:latin typeface="Times New Roman"/>
                <a:cs typeface="Times New Roman"/>
              </a:rPr>
              <a:t>felt," she replied, "and in justice to </a:t>
            </a:r>
            <a:r>
              <a:rPr dirty="0" sz="1450" spc="-5">
                <a:latin typeface="Times New Roman"/>
                <a:cs typeface="Times New Roman"/>
              </a:rPr>
              <a:t>you. </a:t>
            </a:r>
            <a:r>
              <a:rPr dirty="0" sz="1450" spc="-10">
                <a:latin typeface="Times New Roman"/>
                <a:cs typeface="Times New Roman"/>
              </a:rPr>
              <a:t>It made my heart sorry  that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so unkindly</a:t>
            </a:r>
            <a:r>
              <a:rPr dirty="0" sz="1450" spc="10">
                <a:latin typeface="Times New Roman"/>
                <a:cs typeface="Times New Roman"/>
              </a:rPr>
              <a:t> </a:t>
            </a:r>
            <a:r>
              <a:rPr dirty="0" sz="1450" spc="-10">
                <a:latin typeface="Times New Roman"/>
                <a:cs typeface="Times New Roman"/>
              </a:rPr>
              <a:t>used."</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By this time they had reached the garden gate; and Miss </a:t>
            </a:r>
            <a:r>
              <a:rPr dirty="0" sz="1450" spc="-30">
                <a:latin typeface="Times New Roman"/>
                <a:cs typeface="Times New Roman"/>
              </a:rPr>
              <a:t>Vandeleur, </a:t>
            </a:r>
            <a:r>
              <a:rPr dirty="0" sz="1450" spc="-10">
                <a:latin typeface="Times New Roman"/>
                <a:cs typeface="Times New Roman"/>
              </a:rPr>
              <a:t>having set  the candle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was already unfastening the</a:t>
            </a:r>
            <a:r>
              <a:rPr dirty="0" sz="1450" spc="35">
                <a:latin typeface="Times New Roman"/>
                <a:cs typeface="Times New Roman"/>
              </a:rPr>
              <a:t> </a:t>
            </a:r>
            <a:r>
              <a:rPr dirty="0" sz="1450" spc="-10">
                <a:latin typeface="Times New Roman"/>
                <a:cs typeface="Times New Roman"/>
              </a:rPr>
              <a:t>bolts.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"One word more," said Francis. "This is </a:t>
            </a:r>
            <a:r>
              <a:rPr dirty="0" sz="1450" spc="-5">
                <a:latin typeface="Times New Roman"/>
                <a:cs typeface="Times New Roman"/>
              </a:rPr>
              <a:t>not </a:t>
            </a:r>
            <a:r>
              <a:rPr dirty="0" sz="1450" spc="-10">
                <a:latin typeface="Times New Roman"/>
                <a:cs typeface="Times New Roman"/>
              </a:rPr>
              <a:t>for the last time </a:t>
            </a:r>
            <a:r>
              <a:rPr dirty="0" sz="1450" spc="-5">
                <a:latin typeface="Times New Roman"/>
                <a:cs typeface="Times New Roman"/>
              </a:rPr>
              <a:t>- I </a:t>
            </a:r>
            <a:r>
              <a:rPr dirty="0" sz="1450" spc="-10">
                <a:latin typeface="Times New Roman"/>
                <a:cs typeface="Times New Roman"/>
              </a:rPr>
              <a:t>shall see </a:t>
            </a:r>
            <a:r>
              <a:rPr dirty="0" sz="1450" spc="-5">
                <a:latin typeface="Times New Roman"/>
                <a:cs typeface="Times New Roman"/>
              </a:rPr>
              <a:t>you  </a:t>
            </a:r>
            <a:r>
              <a:rPr dirty="0" sz="1450" spc="-10">
                <a:latin typeface="Times New Roman"/>
                <a:cs typeface="Times New Roman"/>
              </a:rPr>
              <a:t>again, shall </a:t>
            </a:r>
            <a:r>
              <a:rPr dirty="0" sz="1450" spc="-5">
                <a:latin typeface="Times New Roman"/>
                <a:cs typeface="Times New Roman"/>
              </a:rPr>
              <a:t>I</a:t>
            </a:r>
            <a:r>
              <a:rPr dirty="0" sz="1450">
                <a:latin typeface="Times New Roman"/>
                <a:cs typeface="Times New Roman"/>
              </a:rPr>
              <a:t> </a:t>
            </a:r>
            <a:r>
              <a:rPr dirty="0" sz="1450" spc="-10">
                <a:latin typeface="Times New Roman"/>
                <a:cs typeface="Times New Roman"/>
              </a:rPr>
              <a:t>not?"</a:t>
            </a:r>
            <a:endParaRPr sz="1450">
              <a:latin typeface="Times New Roman"/>
              <a:cs typeface="Times New Roman"/>
            </a:endParaRPr>
          </a:p>
          <a:p>
            <a:pPr marL="12700" marR="208915">
              <a:lnSpc>
                <a:spcPts val="2590"/>
              </a:lnSpc>
              <a:spcBef>
                <a:spcPts val="175"/>
              </a:spcBef>
            </a:pPr>
            <a:r>
              <a:rPr dirty="0" sz="1450" spc="-10">
                <a:latin typeface="Times New Roman"/>
                <a:cs typeface="Times New Roman"/>
              </a:rPr>
              <a:t>"Alas!" she answered. </a:t>
            </a:r>
            <a:r>
              <a:rPr dirty="0" sz="1450" spc="-45">
                <a:latin typeface="Times New Roman"/>
                <a:cs typeface="Times New Roman"/>
              </a:rPr>
              <a:t>"You </a:t>
            </a:r>
            <a:r>
              <a:rPr dirty="0" sz="1450" spc="-10">
                <a:latin typeface="Times New Roman"/>
                <a:cs typeface="Times New Roman"/>
              </a:rPr>
              <a:t>have heard my </a:t>
            </a:r>
            <a:r>
              <a:rPr dirty="0" sz="1450" spc="-20">
                <a:latin typeface="Times New Roman"/>
                <a:cs typeface="Times New Roman"/>
              </a:rPr>
              <a:t>father. </a:t>
            </a:r>
            <a:r>
              <a:rPr dirty="0" sz="1450" spc="-10">
                <a:latin typeface="Times New Roman"/>
                <a:cs typeface="Times New Roman"/>
              </a:rPr>
              <a:t>What can </a:t>
            </a:r>
            <a:r>
              <a:rPr dirty="0" sz="1450" spc="-5">
                <a:latin typeface="Times New Roman"/>
                <a:cs typeface="Times New Roman"/>
              </a:rPr>
              <a:t>I do but </a:t>
            </a:r>
            <a:r>
              <a:rPr dirty="0" sz="1450" spc="-10">
                <a:latin typeface="Times New Roman"/>
                <a:cs typeface="Times New Roman"/>
              </a:rPr>
              <a:t>obey?"  </a:t>
            </a:r>
            <a:r>
              <a:rPr dirty="0" sz="1450" spc="-30">
                <a:latin typeface="Times New Roman"/>
                <a:cs typeface="Times New Roman"/>
              </a:rPr>
              <a:t>"Tell </a:t>
            </a:r>
            <a:r>
              <a:rPr dirty="0" sz="1450" spc="-10">
                <a:latin typeface="Times New Roman"/>
                <a:cs typeface="Times New Roman"/>
              </a:rPr>
              <a:t>me at least that it is </a:t>
            </a:r>
            <a:r>
              <a:rPr dirty="0" sz="1450" spc="-5">
                <a:latin typeface="Times New Roman"/>
                <a:cs typeface="Times New Roman"/>
              </a:rPr>
              <a:t>not </a:t>
            </a:r>
            <a:r>
              <a:rPr dirty="0" sz="1450" spc="-10">
                <a:latin typeface="Times New Roman"/>
                <a:cs typeface="Times New Roman"/>
              </a:rPr>
              <a:t>with </a:t>
            </a:r>
            <a:r>
              <a:rPr dirty="0" sz="1450" spc="-5">
                <a:latin typeface="Times New Roman"/>
                <a:cs typeface="Times New Roman"/>
              </a:rPr>
              <a:t>your </a:t>
            </a:r>
            <a:r>
              <a:rPr dirty="0" sz="1450" spc="-10">
                <a:latin typeface="Times New Roman"/>
                <a:cs typeface="Times New Roman"/>
              </a:rPr>
              <a:t>consent,"</a:t>
            </a:r>
            <a:r>
              <a:rPr dirty="0" sz="1450" spc="65">
                <a:latin typeface="Times New Roman"/>
                <a:cs typeface="Times New Roman"/>
              </a:rPr>
              <a:t> </a:t>
            </a:r>
            <a:r>
              <a:rPr dirty="0" sz="1450" spc="-10">
                <a:latin typeface="Times New Roman"/>
                <a:cs typeface="Times New Roman"/>
              </a:rPr>
              <a:t>returned</a:t>
            </a:r>
            <a:endParaRPr sz="1450">
              <a:latin typeface="Times New Roman"/>
              <a:cs typeface="Times New Roman"/>
            </a:endParaRPr>
          </a:p>
          <a:p>
            <a:pPr marL="12700">
              <a:lnSpc>
                <a:spcPts val="1505"/>
              </a:lnSpc>
            </a:pPr>
            <a:r>
              <a:rPr dirty="0" sz="1450" spc="-10">
                <a:latin typeface="Times New Roman"/>
                <a:cs typeface="Times New Roman"/>
              </a:rPr>
              <a:t>Francis; "tell me that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wish to see the last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187960">
              <a:lnSpc>
                <a:spcPct val="149000"/>
              </a:lnSpc>
            </a:pPr>
            <a:r>
              <a:rPr dirty="0" sz="1450" spc="-10">
                <a:latin typeface="Times New Roman"/>
                <a:cs typeface="Times New Roman"/>
              </a:rPr>
              <a:t>"Indeed," replied she, "I have none. </a:t>
            </a:r>
            <a:r>
              <a:rPr dirty="0" sz="1450" spc="-60">
                <a:latin typeface="Times New Roman"/>
                <a:cs typeface="Times New Roman"/>
              </a:rPr>
              <a:t>You </a:t>
            </a:r>
            <a:r>
              <a:rPr dirty="0" sz="1450" spc="-10">
                <a:latin typeface="Times New Roman"/>
                <a:cs typeface="Times New Roman"/>
              </a:rPr>
              <a:t>seem to me both brave and honest."  "Then," said Francis, "give me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keepsake."</a:t>
            </a:r>
            <a:endParaRPr sz="1450">
              <a:latin typeface="Times New Roman"/>
              <a:cs typeface="Times New Roman"/>
            </a:endParaRPr>
          </a:p>
          <a:p>
            <a:pPr marL="12700" marR="6985">
              <a:lnSpc>
                <a:spcPts val="1730"/>
              </a:lnSpc>
              <a:spcBef>
                <a:spcPts val="915"/>
              </a:spcBef>
            </a:pPr>
            <a:r>
              <a:rPr dirty="0" sz="1450" spc="-10">
                <a:latin typeface="Times New Roman"/>
                <a:cs typeface="Times New Roman"/>
              </a:rPr>
              <a:t>She paused for </a:t>
            </a:r>
            <a:r>
              <a:rPr dirty="0" sz="1450" spc="-5">
                <a:latin typeface="Times New Roman"/>
                <a:cs typeface="Times New Roman"/>
              </a:rPr>
              <a:t>a </a:t>
            </a:r>
            <a:r>
              <a:rPr dirty="0" sz="1450" spc="-10">
                <a:latin typeface="Times New Roman"/>
                <a:cs typeface="Times New Roman"/>
              </a:rPr>
              <a:t>moment, with her hand </a:t>
            </a:r>
            <a:r>
              <a:rPr dirty="0" sz="1450" spc="-5">
                <a:latin typeface="Times New Roman"/>
                <a:cs typeface="Times New Roman"/>
              </a:rPr>
              <a:t>upon </a:t>
            </a:r>
            <a:r>
              <a:rPr dirty="0" sz="1450" spc="-10">
                <a:latin typeface="Times New Roman"/>
                <a:cs typeface="Times New Roman"/>
              </a:rPr>
              <a:t>the key; for the various bars and  bolts were all </a:t>
            </a:r>
            <a:r>
              <a:rPr dirty="0" sz="1450" spc="-5">
                <a:latin typeface="Times New Roman"/>
                <a:cs typeface="Times New Roman"/>
              </a:rPr>
              <a:t>undone, </a:t>
            </a:r>
            <a:r>
              <a:rPr dirty="0" sz="1450" spc="-10">
                <a:latin typeface="Times New Roman"/>
                <a:cs typeface="Times New Roman"/>
              </a:rPr>
              <a:t>and there was nothing left </a:t>
            </a:r>
            <a:r>
              <a:rPr dirty="0" sz="1450" spc="-5">
                <a:latin typeface="Times New Roman"/>
                <a:cs typeface="Times New Roman"/>
              </a:rPr>
              <a:t>but </a:t>
            </a:r>
            <a:r>
              <a:rPr dirty="0" sz="1450" spc="-10">
                <a:latin typeface="Times New Roman"/>
                <a:cs typeface="Times New Roman"/>
              </a:rPr>
              <a:t>to open the</a:t>
            </a:r>
            <a:r>
              <a:rPr dirty="0" sz="1450" spc="80">
                <a:latin typeface="Times New Roman"/>
                <a:cs typeface="Times New Roman"/>
              </a:rPr>
              <a:t> </a:t>
            </a:r>
            <a:r>
              <a:rPr dirty="0" sz="1450" spc="-10">
                <a:latin typeface="Times New Roman"/>
                <a:cs typeface="Times New Roman"/>
              </a:rPr>
              <a:t>lock.</a:t>
            </a:r>
            <a:endParaRPr sz="1450">
              <a:latin typeface="Times New Roman"/>
              <a:cs typeface="Times New Roman"/>
            </a:endParaRPr>
          </a:p>
          <a:p>
            <a:pPr marL="12700" marR="5080">
              <a:lnSpc>
                <a:spcPts val="1730"/>
              </a:lnSpc>
              <a:spcBef>
                <a:spcPts val="86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agree," she said, "will </a:t>
            </a:r>
            <a:r>
              <a:rPr dirty="0" sz="1450" spc="-5">
                <a:latin typeface="Times New Roman"/>
                <a:cs typeface="Times New Roman"/>
              </a:rPr>
              <a:t>you </a:t>
            </a:r>
            <a:r>
              <a:rPr dirty="0" sz="1450" spc="-10">
                <a:latin typeface="Times New Roman"/>
                <a:cs typeface="Times New Roman"/>
              </a:rPr>
              <a:t>promise to </a:t>
            </a:r>
            <a:r>
              <a:rPr dirty="0" sz="1450" spc="-5">
                <a:latin typeface="Times New Roman"/>
                <a:cs typeface="Times New Roman"/>
              </a:rPr>
              <a:t>do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from </a:t>
            </a:r>
            <a:r>
              <a:rPr dirty="0" sz="1450" spc="-5">
                <a:latin typeface="Times New Roman"/>
                <a:cs typeface="Times New Roman"/>
              </a:rPr>
              <a:t>point </a:t>
            </a:r>
            <a:r>
              <a:rPr dirty="0" sz="1450" spc="-10">
                <a:latin typeface="Times New Roman"/>
                <a:cs typeface="Times New Roman"/>
              </a:rPr>
              <a:t>to  point?"</a:t>
            </a:r>
            <a:endParaRPr sz="1450">
              <a:latin typeface="Times New Roman"/>
              <a:cs typeface="Times New Roman"/>
            </a:endParaRPr>
          </a:p>
          <a:p>
            <a:pPr marL="12700" marR="128905">
              <a:lnSpc>
                <a:spcPts val="2590"/>
              </a:lnSpc>
              <a:spcBef>
                <a:spcPts val="170"/>
              </a:spcBef>
            </a:pPr>
            <a:r>
              <a:rPr dirty="0" sz="1450" spc="-10">
                <a:latin typeface="Times New Roman"/>
                <a:cs typeface="Times New Roman"/>
              </a:rPr>
              <a:t>"Can </a:t>
            </a:r>
            <a:r>
              <a:rPr dirty="0" sz="1450" spc="-5">
                <a:latin typeface="Times New Roman"/>
                <a:cs typeface="Times New Roman"/>
              </a:rPr>
              <a:t>you </a:t>
            </a:r>
            <a:r>
              <a:rPr dirty="0" sz="1450" spc="-10">
                <a:latin typeface="Times New Roman"/>
                <a:cs typeface="Times New Roman"/>
              </a:rPr>
              <a:t>ask?" replied Francis. "I would </a:t>
            </a:r>
            <a:r>
              <a:rPr dirty="0" sz="1450" spc="-5">
                <a:latin typeface="Times New Roman"/>
                <a:cs typeface="Times New Roman"/>
              </a:rPr>
              <a:t>do </a:t>
            </a:r>
            <a:r>
              <a:rPr dirty="0" sz="1450" spc="-10">
                <a:latin typeface="Times New Roman"/>
                <a:cs typeface="Times New Roman"/>
              </a:rPr>
              <a:t>so willingly </a:t>
            </a:r>
            <a:r>
              <a:rPr dirty="0" sz="1450" spc="-5">
                <a:latin typeface="Times New Roman"/>
                <a:cs typeface="Times New Roman"/>
              </a:rPr>
              <a:t>on your </a:t>
            </a:r>
            <a:r>
              <a:rPr dirty="0" sz="1450" spc="-10">
                <a:latin typeface="Times New Roman"/>
                <a:cs typeface="Times New Roman"/>
              </a:rPr>
              <a:t>bare word."  She turned the key and threw open the</a:t>
            </a:r>
            <a:r>
              <a:rPr dirty="0" sz="1450" spc="3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080">
              <a:lnSpc>
                <a:spcPts val="1730"/>
              </a:lnSpc>
              <a:spcBef>
                <a:spcPts val="695"/>
              </a:spcBef>
            </a:pPr>
            <a:r>
              <a:rPr dirty="0" sz="1450" spc="-10">
                <a:latin typeface="Times New Roman"/>
                <a:cs typeface="Times New Roman"/>
              </a:rPr>
              <a:t>"Be it </a:t>
            </a:r>
            <a:r>
              <a:rPr dirty="0" sz="1450" spc="-5">
                <a:latin typeface="Times New Roman"/>
                <a:cs typeface="Times New Roman"/>
              </a:rPr>
              <a:t>so," </a:t>
            </a:r>
            <a:r>
              <a:rPr dirty="0" sz="1450" spc="-10">
                <a:latin typeface="Times New Roman"/>
                <a:cs typeface="Times New Roman"/>
              </a:rPr>
              <a:t>said she. </a:t>
            </a:r>
            <a:r>
              <a:rPr dirty="0" sz="1450" spc="-45">
                <a:latin typeface="Times New Roman"/>
                <a:cs typeface="Times New Roman"/>
              </a:rPr>
              <a:t>"You </a:t>
            </a:r>
            <a:r>
              <a:rPr dirty="0" sz="1450" spc="-5">
                <a:latin typeface="Times New Roman"/>
                <a:cs typeface="Times New Roman"/>
              </a:rPr>
              <a:t>do not </a:t>
            </a:r>
            <a:r>
              <a:rPr dirty="0" sz="1450" spc="-10">
                <a:latin typeface="Times New Roman"/>
                <a:cs typeface="Times New Roman"/>
              </a:rPr>
              <a:t>know what </a:t>
            </a:r>
            <a:r>
              <a:rPr dirty="0" sz="1450" spc="-5">
                <a:latin typeface="Times New Roman"/>
                <a:cs typeface="Times New Roman"/>
              </a:rPr>
              <a:t>you </a:t>
            </a:r>
            <a:r>
              <a:rPr dirty="0" sz="1450" spc="-10">
                <a:latin typeface="Times New Roman"/>
                <a:cs typeface="Times New Roman"/>
              </a:rPr>
              <a:t>ask, </a:t>
            </a:r>
            <a:r>
              <a:rPr dirty="0" sz="1450" spc="-5">
                <a:latin typeface="Times New Roman"/>
                <a:cs typeface="Times New Roman"/>
              </a:rPr>
              <a:t>but be </a:t>
            </a:r>
            <a:r>
              <a:rPr dirty="0" sz="1450" spc="-10">
                <a:latin typeface="Times New Roman"/>
                <a:cs typeface="Times New Roman"/>
              </a:rPr>
              <a:t>it so. Whatever  </a:t>
            </a:r>
            <a:r>
              <a:rPr dirty="0" sz="1450" spc="-5">
                <a:latin typeface="Times New Roman"/>
                <a:cs typeface="Times New Roman"/>
              </a:rPr>
              <a:t>you </a:t>
            </a:r>
            <a:r>
              <a:rPr dirty="0" sz="1450" spc="-20">
                <a:latin typeface="Times New Roman"/>
                <a:cs typeface="Times New Roman"/>
              </a:rPr>
              <a:t>hear," </a:t>
            </a:r>
            <a:r>
              <a:rPr dirty="0" sz="1450" spc="-10">
                <a:latin typeface="Times New Roman"/>
                <a:cs typeface="Times New Roman"/>
              </a:rPr>
              <a:t>she continued, "whatever happens, </a:t>
            </a:r>
            <a:r>
              <a:rPr dirty="0" sz="1450" spc="-5">
                <a:latin typeface="Times New Roman"/>
                <a:cs typeface="Times New Roman"/>
              </a:rPr>
              <a:t>do not </a:t>
            </a:r>
            <a:r>
              <a:rPr dirty="0" sz="1450" spc="-10">
                <a:latin typeface="Times New Roman"/>
                <a:cs typeface="Times New Roman"/>
              </a:rPr>
              <a:t>return to this house;  hurry fast until </a:t>
            </a:r>
            <a:r>
              <a:rPr dirty="0" sz="1450" spc="-5">
                <a:latin typeface="Times New Roman"/>
                <a:cs typeface="Times New Roman"/>
              </a:rPr>
              <a:t>you </a:t>
            </a:r>
            <a:r>
              <a:rPr dirty="0" sz="1450" spc="-10">
                <a:latin typeface="Times New Roman"/>
                <a:cs typeface="Times New Roman"/>
              </a:rPr>
              <a:t>reach the lighted and </a:t>
            </a:r>
            <a:r>
              <a:rPr dirty="0" sz="1450" spc="-5">
                <a:latin typeface="Times New Roman"/>
                <a:cs typeface="Times New Roman"/>
              </a:rPr>
              <a:t>populous </a:t>
            </a:r>
            <a:r>
              <a:rPr dirty="0" sz="1450" spc="-10">
                <a:latin typeface="Times New Roman"/>
                <a:cs typeface="Times New Roman"/>
              </a:rPr>
              <a:t>quarters </a:t>
            </a:r>
            <a:r>
              <a:rPr dirty="0" sz="1450" spc="-5">
                <a:latin typeface="Times New Roman"/>
                <a:cs typeface="Times New Roman"/>
              </a:rPr>
              <a:t>of </a:t>
            </a:r>
            <a:r>
              <a:rPr dirty="0" sz="1450" spc="-10">
                <a:latin typeface="Times New Roman"/>
                <a:cs typeface="Times New Roman"/>
              </a:rPr>
              <a:t>the city; even  there </a:t>
            </a:r>
            <a:r>
              <a:rPr dirty="0" sz="1450" spc="-5">
                <a:latin typeface="Times New Roman"/>
                <a:cs typeface="Times New Roman"/>
              </a:rPr>
              <a:t>be upon your </a:t>
            </a:r>
            <a:r>
              <a:rPr dirty="0" sz="1450" spc="-10">
                <a:latin typeface="Times New Roman"/>
                <a:cs typeface="Times New Roman"/>
              </a:rPr>
              <a:t>guard. </a:t>
            </a:r>
            <a:r>
              <a:rPr dirty="0" sz="1450" spc="-60">
                <a:latin typeface="Times New Roman"/>
                <a:cs typeface="Times New Roman"/>
              </a:rPr>
              <a:t>You </a:t>
            </a:r>
            <a:r>
              <a:rPr dirty="0" sz="1450" spc="-10">
                <a:latin typeface="Times New Roman"/>
                <a:cs typeface="Times New Roman"/>
              </a:rPr>
              <a:t>are in </a:t>
            </a:r>
            <a:r>
              <a:rPr dirty="0" sz="1450" spc="-5">
                <a:latin typeface="Times New Roman"/>
                <a:cs typeface="Times New Roman"/>
              </a:rPr>
              <a:t>a </a:t>
            </a:r>
            <a:r>
              <a:rPr dirty="0" sz="1450" spc="-10">
                <a:latin typeface="Times New Roman"/>
                <a:cs typeface="Times New Roman"/>
              </a:rPr>
              <a:t>greater danger than </a:t>
            </a:r>
            <a:r>
              <a:rPr dirty="0" sz="1450" spc="-5">
                <a:latin typeface="Times New Roman"/>
                <a:cs typeface="Times New Roman"/>
              </a:rPr>
              <a:t>you </a:t>
            </a:r>
            <a:r>
              <a:rPr dirty="0" sz="1450" spc="-25">
                <a:latin typeface="Times New Roman"/>
                <a:cs typeface="Times New Roman"/>
              </a:rPr>
              <a:t>fancy. </a:t>
            </a:r>
            <a:r>
              <a:rPr dirty="0" sz="1450" spc="-10">
                <a:latin typeface="Times New Roman"/>
                <a:cs typeface="Times New Roman"/>
              </a:rPr>
              <a:t>Promise  me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so much as look at my keepsake until </a:t>
            </a:r>
            <a:r>
              <a:rPr dirty="0" sz="1450" spc="-5">
                <a:latin typeface="Times New Roman"/>
                <a:cs typeface="Times New Roman"/>
              </a:rPr>
              <a:t>you </a:t>
            </a:r>
            <a:r>
              <a:rPr dirty="0" sz="1450" spc="-10">
                <a:latin typeface="Times New Roman"/>
                <a:cs typeface="Times New Roman"/>
              </a:rPr>
              <a:t>are in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20">
                <a:latin typeface="Times New Roman"/>
                <a:cs typeface="Times New Roman"/>
              </a:rPr>
              <a:t>safety."</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 promise," replied</a:t>
            </a:r>
            <a:r>
              <a:rPr dirty="0" sz="1450">
                <a:latin typeface="Times New Roman"/>
                <a:cs typeface="Times New Roman"/>
              </a:rPr>
              <a:t> </a:t>
            </a:r>
            <a:r>
              <a:rPr dirty="0" sz="1450" spc="-10">
                <a:latin typeface="Times New Roman"/>
                <a:cs typeface="Times New Roman"/>
              </a:rPr>
              <a:t>Francis.</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She </a:t>
            </a:r>
            <a:r>
              <a:rPr dirty="0" sz="1450" spc="-5">
                <a:latin typeface="Times New Roman"/>
                <a:cs typeface="Times New Roman"/>
              </a:rPr>
              <a:t>put </a:t>
            </a:r>
            <a:r>
              <a:rPr dirty="0" sz="1450" spc="-10">
                <a:latin typeface="Times New Roman"/>
                <a:cs typeface="Times New Roman"/>
              </a:rPr>
              <a:t>something loosely wrapped in </a:t>
            </a:r>
            <a:r>
              <a:rPr dirty="0" sz="1450" spc="-5">
                <a:latin typeface="Times New Roman"/>
                <a:cs typeface="Times New Roman"/>
              </a:rPr>
              <a:t>a </a:t>
            </a:r>
            <a:r>
              <a:rPr dirty="0" sz="1450" spc="-10">
                <a:latin typeface="Times New Roman"/>
                <a:cs typeface="Times New Roman"/>
              </a:rPr>
              <a:t>handkerchief into the </a:t>
            </a:r>
            <a:r>
              <a:rPr dirty="0" sz="1450" spc="-5">
                <a:latin typeface="Times New Roman"/>
                <a:cs typeface="Times New Roman"/>
              </a:rPr>
              <a:t>young </a:t>
            </a:r>
            <a:r>
              <a:rPr dirty="0" sz="1450" spc="-10">
                <a:latin typeface="Times New Roman"/>
                <a:cs typeface="Times New Roman"/>
              </a:rPr>
              <a:t>man's  hand; and at the same time, with more strength than </a:t>
            </a:r>
            <a:r>
              <a:rPr dirty="0" sz="1450" spc="-5">
                <a:latin typeface="Times New Roman"/>
                <a:cs typeface="Times New Roman"/>
              </a:rPr>
              <a:t>he </a:t>
            </a:r>
            <a:r>
              <a:rPr dirty="0" sz="1450" spc="-10">
                <a:latin typeface="Times New Roman"/>
                <a:cs typeface="Times New Roman"/>
              </a:rPr>
              <a:t>could have anticipated,  she pushed him into the</a:t>
            </a:r>
            <a:r>
              <a:rPr dirty="0" sz="1450" spc="10">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a:lnSpc>
                <a:spcPct val="100000"/>
              </a:lnSpc>
              <a:spcBef>
                <a:spcPts val="795"/>
              </a:spcBef>
            </a:pPr>
            <a:r>
              <a:rPr dirty="0" sz="1450" spc="-30">
                <a:latin typeface="Times New Roman"/>
                <a:cs typeface="Times New Roman"/>
              </a:rPr>
              <a:t>"Now, </a:t>
            </a:r>
            <a:r>
              <a:rPr dirty="0" sz="1450" spc="-10">
                <a:latin typeface="Times New Roman"/>
                <a:cs typeface="Times New Roman"/>
              </a:rPr>
              <a:t>run!" she</a:t>
            </a:r>
            <a:r>
              <a:rPr dirty="0" sz="1450" spc="20">
                <a:latin typeface="Times New Roman"/>
                <a:cs typeface="Times New Roman"/>
              </a:rPr>
              <a:t> </a:t>
            </a:r>
            <a:r>
              <a:rPr dirty="0" sz="1450" spc="-10">
                <a:latin typeface="Times New Roman"/>
                <a:cs typeface="Times New Roman"/>
              </a:rPr>
              <a:t>cried.</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354820"/>
          </a:xfrm>
          <a:prstGeom prst="rect">
            <a:avLst/>
          </a:prstGeom>
        </p:spPr>
        <p:txBody>
          <a:bodyPr wrap="square" lIns="0" tIns="12700" rIns="0" bIns="0" rtlCol="0" vert="horz">
            <a:spAutoFit/>
          </a:bodyPr>
          <a:lstStyle/>
          <a:p>
            <a:pPr algn="just" marL="12700" marR="1214120">
              <a:lnSpc>
                <a:spcPct val="149000"/>
              </a:lnSpc>
              <a:spcBef>
                <a:spcPts val="100"/>
              </a:spcBef>
            </a:pPr>
            <a:r>
              <a:rPr dirty="0" sz="1450" spc="-10">
                <a:latin typeface="Times New Roman"/>
                <a:cs typeface="Times New Roman"/>
              </a:rPr>
              <a:t>and coats </a:t>
            </a:r>
            <a:r>
              <a:rPr dirty="0" sz="1450" spc="-5">
                <a:latin typeface="Times New Roman"/>
                <a:cs typeface="Times New Roman"/>
              </a:rPr>
              <a:t>of a </a:t>
            </a:r>
            <a:r>
              <a:rPr dirty="0" sz="1450" spc="-10">
                <a:latin typeface="Times New Roman"/>
                <a:cs typeface="Times New Roman"/>
              </a:rPr>
              <a:t>considerable party </a:t>
            </a:r>
            <a:r>
              <a:rPr dirty="0" sz="1450" spc="-5">
                <a:latin typeface="Times New Roman"/>
                <a:cs typeface="Times New Roman"/>
              </a:rPr>
              <a:t>hung </a:t>
            </a:r>
            <a:r>
              <a:rPr dirty="0" sz="1450" spc="-10">
                <a:latin typeface="Times New Roman"/>
                <a:cs typeface="Times New Roman"/>
              </a:rPr>
              <a:t>round the wall </a:t>
            </a:r>
            <a:r>
              <a:rPr dirty="0" sz="1450" spc="-5">
                <a:latin typeface="Times New Roman"/>
                <a:cs typeface="Times New Roman"/>
              </a:rPr>
              <a:t>on </a:t>
            </a:r>
            <a:r>
              <a:rPr dirty="0" sz="1450" spc="-10">
                <a:latin typeface="Times New Roman"/>
                <a:cs typeface="Times New Roman"/>
              </a:rPr>
              <a:t>pegs.  "What sort </a:t>
            </a:r>
            <a:r>
              <a:rPr dirty="0" sz="1450" spc="-5">
                <a:latin typeface="Times New Roman"/>
                <a:cs typeface="Times New Roman"/>
              </a:rPr>
              <a:t>of a </a:t>
            </a:r>
            <a:r>
              <a:rPr dirty="0" sz="1450" spc="-10">
                <a:latin typeface="Times New Roman"/>
                <a:cs typeface="Times New Roman"/>
              </a:rPr>
              <a:t>den is this?" said</a:t>
            </a:r>
            <a:r>
              <a:rPr dirty="0" sz="1450" spc="20">
                <a:latin typeface="Times New Roman"/>
                <a:cs typeface="Times New Roman"/>
              </a:rPr>
              <a:t> </a:t>
            </a:r>
            <a:r>
              <a:rPr dirty="0" sz="1450" spc="-10">
                <a:latin typeface="Times New Roman"/>
                <a:cs typeface="Times New Roman"/>
              </a:rPr>
              <a:t>Geraldine.</a:t>
            </a:r>
            <a:endParaRPr sz="1450">
              <a:latin typeface="Times New Roman"/>
              <a:cs typeface="Times New Roman"/>
            </a:endParaRPr>
          </a:p>
          <a:p>
            <a:pPr algn="just" marL="12700" marR="11430">
              <a:lnSpc>
                <a:spcPts val="1730"/>
              </a:lnSpc>
              <a:spcBef>
                <a:spcPts val="919"/>
              </a:spcBef>
            </a:pPr>
            <a:r>
              <a:rPr dirty="0" sz="1450" spc="-10">
                <a:latin typeface="Times New Roman"/>
                <a:cs typeface="Times New Roman"/>
              </a:rPr>
              <a:t>"That is what </a:t>
            </a:r>
            <a:r>
              <a:rPr dirty="0" sz="1450" spc="-5">
                <a:latin typeface="Times New Roman"/>
                <a:cs typeface="Times New Roman"/>
              </a:rPr>
              <a:t>I </a:t>
            </a:r>
            <a:r>
              <a:rPr dirty="0" sz="1450" spc="-10">
                <a:latin typeface="Times New Roman"/>
                <a:cs typeface="Times New Roman"/>
              </a:rPr>
              <a:t>have come to see," replied the Prince. "If they keep live devils  </a:t>
            </a:r>
            <a:r>
              <a:rPr dirty="0" sz="1450" spc="-5">
                <a:latin typeface="Times New Roman"/>
                <a:cs typeface="Times New Roman"/>
              </a:rPr>
              <a:t>on </a:t>
            </a:r>
            <a:r>
              <a:rPr dirty="0" sz="1450" spc="-10">
                <a:latin typeface="Times New Roman"/>
                <a:cs typeface="Times New Roman"/>
              </a:rPr>
              <a:t>the premises, the thing may grow</a:t>
            </a:r>
            <a:r>
              <a:rPr dirty="0" sz="1450" spc="20">
                <a:latin typeface="Times New Roman"/>
                <a:cs typeface="Times New Roman"/>
              </a:rPr>
              <a:t> </a:t>
            </a:r>
            <a:r>
              <a:rPr dirty="0" sz="1450" spc="-10">
                <a:latin typeface="Times New Roman"/>
                <a:cs typeface="Times New Roman"/>
              </a:rPr>
              <a:t>amusing."</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Just then the folding </a:t>
            </a:r>
            <a:r>
              <a:rPr dirty="0" sz="1450" spc="-5">
                <a:latin typeface="Times New Roman"/>
                <a:cs typeface="Times New Roman"/>
              </a:rPr>
              <a:t>door </a:t>
            </a:r>
            <a:r>
              <a:rPr dirty="0" sz="1450" spc="-10">
                <a:latin typeface="Times New Roman"/>
                <a:cs typeface="Times New Roman"/>
              </a:rPr>
              <a:t>was opened </a:t>
            </a:r>
            <a:r>
              <a:rPr dirty="0" sz="1450" spc="-5">
                <a:latin typeface="Times New Roman"/>
                <a:cs typeface="Times New Roman"/>
              </a:rPr>
              <a:t>no </a:t>
            </a:r>
            <a:r>
              <a:rPr dirty="0" sz="1450" spc="-10">
                <a:latin typeface="Times New Roman"/>
                <a:cs typeface="Times New Roman"/>
              </a:rPr>
              <a:t>more than was necessary for the  passage </a:t>
            </a:r>
            <a:r>
              <a:rPr dirty="0" sz="1450" spc="-5">
                <a:latin typeface="Times New Roman"/>
                <a:cs typeface="Times New Roman"/>
              </a:rPr>
              <a:t>of a </a:t>
            </a:r>
            <a:r>
              <a:rPr dirty="0" sz="1450" spc="-10">
                <a:latin typeface="Times New Roman"/>
                <a:cs typeface="Times New Roman"/>
              </a:rPr>
              <a:t>human </a:t>
            </a:r>
            <a:r>
              <a:rPr dirty="0" sz="1450" spc="-5">
                <a:latin typeface="Times New Roman"/>
                <a:cs typeface="Times New Roman"/>
              </a:rPr>
              <a:t>body; </a:t>
            </a:r>
            <a:r>
              <a:rPr dirty="0" sz="1450" spc="-10">
                <a:latin typeface="Times New Roman"/>
                <a:cs typeface="Times New Roman"/>
              </a:rPr>
              <a:t>and there entered at the same moment </a:t>
            </a:r>
            <a:r>
              <a:rPr dirty="0" sz="1450" spc="-5">
                <a:latin typeface="Times New Roman"/>
                <a:cs typeface="Times New Roman"/>
              </a:rPr>
              <a:t>a </a:t>
            </a:r>
            <a:r>
              <a:rPr dirty="0" sz="1450" spc="-10">
                <a:latin typeface="Times New Roman"/>
                <a:cs typeface="Times New Roman"/>
              </a:rPr>
              <a:t>louder buzz  </a:t>
            </a:r>
            <a:r>
              <a:rPr dirty="0" sz="1450" spc="-5">
                <a:latin typeface="Times New Roman"/>
                <a:cs typeface="Times New Roman"/>
              </a:rPr>
              <a:t>of </a:t>
            </a:r>
            <a:r>
              <a:rPr dirty="0" sz="1450" spc="-10">
                <a:latin typeface="Times New Roman"/>
                <a:cs typeface="Times New Roman"/>
              </a:rPr>
              <a:t>talk, and the redoubtable President </a:t>
            </a:r>
            <a:r>
              <a:rPr dirty="0" sz="1450" spc="-5">
                <a:latin typeface="Times New Roman"/>
                <a:cs typeface="Times New Roman"/>
              </a:rPr>
              <a:t>of </a:t>
            </a:r>
            <a:r>
              <a:rPr dirty="0" sz="1450" spc="-10">
                <a:latin typeface="Times New Roman"/>
                <a:cs typeface="Times New Roman"/>
              </a:rPr>
              <a:t>the Suicide Club. The President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fifty </a:t>
            </a:r>
            <a:r>
              <a:rPr dirty="0" sz="1450" spc="-5">
                <a:latin typeface="Times New Roman"/>
                <a:cs typeface="Times New Roman"/>
              </a:rPr>
              <a:t>or </a:t>
            </a:r>
            <a:r>
              <a:rPr dirty="0" sz="1450" spc="-10">
                <a:latin typeface="Times New Roman"/>
                <a:cs typeface="Times New Roman"/>
              </a:rPr>
              <a:t>upwards; </a:t>
            </a:r>
            <a:r>
              <a:rPr dirty="0" sz="1450" spc="-15">
                <a:latin typeface="Times New Roman"/>
                <a:cs typeface="Times New Roman"/>
              </a:rPr>
              <a:t>large </a:t>
            </a:r>
            <a:r>
              <a:rPr dirty="0" sz="1450" spc="-10">
                <a:latin typeface="Times New Roman"/>
                <a:cs typeface="Times New Roman"/>
              </a:rPr>
              <a:t>and rambling in his gait, with shaggy side  whiskers, </a:t>
            </a:r>
            <a:r>
              <a:rPr dirty="0" sz="1450" spc="-5">
                <a:latin typeface="Times New Roman"/>
                <a:cs typeface="Times New Roman"/>
              </a:rPr>
              <a:t>a </a:t>
            </a:r>
            <a:r>
              <a:rPr dirty="0" sz="1450" spc="-10">
                <a:latin typeface="Times New Roman"/>
                <a:cs typeface="Times New Roman"/>
              </a:rPr>
              <a:t>bald top to his head, and </a:t>
            </a:r>
            <a:r>
              <a:rPr dirty="0" sz="1450" spc="-5">
                <a:latin typeface="Times New Roman"/>
                <a:cs typeface="Times New Roman"/>
              </a:rPr>
              <a:t>a </a:t>
            </a:r>
            <a:r>
              <a:rPr dirty="0" sz="1450" spc="-10">
                <a:latin typeface="Times New Roman"/>
                <a:cs typeface="Times New Roman"/>
              </a:rPr>
              <a:t>veiled grey eye, which now and then  emitted </a:t>
            </a:r>
            <a:r>
              <a:rPr dirty="0" sz="1450" spc="-5">
                <a:latin typeface="Times New Roman"/>
                <a:cs typeface="Times New Roman"/>
              </a:rPr>
              <a:t>a </a:t>
            </a:r>
            <a:r>
              <a:rPr dirty="0" sz="1450" spc="-10">
                <a:latin typeface="Times New Roman"/>
                <a:cs typeface="Times New Roman"/>
              </a:rPr>
              <a:t>twinkle. His mouth, which embraced </a:t>
            </a:r>
            <a:r>
              <a:rPr dirty="0" sz="1450" spc="-5">
                <a:latin typeface="Times New Roman"/>
                <a:cs typeface="Times New Roman"/>
              </a:rPr>
              <a:t>a </a:t>
            </a:r>
            <a:r>
              <a:rPr dirty="0" sz="1450" spc="-15">
                <a:latin typeface="Times New Roman"/>
                <a:cs typeface="Times New Roman"/>
              </a:rPr>
              <a:t>large </a:t>
            </a:r>
            <a:r>
              <a:rPr dirty="0" sz="1450" spc="-20">
                <a:latin typeface="Times New Roman"/>
                <a:cs typeface="Times New Roman"/>
              </a:rPr>
              <a:t>cigar,</a:t>
            </a:r>
            <a:r>
              <a:rPr dirty="0" sz="1450" spc="320">
                <a:latin typeface="Times New Roman"/>
                <a:cs typeface="Times New Roman"/>
              </a:rPr>
              <a:t> </a:t>
            </a:r>
            <a:r>
              <a:rPr dirty="0" sz="1450" spc="-5">
                <a:latin typeface="Times New Roman"/>
                <a:cs typeface="Times New Roman"/>
              </a:rPr>
              <a:t>he </a:t>
            </a:r>
            <a:r>
              <a:rPr dirty="0" sz="1450" spc="-10">
                <a:latin typeface="Times New Roman"/>
                <a:cs typeface="Times New Roman"/>
              </a:rPr>
              <a:t>kept  continually screwing round and round and from side to side, as </a:t>
            </a:r>
            <a:r>
              <a:rPr dirty="0" sz="1450" spc="-5">
                <a:latin typeface="Times New Roman"/>
                <a:cs typeface="Times New Roman"/>
              </a:rPr>
              <a:t>he </a:t>
            </a:r>
            <a:r>
              <a:rPr dirty="0" sz="1450" spc="-10">
                <a:latin typeface="Times New Roman"/>
                <a:cs typeface="Times New Roman"/>
              </a:rPr>
              <a:t>looked  sagaciously and coldly at the strangers. He was dressed in light tweeds, with  his neck very open in </a:t>
            </a:r>
            <a:r>
              <a:rPr dirty="0" sz="1450" spc="-5">
                <a:latin typeface="Times New Roman"/>
                <a:cs typeface="Times New Roman"/>
              </a:rPr>
              <a:t>a </a:t>
            </a:r>
            <a:r>
              <a:rPr dirty="0" sz="1450" spc="-10">
                <a:latin typeface="Times New Roman"/>
                <a:cs typeface="Times New Roman"/>
              </a:rPr>
              <a:t>striped shirt collar; and carried </a:t>
            </a:r>
            <a:r>
              <a:rPr dirty="0" sz="1450" spc="-5">
                <a:latin typeface="Times New Roman"/>
                <a:cs typeface="Times New Roman"/>
              </a:rPr>
              <a:t>a </a:t>
            </a:r>
            <a:r>
              <a:rPr dirty="0" sz="1450" spc="-10">
                <a:latin typeface="Times New Roman"/>
                <a:cs typeface="Times New Roman"/>
              </a:rPr>
              <a:t>minute </a:t>
            </a:r>
            <a:r>
              <a:rPr dirty="0" sz="1450" spc="-5">
                <a:latin typeface="Times New Roman"/>
                <a:cs typeface="Times New Roman"/>
              </a:rPr>
              <a:t>book </a:t>
            </a:r>
            <a:r>
              <a:rPr dirty="0" sz="1450" spc="-10">
                <a:latin typeface="Times New Roman"/>
                <a:cs typeface="Times New Roman"/>
              </a:rPr>
              <a:t>under  </a:t>
            </a:r>
            <a:r>
              <a:rPr dirty="0" sz="1450" spc="-5">
                <a:latin typeface="Times New Roman"/>
                <a:cs typeface="Times New Roman"/>
              </a:rPr>
              <a:t>one</a:t>
            </a:r>
            <a:r>
              <a:rPr dirty="0" sz="1450" spc="-10">
                <a:latin typeface="Times New Roman"/>
                <a:cs typeface="Times New Roman"/>
              </a:rPr>
              <a:t> arm.</a:t>
            </a:r>
            <a:endParaRPr sz="1450">
              <a:latin typeface="Times New Roman"/>
              <a:cs typeface="Times New Roman"/>
            </a:endParaRPr>
          </a:p>
          <a:p>
            <a:pPr marL="12700" marR="963294">
              <a:lnSpc>
                <a:spcPts val="1730"/>
              </a:lnSpc>
              <a:spcBef>
                <a:spcPts val="850"/>
              </a:spcBef>
            </a:pPr>
            <a:r>
              <a:rPr dirty="0" sz="1450" spc="-10">
                <a:latin typeface="Times New Roman"/>
                <a:cs typeface="Times New Roman"/>
              </a:rPr>
              <a:t>"Good evening," said he, after </a:t>
            </a:r>
            <a:r>
              <a:rPr dirty="0" sz="1450" spc="-5">
                <a:latin typeface="Times New Roman"/>
                <a:cs typeface="Times New Roman"/>
              </a:rPr>
              <a:t>he </a:t>
            </a:r>
            <a:r>
              <a:rPr dirty="0" sz="1450" spc="-10">
                <a:latin typeface="Times New Roman"/>
                <a:cs typeface="Times New Roman"/>
              </a:rPr>
              <a:t>had closed the </a:t>
            </a:r>
            <a:r>
              <a:rPr dirty="0" sz="1450" spc="-5">
                <a:latin typeface="Times New Roman"/>
                <a:cs typeface="Times New Roman"/>
              </a:rPr>
              <a:t>door </a:t>
            </a:r>
            <a:r>
              <a:rPr dirty="0" sz="1450" spc="-10">
                <a:latin typeface="Times New Roman"/>
                <a:cs typeface="Times New Roman"/>
              </a:rPr>
              <a:t>behind him.  "I am told </a:t>
            </a:r>
            <a:r>
              <a:rPr dirty="0" sz="1450" spc="-5">
                <a:latin typeface="Times New Roman"/>
                <a:cs typeface="Times New Roman"/>
              </a:rPr>
              <a:t>you </a:t>
            </a:r>
            <a:r>
              <a:rPr dirty="0" sz="1450" spc="-10">
                <a:latin typeface="Times New Roman"/>
                <a:cs typeface="Times New Roman"/>
              </a:rPr>
              <a:t>wish to speak with</a:t>
            </a:r>
            <a:r>
              <a:rPr dirty="0" sz="1450" spc="2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1433195">
              <a:lnSpc>
                <a:spcPts val="1730"/>
              </a:lnSpc>
              <a:spcBef>
                <a:spcPts val="860"/>
              </a:spcBef>
            </a:pPr>
            <a:r>
              <a:rPr dirty="0" sz="1450" spc="-50">
                <a:latin typeface="Times New Roman"/>
                <a:cs typeface="Times New Roman"/>
              </a:rPr>
              <a:t>"We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desire, </a:t>
            </a:r>
            <a:r>
              <a:rPr dirty="0" sz="1450" spc="-25">
                <a:latin typeface="Times New Roman"/>
                <a:cs typeface="Times New Roman"/>
              </a:rPr>
              <a:t>sir, </a:t>
            </a:r>
            <a:r>
              <a:rPr dirty="0" sz="1450" spc="-10">
                <a:latin typeface="Times New Roman"/>
                <a:cs typeface="Times New Roman"/>
              </a:rPr>
              <a:t>to join the Suicide Club," replied the  Colonel.</a:t>
            </a:r>
            <a:endParaRPr sz="1450">
              <a:latin typeface="Times New Roman"/>
              <a:cs typeface="Times New Roman"/>
            </a:endParaRPr>
          </a:p>
          <a:p>
            <a:pPr marL="12700" marR="7620">
              <a:lnSpc>
                <a:spcPts val="1730"/>
              </a:lnSpc>
              <a:spcBef>
                <a:spcPts val="860"/>
              </a:spcBef>
            </a:pPr>
            <a:r>
              <a:rPr dirty="0" sz="1450" spc="-10">
                <a:latin typeface="Times New Roman"/>
                <a:cs typeface="Times New Roman"/>
              </a:rPr>
              <a:t>The President rolled his cigar about in his mouth. "What is that?"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abruptly.</a:t>
            </a:r>
            <a:endParaRPr sz="1450">
              <a:latin typeface="Times New Roman"/>
              <a:cs typeface="Times New Roman"/>
            </a:endParaRPr>
          </a:p>
          <a:p>
            <a:pPr marL="12700" marR="12065">
              <a:lnSpc>
                <a:spcPts val="1730"/>
              </a:lnSpc>
              <a:spcBef>
                <a:spcPts val="860"/>
              </a:spcBef>
            </a:pPr>
            <a:r>
              <a:rPr dirty="0" sz="1450" spc="-10">
                <a:latin typeface="Times New Roman"/>
                <a:cs typeface="Times New Roman"/>
              </a:rPr>
              <a:t>"Pardon me," returned the Colonel, "but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you </a:t>
            </a:r>
            <a:r>
              <a:rPr dirty="0" sz="1450" spc="-10">
                <a:latin typeface="Times New Roman"/>
                <a:cs typeface="Times New Roman"/>
              </a:rPr>
              <a:t>are the person best  qualified to give </a:t>
            </a:r>
            <a:r>
              <a:rPr dirty="0" sz="1450" spc="-5">
                <a:latin typeface="Times New Roman"/>
                <a:cs typeface="Times New Roman"/>
              </a:rPr>
              <a:t>us </a:t>
            </a:r>
            <a:r>
              <a:rPr dirty="0" sz="1450" spc="-10">
                <a:latin typeface="Times New Roman"/>
                <a:cs typeface="Times New Roman"/>
              </a:rPr>
              <a:t>information </a:t>
            </a:r>
            <a:r>
              <a:rPr dirty="0" sz="1450" spc="-5">
                <a:latin typeface="Times New Roman"/>
                <a:cs typeface="Times New Roman"/>
              </a:rPr>
              <a:t>on </a:t>
            </a:r>
            <a:r>
              <a:rPr dirty="0" sz="1450" spc="-10">
                <a:latin typeface="Times New Roman"/>
                <a:cs typeface="Times New Roman"/>
              </a:rPr>
              <a:t>that</a:t>
            </a:r>
            <a:r>
              <a:rPr dirty="0" sz="1450" spc="15">
                <a:latin typeface="Times New Roman"/>
                <a:cs typeface="Times New Roman"/>
              </a:rPr>
              <a:t> </a:t>
            </a:r>
            <a:r>
              <a:rPr dirty="0" sz="1450" spc="-5">
                <a:latin typeface="Times New Roman"/>
                <a:cs typeface="Times New Roman"/>
              </a:rPr>
              <a:t>point."</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"I?" cried the President. "A Suicide Club? Come, come! this is </a:t>
            </a:r>
            <a:r>
              <a:rPr dirty="0" sz="1450" spc="-5">
                <a:latin typeface="Times New Roman"/>
                <a:cs typeface="Times New Roman"/>
              </a:rPr>
              <a:t>a </a:t>
            </a:r>
            <a:r>
              <a:rPr dirty="0" sz="1450" spc="-10">
                <a:latin typeface="Times New Roman"/>
                <a:cs typeface="Times New Roman"/>
              </a:rPr>
              <a:t>frolic for All  Fools' </a:t>
            </a:r>
            <a:r>
              <a:rPr dirty="0" sz="1450" spc="-35">
                <a:latin typeface="Times New Roman"/>
                <a:cs typeface="Times New Roman"/>
              </a:rPr>
              <a:t>Day. </a:t>
            </a:r>
            <a:r>
              <a:rPr dirty="0" sz="1450" spc="-5">
                <a:latin typeface="Times New Roman"/>
                <a:cs typeface="Times New Roman"/>
              </a:rPr>
              <a:t>I </a:t>
            </a:r>
            <a:r>
              <a:rPr dirty="0" sz="1450" spc="-10">
                <a:latin typeface="Times New Roman"/>
                <a:cs typeface="Times New Roman"/>
              </a:rPr>
              <a:t>can make allowances for gentlemen who get merry in their  liquor; </a:t>
            </a:r>
            <a:r>
              <a:rPr dirty="0" sz="1450" spc="-5">
                <a:latin typeface="Times New Roman"/>
                <a:cs typeface="Times New Roman"/>
              </a:rPr>
              <a:t>but </a:t>
            </a:r>
            <a:r>
              <a:rPr dirty="0" sz="1450" spc="-10">
                <a:latin typeface="Times New Roman"/>
                <a:cs typeface="Times New Roman"/>
              </a:rPr>
              <a:t>let there </a:t>
            </a:r>
            <a:r>
              <a:rPr dirty="0" sz="1450" spc="-5">
                <a:latin typeface="Times New Roman"/>
                <a:cs typeface="Times New Roman"/>
              </a:rPr>
              <a:t>be </a:t>
            </a:r>
            <a:r>
              <a:rPr dirty="0" sz="1450" spc="-10">
                <a:latin typeface="Times New Roman"/>
                <a:cs typeface="Times New Roman"/>
              </a:rPr>
              <a:t>an end to</a:t>
            </a:r>
            <a:r>
              <a:rPr dirty="0" sz="1450" spc="2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"Call </a:t>
            </a:r>
            <a:r>
              <a:rPr dirty="0" sz="1450" spc="-5">
                <a:latin typeface="Times New Roman"/>
                <a:cs typeface="Times New Roman"/>
              </a:rPr>
              <a:t>your </a:t>
            </a:r>
            <a:r>
              <a:rPr dirty="0" sz="1450" spc="-10">
                <a:latin typeface="Times New Roman"/>
                <a:cs typeface="Times New Roman"/>
              </a:rPr>
              <a:t>Club what </a:t>
            </a:r>
            <a:r>
              <a:rPr dirty="0" sz="1450" spc="-5">
                <a:latin typeface="Times New Roman"/>
                <a:cs typeface="Times New Roman"/>
              </a:rPr>
              <a:t>you </a:t>
            </a:r>
            <a:r>
              <a:rPr dirty="0" sz="1450" spc="-10">
                <a:latin typeface="Times New Roman"/>
                <a:cs typeface="Times New Roman"/>
              </a:rPr>
              <a:t>will," said the Colonel, "you have some company  behind these doors, and we insist </a:t>
            </a:r>
            <a:r>
              <a:rPr dirty="0" sz="1450" spc="-5">
                <a:latin typeface="Times New Roman"/>
                <a:cs typeface="Times New Roman"/>
              </a:rPr>
              <a:t>on </a:t>
            </a:r>
            <a:r>
              <a:rPr dirty="0" sz="1450" spc="-10">
                <a:latin typeface="Times New Roman"/>
                <a:cs typeface="Times New Roman"/>
              </a:rPr>
              <a:t>joining</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213485">
              <a:lnSpc>
                <a:spcPts val="1730"/>
              </a:lnSpc>
              <a:spcBef>
                <a:spcPts val="860"/>
              </a:spcBef>
            </a:pPr>
            <a:r>
              <a:rPr dirty="0" sz="1450" spc="-20">
                <a:latin typeface="Times New Roman"/>
                <a:cs typeface="Times New Roman"/>
              </a:rPr>
              <a:t>"Sir," </a:t>
            </a:r>
            <a:r>
              <a:rPr dirty="0" sz="1450" spc="-10">
                <a:latin typeface="Times New Roman"/>
                <a:cs typeface="Times New Roman"/>
              </a:rPr>
              <a:t>returned the President </a:t>
            </a:r>
            <a:r>
              <a:rPr dirty="0" sz="1450" spc="-20">
                <a:latin typeface="Times New Roman"/>
                <a:cs typeface="Times New Roman"/>
              </a:rPr>
              <a:t>curtly, </a:t>
            </a:r>
            <a:r>
              <a:rPr dirty="0" sz="1450" spc="-10">
                <a:latin typeface="Times New Roman"/>
                <a:cs typeface="Times New Roman"/>
              </a:rPr>
              <a:t>"you have made </a:t>
            </a:r>
            <a:r>
              <a:rPr dirty="0" sz="1450" spc="-5">
                <a:latin typeface="Times New Roman"/>
                <a:cs typeface="Times New Roman"/>
              </a:rPr>
              <a:t>a </a:t>
            </a:r>
            <a:r>
              <a:rPr dirty="0" sz="1450" spc="-10">
                <a:latin typeface="Times New Roman"/>
                <a:cs typeface="Times New Roman"/>
              </a:rPr>
              <a:t>mistake.  This is </a:t>
            </a:r>
            <a:r>
              <a:rPr dirty="0" sz="1450" spc="-5">
                <a:latin typeface="Times New Roman"/>
                <a:cs typeface="Times New Roman"/>
              </a:rPr>
              <a:t>a </a:t>
            </a:r>
            <a:r>
              <a:rPr dirty="0" sz="1450" spc="-10">
                <a:latin typeface="Times New Roman"/>
                <a:cs typeface="Times New Roman"/>
              </a:rPr>
              <a:t>private house, and </a:t>
            </a:r>
            <a:r>
              <a:rPr dirty="0" sz="1450" spc="-5">
                <a:latin typeface="Times New Roman"/>
                <a:cs typeface="Times New Roman"/>
              </a:rPr>
              <a:t>you </a:t>
            </a:r>
            <a:r>
              <a:rPr dirty="0" sz="1450" spc="-10">
                <a:latin typeface="Times New Roman"/>
                <a:cs typeface="Times New Roman"/>
              </a:rPr>
              <a:t>must leave it</a:t>
            </a:r>
            <a:r>
              <a:rPr dirty="0" sz="1450" spc="40">
                <a:latin typeface="Times New Roman"/>
                <a:cs typeface="Times New Roman"/>
              </a:rPr>
              <a:t> </a:t>
            </a:r>
            <a:r>
              <a:rPr dirty="0" sz="1450" spc="-15">
                <a:latin typeface="Times New Roman"/>
                <a:cs typeface="Times New Roman"/>
              </a:rPr>
              <a:t>instantly."</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The Prince had remained quietly in his seat throughout this little colloquy; </a:t>
            </a:r>
            <a:r>
              <a:rPr dirty="0" sz="1450" spc="-5">
                <a:latin typeface="Times New Roman"/>
                <a:cs typeface="Times New Roman"/>
              </a:rPr>
              <a:t>but  </a:t>
            </a:r>
            <a:r>
              <a:rPr dirty="0" sz="1450" spc="-30">
                <a:latin typeface="Times New Roman"/>
                <a:cs typeface="Times New Roman"/>
              </a:rPr>
              <a:t>now, </a:t>
            </a:r>
            <a:r>
              <a:rPr dirty="0" sz="1450" spc="-10">
                <a:latin typeface="Times New Roman"/>
                <a:cs typeface="Times New Roman"/>
              </a:rPr>
              <a:t>when the Colonel looked over to him, as much as to </a:t>
            </a:r>
            <a:r>
              <a:rPr dirty="0" sz="1450" spc="-30">
                <a:latin typeface="Times New Roman"/>
                <a:cs typeface="Times New Roman"/>
              </a:rPr>
              <a:t>say, "Take </a:t>
            </a:r>
            <a:r>
              <a:rPr dirty="0" sz="1450" spc="-5">
                <a:latin typeface="Times New Roman"/>
                <a:cs typeface="Times New Roman"/>
              </a:rPr>
              <a:t>your  </a:t>
            </a:r>
            <a:r>
              <a:rPr dirty="0" sz="1450" spc="-10">
                <a:latin typeface="Times New Roman"/>
                <a:cs typeface="Times New Roman"/>
              </a:rPr>
              <a:t>answer and come </a:t>
            </a:r>
            <a:r>
              <a:rPr dirty="0" sz="1450" spc="-30">
                <a:latin typeface="Times New Roman"/>
                <a:cs typeface="Times New Roman"/>
              </a:rPr>
              <a:t>away, </a:t>
            </a:r>
            <a:r>
              <a:rPr dirty="0" sz="1450" spc="-10">
                <a:latin typeface="Times New Roman"/>
                <a:cs typeface="Times New Roman"/>
              </a:rPr>
              <a:t>for God's sake!" </a:t>
            </a:r>
            <a:r>
              <a:rPr dirty="0" sz="1450" spc="-5">
                <a:latin typeface="Times New Roman"/>
                <a:cs typeface="Times New Roman"/>
              </a:rPr>
              <a:t>he </a:t>
            </a:r>
            <a:r>
              <a:rPr dirty="0" sz="1450" spc="-10">
                <a:latin typeface="Times New Roman"/>
                <a:cs typeface="Times New Roman"/>
              </a:rPr>
              <a:t>drew his cheroot from his mouth,  and spoke</a:t>
            </a:r>
            <a:r>
              <a:rPr dirty="0" sz="1450" spc="-5">
                <a:latin typeface="Times New Roman"/>
                <a:cs typeface="Times New Roman"/>
              </a:rPr>
              <a:t> -</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 have come here," said he, "upon the invitation </a:t>
            </a:r>
            <a:r>
              <a:rPr dirty="0" sz="1450" spc="-5">
                <a:latin typeface="Times New Roman"/>
                <a:cs typeface="Times New Roman"/>
              </a:rPr>
              <a:t>of a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yours. He has  doubtless informed </a:t>
            </a:r>
            <a:r>
              <a:rPr dirty="0" sz="1450" spc="-5">
                <a:latin typeface="Times New Roman"/>
                <a:cs typeface="Times New Roman"/>
              </a:rPr>
              <a:t>you of </a:t>
            </a:r>
            <a:r>
              <a:rPr dirty="0" sz="1450" spc="-10">
                <a:latin typeface="Times New Roman"/>
                <a:cs typeface="Times New Roman"/>
              </a:rPr>
              <a:t>my intention in thus intruding </a:t>
            </a:r>
            <a:r>
              <a:rPr dirty="0" sz="1450" spc="-5">
                <a:latin typeface="Times New Roman"/>
                <a:cs typeface="Times New Roman"/>
              </a:rPr>
              <a:t>on your </a:t>
            </a:r>
            <a:r>
              <a:rPr dirty="0" sz="1450" spc="-25">
                <a:latin typeface="Times New Roman"/>
                <a:cs typeface="Times New Roman"/>
              </a:rPr>
              <a:t>party. </a:t>
            </a:r>
            <a:r>
              <a:rPr dirty="0" sz="1450" spc="-10">
                <a:latin typeface="Times New Roman"/>
                <a:cs typeface="Times New Roman"/>
              </a:rPr>
              <a:t>Let me  remind</a:t>
            </a:r>
            <a:r>
              <a:rPr dirty="0" sz="1450" spc="160">
                <a:latin typeface="Times New Roman"/>
                <a:cs typeface="Times New Roman"/>
              </a:rPr>
              <a:t> </a:t>
            </a:r>
            <a:r>
              <a:rPr dirty="0" sz="1450" spc="-5">
                <a:latin typeface="Times New Roman"/>
                <a:cs typeface="Times New Roman"/>
              </a:rPr>
              <a:t>you</a:t>
            </a:r>
            <a:r>
              <a:rPr dirty="0" sz="1450" spc="160">
                <a:latin typeface="Times New Roman"/>
                <a:cs typeface="Times New Roman"/>
              </a:rPr>
              <a:t> </a:t>
            </a:r>
            <a:r>
              <a:rPr dirty="0" sz="1450" spc="-10">
                <a:latin typeface="Times New Roman"/>
                <a:cs typeface="Times New Roman"/>
              </a:rPr>
              <a:t>that</a:t>
            </a:r>
            <a:r>
              <a:rPr dirty="0" sz="1450" spc="160">
                <a:latin typeface="Times New Roman"/>
                <a:cs typeface="Times New Roman"/>
              </a:rPr>
              <a:t> </a:t>
            </a:r>
            <a:r>
              <a:rPr dirty="0" sz="1450" spc="-5">
                <a:latin typeface="Times New Roman"/>
                <a:cs typeface="Times New Roman"/>
              </a:rPr>
              <a:t>a</a:t>
            </a:r>
            <a:r>
              <a:rPr dirty="0" sz="1450" spc="165">
                <a:latin typeface="Times New Roman"/>
                <a:cs typeface="Times New Roman"/>
              </a:rPr>
              <a:t> </a:t>
            </a:r>
            <a:r>
              <a:rPr dirty="0" sz="1450" spc="-10">
                <a:latin typeface="Times New Roman"/>
                <a:cs typeface="Times New Roman"/>
              </a:rPr>
              <a:t>person</a:t>
            </a:r>
            <a:r>
              <a:rPr dirty="0" sz="1450" spc="160">
                <a:latin typeface="Times New Roman"/>
                <a:cs typeface="Times New Roman"/>
              </a:rPr>
              <a:t> </a:t>
            </a:r>
            <a:r>
              <a:rPr dirty="0" sz="1450" spc="-10">
                <a:latin typeface="Times New Roman"/>
                <a:cs typeface="Times New Roman"/>
              </a:rPr>
              <a:t>in</a:t>
            </a:r>
            <a:r>
              <a:rPr dirty="0" sz="1450" spc="160">
                <a:latin typeface="Times New Roman"/>
                <a:cs typeface="Times New Roman"/>
              </a:rPr>
              <a:t> </a:t>
            </a:r>
            <a:r>
              <a:rPr dirty="0" sz="1450" spc="-10">
                <a:latin typeface="Times New Roman"/>
                <a:cs typeface="Times New Roman"/>
              </a:rPr>
              <a:t>my</a:t>
            </a:r>
            <a:r>
              <a:rPr dirty="0" sz="1450" spc="165">
                <a:latin typeface="Times New Roman"/>
                <a:cs typeface="Times New Roman"/>
              </a:rPr>
              <a:t> </a:t>
            </a:r>
            <a:r>
              <a:rPr dirty="0" sz="1450" spc="-10">
                <a:latin typeface="Times New Roman"/>
                <a:cs typeface="Times New Roman"/>
              </a:rPr>
              <a:t>circumstances</a:t>
            </a:r>
            <a:r>
              <a:rPr dirty="0" sz="1450" spc="160">
                <a:latin typeface="Times New Roman"/>
                <a:cs typeface="Times New Roman"/>
              </a:rPr>
              <a:t> </a:t>
            </a:r>
            <a:r>
              <a:rPr dirty="0" sz="1450" spc="-10">
                <a:latin typeface="Times New Roman"/>
                <a:cs typeface="Times New Roman"/>
              </a:rPr>
              <a:t>has</a:t>
            </a:r>
            <a:r>
              <a:rPr dirty="0" sz="1450" spc="160">
                <a:latin typeface="Times New Roman"/>
                <a:cs typeface="Times New Roman"/>
              </a:rPr>
              <a:t> </a:t>
            </a:r>
            <a:r>
              <a:rPr dirty="0" sz="1450" spc="-10">
                <a:latin typeface="Times New Roman"/>
                <a:cs typeface="Times New Roman"/>
              </a:rPr>
              <a:t>exceedingly</a:t>
            </a:r>
            <a:r>
              <a:rPr dirty="0" sz="1450" spc="165">
                <a:latin typeface="Times New Roman"/>
                <a:cs typeface="Times New Roman"/>
              </a:rPr>
              <a:t> </a:t>
            </a:r>
            <a:r>
              <a:rPr dirty="0" sz="1450" spc="-10">
                <a:latin typeface="Times New Roman"/>
                <a:cs typeface="Times New Roman"/>
              </a:rPr>
              <a:t>little</a:t>
            </a:r>
            <a:r>
              <a:rPr dirty="0" sz="1450" spc="160">
                <a:latin typeface="Times New Roman"/>
                <a:cs typeface="Times New Roman"/>
              </a:rPr>
              <a:t> </a:t>
            </a:r>
            <a:r>
              <a:rPr dirty="0" sz="1450" spc="-10">
                <a:latin typeface="Times New Roman"/>
                <a:cs typeface="Times New Roman"/>
              </a:rPr>
              <a:t>to</a:t>
            </a:r>
            <a:r>
              <a:rPr dirty="0" sz="1450" spc="160">
                <a:latin typeface="Times New Roman"/>
                <a:cs typeface="Times New Roman"/>
              </a:rPr>
              <a:t> </a:t>
            </a:r>
            <a:r>
              <a:rPr dirty="0" sz="1450" spc="-10">
                <a:latin typeface="Times New Roman"/>
                <a:cs typeface="Times New Roman"/>
              </a:rPr>
              <a:t>bind</a:t>
            </a:r>
            <a:endParaRPr sz="145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700" rIns="0" bIns="0" rtlCol="0" vert="horz">
            <a:spAutoFit/>
          </a:bodyPr>
          <a:lstStyle/>
          <a:p>
            <a:pPr marL="12700" marR="86995">
              <a:lnSpc>
                <a:spcPct val="149000"/>
              </a:lnSpc>
              <a:spcBef>
                <a:spcPts val="100"/>
              </a:spcBef>
            </a:pPr>
            <a:r>
              <a:rPr dirty="0" sz="1450" spc="-10">
                <a:latin typeface="Times New Roman"/>
                <a:cs typeface="Times New Roman"/>
              </a:rPr>
              <a:t>He heard the </a:t>
            </a:r>
            <a:r>
              <a:rPr dirty="0" sz="1450" spc="-5">
                <a:latin typeface="Times New Roman"/>
                <a:cs typeface="Times New Roman"/>
              </a:rPr>
              <a:t>door </a:t>
            </a:r>
            <a:r>
              <a:rPr dirty="0" sz="1450" spc="-10">
                <a:latin typeface="Times New Roman"/>
                <a:cs typeface="Times New Roman"/>
              </a:rPr>
              <a:t>close behind him, and the noise </a:t>
            </a:r>
            <a:r>
              <a:rPr dirty="0" sz="1450" spc="-5">
                <a:latin typeface="Times New Roman"/>
                <a:cs typeface="Times New Roman"/>
              </a:rPr>
              <a:t>of </a:t>
            </a:r>
            <a:r>
              <a:rPr dirty="0" sz="1450" spc="-10">
                <a:latin typeface="Times New Roman"/>
                <a:cs typeface="Times New Roman"/>
              </a:rPr>
              <a:t>the bolts being replaced.  "My faith," said he, "since </a:t>
            </a:r>
            <a:r>
              <a:rPr dirty="0" sz="1450" spc="-5">
                <a:latin typeface="Times New Roman"/>
                <a:cs typeface="Times New Roman"/>
              </a:rPr>
              <a:t>I </a:t>
            </a:r>
            <a:r>
              <a:rPr dirty="0" sz="1450" spc="-10">
                <a:latin typeface="Times New Roman"/>
                <a:cs typeface="Times New Roman"/>
              </a:rPr>
              <a:t>have</a:t>
            </a:r>
            <a:r>
              <a:rPr dirty="0" sz="1450" spc="20">
                <a:latin typeface="Times New Roman"/>
                <a:cs typeface="Times New Roman"/>
              </a:rPr>
              <a:t> </a:t>
            </a:r>
            <a:r>
              <a:rPr dirty="0" sz="1450" spc="-10">
                <a:latin typeface="Times New Roman"/>
                <a:cs typeface="Times New Roman"/>
              </a:rPr>
              <a:t>promised!"</a:t>
            </a:r>
            <a:endParaRPr sz="1450">
              <a:latin typeface="Times New Roman"/>
              <a:cs typeface="Times New Roman"/>
            </a:endParaRPr>
          </a:p>
          <a:p>
            <a:pPr marL="12700" marR="1260475">
              <a:lnSpc>
                <a:spcPts val="1730"/>
              </a:lnSpc>
              <a:spcBef>
                <a:spcPts val="919"/>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took to his heels down the lane that leads into the Rue  Ravignan.</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He was </a:t>
            </a:r>
            <a:r>
              <a:rPr dirty="0" sz="1450" spc="-5">
                <a:latin typeface="Times New Roman"/>
                <a:cs typeface="Times New Roman"/>
              </a:rPr>
              <a:t>not </a:t>
            </a:r>
            <a:r>
              <a:rPr dirty="0" sz="1450" spc="-10">
                <a:latin typeface="Times New Roman"/>
                <a:cs typeface="Times New Roman"/>
              </a:rPr>
              <a:t>fifty paces from the house with the green blinds when the most  diabolical outcry suddenly arose </a:t>
            </a:r>
            <a:r>
              <a:rPr dirty="0" sz="1450" spc="-5">
                <a:latin typeface="Times New Roman"/>
                <a:cs typeface="Times New Roman"/>
              </a:rPr>
              <a:t>out of </a:t>
            </a:r>
            <a:r>
              <a:rPr dirty="0" sz="1450" spc="-10">
                <a:latin typeface="Times New Roman"/>
                <a:cs typeface="Times New Roman"/>
              </a:rPr>
              <a:t>the stillness </a:t>
            </a:r>
            <a:r>
              <a:rPr dirty="0" sz="1450" spc="-5">
                <a:latin typeface="Times New Roman"/>
                <a:cs typeface="Times New Roman"/>
              </a:rPr>
              <a:t>of </a:t>
            </a:r>
            <a:r>
              <a:rPr dirty="0" sz="1450" spc="-10">
                <a:latin typeface="Times New Roman"/>
                <a:cs typeface="Times New Roman"/>
              </a:rPr>
              <a:t>the night. Mechanically  </a:t>
            </a:r>
            <a:r>
              <a:rPr dirty="0" sz="1450" spc="-5">
                <a:latin typeface="Times New Roman"/>
                <a:cs typeface="Times New Roman"/>
              </a:rPr>
              <a:t>he </a:t>
            </a:r>
            <a:r>
              <a:rPr dirty="0" sz="1450" spc="-10">
                <a:latin typeface="Times New Roman"/>
                <a:cs typeface="Times New Roman"/>
              </a:rPr>
              <a:t>stood still; another passenger followed his example; in the neighbouring  floors </a:t>
            </a:r>
            <a:r>
              <a:rPr dirty="0" sz="1450" spc="-5">
                <a:latin typeface="Times New Roman"/>
                <a:cs typeface="Times New Roman"/>
              </a:rPr>
              <a:t>he </a:t>
            </a:r>
            <a:r>
              <a:rPr dirty="0" sz="1450" spc="-10">
                <a:latin typeface="Times New Roman"/>
                <a:cs typeface="Times New Roman"/>
              </a:rPr>
              <a:t>saw people crowding to the windows; </a:t>
            </a:r>
            <a:r>
              <a:rPr dirty="0" sz="1450" spc="-5">
                <a:latin typeface="Times New Roman"/>
                <a:cs typeface="Times New Roman"/>
              </a:rPr>
              <a:t>a </a:t>
            </a:r>
            <a:r>
              <a:rPr dirty="0" sz="1450" spc="-10">
                <a:latin typeface="Times New Roman"/>
                <a:cs typeface="Times New Roman"/>
              </a:rPr>
              <a:t>conflagration could </a:t>
            </a:r>
            <a:r>
              <a:rPr dirty="0" sz="1450" spc="-5">
                <a:latin typeface="Times New Roman"/>
                <a:cs typeface="Times New Roman"/>
              </a:rPr>
              <a:t>not </a:t>
            </a:r>
            <a:r>
              <a:rPr dirty="0" sz="1450" spc="-10">
                <a:latin typeface="Times New Roman"/>
                <a:cs typeface="Times New Roman"/>
              </a:rPr>
              <a:t>have  produced more disturbance in this empty </a:t>
            </a:r>
            <a:r>
              <a:rPr dirty="0" sz="1450" spc="-20">
                <a:latin typeface="Times New Roman"/>
                <a:cs typeface="Times New Roman"/>
              </a:rPr>
              <a:t>quarter. </a:t>
            </a:r>
            <a:r>
              <a:rPr dirty="0" sz="1450" spc="-10">
                <a:latin typeface="Times New Roman"/>
                <a:cs typeface="Times New Roman"/>
              </a:rPr>
              <a:t>And yet it seemed to </a:t>
            </a:r>
            <a:r>
              <a:rPr dirty="0" sz="1450" spc="-5">
                <a:latin typeface="Times New Roman"/>
                <a:cs typeface="Times New Roman"/>
              </a:rPr>
              <a:t>be </a:t>
            </a:r>
            <a:r>
              <a:rPr dirty="0" sz="1450" spc="-10">
                <a:latin typeface="Times New Roman"/>
                <a:cs typeface="Times New Roman"/>
              </a:rPr>
              <a:t>all  the work </a:t>
            </a:r>
            <a:r>
              <a:rPr dirty="0" sz="1450" spc="-5">
                <a:latin typeface="Times New Roman"/>
                <a:cs typeface="Times New Roman"/>
              </a:rPr>
              <a:t>of a </a:t>
            </a:r>
            <a:r>
              <a:rPr dirty="0" sz="1450" spc="-10">
                <a:latin typeface="Times New Roman"/>
                <a:cs typeface="Times New Roman"/>
              </a:rPr>
              <a:t>single man, roaring between grief and rage, like </a:t>
            </a:r>
            <a:r>
              <a:rPr dirty="0" sz="1450" spc="-5">
                <a:latin typeface="Times New Roman"/>
                <a:cs typeface="Times New Roman"/>
              </a:rPr>
              <a:t>a </a:t>
            </a:r>
            <a:r>
              <a:rPr dirty="0" sz="1450" spc="-10">
                <a:latin typeface="Times New Roman"/>
                <a:cs typeface="Times New Roman"/>
              </a:rPr>
              <a:t>lioness robbed  </a:t>
            </a:r>
            <a:r>
              <a:rPr dirty="0" sz="1450" spc="-5">
                <a:latin typeface="Times New Roman"/>
                <a:cs typeface="Times New Roman"/>
              </a:rPr>
              <a:t>of </a:t>
            </a:r>
            <a:r>
              <a:rPr dirty="0" sz="1450" spc="-10">
                <a:latin typeface="Times New Roman"/>
                <a:cs typeface="Times New Roman"/>
              </a:rPr>
              <a:t>her whelps; and Francis was surprised and alarmed to hear his own name  shouted with English imprecations to the</a:t>
            </a:r>
            <a:r>
              <a:rPr dirty="0" sz="1450" spc="20">
                <a:latin typeface="Times New Roman"/>
                <a:cs typeface="Times New Roman"/>
              </a:rPr>
              <a:t> </a:t>
            </a:r>
            <a:r>
              <a:rPr dirty="0" sz="1450" spc="-10">
                <a:latin typeface="Times New Roman"/>
                <a:cs typeface="Times New Roman"/>
              </a:rPr>
              <a:t>wind.</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His first movement was to return to the house; his second, as </a:t>
            </a:r>
            <a:r>
              <a:rPr dirty="0" sz="1450" spc="-5">
                <a:latin typeface="Times New Roman"/>
                <a:cs typeface="Times New Roman"/>
              </a:rPr>
              <a:t>he </a:t>
            </a:r>
            <a:r>
              <a:rPr dirty="0" sz="1450" spc="-10">
                <a:latin typeface="Times New Roman"/>
                <a:cs typeface="Times New Roman"/>
              </a:rPr>
              <a:t>remembered  Miss </a:t>
            </a:r>
            <a:r>
              <a:rPr dirty="0" sz="1450" spc="-25">
                <a:latin typeface="Times New Roman"/>
                <a:cs typeface="Times New Roman"/>
              </a:rPr>
              <a:t>Vandeleur's </a:t>
            </a:r>
            <a:r>
              <a:rPr dirty="0" sz="1450" spc="-10">
                <a:latin typeface="Times New Roman"/>
                <a:cs typeface="Times New Roman"/>
              </a:rPr>
              <a:t>advice, to continue his flight with greater expedition than  before; and </a:t>
            </a:r>
            <a:r>
              <a:rPr dirty="0" sz="1450" spc="-5">
                <a:latin typeface="Times New Roman"/>
                <a:cs typeface="Times New Roman"/>
              </a:rPr>
              <a:t>he </a:t>
            </a:r>
            <a:r>
              <a:rPr dirty="0" sz="1450" spc="-10">
                <a:latin typeface="Times New Roman"/>
                <a:cs typeface="Times New Roman"/>
              </a:rPr>
              <a:t>was in the act </a:t>
            </a:r>
            <a:r>
              <a:rPr dirty="0" sz="1450" spc="-5">
                <a:latin typeface="Times New Roman"/>
                <a:cs typeface="Times New Roman"/>
              </a:rPr>
              <a:t>of </a:t>
            </a:r>
            <a:r>
              <a:rPr dirty="0" sz="1450" spc="-10">
                <a:latin typeface="Times New Roman"/>
                <a:cs typeface="Times New Roman"/>
              </a:rPr>
              <a:t>turning to </a:t>
            </a:r>
            <a:r>
              <a:rPr dirty="0" sz="1450" spc="-5">
                <a:latin typeface="Times New Roman"/>
                <a:cs typeface="Times New Roman"/>
              </a:rPr>
              <a:t>put </a:t>
            </a:r>
            <a:r>
              <a:rPr dirty="0" sz="1450" spc="-10">
                <a:latin typeface="Times New Roman"/>
                <a:cs typeface="Times New Roman"/>
              </a:rPr>
              <a:t>his </a:t>
            </a:r>
            <a:r>
              <a:rPr dirty="0" sz="1450" spc="-5">
                <a:latin typeface="Times New Roman"/>
                <a:cs typeface="Times New Roman"/>
              </a:rPr>
              <a:t>thought </a:t>
            </a:r>
            <a:r>
              <a:rPr dirty="0" sz="1450" spc="-10">
                <a:latin typeface="Times New Roman"/>
                <a:cs typeface="Times New Roman"/>
              </a:rPr>
              <a:t>in action, when the  </a:t>
            </a:r>
            <a:r>
              <a:rPr dirty="0" sz="1450" spc="-15">
                <a:latin typeface="Times New Roman"/>
                <a:cs typeface="Times New Roman"/>
              </a:rPr>
              <a:t>Dictator, </a:t>
            </a:r>
            <a:r>
              <a:rPr dirty="0" sz="1450" spc="-10">
                <a:latin typeface="Times New Roman"/>
                <a:cs typeface="Times New Roman"/>
              </a:rPr>
              <a:t>bareheaded, bawling aloud, his white hair blowing about his head,  shot past him like </a:t>
            </a:r>
            <a:r>
              <a:rPr dirty="0" sz="1450" spc="-5">
                <a:latin typeface="Times New Roman"/>
                <a:cs typeface="Times New Roman"/>
              </a:rPr>
              <a:t>a </a:t>
            </a:r>
            <a:r>
              <a:rPr dirty="0" sz="1450" spc="-10">
                <a:latin typeface="Times New Roman"/>
                <a:cs typeface="Times New Roman"/>
              </a:rPr>
              <a:t>ball </a:t>
            </a:r>
            <a:r>
              <a:rPr dirty="0" sz="1450" spc="-5">
                <a:latin typeface="Times New Roman"/>
                <a:cs typeface="Times New Roman"/>
              </a:rPr>
              <a:t>out of </a:t>
            </a:r>
            <a:r>
              <a:rPr dirty="0" sz="1450" spc="-10">
                <a:latin typeface="Times New Roman"/>
                <a:cs typeface="Times New Roman"/>
              </a:rPr>
              <a:t>the cannon's mouth, and went careering down  the street.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"That was </a:t>
            </a:r>
            <a:r>
              <a:rPr dirty="0" sz="1450" spc="-5">
                <a:latin typeface="Times New Roman"/>
                <a:cs typeface="Times New Roman"/>
              </a:rPr>
              <a:t>a </a:t>
            </a:r>
            <a:r>
              <a:rPr dirty="0" sz="1450" spc="-10">
                <a:latin typeface="Times New Roman"/>
                <a:cs typeface="Times New Roman"/>
              </a:rPr>
              <a:t>close shave," </a:t>
            </a:r>
            <a:r>
              <a:rPr dirty="0" sz="1450" spc="-5">
                <a:latin typeface="Times New Roman"/>
                <a:cs typeface="Times New Roman"/>
              </a:rPr>
              <a:t>thought </a:t>
            </a:r>
            <a:r>
              <a:rPr dirty="0" sz="1450" spc="-10">
                <a:latin typeface="Times New Roman"/>
                <a:cs typeface="Times New Roman"/>
              </a:rPr>
              <a:t>Francis to himself. "What </a:t>
            </a:r>
            <a:r>
              <a:rPr dirty="0" sz="1450" spc="-5">
                <a:latin typeface="Times New Roman"/>
                <a:cs typeface="Times New Roman"/>
              </a:rPr>
              <a:t>he </a:t>
            </a:r>
            <a:r>
              <a:rPr dirty="0" sz="1450" spc="-10">
                <a:latin typeface="Times New Roman"/>
                <a:cs typeface="Times New Roman"/>
              </a:rPr>
              <a:t>wants with me,  and why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so disturbed, </a:t>
            </a:r>
            <a:r>
              <a:rPr dirty="0" sz="1450" spc="-5">
                <a:latin typeface="Times New Roman"/>
                <a:cs typeface="Times New Roman"/>
              </a:rPr>
              <a:t>I </a:t>
            </a:r>
            <a:r>
              <a:rPr dirty="0" sz="1450" spc="-10">
                <a:latin typeface="Times New Roman"/>
                <a:cs typeface="Times New Roman"/>
              </a:rPr>
              <a:t>cannot think; </a:t>
            </a:r>
            <a:r>
              <a:rPr dirty="0" sz="1450" spc="-5">
                <a:latin typeface="Times New Roman"/>
                <a:cs typeface="Times New Roman"/>
              </a:rPr>
              <a:t>but he </a:t>
            </a:r>
            <a:r>
              <a:rPr dirty="0" sz="1450" spc="-10">
                <a:latin typeface="Times New Roman"/>
                <a:cs typeface="Times New Roman"/>
              </a:rPr>
              <a:t>is plainly </a:t>
            </a:r>
            <a:r>
              <a:rPr dirty="0" sz="1450" spc="-5">
                <a:latin typeface="Times New Roman"/>
                <a:cs typeface="Times New Roman"/>
              </a:rPr>
              <a:t>not good  </a:t>
            </a:r>
            <a:r>
              <a:rPr dirty="0" sz="1450" spc="-10">
                <a:latin typeface="Times New Roman"/>
                <a:cs typeface="Times New Roman"/>
              </a:rPr>
              <a:t>company for the moment, and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do </a:t>
            </a:r>
            <a:r>
              <a:rPr dirty="0" sz="1450" spc="-10">
                <a:latin typeface="Times New Roman"/>
                <a:cs typeface="Times New Roman"/>
              </a:rPr>
              <a:t>better than follow Miss </a:t>
            </a:r>
            <a:r>
              <a:rPr dirty="0" sz="1450" spc="-25">
                <a:latin typeface="Times New Roman"/>
                <a:cs typeface="Times New Roman"/>
              </a:rPr>
              <a:t>Vandeleur's  </a:t>
            </a:r>
            <a:r>
              <a:rPr dirty="0" sz="1450" spc="-10">
                <a:latin typeface="Times New Roman"/>
                <a:cs typeface="Times New Roman"/>
              </a:rPr>
              <a:t>advice."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So saying, </a:t>
            </a:r>
            <a:r>
              <a:rPr dirty="0" sz="1450" spc="-5">
                <a:latin typeface="Times New Roman"/>
                <a:cs typeface="Times New Roman"/>
              </a:rPr>
              <a:t>he </a:t>
            </a:r>
            <a:r>
              <a:rPr dirty="0" sz="1450" spc="-10">
                <a:latin typeface="Times New Roman"/>
                <a:cs typeface="Times New Roman"/>
              </a:rPr>
              <a:t>turned to retrace his steps, thinking to </a:t>
            </a:r>
            <a:r>
              <a:rPr dirty="0" sz="1450" spc="-5">
                <a:latin typeface="Times New Roman"/>
                <a:cs typeface="Times New Roman"/>
              </a:rPr>
              <a:t>double </a:t>
            </a:r>
            <a:r>
              <a:rPr dirty="0" sz="1450" spc="-10">
                <a:latin typeface="Times New Roman"/>
                <a:cs typeface="Times New Roman"/>
              </a:rPr>
              <a:t>and descend </a:t>
            </a:r>
            <a:r>
              <a:rPr dirty="0" sz="1450" spc="-5">
                <a:latin typeface="Times New Roman"/>
                <a:cs typeface="Times New Roman"/>
              </a:rPr>
              <a:t>by </a:t>
            </a:r>
            <a:r>
              <a:rPr dirty="0" sz="1450" spc="-10">
                <a:latin typeface="Times New Roman"/>
                <a:cs typeface="Times New Roman"/>
              </a:rPr>
              <a:t>the  Rue Lepic itself while his pursuer should continue to follow after him </a:t>
            </a:r>
            <a:r>
              <a:rPr dirty="0" sz="1450" spc="-5">
                <a:latin typeface="Times New Roman"/>
                <a:cs typeface="Times New Roman"/>
              </a:rPr>
              <a:t>on </a:t>
            </a:r>
            <a:r>
              <a:rPr dirty="0" sz="1450" spc="-10">
                <a:latin typeface="Times New Roman"/>
                <a:cs typeface="Times New Roman"/>
              </a:rPr>
              <a:t>the  other line </a:t>
            </a:r>
            <a:r>
              <a:rPr dirty="0" sz="1450" spc="-5">
                <a:latin typeface="Times New Roman"/>
                <a:cs typeface="Times New Roman"/>
              </a:rPr>
              <a:t>of </a:t>
            </a:r>
            <a:r>
              <a:rPr dirty="0" sz="1450" spc="-10">
                <a:latin typeface="Times New Roman"/>
                <a:cs typeface="Times New Roman"/>
              </a:rPr>
              <a:t>street. The plan was ill- devised: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fact, </a:t>
            </a:r>
            <a:r>
              <a:rPr dirty="0" sz="1450" spc="-5">
                <a:latin typeface="Times New Roman"/>
                <a:cs typeface="Times New Roman"/>
              </a:rPr>
              <a:t>he </a:t>
            </a:r>
            <a:r>
              <a:rPr dirty="0" sz="1450" spc="-10">
                <a:latin typeface="Times New Roman"/>
                <a:cs typeface="Times New Roman"/>
              </a:rPr>
              <a:t>should  have taken his seat in the nearest cafe, and waited there until the first heat </a:t>
            </a:r>
            <a:r>
              <a:rPr dirty="0" sz="1450" spc="-5">
                <a:latin typeface="Times New Roman"/>
                <a:cs typeface="Times New Roman"/>
              </a:rPr>
              <a:t>of  </a:t>
            </a:r>
            <a:r>
              <a:rPr dirty="0" sz="1450" spc="-10">
                <a:latin typeface="Times New Roman"/>
                <a:cs typeface="Times New Roman"/>
              </a:rPr>
              <a:t>the pursuit was </a:t>
            </a:r>
            <a:r>
              <a:rPr dirty="0" sz="1450" spc="-25">
                <a:latin typeface="Times New Roman"/>
                <a:cs typeface="Times New Roman"/>
              </a:rPr>
              <a:t>over. </a:t>
            </a:r>
            <a:r>
              <a:rPr dirty="0" sz="1450" spc="-10">
                <a:latin typeface="Times New Roman"/>
                <a:cs typeface="Times New Roman"/>
              </a:rPr>
              <a:t>But besides that Francis had </a:t>
            </a:r>
            <a:r>
              <a:rPr dirty="0" sz="1450" spc="-5">
                <a:latin typeface="Times New Roman"/>
                <a:cs typeface="Times New Roman"/>
              </a:rPr>
              <a:t>no </a:t>
            </a:r>
            <a:r>
              <a:rPr dirty="0" sz="1450" spc="-10">
                <a:latin typeface="Times New Roman"/>
                <a:cs typeface="Times New Roman"/>
              </a:rPr>
              <a:t>experience and little  natural aptitude for the small war </a:t>
            </a:r>
            <a:r>
              <a:rPr dirty="0" sz="1450" spc="-5">
                <a:latin typeface="Times New Roman"/>
                <a:cs typeface="Times New Roman"/>
              </a:rPr>
              <a:t>of </a:t>
            </a:r>
            <a:r>
              <a:rPr dirty="0" sz="1450" spc="-10">
                <a:latin typeface="Times New Roman"/>
                <a:cs typeface="Times New Roman"/>
              </a:rPr>
              <a:t>private life, </a:t>
            </a:r>
            <a:r>
              <a:rPr dirty="0" sz="1450" spc="-5">
                <a:latin typeface="Times New Roman"/>
                <a:cs typeface="Times New Roman"/>
              </a:rPr>
              <a:t>he </a:t>
            </a:r>
            <a:r>
              <a:rPr dirty="0" sz="1450" spc="-10">
                <a:latin typeface="Times New Roman"/>
                <a:cs typeface="Times New Roman"/>
              </a:rPr>
              <a:t>was so unconscious </a:t>
            </a:r>
            <a:r>
              <a:rPr dirty="0" sz="1450" spc="-5">
                <a:latin typeface="Times New Roman"/>
                <a:cs typeface="Times New Roman"/>
              </a:rPr>
              <a:t>of </a:t>
            </a:r>
            <a:r>
              <a:rPr dirty="0" sz="1450" spc="-10">
                <a:latin typeface="Times New Roman"/>
                <a:cs typeface="Times New Roman"/>
              </a:rPr>
              <a:t>any  evil </a:t>
            </a:r>
            <a:r>
              <a:rPr dirty="0" sz="1450" spc="-5">
                <a:latin typeface="Times New Roman"/>
                <a:cs typeface="Times New Roman"/>
              </a:rPr>
              <a:t>on </a:t>
            </a:r>
            <a:r>
              <a:rPr dirty="0" sz="1450" spc="-10">
                <a:latin typeface="Times New Roman"/>
                <a:cs typeface="Times New Roman"/>
              </a:rPr>
              <a:t>his part, that </a:t>
            </a:r>
            <a:r>
              <a:rPr dirty="0" sz="1450" spc="-5">
                <a:latin typeface="Times New Roman"/>
                <a:cs typeface="Times New Roman"/>
              </a:rPr>
              <a:t>he </a:t>
            </a:r>
            <a:r>
              <a:rPr dirty="0" sz="1450" spc="-10">
                <a:latin typeface="Times New Roman"/>
                <a:cs typeface="Times New Roman"/>
              </a:rPr>
              <a:t>saw nothing to fear beyond </a:t>
            </a:r>
            <a:r>
              <a:rPr dirty="0" sz="1450" spc="-5">
                <a:latin typeface="Times New Roman"/>
                <a:cs typeface="Times New Roman"/>
              </a:rPr>
              <a:t>a </a:t>
            </a:r>
            <a:r>
              <a:rPr dirty="0" sz="1450" spc="-10">
                <a:latin typeface="Times New Roman"/>
                <a:cs typeface="Times New Roman"/>
              </a:rPr>
              <a:t>disagreeable </a:t>
            </a:r>
            <a:r>
              <a:rPr dirty="0" sz="1450" spc="-20">
                <a:latin typeface="Times New Roman"/>
                <a:cs typeface="Times New Roman"/>
              </a:rPr>
              <a:t>interview. </a:t>
            </a:r>
            <a:r>
              <a:rPr dirty="0" sz="1450" spc="320">
                <a:latin typeface="Times New Roman"/>
                <a:cs typeface="Times New Roman"/>
              </a:rPr>
              <a:t> </a:t>
            </a:r>
            <a:r>
              <a:rPr dirty="0" sz="1450" spc="-10">
                <a:latin typeface="Times New Roman"/>
                <a:cs typeface="Times New Roman"/>
              </a:rPr>
              <a:t>And to disagreeable interviews </a:t>
            </a:r>
            <a:r>
              <a:rPr dirty="0" sz="1450" spc="-5">
                <a:latin typeface="Times New Roman"/>
                <a:cs typeface="Times New Roman"/>
              </a:rPr>
              <a:t>he </a:t>
            </a:r>
            <a:r>
              <a:rPr dirty="0" sz="1450" spc="-10">
                <a:latin typeface="Times New Roman"/>
                <a:cs typeface="Times New Roman"/>
              </a:rPr>
              <a:t>felt </a:t>
            </a:r>
            <a:r>
              <a:rPr dirty="0" sz="1450" spc="-5">
                <a:latin typeface="Times New Roman"/>
                <a:cs typeface="Times New Roman"/>
              </a:rPr>
              <a:t>he </a:t>
            </a:r>
            <a:r>
              <a:rPr dirty="0" sz="1450" spc="-10">
                <a:latin typeface="Times New Roman"/>
                <a:cs typeface="Times New Roman"/>
              </a:rPr>
              <a:t>had already served his  apprenticeship that evening; </a:t>
            </a:r>
            <a:r>
              <a:rPr dirty="0" sz="1450" spc="-5">
                <a:latin typeface="Times New Roman"/>
                <a:cs typeface="Times New Roman"/>
              </a:rPr>
              <a:t>nor </a:t>
            </a:r>
            <a:r>
              <a:rPr dirty="0" sz="1450" spc="-10">
                <a:latin typeface="Times New Roman"/>
                <a:cs typeface="Times New Roman"/>
              </a:rPr>
              <a:t>could </a:t>
            </a:r>
            <a:r>
              <a:rPr dirty="0" sz="1450" spc="-5">
                <a:latin typeface="Times New Roman"/>
                <a:cs typeface="Times New Roman"/>
              </a:rPr>
              <a:t>he </a:t>
            </a:r>
            <a:r>
              <a:rPr dirty="0" sz="1450" spc="-10">
                <a:latin typeface="Times New Roman"/>
                <a:cs typeface="Times New Roman"/>
              </a:rPr>
              <a:t>suppose that Miss </a:t>
            </a:r>
            <a:r>
              <a:rPr dirty="0" sz="1450" spc="-25">
                <a:latin typeface="Times New Roman"/>
                <a:cs typeface="Times New Roman"/>
              </a:rPr>
              <a:t>Vandeleur </a:t>
            </a:r>
            <a:r>
              <a:rPr dirty="0" sz="1450" spc="-10">
                <a:latin typeface="Times New Roman"/>
                <a:cs typeface="Times New Roman"/>
              </a:rPr>
              <a:t>had left  anything unsaid. Indeed, the </a:t>
            </a:r>
            <a:r>
              <a:rPr dirty="0" sz="1450" spc="-5">
                <a:latin typeface="Times New Roman"/>
                <a:cs typeface="Times New Roman"/>
              </a:rPr>
              <a:t>young </a:t>
            </a:r>
            <a:r>
              <a:rPr dirty="0" sz="1450" spc="-10">
                <a:latin typeface="Times New Roman"/>
                <a:cs typeface="Times New Roman"/>
              </a:rPr>
              <a:t>man was sore both in </a:t>
            </a:r>
            <a:r>
              <a:rPr dirty="0" sz="1450" spc="-5">
                <a:latin typeface="Times New Roman"/>
                <a:cs typeface="Times New Roman"/>
              </a:rPr>
              <a:t>body </a:t>
            </a:r>
            <a:r>
              <a:rPr dirty="0" sz="1450" spc="-10">
                <a:latin typeface="Times New Roman"/>
                <a:cs typeface="Times New Roman"/>
              </a:rPr>
              <a:t>and mind </a:t>
            </a:r>
            <a:r>
              <a:rPr dirty="0" sz="1450" spc="-5">
                <a:latin typeface="Times New Roman"/>
                <a:cs typeface="Times New Roman"/>
              </a:rPr>
              <a:t>-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was all bruised, the other was full </a:t>
            </a:r>
            <a:r>
              <a:rPr dirty="0" sz="1450" spc="-5">
                <a:latin typeface="Times New Roman"/>
                <a:cs typeface="Times New Roman"/>
              </a:rPr>
              <a:t>of </a:t>
            </a:r>
            <a:r>
              <a:rPr dirty="0" sz="1450" spc="-10">
                <a:latin typeface="Times New Roman"/>
                <a:cs typeface="Times New Roman"/>
              </a:rPr>
              <a:t>smarting arrows; and </a:t>
            </a:r>
            <a:r>
              <a:rPr dirty="0" sz="1450" spc="-5">
                <a:latin typeface="Times New Roman"/>
                <a:cs typeface="Times New Roman"/>
              </a:rPr>
              <a:t>he </a:t>
            </a:r>
            <a:r>
              <a:rPr dirty="0" sz="1450" spc="-10">
                <a:latin typeface="Times New Roman"/>
                <a:cs typeface="Times New Roman"/>
              </a:rPr>
              <a:t>owned to  himself that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was master </a:t>
            </a:r>
            <a:r>
              <a:rPr dirty="0" sz="1450" spc="-5">
                <a:latin typeface="Times New Roman"/>
                <a:cs typeface="Times New Roman"/>
              </a:rPr>
              <a:t>of a </a:t>
            </a:r>
            <a:r>
              <a:rPr dirty="0" sz="1450" spc="-10">
                <a:latin typeface="Times New Roman"/>
                <a:cs typeface="Times New Roman"/>
              </a:rPr>
              <a:t>very deadly</a:t>
            </a:r>
            <a:r>
              <a:rPr dirty="0" sz="1450" spc="75">
                <a:latin typeface="Times New Roman"/>
                <a:cs typeface="Times New Roman"/>
              </a:rPr>
              <a:t> </a:t>
            </a:r>
            <a:r>
              <a:rPr dirty="0" sz="1450" spc="-10">
                <a:latin typeface="Times New Roman"/>
                <a:cs typeface="Times New Roman"/>
              </a:rPr>
              <a:t>tongue.</a:t>
            </a:r>
            <a:endParaRPr sz="1450">
              <a:latin typeface="Times New Roman"/>
              <a:cs typeface="Times New Roman"/>
            </a:endParaRPr>
          </a:p>
          <a:p>
            <a:pPr algn="just" marL="12700" marR="8890">
              <a:lnSpc>
                <a:spcPts val="1730"/>
              </a:lnSpc>
              <a:spcBef>
                <a:spcPts val="844"/>
              </a:spcBef>
            </a:pPr>
            <a:r>
              <a:rPr dirty="0" sz="1450" spc="-10">
                <a:latin typeface="Times New Roman"/>
                <a:cs typeface="Times New Roman"/>
              </a:rPr>
              <a:t>The </a:t>
            </a:r>
            <a:r>
              <a:rPr dirty="0" sz="1450" spc="-5">
                <a:latin typeface="Times New Roman"/>
                <a:cs typeface="Times New Roman"/>
              </a:rPr>
              <a:t>thought of </a:t>
            </a:r>
            <a:r>
              <a:rPr dirty="0" sz="1450" spc="-10">
                <a:latin typeface="Times New Roman"/>
                <a:cs typeface="Times New Roman"/>
              </a:rPr>
              <a:t>his bruises reminded him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only come without </a:t>
            </a:r>
            <a:r>
              <a:rPr dirty="0" sz="1450" spc="-5">
                <a:latin typeface="Times New Roman"/>
                <a:cs typeface="Times New Roman"/>
              </a:rPr>
              <a:t>a  </a:t>
            </a:r>
            <a:r>
              <a:rPr dirty="0" sz="1450" spc="-10">
                <a:latin typeface="Times New Roman"/>
                <a:cs typeface="Times New Roman"/>
              </a:rPr>
              <a:t>hat, </a:t>
            </a:r>
            <a:r>
              <a:rPr dirty="0" sz="1450" spc="-5">
                <a:latin typeface="Times New Roman"/>
                <a:cs typeface="Times New Roman"/>
              </a:rPr>
              <a:t>but </a:t>
            </a:r>
            <a:r>
              <a:rPr dirty="0" sz="1450" spc="-10">
                <a:latin typeface="Times New Roman"/>
                <a:cs typeface="Times New Roman"/>
              </a:rPr>
              <a:t>that his clothes had considerably </a:t>
            </a:r>
            <a:r>
              <a:rPr dirty="0" sz="1450" spc="-15">
                <a:latin typeface="Times New Roman"/>
                <a:cs typeface="Times New Roman"/>
              </a:rPr>
              <a:t>suffered </a:t>
            </a:r>
            <a:r>
              <a:rPr dirty="0" sz="1450" spc="-10">
                <a:latin typeface="Times New Roman"/>
                <a:cs typeface="Times New Roman"/>
              </a:rPr>
              <a:t>in his descent through the  chestnut. At the first magazine </a:t>
            </a:r>
            <a:r>
              <a:rPr dirty="0" sz="1450" spc="-5">
                <a:latin typeface="Times New Roman"/>
                <a:cs typeface="Times New Roman"/>
              </a:rPr>
              <a:t>he </a:t>
            </a:r>
            <a:r>
              <a:rPr dirty="0" sz="1450" spc="-10">
                <a:latin typeface="Times New Roman"/>
                <a:cs typeface="Times New Roman"/>
              </a:rPr>
              <a:t>purchased </a:t>
            </a:r>
            <a:r>
              <a:rPr dirty="0" sz="1450" spc="-5">
                <a:latin typeface="Times New Roman"/>
                <a:cs typeface="Times New Roman"/>
              </a:rPr>
              <a:t>a </a:t>
            </a:r>
            <a:r>
              <a:rPr dirty="0" sz="1450" spc="-10">
                <a:latin typeface="Times New Roman"/>
                <a:cs typeface="Times New Roman"/>
              </a:rPr>
              <a:t>cheap wideawake, and had the  disorder </a:t>
            </a:r>
            <a:r>
              <a:rPr dirty="0" sz="1450" spc="-5">
                <a:latin typeface="Times New Roman"/>
                <a:cs typeface="Times New Roman"/>
              </a:rPr>
              <a:t>of </a:t>
            </a:r>
            <a:r>
              <a:rPr dirty="0" sz="1450" spc="-10">
                <a:latin typeface="Times New Roman"/>
                <a:cs typeface="Times New Roman"/>
              </a:rPr>
              <a:t>his toilet summarily repaired. The keepsake, still rolled in the  handkerchief, </a:t>
            </a:r>
            <a:r>
              <a:rPr dirty="0" sz="1450" spc="-5">
                <a:latin typeface="Times New Roman"/>
                <a:cs typeface="Times New Roman"/>
              </a:rPr>
              <a:t>he </a:t>
            </a:r>
            <a:r>
              <a:rPr dirty="0" sz="1450" spc="-10">
                <a:latin typeface="Times New Roman"/>
                <a:cs typeface="Times New Roman"/>
              </a:rPr>
              <a:t>thrust in the meanwhile into his trousers</a:t>
            </a:r>
            <a:r>
              <a:rPr dirty="0" sz="1450" spc="55">
                <a:latin typeface="Times New Roman"/>
                <a:cs typeface="Times New Roman"/>
              </a:rPr>
              <a:t> </a:t>
            </a:r>
            <a:r>
              <a:rPr dirty="0" sz="1450" spc="-10">
                <a:latin typeface="Times New Roman"/>
                <a:cs typeface="Times New Roman"/>
              </a:rPr>
              <a:t>pocket.</a:t>
            </a:r>
            <a:endParaRPr sz="145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Not many steps beyond the shop </a:t>
            </a:r>
            <a:r>
              <a:rPr dirty="0" sz="1450" spc="-5">
                <a:latin typeface="Times New Roman"/>
                <a:cs typeface="Times New Roman"/>
              </a:rPr>
              <a:t>he </a:t>
            </a:r>
            <a:r>
              <a:rPr dirty="0" sz="1450" spc="-10">
                <a:latin typeface="Times New Roman"/>
                <a:cs typeface="Times New Roman"/>
              </a:rPr>
              <a:t>was conscious </a:t>
            </a:r>
            <a:r>
              <a:rPr dirty="0" sz="1450" spc="-5">
                <a:latin typeface="Times New Roman"/>
                <a:cs typeface="Times New Roman"/>
              </a:rPr>
              <a:t>of a </a:t>
            </a:r>
            <a:r>
              <a:rPr dirty="0" sz="1450" spc="-10">
                <a:latin typeface="Times New Roman"/>
                <a:cs typeface="Times New Roman"/>
              </a:rPr>
              <a:t>sudden shock,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upon </a:t>
            </a:r>
            <a:r>
              <a:rPr dirty="0" sz="1450" spc="-10">
                <a:latin typeface="Times New Roman"/>
                <a:cs typeface="Times New Roman"/>
              </a:rPr>
              <a:t>his throat, an infuriated face close to his own, and an open mouth  bawling curses in his </a:t>
            </a:r>
            <a:r>
              <a:rPr dirty="0" sz="1450" spc="-30">
                <a:latin typeface="Times New Roman"/>
                <a:cs typeface="Times New Roman"/>
              </a:rPr>
              <a:t>ear. </a:t>
            </a:r>
            <a:r>
              <a:rPr dirty="0" sz="1450" spc="-10">
                <a:latin typeface="Times New Roman"/>
                <a:cs typeface="Times New Roman"/>
              </a:rPr>
              <a:t>The </a:t>
            </a:r>
            <a:r>
              <a:rPr dirty="0" sz="1450" spc="-15">
                <a:latin typeface="Times New Roman"/>
                <a:cs typeface="Times New Roman"/>
              </a:rPr>
              <a:t>Dictator, </a:t>
            </a:r>
            <a:r>
              <a:rPr dirty="0" sz="1450" spc="-10">
                <a:latin typeface="Times New Roman"/>
                <a:cs typeface="Times New Roman"/>
              </a:rPr>
              <a:t>having found </a:t>
            </a:r>
            <a:r>
              <a:rPr dirty="0" sz="1450" spc="-5">
                <a:latin typeface="Times New Roman"/>
                <a:cs typeface="Times New Roman"/>
              </a:rPr>
              <a:t>no </a:t>
            </a:r>
            <a:r>
              <a:rPr dirty="0" sz="1450" spc="-10">
                <a:latin typeface="Times New Roman"/>
                <a:cs typeface="Times New Roman"/>
              </a:rPr>
              <a:t>trace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quarry,  </a:t>
            </a:r>
            <a:r>
              <a:rPr dirty="0" sz="1450" spc="-10">
                <a:latin typeface="Times New Roman"/>
                <a:cs typeface="Times New Roman"/>
              </a:rPr>
              <a:t>was returning </a:t>
            </a:r>
            <a:r>
              <a:rPr dirty="0" sz="1450" spc="-5">
                <a:latin typeface="Times New Roman"/>
                <a:cs typeface="Times New Roman"/>
              </a:rPr>
              <a:t>by </a:t>
            </a:r>
            <a:r>
              <a:rPr dirty="0" sz="1450" spc="-10">
                <a:latin typeface="Times New Roman"/>
                <a:cs typeface="Times New Roman"/>
              </a:rPr>
              <a:t>the other </a:t>
            </a:r>
            <a:r>
              <a:rPr dirty="0" sz="1450" spc="-35">
                <a:latin typeface="Times New Roman"/>
                <a:cs typeface="Times New Roman"/>
              </a:rPr>
              <a:t>way. </a:t>
            </a:r>
            <a:r>
              <a:rPr dirty="0" sz="1450" spc="-10">
                <a:latin typeface="Times New Roman"/>
                <a:cs typeface="Times New Roman"/>
              </a:rPr>
              <a:t>Francis was </a:t>
            </a:r>
            <a:r>
              <a:rPr dirty="0" sz="1450" spc="-5">
                <a:latin typeface="Times New Roman"/>
                <a:cs typeface="Times New Roman"/>
              </a:rPr>
              <a:t>a </a:t>
            </a:r>
            <a:r>
              <a:rPr dirty="0" sz="1450" spc="-10">
                <a:latin typeface="Times New Roman"/>
                <a:cs typeface="Times New Roman"/>
              </a:rPr>
              <a:t>stalwart </a:t>
            </a:r>
            <a:r>
              <a:rPr dirty="0" sz="1450" spc="-5">
                <a:latin typeface="Times New Roman"/>
                <a:cs typeface="Times New Roman"/>
              </a:rPr>
              <a:t>young </a:t>
            </a:r>
            <a:r>
              <a:rPr dirty="0" sz="1450" spc="-10">
                <a:latin typeface="Times New Roman"/>
                <a:cs typeface="Times New Roman"/>
              </a:rPr>
              <a:t>fellow;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match for his adversary whether in strength </a:t>
            </a:r>
            <a:r>
              <a:rPr dirty="0" sz="1450" spc="-5">
                <a:latin typeface="Times New Roman"/>
                <a:cs typeface="Times New Roman"/>
              </a:rPr>
              <a:t>or </a:t>
            </a:r>
            <a:r>
              <a:rPr dirty="0" sz="1450" spc="-10">
                <a:latin typeface="Times New Roman"/>
                <a:cs typeface="Times New Roman"/>
              </a:rPr>
              <a:t>skill; and after </a:t>
            </a:r>
            <a:r>
              <a:rPr dirty="0" sz="1450" spc="-5">
                <a:latin typeface="Times New Roman"/>
                <a:cs typeface="Times New Roman"/>
              </a:rPr>
              <a:t>a </a:t>
            </a:r>
            <a:r>
              <a:rPr dirty="0" sz="1450" spc="-10">
                <a:latin typeface="Times New Roman"/>
                <a:cs typeface="Times New Roman"/>
              </a:rPr>
              <a:t>few  ineffectual struggles </a:t>
            </a:r>
            <a:r>
              <a:rPr dirty="0" sz="1450" spc="-5">
                <a:latin typeface="Times New Roman"/>
                <a:cs typeface="Times New Roman"/>
              </a:rPr>
              <a:t>he </a:t>
            </a:r>
            <a:r>
              <a:rPr dirty="0" sz="1450" spc="-10">
                <a:latin typeface="Times New Roman"/>
                <a:cs typeface="Times New Roman"/>
              </a:rPr>
              <a:t>resigned himself entirely to his</a:t>
            </a:r>
            <a:r>
              <a:rPr dirty="0" sz="1450" spc="30">
                <a:latin typeface="Times New Roman"/>
                <a:cs typeface="Times New Roman"/>
              </a:rPr>
              <a:t> </a:t>
            </a:r>
            <a:r>
              <a:rPr dirty="0" sz="1450" spc="-20">
                <a:latin typeface="Times New Roman"/>
                <a:cs typeface="Times New Roman"/>
              </a:rPr>
              <a:t>captor.</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want with me?" said</a:t>
            </a:r>
            <a:r>
              <a:rPr dirty="0" sz="1450" spc="1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a:lnSpc>
                <a:spcPct val="100000"/>
              </a:lnSpc>
              <a:spcBef>
                <a:spcPts val="850"/>
              </a:spcBef>
            </a:pPr>
            <a:r>
              <a:rPr dirty="0" sz="1450" spc="-50">
                <a:latin typeface="Times New Roman"/>
                <a:cs typeface="Times New Roman"/>
              </a:rPr>
              <a:t>"We </a:t>
            </a:r>
            <a:r>
              <a:rPr dirty="0" sz="1450" spc="-10">
                <a:latin typeface="Times New Roman"/>
                <a:cs typeface="Times New Roman"/>
              </a:rPr>
              <a:t>will talk </a:t>
            </a:r>
            <a:r>
              <a:rPr dirty="0" sz="1450" spc="-5">
                <a:latin typeface="Times New Roman"/>
                <a:cs typeface="Times New Roman"/>
              </a:rPr>
              <a:t>of </a:t>
            </a:r>
            <a:r>
              <a:rPr dirty="0" sz="1450" spc="-10">
                <a:latin typeface="Times New Roman"/>
                <a:cs typeface="Times New Roman"/>
              </a:rPr>
              <a:t>that at home," returned the Dictator</a:t>
            </a:r>
            <a:r>
              <a:rPr dirty="0" sz="1450" spc="90">
                <a:latin typeface="Times New Roman"/>
                <a:cs typeface="Times New Roman"/>
              </a:rPr>
              <a:t> </a:t>
            </a:r>
            <a:r>
              <a:rPr dirty="0" sz="1450" spc="-25">
                <a:latin typeface="Times New Roman"/>
                <a:cs typeface="Times New Roman"/>
              </a:rPr>
              <a:t>grimly.</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continued to march 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up </a:t>
            </a:r>
            <a:r>
              <a:rPr dirty="0" sz="1450" spc="-10">
                <a:latin typeface="Times New Roman"/>
                <a:cs typeface="Times New Roman"/>
              </a:rPr>
              <a:t>hill in the direction </a:t>
            </a:r>
            <a:r>
              <a:rPr dirty="0" sz="1450" spc="-5">
                <a:latin typeface="Times New Roman"/>
                <a:cs typeface="Times New Roman"/>
              </a:rPr>
              <a:t>of </a:t>
            </a:r>
            <a:r>
              <a:rPr dirty="0" sz="1450" spc="-10">
                <a:latin typeface="Times New Roman"/>
                <a:cs typeface="Times New Roman"/>
              </a:rPr>
              <a:t>the house  with the green</a:t>
            </a:r>
            <a:r>
              <a:rPr dirty="0" sz="1450">
                <a:latin typeface="Times New Roman"/>
                <a:cs typeface="Times New Roman"/>
              </a:rPr>
              <a:t> </a:t>
            </a:r>
            <a:r>
              <a:rPr dirty="0" sz="1450" spc="-10">
                <a:latin typeface="Times New Roman"/>
                <a:cs typeface="Times New Roman"/>
              </a:rPr>
              <a:t>blinds.</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But Francis, although </a:t>
            </a:r>
            <a:r>
              <a:rPr dirty="0" sz="1450" spc="-5">
                <a:latin typeface="Times New Roman"/>
                <a:cs typeface="Times New Roman"/>
              </a:rPr>
              <a:t>he no </a:t>
            </a:r>
            <a:r>
              <a:rPr dirty="0" sz="1450" spc="-10">
                <a:latin typeface="Times New Roman"/>
                <a:cs typeface="Times New Roman"/>
              </a:rPr>
              <a:t>longer struggled, was only waiting an opportunity  to make </a:t>
            </a:r>
            <a:r>
              <a:rPr dirty="0" sz="1450" spc="-5">
                <a:latin typeface="Times New Roman"/>
                <a:cs typeface="Times New Roman"/>
              </a:rPr>
              <a:t>a </a:t>
            </a:r>
            <a:r>
              <a:rPr dirty="0" sz="1450" spc="-10">
                <a:latin typeface="Times New Roman"/>
                <a:cs typeface="Times New Roman"/>
              </a:rPr>
              <a:t>bold push for freedom.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sudden jerk </a:t>
            </a:r>
            <a:r>
              <a:rPr dirty="0" sz="1450" spc="-5">
                <a:latin typeface="Times New Roman"/>
                <a:cs typeface="Times New Roman"/>
              </a:rPr>
              <a:t>he </a:t>
            </a:r>
            <a:r>
              <a:rPr dirty="0" sz="1450" spc="-10">
                <a:latin typeface="Times New Roman"/>
                <a:cs typeface="Times New Roman"/>
              </a:rPr>
              <a:t>left the collar </a:t>
            </a:r>
            <a:r>
              <a:rPr dirty="0" sz="1450" spc="-5">
                <a:latin typeface="Times New Roman"/>
                <a:cs typeface="Times New Roman"/>
              </a:rPr>
              <a:t>of </a:t>
            </a:r>
            <a:r>
              <a:rPr dirty="0" sz="1450" spc="-10">
                <a:latin typeface="Times New Roman"/>
                <a:cs typeface="Times New Roman"/>
              </a:rPr>
              <a:t>his  coat in the hands </a:t>
            </a:r>
            <a:r>
              <a:rPr dirty="0" sz="1450" spc="-5">
                <a:latin typeface="Times New Roman"/>
                <a:cs typeface="Times New Roman"/>
              </a:rPr>
              <a:t>of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and once more made </a:t>
            </a:r>
            <a:r>
              <a:rPr dirty="0" sz="1450" spc="-15">
                <a:latin typeface="Times New Roman"/>
                <a:cs typeface="Times New Roman"/>
              </a:rPr>
              <a:t>off </a:t>
            </a:r>
            <a:r>
              <a:rPr dirty="0" sz="1450" spc="-10">
                <a:latin typeface="Times New Roman"/>
                <a:cs typeface="Times New Roman"/>
              </a:rPr>
              <a:t>at his best speed  in the direction </a:t>
            </a:r>
            <a:r>
              <a:rPr dirty="0" sz="1450" spc="-5">
                <a:latin typeface="Times New Roman"/>
                <a:cs typeface="Times New Roman"/>
              </a:rPr>
              <a:t>of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Boulevards.</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The tables were now turned. If the Dictator was the </a:t>
            </a:r>
            <a:r>
              <a:rPr dirty="0" sz="1450" spc="-15">
                <a:latin typeface="Times New Roman"/>
                <a:cs typeface="Times New Roman"/>
              </a:rPr>
              <a:t>stronger, </a:t>
            </a:r>
            <a:r>
              <a:rPr dirty="0" sz="1450" spc="-10">
                <a:latin typeface="Times New Roman"/>
                <a:cs typeface="Times New Roman"/>
              </a:rPr>
              <a:t>Francis, in the  top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youth, </a:t>
            </a:r>
            <a:r>
              <a:rPr dirty="0" sz="1450" spc="-10">
                <a:latin typeface="Times New Roman"/>
                <a:cs typeface="Times New Roman"/>
              </a:rPr>
              <a:t>was the more fleet </a:t>
            </a:r>
            <a:r>
              <a:rPr dirty="0" sz="1450" spc="-5">
                <a:latin typeface="Times New Roman"/>
                <a:cs typeface="Times New Roman"/>
              </a:rPr>
              <a:t>of </a:t>
            </a:r>
            <a:r>
              <a:rPr dirty="0" sz="1450" spc="-10">
                <a:latin typeface="Times New Roman"/>
                <a:cs typeface="Times New Roman"/>
              </a:rPr>
              <a:t>foot, and </a:t>
            </a:r>
            <a:r>
              <a:rPr dirty="0" sz="1450" spc="-5">
                <a:latin typeface="Times New Roman"/>
                <a:cs typeface="Times New Roman"/>
              </a:rPr>
              <a:t>he </a:t>
            </a:r>
            <a:r>
              <a:rPr dirty="0" sz="1450" spc="-10">
                <a:latin typeface="Times New Roman"/>
                <a:cs typeface="Times New Roman"/>
              </a:rPr>
              <a:t>had soon </a:t>
            </a:r>
            <a:r>
              <a:rPr dirty="0" sz="1450" spc="-15">
                <a:latin typeface="Times New Roman"/>
                <a:cs typeface="Times New Roman"/>
              </a:rPr>
              <a:t>effected </a:t>
            </a:r>
            <a:r>
              <a:rPr dirty="0" sz="1450" spc="-10">
                <a:latin typeface="Times New Roman"/>
                <a:cs typeface="Times New Roman"/>
              </a:rPr>
              <a:t>his  escape among the crowds. Relieved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growing  sentiment </a:t>
            </a:r>
            <a:r>
              <a:rPr dirty="0" sz="1450" spc="-5">
                <a:latin typeface="Times New Roman"/>
                <a:cs typeface="Times New Roman"/>
              </a:rPr>
              <a:t>of </a:t>
            </a:r>
            <a:r>
              <a:rPr dirty="0" sz="1450" spc="-10">
                <a:latin typeface="Times New Roman"/>
                <a:cs typeface="Times New Roman"/>
              </a:rPr>
              <a:t>alarm and wonder in his mind, </a:t>
            </a:r>
            <a:r>
              <a:rPr dirty="0" sz="1450" spc="-5">
                <a:latin typeface="Times New Roman"/>
                <a:cs typeface="Times New Roman"/>
              </a:rPr>
              <a:t>be </a:t>
            </a:r>
            <a:r>
              <a:rPr dirty="0" sz="1450" spc="-10">
                <a:latin typeface="Times New Roman"/>
                <a:cs typeface="Times New Roman"/>
              </a:rPr>
              <a:t>walked briskly until </a:t>
            </a:r>
            <a:r>
              <a:rPr dirty="0" sz="1450" spc="-5">
                <a:latin typeface="Times New Roman"/>
                <a:cs typeface="Times New Roman"/>
              </a:rPr>
              <a:t>he  </a:t>
            </a:r>
            <a:r>
              <a:rPr dirty="0" sz="1450" spc="-10">
                <a:latin typeface="Times New Roman"/>
                <a:cs typeface="Times New Roman"/>
              </a:rPr>
              <a:t>debauched </a:t>
            </a:r>
            <a:r>
              <a:rPr dirty="0" sz="1450" spc="-5">
                <a:latin typeface="Times New Roman"/>
                <a:cs typeface="Times New Roman"/>
              </a:rPr>
              <a:t>upon </a:t>
            </a:r>
            <a:r>
              <a:rPr dirty="0" sz="1450" spc="-10">
                <a:latin typeface="Times New Roman"/>
                <a:cs typeface="Times New Roman"/>
              </a:rPr>
              <a:t>the Place </a:t>
            </a:r>
            <a:r>
              <a:rPr dirty="0" sz="1450" spc="-5">
                <a:latin typeface="Times New Roman"/>
                <a:cs typeface="Times New Roman"/>
              </a:rPr>
              <a:t>de </a:t>
            </a:r>
            <a:r>
              <a:rPr dirty="0" sz="1450" spc="-10">
                <a:latin typeface="Times New Roman"/>
                <a:cs typeface="Times New Roman"/>
              </a:rPr>
              <a:t>l'Opera, lit </a:t>
            </a:r>
            <a:r>
              <a:rPr dirty="0" sz="1450" spc="-5">
                <a:latin typeface="Times New Roman"/>
                <a:cs typeface="Times New Roman"/>
              </a:rPr>
              <a:t>up </a:t>
            </a:r>
            <a:r>
              <a:rPr dirty="0" sz="1450" spc="-10">
                <a:latin typeface="Times New Roman"/>
                <a:cs typeface="Times New Roman"/>
              </a:rPr>
              <a:t>like day with electric</a:t>
            </a:r>
            <a:r>
              <a:rPr dirty="0" sz="1450" spc="65">
                <a:latin typeface="Times New Roman"/>
                <a:cs typeface="Times New Roman"/>
              </a:rPr>
              <a:t> </a:t>
            </a:r>
            <a:r>
              <a:rPr dirty="0" sz="1450" spc="-10">
                <a:latin typeface="Times New Roman"/>
                <a:cs typeface="Times New Roman"/>
              </a:rPr>
              <a:t>lamps.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"This, at least," </a:t>
            </a:r>
            <a:r>
              <a:rPr dirty="0" sz="1450" spc="-5">
                <a:latin typeface="Times New Roman"/>
                <a:cs typeface="Times New Roman"/>
              </a:rPr>
              <a:t>thought </a:t>
            </a:r>
            <a:r>
              <a:rPr dirty="0" sz="1450" spc="-10">
                <a:latin typeface="Times New Roman"/>
                <a:cs typeface="Times New Roman"/>
              </a:rPr>
              <a:t>he, "should satisfy Miss</a:t>
            </a:r>
            <a:r>
              <a:rPr dirty="0" sz="1450" spc="30">
                <a:latin typeface="Times New Roman"/>
                <a:cs typeface="Times New Roman"/>
              </a:rPr>
              <a:t> </a:t>
            </a:r>
            <a:r>
              <a:rPr dirty="0" sz="1450" spc="-30">
                <a:latin typeface="Times New Roman"/>
                <a:cs typeface="Times New Roman"/>
              </a:rPr>
              <a:t>Vandeleur."</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And turning to his right along the Boulevards, </a:t>
            </a:r>
            <a:r>
              <a:rPr dirty="0" sz="1450" spc="-5">
                <a:latin typeface="Times New Roman"/>
                <a:cs typeface="Times New Roman"/>
              </a:rPr>
              <a:t>he </a:t>
            </a:r>
            <a:r>
              <a:rPr dirty="0" sz="1450" spc="-10">
                <a:latin typeface="Times New Roman"/>
                <a:cs typeface="Times New Roman"/>
              </a:rPr>
              <a:t>entered the Cafe Americain  and ordered some </a:t>
            </a:r>
            <a:r>
              <a:rPr dirty="0" sz="1450" spc="-25">
                <a:latin typeface="Times New Roman"/>
                <a:cs typeface="Times New Roman"/>
              </a:rPr>
              <a:t>beer. </a:t>
            </a:r>
            <a:r>
              <a:rPr dirty="0" sz="1450" spc="-10">
                <a:latin typeface="Times New Roman"/>
                <a:cs typeface="Times New Roman"/>
              </a:rPr>
              <a:t>It was both late and early for the majority </a:t>
            </a:r>
            <a:r>
              <a:rPr dirty="0" sz="1450" spc="-5">
                <a:latin typeface="Times New Roman"/>
                <a:cs typeface="Times New Roman"/>
              </a:rPr>
              <a:t>of </a:t>
            </a:r>
            <a:r>
              <a:rPr dirty="0" sz="1450" spc="-10">
                <a:latin typeface="Times New Roman"/>
                <a:cs typeface="Times New Roman"/>
              </a:rPr>
              <a:t>the  frequenters </a:t>
            </a:r>
            <a:r>
              <a:rPr dirty="0" sz="1450" spc="-5">
                <a:latin typeface="Times New Roman"/>
                <a:cs typeface="Times New Roman"/>
              </a:rPr>
              <a:t>of </a:t>
            </a:r>
            <a:r>
              <a:rPr dirty="0" sz="1450" spc="-10">
                <a:latin typeface="Times New Roman"/>
                <a:cs typeface="Times New Roman"/>
              </a:rPr>
              <a:t>the establishment. Only two </a:t>
            </a:r>
            <a:r>
              <a:rPr dirty="0" sz="1450" spc="-5">
                <a:latin typeface="Times New Roman"/>
                <a:cs typeface="Times New Roman"/>
              </a:rPr>
              <a:t>or </a:t>
            </a:r>
            <a:r>
              <a:rPr dirty="0" sz="1450" spc="-10">
                <a:latin typeface="Times New Roman"/>
                <a:cs typeface="Times New Roman"/>
              </a:rPr>
              <a:t>three persons, all men, were  dotted here and there at separate tables in the hall; and Francis was too much  occupied </a:t>
            </a:r>
            <a:r>
              <a:rPr dirty="0" sz="1450" spc="-5">
                <a:latin typeface="Times New Roman"/>
                <a:cs typeface="Times New Roman"/>
              </a:rPr>
              <a:t>by </a:t>
            </a:r>
            <a:r>
              <a:rPr dirty="0" sz="1450" spc="-10">
                <a:latin typeface="Times New Roman"/>
                <a:cs typeface="Times New Roman"/>
              </a:rPr>
              <a:t>his own thoughts to observe their</a:t>
            </a:r>
            <a:r>
              <a:rPr dirty="0" sz="1450" spc="35">
                <a:latin typeface="Times New Roman"/>
                <a:cs typeface="Times New Roman"/>
              </a:rPr>
              <a:t> </a:t>
            </a:r>
            <a:r>
              <a:rPr dirty="0" sz="1450" spc="-10">
                <a:latin typeface="Times New Roman"/>
                <a:cs typeface="Times New Roman"/>
              </a:rPr>
              <a:t>presence.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He drew the handkerchief from his pocket. The object wrapped in it proved to  </a:t>
            </a:r>
            <a:r>
              <a:rPr dirty="0" sz="1450" spc="-5">
                <a:latin typeface="Times New Roman"/>
                <a:cs typeface="Times New Roman"/>
              </a:rPr>
              <a:t>be a </a:t>
            </a:r>
            <a:r>
              <a:rPr dirty="0" sz="1450" spc="-10">
                <a:latin typeface="Times New Roman"/>
                <a:cs typeface="Times New Roman"/>
              </a:rPr>
              <a:t>morocco case, clasped and ornamented in gilt, which opened </a:t>
            </a:r>
            <a:r>
              <a:rPr dirty="0" sz="1450" spc="-5">
                <a:latin typeface="Times New Roman"/>
                <a:cs typeface="Times New Roman"/>
              </a:rPr>
              <a:t>by </a:t>
            </a:r>
            <a:r>
              <a:rPr dirty="0" sz="1450" spc="-10">
                <a:latin typeface="Times New Roman"/>
                <a:cs typeface="Times New Roman"/>
              </a:rPr>
              <a:t>means </a:t>
            </a:r>
            <a:r>
              <a:rPr dirty="0" sz="1450" spc="-5">
                <a:latin typeface="Times New Roman"/>
                <a:cs typeface="Times New Roman"/>
              </a:rPr>
              <a:t>of  a </a:t>
            </a:r>
            <a:r>
              <a:rPr dirty="0" sz="1450" spc="-10">
                <a:latin typeface="Times New Roman"/>
                <a:cs typeface="Times New Roman"/>
              </a:rPr>
              <a:t>spring, and disclosed to the horrified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a </a:t>
            </a:r>
            <a:r>
              <a:rPr dirty="0" sz="1450" spc="-10">
                <a:latin typeface="Times New Roman"/>
                <a:cs typeface="Times New Roman"/>
              </a:rPr>
              <a:t>diamond </a:t>
            </a:r>
            <a:r>
              <a:rPr dirty="0" sz="1450" spc="-5">
                <a:latin typeface="Times New Roman"/>
                <a:cs typeface="Times New Roman"/>
              </a:rPr>
              <a:t>of </a:t>
            </a:r>
            <a:r>
              <a:rPr dirty="0" sz="1450" spc="-10">
                <a:latin typeface="Times New Roman"/>
                <a:cs typeface="Times New Roman"/>
              </a:rPr>
              <a:t>monstrous  bigness and extraordinary </a:t>
            </a:r>
            <a:r>
              <a:rPr dirty="0" sz="1450" spc="-20">
                <a:latin typeface="Times New Roman"/>
                <a:cs typeface="Times New Roman"/>
              </a:rPr>
              <a:t>brilliancy. </a:t>
            </a:r>
            <a:r>
              <a:rPr dirty="0" sz="1450" spc="-10">
                <a:latin typeface="Times New Roman"/>
                <a:cs typeface="Times New Roman"/>
              </a:rPr>
              <a:t>The circumstance was so inexplicable,  the value </a:t>
            </a:r>
            <a:r>
              <a:rPr dirty="0" sz="1450" spc="-5">
                <a:latin typeface="Times New Roman"/>
                <a:cs typeface="Times New Roman"/>
              </a:rPr>
              <a:t>of </a:t>
            </a:r>
            <a:r>
              <a:rPr dirty="0" sz="1450" spc="-10">
                <a:latin typeface="Times New Roman"/>
                <a:cs typeface="Times New Roman"/>
              </a:rPr>
              <a:t>the stone was plainly so enormous, that Francis sat staring into the  open casket without movement, without conscious thought, like </a:t>
            </a:r>
            <a:r>
              <a:rPr dirty="0" sz="1450" spc="-5">
                <a:latin typeface="Times New Roman"/>
                <a:cs typeface="Times New Roman"/>
              </a:rPr>
              <a:t>a </a:t>
            </a:r>
            <a:r>
              <a:rPr dirty="0" sz="1450" spc="-10">
                <a:latin typeface="Times New Roman"/>
                <a:cs typeface="Times New Roman"/>
              </a:rPr>
              <a:t>man stricken  suddenly with</a:t>
            </a:r>
            <a:r>
              <a:rPr dirty="0" sz="1450" spc="-5">
                <a:latin typeface="Times New Roman"/>
                <a:cs typeface="Times New Roman"/>
              </a:rPr>
              <a:t> </a:t>
            </a:r>
            <a:r>
              <a:rPr dirty="0" sz="1450" spc="-20">
                <a:latin typeface="Times New Roman"/>
                <a:cs typeface="Times New Roman"/>
              </a:rPr>
              <a:t>idiocy.</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A hand was laid </a:t>
            </a:r>
            <a:r>
              <a:rPr dirty="0" sz="1450" spc="-5">
                <a:latin typeface="Times New Roman"/>
                <a:cs typeface="Times New Roman"/>
              </a:rPr>
              <a:t>upon </a:t>
            </a:r>
            <a:r>
              <a:rPr dirty="0" sz="1450" spc="-10">
                <a:latin typeface="Times New Roman"/>
                <a:cs typeface="Times New Roman"/>
              </a:rPr>
              <a:t>his </a:t>
            </a:r>
            <a:r>
              <a:rPr dirty="0" sz="1450" spc="-15">
                <a:latin typeface="Times New Roman"/>
                <a:cs typeface="Times New Roman"/>
              </a:rPr>
              <a:t>shoulder, </a:t>
            </a:r>
            <a:r>
              <a:rPr dirty="0" sz="1450" spc="-10">
                <a:latin typeface="Times New Roman"/>
                <a:cs typeface="Times New Roman"/>
              </a:rPr>
              <a:t>lightly </a:t>
            </a:r>
            <a:r>
              <a:rPr dirty="0" sz="1450" spc="-5">
                <a:latin typeface="Times New Roman"/>
                <a:cs typeface="Times New Roman"/>
              </a:rPr>
              <a:t>but </a:t>
            </a:r>
            <a:r>
              <a:rPr dirty="0" sz="1450" spc="-25">
                <a:latin typeface="Times New Roman"/>
                <a:cs typeface="Times New Roman"/>
              </a:rPr>
              <a:t>firmly,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quiet voice, which  yet had in it the ring </a:t>
            </a:r>
            <a:r>
              <a:rPr dirty="0" sz="1450" spc="-5">
                <a:latin typeface="Times New Roman"/>
                <a:cs typeface="Times New Roman"/>
              </a:rPr>
              <a:t>of </a:t>
            </a:r>
            <a:r>
              <a:rPr dirty="0" sz="1450" spc="-10">
                <a:latin typeface="Times New Roman"/>
                <a:cs typeface="Times New Roman"/>
              </a:rPr>
              <a:t>command, uttered these words in his ear</a:t>
            </a:r>
            <a:r>
              <a:rPr dirty="0" sz="1450" spc="8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"Close the casket, and compose </a:t>
            </a:r>
            <a:r>
              <a:rPr dirty="0" sz="1450" spc="-5">
                <a:latin typeface="Times New Roman"/>
                <a:cs typeface="Times New Roman"/>
              </a:rPr>
              <a:t>your</a:t>
            </a:r>
            <a:r>
              <a:rPr dirty="0" sz="1450" spc="2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12700">
              <a:lnSpc>
                <a:spcPts val="1730"/>
              </a:lnSpc>
              <a:spcBef>
                <a:spcPts val="915"/>
              </a:spcBef>
            </a:pPr>
            <a:r>
              <a:rPr dirty="0" sz="1450" spc="-10">
                <a:latin typeface="Times New Roman"/>
                <a:cs typeface="Times New Roman"/>
              </a:rPr>
              <a:t>Looking </a:t>
            </a:r>
            <a:r>
              <a:rPr dirty="0" sz="1450" spc="-5">
                <a:latin typeface="Times New Roman"/>
                <a:cs typeface="Times New Roman"/>
              </a:rPr>
              <a:t>up, he </a:t>
            </a:r>
            <a:r>
              <a:rPr dirty="0" sz="1450" spc="-10">
                <a:latin typeface="Times New Roman"/>
                <a:cs typeface="Times New Roman"/>
              </a:rPr>
              <a:t>beheld </a:t>
            </a:r>
            <a:r>
              <a:rPr dirty="0" sz="1450" spc="-5">
                <a:latin typeface="Times New Roman"/>
                <a:cs typeface="Times New Roman"/>
              </a:rPr>
              <a:t>a </a:t>
            </a:r>
            <a:r>
              <a:rPr dirty="0" sz="1450" spc="-10">
                <a:latin typeface="Times New Roman"/>
                <a:cs typeface="Times New Roman"/>
              </a:rPr>
              <a:t>man, still </a:t>
            </a:r>
            <a:r>
              <a:rPr dirty="0" sz="1450" spc="-5">
                <a:latin typeface="Times New Roman"/>
                <a:cs typeface="Times New Roman"/>
              </a:rPr>
              <a:t>young, of </a:t>
            </a:r>
            <a:r>
              <a:rPr dirty="0" sz="1450" spc="-10">
                <a:latin typeface="Times New Roman"/>
                <a:cs typeface="Times New Roman"/>
              </a:rPr>
              <a:t>an urbane and tranquil presence,  and</a:t>
            </a:r>
            <a:r>
              <a:rPr dirty="0" sz="1450" spc="90">
                <a:latin typeface="Times New Roman"/>
                <a:cs typeface="Times New Roman"/>
              </a:rPr>
              <a:t> </a:t>
            </a:r>
            <a:r>
              <a:rPr dirty="0" sz="1450" spc="-10">
                <a:latin typeface="Times New Roman"/>
                <a:cs typeface="Times New Roman"/>
              </a:rPr>
              <a:t>dressed</a:t>
            </a:r>
            <a:r>
              <a:rPr dirty="0" sz="1450" spc="95">
                <a:latin typeface="Times New Roman"/>
                <a:cs typeface="Times New Roman"/>
              </a:rPr>
              <a:t> </a:t>
            </a:r>
            <a:r>
              <a:rPr dirty="0" sz="1450" spc="-10">
                <a:latin typeface="Times New Roman"/>
                <a:cs typeface="Times New Roman"/>
              </a:rPr>
              <a:t>with</a:t>
            </a:r>
            <a:r>
              <a:rPr dirty="0" sz="1450" spc="90">
                <a:latin typeface="Times New Roman"/>
                <a:cs typeface="Times New Roman"/>
              </a:rPr>
              <a:t> </a:t>
            </a:r>
            <a:r>
              <a:rPr dirty="0" sz="1450" spc="-10">
                <a:latin typeface="Times New Roman"/>
                <a:cs typeface="Times New Roman"/>
              </a:rPr>
              <a:t>rich</a:t>
            </a:r>
            <a:r>
              <a:rPr dirty="0" sz="1450" spc="95">
                <a:latin typeface="Times New Roman"/>
                <a:cs typeface="Times New Roman"/>
              </a:rPr>
              <a:t> </a:t>
            </a:r>
            <a:r>
              <a:rPr dirty="0" sz="1450" spc="-20">
                <a:latin typeface="Times New Roman"/>
                <a:cs typeface="Times New Roman"/>
              </a:rPr>
              <a:t>simplicity.</a:t>
            </a:r>
            <a:r>
              <a:rPr dirty="0" sz="1450" spc="110">
                <a:latin typeface="Times New Roman"/>
                <a:cs typeface="Times New Roman"/>
              </a:rPr>
              <a:t> </a:t>
            </a:r>
            <a:r>
              <a:rPr dirty="0" sz="1450" spc="-10">
                <a:latin typeface="Times New Roman"/>
                <a:cs typeface="Times New Roman"/>
              </a:rPr>
              <a:t>This</a:t>
            </a:r>
            <a:r>
              <a:rPr dirty="0" sz="1450" spc="95">
                <a:latin typeface="Times New Roman"/>
                <a:cs typeface="Times New Roman"/>
              </a:rPr>
              <a:t> </a:t>
            </a:r>
            <a:r>
              <a:rPr dirty="0" sz="1450" spc="-10">
                <a:latin typeface="Times New Roman"/>
                <a:cs typeface="Times New Roman"/>
              </a:rPr>
              <a:t>personage</a:t>
            </a:r>
            <a:r>
              <a:rPr dirty="0" sz="1450" spc="90">
                <a:latin typeface="Times New Roman"/>
                <a:cs typeface="Times New Roman"/>
              </a:rPr>
              <a:t> </a:t>
            </a:r>
            <a:r>
              <a:rPr dirty="0" sz="1450" spc="-10">
                <a:latin typeface="Times New Roman"/>
                <a:cs typeface="Times New Roman"/>
              </a:rPr>
              <a:t>had</a:t>
            </a:r>
            <a:r>
              <a:rPr dirty="0" sz="1450" spc="95">
                <a:latin typeface="Times New Roman"/>
                <a:cs typeface="Times New Roman"/>
              </a:rPr>
              <a:t> </a:t>
            </a:r>
            <a:r>
              <a:rPr dirty="0" sz="1450" spc="-10">
                <a:latin typeface="Times New Roman"/>
                <a:cs typeface="Times New Roman"/>
              </a:rPr>
              <a:t>risen</a:t>
            </a:r>
            <a:r>
              <a:rPr dirty="0" sz="1450" spc="90">
                <a:latin typeface="Times New Roman"/>
                <a:cs typeface="Times New Roman"/>
              </a:rPr>
              <a:t> </a:t>
            </a:r>
            <a:r>
              <a:rPr dirty="0" sz="1450" spc="-10">
                <a:latin typeface="Times New Roman"/>
                <a:cs typeface="Times New Roman"/>
              </a:rPr>
              <a:t>from</a:t>
            </a:r>
            <a:r>
              <a:rPr dirty="0" sz="1450" spc="9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11430">
              <a:lnSpc>
                <a:spcPts val="1730"/>
              </a:lnSpc>
              <a:spcBef>
                <a:spcPts val="155"/>
              </a:spcBef>
            </a:pPr>
            <a:r>
              <a:rPr dirty="0" sz="1450" spc="-10">
                <a:latin typeface="Times New Roman"/>
                <a:cs typeface="Times New Roman"/>
              </a:rPr>
              <a:t>neighbouring table, and, bringing his glass with him, had taken </a:t>
            </a:r>
            <a:r>
              <a:rPr dirty="0" sz="1450" spc="-5">
                <a:latin typeface="Times New Roman"/>
                <a:cs typeface="Times New Roman"/>
              </a:rPr>
              <a:t>a </a:t>
            </a:r>
            <a:r>
              <a:rPr dirty="0" sz="1450" spc="-10">
                <a:latin typeface="Times New Roman"/>
                <a:cs typeface="Times New Roman"/>
              </a:rPr>
              <a:t>seat beside  Francis.</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"Close the casket," repeated the </a:t>
            </a:r>
            <a:r>
              <a:rPr dirty="0" sz="1450" spc="-15">
                <a:latin typeface="Times New Roman"/>
                <a:cs typeface="Times New Roman"/>
              </a:rPr>
              <a:t>stranger, </a:t>
            </a:r>
            <a:r>
              <a:rPr dirty="0" sz="1450" spc="-10">
                <a:latin typeface="Times New Roman"/>
                <a:cs typeface="Times New Roman"/>
              </a:rPr>
              <a:t>"and </a:t>
            </a:r>
            <a:r>
              <a:rPr dirty="0" sz="1450" spc="-5">
                <a:latin typeface="Times New Roman"/>
                <a:cs typeface="Times New Roman"/>
              </a:rPr>
              <a:t>put </a:t>
            </a:r>
            <a:r>
              <a:rPr dirty="0" sz="1450" spc="-10">
                <a:latin typeface="Times New Roman"/>
                <a:cs typeface="Times New Roman"/>
              </a:rPr>
              <a:t>it quietly back into </a:t>
            </a:r>
            <a:r>
              <a:rPr dirty="0" sz="1450" spc="-5">
                <a:latin typeface="Times New Roman"/>
                <a:cs typeface="Times New Roman"/>
              </a:rPr>
              <a:t>your  </a:t>
            </a:r>
            <a:r>
              <a:rPr dirty="0" sz="1450" spc="-10">
                <a:latin typeface="Times New Roman"/>
                <a:cs typeface="Times New Roman"/>
              </a:rPr>
              <a:t>pocket, where </a:t>
            </a:r>
            <a:r>
              <a:rPr dirty="0" sz="1450" spc="-5">
                <a:latin typeface="Times New Roman"/>
                <a:cs typeface="Times New Roman"/>
              </a:rPr>
              <a:t>I </a:t>
            </a:r>
            <a:r>
              <a:rPr dirty="0" sz="1450" spc="-10">
                <a:latin typeface="Times New Roman"/>
                <a:cs typeface="Times New Roman"/>
              </a:rPr>
              <a:t>feel persuaded it should never have been. </a:t>
            </a:r>
            <a:r>
              <a:rPr dirty="0" sz="1450" spc="-45">
                <a:latin typeface="Times New Roman"/>
                <a:cs typeface="Times New Roman"/>
              </a:rPr>
              <a:t>Try,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please, to  throw </a:t>
            </a:r>
            <a:r>
              <a:rPr dirty="0" sz="1450" spc="-15">
                <a:latin typeface="Times New Roman"/>
                <a:cs typeface="Times New Roman"/>
              </a:rPr>
              <a:t>off </a:t>
            </a:r>
            <a:r>
              <a:rPr dirty="0" sz="1450" spc="-5">
                <a:latin typeface="Times New Roman"/>
                <a:cs typeface="Times New Roman"/>
              </a:rPr>
              <a:t>your </a:t>
            </a:r>
            <a:r>
              <a:rPr dirty="0" sz="1450" spc="-10">
                <a:latin typeface="Times New Roman"/>
                <a:cs typeface="Times New Roman"/>
              </a:rPr>
              <a:t>bewildered </a:t>
            </a:r>
            <a:r>
              <a:rPr dirty="0" sz="1450" spc="-25">
                <a:latin typeface="Times New Roman"/>
                <a:cs typeface="Times New Roman"/>
              </a:rPr>
              <a:t>air, </a:t>
            </a:r>
            <a:r>
              <a:rPr dirty="0" sz="1450" spc="-10">
                <a:latin typeface="Times New Roman"/>
                <a:cs typeface="Times New Roman"/>
              </a:rPr>
              <a:t>and act as though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one of your  </a:t>
            </a:r>
            <a:r>
              <a:rPr dirty="0" sz="1450" spc="-10">
                <a:latin typeface="Times New Roman"/>
                <a:cs typeface="Times New Roman"/>
              </a:rPr>
              <a:t>acquaintances whom </a:t>
            </a:r>
            <a:r>
              <a:rPr dirty="0" sz="1450" spc="-5">
                <a:latin typeface="Times New Roman"/>
                <a:cs typeface="Times New Roman"/>
              </a:rPr>
              <a:t>you </a:t>
            </a:r>
            <a:r>
              <a:rPr dirty="0" sz="1450" spc="-10">
                <a:latin typeface="Times New Roman"/>
                <a:cs typeface="Times New Roman"/>
              </a:rPr>
              <a:t>had met </a:t>
            </a:r>
            <a:r>
              <a:rPr dirty="0" sz="1450" spc="-5">
                <a:latin typeface="Times New Roman"/>
                <a:cs typeface="Times New Roman"/>
              </a:rPr>
              <a:t>by </a:t>
            </a:r>
            <a:r>
              <a:rPr dirty="0" sz="1450" spc="-10">
                <a:latin typeface="Times New Roman"/>
                <a:cs typeface="Times New Roman"/>
              </a:rPr>
              <a:t>chance. So! </a:t>
            </a:r>
            <a:r>
              <a:rPr dirty="0" sz="1450" spc="-30">
                <a:latin typeface="Times New Roman"/>
                <a:cs typeface="Times New Roman"/>
              </a:rPr>
              <a:t>Touch </a:t>
            </a:r>
            <a:r>
              <a:rPr dirty="0" sz="1450" spc="-10">
                <a:latin typeface="Times New Roman"/>
                <a:cs typeface="Times New Roman"/>
              </a:rPr>
              <a:t>glasses with me. That  is </a:t>
            </a:r>
            <a:r>
              <a:rPr dirty="0" sz="1450" spc="-20">
                <a:latin typeface="Times New Roman"/>
                <a:cs typeface="Times New Roman"/>
              </a:rPr>
              <a:t>better. </a:t>
            </a:r>
            <a:r>
              <a:rPr dirty="0" sz="1450" spc="-5">
                <a:latin typeface="Times New Roman"/>
                <a:cs typeface="Times New Roman"/>
              </a:rPr>
              <a:t>I </a:t>
            </a:r>
            <a:r>
              <a:rPr dirty="0" sz="1450" spc="-20">
                <a:latin typeface="Times New Roman"/>
                <a:cs typeface="Times New Roman"/>
              </a:rPr>
              <a:t>fear, </a:t>
            </a:r>
            <a:r>
              <a:rPr dirty="0" sz="1450" spc="-25">
                <a:latin typeface="Times New Roman"/>
                <a:cs typeface="Times New Roman"/>
              </a:rPr>
              <a:t>sir,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an</a:t>
            </a:r>
            <a:r>
              <a:rPr dirty="0" sz="1450" spc="55">
                <a:latin typeface="Times New Roman"/>
                <a:cs typeface="Times New Roman"/>
              </a:rPr>
              <a:t> </a:t>
            </a:r>
            <a:r>
              <a:rPr dirty="0" sz="1450" spc="-20">
                <a:latin typeface="Times New Roman"/>
                <a:cs typeface="Times New Roman"/>
              </a:rPr>
              <a:t>amateur."</a:t>
            </a:r>
            <a:endParaRPr sz="1450">
              <a:latin typeface="Times New Roman"/>
              <a:cs typeface="Times New Roman"/>
            </a:endParaRPr>
          </a:p>
          <a:p>
            <a:pPr algn="just" marL="12700" marR="12700">
              <a:lnSpc>
                <a:spcPts val="1730"/>
              </a:lnSpc>
              <a:spcBef>
                <a:spcPts val="855"/>
              </a:spcBef>
            </a:pPr>
            <a:r>
              <a:rPr dirty="0" sz="1450" spc="-10">
                <a:latin typeface="Times New Roman"/>
                <a:cs typeface="Times New Roman"/>
              </a:rPr>
              <a:t>And the stranger pronounced these last words with </a:t>
            </a:r>
            <a:r>
              <a:rPr dirty="0" sz="1450" spc="-5">
                <a:latin typeface="Times New Roman"/>
                <a:cs typeface="Times New Roman"/>
              </a:rPr>
              <a:t>a </a:t>
            </a:r>
            <a:r>
              <a:rPr dirty="0" sz="1450" spc="-10">
                <a:latin typeface="Times New Roman"/>
                <a:cs typeface="Times New Roman"/>
              </a:rPr>
              <a:t>smile </a:t>
            </a:r>
            <a:r>
              <a:rPr dirty="0" sz="1450" spc="-5">
                <a:latin typeface="Times New Roman"/>
                <a:cs typeface="Times New Roman"/>
              </a:rPr>
              <a:t>of </a:t>
            </a:r>
            <a:r>
              <a:rPr dirty="0" sz="1450" spc="-10">
                <a:latin typeface="Times New Roman"/>
                <a:cs typeface="Times New Roman"/>
              </a:rPr>
              <a:t>peculiar  meaning, leaned back in his seat and enjoyed </a:t>
            </a:r>
            <a:r>
              <a:rPr dirty="0" sz="1450" spc="-5">
                <a:latin typeface="Times New Roman"/>
                <a:cs typeface="Times New Roman"/>
              </a:rPr>
              <a:t>a </a:t>
            </a:r>
            <a:r>
              <a:rPr dirty="0" sz="1450" spc="-10">
                <a:latin typeface="Times New Roman"/>
                <a:cs typeface="Times New Roman"/>
              </a:rPr>
              <a:t>deep inhalation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tobacco.</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"For God's sake," said Francis, "tell me who </a:t>
            </a:r>
            <a:r>
              <a:rPr dirty="0" sz="1450" spc="-5">
                <a:latin typeface="Times New Roman"/>
                <a:cs typeface="Times New Roman"/>
              </a:rPr>
              <a:t>you </a:t>
            </a:r>
            <a:r>
              <a:rPr dirty="0" sz="1450" spc="-10">
                <a:latin typeface="Times New Roman"/>
                <a:cs typeface="Times New Roman"/>
              </a:rPr>
              <a:t>are and what this means?  Why </a:t>
            </a:r>
            <a:r>
              <a:rPr dirty="0" sz="1450" spc="-5">
                <a:latin typeface="Times New Roman"/>
                <a:cs typeface="Times New Roman"/>
              </a:rPr>
              <a:t>I </a:t>
            </a:r>
            <a:r>
              <a:rPr dirty="0" sz="1450" spc="-10">
                <a:latin typeface="Times New Roman"/>
                <a:cs typeface="Times New Roman"/>
              </a:rPr>
              <a:t>should obey </a:t>
            </a:r>
            <a:r>
              <a:rPr dirty="0" sz="1450" spc="-5">
                <a:latin typeface="Times New Roman"/>
                <a:cs typeface="Times New Roman"/>
              </a:rPr>
              <a:t>your </a:t>
            </a:r>
            <a:r>
              <a:rPr dirty="0" sz="1450" spc="-10">
                <a:latin typeface="Times New Roman"/>
                <a:cs typeface="Times New Roman"/>
              </a:rPr>
              <a:t>most unusual suggestions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but  </a:t>
            </a:r>
            <a:r>
              <a:rPr dirty="0" sz="1450" spc="-10">
                <a:latin typeface="Times New Roman"/>
                <a:cs typeface="Times New Roman"/>
              </a:rPr>
              <a:t>the truth is, </a:t>
            </a:r>
            <a:r>
              <a:rPr dirty="0" sz="1450" spc="-5">
                <a:latin typeface="Times New Roman"/>
                <a:cs typeface="Times New Roman"/>
              </a:rPr>
              <a:t>I </a:t>
            </a:r>
            <a:r>
              <a:rPr dirty="0" sz="1450" spc="-10">
                <a:latin typeface="Times New Roman"/>
                <a:cs typeface="Times New Roman"/>
              </a:rPr>
              <a:t>have fallen this evening into so many perplexing adventures, and  all </a:t>
            </a:r>
            <a:r>
              <a:rPr dirty="0" sz="1450" spc="-5">
                <a:latin typeface="Times New Roman"/>
                <a:cs typeface="Times New Roman"/>
              </a:rPr>
              <a:t>I </a:t>
            </a:r>
            <a:r>
              <a:rPr dirty="0" sz="1450" spc="-10">
                <a:latin typeface="Times New Roman"/>
                <a:cs typeface="Times New Roman"/>
              </a:rPr>
              <a:t>meet conduct themselves so </a:t>
            </a:r>
            <a:r>
              <a:rPr dirty="0" sz="1450" spc="-20">
                <a:latin typeface="Times New Roman"/>
                <a:cs typeface="Times New Roman"/>
              </a:rPr>
              <a:t>strangely,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must either have </a:t>
            </a:r>
            <a:r>
              <a:rPr dirty="0" sz="1450" spc="-5">
                <a:latin typeface="Times New Roman"/>
                <a:cs typeface="Times New Roman"/>
              </a:rPr>
              <a:t>gone  </a:t>
            </a:r>
            <a:r>
              <a:rPr dirty="0" sz="1450" spc="-10">
                <a:latin typeface="Times New Roman"/>
                <a:cs typeface="Times New Roman"/>
              </a:rPr>
              <a:t>mad </a:t>
            </a:r>
            <a:r>
              <a:rPr dirty="0" sz="1450" spc="-5">
                <a:latin typeface="Times New Roman"/>
                <a:cs typeface="Times New Roman"/>
              </a:rPr>
              <a:t>or </a:t>
            </a:r>
            <a:r>
              <a:rPr dirty="0" sz="1450" spc="-10">
                <a:latin typeface="Times New Roman"/>
                <a:cs typeface="Times New Roman"/>
              </a:rPr>
              <a:t>wandered into another planet. </a:t>
            </a:r>
            <a:r>
              <a:rPr dirty="0" sz="1450" spc="-45">
                <a:latin typeface="Times New Roman"/>
                <a:cs typeface="Times New Roman"/>
              </a:rPr>
              <a:t>Your </a:t>
            </a:r>
            <a:r>
              <a:rPr dirty="0" sz="1450" spc="-10">
                <a:latin typeface="Times New Roman"/>
                <a:cs typeface="Times New Roman"/>
              </a:rPr>
              <a:t>face inspires me with confidence;  </a:t>
            </a:r>
            <a:r>
              <a:rPr dirty="0" sz="1450" spc="-5">
                <a:latin typeface="Times New Roman"/>
                <a:cs typeface="Times New Roman"/>
              </a:rPr>
              <a:t>you </a:t>
            </a:r>
            <a:r>
              <a:rPr dirty="0" sz="1450" spc="-10">
                <a:latin typeface="Times New Roman"/>
                <a:cs typeface="Times New Roman"/>
              </a:rPr>
              <a:t>seem wise, </a:t>
            </a:r>
            <a:r>
              <a:rPr dirty="0" sz="1450" spc="-5">
                <a:latin typeface="Times New Roman"/>
                <a:cs typeface="Times New Roman"/>
              </a:rPr>
              <a:t>good, </a:t>
            </a:r>
            <a:r>
              <a:rPr dirty="0" sz="1450" spc="-10">
                <a:latin typeface="Times New Roman"/>
                <a:cs typeface="Times New Roman"/>
              </a:rPr>
              <a:t>and experienced; tell me, for heaven's sake, why </a:t>
            </a:r>
            <a:r>
              <a:rPr dirty="0" sz="1450" spc="-5">
                <a:latin typeface="Times New Roman"/>
                <a:cs typeface="Times New Roman"/>
              </a:rPr>
              <a:t>you  </a:t>
            </a:r>
            <a:r>
              <a:rPr dirty="0" sz="1450" spc="-10">
                <a:latin typeface="Times New Roman"/>
                <a:cs typeface="Times New Roman"/>
              </a:rPr>
              <a:t>accost me in so </a:t>
            </a:r>
            <a:r>
              <a:rPr dirty="0" sz="1450" spc="-5">
                <a:latin typeface="Times New Roman"/>
                <a:cs typeface="Times New Roman"/>
              </a:rPr>
              <a:t>odd a</a:t>
            </a:r>
            <a:r>
              <a:rPr dirty="0" sz="1450" spc="10">
                <a:latin typeface="Times New Roman"/>
                <a:cs typeface="Times New Roman"/>
              </a:rPr>
              <a:t> </a:t>
            </a:r>
            <a:r>
              <a:rPr dirty="0" sz="1450" spc="-10">
                <a:latin typeface="Times New Roman"/>
                <a:cs typeface="Times New Roman"/>
              </a:rPr>
              <a:t>fashion?"</a:t>
            </a:r>
            <a:endParaRPr sz="1450">
              <a:latin typeface="Times New Roman"/>
              <a:cs typeface="Times New Roman"/>
            </a:endParaRPr>
          </a:p>
          <a:p>
            <a:pPr algn="just" marL="12700" marR="7620">
              <a:lnSpc>
                <a:spcPts val="1730"/>
              </a:lnSpc>
              <a:spcBef>
                <a:spcPts val="850"/>
              </a:spcBef>
            </a:pPr>
            <a:r>
              <a:rPr dirty="0" sz="1450" spc="-10">
                <a:latin typeface="Times New Roman"/>
                <a:cs typeface="Times New Roman"/>
              </a:rPr>
              <a:t>"All in </a:t>
            </a:r>
            <a:r>
              <a:rPr dirty="0" sz="1450" spc="-5">
                <a:latin typeface="Times New Roman"/>
                <a:cs typeface="Times New Roman"/>
              </a:rPr>
              <a:t>due </a:t>
            </a:r>
            <a:r>
              <a:rPr dirty="0" sz="1450" spc="-10">
                <a:latin typeface="Times New Roman"/>
                <a:cs typeface="Times New Roman"/>
              </a:rPr>
              <a:t>time," replied the </a:t>
            </a:r>
            <a:r>
              <a:rPr dirty="0" sz="1450" spc="-20">
                <a:latin typeface="Times New Roman"/>
                <a:cs typeface="Times New Roman"/>
              </a:rPr>
              <a:t>stranger.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have the first hand, and </a:t>
            </a:r>
            <a:r>
              <a:rPr dirty="0" sz="1450" spc="-5">
                <a:latin typeface="Times New Roman"/>
                <a:cs typeface="Times New Roman"/>
              </a:rPr>
              <a:t>you </a:t>
            </a:r>
            <a:r>
              <a:rPr dirty="0" sz="1450" spc="-10">
                <a:latin typeface="Times New Roman"/>
                <a:cs typeface="Times New Roman"/>
              </a:rPr>
              <a:t>must  begin </a:t>
            </a:r>
            <a:r>
              <a:rPr dirty="0" sz="1450" spc="-5">
                <a:latin typeface="Times New Roman"/>
                <a:cs typeface="Times New Roman"/>
              </a:rPr>
              <a:t>by </a:t>
            </a:r>
            <a:r>
              <a:rPr dirty="0" sz="1450" spc="-10">
                <a:latin typeface="Times New Roman"/>
                <a:cs typeface="Times New Roman"/>
              </a:rPr>
              <a:t>telling me how the Rajah's Diamond is in </a:t>
            </a:r>
            <a:r>
              <a:rPr dirty="0" sz="1450" spc="-5">
                <a:latin typeface="Times New Roman"/>
                <a:cs typeface="Times New Roman"/>
              </a:rPr>
              <a:t>your</a:t>
            </a:r>
            <a:r>
              <a:rPr dirty="0" sz="1450" spc="65">
                <a:latin typeface="Times New Roman"/>
                <a:cs typeface="Times New Roman"/>
              </a:rPr>
              <a:t> </a:t>
            </a:r>
            <a:r>
              <a:rPr dirty="0" sz="1450" spc="-10">
                <a:latin typeface="Times New Roman"/>
                <a:cs typeface="Times New Roman"/>
              </a:rPr>
              <a:t>possession."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Rajah's Diamond!" echoed</a:t>
            </a:r>
            <a:r>
              <a:rPr dirty="0" sz="1450" spc="5">
                <a:latin typeface="Times New Roman"/>
                <a:cs typeface="Times New Roman"/>
              </a:rPr>
              <a:t> </a:t>
            </a:r>
            <a:r>
              <a:rPr dirty="0" sz="1450" spc="-10">
                <a:latin typeface="Times New Roman"/>
                <a:cs typeface="Times New Roman"/>
              </a:rPr>
              <a:t>Francis.</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"I would </a:t>
            </a:r>
            <a:r>
              <a:rPr dirty="0" sz="1450" spc="-5">
                <a:latin typeface="Times New Roman"/>
                <a:cs typeface="Times New Roman"/>
              </a:rPr>
              <a:t>not </a:t>
            </a:r>
            <a:r>
              <a:rPr dirty="0" sz="1450" spc="-10">
                <a:latin typeface="Times New Roman"/>
                <a:cs typeface="Times New Roman"/>
              </a:rPr>
              <a:t>speak so </a:t>
            </a:r>
            <a:r>
              <a:rPr dirty="0" sz="1450" spc="-5">
                <a:latin typeface="Times New Roman"/>
                <a:cs typeface="Times New Roman"/>
              </a:rPr>
              <a:t>loud,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you," </a:t>
            </a:r>
            <a:r>
              <a:rPr dirty="0" sz="1450" spc="-10">
                <a:latin typeface="Times New Roman"/>
                <a:cs typeface="Times New Roman"/>
              </a:rPr>
              <a:t>returned the </a:t>
            </a:r>
            <a:r>
              <a:rPr dirty="0" sz="1450" spc="-20">
                <a:latin typeface="Times New Roman"/>
                <a:cs typeface="Times New Roman"/>
              </a:rPr>
              <a:t>other. </a:t>
            </a:r>
            <a:r>
              <a:rPr dirty="0" sz="1450" spc="-10">
                <a:latin typeface="Times New Roman"/>
                <a:cs typeface="Times New Roman"/>
              </a:rPr>
              <a:t>"But most  certainly </a:t>
            </a:r>
            <a:r>
              <a:rPr dirty="0" sz="1450" spc="-5">
                <a:latin typeface="Times New Roman"/>
                <a:cs typeface="Times New Roman"/>
              </a:rPr>
              <a:t>you </a:t>
            </a:r>
            <a:r>
              <a:rPr dirty="0" sz="1450" spc="-10">
                <a:latin typeface="Times New Roman"/>
                <a:cs typeface="Times New Roman"/>
              </a:rPr>
              <a:t>have the Rajah's Diamond in </a:t>
            </a:r>
            <a:r>
              <a:rPr dirty="0" sz="1450" spc="-5">
                <a:latin typeface="Times New Roman"/>
                <a:cs typeface="Times New Roman"/>
              </a:rPr>
              <a:t>your </a:t>
            </a:r>
            <a:r>
              <a:rPr dirty="0" sz="1450" spc="-10">
                <a:latin typeface="Times New Roman"/>
                <a:cs typeface="Times New Roman"/>
              </a:rPr>
              <a:t>pocket. </a:t>
            </a:r>
            <a:r>
              <a:rPr dirty="0" sz="1450" spc="-5">
                <a:latin typeface="Times New Roman"/>
                <a:cs typeface="Times New Roman"/>
              </a:rPr>
              <a:t>I </a:t>
            </a:r>
            <a:r>
              <a:rPr dirty="0" sz="1450" spc="-10">
                <a:latin typeface="Times New Roman"/>
                <a:cs typeface="Times New Roman"/>
              </a:rPr>
              <a:t>have seen and  handled it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times in Sir Thomas </a:t>
            </a:r>
            <a:r>
              <a:rPr dirty="0" sz="1450" spc="-25">
                <a:latin typeface="Times New Roman"/>
                <a:cs typeface="Times New Roman"/>
              </a:rPr>
              <a:t>Vandeleur's</a:t>
            </a:r>
            <a:r>
              <a:rPr dirty="0" sz="1450" spc="50">
                <a:latin typeface="Times New Roman"/>
                <a:cs typeface="Times New Roman"/>
              </a:rPr>
              <a:t> </a:t>
            </a:r>
            <a:r>
              <a:rPr dirty="0" sz="1450" spc="-10">
                <a:latin typeface="Times New Roman"/>
                <a:cs typeface="Times New Roman"/>
              </a:rPr>
              <a:t>collection."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"Sir Thomas </a:t>
            </a:r>
            <a:r>
              <a:rPr dirty="0" sz="1450" spc="-25">
                <a:latin typeface="Times New Roman"/>
                <a:cs typeface="Times New Roman"/>
              </a:rPr>
              <a:t>Vandeleur! </a:t>
            </a:r>
            <a:r>
              <a:rPr dirty="0" sz="1450" spc="-10">
                <a:latin typeface="Times New Roman"/>
                <a:cs typeface="Times New Roman"/>
              </a:rPr>
              <a:t>The General! My father!" cried</a:t>
            </a:r>
            <a:r>
              <a:rPr dirty="0" sz="1450" spc="50">
                <a:latin typeface="Times New Roman"/>
                <a:cs typeface="Times New Roman"/>
              </a:rPr>
              <a:t> </a:t>
            </a:r>
            <a:r>
              <a:rPr dirty="0" sz="1450" spc="-10">
                <a:latin typeface="Times New Roman"/>
                <a:cs typeface="Times New Roman"/>
              </a:rPr>
              <a:t>Francis.</a:t>
            </a:r>
            <a:endParaRPr sz="1450">
              <a:latin typeface="Times New Roman"/>
              <a:cs typeface="Times New Roman"/>
            </a:endParaRPr>
          </a:p>
          <a:p>
            <a:pPr algn="just" marL="12700" marR="5715">
              <a:lnSpc>
                <a:spcPts val="1730"/>
              </a:lnSpc>
              <a:spcBef>
                <a:spcPts val="915"/>
              </a:spcBef>
            </a:pPr>
            <a:r>
              <a:rPr dirty="0" sz="1450" spc="-40">
                <a:latin typeface="Times New Roman"/>
                <a:cs typeface="Times New Roman"/>
              </a:rPr>
              <a:t>"Your </a:t>
            </a:r>
            <a:r>
              <a:rPr dirty="0" sz="1450" spc="-10">
                <a:latin typeface="Times New Roman"/>
                <a:cs typeface="Times New Roman"/>
              </a:rPr>
              <a:t>father?" repeated the </a:t>
            </a:r>
            <a:r>
              <a:rPr dirty="0" sz="1450" spc="-20">
                <a:latin typeface="Times New Roman"/>
                <a:cs typeface="Times New Roman"/>
              </a:rPr>
              <a:t>stranger. </a:t>
            </a:r>
            <a:r>
              <a:rPr dirty="0" sz="1450" spc="-10">
                <a:latin typeface="Times New Roman"/>
                <a:cs typeface="Times New Roman"/>
              </a:rPr>
              <a:t>"I was </a:t>
            </a:r>
            <a:r>
              <a:rPr dirty="0" sz="1450" spc="-5">
                <a:latin typeface="Times New Roman"/>
                <a:cs typeface="Times New Roman"/>
              </a:rPr>
              <a:t>not </a:t>
            </a:r>
            <a:r>
              <a:rPr dirty="0" sz="1450" spc="-10">
                <a:latin typeface="Times New Roman"/>
                <a:cs typeface="Times New Roman"/>
              </a:rPr>
              <a:t>aware the General had any  </a:t>
            </a:r>
            <a:r>
              <a:rPr dirty="0" sz="1450" spc="-20">
                <a:latin typeface="Times New Roman"/>
                <a:cs typeface="Times New Roman"/>
              </a:rPr>
              <a:t>family."</a:t>
            </a:r>
            <a:endParaRPr sz="1450">
              <a:latin typeface="Times New Roman"/>
              <a:cs typeface="Times New Roman"/>
            </a:endParaRPr>
          </a:p>
          <a:p>
            <a:pPr algn="just" marL="12700">
              <a:lnSpc>
                <a:spcPct val="100000"/>
              </a:lnSpc>
              <a:spcBef>
                <a:spcPts val="800"/>
              </a:spcBef>
            </a:pPr>
            <a:r>
              <a:rPr dirty="0" sz="1450" spc="-10">
                <a:latin typeface="Times New Roman"/>
                <a:cs typeface="Times New Roman"/>
              </a:rPr>
              <a:t>"I am illegitimate, </a:t>
            </a:r>
            <a:r>
              <a:rPr dirty="0" sz="1450" spc="-20">
                <a:latin typeface="Times New Roman"/>
                <a:cs typeface="Times New Roman"/>
              </a:rPr>
              <a:t>sir," </a:t>
            </a:r>
            <a:r>
              <a:rPr dirty="0" sz="1450" spc="-10">
                <a:latin typeface="Times New Roman"/>
                <a:cs typeface="Times New Roman"/>
              </a:rPr>
              <a:t>replied Francis, with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flush.</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The other bowed with </a:t>
            </a:r>
            <a:r>
              <a:rPr dirty="0" sz="1450" spc="-20">
                <a:latin typeface="Times New Roman"/>
                <a:cs typeface="Times New Roman"/>
              </a:rPr>
              <a:t>gravity.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respectful </a:t>
            </a:r>
            <a:r>
              <a:rPr dirty="0" sz="1450" spc="-30">
                <a:latin typeface="Times New Roman"/>
                <a:cs typeface="Times New Roman"/>
              </a:rPr>
              <a:t>bow, </a:t>
            </a:r>
            <a:r>
              <a:rPr dirty="0" sz="1450" spc="-10">
                <a:latin typeface="Times New Roman"/>
                <a:cs typeface="Times New Roman"/>
              </a:rPr>
              <a:t>as </a:t>
            </a:r>
            <a:r>
              <a:rPr dirty="0" sz="1450" spc="-5">
                <a:latin typeface="Times New Roman"/>
                <a:cs typeface="Times New Roman"/>
              </a:rPr>
              <a:t>of a </a:t>
            </a:r>
            <a:r>
              <a:rPr dirty="0" sz="1450" spc="-10">
                <a:latin typeface="Times New Roman"/>
                <a:cs typeface="Times New Roman"/>
              </a:rPr>
              <a:t>man silently  apologising to his equal; and Francis felt relieved and comforted, </a:t>
            </a:r>
            <a:r>
              <a:rPr dirty="0" sz="1450" spc="-5">
                <a:latin typeface="Times New Roman"/>
                <a:cs typeface="Times New Roman"/>
              </a:rPr>
              <a:t>he </a:t>
            </a:r>
            <a:r>
              <a:rPr dirty="0" sz="1450" spc="-10">
                <a:latin typeface="Times New Roman"/>
                <a:cs typeface="Times New Roman"/>
              </a:rPr>
              <a:t>scarce  knew </a:t>
            </a:r>
            <a:r>
              <a:rPr dirty="0" sz="1450" spc="-30">
                <a:latin typeface="Times New Roman"/>
                <a:cs typeface="Times New Roman"/>
              </a:rPr>
              <a:t>why. </a:t>
            </a:r>
            <a:r>
              <a:rPr dirty="0" sz="1450" spc="-10">
                <a:latin typeface="Times New Roman"/>
                <a:cs typeface="Times New Roman"/>
              </a:rPr>
              <a:t>The society </a:t>
            </a:r>
            <a:r>
              <a:rPr dirty="0" sz="1450" spc="-5">
                <a:latin typeface="Times New Roman"/>
                <a:cs typeface="Times New Roman"/>
              </a:rPr>
              <a:t>of </a:t>
            </a:r>
            <a:r>
              <a:rPr dirty="0" sz="1450" spc="-10">
                <a:latin typeface="Times New Roman"/>
                <a:cs typeface="Times New Roman"/>
              </a:rPr>
              <a:t>this person did him </a:t>
            </a:r>
            <a:r>
              <a:rPr dirty="0" sz="1450" spc="-5">
                <a:latin typeface="Times New Roman"/>
                <a:cs typeface="Times New Roman"/>
              </a:rPr>
              <a:t>good; he </a:t>
            </a:r>
            <a:r>
              <a:rPr dirty="0" sz="1450" spc="-10">
                <a:latin typeface="Times New Roman"/>
                <a:cs typeface="Times New Roman"/>
              </a:rPr>
              <a:t>seemed to touch firm  </a:t>
            </a:r>
            <a:r>
              <a:rPr dirty="0" sz="1450" spc="-5">
                <a:latin typeface="Times New Roman"/>
                <a:cs typeface="Times New Roman"/>
              </a:rPr>
              <a:t>ground; a </a:t>
            </a:r>
            <a:r>
              <a:rPr dirty="0" sz="1450" spc="-10">
                <a:latin typeface="Times New Roman"/>
                <a:cs typeface="Times New Roman"/>
              </a:rPr>
              <a:t>strong feeling </a:t>
            </a:r>
            <a:r>
              <a:rPr dirty="0" sz="1450" spc="-5">
                <a:latin typeface="Times New Roman"/>
                <a:cs typeface="Times New Roman"/>
              </a:rPr>
              <a:t>of </a:t>
            </a:r>
            <a:r>
              <a:rPr dirty="0" sz="1450" spc="-10">
                <a:latin typeface="Times New Roman"/>
                <a:cs typeface="Times New Roman"/>
              </a:rPr>
              <a:t>respect grew </a:t>
            </a:r>
            <a:r>
              <a:rPr dirty="0" sz="1450" spc="-5">
                <a:latin typeface="Times New Roman"/>
                <a:cs typeface="Times New Roman"/>
              </a:rPr>
              <a:t>up </a:t>
            </a:r>
            <a:r>
              <a:rPr dirty="0" sz="1450" spc="-10">
                <a:latin typeface="Times New Roman"/>
                <a:cs typeface="Times New Roman"/>
              </a:rPr>
              <a:t>in his bosom, and mechanically </a:t>
            </a:r>
            <a:r>
              <a:rPr dirty="0" sz="1450" spc="-5">
                <a:latin typeface="Times New Roman"/>
                <a:cs typeface="Times New Roman"/>
              </a:rPr>
              <a:t>he  </a:t>
            </a:r>
            <a:r>
              <a:rPr dirty="0" sz="1450" spc="-10">
                <a:latin typeface="Times New Roman"/>
                <a:cs typeface="Times New Roman"/>
              </a:rPr>
              <a:t>removed his wideawake as though in the presence </a:t>
            </a:r>
            <a:r>
              <a:rPr dirty="0" sz="1450" spc="-5">
                <a:latin typeface="Times New Roman"/>
                <a:cs typeface="Times New Roman"/>
              </a:rPr>
              <a:t>of a</a:t>
            </a:r>
            <a:r>
              <a:rPr dirty="0" sz="1450" spc="55">
                <a:latin typeface="Times New Roman"/>
                <a:cs typeface="Times New Roman"/>
              </a:rPr>
              <a:t> </a:t>
            </a:r>
            <a:r>
              <a:rPr dirty="0" sz="1450" spc="-20">
                <a:latin typeface="Times New Roman"/>
                <a:cs typeface="Times New Roman"/>
              </a:rPr>
              <a:t>superior.</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 perceive," said the </a:t>
            </a:r>
            <a:r>
              <a:rPr dirty="0" sz="1450" spc="-15">
                <a:latin typeface="Times New Roman"/>
                <a:cs typeface="Times New Roman"/>
              </a:rPr>
              <a:t>stranger, </a:t>
            </a:r>
            <a:r>
              <a:rPr dirty="0" sz="1450" spc="-10">
                <a:latin typeface="Times New Roman"/>
                <a:cs typeface="Times New Roman"/>
              </a:rPr>
              <a:t>"that </a:t>
            </a:r>
            <a:r>
              <a:rPr dirty="0" sz="1450" spc="-5">
                <a:latin typeface="Times New Roman"/>
                <a:cs typeface="Times New Roman"/>
              </a:rPr>
              <a:t>your </a:t>
            </a:r>
            <a:r>
              <a:rPr dirty="0" sz="1450" spc="-10">
                <a:latin typeface="Times New Roman"/>
                <a:cs typeface="Times New Roman"/>
              </a:rPr>
              <a:t>adventures have </a:t>
            </a:r>
            <a:r>
              <a:rPr dirty="0" sz="1450" spc="-5">
                <a:latin typeface="Times New Roman"/>
                <a:cs typeface="Times New Roman"/>
              </a:rPr>
              <a:t>not </a:t>
            </a:r>
            <a:r>
              <a:rPr dirty="0" sz="1450" spc="-10">
                <a:latin typeface="Times New Roman"/>
                <a:cs typeface="Times New Roman"/>
              </a:rPr>
              <a:t>all been  peaceful. </a:t>
            </a:r>
            <a:r>
              <a:rPr dirty="0" sz="1450" spc="-45">
                <a:latin typeface="Times New Roman"/>
                <a:cs typeface="Times New Roman"/>
              </a:rPr>
              <a:t>Your </a:t>
            </a:r>
            <a:r>
              <a:rPr dirty="0" sz="1450" spc="-10">
                <a:latin typeface="Times New Roman"/>
                <a:cs typeface="Times New Roman"/>
              </a:rPr>
              <a:t>collar is torn, </a:t>
            </a:r>
            <a:r>
              <a:rPr dirty="0" sz="1450" spc="-5">
                <a:latin typeface="Times New Roman"/>
                <a:cs typeface="Times New Roman"/>
              </a:rPr>
              <a:t>your </a:t>
            </a:r>
            <a:r>
              <a:rPr dirty="0" sz="1450" spc="-10">
                <a:latin typeface="Times New Roman"/>
                <a:cs typeface="Times New Roman"/>
              </a:rPr>
              <a:t>face is scratched,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cut </a:t>
            </a:r>
            <a:r>
              <a:rPr dirty="0" sz="1450" spc="-5">
                <a:latin typeface="Times New Roman"/>
                <a:cs typeface="Times New Roman"/>
              </a:rPr>
              <a:t>upon your  </a:t>
            </a:r>
            <a:r>
              <a:rPr dirty="0" sz="1450" spc="-10">
                <a:latin typeface="Times New Roman"/>
                <a:cs typeface="Times New Roman"/>
              </a:rPr>
              <a:t>temple; </a:t>
            </a:r>
            <a:r>
              <a:rPr dirty="0" sz="1450" spc="-5">
                <a:latin typeface="Times New Roman"/>
                <a:cs typeface="Times New Roman"/>
              </a:rPr>
              <a:t>you </a:t>
            </a:r>
            <a:r>
              <a:rPr dirty="0" sz="1450" spc="-10">
                <a:latin typeface="Times New Roman"/>
                <a:cs typeface="Times New Roman"/>
              </a:rPr>
              <a:t>will, perhaps, pardon my curiosity when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to explain how  </a:t>
            </a:r>
            <a:r>
              <a:rPr dirty="0" sz="1450" spc="-5">
                <a:latin typeface="Times New Roman"/>
                <a:cs typeface="Times New Roman"/>
              </a:rPr>
              <a:t>you </a:t>
            </a:r>
            <a:r>
              <a:rPr dirty="0" sz="1450" spc="-10">
                <a:latin typeface="Times New Roman"/>
                <a:cs typeface="Times New Roman"/>
              </a:rPr>
              <a:t>came </a:t>
            </a:r>
            <a:r>
              <a:rPr dirty="0" sz="1450" spc="-5">
                <a:latin typeface="Times New Roman"/>
                <a:cs typeface="Times New Roman"/>
              </a:rPr>
              <a:t>by </a:t>
            </a:r>
            <a:r>
              <a:rPr dirty="0" sz="1450" spc="-10">
                <a:latin typeface="Times New Roman"/>
                <a:cs typeface="Times New Roman"/>
              </a:rPr>
              <a:t>these injuries, and how </a:t>
            </a:r>
            <a:r>
              <a:rPr dirty="0" sz="1450" spc="-5">
                <a:latin typeface="Times New Roman"/>
                <a:cs typeface="Times New Roman"/>
              </a:rPr>
              <a:t>you </a:t>
            </a:r>
            <a:r>
              <a:rPr dirty="0" sz="1450" spc="-10">
                <a:latin typeface="Times New Roman"/>
                <a:cs typeface="Times New Roman"/>
              </a:rPr>
              <a:t>happen to have stolen property to an  enormous value in </a:t>
            </a:r>
            <a:r>
              <a:rPr dirty="0" sz="1450" spc="-5">
                <a:latin typeface="Times New Roman"/>
                <a:cs typeface="Times New Roman"/>
              </a:rPr>
              <a:t>your</a:t>
            </a:r>
            <a:r>
              <a:rPr dirty="0" sz="1450" spc="5">
                <a:latin typeface="Times New Roman"/>
                <a:cs typeface="Times New Roman"/>
              </a:rPr>
              <a:t> </a:t>
            </a:r>
            <a:r>
              <a:rPr dirty="0" sz="1450" spc="-10">
                <a:latin typeface="Times New Roman"/>
                <a:cs typeface="Times New Roman"/>
              </a:rPr>
              <a:t>pocket."</a:t>
            </a:r>
            <a:endParaRPr sz="145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"I must </a:t>
            </a:r>
            <a:r>
              <a:rPr dirty="0" sz="1450" spc="-15">
                <a:latin typeface="Times New Roman"/>
                <a:cs typeface="Times New Roman"/>
              </a:rPr>
              <a:t>differ </a:t>
            </a:r>
            <a:r>
              <a:rPr dirty="0" sz="1450" spc="-10">
                <a:latin typeface="Times New Roman"/>
                <a:cs typeface="Times New Roman"/>
              </a:rPr>
              <a:t>from you!" returned Francis </a:t>
            </a:r>
            <a:r>
              <a:rPr dirty="0" sz="1450" spc="-25">
                <a:latin typeface="Times New Roman"/>
                <a:cs typeface="Times New Roman"/>
              </a:rPr>
              <a:t>hotly. </a:t>
            </a:r>
            <a:r>
              <a:rPr dirty="0" sz="1450" spc="-10">
                <a:latin typeface="Times New Roman"/>
                <a:cs typeface="Times New Roman"/>
              </a:rPr>
              <a:t>"I possess </a:t>
            </a:r>
            <a:r>
              <a:rPr dirty="0" sz="1450" spc="-5">
                <a:latin typeface="Times New Roman"/>
                <a:cs typeface="Times New Roman"/>
              </a:rPr>
              <a:t>no </a:t>
            </a:r>
            <a:r>
              <a:rPr dirty="0" sz="1450" spc="-10">
                <a:latin typeface="Times New Roman"/>
                <a:cs typeface="Times New Roman"/>
              </a:rPr>
              <a:t>stolen </a:t>
            </a:r>
            <a:r>
              <a:rPr dirty="0" sz="1450" spc="-20">
                <a:latin typeface="Times New Roman"/>
                <a:cs typeface="Times New Roman"/>
              </a:rPr>
              <a:t>property.  </a:t>
            </a:r>
            <a:r>
              <a:rPr dirty="0" sz="1450" spc="-10">
                <a:latin typeface="Times New Roman"/>
                <a:cs typeface="Times New Roman"/>
              </a:rPr>
              <a:t>And if </a:t>
            </a:r>
            <a:r>
              <a:rPr dirty="0" sz="1450" spc="-5">
                <a:latin typeface="Times New Roman"/>
                <a:cs typeface="Times New Roman"/>
              </a:rPr>
              <a:t>you </a:t>
            </a:r>
            <a:r>
              <a:rPr dirty="0" sz="1450" spc="-10">
                <a:latin typeface="Times New Roman"/>
                <a:cs typeface="Times New Roman"/>
              </a:rPr>
              <a:t>refer to the diamond, it was given to me </a:t>
            </a:r>
            <a:r>
              <a:rPr dirty="0" sz="1450" spc="-5">
                <a:latin typeface="Times New Roman"/>
                <a:cs typeface="Times New Roman"/>
              </a:rPr>
              <a:t>not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ago </a:t>
            </a:r>
            <a:r>
              <a:rPr dirty="0" sz="1450" spc="-5">
                <a:latin typeface="Times New Roman"/>
                <a:cs typeface="Times New Roman"/>
              </a:rPr>
              <a:t>by </a:t>
            </a:r>
            <a:r>
              <a:rPr dirty="0" sz="1450" spc="-10">
                <a:latin typeface="Times New Roman"/>
                <a:cs typeface="Times New Roman"/>
              </a:rPr>
              <a:t>Miss  </a:t>
            </a:r>
            <a:r>
              <a:rPr dirty="0" sz="1450" spc="-25">
                <a:latin typeface="Times New Roman"/>
                <a:cs typeface="Times New Roman"/>
              </a:rPr>
              <a:t>Vandeleur </a:t>
            </a:r>
            <a:r>
              <a:rPr dirty="0" sz="1450" spc="-10">
                <a:latin typeface="Times New Roman"/>
                <a:cs typeface="Times New Roman"/>
              </a:rPr>
              <a:t>in the Rue</a:t>
            </a:r>
            <a:r>
              <a:rPr dirty="0" sz="1450" spc="20">
                <a:latin typeface="Times New Roman"/>
                <a:cs typeface="Times New Roman"/>
              </a:rPr>
              <a:t> </a:t>
            </a:r>
            <a:r>
              <a:rPr dirty="0" sz="1450" spc="-10">
                <a:latin typeface="Times New Roman"/>
                <a:cs typeface="Times New Roman"/>
              </a:rPr>
              <a:t>Lepic."</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"By Miss </a:t>
            </a:r>
            <a:r>
              <a:rPr dirty="0" sz="1450" spc="-25">
                <a:latin typeface="Times New Roman"/>
                <a:cs typeface="Times New Roman"/>
              </a:rPr>
              <a:t>Vandeleur </a:t>
            </a:r>
            <a:r>
              <a:rPr dirty="0" sz="1450" spc="-5">
                <a:latin typeface="Times New Roman"/>
                <a:cs typeface="Times New Roman"/>
              </a:rPr>
              <a:t>of </a:t>
            </a:r>
            <a:r>
              <a:rPr dirty="0" sz="1450" spc="-10">
                <a:latin typeface="Times New Roman"/>
                <a:cs typeface="Times New Roman"/>
              </a:rPr>
              <a:t>the Rue Lepic!" repeated the </a:t>
            </a:r>
            <a:r>
              <a:rPr dirty="0" sz="1450" spc="-20">
                <a:latin typeface="Times New Roman"/>
                <a:cs typeface="Times New Roman"/>
              </a:rPr>
              <a:t>other. </a:t>
            </a:r>
            <a:r>
              <a:rPr dirty="0" sz="1450" spc="-45">
                <a:latin typeface="Times New Roman"/>
                <a:cs typeface="Times New Roman"/>
              </a:rPr>
              <a:t>"You </a:t>
            </a:r>
            <a:r>
              <a:rPr dirty="0" sz="1450" spc="-10">
                <a:latin typeface="Times New Roman"/>
                <a:cs typeface="Times New Roman"/>
              </a:rPr>
              <a:t>interest me  more than </a:t>
            </a:r>
            <a:r>
              <a:rPr dirty="0" sz="1450" spc="-5">
                <a:latin typeface="Times New Roman"/>
                <a:cs typeface="Times New Roman"/>
              </a:rPr>
              <a:t>you </a:t>
            </a:r>
            <a:r>
              <a:rPr dirty="0" sz="1450" spc="-10">
                <a:latin typeface="Times New Roman"/>
                <a:cs typeface="Times New Roman"/>
              </a:rPr>
              <a:t>suppose. Pray</a:t>
            </a:r>
            <a:r>
              <a:rPr dirty="0" sz="1450" spc="10">
                <a:latin typeface="Times New Roman"/>
                <a:cs typeface="Times New Roman"/>
              </a:rPr>
              <a:t> </a:t>
            </a:r>
            <a:r>
              <a:rPr dirty="0" sz="1450" spc="-10">
                <a:latin typeface="Times New Roman"/>
                <a:cs typeface="Times New Roman"/>
              </a:rPr>
              <a:t>continue."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"Heavens!" cried</a:t>
            </a:r>
            <a:r>
              <a:rPr dirty="0" sz="1450" spc="-5">
                <a:latin typeface="Times New Roman"/>
                <a:cs typeface="Times New Roman"/>
              </a:rPr>
              <a:t> </a:t>
            </a:r>
            <a:r>
              <a:rPr dirty="0" sz="1450" spc="-10">
                <a:latin typeface="Times New Roman"/>
                <a:cs typeface="Times New Roman"/>
              </a:rPr>
              <a:t>Francis.</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His memory had made </a:t>
            </a:r>
            <a:r>
              <a:rPr dirty="0" sz="1450" spc="-5">
                <a:latin typeface="Times New Roman"/>
                <a:cs typeface="Times New Roman"/>
              </a:rPr>
              <a:t>a </a:t>
            </a:r>
            <a:r>
              <a:rPr dirty="0" sz="1450" spc="-10">
                <a:latin typeface="Times New Roman"/>
                <a:cs typeface="Times New Roman"/>
              </a:rPr>
              <a:t>sudden </a:t>
            </a:r>
            <a:r>
              <a:rPr dirty="0" sz="1450" spc="-5">
                <a:latin typeface="Times New Roman"/>
                <a:cs typeface="Times New Roman"/>
              </a:rPr>
              <a:t>bound. </a:t>
            </a:r>
            <a:r>
              <a:rPr dirty="0" sz="1450" spc="-10">
                <a:latin typeface="Times New Roman"/>
                <a:cs typeface="Times New Roman"/>
              </a:rPr>
              <a:t>He had seen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take an  article from the breast </a:t>
            </a:r>
            <a:r>
              <a:rPr dirty="0" sz="1450" spc="-5">
                <a:latin typeface="Times New Roman"/>
                <a:cs typeface="Times New Roman"/>
              </a:rPr>
              <a:t>of </a:t>
            </a:r>
            <a:r>
              <a:rPr dirty="0" sz="1450" spc="-10">
                <a:latin typeface="Times New Roman"/>
                <a:cs typeface="Times New Roman"/>
              </a:rPr>
              <a:t>his drugged </a:t>
            </a:r>
            <a:r>
              <a:rPr dirty="0" sz="1450" spc="-15">
                <a:latin typeface="Times New Roman"/>
                <a:cs typeface="Times New Roman"/>
              </a:rPr>
              <a:t>visitor, </a:t>
            </a:r>
            <a:r>
              <a:rPr dirty="0" sz="1450" spc="-10">
                <a:latin typeface="Times New Roman"/>
                <a:cs typeface="Times New Roman"/>
              </a:rPr>
              <a:t>and that article, </a:t>
            </a:r>
            <a:r>
              <a:rPr dirty="0" sz="1450" spc="-5">
                <a:latin typeface="Times New Roman"/>
                <a:cs typeface="Times New Roman"/>
              </a:rPr>
              <a:t>he </a:t>
            </a:r>
            <a:r>
              <a:rPr dirty="0" sz="1450" spc="-10">
                <a:latin typeface="Times New Roman"/>
                <a:cs typeface="Times New Roman"/>
              </a:rPr>
              <a:t>was now  persuaded, was </a:t>
            </a:r>
            <a:r>
              <a:rPr dirty="0" sz="1450" spc="-5">
                <a:latin typeface="Times New Roman"/>
                <a:cs typeface="Times New Roman"/>
              </a:rPr>
              <a:t>a </a:t>
            </a:r>
            <a:r>
              <a:rPr dirty="0" sz="1450" spc="-10">
                <a:latin typeface="Times New Roman"/>
                <a:cs typeface="Times New Roman"/>
              </a:rPr>
              <a:t>morocco</a:t>
            </a:r>
            <a:r>
              <a:rPr dirty="0" sz="1450">
                <a:latin typeface="Times New Roman"/>
                <a:cs typeface="Times New Roman"/>
              </a:rPr>
              <a:t> </a:t>
            </a:r>
            <a:r>
              <a:rPr dirty="0" sz="1450" spc="-10">
                <a:latin typeface="Times New Roman"/>
                <a:cs typeface="Times New Roman"/>
              </a:rPr>
              <a:t>case.</a:t>
            </a:r>
            <a:endParaRPr sz="1450">
              <a:latin typeface="Times New Roman"/>
              <a:cs typeface="Times New Roman"/>
            </a:endParaRPr>
          </a:p>
          <a:p>
            <a:pPr algn="just" marL="12700">
              <a:lnSpc>
                <a:spcPct val="100000"/>
              </a:lnSpc>
              <a:spcBef>
                <a:spcPts val="790"/>
              </a:spcBef>
            </a:pP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light?" inquired the</a:t>
            </a:r>
            <a:r>
              <a:rPr dirty="0" sz="1450" spc="50">
                <a:latin typeface="Times New Roman"/>
                <a:cs typeface="Times New Roman"/>
              </a:rPr>
              <a:t> </a:t>
            </a:r>
            <a:r>
              <a:rPr dirty="0" sz="1450" spc="-20">
                <a:latin typeface="Times New Roman"/>
                <a:cs typeface="Times New Roman"/>
              </a:rPr>
              <a:t>stranger.</a:t>
            </a:r>
            <a:endParaRPr sz="1450">
              <a:latin typeface="Times New Roman"/>
              <a:cs typeface="Times New Roman"/>
            </a:endParaRPr>
          </a:p>
          <a:p>
            <a:pPr algn="just" marL="12700" marR="7620">
              <a:lnSpc>
                <a:spcPts val="1730"/>
              </a:lnSpc>
              <a:spcBef>
                <a:spcPts val="919"/>
              </a:spcBef>
            </a:pPr>
            <a:r>
              <a:rPr dirty="0" sz="1450" spc="-10">
                <a:latin typeface="Times New Roman"/>
                <a:cs typeface="Times New Roman"/>
              </a:rPr>
              <a:t>"Listen," replied Francis. "I know </a:t>
            </a:r>
            <a:r>
              <a:rPr dirty="0" sz="1450" spc="-5">
                <a:latin typeface="Times New Roman"/>
                <a:cs typeface="Times New Roman"/>
              </a:rPr>
              <a:t>not </a:t>
            </a:r>
            <a:r>
              <a:rPr dirty="0" sz="1450" spc="-10">
                <a:latin typeface="Times New Roman"/>
                <a:cs typeface="Times New Roman"/>
              </a:rPr>
              <a:t>who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but I </a:t>
            </a:r>
            <a:r>
              <a:rPr dirty="0" sz="1450" spc="-10">
                <a:latin typeface="Times New Roman"/>
                <a:cs typeface="Times New Roman"/>
              </a:rPr>
              <a:t>believe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worthy </a:t>
            </a:r>
            <a:r>
              <a:rPr dirty="0" sz="1450" spc="-5">
                <a:latin typeface="Times New Roman"/>
                <a:cs typeface="Times New Roman"/>
              </a:rPr>
              <a:t>of </a:t>
            </a:r>
            <a:r>
              <a:rPr dirty="0" sz="1450" spc="-10">
                <a:latin typeface="Times New Roman"/>
                <a:cs typeface="Times New Roman"/>
              </a:rPr>
              <a:t>confidence and helpful; </a:t>
            </a:r>
            <a:r>
              <a:rPr dirty="0" sz="1450" spc="-5">
                <a:latin typeface="Times New Roman"/>
                <a:cs typeface="Times New Roman"/>
              </a:rPr>
              <a:t>I </a:t>
            </a:r>
            <a:r>
              <a:rPr dirty="0" sz="1450" spc="-10">
                <a:latin typeface="Times New Roman"/>
                <a:cs typeface="Times New Roman"/>
              </a:rPr>
              <a:t>find myself in strange waters; </a:t>
            </a:r>
            <a:r>
              <a:rPr dirty="0" sz="1450" spc="-5">
                <a:latin typeface="Times New Roman"/>
                <a:cs typeface="Times New Roman"/>
              </a:rPr>
              <a:t>I </a:t>
            </a:r>
            <a:r>
              <a:rPr dirty="0" sz="1450" spc="-10">
                <a:latin typeface="Times New Roman"/>
                <a:cs typeface="Times New Roman"/>
              </a:rPr>
              <a:t>must have  counsel and support, and since </a:t>
            </a:r>
            <a:r>
              <a:rPr dirty="0" sz="1450" spc="-5">
                <a:latin typeface="Times New Roman"/>
                <a:cs typeface="Times New Roman"/>
              </a:rPr>
              <a:t>you </a:t>
            </a:r>
            <a:r>
              <a:rPr dirty="0" sz="1450" spc="-10">
                <a:latin typeface="Times New Roman"/>
                <a:cs typeface="Times New Roman"/>
              </a:rPr>
              <a:t>invite me </a:t>
            </a:r>
            <a:r>
              <a:rPr dirty="0" sz="1450" spc="-5">
                <a:latin typeface="Times New Roman"/>
                <a:cs typeface="Times New Roman"/>
              </a:rPr>
              <a:t>I </a:t>
            </a:r>
            <a:r>
              <a:rPr dirty="0" sz="1450" spc="-10">
                <a:latin typeface="Times New Roman"/>
                <a:cs typeface="Times New Roman"/>
              </a:rPr>
              <a:t>shall tell </a:t>
            </a:r>
            <a:r>
              <a:rPr dirty="0" sz="1450" spc="-5">
                <a:latin typeface="Times New Roman"/>
                <a:cs typeface="Times New Roman"/>
              </a:rPr>
              <a:t>you</a:t>
            </a:r>
            <a:r>
              <a:rPr dirty="0" sz="1450" spc="6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briefly recounted his experiences since the day when </a:t>
            </a:r>
            <a:r>
              <a:rPr dirty="0" sz="1450" spc="-5">
                <a:latin typeface="Times New Roman"/>
                <a:cs typeface="Times New Roman"/>
              </a:rPr>
              <a:t>he </a:t>
            </a:r>
            <a:r>
              <a:rPr dirty="0" sz="1450" spc="-10">
                <a:latin typeface="Times New Roman"/>
                <a:cs typeface="Times New Roman"/>
              </a:rPr>
              <a:t>was  summoned from the bank </a:t>
            </a:r>
            <a:r>
              <a:rPr dirty="0" sz="1450" spc="-5">
                <a:latin typeface="Times New Roman"/>
                <a:cs typeface="Times New Roman"/>
              </a:rPr>
              <a:t>by </a:t>
            </a:r>
            <a:r>
              <a:rPr dirty="0" sz="1450" spc="-10">
                <a:latin typeface="Times New Roman"/>
                <a:cs typeface="Times New Roman"/>
              </a:rPr>
              <a:t>his</a:t>
            </a:r>
            <a:r>
              <a:rPr dirty="0" sz="1450" spc="10">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algn="just" marL="12700" marR="8890">
              <a:lnSpc>
                <a:spcPts val="1730"/>
              </a:lnSpc>
              <a:spcBef>
                <a:spcPts val="860"/>
              </a:spcBef>
            </a:pPr>
            <a:r>
              <a:rPr dirty="0" sz="1450" spc="-35">
                <a:latin typeface="Times New Roman"/>
                <a:cs typeface="Times New Roman"/>
              </a:rPr>
              <a:t>"Yours </a:t>
            </a:r>
            <a:r>
              <a:rPr dirty="0" sz="1450" spc="-10">
                <a:latin typeface="Times New Roman"/>
                <a:cs typeface="Times New Roman"/>
              </a:rPr>
              <a:t>is indeed </a:t>
            </a:r>
            <a:r>
              <a:rPr dirty="0" sz="1450" spc="-5">
                <a:latin typeface="Times New Roman"/>
                <a:cs typeface="Times New Roman"/>
              </a:rPr>
              <a:t>a </a:t>
            </a:r>
            <a:r>
              <a:rPr dirty="0" sz="1450" spc="-10">
                <a:latin typeface="Times New Roman"/>
                <a:cs typeface="Times New Roman"/>
              </a:rPr>
              <a:t>remarkable </a:t>
            </a:r>
            <a:r>
              <a:rPr dirty="0" sz="1450" spc="-20">
                <a:latin typeface="Times New Roman"/>
                <a:cs typeface="Times New Roman"/>
              </a:rPr>
              <a:t>history," </a:t>
            </a:r>
            <a:r>
              <a:rPr dirty="0" sz="1450" spc="-10">
                <a:latin typeface="Times New Roman"/>
                <a:cs typeface="Times New Roman"/>
              </a:rPr>
              <a:t>said the </a:t>
            </a:r>
            <a:r>
              <a:rPr dirty="0" sz="1450" spc="-15">
                <a:latin typeface="Times New Roman"/>
                <a:cs typeface="Times New Roman"/>
              </a:rPr>
              <a:t>stranger, </a:t>
            </a:r>
            <a:r>
              <a:rPr dirty="0" sz="1450" spc="-10">
                <a:latin typeface="Times New Roman"/>
                <a:cs typeface="Times New Roman"/>
              </a:rPr>
              <a:t>after the </a:t>
            </a:r>
            <a:r>
              <a:rPr dirty="0" sz="1450" spc="-5">
                <a:latin typeface="Times New Roman"/>
                <a:cs typeface="Times New Roman"/>
              </a:rPr>
              <a:t>young </a:t>
            </a:r>
            <a:r>
              <a:rPr dirty="0" sz="1450" spc="-10">
                <a:latin typeface="Times New Roman"/>
                <a:cs typeface="Times New Roman"/>
              </a:rPr>
              <a:t>man  had made an end </a:t>
            </a:r>
            <a:r>
              <a:rPr dirty="0" sz="1450" spc="-5">
                <a:latin typeface="Times New Roman"/>
                <a:cs typeface="Times New Roman"/>
              </a:rPr>
              <a:t>of </a:t>
            </a:r>
            <a:r>
              <a:rPr dirty="0" sz="1450" spc="-10">
                <a:latin typeface="Times New Roman"/>
                <a:cs typeface="Times New Roman"/>
              </a:rPr>
              <a:t>his narrative; "and </a:t>
            </a:r>
            <a:r>
              <a:rPr dirty="0" sz="1450" spc="-5">
                <a:latin typeface="Times New Roman"/>
                <a:cs typeface="Times New Roman"/>
              </a:rPr>
              <a:t>your </a:t>
            </a:r>
            <a:r>
              <a:rPr dirty="0" sz="1450" spc="-10">
                <a:latin typeface="Times New Roman"/>
                <a:cs typeface="Times New Roman"/>
              </a:rPr>
              <a:t>position is full </a:t>
            </a:r>
            <a:r>
              <a:rPr dirty="0" sz="1450" spc="-5">
                <a:latin typeface="Times New Roman"/>
                <a:cs typeface="Times New Roman"/>
              </a:rPr>
              <a:t>of </a:t>
            </a:r>
            <a:r>
              <a:rPr dirty="0" sz="1450" spc="-10">
                <a:latin typeface="Times New Roman"/>
                <a:cs typeface="Times New Roman"/>
              </a:rPr>
              <a:t>difficulty and  peril. Many would counsel </a:t>
            </a:r>
            <a:r>
              <a:rPr dirty="0" sz="1450" spc="-5">
                <a:latin typeface="Times New Roman"/>
                <a:cs typeface="Times New Roman"/>
              </a:rPr>
              <a:t>you </a:t>
            </a:r>
            <a:r>
              <a:rPr dirty="0" sz="1450" spc="-10">
                <a:latin typeface="Times New Roman"/>
                <a:cs typeface="Times New Roman"/>
              </a:rPr>
              <a:t>to seek </a:t>
            </a:r>
            <a:r>
              <a:rPr dirty="0" sz="1450" spc="-5">
                <a:latin typeface="Times New Roman"/>
                <a:cs typeface="Times New Roman"/>
              </a:rPr>
              <a:t>out your </a:t>
            </a:r>
            <a:r>
              <a:rPr dirty="0" sz="1450" spc="-15">
                <a:latin typeface="Times New Roman"/>
                <a:cs typeface="Times New Roman"/>
              </a:rPr>
              <a:t>father, </a:t>
            </a:r>
            <a:r>
              <a:rPr dirty="0" sz="1450" spc="-10">
                <a:latin typeface="Times New Roman"/>
                <a:cs typeface="Times New Roman"/>
              </a:rPr>
              <a:t>and give the diamond  to him; </a:t>
            </a:r>
            <a:r>
              <a:rPr dirty="0" sz="1450" spc="-5">
                <a:latin typeface="Times New Roman"/>
                <a:cs typeface="Times New Roman"/>
              </a:rPr>
              <a:t>but I </a:t>
            </a:r>
            <a:r>
              <a:rPr dirty="0" sz="1450" spc="-10">
                <a:latin typeface="Times New Roman"/>
                <a:cs typeface="Times New Roman"/>
              </a:rPr>
              <a:t>have other views. </a:t>
            </a:r>
            <a:r>
              <a:rPr dirty="0" sz="1450" spc="-25">
                <a:latin typeface="Times New Roman"/>
                <a:cs typeface="Times New Roman"/>
              </a:rPr>
              <a:t>Waiter!" </a:t>
            </a:r>
            <a:r>
              <a:rPr dirty="0" sz="1450" spc="-5">
                <a:latin typeface="Times New Roman"/>
                <a:cs typeface="Times New Roman"/>
              </a:rPr>
              <a:t>he</a:t>
            </a:r>
            <a:r>
              <a:rPr dirty="0" sz="1450" spc="4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waiter drew</a:t>
            </a:r>
            <a:r>
              <a:rPr dirty="0" sz="1450">
                <a:latin typeface="Times New Roman"/>
                <a:cs typeface="Times New Roman"/>
              </a:rPr>
              <a:t> </a:t>
            </a:r>
            <a:r>
              <a:rPr dirty="0" sz="1450" spc="-25">
                <a:latin typeface="Times New Roman"/>
                <a:cs typeface="Times New Roman"/>
              </a:rPr>
              <a:t>near.</a:t>
            </a:r>
            <a:endParaRPr sz="1450">
              <a:latin typeface="Times New Roman"/>
              <a:cs typeface="Times New Roman"/>
            </a:endParaRPr>
          </a:p>
          <a:p>
            <a:pPr algn="just" marL="12700" marR="8255">
              <a:lnSpc>
                <a:spcPts val="1730"/>
              </a:lnSpc>
              <a:spcBef>
                <a:spcPts val="915"/>
              </a:spcBef>
            </a:pP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ask the manager to speak with me </a:t>
            </a:r>
            <a:r>
              <a:rPr dirty="0" sz="1450" spc="-5">
                <a:latin typeface="Times New Roman"/>
                <a:cs typeface="Times New Roman"/>
              </a:rPr>
              <a:t>a </a:t>
            </a:r>
            <a:r>
              <a:rPr dirty="0" sz="1450" spc="-10">
                <a:latin typeface="Times New Roman"/>
                <a:cs typeface="Times New Roman"/>
              </a:rPr>
              <a:t>moment?" said he; and Francis  observed once more, both in his tone and </a:t>
            </a:r>
            <a:r>
              <a:rPr dirty="0" sz="1450" spc="-15">
                <a:latin typeface="Times New Roman"/>
                <a:cs typeface="Times New Roman"/>
              </a:rPr>
              <a:t>manner, </a:t>
            </a:r>
            <a:r>
              <a:rPr dirty="0" sz="1450" spc="-10">
                <a:latin typeface="Times New Roman"/>
                <a:cs typeface="Times New Roman"/>
              </a:rPr>
              <a:t>the evidence </a:t>
            </a:r>
            <a:r>
              <a:rPr dirty="0" sz="1450" spc="-5">
                <a:latin typeface="Times New Roman"/>
                <a:cs typeface="Times New Roman"/>
              </a:rPr>
              <a:t>of a </a:t>
            </a:r>
            <a:r>
              <a:rPr dirty="0" sz="1450" spc="-10">
                <a:latin typeface="Times New Roman"/>
                <a:cs typeface="Times New Roman"/>
              </a:rPr>
              <a:t>habit </a:t>
            </a:r>
            <a:r>
              <a:rPr dirty="0" sz="1450" spc="-5">
                <a:latin typeface="Times New Roman"/>
                <a:cs typeface="Times New Roman"/>
              </a:rPr>
              <a:t>of  </a:t>
            </a:r>
            <a:r>
              <a:rPr dirty="0" sz="1450" spc="-10">
                <a:latin typeface="Times New Roman"/>
                <a:cs typeface="Times New Roman"/>
              </a:rPr>
              <a:t>command.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waiter </a:t>
            </a:r>
            <a:r>
              <a:rPr dirty="0" sz="1450" spc="-20">
                <a:latin typeface="Times New Roman"/>
                <a:cs typeface="Times New Roman"/>
              </a:rPr>
              <a:t>withdrew, </a:t>
            </a:r>
            <a:r>
              <a:rPr dirty="0" sz="1450" spc="-10">
                <a:latin typeface="Times New Roman"/>
                <a:cs typeface="Times New Roman"/>
              </a:rPr>
              <a:t>and returned in </a:t>
            </a:r>
            <a:r>
              <a:rPr dirty="0" sz="1450" spc="-5">
                <a:latin typeface="Times New Roman"/>
                <a:cs typeface="Times New Roman"/>
              </a:rPr>
              <a:t>a </a:t>
            </a:r>
            <a:r>
              <a:rPr dirty="0" sz="1450" spc="-10">
                <a:latin typeface="Times New Roman"/>
                <a:cs typeface="Times New Roman"/>
              </a:rPr>
              <a:t>moment with </a:t>
            </a:r>
            <a:r>
              <a:rPr dirty="0" sz="1450" spc="-15">
                <a:latin typeface="Times New Roman"/>
                <a:cs typeface="Times New Roman"/>
              </a:rPr>
              <a:t>manager, </a:t>
            </a:r>
            <a:r>
              <a:rPr dirty="0" sz="1450" spc="-10">
                <a:latin typeface="Times New Roman"/>
                <a:cs typeface="Times New Roman"/>
              </a:rPr>
              <a:t>who bowed  with obsequious</a:t>
            </a:r>
            <a:r>
              <a:rPr dirty="0" sz="1450" spc="-5">
                <a:latin typeface="Times New Roman"/>
                <a:cs typeface="Times New Roman"/>
              </a:rPr>
              <a:t> </a:t>
            </a:r>
            <a:r>
              <a:rPr dirty="0" sz="1450" spc="-10">
                <a:latin typeface="Times New Roman"/>
                <a:cs typeface="Times New Roman"/>
              </a:rPr>
              <a:t>respect.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"What," said he, "can </a:t>
            </a:r>
            <a:r>
              <a:rPr dirty="0" sz="1450" spc="-5">
                <a:latin typeface="Times New Roman"/>
                <a:cs typeface="Times New Roman"/>
              </a:rPr>
              <a:t>I do </a:t>
            </a:r>
            <a:r>
              <a:rPr dirty="0" sz="1450" spc="-10">
                <a:latin typeface="Times New Roman"/>
                <a:cs typeface="Times New Roman"/>
              </a:rPr>
              <a:t>to serve</a:t>
            </a:r>
            <a:r>
              <a:rPr dirty="0" sz="1450" spc="20">
                <a:latin typeface="Times New Roman"/>
                <a:cs typeface="Times New Roman"/>
              </a:rPr>
              <a:t> </a:t>
            </a:r>
            <a:r>
              <a:rPr dirty="0" sz="1450" spc="-10">
                <a:latin typeface="Times New Roman"/>
                <a:cs typeface="Times New Roman"/>
              </a:rPr>
              <a:t>you?"</a:t>
            </a:r>
            <a:endParaRPr sz="1450">
              <a:latin typeface="Times New Roman"/>
              <a:cs typeface="Times New Roman"/>
            </a:endParaRPr>
          </a:p>
          <a:p>
            <a:pPr marL="12700" marR="6350">
              <a:lnSpc>
                <a:spcPts val="1730"/>
              </a:lnSpc>
              <a:spcBef>
                <a:spcPts val="919"/>
              </a:spcBef>
            </a:pPr>
            <a:r>
              <a:rPr dirty="0" sz="1450" spc="-10">
                <a:latin typeface="Times New Roman"/>
                <a:cs typeface="Times New Roman"/>
              </a:rPr>
              <a:t>"Have the goodness," replied the </a:t>
            </a:r>
            <a:r>
              <a:rPr dirty="0" sz="1450" spc="-15">
                <a:latin typeface="Times New Roman"/>
                <a:cs typeface="Times New Roman"/>
              </a:rPr>
              <a:t>stranger, </a:t>
            </a:r>
            <a:r>
              <a:rPr dirty="0" sz="1450" spc="-10">
                <a:latin typeface="Times New Roman"/>
                <a:cs typeface="Times New Roman"/>
              </a:rPr>
              <a:t>indicating Francis, "to tell this  gentleman my</a:t>
            </a:r>
            <a:r>
              <a:rPr dirty="0" sz="1450" spc="-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marL="12700" marR="946785">
              <a:lnSpc>
                <a:spcPts val="1730"/>
              </a:lnSpc>
              <a:spcBef>
                <a:spcPts val="860"/>
              </a:spcBef>
            </a:pPr>
            <a:r>
              <a:rPr dirty="0" sz="1450" spc="-45">
                <a:latin typeface="Times New Roman"/>
                <a:cs typeface="Times New Roman"/>
              </a:rPr>
              <a:t>"You </a:t>
            </a:r>
            <a:r>
              <a:rPr dirty="0" sz="1450" spc="-10">
                <a:latin typeface="Times New Roman"/>
                <a:cs typeface="Times New Roman"/>
              </a:rPr>
              <a:t>have the </a:t>
            </a:r>
            <a:r>
              <a:rPr dirty="0" sz="1450" spc="-15">
                <a:latin typeface="Times New Roman"/>
                <a:cs typeface="Times New Roman"/>
              </a:rPr>
              <a:t>honour, </a:t>
            </a:r>
            <a:r>
              <a:rPr dirty="0" sz="1450" spc="-20">
                <a:latin typeface="Times New Roman"/>
                <a:cs typeface="Times New Roman"/>
              </a:rPr>
              <a:t>sir," </a:t>
            </a:r>
            <a:r>
              <a:rPr dirty="0" sz="1450" spc="-10">
                <a:latin typeface="Times New Roman"/>
                <a:cs typeface="Times New Roman"/>
              </a:rPr>
              <a:t>said the </a:t>
            </a:r>
            <a:r>
              <a:rPr dirty="0" sz="1450" spc="-15">
                <a:latin typeface="Times New Roman"/>
                <a:cs typeface="Times New Roman"/>
              </a:rPr>
              <a:t>functionary, </a:t>
            </a:r>
            <a:r>
              <a:rPr dirty="0" sz="1450" spc="-10">
                <a:latin typeface="Times New Roman"/>
                <a:cs typeface="Times New Roman"/>
              </a:rPr>
              <a:t>addressing </a:t>
            </a:r>
            <a:r>
              <a:rPr dirty="0" sz="1450" spc="-5">
                <a:latin typeface="Times New Roman"/>
                <a:cs typeface="Times New Roman"/>
              </a:rPr>
              <a:t>young  </a:t>
            </a:r>
            <a:r>
              <a:rPr dirty="0" sz="1450" spc="-15">
                <a:latin typeface="Times New Roman"/>
                <a:cs typeface="Times New Roman"/>
              </a:rPr>
              <a:t>Scrymgeour, </a:t>
            </a:r>
            <a:r>
              <a:rPr dirty="0" sz="1450" spc="-10">
                <a:latin typeface="Times New Roman"/>
                <a:cs typeface="Times New Roman"/>
              </a:rPr>
              <a:t>"to occupy the same table with His Highness Prince  Florizel </a:t>
            </a:r>
            <a:r>
              <a:rPr dirty="0" sz="1450" spc="-5">
                <a:latin typeface="Times New Roman"/>
                <a:cs typeface="Times New Roman"/>
              </a:rPr>
              <a:t>of </a:t>
            </a:r>
            <a:r>
              <a:rPr dirty="0" sz="1450" spc="-10">
                <a:latin typeface="Times New Roman"/>
                <a:cs typeface="Times New Roman"/>
              </a:rPr>
              <a:t>Bohemia."</a:t>
            </a:r>
            <a:endParaRPr sz="1450">
              <a:latin typeface="Times New Roman"/>
              <a:cs typeface="Times New Roman"/>
            </a:endParaRPr>
          </a:p>
          <a:p>
            <a:pPr marL="12700" marR="7620">
              <a:lnSpc>
                <a:spcPts val="1730"/>
              </a:lnSpc>
              <a:spcBef>
                <a:spcPts val="860"/>
              </a:spcBef>
            </a:pPr>
            <a:r>
              <a:rPr dirty="0" sz="1450" spc="-10">
                <a:latin typeface="Times New Roman"/>
                <a:cs typeface="Times New Roman"/>
              </a:rPr>
              <a:t>Francis rose with precipitation, and made </a:t>
            </a:r>
            <a:r>
              <a:rPr dirty="0" sz="1450" spc="-5">
                <a:latin typeface="Times New Roman"/>
                <a:cs typeface="Times New Roman"/>
              </a:rPr>
              <a:t>a </a:t>
            </a:r>
            <a:r>
              <a:rPr dirty="0" sz="1450" spc="-10">
                <a:latin typeface="Times New Roman"/>
                <a:cs typeface="Times New Roman"/>
              </a:rPr>
              <a:t>grateful reverence to the Prince,  who bade him resume his</a:t>
            </a:r>
            <a:r>
              <a:rPr dirty="0" sz="1450" spc="10">
                <a:latin typeface="Times New Roman"/>
                <a:cs typeface="Times New Roman"/>
              </a:rPr>
              <a:t> </a:t>
            </a:r>
            <a:r>
              <a:rPr dirty="0" sz="1450" spc="-10">
                <a:latin typeface="Times New Roman"/>
                <a:cs typeface="Times New Roman"/>
              </a:rPr>
              <a:t>seat.</a:t>
            </a:r>
            <a:endParaRPr sz="1450">
              <a:latin typeface="Times New Roman"/>
              <a:cs typeface="Times New Roman"/>
            </a:endParaRPr>
          </a:p>
          <a:p>
            <a:pPr marL="12700" marR="908050">
              <a:lnSpc>
                <a:spcPts val="1730"/>
              </a:lnSpc>
              <a:spcBef>
                <a:spcPts val="860"/>
              </a:spcBef>
            </a:pPr>
            <a:r>
              <a:rPr dirty="0" sz="1450" spc="-10">
                <a:latin typeface="Times New Roman"/>
                <a:cs typeface="Times New Roman"/>
              </a:rPr>
              <a:t>"I thank </a:t>
            </a:r>
            <a:r>
              <a:rPr dirty="0" sz="1450" spc="-5">
                <a:latin typeface="Times New Roman"/>
                <a:cs typeface="Times New Roman"/>
              </a:rPr>
              <a:t>you," </a:t>
            </a:r>
            <a:r>
              <a:rPr dirty="0" sz="1450" spc="-10">
                <a:latin typeface="Times New Roman"/>
                <a:cs typeface="Times New Roman"/>
              </a:rPr>
              <a:t>said Florizel, once more addressing the functionary;  "I am sorry to have deranged </a:t>
            </a:r>
            <a:r>
              <a:rPr dirty="0" sz="1450" spc="-5">
                <a:latin typeface="Times New Roman"/>
                <a:cs typeface="Times New Roman"/>
              </a:rPr>
              <a:t>you </a:t>
            </a:r>
            <a:r>
              <a:rPr dirty="0" sz="1450" spc="-10">
                <a:latin typeface="Times New Roman"/>
                <a:cs typeface="Times New Roman"/>
              </a:rPr>
              <a:t>for so small </a:t>
            </a:r>
            <a:r>
              <a:rPr dirty="0" sz="1450" spc="-5">
                <a:latin typeface="Times New Roman"/>
                <a:cs typeface="Times New Roman"/>
              </a:rPr>
              <a:t>a</a:t>
            </a:r>
            <a:r>
              <a:rPr dirty="0" sz="1450" spc="50">
                <a:latin typeface="Times New Roman"/>
                <a:cs typeface="Times New Roman"/>
              </a:rPr>
              <a:t> </a:t>
            </a:r>
            <a:r>
              <a:rPr dirty="0" sz="1450" spc="-20">
                <a:latin typeface="Times New Roman"/>
                <a:cs typeface="Times New Roman"/>
              </a:rPr>
              <a:t>matter."</a:t>
            </a:r>
            <a:endParaRPr sz="145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dismissed him with </a:t>
            </a:r>
            <a:r>
              <a:rPr dirty="0" sz="1450" spc="-5">
                <a:latin typeface="Times New Roman"/>
                <a:cs typeface="Times New Roman"/>
              </a:rPr>
              <a:t>a </a:t>
            </a:r>
            <a:r>
              <a:rPr dirty="0" sz="1450" spc="-10">
                <a:latin typeface="Times New Roman"/>
                <a:cs typeface="Times New Roman"/>
              </a:rPr>
              <a:t>movement </a:t>
            </a:r>
            <a:r>
              <a:rPr dirty="0" sz="1450" spc="-5">
                <a:latin typeface="Times New Roman"/>
                <a:cs typeface="Times New Roman"/>
              </a:rPr>
              <a:t>of </a:t>
            </a:r>
            <a:r>
              <a:rPr dirty="0" sz="1450" spc="-10">
                <a:latin typeface="Times New Roman"/>
                <a:cs typeface="Times New Roman"/>
              </a:rPr>
              <a:t>his</a:t>
            </a:r>
            <a:r>
              <a:rPr dirty="0" sz="1450" spc="2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445134">
              <a:lnSpc>
                <a:spcPct val="149000"/>
              </a:lnSpc>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added the Prince, turning to Francis, "give me the diamond."  </a:t>
            </a:r>
            <a:r>
              <a:rPr dirty="0" sz="1450" spc="-15">
                <a:latin typeface="Times New Roman"/>
                <a:cs typeface="Times New Roman"/>
              </a:rPr>
              <a:t>Without </a:t>
            </a:r>
            <a:r>
              <a:rPr dirty="0" sz="1450" spc="-5">
                <a:latin typeface="Times New Roman"/>
                <a:cs typeface="Times New Roman"/>
              </a:rPr>
              <a:t>a </a:t>
            </a:r>
            <a:r>
              <a:rPr dirty="0" sz="1450" spc="-10">
                <a:latin typeface="Times New Roman"/>
                <a:cs typeface="Times New Roman"/>
              </a:rPr>
              <a:t>word the casket was handed</a:t>
            </a:r>
            <a:r>
              <a:rPr dirty="0" sz="1450" spc="20">
                <a:latin typeface="Times New Roman"/>
                <a:cs typeface="Times New Roman"/>
              </a:rPr>
              <a:t> </a:t>
            </a:r>
            <a:r>
              <a:rPr dirty="0" sz="1450" spc="-25">
                <a:latin typeface="Times New Roman"/>
                <a:cs typeface="Times New Roman"/>
              </a:rPr>
              <a:t>over.</a:t>
            </a:r>
            <a:endParaRPr sz="1450">
              <a:latin typeface="Times New Roman"/>
              <a:cs typeface="Times New Roman"/>
            </a:endParaRPr>
          </a:p>
          <a:p>
            <a:pPr algn="just" marL="12700" marR="5080">
              <a:lnSpc>
                <a:spcPts val="1730"/>
              </a:lnSpc>
              <a:spcBef>
                <a:spcPts val="915"/>
              </a:spcBef>
            </a:pP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right," said Florizel, "your sentiments have properly inspired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will live to </a:t>
            </a:r>
            <a:r>
              <a:rPr dirty="0" sz="1450" spc="-5">
                <a:latin typeface="Times New Roman"/>
                <a:cs typeface="Times New Roman"/>
              </a:rPr>
              <a:t>be </a:t>
            </a:r>
            <a:r>
              <a:rPr dirty="0" sz="1450" spc="-10">
                <a:latin typeface="Times New Roman"/>
                <a:cs typeface="Times New Roman"/>
              </a:rPr>
              <a:t>grateful for the misfortunes </a:t>
            </a:r>
            <a:r>
              <a:rPr dirty="0" sz="1450" spc="-5">
                <a:latin typeface="Times New Roman"/>
                <a:cs typeface="Times New Roman"/>
              </a:rPr>
              <a:t>of </a:t>
            </a:r>
            <a:r>
              <a:rPr dirty="0" sz="1450" spc="-10">
                <a:latin typeface="Times New Roman"/>
                <a:cs typeface="Times New Roman"/>
              </a:rPr>
              <a:t>to-night. A man,  </a:t>
            </a:r>
            <a:r>
              <a:rPr dirty="0" sz="1450" spc="-35">
                <a:latin typeface="Times New Roman"/>
                <a:cs typeface="Times New Roman"/>
              </a:rPr>
              <a:t>Mr. </a:t>
            </a:r>
            <a:r>
              <a:rPr dirty="0" sz="1450" spc="-15">
                <a:latin typeface="Times New Roman"/>
                <a:cs typeface="Times New Roman"/>
              </a:rPr>
              <a:t>Scrymgeour, </a:t>
            </a:r>
            <a:r>
              <a:rPr dirty="0" sz="1450" spc="-10">
                <a:latin typeface="Times New Roman"/>
                <a:cs typeface="Times New Roman"/>
              </a:rPr>
              <a:t>may fall into </a:t>
            </a:r>
            <a:r>
              <a:rPr dirty="0" sz="1450" spc="-5">
                <a:latin typeface="Times New Roman"/>
                <a:cs typeface="Times New Roman"/>
              </a:rPr>
              <a:t>a </a:t>
            </a:r>
            <a:r>
              <a:rPr dirty="0" sz="1450" spc="-10">
                <a:latin typeface="Times New Roman"/>
                <a:cs typeface="Times New Roman"/>
              </a:rPr>
              <a:t>thousand perplexities, </a:t>
            </a:r>
            <a:r>
              <a:rPr dirty="0" sz="1450" spc="-5">
                <a:latin typeface="Times New Roman"/>
                <a:cs typeface="Times New Roman"/>
              </a:rPr>
              <a:t>but </a:t>
            </a:r>
            <a:r>
              <a:rPr dirty="0" sz="1450" spc="-10">
                <a:latin typeface="Times New Roman"/>
                <a:cs typeface="Times New Roman"/>
              </a:rPr>
              <a:t>if his heart </a:t>
            </a:r>
            <a:r>
              <a:rPr dirty="0" sz="1450" spc="-5">
                <a:latin typeface="Times New Roman"/>
                <a:cs typeface="Times New Roman"/>
              </a:rPr>
              <a:t>be  </a:t>
            </a:r>
            <a:r>
              <a:rPr dirty="0" sz="1450" spc="-10">
                <a:latin typeface="Times New Roman"/>
                <a:cs typeface="Times New Roman"/>
              </a:rPr>
              <a:t>upright and his intelligence unclouded, </a:t>
            </a:r>
            <a:r>
              <a:rPr dirty="0" sz="1450" spc="-5">
                <a:latin typeface="Times New Roman"/>
                <a:cs typeface="Times New Roman"/>
              </a:rPr>
              <a:t>he </a:t>
            </a:r>
            <a:r>
              <a:rPr dirty="0" sz="1450" spc="-10">
                <a:latin typeface="Times New Roman"/>
                <a:cs typeface="Times New Roman"/>
              </a:rPr>
              <a:t>will issue from them all without  </a:t>
            </a:r>
            <a:r>
              <a:rPr dirty="0" sz="1450" spc="-15">
                <a:latin typeface="Times New Roman"/>
                <a:cs typeface="Times New Roman"/>
              </a:rPr>
              <a:t>dishonour. </a:t>
            </a:r>
            <a:r>
              <a:rPr dirty="0" sz="1450" spc="-10">
                <a:latin typeface="Times New Roman"/>
                <a:cs typeface="Times New Roman"/>
              </a:rPr>
              <a:t>Let </a:t>
            </a:r>
            <a:r>
              <a:rPr dirty="0" sz="1450" spc="-5">
                <a:latin typeface="Times New Roman"/>
                <a:cs typeface="Times New Roman"/>
              </a:rPr>
              <a:t>your </a:t>
            </a:r>
            <a:r>
              <a:rPr dirty="0" sz="1450" spc="-10">
                <a:latin typeface="Times New Roman"/>
                <a:cs typeface="Times New Roman"/>
              </a:rPr>
              <a:t>mind </a:t>
            </a:r>
            <a:r>
              <a:rPr dirty="0" sz="1450" spc="-5">
                <a:latin typeface="Times New Roman"/>
                <a:cs typeface="Times New Roman"/>
              </a:rPr>
              <a:t>be </a:t>
            </a:r>
            <a:r>
              <a:rPr dirty="0" sz="1450" spc="-10">
                <a:latin typeface="Times New Roman"/>
                <a:cs typeface="Times New Roman"/>
              </a:rPr>
              <a:t>at rest; </a:t>
            </a:r>
            <a:r>
              <a:rPr dirty="0" sz="1450" spc="-5">
                <a:latin typeface="Times New Roman"/>
                <a:cs typeface="Times New Roman"/>
              </a:rPr>
              <a:t>your </a:t>
            </a:r>
            <a:r>
              <a:rPr dirty="0" sz="1450" spc="-15">
                <a:latin typeface="Times New Roman"/>
                <a:cs typeface="Times New Roman"/>
              </a:rPr>
              <a:t>affairs </a:t>
            </a:r>
            <a:r>
              <a:rPr dirty="0" sz="1450" spc="-10">
                <a:latin typeface="Times New Roman"/>
                <a:cs typeface="Times New Roman"/>
              </a:rPr>
              <a:t>are in my hand; and with the  aid </a:t>
            </a:r>
            <a:r>
              <a:rPr dirty="0" sz="1450" spc="-5">
                <a:latin typeface="Times New Roman"/>
                <a:cs typeface="Times New Roman"/>
              </a:rPr>
              <a:t>of </a:t>
            </a:r>
            <a:r>
              <a:rPr dirty="0" sz="1450" spc="-10">
                <a:latin typeface="Times New Roman"/>
                <a:cs typeface="Times New Roman"/>
              </a:rPr>
              <a:t>heaven </a:t>
            </a:r>
            <a:r>
              <a:rPr dirty="0" sz="1450" spc="-5">
                <a:latin typeface="Times New Roman"/>
                <a:cs typeface="Times New Roman"/>
              </a:rPr>
              <a:t>I </a:t>
            </a:r>
            <a:r>
              <a:rPr dirty="0" sz="1450" spc="-10">
                <a:latin typeface="Times New Roman"/>
                <a:cs typeface="Times New Roman"/>
              </a:rPr>
              <a:t>am strong enough to bring them to </a:t>
            </a:r>
            <a:r>
              <a:rPr dirty="0" sz="1450" spc="-5">
                <a:latin typeface="Times New Roman"/>
                <a:cs typeface="Times New Roman"/>
              </a:rPr>
              <a:t>a good </a:t>
            </a:r>
            <a:r>
              <a:rPr dirty="0" sz="1450" spc="-10">
                <a:latin typeface="Times New Roman"/>
                <a:cs typeface="Times New Roman"/>
              </a:rPr>
              <a:t>end. Follow me, if  </a:t>
            </a:r>
            <a:r>
              <a:rPr dirty="0" sz="1450" spc="-5">
                <a:latin typeface="Times New Roman"/>
                <a:cs typeface="Times New Roman"/>
              </a:rPr>
              <a:t>you </a:t>
            </a:r>
            <a:r>
              <a:rPr dirty="0" sz="1450" spc="-10">
                <a:latin typeface="Times New Roman"/>
                <a:cs typeface="Times New Roman"/>
              </a:rPr>
              <a:t>please, to my</a:t>
            </a:r>
            <a:r>
              <a:rPr dirty="0" sz="1450">
                <a:latin typeface="Times New Roman"/>
                <a:cs typeface="Times New Roman"/>
              </a:rPr>
              <a:t> </a:t>
            </a:r>
            <a:r>
              <a:rPr dirty="0" sz="1450" spc="-10">
                <a:latin typeface="Times New Roman"/>
                <a:cs typeface="Times New Roman"/>
              </a:rPr>
              <a:t>carriage."</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So saying the Prince arose and, having left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gold for the </a:t>
            </a:r>
            <a:r>
              <a:rPr dirty="0" sz="1450" spc="-20">
                <a:latin typeface="Times New Roman"/>
                <a:cs typeface="Times New Roman"/>
              </a:rPr>
              <a:t>waiter, </a:t>
            </a:r>
            <a:r>
              <a:rPr dirty="0" sz="1450" spc="320">
                <a:latin typeface="Times New Roman"/>
                <a:cs typeface="Times New Roman"/>
              </a:rPr>
              <a:t> </a:t>
            </a:r>
            <a:r>
              <a:rPr dirty="0" sz="1450" spc="-10">
                <a:latin typeface="Times New Roman"/>
                <a:cs typeface="Times New Roman"/>
              </a:rPr>
              <a:t>conducted the </a:t>
            </a:r>
            <a:r>
              <a:rPr dirty="0" sz="1450" spc="-5">
                <a:latin typeface="Times New Roman"/>
                <a:cs typeface="Times New Roman"/>
              </a:rPr>
              <a:t>young </a:t>
            </a:r>
            <a:r>
              <a:rPr dirty="0" sz="1450" spc="-10">
                <a:latin typeface="Times New Roman"/>
                <a:cs typeface="Times New Roman"/>
              </a:rPr>
              <a:t>man from the cafe and along the Boulevard to where an  unpretentious brougham and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servants </a:t>
            </a:r>
            <a:r>
              <a:rPr dirty="0" sz="1450" spc="-5">
                <a:latin typeface="Times New Roman"/>
                <a:cs typeface="Times New Roman"/>
              </a:rPr>
              <a:t>out of </a:t>
            </a:r>
            <a:r>
              <a:rPr dirty="0" sz="1450" spc="-10">
                <a:latin typeface="Times New Roman"/>
                <a:cs typeface="Times New Roman"/>
              </a:rPr>
              <a:t>livery awaited his  arrival.</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"This carriage," said he, "is at </a:t>
            </a:r>
            <a:r>
              <a:rPr dirty="0" sz="1450" spc="-5">
                <a:latin typeface="Times New Roman"/>
                <a:cs typeface="Times New Roman"/>
              </a:rPr>
              <a:t>your </a:t>
            </a:r>
            <a:r>
              <a:rPr dirty="0" sz="1450" spc="-10">
                <a:latin typeface="Times New Roman"/>
                <a:cs typeface="Times New Roman"/>
              </a:rPr>
              <a:t>disposal; collect </a:t>
            </a:r>
            <a:r>
              <a:rPr dirty="0" sz="1450" spc="-5">
                <a:latin typeface="Times New Roman"/>
                <a:cs typeface="Times New Roman"/>
              </a:rPr>
              <a:t>your </a:t>
            </a:r>
            <a:r>
              <a:rPr dirty="0" sz="1450" spc="-10">
                <a:latin typeface="Times New Roman"/>
                <a:cs typeface="Times New Roman"/>
              </a:rPr>
              <a:t>baggage as rapidly  as </a:t>
            </a:r>
            <a:r>
              <a:rPr dirty="0" sz="1450" spc="-5">
                <a:latin typeface="Times New Roman"/>
                <a:cs typeface="Times New Roman"/>
              </a:rPr>
              <a:t>you </a:t>
            </a:r>
            <a:r>
              <a:rPr dirty="0" sz="1450" spc="-10">
                <a:latin typeface="Times New Roman"/>
                <a:cs typeface="Times New Roman"/>
              </a:rPr>
              <a:t>can make it convenient, and my servants will conduct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villa in  the neighbourhood </a:t>
            </a:r>
            <a:r>
              <a:rPr dirty="0" sz="1450" spc="-5">
                <a:latin typeface="Times New Roman"/>
                <a:cs typeface="Times New Roman"/>
              </a:rPr>
              <a:t>of </a:t>
            </a:r>
            <a:r>
              <a:rPr dirty="0" sz="1450" spc="-10">
                <a:latin typeface="Times New Roman"/>
                <a:cs typeface="Times New Roman"/>
              </a:rPr>
              <a:t>Paris where </a:t>
            </a:r>
            <a:r>
              <a:rPr dirty="0" sz="1450" spc="-5">
                <a:latin typeface="Times New Roman"/>
                <a:cs typeface="Times New Roman"/>
              </a:rPr>
              <a:t>you </a:t>
            </a:r>
            <a:r>
              <a:rPr dirty="0" sz="1450" spc="-10">
                <a:latin typeface="Times New Roman"/>
                <a:cs typeface="Times New Roman"/>
              </a:rPr>
              <a:t>can wait in some degree </a:t>
            </a:r>
            <a:r>
              <a:rPr dirty="0" sz="1450" spc="-5">
                <a:latin typeface="Times New Roman"/>
                <a:cs typeface="Times New Roman"/>
              </a:rPr>
              <a:t>of </a:t>
            </a:r>
            <a:r>
              <a:rPr dirty="0" sz="1450" spc="-10">
                <a:latin typeface="Times New Roman"/>
                <a:cs typeface="Times New Roman"/>
              </a:rPr>
              <a:t>comfort  until </a:t>
            </a:r>
            <a:r>
              <a:rPr dirty="0" sz="1450" spc="-5">
                <a:latin typeface="Times New Roman"/>
                <a:cs typeface="Times New Roman"/>
              </a:rPr>
              <a:t>I </a:t>
            </a:r>
            <a:r>
              <a:rPr dirty="0" sz="1450" spc="-10">
                <a:latin typeface="Times New Roman"/>
                <a:cs typeface="Times New Roman"/>
              </a:rPr>
              <a:t>have had time to arrange </a:t>
            </a:r>
            <a:r>
              <a:rPr dirty="0" sz="1450" spc="-5">
                <a:latin typeface="Times New Roman"/>
                <a:cs typeface="Times New Roman"/>
              </a:rPr>
              <a:t>your </a:t>
            </a:r>
            <a:r>
              <a:rPr dirty="0" sz="1450" spc="-10">
                <a:latin typeface="Times New Roman"/>
                <a:cs typeface="Times New Roman"/>
              </a:rPr>
              <a:t>situation. </a:t>
            </a:r>
            <a:r>
              <a:rPr dirty="0" sz="1450" spc="-60">
                <a:latin typeface="Times New Roman"/>
                <a:cs typeface="Times New Roman"/>
              </a:rPr>
              <a:t>You </a:t>
            </a:r>
            <a:r>
              <a:rPr dirty="0" sz="1450" spc="-10">
                <a:latin typeface="Times New Roman"/>
                <a:cs typeface="Times New Roman"/>
              </a:rPr>
              <a:t>will find there </a:t>
            </a:r>
            <a:r>
              <a:rPr dirty="0" sz="1450" spc="-5">
                <a:latin typeface="Times New Roman"/>
                <a:cs typeface="Times New Roman"/>
              </a:rPr>
              <a:t>a </a:t>
            </a:r>
            <a:r>
              <a:rPr dirty="0" sz="1450" spc="-10">
                <a:latin typeface="Times New Roman"/>
                <a:cs typeface="Times New Roman"/>
              </a:rPr>
              <a:t>pleasant  garden, </a:t>
            </a:r>
            <a:r>
              <a:rPr dirty="0" sz="1450" spc="-5">
                <a:latin typeface="Times New Roman"/>
                <a:cs typeface="Times New Roman"/>
              </a:rPr>
              <a:t>a </a:t>
            </a:r>
            <a:r>
              <a:rPr dirty="0" sz="1450" spc="-10">
                <a:latin typeface="Times New Roman"/>
                <a:cs typeface="Times New Roman"/>
              </a:rPr>
              <a:t>library </a:t>
            </a:r>
            <a:r>
              <a:rPr dirty="0" sz="1450" spc="-5">
                <a:latin typeface="Times New Roman"/>
                <a:cs typeface="Times New Roman"/>
              </a:rPr>
              <a:t>of good </a:t>
            </a:r>
            <a:r>
              <a:rPr dirty="0" sz="1450" spc="-10">
                <a:latin typeface="Times New Roman"/>
                <a:cs typeface="Times New Roman"/>
              </a:rPr>
              <a:t>authors, </a:t>
            </a:r>
            <a:r>
              <a:rPr dirty="0" sz="1450" spc="-5">
                <a:latin typeface="Times New Roman"/>
                <a:cs typeface="Times New Roman"/>
              </a:rPr>
              <a:t>a </a:t>
            </a:r>
            <a:r>
              <a:rPr dirty="0" sz="1450" spc="-10">
                <a:latin typeface="Times New Roman"/>
                <a:cs typeface="Times New Roman"/>
              </a:rPr>
              <a:t>cook, </a:t>
            </a:r>
            <a:r>
              <a:rPr dirty="0" sz="1450" spc="-5">
                <a:latin typeface="Times New Roman"/>
                <a:cs typeface="Times New Roman"/>
              </a:rPr>
              <a:t>a </a:t>
            </a:r>
            <a:r>
              <a:rPr dirty="0" sz="1450" spc="-20">
                <a:latin typeface="Times New Roman"/>
                <a:cs typeface="Times New Roman"/>
              </a:rPr>
              <a:t>cellar, </a:t>
            </a:r>
            <a:r>
              <a:rPr dirty="0" sz="1450" spc="-10">
                <a:latin typeface="Times New Roman"/>
                <a:cs typeface="Times New Roman"/>
              </a:rPr>
              <a:t>and some </a:t>
            </a:r>
            <a:r>
              <a:rPr dirty="0" sz="1450" spc="-5">
                <a:latin typeface="Times New Roman"/>
                <a:cs typeface="Times New Roman"/>
              </a:rPr>
              <a:t>good </a:t>
            </a:r>
            <a:r>
              <a:rPr dirty="0" sz="1450" spc="-10">
                <a:latin typeface="Times New Roman"/>
                <a:cs typeface="Times New Roman"/>
              </a:rPr>
              <a:t>cigars,  which </a:t>
            </a:r>
            <a:r>
              <a:rPr dirty="0" sz="1450" spc="-5">
                <a:latin typeface="Times New Roman"/>
                <a:cs typeface="Times New Roman"/>
              </a:rPr>
              <a:t>I </a:t>
            </a:r>
            <a:r>
              <a:rPr dirty="0" sz="1450" spc="-10">
                <a:latin typeface="Times New Roman"/>
                <a:cs typeface="Times New Roman"/>
              </a:rPr>
              <a:t>recommend to </a:t>
            </a:r>
            <a:r>
              <a:rPr dirty="0" sz="1450" spc="-5">
                <a:latin typeface="Times New Roman"/>
                <a:cs typeface="Times New Roman"/>
              </a:rPr>
              <a:t>your </a:t>
            </a:r>
            <a:r>
              <a:rPr dirty="0" sz="1450" spc="-10">
                <a:latin typeface="Times New Roman"/>
                <a:cs typeface="Times New Roman"/>
              </a:rPr>
              <a:t>attention. Jerome," </a:t>
            </a:r>
            <a:r>
              <a:rPr dirty="0" sz="1450" spc="-5">
                <a:latin typeface="Times New Roman"/>
                <a:cs typeface="Times New Roman"/>
              </a:rPr>
              <a:t>he </a:t>
            </a:r>
            <a:r>
              <a:rPr dirty="0" sz="1450" spc="-10">
                <a:latin typeface="Times New Roman"/>
                <a:cs typeface="Times New Roman"/>
              </a:rPr>
              <a:t>added, turning to </a:t>
            </a:r>
            <a:r>
              <a:rPr dirty="0" sz="1450" spc="-5">
                <a:latin typeface="Times New Roman"/>
                <a:cs typeface="Times New Roman"/>
              </a:rPr>
              <a:t>one of </a:t>
            </a:r>
            <a:r>
              <a:rPr dirty="0" sz="1450" spc="-10">
                <a:latin typeface="Times New Roman"/>
                <a:cs typeface="Times New Roman"/>
              </a:rPr>
              <a:t>the  servants, "you have heard what </a:t>
            </a:r>
            <a:r>
              <a:rPr dirty="0" sz="1450" spc="-5">
                <a:latin typeface="Times New Roman"/>
                <a:cs typeface="Times New Roman"/>
              </a:rPr>
              <a:t>I </a:t>
            </a:r>
            <a:r>
              <a:rPr dirty="0" sz="1450" spc="-10">
                <a:latin typeface="Times New Roman"/>
                <a:cs typeface="Times New Roman"/>
              </a:rPr>
              <a:t>say; </a:t>
            </a:r>
            <a:r>
              <a:rPr dirty="0" sz="1450" spc="-5">
                <a:latin typeface="Times New Roman"/>
                <a:cs typeface="Times New Roman"/>
              </a:rPr>
              <a:t>I </a:t>
            </a:r>
            <a:r>
              <a:rPr dirty="0" sz="1450" spc="-10">
                <a:latin typeface="Times New Roman"/>
                <a:cs typeface="Times New Roman"/>
              </a:rPr>
              <a:t>leave </a:t>
            </a:r>
            <a:r>
              <a:rPr dirty="0" sz="1450" spc="-35">
                <a:latin typeface="Times New Roman"/>
                <a:cs typeface="Times New Roman"/>
              </a:rPr>
              <a:t>Mr. </a:t>
            </a:r>
            <a:r>
              <a:rPr dirty="0" sz="1450" spc="-10">
                <a:latin typeface="Times New Roman"/>
                <a:cs typeface="Times New Roman"/>
              </a:rPr>
              <a:t>Scrymgeour in </a:t>
            </a:r>
            <a:r>
              <a:rPr dirty="0" sz="1450" spc="-5">
                <a:latin typeface="Times New Roman"/>
                <a:cs typeface="Times New Roman"/>
              </a:rPr>
              <a:t>your </a:t>
            </a:r>
            <a:r>
              <a:rPr dirty="0" sz="1450" spc="-15">
                <a:latin typeface="Times New Roman"/>
                <a:cs typeface="Times New Roman"/>
              </a:rPr>
              <a:t>charge;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I </a:t>
            </a:r>
            <a:r>
              <a:rPr dirty="0" sz="1450" spc="-25">
                <a:latin typeface="Times New Roman"/>
                <a:cs typeface="Times New Roman"/>
              </a:rPr>
              <a:t>know, </a:t>
            </a:r>
            <a:r>
              <a:rPr dirty="0" sz="1450" spc="-5">
                <a:latin typeface="Times New Roman"/>
                <a:cs typeface="Times New Roman"/>
              </a:rPr>
              <a:t>be </a:t>
            </a:r>
            <a:r>
              <a:rPr dirty="0" sz="1450" spc="-10">
                <a:latin typeface="Times New Roman"/>
                <a:cs typeface="Times New Roman"/>
              </a:rPr>
              <a:t>careful </a:t>
            </a:r>
            <a:r>
              <a:rPr dirty="0" sz="1450" spc="-5">
                <a:latin typeface="Times New Roman"/>
                <a:cs typeface="Times New Roman"/>
              </a:rPr>
              <a:t>of </a:t>
            </a:r>
            <a:r>
              <a:rPr dirty="0" sz="1450" spc="-10">
                <a:latin typeface="Times New Roman"/>
                <a:cs typeface="Times New Roman"/>
              </a:rPr>
              <a:t>my</a:t>
            </a:r>
            <a:r>
              <a:rPr dirty="0" sz="1450" spc="2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Francis uttered some broken phrases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gratitude.</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time enough to thank me," said the Prince, "when </a:t>
            </a:r>
            <a:r>
              <a:rPr dirty="0" sz="1450" spc="-5">
                <a:latin typeface="Times New Roman"/>
                <a:cs typeface="Times New Roman"/>
              </a:rPr>
              <a:t>you </a:t>
            </a:r>
            <a:r>
              <a:rPr dirty="0" sz="1450" spc="-10">
                <a:latin typeface="Times New Roman"/>
                <a:cs typeface="Times New Roman"/>
              </a:rPr>
              <a:t>are  acknowledged </a:t>
            </a:r>
            <a:r>
              <a:rPr dirty="0" sz="1450" spc="-5">
                <a:latin typeface="Times New Roman"/>
                <a:cs typeface="Times New Roman"/>
              </a:rPr>
              <a:t>by your </a:t>
            </a:r>
            <a:r>
              <a:rPr dirty="0" sz="1450" spc="-10">
                <a:latin typeface="Times New Roman"/>
                <a:cs typeface="Times New Roman"/>
              </a:rPr>
              <a:t>father and married to Miss</a:t>
            </a:r>
            <a:r>
              <a:rPr dirty="0" sz="1450" spc="20">
                <a:latin typeface="Times New Roman"/>
                <a:cs typeface="Times New Roman"/>
              </a:rPr>
              <a:t> </a:t>
            </a:r>
            <a:r>
              <a:rPr dirty="0" sz="1450" spc="-30">
                <a:latin typeface="Times New Roman"/>
                <a:cs typeface="Times New Roman"/>
              </a:rPr>
              <a:t>Vandeleur."</a:t>
            </a:r>
            <a:endParaRPr sz="1450">
              <a:latin typeface="Times New Roman"/>
              <a:cs typeface="Times New Roman"/>
            </a:endParaRPr>
          </a:p>
          <a:p>
            <a:pPr algn="just" marL="12700" marR="7620">
              <a:lnSpc>
                <a:spcPts val="1730"/>
              </a:lnSpc>
              <a:spcBef>
                <a:spcPts val="865"/>
              </a:spcBef>
            </a:pPr>
            <a:r>
              <a:rPr dirty="0" sz="1450" spc="-10">
                <a:latin typeface="Times New Roman"/>
                <a:cs typeface="Times New Roman"/>
              </a:rPr>
              <a:t>And with that the Prince turned away and strolled leisurely in the direction </a:t>
            </a:r>
            <a:r>
              <a:rPr dirty="0" sz="1450" spc="-5">
                <a:latin typeface="Times New Roman"/>
                <a:cs typeface="Times New Roman"/>
              </a:rPr>
              <a:t>of  </a:t>
            </a:r>
            <a:r>
              <a:rPr dirty="0" sz="1450" spc="-10">
                <a:latin typeface="Times New Roman"/>
                <a:cs typeface="Times New Roman"/>
              </a:rPr>
              <a:t>Montmartre. He hailed the first passing cab, gave an address, and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afterwards, having discharged the driver some distance </a:t>
            </a:r>
            <a:r>
              <a:rPr dirty="0" sz="1450" spc="-20">
                <a:latin typeface="Times New Roman"/>
                <a:cs typeface="Times New Roman"/>
              </a:rPr>
              <a:t>lower, </a:t>
            </a:r>
            <a:r>
              <a:rPr dirty="0" sz="1450" spc="-5">
                <a:latin typeface="Times New Roman"/>
                <a:cs typeface="Times New Roman"/>
              </a:rPr>
              <a:t>he </a:t>
            </a:r>
            <a:r>
              <a:rPr dirty="0" sz="1450" spc="-10">
                <a:latin typeface="Times New Roman"/>
                <a:cs typeface="Times New Roman"/>
              </a:rPr>
              <a:t>was  knocking at </a:t>
            </a:r>
            <a:r>
              <a:rPr dirty="0" sz="1450" spc="-35">
                <a:latin typeface="Times New Roman"/>
                <a:cs typeface="Times New Roman"/>
              </a:rPr>
              <a:t>Mr. </a:t>
            </a:r>
            <a:r>
              <a:rPr dirty="0" sz="1450" spc="-25">
                <a:latin typeface="Times New Roman"/>
                <a:cs typeface="Times New Roman"/>
              </a:rPr>
              <a:t>Vandeleur's </a:t>
            </a:r>
            <a:r>
              <a:rPr dirty="0" sz="1450" spc="-10">
                <a:latin typeface="Times New Roman"/>
                <a:cs typeface="Times New Roman"/>
              </a:rPr>
              <a:t>garden</a:t>
            </a:r>
            <a:r>
              <a:rPr dirty="0" sz="1450" spc="55">
                <a:latin typeface="Times New Roman"/>
                <a:cs typeface="Times New Roman"/>
              </a:rPr>
              <a:t> </a:t>
            </a:r>
            <a:r>
              <a:rPr dirty="0" sz="1450" spc="-10">
                <a:latin typeface="Times New Roman"/>
                <a:cs typeface="Times New Roman"/>
              </a:rPr>
              <a:t>gate.</a:t>
            </a:r>
            <a:endParaRPr sz="1450">
              <a:latin typeface="Times New Roman"/>
              <a:cs typeface="Times New Roman"/>
            </a:endParaRPr>
          </a:p>
          <a:p>
            <a:pPr marL="12700" marR="965835">
              <a:lnSpc>
                <a:spcPts val="2590"/>
              </a:lnSpc>
              <a:spcBef>
                <a:spcPts val="170"/>
              </a:spcBef>
            </a:pPr>
            <a:r>
              <a:rPr dirty="0" sz="1450" spc="-10">
                <a:latin typeface="Times New Roman"/>
                <a:cs typeface="Times New Roman"/>
              </a:rPr>
              <a:t>It was opened with singular precautions </a:t>
            </a:r>
            <a:r>
              <a:rPr dirty="0" sz="1450" spc="-5">
                <a:latin typeface="Times New Roman"/>
                <a:cs typeface="Times New Roman"/>
              </a:rPr>
              <a:t>by </a:t>
            </a:r>
            <a:r>
              <a:rPr dirty="0" sz="1450" spc="-10">
                <a:latin typeface="Times New Roman"/>
                <a:cs typeface="Times New Roman"/>
              </a:rPr>
              <a:t>the Dictator in person.  "Who are you?"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demanded.</a:t>
            </a:r>
            <a:endParaRPr sz="1450">
              <a:latin typeface="Times New Roman"/>
              <a:cs typeface="Times New Roman"/>
            </a:endParaRPr>
          </a:p>
          <a:p>
            <a:pPr marL="12700" marR="1136650">
              <a:lnSpc>
                <a:spcPts val="1730"/>
              </a:lnSpc>
              <a:spcBef>
                <a:spcPts val="690"/>
              </a:spcBef>
            </a:pPr>
            <a:r>
              <a:rPr dirty="0" sz="1450" spc="-45">
                <a:latin typeface="Times New Roman"/>
                <a:cs typeface="Times New Roman"/>
              </a:rPr>
              <a:t>"You </a:t>
            </a:r>
            <a:r>
              <a:rPr dirty="0" sz="1450" spc="-10">
                <a:latin typeface="Times New Roman"/>
                <a:cs typeface="Times New Roman"/>
              </a:rPr>
              <a:t>must pardon me this late visit,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replied the  Prince.</a:t>
            </a:r>
            <a:endParaRPr sz="1450">
              <a:latin typeface="Times New Roman"/>
              <a:cs typeface="Times New Roman"/>
            </a:endParaRPr>
          </a:p>
          <a:p>
            <a:pPr marL="12700">
              <a:lnSpc>
                <a:spcPct val="100000"/>
              </a:lnSpc>
              <a:spcBef>
                <a:spcPts val="795"/>
              </a:spcBef>
            </a:pPr>
            <a:r>
              <a:rPr dirty="0" sz="1450" spc="-40">
                <a:latin typeface="Times New Roman"/>
                <a:cs typeface="Times New Roman"/>
              </a:rPr>
              <a:t>"Your </a:t>
            </a:r>
            <a:r>
              <a:rPr dirty="0" sz="1450" spc="-10">
                <a:latin typeface="Times New Roman"/>
                <a:cs typeface="Times New Roman"/>
              </a:rPr>
              <a:t>Highness is always welcome," returned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stepping</a:t>
            </a:r>
            <a:r>
              <a:rPr dirty="0" sz="1450" spc="160">
                <a:latin typeface="Times New Roman"/>
                <a:cs typeface="Times New Roman"/>
              </a:rPr>
              <a:t> </a:t>
            </a:r>
            <a:r>
              <a:rPr dirty="0" sz="1450" spc="-10">
                <a:latin typeface="Times New Roman"/>
                <a:cs typeface="Times New Roman"/>
              </a:rPr>
              <a:t>back.</a:t>
            </a:r>
            <a:endParaRPr sz="1450">
              <a:latin typeface="Times New Roman"/>
              <a:cs typeface="Times New Roman"/>
            </a:endParaRPr>
          </a:p>
          <a:p>
            <a:pPr marL="12700" marR="6350">
              <a:lnSpc>
                <a:spcPts val="1730"/>
              </a:lnSpc>
              <a:spcBef>
                <a:spcPts val="919"/>
              </a:spcBef>
            </a:pPr>
            <a:r>
              <a:rPr dirty="0" sz="1450" spc="-10">
                <a:latin typeface="Times New Roman"/>
                <a:cs typeface="Times New Roman"/>
              </a:rPr>
              <a:t>The Prince profited </a:t>
            </a:r>
            <a:r>
              <a:rPr dirty="0" sz="1450" spc="-5">
                <a:latin typeface="Times New Roman"/>
                <a:cs typeface="Times New Roman"/>
              </a:rPr>
              <a:t>by </a:t>
            </a:r>
            <a:r>
              <a:rPr dirty="0" sz="1450" spc="-10">
                <a:latin typeface="Times New Roman"/>
                <a:cs typeface="Times New Roman"/>
              </a:rPr>
              <a:t>the open space, and without waiting for his host walked  right</a:t>
            </a:r>
            <a:r>
              <a:rPr dirty="0" sz="1450" spc="215">
                <a:latin typeface="Times New Roman"/>
                <a:cs typeface="Times New Roman"/>
              </a:rPr>
              <a:t> </a:t>
            </a:r>
            <a:r>
              <a:rPr dirty="0" sz="1450" spc="-10">
                <a:latin typeface="Times New Roman"/>
                <a:cs typeface="Times New Roman"/>
              </a:rPr>
              <a:t>into</a:t>
            </a:r>
            <a:r>
              <a:rPr dirty="0" sz="1450" spc="220">
                <a:latin typeface="Times New Roman"/>
                <a:cs typeface="Times New Roman"/>
              </a:rPr>
              <a:t> </a:t>
            </a:r>
            <a:r>
              <a:rPr dirty="0" sz="1450" spc="-10">
                <a:latin typeface="Times New Roman"/>
                <a:cs typeface="Times New Roman"/>
              </a:rPr>
              <a:t>the</a:t>
            </a:r>
            <a:r>
              <a:rPr dirty="0" sz="1450" spc="220">
                <a:latin typeface="Times New Roman"/>
                <a:cs typeface="Times New Roman"/>
              </a:rPr>
              <a:t> </a:t>
            </a:r>
            <a:r>
              <a:rPr dirty="0" sz="1450" spc="-10">
                <a:latin typeface="Times New Roman"/>
                <a:cs typeface="Times New Roman"/>
              </a:rPr>
              <a:t>house</a:t>
            </a:r>
            <a:r>
              <a:rPr dirty="0" sz="1450" spc="220">
                <a:latin typeface="Times New Roman"/>
                <a:cs typeface="Times New Roman"/>
              </a:rPr>
              <a:t> </a:t>
            </a:r>
            <a:r>
              <a:rPr dirty="0" sz="1450" spc="-10">
                <a:latin typeface="Times New Roman"/>
                <a:cs typeface="Times New Roman"/>
              </a:rPr>
              <a:t>and</a:t>
            </a:r>
            <a:r>
              <a:rPr dirty="0" sz="1450" spc="215">
                <a:latin typeface="Times New Roman"/>
                <a:cs typeface="Times New Roman"/>
              </a:rPr>
              <a:t> </a:t>
            </a:r>
            <a:r>
              <a:rPr dirty="0" sz="1450" spc="-10">
                <a:latin typeface="Times New Roman"/>
                <a:cs typeface="Times New Roman"/>
              </a:rPr>
              <a:t>opened</a:t>
            </a:r>
            <a:r>
              <a:rPr dirty="0" sz="1450" spc="220">
                <a:latin typeface="Times New Roman"/>
                <a:cs typeface="Times New Roman"/>
              </a:rPr>
              <a:t> </a:t>
            </a:r>
            <a:r>
              <a:rPr dirty="0" sz="1450" spc="-10">
                <a:latin typeface="Times New Roman"/>
                <a:cs typeface="Times New Roman"/>
              </a:rPr>
              <a:t>the</a:t>
            </a:r>
            <a:r>
              <a:rPr dirty="0" sz="1450" spc="220">
                <a:latin typeface="Times New Roman"/>
                <a:cs typeface="Times New Roman"/>
              </a:rPr>
              <a:t> </a:t>
            </a:r>
            <a:r>
              <a:rPr dirty="0" sz="1450" spc="-5">
                <a:latin typeface="Times New Roman"/>
                <a:cs typeface="Times New Roman"/>
              </a:rPr>
              <a:t>door</a:t>
            </a:r>
            <a:r>
              <a:rPr dirty="0" sz="1450" spc="220">
                <a:latin typeface="Times New Roman"/>
                <a:cs typeface="Times New Roman"/>
              </a:rPr>
              <a:t> </a:t>
            </a:r>
            <a:r>
              <a:rPr dirty="0" sz="1450" spc="-5">
                <a:latin typeface="Times New Roman"/>
                <a:cs typeface="Times New Roman"/>
              </a:rPr>
              <a:t>of</a:t>
            </a:r>
            <a:r>
              <a:rPr dirty="0" sz="1450" spc="220">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SALON.</a:t>
            </a:r>
            <a:r>
              <a:rPr dirty="0" sz="1450" spc="220">
                <a:latin typeface="Times New Roman"/>
                <a:cs typeface="Times New Roman"/>
              </a:rPr>
              <a:t> </a:t>
            </a:r>
            <a:r>
              <a:rPr dirty="0" sz="1450" spc="-45">
                <a:latin typeface="Times New Roman"/>
                <a:cs typeface="Times New Roman"/>
              </a:rPr>
              <a:t>Two</a:t>
            </a:r>
            <a:r>
              <a:rPr dirty="0" sz="1450" spc="220">
                <a:latin typeface="Times New Roman"/>
                <a:cs typeface="Times New Roman"/>
              </a:rPr>
              <a:t> </a:t>
            </a:r>
            <a:r>
              <a:rPr dirty="0" sz="1450" spc="-10">
                <a:latin typeface="Times New Roman"/>
                <a:cs typeface="Times New Roman"/>
              </a:rPr>
              <a:t>people</a:t>
            </a:r>
            <a:r>
              <a:rPr dirty="0" sz="1450" spc="220">
                <a:latin typeface="Times New Roman"/>
                <a:cs typeface="Times New Roman"/>
              </a:rPr>
              <a:t> </a:t>
            </a:r>
            <a:r>
              <a:rPr dirty="0" sz="1450" spc="-10">
                <a:latin typeface="Times New Roman"/>
                <a:cs typeface="Times New Roman"/>
              </a:rPr>
              <a:t>were</a:t>
            </a:r>
            <a:endParaRPr sz="145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seated there; </a:t>
            </a:r>
            <a:r>
              <a:rPr dirty="0" sz="1450" spc="-5">
                <a:latin typeface="Times New Roman"/>
                <a:cs typeface="Times New Roman"/>
              </a:rPr>
              <a:t>one </a:t>
            </a:r>
            <a:r>
              <a:rPr dirty="0" sz="1450" spc="-10">
                <a:latin typeface="Times New Roman"/>
                <a:cs typeface="Times New Roman"/>
              </a:rPr>
              <a:t>was Miss </a:t>
            </a:r>
            <a:r>
              <a:rPr dirty="0" sz="1450" spc="-30">
                <a:latin typeface="Times New Roman"/>
                <a:cs typeface="Times New Roman"/>
              </a:rPr>
              <a:t>Vandeleur, </a:t>
            </a:r>
            <a:r>
              <a:rPr dirty="0" sz="1450" spc="-10">
                <a:latin typeface="Times New Roman"/>
                <a:cs typeface="Times New Roman"/>
              </a:rPr>
              <a:t>who bore the marks </a:t>
            </a:r>
            <a:r>
              <a:rPr dirty="0" sz="1450" spc="-5">
                <a:latin typeface="Times New Roman"/>
                <a:cs typeface="Times New Roman"/>
              </a:rPr>
              <a:t>of </a:t>
            </a:r>
            <a:r>
              <a:rPr dirty="0" sz="1450" spc="-10">
                <a:latin typeface="Times New Roman"/>
                <a:cs typeface="Times New Roman"/>
              </a:rPr>
              <a:t>weeping about  her eyes, and was still shaken from time to time </a:t>
            </a:r>
            <a:r>
              <a:rPr dirty="0" sz="1450" spc="-5">
                <a:latin typeface="Times New Roman"/>
                <a:cs typeface="Times New Roman"/>
              </a:rPr>
              <a:t>by a </a:t>
            </a:r>
            <a:r>
              <a:rPr dirty="0" sz="1450" spc="-10">
                <a:latin typeface="Times New Roman"/>
                <a:cs typeface="Times New Roman"/>
              </a:rPr>
              <a:t>sob; in the other the  Prince recognised the </a:t>
            </a:r>
            <a:r>
              <a:rPr dirty="0" sz="1450" spc="-5">
                <a:latin typeface="Times New Roman"/>
                <a:cs typeface="Times New Roman"/>
              </a:rPr>
              <a:t>young </a:t>
            </a:r>
            <a:r>
              <a:rPr dirty="0" sz="1450" spc="-10">
                <a:latin typeface="Times New Roman"/>
                <a:cs typeface="Times New Roman"/>
              </a:rPr>
              <a:t>man who had consulted him </a:t>
            </a:r>
            <a:r>
              <a:rPr dirty="0" sz="1450" spc="-5">
                <a:latin typeface="Times New Roman"/>
                <a:cs typeface="Times New Roman"/>
              </a:rPr>
              <a:t>on </a:t>
            </a:r>
            <a:r>
              <a:rPr dirty="0" sz="1450" spc="-10">
                <a:latin typeface="Times New Roman"/>
                <a:cs typeface="Times New Roman"/>
              </a:rPr>
              <a:t>literary matters  about </a:t>
            </a:r>
            <a:r>
              <a:rPr dirty="0" sz="1450" spc="-5">
                <a:latin typeface="Times New Roman"/>
                <a:cs typeface="Times New Roman"/>
              </a:rPr>
              <a:t>a </a:t>
            </a:r>
            <a:r>
              <a:rPr dirty="0" sz="1450" spc="-10">
                <a:latin typeface="Times New Roman"/>
                <a:cs typeface="Times New Roman"/>
              </a:rPr>
              <a:t>month before, in </a:t>
            </a:r>
            <a:r>
              <a:rPr dirty="0" sz="1450" spc="-5">
                <a:latin typeface="Times New Roman"/>
                <a:cs typeface="Times New Roman"/>
              </a:rPr>
              <a:t>a </a:t>
            </a:r>
            <a:r>
              <a:rPr dirty="0" sz="1450" spc="-10">
                <a:latin typeface="Times New Roman"/>
                <a:cs typeface="Times New Roman"/>
              </a:rPr>
              <a:t>club</a:t>
            </a:r>
            <a:r>
              <a:rPr dirty="0" sz="1450" spc="15">
                <a:latin typeface="Times New Roman"/>
                <a:cs typeface="Times New Roman"/>
              </a:rPr>
              <a:t> </a:t>
            </a:r>
            <a:r>
              <a:rPr dirty="0" sz="1450" spc="-10">
                <a:latin typeface="Times New Roman"/>
                <a:cs typeface="Times New Roman"/>
              </a:rPr>
              <a:t>smoking-room.</a:t>
            </a:r>
            <a:endParaRPr sz="1450">
              <a:latin typeface="Times New Roman"/>
              <a:cs typeface="Times New Roman"/>
            </a:endParaRPr>
          </a:p>
          <a:p>
            <a:pPr marL="12700" marR="870585">
              <a:lnSpc>
                <a:spcPts val="1730"/>
              </a:lnSpc>
              <a:spcBef>
                <a:spcPts val="860"/>
              </a:spcBef>
            </a:pPr>
            <a:r>
              <a:rPr dirty="0" sz="1450" spc="-10">
                <a:latin typeface="Times New Roman"/>
                <a:cs typeface="Times New Roman"/>
              </a:rPr>
              <a:t>"Good evening, Miss </a:t>
            </a:r>
            <a:r>
              <a:rPr dirty="0" sz="1450" spc="-30">
                <a:latin typeface="Times New Roman"/>
                <a:cs typeface="Times New Roman"/>
              </a:rPr>
              <a:t>Vandeleur," </a:t>
            </a:r>
            <a:r>
              <a:rPr dirty="0" sz="1450" spc="-10">
                <a:latin typeface="Times New Roman"/>
                <a:cs typeface="Times New Roman"/>
              </a:rPr>
              <a:t>said Florizel; "you look fatigued.  </a:t>
            </a:r>
            <a:r>
              <a:rPr dirty="0" sz="1450" spc="-35">
                <a:latin typeface="Times New Roman"/>
                <a:cs typeface="Times New Roman"/>
              </a:rPr>
              <a:t>Mr. </a:t>
            </a:r>
            <a:r>
              <a:rPr dirty="0" sz="1450" spc="-10">
                <a:latin typeface="Times New Roman"/>
                <a:cs typeface="Times New Roman"/>
              </a:rPr>
              <a:t>Rolles,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hope you </a:t>
            </a:r>
            <a:r>
              <a:rPr dirty="0" sz="1450" spc="-10">
                <a:latin typeface="Times New Roman"/>
                <a:cs typeface="Times New Roman"/>
              </a:rPr>
              <a:t>have profited </a:t>
            </a:r>
            <a:r>
              <a:rPr dirty="0" sz="1450" spc="-5">
                <a:latin typeface="Times New Roman"/>
                <a:cs typeface="Times New Roman"/>
              </a:rPr>
              <a:t>by </a:t>
            </a:r>
            <a:r>
              <a:rPr dirty="0" sz="1450" spc="-10">
                <a:latin typeface="Times New Roman"/>
                <a:cs typeface="Times New Roman"/>
              </a:rPr>
              <a:t>the study </a:t>
            </a:r>
            <a:r>
              <a:rPr dirty="0" sz="1450" spc="-5">
                <a:latin typeface="Times New Roman"/>
                <a:cs typeface="Times New Roman"/>
              </a:rPr>
              <a:t>of  </a:t>
            </a:r>
            <a:r>
              <a:rPr dirty="0" sz="1450" spc="-10">
                <a:latin typeface="Times New Roman"/>
                <a:cs typeface="Times New Roman"/>
              </a:rPr>
              <a:t>Gaboriau, </a:t>
            </a:r>
            <a:r>
              <a:rPr dirty="0" sz="1450" spc="-35">
                <a:latin typeface="Times New Roman"/>
                <a:cs typeface="Times New Roman"/>
              </a:rPr>
              <a:t>Mr.</a:t>
            </a:r>
            <a:r>
              <a:rPr dirty="0" sz="1450" spc="-5">
                <a:latin typeface="Times New Roman"/>
                <a:cs typeface="Times New Roman"/>
              </a:rPr>
              <a:t> </a:t>
            </a:r>
            <a:r>
              <a:rPr dirty="0" sz="1450" spc="-10">
                <a:latin typeface="Times New Roman"/>
                <a:cs typeface="Times New Roman"/>
              </a:rPr>
              <a:t>Rolles."</a:t>
            </a:r>
            <a:endParaRPr sz="1450">
              <a:latin typeface="Times New Roman"/>
              <a:cs typeface="Times New Roman"/>
            </a:endParaRPr>
          </a:p>
          <a:p>
            <a:pPr marL="12700" marR="6350">
              <a:lnSpc>
                <a:spcPts val="1730"/>
              </a:lnSpc>
              <a:spcBef>
                <a:spcPts val="855"/>
              </a:spcBef>
            </a:pPr>
            <a:r>
              <a:rPr dirty="0" sz="1450" spc="-10">
                <a:latin typeface="Times New Roman"/>
                <a:cs typeface="Times New Roman"/>
              </a:rPr>
              <a:t>But the </a:t>
            </a:r>
            <a:r>
              <a:rPr dirty="0" sz="1450" spc="-5">
                <a:latin typeface="Times New Roman"/>
                <a:cs typeface="Times New Roman"/>
              </a:rPr>
              <a:t>young </a:t>
            </a:r>
            <a:r>
              <a:rPr dirty="0" sz="1450" spc="-10">
                <a:latin typeface="Times New Roman"/>
                <a:cs typeface="Times New Roman"/>
              </a:rPr>
              <a:t>clergyman's temper was too much embittered for speech; and </a:t>
            </a:r>
            <a:r>
              <a:rPr dirty="0" sz="1450" spc="-5">
                <a:latin typeface="Times New Roman"/>
                <a:cs typeface="Times New Roman"/>
              </a:rPr>
              <a:t>he  </a:t>
            </a:r>
            <a:r>
              <a:rPr dirty="0" sz="1450" spc="-10">
                <a:latin typeface="Times New Roman"/>
                <a:cs typeface="Times New Roman"/>
              </a:rPr>
              <a:t>contented himself with bowing </a:t>
            </a:r>
            <a:r>
              <a:rPr dirty="0" sz="1450" spc="-25">
                <a:latin typeface="Times New Roman"/>
                <a:cs typeface="Times New Roman"/>
              </a:rPr>
              <a:t>stiffly, </a:t>
            </a:r>
            <a:r>
              <a:rPr dirty="0" sz="1450" spc="-10">
                <a:latin typeface="Times New Roman"/>
                <a:cs typeface="Times New Roman"/>
              </a:rPr>
              <a:t>and continued to gnaw his</a:t>
            </a:r>
            <a:r>
              <a:rPr dirty="0" sz="1450" spc="90">
                <a:latin typeface="Times New Roman"/>
                <a:cs typeface="Times New Roman"/>
              </a:rPr>
              <a:t> </a:t>
            </a:r>
            <a:r>
              <a:rPr dirty="0" sz="1450" spc="-10">
                <a:latin typeface="Times New Roman"/>
                <a:cs typeface="Times New Roman"/>
              </a:rPr>
              <a:t>lip.</a:t>
            </a:r>
            <a:endParaRPr sz="1450">
              <a:latin typeface="Times New Roman"/>
              <a:cs typeface="Times New Roman"/>
            </a:endParaRPr>
          </a:p>
          <a:p>
            <a:pPr marL="12700" marR="6350">
              <a:lnSpc>
                <a:spcPts val="1730"/>
              </a:lnSpc>
              <a:spcBef>
                <a:spcPts val="865"/>
              </a:spcBef>
            </a:pPr>
            <a:r>
              <a:rPr dirty="0" sz="1450" spc="-45">
                <a:latin typeface="Times New Roman"/>
                <a:cs typeface="Times New Roman"/>
              </a:rPr>
              <a:t>"To </a:t>
            </a:r>
            <a:r>
              <a:rPr dirty="0" sz="1450" spc="-10">
                <a:latin typeface="Times New Roman"/>
                <a:cs typeface="Times New Roman"/>
              </a:rPr>
              <a:t>what </a:t>
            </a:r>
            <a:r>
              <a:rPr dirty="0" sz="1450" spc="-5">
                <a:latin typeface="Times New Roman"/>
                <a:cs typeface="Times New Roman"/>
              </a:rPr>
              <a:t>good </a:t>
            </a:r>
            <a:r>
              <a:rPr dirty="0" sz="1450" spc="-10">
                <a:latin typeface="Times New Roman"/>
                <a:cs typeface="Times New Roman"/>
              </a:rPr>
              <a:t>wind," said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following his guest, "am </a:t>
            </a:r>
            <a:r>
              <a:rPr dirty="0" sz="1450" spc="-5">
                <a:latin typeface="Times New Roman"/>
                <a:cs typeface="Times New Roman"/>
              </a:rPr>
              <a:t>I </a:t>
            </a:r>
            <a:r>
              <a:rPr dirty="0" sz="1450" spc="-10">
                <a:latin typeface="Times New Roman"/>
                <a:cs typeface="Times New Roman"/>
              </a:rPr>
              <a:t>to  attribute the </a:t>
            </a:r>
            <a:r>
              <a:rPr dirty="0" sz="1450" spc="-5">
                <a:latin typeface="Times New Roman"/>
                <a:cs typeface="Times New Roman"/>
              </a:rPr>
              <a:t>honour of your </a:t>
            </a:r>
            <a:r>
              <a:rPr dirty="0" sz="1450" spc="-10">
                <a:latin typeface="Times New Roman"/>
                <a:cs typeface="Times New Roman"/>
              </a:rPr>
              <a:t>Highness's</a:t>
            </a:r>
            <a:r>
              <a:rPr dirty="0" sz="1450" spc="5">
                <a:latin typeface="Times New Roman"/>
                <a:cs typeface="Times New Roman"/>
              </a:rPr>
              <a:t> </a:t>
            </a:r>
            <a:r>
              <a:rPr dirty="0" sz="1450" spc="-10">
                <a:latin typeface="Times New Roman"/>
                <a:cs typeface="Times New Roman"/>
              </a:rPr>
              <a:t>presence?"</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"I am come </a:t>
            </a:r>
            <a:r>
              <a:rPr dirty="0" sz="1450" spc="-5">
                <a:latin typeface="Times New Roman"/>
                <a:cs typeface="Times New Roman"/>
              </a:rPr>
              <a:t>on </a:t>
            </a:r>
            <a:r>
              <a:rPr dirty="0" sz="1450" spc="-10">
                <a:latin typeface="Times New Roman"/>
                <a:cs typeface="Times New Roman"/>
              </a:rPr>
              <a:t>business," returned the Prince; "on business with </a:t>
            </a:r>
            <a:r>
              <a:rPr dirty="0" sz="1450" spc="-5">
                <a:latin typeface="Times New Roman"/>
                <a:cs typeface="Times New Roman"/>
              </a:rPr>
              <a:t>you; </a:t>
            </a:r>
            <a:r>
              <a:rPr dirty="0" sz="1450" spc="-10">
                <a:latin typeface="Times New Roman"/>
                <a:cs typeface="Times New Roman"/>
              </a:rPr>
              <a:t>as soon  as that is settled </a:t>
            </a:r>
            <a:r>
              <a:rPr dirty="0" sz="1450" spc="-5">
                <a:latin typeface="Times New Roman"/>
                <a:cs typeface="Times New Roman"/>
              </a:rPr>
              <a:t>I </a:t>
            </a:r>
            <a:r>
              <a:rPr dirty="0" sz="1450" spc="-10">
                <a:latin typeface="Times New Roman"/>
                <a:cs typeface="Times New Roman"/>
              </a:rPr>
              <a:t>shall request </a:t>
            </a:r>
            <a:r>
              <a:rPr dirty="0" sz="1450" spc="-35">
                <a:latin typeface="Times New Roman"/>
                <a:cs typeface="Times New Roman"/>
              </a:rPr>
              <a:t>Mr. </a:t>
            </a:r>
            <a:r>
              <a:rPr dirty="0" sz="1450" spc="-10">
                <a:latin typeface="Times New Roman"/>
                <a:cs typeface="Times New Roman"/>
              </a:rPr>
              <a:t>Rolles to accompany me for </a:t>
            </a:r>
            <a:r>
              <a:rPr dirty="0" sz="1450" spc="-5">
                <a:latin typeface="Times New Roman"/>
                <a:cs typeface="Times New Roman"/>
              </a:rPr>
              <a:t>a </a:t>
            </a:r>
            <a:r>
              <a:rPr dirty="0" sz="1450" spc="-10">
                <a:latin typeface="Times New Roman"/>
                <a:cs typeface="Times New Roman"/>
              </a:rPr>
              <a:t>walk. </a:t>
            </a:r>
            <a:r>
              <a:rPr dirty="0" sz="1450" spc="-35">
                <a:latin typeface="Times New Roman"/>
                <a:cs typeface="Times New Roman"/>
              </a:rPr>
              <a:t>Mr.  </a:t>
            </a:r>
            <a:r>
              <a:rPr dirty="0" sz="1450" spc="-10">
                <a:latin typeface="Times New Roman"/>
                <a:cs typeface="Times New Roman"/>
              </a:rPr>
              <a:t>Rolles," </a:t>
            </a:r>
            <a:r>
              <a:rPr dirty="0" sz="1450" spc="-5">
                <a:latin typeface="Times New Roman"/>
                <a:cs typeface="Times New Roman"/>
              </a:rPr>
              <a:t>he </a:t>
            </a:r>
            <a:r>
              <a:rPr dirty="0" sz="1450" spc="-10">
                <a:latin typeface="Times New Roman"/>
                <a:cs typeface="Times New Roman"/>
              </a:rPr>
              <a:t>added with </a:t>
            </a:r>
            <a:r>
              <a:rPr dirty="0" sz="1450" spc="-20">
                <a:latin typeface="Times New Roman"/>
                <a:cs typeface="Times New Roman"/>
              </a:rPr>
              <a:t>severity, </a:t>
            </a:r>
            <a:r>
              <a:rPr dirty="0" sz="1450" spc="-10">
                <a:latin typeface="Times New Roman"/>
                <a:cs typeface="Times New Roman"/>
              </a:rPr>
              <a:t>"let me remind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yet sat  down."</a:t>
            </a:r>
            <a:endParaRPr sz="1450">
              <a:latin typeface="Times New Roman"/>
              <a:cs typeface="Times New Roman"/>
            </a:endParaRPr>
          </a:p>
          <a:p>
            <a:pPr marL="12700" marR="984250">
              <a:lnSpc>
                <a:spcPts val="1730"/>
              </a:lnSpc>
              <a:spcBef>
                <a:spcPts val="855"/>
              </a:spcBef>
            </a:pPr>
            <a:r>
              <a:rPr dirty="0" sz="1450" spc="-10">
                <a:latin typeface="Times New Roman"/>
                <a:cs typeface="Times New Roman"/>
              </a:rPr>
              <a:t>The </a:t>
            </a:r>
            <a:r>
              <a:rPr dirty="0" sz="1450" spc="-15">
                <a:latin typeface="Times New Roman"/>
                <a:cs typeface="Times New Roman"/>
              </a:rPr>
              <a:t>clergyman </a:t>
            </a:r>
            <a:r>
              <a:rPr dirty="0" sz="1450" spc="-10">
                <a:latin typeface="Times New Roman"/>
                <a:cs typeface="Times New Roman"/>
              </a:rPr>
              <a:t>sprang to his feet with an apology; whereupon the  Prince took an armchair beside the table, handed his hat to</a:t>
            </a:r>
            <a:r>
              <a:rPr dirty="0" sz="1450" spc="90">
                <a:latin typeface="Times New Roman"/>
                <a:cs typeface="Times New Roman"/>
              </a:rPr>
              <a:t> </a:t>
            </a:r>
            <a:r>
              <a:rPr dirty="0" sz="1450" spc="-35">
                <a:latin typeface="Times New Roman"/>
                <a:cs typeface="Times New Roman"/>
              </a:rPr>
              <a:t>Mr.</a:t>
            </a:r>
            <a:endParaRPr sz="1450">
              <a:latin typeface="Times New Roman"/>
              <a:cs typeface="Times New Roman"/>
            </a:endParaRPr>
          </a:p>
          <a:p>
            <a:pPr marL="12700">
              <a:lnSpc>
                <a:spcPts val="1664"/>
              </a:lnSpc>
            </a:pPr>
            <a:r>
              <a:rPr dirty="0" sz="1450" spc="-30">
                <a:latin typeface="Times New Roman"/>
                <a:cs typeface="Times New Roman"/>
              </a:rPr>
              <a:t>Vandeleur, </a:t>
            </a:r>
            <a:r>
              <a:rPr dirty="0" sz="1450" spc="-10">
                <a:latin typeface="Times New Roman"/>
                <a:cs typeface="Times New Roman"/>
              </a:rPr>
              <a:t>his cane to </a:t>
            </a:r>
            <a:r>
              <a:rPr dirty="0" sz="1450" spc="-35">
                <a:latin typeface="Times New Roman"/>
                <a:cs typeface="Times New Roman"/>
              </a:rPr>
              <a:t>Mr. </a:t>
            </a:r>
            <a:r>
              <a:rPr dirty="0" sz="1450" spc="-10">
                <a:latin typeface="Times New Roman"/>
                <a:cs typeface="Times New Roman"/>
              </a:rPr>
              <a:t>Rolles, and, leaving them standing</a:t>
            </a:r>
            <a:r>
              <a:rPr dirty="0" sz="1450" spc="100">
                <a:latin typeface="Times New Roman"/>
                <a:cs typeface="Times New Roman"/>
              </a:rPr>
              <a:t> </a:t>
            </a:r>
            <a:r>
              <a:rPr dirty="0" sz="1450" spc="-10">
                <a:latin typeface="Times New Roman"/>
                <a:cs typeface="Times New Roman"/>
              </a:rPr>
              <a:t>and</a:t>
            </a:r>
            <a:endParaRPr sz="1450">
              <a:latin typeface="Times New Roman"/>
              <a:cs typeface="Times New Roman"/>
            </a:endParaRPr>
          </a:p>
          <a:p>
            <a:pPr marL="12700">
              <a:lnSpc>
                <a:spcPts val="1735"/>
              </a:lnSpc>
            </a:pPr>
            <a:r>
              <a:rPr dirty="0" sz="1450" spc="-10">
                <a:latin typeface="Times New Roman"/>
                <a:cs typeface="Times New Roman"/>
              </a:rPr>
              <a:t>thus menially employed </a:t>
            </a:r>
            <a:r>
              <a:rPr dirty="0" sz="1450" spc="-5">
                <a:latin typeface="Times New Roman"/>
                <a:cs typeface="Times New Roman"/>
              </a:rPr>
              <a:t>upon </a:t>
            </a:r>
            <a:r>
              <a:rPr dirty="0" sz="1450" spc="-10">
                <a:latin typeface="Times New Roman"/>
                <a:cs typeface="Times New Roman"/>
              </a:rPr>
              <a:t>his service, spoke as</a:t>
            </a:r>
            <a:r>
              <a:rPr dirty="0" sz="1450" spc="35">
                <a:latin typeface="Times New Roman"/>
                <a:cs typeface="Times New Roman"/>
              </a:rPr>
              <a:t> </a:t>
            </a:r>
            <a:r>
              <a:rPr dirty="0" sz="1450" spc="-10">
                <a:latin typeface="Times New Roman"/>
                <a:cs typeface="Times New Roman"/>
              </a:rPr>
              <a:t>follows:-</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"I have come here, as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upon </a:t>
            </a:r>
            <a:r>
              <a:rPr dirty="0" sz="1450" spc="-10">
                <a:latin typeface="Times New Roman"/>
                <a:cs typeface="Times New Roman"/>
              </a:rPr>
              <a:t>business; </a:t>
            </a:r>
            <a:r>
              <a:rPr dirty="0" sz="1450" spc="-5">
                <a:latin typeface="Times New Roman"/>
                <a:cs typeface="Times New Roman"/>
              </a:rPr>
              <a:t>but, </a:t>
            </a:r>
            <a:r>
              <a:rPr dirty="0" sz="1450" spc="-10">
                <a:latin typeface="Times New Roman"/>
                <a:cs typeface="Times New Roman"/>
              </a:rPr>
              <a:t>had </a:t>
            </a:r>
            <a:r>
              <a:rPr dirty="0" sz="1450" spc="-5">
                <a:latin typeface="Times New Roman"/>
                <a:cs typeface="Times New Roman"/>
              </a:rPr>
              <a:t>I </a:t>
            </a:r>
            <a:r>
              <a:rPr dirty="0" sz="1450" spc="-10">
                <a:latin typeface="Times New Roman"/>
                <a:cs typeface="Times New Roman"/>
              </a:rPr>
              <a:t>come looking for  pleasure,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been more displeased with my reception </a:t>
            </a:r>
            <a:r>
              <a:rPr dirty="0" sz="1450" spc="-5">
                <a:latin typeface="Times New Roman"/>
                <a:cs typeface="Times New Roman"/>
              </a:rPr>
              <a:t>nor </a:t>
            </a:r>
            <a:r>
              <a:rPr dirty="0" sz="1450" spc="-10">
                <a:latin typeface="Times New Roman"/>
                <a:cs typeface="Times New Roman"/>
              </a:rPr>
              <a:t>more  dissatisfied with my </a:t>
            </a:r>
            <a:r>
              <a:rPr dirty="0" sz="1450" spc="-20">
                <a:latin typeface="Times New Roman"/>
                <a:cs typeface="Times New Roman"/>
              </a:rPr>
              <a:t>company. </a:t>
            </a:r>
            <a:r>
              <a:rPr dirty="0" sz="1450" spc="-45">
                <a:latin typeface="Times New Roman"/>
                <a:cs typeface="Times New Roman"/>
              </a:rPr>
              <a:t>You, </a:t>
            </a:r>
            <a:r>
              <a:rPr dirty="0" sz="1450" spc="-20">
                <a:latin typeface="Times New Roman"/>
                <a:cs typeface="Times New Roman"/>
              </a:rPr>
              <a:t>sir," </a:t>
            </a:r>
            <a:r>
              <a:rPr dirty="0" sz="1450" spc="-10">
                <a:latin typeface="Times New Roman"/>
                <a:cs typeface="Times New Roman"/>
              </a:rPr>
              <a:t>addressing </a:t>
            </a:r>
            <a:r>
              <a:rPr dirty="0" sz="1450" spc="-35">
                <a:latin typeface="Times New Roman"/>
                <a:cs typeface="Times New Roman"/>
              </a:rPr>
              <a:t>Mr. </a:t>
            </a:r>
            <a:r>
              <a:rPr dirty="0" sz="1450" spc="-10">
                <a:latin typeface="Times New Roman"/>
                <a:cs typeface="Times New Roman"/>
              </a:rPr>
              <a:t>Rolles, "you have  treated </a:t>
            </a:r>
            <a:r>
              <a:rPr dirty="0" sz="1450" spc="-5">
                <a:latin typeface="Times New Roman"/>
                <a:cs typeface="Times New Roman"/>
              </a:rPr>
              <a:t>your </a:t>
            </a:r>
            <a:r>
              <a:rPr dirty="0" sz="1450" spc="-10">
                <a:latin typeface="Times New Roman"/>
                <a:cs typeface="Times New Roman"/>
              </a:rPr>
              <a:t>superior in station with discourtesy; </a:t>
            </a:r>
            <a:r>
              <a:rPr dirty="0" sz="1450" spc="-5">
                <a:latin typeface="Times New Roman"/>
                <a:cs typeface="Times New Roman"/>
              </a:rPr>
              <a:t>you, </a:t>
            </a:r>
            <a:r>
              <a:rPr dirty="0" sz="1450" spc="-30">
                <a:latin typeface="Times New Roman"/>
                <a:cs typeface="Times New Roman"/>
              </a:rPr>
              <a:t>Vandeleur, </a:t>
            </a:r>
            <a:r>
              <a:rPr dirty="0" sz="1450" spc="-10">
                <a:latin typeface="Times New Roman"/>
                <a:cs typeface="Times New Roman"/>
              </a:rPr>
              <a:t>receive me  with </a:t>
            </a:r>
            <a:r>
              <a:rPr dirty="0" sz="1450" spc="-5">
                <a:latin typeface="Times New Roman"/>
                <a:cs typeface="Times New Roman"/>
              </a:rPr>
              <a:t>a </a:t>
            </a:r>
            <a:r>
              <a:rPr dirty="0" sz="1450" spc="-10">
                <a:latin typeface="Times New Roman"/>
                <a:cs typeface="Times New Roman"/>
              </a:rPr>
              <a:t>smile, </a:t>
            </a:r>
            <a:r>
              <a:rPr dirty="0" sz="1450" spc="-5">
                <a:latin typeface="Times New Roman"/>
                <a:cs typeface="Times New Roman"/>
              </a:rPr>
              <a:t>but you </a:t>
            </a:r>
            <a:r>
              <a:rPr dirty="0" sz="1450" spc="-10">
                <a:latin typeface="Times New Roman"/>
                <a:cs typeface="Times New Roman"/>
              </a:rPr>
              <a:t>know right well that </a:t>
            </a:r>
            <a:r>
              <a:rPr dirty="0" sz="1450" spc="-5">
                <a:latin typeface="Times New Roman"/>
                <a:cs typeface="Times New Roman"/>
              </a:rPr>
              <a:t>your </a:t>
            </a:r>
            <a:r>
              <a:rPr dirty="0" sz="1450" spc="-10">
                <a:latin typeface="Times New Roman"/>
                <a:cs typeface="Times New Roman"/>
              </a:rPr>
              <a:t>hands are </a:t>
            </a:r>
            <a:r>
              <a:rPr dirty="0" sz="1450" spc="-5">
                <a:latin typeface="Times New Roman"/>
                <a:cs typeface="Times New Roman"/>
              </a:rPr>
              <a:t>not </a:t>
            </a:r>
            <a:r>
              <a:rPr dirty="0" sz="1450" spc="-10">
                <a:latin typeface="Times New Roman"/>
                <a:cs typeface="Times New Roman"/>
              </a:rPr>
              <a:t>yet cleansed  from misconduct. </a:t>
            </a:r>
            <a:r>
              <a:rPr dirty="0" sz="1450" spc="-5">
                <a:latin typeface="Times New Roman"/>
                <a:cs typeface="Times New Roman"/>
              </a:rPr>
              <a:t>I do not </a:t>
            </a:r>
            <a:r>
              <a:rPr dirty="0" sz="1450" spc="-10">
                <a:latin typeface="Times New Roman"/>
                <a:cs typeface="Times New Roman"/>
              </a:rPr>
              <a:t>desire to </a:t>
            </a:r>
            <a:r>
              <a:rPr dirty="0" sz="1450" spc="-5">
                <a:latin typeface="Times New Roman"/>
                <a:cs typeface="Times New Roman"/>
              </a:rPr>
              <a:t>be </a:t>
            </a:r>
            <a:r>
              <a:rPr dirty="0" sz="1450" spc="-10">
                <a:latin typeface="Times New Roman"/>
                <a:cs typeface="Times New Roman"/>
              </a:rPr>
              <a:t>interrupted,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added imperiously;  "I am here to speak, and </a:t>
            </a:r>
            <a:r>
              <a:rPr dirty="0" sz="1450" spc="-5">
                <a:latin typeface="Times New Roman"/>
                <a:cs typeface="Times New Roman"/>
              </a:rPr>
              <a:t>not </a:t>
            </a:r>
            <a:r>
              <a:rPr dirty="0" sz="1450" spc="-10">
                <a:latin typeface="Times New Roman"/>
                <a:cs typeface="Times New Roman"/>
              </a:rPr>
              <a:t>to listen; and </a:t>
            </a:r>
            <a:r>
              <a:rPr dirty="0" sz="1450" spc="-5">
                <a:latin typeface="Times New Roman"/>
                <a:cs typeface="Times New Roman"/>
              </a:rPr>
              <a:t>I </a:t>
            </a:r>
            <a:r>
              <a:rPr dirty="0" sz="1450" spc="-10">
                <a:latin typeface="Times New Roman"/>
                <a:cs typeface="Times New Roman"/>
              </a:rPr>
              <a:t>have to ask </a:t>
            </a:r>
            <a:r>
              <a:rPr dirty="0" sz="1450" spc="-5">
                <a:latin typeface="Times New Roman"/>
                <a:cs typeface="Times New Roman"/>
              </a:rPr>
              <a:t>you </a:t>
            </a:r>
            <a:r>
              <a:rPr dirty="0" sz="1450" spc="-10">
                <a:latin typeface="Times New Roman"/>
                <a:cs typeface="Times New Roman"/>
              </a:rPr>
              <a:t>to hear me with  respect, and to obey </a:t>
            </a:r>
            <a:r>
              <a:rPr dirty="0" sz="1450" spc="-15">
                <a:latin typeface="Times New Roman"/>
                <a:cs typeface="Times New Roman"/>
              </a:rPr>
              <a:t>punctiliously. </a:t>
            </a:r>
            <a:r>
              <a:rPr dirty="0" sz="1450" spc="-10">
                <a:latin typeface="Times New Roman"/>
                <a:cs typeface="Times New Roman"/>
              </a:rPr>
              <a:t>At the earliest possible date </a:t>
            </a:r>
            <a:r>
              <a:rPr dirty="0" sz="1450" spc="-5">
                <a:latin typeface="Times New Roman"/>
                <a:cs typeface="Times New Roman"/>
              </a:rPr>
              <a:t>your </a:t>
            </a:r>
            <a:r>
              <a:rPr dirty="0" sz="1450" spc="-10">
                <a:latin typeface="Times New Roman"/>
                <a:cs typeface="Times New Roman"/>
              </a:rPr>
              <a:t>daughter  shall </a:t>
            </a:r>
            <a:r>
              <a:rPr dirty="0" sz="1450" spc="-5">
                <a:latin typeface="Times New Roman"/>
                <a:cs typeface="Times New Roman"/>
              </a:rPr>
              <a:t>be </a:t>
            </a:r>
            <a:r>
              <a:rPr dirty="0" sz="1450" spc="-10">
                <a:latin typeface="Times New Roman"/>
                <a:cs typeface="Times New Roman"/>
              </a:rPr>
              <a:t>married at the Embassy to my friend, Francis </a:t>
            </a:r>
            <a:r>
              <a:rPr dirty="0" sz="1450" spc="-15">
                <a:latin typeface="Times New Roman"/>
                <a:cs typeface="Times New Roman"/>
              </a:rPr>
              <a:t>Scrymgeour, </a:t>
            </a:r>
            <a:r>
              <a:rPr dirty="0" sz="1450" spc="-5">
                <a:latin typeface="Times New Roman"/>
                <a:cs typeface="Times New Roman"/>
              </a:rPr>
              <a:t>your  </a:t>
            </a:r>
            <a:r>
              <a:rPr dirty="0" sz="1450" spc="-10">
                <a:latin typeface="Times New Roman"/>
                <a:cs typeface="Times New Roman"/>
              </a:rPr>
              <a:t>brother's acknowledged </a:t>
            </a:r>
            <a:r>
              <a:rPr dirty="0" sz="1450" spc="-5">
                <a:latin typeface="Times New Roman"/>
                <a:cs typeface="Times New Roman"/>
              </a:rPr>
              <a:t>son. </a:t>
            </a:r>
            <a:r>
              <a:rPr dirty="0" sz="1450" spc="-60">
                <a:latin typeface="Times New Roman"/>
                <a:cs typeface="Times New Roman"/>
              </a:rPr>
              <a:t>You </a:t>
            </a:r>
            <a:r>
              <a:rPr dirty="0" sz="1450" spc="-10">
                <a:latin typeface="Times New Roman"/>
                <a:cs typeface="Times New Roman"/>
              </a:rPr>
              <a:t>will oblige me </a:t>
            </a:r>
            <a:r>
              <a:rPr dirty="0" sz="1450" spc="-5">
                <a:latin typeface="Times New Roman"/>
                <a:cs typeface="Times New Roman"/>
              </a:rPr>
              <a:t>by </a:t>
            </a:r>
            <a:r>
              <a:rPr dirty="0" sz="1450" spc="-10">
                <a:latin typeface="Times New Roman"/>
                <a:cs typeface="Times New Roman"/>
              </a:rPr>
              <a:t>offering </a:t>
            </a:r>
            <a:r>
              <a:rPr dirty="0" sz="1450" spc="-5">
                <a:latin typeface="Times New Roman"/>
                <a:cs typeface="Times New Roman"/>
              </a:rPr>
              <a:t>not </a:t>
            </a:r>
            <a:r>
              <a:rPr dirty="0" sz="1450" spc="-10">
                <a:latin typeface="Times New Roman"/>
                <a:cs typeface="Times New Roman"/>
              </a:rPr>
              <a:t>less than ten  thousand </a:t>
            </a:r>
            <a:r>
              <a:rPr dirty="0" sz="1450" spc="-5">
                <a:latin typeface="Times New Roman"/>
                <a:cs typeface="Times New Roman"/>
              </a:rPr>
              <a:t>pounds </a:t>
            </a:r>
            <a:r>
              <a:rPr dirty="0" sz="1450" spc="-25">
                <a:latin typeface="Times New Roman"/>
                <a:cs typeface="Times New Roman"/>
              </a:rPr>
              <a:t>dowry. </a:t>
            </a:r>
            <a:r>
              <a:rPr dirty="0" sz="1450" spc="-10">
                <a:latin typeface="Times New Roman"/>
                <a:cs typeface="Times New Roman"/>
              </a:rPr>
              <a:t>For yourself, </a:t>
            </a:r>
            <a:r>
              <a:rPr dirty="0" sz="1450" spc="-5">
                <a:latin typeface="Times New Roman"/>
                <a:cs typeface="Times New Roman"/>
              </a:rPr>
              <a:t>I </a:t>
            </a:r>
            <a:r>
              <a:rPr dirty="0" sz="1450" spc="-10">
                <a:latin typeface="Times New Roman"/>
                <a:cs typeface="Times New Roman"/>
              </a:rPr>
              <a:t>will indicate to </a:t>
            </a:r>
            <a:r>
              <a:rPr dirty="0" sz="1450" spc="-5">
                <a:latin typeface="Times New Roman"/>
                <a:cs typeface="Times New Roman"/>
              </a:rPr>
              <a:t>you </a:t>
            </a:r>
            <a:r>
              <a:rPr dirty="0" sz="1450" spc="-10">
                <a:latin typeface="Times New Roman"/>
                <a:cs typeface="Times New Roman"/>
              </a:rPr>
              <a:t>in writing </a:t>
            </a:r>
            <a:r>
              <a:rPr dirty="0" sz="1450" spc="-5">
                <a:latin typeface="Times New Roman"/>
                <a:cs typeface="Times New Roman"/>
              </a:rPr>
              <a:t>a  </a:t>
            </a:r>
            <a:r>
              <a:rPr dirty="0" sz="1450" spc="-10">
                <a:latin typeface="Times New Roman"/>
                <a:cs typeface="Times New Roman"/>
              </a:rPr>
              <a:t>mission </a:t>
            </a:r>
            <a:r>
              <a:rPr dirty="0" sz="1450" spc="-5">
                <a:latin typeface="Times New Roman"/>
                <a:cs typeface="Times New Roman"/>
              </a:rPr>
              <a:t>of </a:t>
            </a:r>
            <a:r>
              <a:rPr dirty="0" sz="1450" spc="-10">
                <a:latin typeface="Times New Roman"/>
                <a:cs typeface="Times New Roman"/>
              </a:rPr>
              <a:t>some importance in Siam which </a:t>
            </a:r>
            <a:r>
              <a:rPr dirty="0" sz="1450" spc="-5">
                <a:latin typeface="Times New Roman"/>
                <a:cs typeface="Times New Roman"/>
              </a:rPr>
              <a:t>I </a:t>
            </a:r>
            <a:r>
              <a:rPr dirty="0" sz="1450" spc="-10">
                <a:latin typeface="Times New Roman"/>
                <a:cs typeface="Times New Roman"/>
              </a:rPr>
              <a:t>destine to </a:t>
            </a:r>
            <a:r>
              <a:rPr dirty="0" sz="1450" spc="-5">
                <a:latin typeface="Times New Roman"/>
                <a:cs typeface="Times New Roman"/>
              </a:rPr>
              <a:t>your </a:t>
            </a:r>
            <a:r>
              <a:rPr dirty="0" sz="1450" spc="-10">
                <a:latin typeface="Times New Roman"/>
                <a:cs typeface="Times New Roman"/>
              </a:rPr>
              <a:t>care. And </a:t>
            </a:r>
            <a:r>
              <a:rPr dirty="0" sz="1450" spc="-30">
                <a:latin typeface="Times New Roman"/>
                <a:cs typeface="Times New Roman"/>
              </a:rPr>
              <a:t>now,  </a:t>
            </a:r>
            <a:r>
              <a:rPr dirty="0" sz="1450" spc="-25">
                <a:latin typeface="Times New Roman"/>
                <a:cs typeface="Times New Roman"/>
              </a:rPr>
              <a:t>sir, </a:t>
            </a:r>
            <a:r>
              <a:rPr dirty="0" sz="1450" spc="-5">
                <a:latin typeface="Times New Roman"/>
                <a:cs typeface="Times New Roman"/>
              </a:rPr>
              <a:t>you </a:t>
            </a:r>
            <a:r>
              <a:rPr dirty="0" sz="1450" spc="-10">
                <a:latin typeface="Times New Roman"/>
                <a:cs typeface="Times New Roman"/>
              </a:rPr>
              <a:t>will answer me in two words whether </a:t>
            </a:r>
            <a:r>
              <a:rPr dirty="0" sz="1450" spc="-5">
                <a:latin typeface="Times New Roman"/>
                <a:cs typeface="Times New Roman"/>
              </a:rPr>
              <a:t>or not you </a:t>
            </a:r>
            <a:r>
              <a:rPr dirty="0" sz="1450" spc="-10">
                <a:latin typeface="Times New Roman"/>
                <a:cs typeface="Times New Roman"/>
              </a:rPr>
              <a:t>agree to these  conditions."</a:t>
            </a:r>
            <a:endParaRPr sz="1450">
              <a:latin typeface="Times New Roman"/>
              <a:cs typeface="Times New Roman"/>
            </a:endParaRPr>
          </a:p>
          <a:p>
            <a:pPr algn="just" marL="12700" marR="6350">
              <a:lnSpc>
                <a:spcPts val="1730"/>
              </a:lnSpc>
              <a:spcBef>
                <a:spcPts val="845"/>
              </a:spcBef>
            </a:pPr>
            <a:r>
              <a:rPr dirty="0" sz="1450" spc="-40">
                <a:latin typeface="Times New Roman"/>
                <a:cs typeface="Times New Roman"/>
              </a:rPr>
              <a:t>"Your </a:t>
            </a:r>
            <a:r>
              <a:rPr dirty="0" sz="1450" spc="-10">
                <a:latin typeface="Times New Roman"/>
                <a:cs typeface="Times New Roman"/>
              </a:rPr>
              <a:t>Highness will pardon me," said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"and permit me, with all  respect, to submit to him two</a:t>
            </a:r>
            <a:r>
              <a:rPr dirty="0" sz="1450" spc="15">
                <a:latin typeface="Times New Roman"/>
                <a:cs typeface="Times New Roman"/>
              </a:rPr>
              <a:t> </a:t>
            </a:r>
            <a:r>
              <a:rPr dirty="0" sz="1450" spc="-10">
                <a:latin typeface="Times New Roman"/>
                <a:cs typeface="Times New Roman"/>
              </a:rPr>
              <a:t>queries?"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permission is granted," replied the</a:t>
            </a:r>
            <a:r>
              <a:rPr dirty="0" sz="1450" spc="20">
                <a:latin typeface="Times New Roman"/>
                <a:cs typeface="Times New Roman"/>
              </a:rPr>
              <a:t> </a:t>
            </a:r>
            <a:r>
              <a:rPr dirty="0" sz="1450" spc="-10">
                <a:latin typeface="Times New Roman"/>
                <a:cs typeface="Times New Roman"/>
              </a:rPr>
              <a:t>Prince.</a:t>
            </a:r>
            <a:endParaRPr sz="1450">
              <a:latin typeface="Times New Roman"/>
              <a:cs typeface="Times New Roman"/>
            </a:endParaRPr>
          </a:p>
          <a:p>
            <a:pPr marL="12700" marR="8890">
              <a:lnSpc>
                <a:spcPts val="1730"/>
              </a:lnSpc>
              <a:spcBef>
                <a:spcPts val="915"/>
              </a:spcBef>
            </a:pPr>
            <a:r>
              <a:rPr dirty="0" sz="1450" spc="-40">
                <a:latin typeface="Times New Roman"/>
                <a:cs typeface="Times New Roman"/>
              </a:rPr>
              <a:t>"Your </a:t>
            </a:r>
            <a:r>
              <a:rPr dirty="0" sz="1450" spc="-10">
                <a:latin typeface="Times New Roman"/>
                <a:cs typeface="Times New Roman"/>
              </a:rPr>
              <a:t>Highness," resumed the </a:t>
            </a:r>
            <a:r>
              <a:rPr dirty="0" sz="1450" spc="-15">
                <a:latin typeface="Times New Roman"/>
                <a:cs typeface="Times New Roman"/>
              </a:rPr>
              <a:t>Dictator, </a:t>
            </a:r>
            <a:r>
              <a:rPr dirty="0" sz="1450" spc="-10">
                <a:latin typeface="Times New Roman"/>
                <a:cs typeface="Times New Roman"/>
              </a:rPr>
              <a:t>"has called </a:t>
            </a:r>
            <a:r>
              <a:rPr dirty="0" sz="1450" spc="-35">
                <a:latin typeface="Times New Roman"/>
                <a:cs typeface="Times New Roman"/>
              </a:rPr>
              <a:t>Mr. </a:t>
            </a:r>
            <a:r>
              <a:rPr dirty="0" sz="1450" spc="-10">
                <a:latin typeface="Times New Roman"/>
                <a:cs typeface="Times New Roman"/>
              </a:rPr>
              <a:t>Scrymgeour his friend.  Believe</a:t>
            </a:r>
            <a:r>
              <a:rPr dirty="0" sz="1450" spc="215">
                <a:latin typeface="Times New Roman"/>
                <a:cs typeface="Times New Roman"/>
              </a:rPr>
              <a:t> </a:t>
            </a:r>
            <a:r>
              <a:rPr dirty="0" sz="1450" spc="-10">
                <a:latin typeface="Times New Roman"/>
                <a:cs typeface="Times New Roman"/>
              </a:rPr>
              <a:t>me,</a:t>
            </a:r>
            <a:r>
              <a:rPr dirty="0" sz="1450" spc="220">
                <a:latin typeface="Times New Roman"/>
                <a:cs typeface="Times New Roman"/>
              </a:rPr>
              <a:t> </a:t>
            </a:r>
            <a:r>
              <a:rPr dirty="0" sz="1450" spc="-10">
                <a:latin typeface="Times New Roman"/>
                <a:cs typeface="Times New Roman"/>
              </a:rPr>
              <a:t>had</a:t>
            </a:r>
            <a:r>
              <a:rPr dirty="0" sz="1450" spc="220">
                <a:latin typeface="Times New Roman"/>
                <a:cs typeface="Times New Roman"/>
              </a:rPr>
              <a:t> </a:t>
            </a:r>
            <a:r>
              <a:rPr dirty="0" sz="1450" spc="-5">
                <a:latin typeface="Times New Roman"/>
                <a:cs typeface="Times New Roman"/>
              </a:rPr>
              <a:t>I</a:t>
            </a:r>
            <a:r>
              <a:rPr dirty="0" sz="1450" spc="220">
                <a:latin typeface="Times New Roman"/>
                <a:cs typeface="Times New Roman"/>
              </a:rPr>
              <a:t> </a:t>
            </a:r>
            <a:r>
              <a:rPr dirty="0" sz="1450" spc="-10">
                <a:latin typeface="Times New Roman"/>
                <a:cs typeface="Times New Roman"/>
              </a:rPr>
              <a:t>known</a:t>
            </a:r>
            <a:r>
              <a:rPr dirty="0" sz="1450" spc="220">
                <a:latin typeface="Times New Roman"/>
                <a:cs typeface="Times New Roman"/>
              </a:rPr>
              <a:t> </a:t>
            </a:r>
            <a:r>
              <a:rPr dirty="0" sz="1450" spc="-5">
                <a:latin typeface="Times New Roman"/>
                <a:cs typeface="Times New Roman"/>
              </a:rPr>
              <a:t>he</a:t>
            </a:r>
            <a:r>
              <a:rPr dirty="0" sz="1450" spc="220">
                <a:latin typeface="Times New Roman"/>
                <a:cs typeface="Times New Roman"/>
              </a:rPr>
              <a:t> </a:t>
            </a:r>
            <a:r>
              <a:rPr dirty="0" sz="1450" spc="-10">
                <a:latin typeface="Times New Roman"/>
                <a:cs typeface="Times New Roman"/>
              </a:rPr>
              <a:t>was</a:t>
            </a:r>
            <a:r>
              <a:rPr dirty="0" sz="1450" spc="220">
                <a:latin typeface="Times New Roman"/>
                <a:cs typeface="Times New Roman"/>
              </a:rPr>
              <a:t> </a:t>
            </a:r>
            <a:r>
              <a:rPr dirty="0" sz="1450" spc="-10">
                <a:latin typeface="Times New Roman"/>
                <a:cs typeface="Times New Roman"/>
              </a:rPr>
              <a:t>thus</a:t>
            </a:r>
            <a:r>
              <a:rPr dirty="0" sz="1450" spc="220">
                <a:latin typeface="Times New Roman"/>
                <a:cs typeface="Times New Roman"/>
              </a:rPr>
              <a:t> </a:t>
            </a:r>
            <a:r>
              <a:rPr dirty="0" sz="1450" spc="-10">
                <a:latin typeface="Times New Roman"/>
                <a:cs typeface="Times New Roman"/>
              </a:rPr>
              <a:t>honoured,</a:t>
            </a:r>
            <a:r>
              <a:rPr dirty="0" sz="1450" spc="220">
                <a:latin typeface="Times New Roman"/>
                <a:cs typeface="Times New Roman"/>
              </a:rPr>
              <a:t> </a:t>
            </a:r>
            <a:r>
              <a:rPr dirty="0" sz="1450" spc="-5">
                <a:latin typeface="Times New Roman"/>
                <a:cs typeface="Times New Roman"/>
              </a:rPr>
              <a:t>I</a:t>
            </a:r>
            <a:r>
              <a:rPr dirty="0" sz="1450" spc="220">
                <a:latin typeface="Times New Roman"/>
                <a:cs typeface="Times New Roman"/>
              </a:rPr>
              <a:t> </a:t>
            </a:r>
            <a:r>
              <a:rPr dirty="0" sz="1450" spc="-10">
                <a:latin typeface="Times New Roman"/>
                <a:cs typeface="Times New Roman"/>
              </a:rPr>
              <a:t>should</a:t>
            </a:r>
            <a:r>
              <a:rPr dirty="0" sz="1450" spc="220">
                <a:latin typeface="Times New Roman"/>
                <a:cs typeface="Times New Roman"/>
              </a:rPr>
              <a:t> </a:t>
            </a:r>
            <a:r>
              <a:rPr dirty="0" sz="1450" spc="-10">
                <a:latin typeface="Times New Roman"/>
                <a:cs typeface="Times New Roman"/>
              </a:rPr>
              <a:t>have</a:t>
            </a:r>
            <a:r>
              <a:rPr dirty="0" sz="1450" spc="220">
                <a:latin typeface="Times New Roman"/>
                <a:cs typeface="Times New Roman"/>
              </a:rPr>
              <a:t> </a:t>
            </a:r>
            <a:r>
              <a:rPr dirty="0" sz="1450" spc="-10">
                <a:latin typeface="Times New Roman"/>
                <a:cs typeface="Times New Roman"/>
              </a:rPr>
              <a:t>treated</a:t>
            </a:r>
            <a:r>
              <a:rPr dirty="0" sz="1450" spc="220">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858647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with proportional</a:t>
            </a:r>
            <a:r>
              <a:rPr dirty="0" sz="1450" spc="-5">
                <a:latin typeface="Times New Roman"/>
                <a:cs typeface="Times New Roman"/>
              </a:rPr>
              <a:t> </a:t>
            </a:r>
            <a:r>
              <a:rPr dirty="0" sz="1450" spc="-10">
                <a:latin typeface="Times New Roman"/>
                <a:cs typeface="Times New Roman"/>
              </a:rPr>
              <a:t>respect."</a:t>
            </a:r>
            <a:endParaRPr sz="1450">
              <a:latin typeface="Times New Roman"/>
              <a:cs typeface="Times New Roman"/>
            </a:endParaRPr>
          </a:p>
          <a:p>
            <a:pPr algn="just" marL="12700" marR="5715">
              <a:lnSpc>
                <a:spcPts val="1730"/>
              </a:lnSpc>
              <a:spcBef>
                <a:spcPts val="915"/>
              </a:spcBef>
            </a:pPr>
            <a:r>
              <a:rPr dirty="0" sz="1450" spc="-45">
                <a:latin typeface="Times New Roman"/>
                <a:cs typeface="Times New Roman"/>
              </a:rPr>
              <a:t>"You </a:t>
            </a:r>
            <a:r>
              <a:rPr dirty="0" sz="1450" spc="-10">
                <a:latin typeface="Times New Roman"/>
                <a:cs typeface="Times New Roman"/>
              </a:rPr>
              <a:t>interrogate </a:t>
            </a:r>
            <a:r>
              <a:rPr dirty="0" sz="1450" spc="-20">
                <a:latin typeface="Times New Roman"/>
                <a:cs typeface="Times New Roman"/>
              </a:rPr>
              <a:t>adroitly," </a:t>
            </a:r>
            <a:r>
              <a:rPr dirty="0" sz="1450" spc="-10">
                <a:latin typeface="Times New Roman"/>
                <a:cs typeface="Times New Roman"/>
              </a:rPr>
              <a:t>said the Prince; "but it will </a:t>
            </a:r>
            <a:r>
              <a:rPr dirty="0" sz="1450" spc="-5">
                <a:latin typeface="Times New Roman"/>
                <a:cs typeface="Times New Roman"/>
              </a:rPr>
              <a:t>not </a:t>
            </a:r>
            <a:r>
              <a:rPr dirty="0" sz="1450" spc="-10">
                <a:latin typeface="Times New Roman"/>
                <a:cs typeface="Times New Roman"/>
              </a:rPr>
              <a:t>serve </a:t>
            </a:r>
            <a:r>
              <a:rPr dirty="0" sz="1450" spc="-5">
                <a:latin typeface="Times New Roman"/>
                <a:cs typeface="Times New Roman"/>
              </a:rPr>
              <a:t>your </a:t>
            </a:r>
            <a:r>
              <a:rPr dirty="0" sz="1450" spc="-10">
                <a:latin typeface="Times New Roman"/>
                <a:cs typeface="Times New Roman"/>
              </a:rPr>
              <a:t>turn. </a:t>
            </a:r>
            <a:r>
              <a:rPr dirty="0" sz="1450" spc="-60">
                <a:latin typeface="Times New Roman"/>
                <a:cs typeface="Times New Roman"/>
              </a:rPr>
              <a:t>You  </a:t>
            </a:r>
            <a:r>
              <a:rPr dirty="0" sz="1450" spc="-10">
                <a:latin typeface="Times New Roman"/>
                <a:cs typeface="Times New Roman"/>
              </a:rPr>
              <a:t>have my commands; if </a:t>
            </a:r>
            <a:r>
              <a:rPr dirty="0" sz="1450" spc="-5">
                <a:latin typeface="Times New Roman"/>
                <a:cs typeface="Times New Roman"/>
              </a:rPr>
              <a:t>I </a:t>
            </a:r>
            <a:r>
              <a:rPr dirty="0" sz="1450" spc="-10">
                <a:latin typeface="Times New Roman"/>
                <a:cs typeface="Times New Roman"/>
              </a:rPr>
              <a:t>had never seen that gentleman before to-night, it  would </a:t>
            </a:r>
            <a:r>
              <a:rPr dirty="0" sz="1450" spc="-5">
                <a:latin typeface="Times New Roman"/>
                <a:cs typeface="Times New Roman"/>
              </a:rPr>
              <a:t>not </a:t>
            </a:r>
            <a:r>
              <a:rPr dirty="0" sz="1450" spc="-10">
                <a:latin typeface="Times New Roman"/>
                <a:cs typeface="Times New Roman"/>
              </a:rPr>
              <a:t>render them less</a:t>
            </a:r>
            <a:r>
              <a:rPr dirty="0" sz="1450" spc="10">
                <a:latin typeface="Times New Roman"/>
                <a:cs typeface="Times New Roman"/>
              </a:rPr>
              <a:t> </a:t>
            </a:r>
            <a:r>
              <a:rPr dirty="0" sz="1450" spc="-10">
                <a:latin typeface="Times New Roman"/>
                <a:cs typeface="Times New Roman"/>
              </a:rPr>
              <a:t>absolute."</a:t>
            </a:r>
            <a:endParaRPr sz="1450">
              <a:latin typeface="Times New Roman"/>
              <a:cs typeface="Times New Roman"/>
            </a:endParaRPr>
          </a:p>
          <a:p>
            <a:pPr algn="just" marL="12700" marR="5080">
              <a:lnSpc>
                <a:spcPts val="1730"/>
              </a:lnSpc>
              <a:spcBef>
                <a:spcPts val="860"/>
              </a:spcBef>
            </a:pPr>
            <a:r>
              <a:rPr dirty="0" sz="1450" spc="-40">
                <a:latin typeface="Times New Roman"/>
                <a:cs typeface="Times New Roman"/>
              </a:rPr>
              <a:t>"Your </a:t>
            </a:r>
            <a:r>
              <a:rPr dirty="0" sz="1450" spc="-10">
                <a:latin typeface="Times New Roman"/>
                <a:cs typeface="Times New Roman"/>
              </a:rPr>
              <a:t>Highness interprets my meaning with his usual </a:t>
            </a:r>
            <a:r>
              <a:rPr dirty="0" sz="1450" spc="-20">
                <a:latin typeface="Times New Roman"/>
                <a:cs typeface="Times New Roman"/>
              </a:rPr>
              <a:t>subtlety," </a:t>
            </a:r>
            <a:r>
              <a:rPr dirty="0" sz="1450" spc="-10">
                <a:latin typeface="Times New Roman"/>
                <a:cs typeface="Times New Roman"/>
              </a:rPr>
              <a:t>returned  </a:t>
            </a:r>
            <a:r>
              <a:rPr dirty="0" sz="1450" spc="-35">
                <a:latin typeface="Times New Roman"/>
                <a:cs typeface="Times New Roman"/>
              </a:rPr>
              <a:t>Vandeleur. </a:t>
            </a:r>
            <a:r>
              <a:rPr dirty="0" sz="1450" spc="-10">
                <a:latin typeface="Times New Roman"/>
                <a:cs typeface="Times New Roman"/>
              </a:rPr>
              <a:t>"Once more: </a:t>
            </a:r>
            <a:r>
              <a:rPr dirty="0" sz="1450" spc="-5">
                <a:latin typeface="Times New Roman"/>
                <a:cs typeface="Times New Roman"/>
              </a:rPr>
              <a:t>I </a:t>
            </a:r>
            <a:r>
              <a:rPr dirty="0" sz="1450" spc="-10">
                <a:latin typeface="Times New Roman"/>
                <a:cs typeface="Times New Roman"/>
              </a:rPr>
              <a:t>have, </a:t>
            </a:r>
            <a:r>
              <a:rPr dirty="0" sz="1450" spc="-15">
                <a:latin typeface="Times New Roman"/>
                <a:cs typeface="Times New Roman"/>
              </a:rPr>
              <a:t>unfortunately, </a:t>
            </a:r>
            <a:r>
              <a:rPr dirty="0" sz="1450" spc="-5">
                <a:latin typeface="Times New Roman"/>
                <a:cs typeface="Times New Roman"/>
              </a:rPr>
              <a:t>put </a:t>
            </a:r>
            <a:r>
              <a:rPr dirty="0" sz="1450" spc="-10">
                <a:latin typeface="Times New Roman"/>
                <a:cs typeface="Times New Roman"/>
              </a:rPr>
              <a:t>the police </a:t>
            </a:r>
            <a:r>
              <a:rPr dirty="0" sz="1450" spc="-5">
                <a:latin typeface="Times New Roman"/>
                <a:cs typeface="Times New Roman"/>
              </a:rPr>
              <a:t>upon </a:t>
            </a:r>
            <a:r>
              <a:rPr dirty="0" sz="1450" spc="-10">
                <a:latin typeface="Times New Roman"/>
                <a:cs typeface="Times New Roman"/>
              </a:rPr>
              <a:t>the track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Scrymgeour </a:t>
            </a:r>
            <a:r>
              <a:rPr dirty="0" sz="1450" spc="-5">
                <a:latin typeface="Times New Roman"/>
                <a:cs typeface="Times New Roman"/>
              </a:rPr>
              <a:t>on a </a:t>
            </a:r>
            <a:r>
              <a:rPr dirty="0" sz="1450" spc="-15">
                <a:latin typeface="Times New Roman"/>
                <a:cs typeface="Times New Roman"/>
              </a:rPr>
              <a:t>charge </a:t>
            </a:r>
            <a:r>
              <a:rPr dirty="0" sz="1450" spc="-5">
                <a:latin typeface="Times New Roman"/>
                <a:cs typeface="Times New Roman"/>
              </a:rPr>
              <a:t>of </a:t>
            </a:r>
            <a:r>
              <a:rPr dirty="0" sz="1450" spc="-10">
                <a:latin typeface="Times New Roman"/>
                <a:cs typeface="Times New Roman"/>
              </a:rPr>
              <a:t>theft; am </a:t>
            </a:r>
            <a:r>
              <a:rPr dirty="0" sz="1450" spc="-5">
                <a:latin typeface="Times New Roman"/>
                <a:cs typeface="Times New Roman"/>
              </a:rPr>
              <a:t>I </a:t>
            </a:r>
            <a:r>
              <a:rPr dirty="0" sz="1450" spc="-10">
                <a:latin typeface="Times New Roman"/>
                <a:cs typeface="Times New Roman"/>
              </a:rPr>
              <a:t>to withdraw </a:t>
            </a:r>
            <a:r>
              <a:rPr dirty="0" sz="1450" spc="-5">
                <a:latin typeface="Times New Roman"/>
                <a:cs typeface="Times New Roman"/>
              </a:rPr>
              <a:t>or </a:t>
            </a:r>
            <a:r>
              <a:rPr dirty="0" sz="1450" spc="-10">
                <a:latin typeface="Times New Roman"/>
                <a:cs typeface="Times New Roman"/>
              </a:rPr>
              <a:t>to uphold the  accusation?"</a:t>
            </a:r>
            <a:endParaRPr sz="1450">
              <a:latin typeface="Times New Roman"/>
              <a:cs typeface="Times New Roman"/>
            </a:endParaRPr>
          </a:p>
          <a:p>
            <a:pPr algn="just" marL="12700" marR="7620">
              <a:lnSpc>
                <a:spcPts val="1730"/>
              </a:lnSpc>
              <a:spcBef>
                <a:spcPts val="860"/>
              </a:spcBef>
            </a:pPr>
            <a:r>
              <a:rPr dirty="0" sz="1450" spc="-45">
                <a:latin typeface="Times New Roman"/>
                <a:cs typeface="Times New Roman"/>
              </a:rPr>
              <a:t>"You </a:t>
            </a:r>
            <a:r>
              <a:rPr dirty="0" sz="1450" spc="-10">
                <a:latin typeface="Times New Roman"/>
                <a:cs typeface="Times New Roman"/>
              </a:rPr>
              <a:t>will please yourself," replied Florizel. "The question is </a:t>
            </a:r>
            <a:r>
              <a:rPr dirty="0" sz="1450" spc="-5">
                <a:latin typeface="Times New Roman"/>
                <a:cs typeface="Times New Roman"/>
              </a:rPr>
              <a:t>one </a:t>
            </a:r>
            <a:r>
              <a:rPr dirty="0" sz="1450" spc="-10">
                <a:latin typeface="Times New Roman"/>
                <a:cs typeface="Times New Roman"/>
              </a:rPr>
              <a:t>between </a:t>
            </a:r>
            <a:r>
              <a:rPr dirty="0" sz="1450" spc="-5">
                <a:latin typeface="Times New Roman"/>
                <a:cs typeface="Times New Roman"/>
              </a:rPr>
              <a:t>your  </a:t>
            </a:r>
            <a:r>
              <a:rPr dirty="0" sz="1450" spc="-10">
                <a:latin typeface="Times New Roman"/>
                <a:cs typeface="Times New Roman"/>
              </a:rPr>
              <a:t>conscience and the laws </a:t>
            </a:r>
            <a:r>
              <a:rPr dirty="0" sz="1450" spc="-5">
                <a:latin typeface="Times New Roman"/>
                <a:cs typeface="Times New Roman"/>
              </a:rPr>
              <a:t>of </a:t>
            </a:r>
            <a:r>
              <a:rPr dirty="0" sz="1450" spc="-10">
                <a:latin typeface="Times New Roman"/>
                <a:cs typeface="Times New Roman"/>
              </a:rPr>
              <a:t>this land. Give me my hat; and </a:t>
            </a:r>
            <a:r>
              <a:rPr dirty="0" sz="1450" spc="-5">
                <a:latin typeface="Times New Roman"/>
                <a:cs typeface="Times New Roman"/>
              </a:rPr>
              <a:t>you, </a:t>
            </a:r>
            <a:r>
              <a:rPr dirty="0" sz="1450" spc="-35">
                <a:latin typeface="Times New Roman"/>
                <a:cs typeface="Times New Roman"/>
              </a:rPr>
              <a:t>Mr. </a:t>
            </a:r>
            <a:r>
              <a:rPr dirty="0" sz="1450" spc="-10">
                <a:latin typeface="Times New Roman"/>
                <a:cs typeface="Times New Roman"/>
              </a:rPr>
              <a:t>Rolles,  give me my cane and follow me. Miss </a:t>
            </a:r>
            <a:r>
              <a:rPr dirty="0" sz="1450" spc="-30">
                <a:latin typeface="Times New Roman"/>
                <a:cs typeface="Times New Roman"/>
              </a:rPr>
              <a:t>Vandeleur,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good </a:t>
            </a:r>
            <a:r>
              <a:rPr dirty="0" sz="1450" spc="-10">
                <a:latin typeface="Times New Roman"/>
                <a:cs typeface="Times New Roman"/>
              </a:rPr>
              <a:t>evening. </a:t>
            </a:r>
            <a:r>
              <a:rPr dirty="0" sz="1450" spc="-5">
                <a:latin typeface="Times New Roman"/>
                <a:cs typeface="Times New Roman"/>
              </a:rPr>
              <a:t>I  </a:t>
            </a:r>
            <a:r>
              <a:rPr dirty="0" sz="1450" spc="-10">
                <a:latin typeface="Times New Roman"/>
                <a:cs typeface="Times New Roman"/>
              </a:rPr>
              <a:t>judge," </a:t>
            </a:r>
            <a:r>
              <a:rPr dirty="0" sz="1450" spc="-5">
                <a:latin typeface="Times New Roman"/>
                <a:cs typeface="Times New Roman"/>
              </a:rPr>
              <a:t>he </a:t>
            </a:r>
            <a:r>
              <a:rPr dirty="0" sz="1450" spc="-10">
                <a:latin typeface="Times New Roman"/>
                <a:cs typeface="Times New Roman"/>
              </a:rPr>
              <a:t>added to </a:t>
            </a:r>
            <a:r>
              <a:rPr dirty="0" sz="1450" spc="-30">
                <a:latin typeface="Times New Roman"/>
                <a:cs typeface="Times New Roman"/>
              </a:rPr>
              <a:t>Vandeleur, </a:t>
            </a:r>
            <a:r>
              <a:rPr dirty="0" sz="1450" spc="-10">
                <a:latin typeface="Times New Roman"/>
                <a:cs typeface="Times New Roman"/>
              </a:rPr>
              <a:t>"that </a:t>
            </a:r>
            <a:r>
              <a:rPr dirty="0" sz="1450" spc="-5">
                <a:latin typeface="Times New Roman"/>
                <a:cs typeface="Times New Roman"/>
              </a:rPr>
              <a:t>your </a:t>
            </a:r>
            <a:r>
              <a:rPr dirty="0" sz="1450" spc="-10">
                <a:latin typeface="Times New Roman"/>
                <a:cs typeface="Times New Roman"/>
              </a:rPr>
              <a:t>silence means unqualified</a:t>
            </a:r>
            <a:r>
              <a:rPr dirty="0" sz="1450" spc="105">
                <a:latin typeface="Times New Roman"/>
                <a:cs typeface="Times New Roman"/>
              </a:rPr>
              <a:t> </a:t>
            </a:r>
            <a:r>
              <a:rPr dirty="0" sz="1450" spc="-10">
                <a:latin typeface="Times New Roman"/>
                <a:cs typeface="Times New Roman"/>
              </a:rPr>
              <a:t>assent."</a:t>
            </a:r>
            <a:endParaRPr sz="1450">
              <a:latin typeface="Times New Roman"/>
              <a:cs typeface="Times New Roman"/>
            </a:endParaRPr>
          </a:p>
          <a:p>
            <a:pPr algn="just" marL="12700" marR="1196340">
              <a:lnSpc>
                <a:spcPts val="1730"/>
              </a:lnSpc>
              <a:spcBef>
                <a:spcPts val="85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no </a:t>
            </a:r>
            <a:r>
              <a:rPr dirty="0" sz="1450" spc="-15">
                <a:latin typeface="Times New Roman"/>
                <a:cs typeface="Times New Roman"/>
              </a:rPr>
              <a:t>better," </a:t>
            </a:r>
            <a:r>
              <a:rPr dirty="0" sz="1450" spc="-10">
                <a:latin typeface="Times New Roman"/>
                <a:cs typeface="Times New Roman"/>
              </a:rPr>
              <a:t>replied the old man, "I shall submit; </a:t>
            </a:r>
            <a:r>
              <a:rPr dirty="0" sz="1450" spc="-5">
                <a:latin typeface="Times New Roman"/>
                <a:cs typeface="Times New Roman"/>
              </a:rPr>
              <a:t>but  I </a:t>
            </a:r>
            <a:r>
              <a:rPr dirty="0" sz="1450" spc="-10">
                <a:latin typeface="Times New Roman"/>
                <a:cs typeface="Times New Roman"/>
              </a:rPr>
              <a:t>warn </a:t>
            </a:r>
            <a:r>
              <a:rPr dirty="0" sz="1450" spc="-5">
                <a:latin typeface="Times New Roman"/>
                <a:cs typeface="Times New Roman"/>
              </a:rPr>
              <a:t>you </a:t>
            </a:r>
            <a:r>
              <a:rPr dirty="0" sz="1450" spc="-10">
                <a:latin typeface="Times New Roman"/>
                <a:cs typeface="Times New Roman"/>
              </a:rPr>
              <a:t>openly it shall </a:t>
            </a:r>
            <a:r>
              <a:rPr dirty="0" sz="1450" spc="-5">
                <a:latin typeface="Times New Roman"/>
                <a:cs typeface="Times New Roman"/>
              </a:rPr>
              <a:t>not be </a:t>
            </a:r>
            <a:r>
              <a:rPr dirty="0" sz="1450" spc="-10">
                <a:latin typeface="Times New Roman"/>
                <a:cs typeface="Times New Roman"/>
              </a:rPr>
              <a:t>without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struggle."</a:t>
            </a:r>
            <a:endParaRPr sz="1450">
              <a:latin typeface="Times New Roman"/>
              <a:cs typeface="Times New Roman"/>
            </a:endParaRPr>
          </a:p>
          <a:p>
            <a:pPr algn="just" marL="12700" marR="5715">
              <a:lnSpc>
                <a:spcPts val="1730"/>
              </a:lnSpc>
              <a:spcBef>
                <a:spcPts val="865"/>
              </a:spcBef>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old," </a:t>
            </a:r>
            <a:r>
              <a:rPr dirty="0" sz="1450" spc="-10">
                <a:latin typeface="Times New Roman"/>
                <a:cs typeface="Times New Roman"/>
              </a:rPr>
              <a:t>said the Prince; "but years are disgraceful to the wicked. </a:t>
            </a:r>
            <a:r>
              <a:rPr dirty="0" sz="1450" spc="-45">
                <a:latin typeface="Times New Roman"/>
                <a:cs typeface="Times New Roman"/>
              </a:rPr>
              <a:t>Your  </a:t>
            </a:r>
            <a:r>
              <a:rPr dirty="0" sz="1450" spc="-10">
                <a:latin typeface="Times New Roman"/>
                <a:cs typeface="Times New Roman"/>
              </a:rPr>
              <a:t>age is more unwise than the youth </a:t>
            </a:r>
            <a:r>
              <a:rPr dirty="0" sz="1450" spc="-5">
                <a:latin typeface="Times New Roman"/>
                <a:cs typeface="Times New Roman"/>
              </a:rPr>
              <a:t>of </a:t>
            </a:r>
            <a:r>
              <a:rPr dirty="0" sz="1450" spc="-10">
                <a:latin typeface="Times New Roman"/>
                <a:cs typeface="Times New Roman"/>
              </a:rPr>
              <a:t>others. Do </a:t>
            </a:r>
            <a:r>
              <a:rPr dirty="0" sz="1450" spc="-5">
                <a:latin typeface="Times New Roman"/>
                <a:cs typeface="Times New Roman"/>
              </a:rPr>
              <a:t>not provoke </a:t>
            </a:r>
            <a:r>
              <a:rPr dirty="0" sz="1450" spc="-10">
                <a:latin typeface="Times New Roman"/>
                <a:cs typeface="Times New Roman"/>
              </a:rPr>
              <a:t>me, </a:t>
            </a:r>
            <a:r>
              <a:rPr dirty="0" sz="1450" spc="-5">
                <a:latin typeface="Times New Roman"/>
                <a:cs typeface="Times New Roman"/>
              </a:rPr>
              <a:t>or you </a:t>
            </a:r>
            <a:r>
              <a:rPr dirty="0" sz="1450" spc="-10">
                <a:latin typeface="Times New Roman"/>
                <a:cs typeface="Times New Roman"/>
              </a:rPr>
              <a:t>may  find me harder than </a:t>
            </a:r>
            <a:r>
              <a:rPr dirty="0" sz="1450" spc="-5">
                <a:latin typeface="Times New Roman"/>
                <a:cs typeface="Times New Roman"/>
              </a:rPr>
              <a:t>you </a:t>
            </a:r>
            <a:r>
              <a:rPr dirty="0" sz="1450" spc="-10">
                <a:latin typeface="Times New Roman"/>
                <a:cs typeface="Times New Roman"/>
              </a:rPr>
              <a:t>dream. This is the first time that </a:t>
            </a:r>
            <a:r>
              <a:rPr dirty="0" sz="1450" spc="-5">
                <a:latin typeface="Times New Roman"/>
                <a:cs typeface="Times New Roman"/>
              </a:rPr>
              <a:t>I </a:t>
            </a:r>
            <a:r>
              <a:rPr dirty="0" sz="1450" spc="-10">
                <a:latin typeface="Times New Roman"/>
                <a:cs typeface="Times New Roman"/>
              </a:rPr>
              <a:t>have fallen across  </a:t>
            </a:r>
            <a:r>
              <a:rPr dirty="0" sz="1450" spc="-5">
                <a:latin typeface="Times New Roman"/>
                <a:cs typeface="Times New Roman"/>
              </a:rPr>
              <a:t>your </a:t>
            </a:r>
            <a:r>
              <a:rPr dirty="0" sz="1450" spc="-10">
                <a:latin typeface="Times New Roman"/>
                <a:cs typeface="Times New Roman"/>
              </a:rPr>
              <a:t>path in anger; take care that it </a:t>
            </a:r>
            <a:r>
              <a:rPr dirty="0" sz="1450" spc="-5">
                <a:latin typeface="Times New Roman"/>
                <a:cs typeface="Times New Roman"/>
              </a:rPr>
              <a:t>be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12700" marR="8255">
              <a:lnSpc>
                <a:spcPts val="1730"/>
              </a:lnSpc>
              <a:spcBef>
                <a:spcPts val="855"/>
              </a:spcBef>
            </a:pPr>
            <a:r>
              <a:rPr dirty="0" sz="1450" spc="-25">
                <a:latin typeface="Times New Roman"/>
                <a:cs typeface="Times New Roman"/>
              </a:rPr>
              <a:t>With </a:t>
            </a:r>
            <a:r>
              <a:rPr dirty="0" sz="1450" spc="-10">
                <a:latin typeface="Times New Roman"/>
                <a:cs typeface="Times New Roman"/>
              </a:rPr>
              <a:t>these words, motioning the </a:t>
            </a:r>
            <a:r>
              <a:rPr dirty="0" sz="1450" spc="-15">
                <a:latin typeface="Times New Roman"/>
                <a:cs typeface="Times New Roman"/>
              </a:rPr>
              <a:t>clergyman </a:t>
            </a:r>
            <a:r>
              <a:rPr dirty="0" sz="1450" spc="-10">
                <a:latin typeface="Times New Roman"/>
                <a:cs typeface="Times New Roman"/>
              </a:rPr>
              <a:t>to </a:t>
            </a:r>
            <a:r>
              <a:rPr dirty="0" sz="1450" spc="-20">
                <a:latin typeface="Times New Roman"/>
                <a:cs typeface="Times New Roman"/>
              </a:rPr>
              <a:t>follow,</a:t>
            </a:r>
            <a:r>
              <a:rPr dirty="0" sz="1450" spc="320">
                <a:latin typeface="Times New Roman"/>
                <a:cs typeface="Times New Roman"/>
              </a:rPr>
              <a:t> </a:t>
            </a:r>
            <a:r>
              <a:rPr dirty="0" sz="1450" spc="-10">
                <a:latin typeface="Times New Roman"/>
                <a:cs typeface="Times New Roman"/>
              </a:rPr>
              <a:t>Florizel left the  apartment and directed his steps towards the garden gate; and the </a:t>
            </a:r>
            <a:r>
              <a:rPr dirty="0" sz="1450" spc="-15">
                <a:latin typeface="Times New Roman"/>
                <a:cs typeface="Times New Roman"/>
              </a:rPr>
              <a:t>Dictator,  </a:t>
            </a:r>
            <a:r>
              <a:rPr dirty="0" sz="1450" spc="-10">
                <a:latin typeface="Times New Roman"/>
                <a:cs typeface="Times New Roman"/>
              </a:rPr>
              <a:t>following with </a:t>
            </a:r>
            <a:r>
              <a:rPr dirty="0" sz="1450" spc="-5">
                <a:latin typeface="Times New Roman"/>
                <a:cs typeface="Times New Roman"/>
              </a:rPr>
              <a:t>a </a:t>
            </a:r>
            <a:r>
              <a:rPr dirty="0" sz="1450" spc="-10">
                <a:latin typeface="Times New Roman"/>
                <a:cs typeface="Times New Roman"/>
              </a:rPr>
              <a:t>candle, gave them light, and once more undid the elaborate  fastenings with which </a:t>
            </a:r>
            <a:r>
              <a:rPr dirty="0" sz="1450" spc="-5">
                <a:latin typeface="Times New Roman"/>
                <a:cs typeface="Times New Roman"/>
              </a:rPr>
              <a:t>he sought </a:t>
            </a:r>
            <a:r>
              <a:rPr dirty="0" sz="1450" spc="-10">
                <a:latin typeface="Times New Roman"/>
                <a:cs typeface="Times New Roman"/>
              </a:rPr>
              <a:t>to protect himself from</a:t>
            </a:r>
            <a:r>
              <a:rPr dirty="0" sz="1450" spc="40">
                <a:latin typeface="Times New Roman"/>
                <a:cs typeface="Times New Roman"/>
              </a:rPr>
              <a:t> </a:t>
            </a:r>
            <a:r>
              <a:rPr dirty="0" sz="1450" spc="-10">
                <a:latin typeface="Times New Roman"/>
                <a:cs typeface="Times New Roman"/>
              </a:rPr>
              <a:t>intrusion.</a:t>
            </a:r>
            <a:endParaRPr sz="1450">
              <a:latin typeface="Times New Roman"/>
              <a:cs typeface="Times New Roman"/>
            </a:endParaRPr>
          </a:p>
          <a:p>
            <a:pPr algn="just" marL="12700" marR="6985">
              <a:lnSpc>
                <a:spcPts val="1730"/>
              </a:lnSpc>
              <a:spcBef>
                <a:spcPts val="860"/>
              </a:spcBef>
            </a:pPr>
            <a:r>
              <a:rPr dirty="0" sz="1450" spc="-40">
                <a:latin typeface="Times New Roman"/>
                <a:cs typeface="Times New Roman"/>
              </a:rPr>
              <a:t>"Your </a:t>
            </a:r>
            <a:r>
              <a:rPr dirty="0" sz="1450" spc="-10">
                <a:latin typeface="Times New Roman"/>
                <a:cs typeface="Times New Roman"/>
              </a:rPr>
              <a:t>daughter is </a:t>
            </a:r>
            <a:r>
              <a:rPr dirty="0" sz="1450" spc="-5">
                <a:latin typeface="Times New Roman"/>
                <a:cs typeface="Times New Roman"/>
              </a:rPr>
              <a:t>no </a:t>
            </a:r>
            <a:r>
              <a:rPr dirty="0" sz="1450" spc="-10">
                <a:latin typeface="Times New Roman"/>
                <a:cs typeface="Times New Roman"/>
              </a:rPr>
              <a:t>longer present," said the Prince, turning </a:t>
            </a:r>
            <a:r>
              <a:rPr dirty="0" sz="1450" spc="-5">
                <a:latin typeface="Times New Roman"/>
                <a:cs typeface="Times New Roman"/>
              </a:rPr>
              <a:t>on </a:t>
            </a:r>
            <a:r>
              <a:rPr dirty="0" sz="1450" spc="-10">
                <a:latin typeface="Times New Roman"/>
                <a:cs typeface="Times New Roman"/>
              </a:rPr>
              <a:t>the threshold.  "Let me tell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understand </a:t>
            </a:r>
            <a:r>
              <a:rPr dirty="0" sz="1450" spc="-5">
                <a:latin typeface="Times New Roman"/>
                <a:cs typeface="Times New Roman"/>
              </a:rPr>
              <a:t>your </a:t>
            </a:r>
            <a:r>
              <a:rPr dirty="0" sz="1450" spc="-10">
                <a:latin typeface="Times New Roman"/>
                <a:cs typeface="Times New Roman"/>
              </a:rPr>
              <a:t>threats; and </a:t>
            </a:r>
            <a:r>
              <a:rPr dirty="0" sz="1450" spc="-5">
                <a:latin typeface="Times New Roman"/>
                <a:cs typeface="Times New Roman"/>
              </a:rPr>
              <a:t>you </a:t>
            </a:r>
            <a:r>
              <a:rPr dirty="0" sz="1450" spc="-10">
                <a:latin typeface="Times New Roman"/>
                <a:cs typeface="Times New Roman"/>
              </a:rPr>
              <a:t>have only to lift </a:t>
            </a:r>
            <a:r>
              <a:rPr dirty="0" sz="1450" spc="-5">
                <a:latin typeface="Times New Roman"/>
                <a:cs typeface="Times New Roman"/>
              </a:rPr>
              <a:t>your  </a:t>
            </a:r>
            <a:r>
              <a:rPr dirty="0" sz="1450" spc="-10">
                <a:latin typeface="Times New Roman"/>
                <a:cs typeface="Times New Roman"/>
              </a:rPr>
              <a:t>hand to bring </a:t>
            </a:r>
            <a:r>
              <a:rPr dirty="0" sz="1450" spc="-5">
                <a:latin typeface="Times New Roman"/>
                <a:cs typeface="Times New Roman"/>
              </a:rPr>
              <a:t>upon </a:t>
            </a:r>
            <a:r>
              <a:rPr dirty="0" sz="1450" spc="-10">
                <a:latin typeface="Times New Roman"/>
                <a:cs typeface="Times New Roman"/>
              </a:rPr>
              <a:t>yourself sudden and irremediable</a:t>
            </a:r>
            <a:r>
              <a:rPr dirty="0" sz="1450" spc="35">
                <a:latin typeface="Times New Roman"/>
                <a:cs typeface="Times New Roman"/>
              </a:rPr>
              <a:t> </a:t>
            </a:r>
            <a:r>
              <a:rPr dirty="0" sz="1450" spc="-10">
                <a:latin typeface="Times New Roman"/>
                <a:cs typeface="Times New Roman"/>
              </a:rPr>
              <a:t>ruin."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Dictator made </a:t>
            </a:r>
            <a:r>
              <a:rPr dirty="0" sz="1450" spc="-5">
                <a:latin typeface="Times New Roman"/>
                <a:cs typeface="Times New Roman"/>
              </a:rPr>
              <a:t>no </a:t>
            </a:r>
            <a:r>
              <a:rPr dirty="0" sz="1450" spc="-10">
                <a:latin typeface="Times New Roman"/>
                <a:cs typeface="Times New Roman"/>
              </a:rPr>
              <a:t>reply; </a:t>
            </a:r>
            <a:r>
              <a:rPr dirty="0" sz="1450" spc="-5">
                <a:latin typeface="Times New Roman"/>
                <a:cs typeface="Times New Roman"/>
              </a:rPr>
              <a:t>but </a:t>
            </a:r>
            <a:r>
              <a:rPr dirty="0" sz="1450" spc="-10">
                <a:latin typeface="Times New Roman"/>
                <a:cs typeface="Times New Roman"/>
              </a:rPr>
              <a:t>as the Prince turned his back </a:t>
            </a:r>
            <a:r>
              <a:rPr dirty="0" sz="1450" spc="-5">
                <a:latin typeface="Times New Roman"/>
                <a:cs typeface="Times New Roman"/>
              </a:rPr>
              <a:t>upon </a:t>
            </a:r>
            <a:r>
              <a:rPr dirty="0" sz="1450" spc="-10">
                <a:latin typeface="Times New Roman"/>
                <a:cs typeface="Times New Roman"/>
              </a:rPr>
              <a:t>him in the  lamplight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gesture full </a:t>
            </a:r>
            <a:r>
              <a:rPr dirty="0" sz="1450" spc="-5">
                <a:latin typeface="Times New Roman"/>
                <a:cs typeface="Times New Roman"/>
              </a:rPr>
              <a:t>of </a:t>
            </a:r>
            <a:r>
              <a:rPr dirty="0" sz="1450" spc="-10">
                <a:latin typeface="Times New Roman"/>
                <a:cs typeface="Times New Roman"/>
              </a:rPr>
              <a:t>menace and insane fury; and the next  moment, slipping round </a:t>
            </a:r>
            <a:r>
              <a:rPr dirty="0" sz="1450" spc="-5">
                <a:latin typeface="Times New Roman"/>
                <a:cs typeface="Times New Roman"/>
              </a:rPr>
              <a:t>a </a:t>
            </a:r>
            <a:r>
              <a:rPr dirty="0" sz="1450" spc="-15">
                <a:latin typeface="Times New Roman"/>
                <a:cs typeface="Times New Roman"/>
              </a:rPr>
              <a:t>corner, </a:t>
            </a:r>
            <a:r>
              <a:rPr dirty="0" sz="1450" spc="-5">
                <a:latin typeface="Times New Roman"/>
                <a:cs typeface="Times New Roman"/>
              </a:rPr>
              <a:t>he </a:t>
            </a:r>
            <a:r>
              <a:rPr dirty="0" sz="1450" spc="-10">
                <a:latin typeface="Times New Roman"/>
                <a:cs typeface="Times New Roman"/>
              </a:rPr>
              <a:t>was running at full speed for the nearest  cab-stand.</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(Here, says my Arabian, the thread </a:t>
            </a:r>
            <a:r>
              <a:rPr dirty="0" sz="1450" spc="-5">
                <a:latin typeface="Times New Roman"/>
                <a:cs typeface="Times New Roman"/>
              </a:rPr>
              <a:t>of </a:t>
            </a:r>
            <a:r>
              <a:rPr dirty="0" sz="1450" spc="-10">
                <a:latin typeface="Times New Roman"/>
                <a:cs typeface="Times New Roman"/>
              </a:rPr>
              <a:t>events is finally diverted from THE  </a:t>
            </a:r>
            <a:r>
              <a:rPr dirty="0" sz="1450" spc="-15">
                <a:latin typeface="Times New Roman"/>
                <a:cs typeface="Times New Roman"/>
              </a:rPr>
              <a:t>HOUSE </a:t>
            </a:r>
            <a:r>
              <a:rPr dirty="0" sz="1450" spc="-10">
                <a:latin typeface="Times New Roman"/>
                <a:cs typeface="Times New Roman"/>
              </a:rPr>
              <a:t>WITH THE </a:t>
            </a:r>
            <a:r>
              <a:rPr dirty="0" sz="1450" spc="-15">
                <a:latin typeface="Times New Roman"/>
                <a:cs typeface="Times New Roman"/>
              </a:rPr>
              <a:t>GREEN </a:t>
            </a:r>
            <a:r>
              <a:rPr dirty="0" sz="1450" spc="-10">
                <a:latin typeface="Times New Roman"/>
                <a:cs typeface="Times New Roman"/>
              </a:rPr>
              <a:t>BLINDS. One more adventure, </a:t>
            </a:r>
            <a:r>
              <a:rPr dirty="0" sz="1450" spc="-5">
                <a:latin typeface="Times New Roman"/>
                <a:cs typeface="Times New Roman"/>
              </a:rPr>
              <a:t>he </a:t>
            </a:r>
            <a:r>
              <a:rPr dirty="0" sz="1450" spc="-10">
                <a:latin typeface="Times New Roman"/>
                <a:cs typeface="Times New Roman"/>
              </a:rPr>
              <a:t>adds, and we  have </a:t>
            </a:r>
            <a:r>
              <a:rPr dirty="0" sz="1450" spc="-5">
                <a:latin typeface="Times New Roman"/>
                <a:cs typeface="Times New Roman"/>
              </a:rPr>
              <a:t>done </a:t>
            </a:r>
            <a:r>
              <a:rPr dirty="0" sz="1450" spc="-10">
                <a:latin typeface="Times New Roman"/>
                <a:cs typeface="Times New Roman"/>
              </a:rPr>
              <a:t>with THE RAJAH'S </a:t>
            </a:r>
            <a:r>
              <a:rPr dirty="0" sz="1450" spc="-15">
                <a:latin typeface="Times New Roman"/>
                <a:cs typeface="Times New Roman"/>
              </a:rPr>
              <a:t>DIAMOND. </a:t>
            </a:r>
            <a:r>
              <a:rPr dirty="0" sz="1450" spc="-10">
                <a:latin typeface="Times New Roman"/>
                <a:cs typeface="Times New Roman"/>
              </a:rPr>
              <a:t>That last link in the chain is  known among the inhabitants </a:t>
            </a:r>
            <a:r>
              <a:rPr dirty="0" sz="1450" spc="-5">
                <a:latin typeface="Times New Roman"/>
                <a:cs typeface="Times New Roman"/>
              </a:rPr>
              <a:t>of </a:t>
            </a:r>
            <a:r>
              <a:rPr dirty="0" sz="1450" spc="-10">
                <a:latin typeface="Times New Roman"/>
                <a:cs typeface="Times New Roman"/>
              </a:rPr>
              <a:t>Bagdad </a:t>
            </a:r>
            <a:r>
              <a:rPr dirty="0" sz="1450" spc="-5">
                <a:latin typeface="Times New Roman"/>
                <a:cs typeface="Times New Roman"/>
              </a:rPr>
              <a:t>by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ADVENTURE  </a:t>
            </a:r>
            <a:r>
              <a:rPr dirty="0" sz="1450" spc="-10">
                <a:latin typeface="Times New Roman"/>
                <a:cs typeface="Times New Roman"/>
              </a:rPr>
              <a:t>OF PRINCE FLORIZEL AND A</a:t>
            </a:r>
            <a:r>
              <a:rPr dirty="0" sz="1450" spc="-130">
                <a:latin typeface="Times New Roman"/>
                <a:cs typeface="Times New Roman"/>
              </a:rPr>
              <a:t> </a:t>
            </a:r>
            <a:r>
              <a:rPr dirty="0" sz="1450" spc="-10">
                <a:latin typeface="Times New Roman"/>
                <a:cs typeface="Times New Roman"/>
              </a:rPr>
              <a:t>DETECTIVE.)</a:t>
            </a:r>
            <a:endParaRPr sz="1450">
              <a:latin typeface="Times New Roman"/>
              <a:cs typeface="Times New Roman"/>
            </a:endParaRPr>
          </a:p>
        </p:txBody>
      </p:sp>
      <p:sp>
        <p:nvSpPr>
          <p:cNvPr id="3" name="object 3"/>
          <p:cNvSpPr txBox="1"/>
          <p:nvPr/>
        </p:nvSpPr>
        <p:spPr>
          <a:xfrm>
            <a:off x="1095869" y="9709787"/>
            <a:ext cx="5368290" cy="245110"/>
          </a:xfrm>
          <a:prstGeom prst="rect">
            <a:avLst/>
          </a:prstGeom>
        </p:spPr>
        <p:txBody>
          <a:bodyPr wrap="square" lIns="0" tIns="11430" rIns="0" bIns="0" rtlCol="0" vert="horz">
            <a:spAutoFit/>
          </a:bodyPr>
          <a:lstStyle/>
          <a:p>
            <a:pPr marL="12700">
              <a:lnSpc>
                <a:spcPct val="100000"/>
              </a:lnSpc>
              <a:spcBef>
                <a:spcPts val="90"/>
              </a:spcBef>
            </a:pPr>
            <a:r>
              <a:rPr dirty="0" sz="1450" spc="-10" b="1">
                <a:latin typeface="Times New Roman"/>
                <a:cs typeface="Times New Roman"/>
              </a:rPr>
              <a:t>THE </a:t>
            </a:r>
            <a:r>
              <a:rPr dirty="0" sz="1450" spc="-15" b="1">
                <a:latin typeface="Times New Roman"/>
                <a:cs typeface="Times New Roman"/>
              </a:rPr>
              <a:t>ADVENTURE </a:t>
            </a:r>
            <a:r>
              <a:rPr dirty="0" sz="1450" spc="-10" b="1">
                <a:latin typeface="Times New Roman"/>
                <a:cs typeface="Times New Roman"/>
              </a:rPr>
              <a:t>OF </a:t>
            </a:r>
            <a:r>
              <a:rPr dirty="0" sz="1450" spc="-15" b="1">
                <a:latin typeface="Times New Roman"/>
                <a:cs typeface="Times New Roman"/>
              </a:rPr>
              <a:t>PRINCE FLORIZEL </a:t>
            </a:r>
            <a:r>
              <a:rPr dirty="0" sz="1450" spc="-10" b="1">
                <a:latin typeface="Times New Roman"/>
                <a:cs typeface="Times New Roman"/>
              </a:rPr>
              <a:t>AND A</a:t>
            </a:r>
            <a:r>
              <a:rPr dirty="0" sz="1450" spc="-135" b="1">
                <a:latin typeface="Times New Roman"/>
                <a:cs typeface="Times New Roman"/>
              </a:rPr>
              <a:t> </a:t>
            </a:r>
            <a:r>
              <a:rPr dirty="0" sz="1450" spc="-15" b="1">
                <a:latin typeface="Times New Roman"/>
                <a:cs typeface="Times New Roman"/>
              </a:rPr>
              <a:t>DETECTIVE</a:t>
            </a:r>
            <a:endParaRPr sz="1450">
              <a:latin typeface="Times New Roman"/>
              <a:cs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74488"/>
            <a:ext cx="5807710" cy="902589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Prince Florizel walked with </a:t>
            </a:r>
            <a:r>
              <a:rPr dirty="0" sz="1450" spc="-35">
                <a:latin typeface="Times New Roman"/>
                <a:cs typeface="Times New Roman"/>
              </a:rPr>
              <a:t>Mr. </a:t>
            </a:r>
            <a:r>
              <a:rPr dirty="0" sz="1450" spc="-10">
                <a:latin typeface="Times New Roman"/>
                <a:cs typeface="Times New Roman"/>
              </a:rPr>
              <a:t>Rolles to the </a:t>
            </a:r>
            <a:r>
              <a:rPr dirty="0" sz="1450" spc="-5">
                <a:latin typeface="Times New Roman"/>
                <a:cs typeface="Times New Roman"/>
              </a:rPr>
              <a:t>door of a </a:t>
            </a:r>
            <a:r>
              <a:rPr dirty="0" sz="1450" spc="-10">
                <a:latin typeface="Times New Roman"/>
                <a:cs typeface="Times New Roman"/>
              </a:rPr>
              <a:t>small hotel where the  latter resided. They spoke much </a:t>
            </a:r>
            <a:r>
              <a:rPr dirty="0" sz="1450" spc="-15">
                <a:latin typeface="Times New Roman"/>
                <a:cs typeface="Times New Roman"/>
              </a:rPr>
              <a:t>together, </a:t>
            </a:r>
            <a:r>
              <a:rPr dirty="0" sz="1450" spc="-10">
                <a:latin typeface="Times New Roman"/>
                <a:cs typeface="Times New Roman"/>
              </a:rPr>
              <a:t>and the </a:t>
            </a:r>
            <a:r>
              <a:rPr dirty="0" sz="1450" spc="-15">
                <a:latin typeface="Times New Roman"/>
                <a:cs typeface="Times New Roman"/>
              </a:rPr>
              <a:t>clergyman </a:t>
            </a:r>
            <a:r>
              <a:rPr dirty="0" sz="1450" spc="-10">
                <a:latin typeface="Times New Roman"/>
                <a:cs typeface="Times New Roman"/>
              </a:rPr>
              <a:t>was more than  once </a:t>
            </a:r>
            <a:r>
              <a:rPr dirty="0" sz="1450" spc="-15">
                <a:latin typeface="Times New Roman"/>
                <a:cs typeface="Times New Roman"/>
              </a:rPr>
              <a:t>affected </a:t>
            </a:r>
            <a:r>
              <a:rPr dirty="0" sz="1450" spc="-10">
                <a:latin typeface="Times New Roman"/>
                <a:cs typeface="Times New Roman"/>
              </a:rPr>
              <a:t>to tears </a:t>
            </a:r>
            <a:r>
              <a:rPr dirty="0" sz="1450" spc="-5">
                <a:latin typeface="Times New Roman"/>
                <a:cs typeface="Times New Roman"/>
              </a:rPr>
              <a:t>by </a:t>
            </a:r>
            <a:r>
              <a:rPr dirty="0" sz="1450" spc="-10">
                <a:latin typeface="Times New Roman"/>
                <a:cs typeface="Times New Roman"/>
              </a:rPr>
              <a:t>the mingled severity and tenderness </a:t>
            </a:r>
            <a:r>
              <a:rPr dirty="0" sz="1450" spc="-5">
                <a:latin typeface="Times New Roman"/>
                <a:cs typeface="Times New Roman"/>
              </a:rPr>
              <a:t>of </a:t>
            </a:r>
            <a:r>
              <a:rPr dirty="0" sz="1450" spc="-10">
                <a:latin typeface="Times New Roman"/>
                <a:cs typeface="Times New Roman"/>
              </a:rPr>
              <a:t>Florizel's  reproaches.</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 have made ruin </a:t>
            </a:r>
            <a:r>
              <a:rPr dirty="0" sz="1450" spc="-5">
                <a:latin typeface="Times New Roman"/>
                <a:cs typeface="Times New Roman"/>
              </a:rPr>
              <a:t>of </a:t>
            </a:r>
            <a:r>
              <a:rPr dirty="0" sz="1450" spc="-10">
                <a:latin typeface="Times New Roman"/>
                <a:cs typeface="Times New Roman"/>
              </a:rPr>
              <a:t>my life," </a:t>
            </a:r>
            <a:r>
              <a:rPr dirty="0" sz="1450" spc="-5">
                <a:latin typeface="Times New Roman"/>
                <a:cs typeface="Times New Roman"/>
              </a:rPr>
              <a:t>he </a:t>
            </a:r>
            <a:r>
              <a:rPr dirty="0" sz="1450" spc="-10">
                <a:latin typeface="Times New Roman"/>
                <a:cs typeface="Times New Roman"/>
              </a:rPr>
              <a:t>said at last. "Help me; tell me what </a:t>
            </a:r>
            <a:r>
              <a:rPr dirty="0" sz="1450" spc="-5">
                <a:latin typeface="Times New Roman"/>
                <a:cs typeface="Times New Roman"/>
              </a:rPr>
              <a:t>I </a:t>
            </a:r>
            <a:r>
              <a:rPr dirty="0" sz="1450" spc="-10">
                <a:latin typeface="Times New Roman"/>
                <a:cs typeface="Times New Roman"/>
              </a:rPr>
              <a:t>am to  </a:t>
            </a:r>
            <a:r>
              <a:rPr dirty="0" sz="1450" spc="-5">
                <a:latin typeface="Times New Roman"/>
                <a:cs typeface="Times New Roman"/>
              </a:rPr>
              <a:t>do; I </a:t>
            </a:r>
            <a:r>
              <a:rPr dirty="0" sz="1450" spc="-10">
                <a:latin typeface="Times New Roman"/>
                <a:cs typeface="Times New Roman"/>
              </a:rPr>
              <a:t>have, alas! neither the virtues </a:t>
            </a:r>
            <a:r>
              <a:rPr dirty="0" sz="1450" spc="-5">
                <a:latin typeface="Times New Roman"/>
                <a:cs typeface="Times New Roman"/>
              </a:rPr>
              <a:t>of a </a:t>
            </a:r>
            <a:r>
              <a:rPr dirty="0" sz="1450" spc="-10">
                <a:latin typeface="Times New Roman"/>
                <a:cs typeface="Times New Roman"/>
              </a:rPr>
              <a:t>priest </a:t>
            </a:r>
            <a:r>
              <a:rPr dirty="0" sz="1450" spc="-5">
                <a:latin typeface="Times New Roman"/>
                <a:cs typeface="Times New Roman"/>
              </a:rPr>
              <a:t>nor </a:t>
            </a:r>
            <a:r>
              <a:rPr dirty="0" sz="1450" spc="-10">
                <a:latin typeface="Times New Roman"/>
                <a:cs typeface="Times New Roman"/>
              </a:rPr>
              <a:t>the dexterity </a:t>
            </a:r>
            <a:r>
              <a:rPr dirty="0" sz="1450" spc="-5">
                <a:latin typeface="Times New Roman"/>
                <a:cs typeface="Times New Roman"/>
              </a:rPr>
              <a:t>of a</a:t>
            </a:r>
            <a:r>
              <a:rPr dirty="0" sz="1450" spc="100">
                <a:latin typeface="Times New Roman"/>
                <a:cs typeface="Times New Roman"/>
              </a:rPr>
              <a:t> </a:t>
            </a:r>
            <a:r>
              <a:rPr dirty="0" sz="1450" spc="-10">
                <a:latin typeface="Times New Roman"/>
                <a:cs typeface="Times New Roman"/>
              </a:rPr>
              <a:t>rogue."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"Now that </a:t>
            </a:r>
            <a:r>
              <a:rPr dirty="0" sz="1450" spc="-5">
                <a:latin typeface="Times New Roman"/>
                <a:cs typeface="Times New Roman"/>
              </a:rPr>
              <a:t>you </a:t>
            </a:r>
            <a:r>
              <a:rPr dirty="0" sz="1450" spc="-10">
                <a:latin typeface="Times New Roman"/>
                <a:cs typeface="Times New Roman"/>
              </a:rPr>
              <a:t>are humbled," said the Prince, "I command </a:t>
            </a:r>
            <a:r>
              <a:rPr dirty="0" sz="1450" spc="-5">
                <a:latin typeface="Times New Roman"/>
                <a:cs typeface="Times New Roman"/>
              </a:rPr>
              <a:t>no </a:t>
            </a:r>
            <a:r>
              <a:rPr dirty="0" sz="1450" spc="-10">
                <a:latin typeface="Times New Roman"/>
                <a:cs typeface="Times New Roman"/>
              </a:rPr>
              <a:t>longer; the  repentant have to </a:t>
            </a:r>
            <a:r>
              <a:rPr dirty="0" sz="1450" spc="-5">
                <a:latin typeface="Times New Roman"/>
                <a:cs typeface="Times New Roman"/>
              </a:rPr>
              <a:t>do </a:t>
            </a:r>
            <a:r>
              <a:rPr dirty="0" sz="1450" spc="-10">
                <a:latin typeface="Times New Roman"/>
                <a:cs typeface="Times New Roman"/>
              </a:rPr>
              <a:t>with God and </a:t>
            </a:r>
            <a:r>
              <a:rPr dirty="0" sz="1450" spc="-5">
                <a:latin typeface="Times New Roman"/>
                <a:cs typeface="Times New Roman"/>
              </a:rPr>
              <a:t>not </a:t>
            </a:r>
            <a:r>
              <a:rPr dirty="0" sz="1450" spc="-10">
                <a:latin typeface="Times New Roman"/>
                <a:cs typeface="Times New Roman"/>
              </a:rPr>
              <a:t>with princes. But if </a:t>
            </a:r>
            <a:r>
              <a:rPr dirty="0" sz="1450" spc="-5">
                <a:latin typeface="Times New Roman"/>
                <a:cs typeface="Times New Roman"/>
              </a:rPr>
              <a:t>you </a:t>
            </a:r>
            <a:r>
              <a:rPr dirty="0" sz="1450" spc="-10">
                <a:latin typeface="Times New Roman"/>
                <a:cs typeface="Times New Roman"/>
              </a:rPr>
              <a:t>will let me  advise </a:t>
            </a:r>
            <a:r>
              <a:rPr dirty="0" sz="1450" spc="-5">
                <a:latin typeface="Times New Roman"/>
                <a:cs typeface="Times New Roman"/>
              </a:rPr>
              <a:t>you, go </a:t>
            </a:r>
            <a:r>
              <a:rPr dirty="0" sz="1450" spc="-10">
                <a:latin typeface="Times New Roman"/>
                <a:cs typeface="Times New Roman"/>
              </a:rPr>
              <a:t>to Australia as </a:t>
            </a:r>
            <a:r>
              <a:rPr dirty="0" sz="1450" spc="-5">
                <a:latin typeface="Times New Roman"/>
                <a:cs typeface="Times New Roman"/>
              </a:rPr>
              <a:t>a </a:t>
            </a:r>
            <a:r>
              <a:rPr dirty="0" sz="1450" spc="-10">
                <a:latin typeface="Times New Roman"/>
                <a:cs typeface="Times New Roman"/>
              </a:rPr>
              <a:t>colonist, seek menial labour in the open </a:t>
            </a:r>
            <a:r>
              <a:rPr dirty="0" sz="1450" spc="-25">
                <a:latin typeface="Times New Roman"/>
                <a:cs typeface="Times New Roman"/>
              </a:rPr>
              <a:t>air,  </a:t>
            </a:r>
            <a:r>
              <a:rPr dirty="0" sz="1450" spc="-10">
                <a:latin typeface="Times New Roman"/>
                <a:cs typeface="Times New Roman"/>
              </a:rPr>
              <a:t>and try to </a:t>
            </a:r>
            <a:r>
              <a:rPr dirty="0" sz="1450" spc="-15">
                <a:latin typeface="Times New Roman"/>
                <a:cs typeface="Times New Roman"/>
              </a:rPr>
              <a:t>forget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have ever been </a:t>
            </a:r>
            <a:r>
              <a:rPr dirty="0" sz="1450" spc="-5">
                <a:latin typeface="Times New Roman"/>
                <a:cs typeface="Times New Roman"/>
              </a:rPr>
              <a:t>a </a:t>
            </a:r>
            <a:r>
              <a:rPr dirty="0" sz="1450" spc="-10">
                <a:latin typeface="Times New Roman"/>
                <a:cs typeface="Times New Roman"/>
              </a:rPr>
              <a:t>clergyman, </a:t>
            </a:r>
            <a:r>
              <a:rPr dirty="0" sz="1450" spc="-5">
                <a:latin typeface="Times New Roman"/>
                <a:cs typeface="Times New Roman"/>
              </a:rPr>
              <a:t>or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ever set eyes  </a:t>
            </a:r>
            <a:r>
              <a:rPr dirty="0" sz="1450" spc="-5">
                <a:latin typeface="Times New Roman"/>
                <a:cs typeface="Times New Roman"/>
              </a:rPr>
              <a:t>on </a:t>
            </a:r>
            <a:r>
              <a:rPr dirty="0" sz="1450" spc="-10">
                <a:latin typeface="Times New Roman"/>
                <a:cs typeface="Times New Roman"/>
              </a:rPr>
              <a:t>that accursed</a:t>
            </a:r>
            <a:r>
              <a:rPr dirty="0" sz="1450" spc="-5">
                <a:latin typeface="Times New Roman"/>
                <a:cs typeface="Times New Roman"/>
              </a:rPr>
              <a:t> </a:t>
            </a:r>
            <a:r>
              <a:rPr dirty="0" sz="1450" spc="-10">
                <a:latin typeface="Times New Roman"/>
                <a:cs typeface="Times New Roman"/>
              </a:rPr>
              <a:t>stone."</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"Accurst indeed!" replied </a:t>
            </a:r>
            <a:r>
              <a:rPr dirty="0" sz="1450" spc="-35">
                <a:latin typeface="Times New Roman"/>
                <a:cs typeface="Times New Roman"/>
              </a:rPr>
              <a:t>Mr. </a:t>
            </a:r>
            <a:r>
              <a:rPr dirty="0" sz="1450" spc="-10">
                <a:latin typeface="Times New Roman"/>
                <a:cs typeface="Times New Roman"/>
              </a:rPr>
              <a:t>Rolles. "Where is it now? What further </a:t>
            </a:r>
            <a:r>
              <a:rPr dirty="0" sz="1450" spc="-5">
                <a:latin typeface="Times New Roman"/>
                <a:cs typeface="Times New Roman"/>
              </a:rPr>
              <a:t>hurt </a:t>
            </a:r>
            <a:r>
              <a:rPr dirty="0" sz="1450" spc="-10">
                <a:latin typeface="Times New Roman"/>
                <a:cs typeface="Times New Roman"/>
              </a:rPr>
              <a:t>is it  </a:t>
            </a:r>
            <a:r>
              <a:rPr dirty="0" sz="1450" spc="-5">
                <a:latin typeface="Times New Roman"/>
                <a:cs typeface="Times New Roman"/>
              </a:rPr>
              <a:t>not </a:t>
            </a:r>
            <a:r>
              <a:rPr dirty="0" sz="1450" spc="-10">
                <a:latin typeface="Times New Roman"/>
                <a:cs typeface="Times New Roman"/>
              </a:rPr>
              <a:t>working for</a:t>
            </a:r>
            <a:r>
              <a:rPr dirty="0" sz="1450" spc="-5">
                <a:latin typeface="Times New Roman"/>
                <a:cs typeface="Times New Roman"/>
              </a:rPr>
              <a:t> </a:t>
            </a:r>
            <a:r>
              <a:rPr dirty="0" sz="1450" spc="-10">
                <a:latin typeface="Times New Roman"/>
                <a:cs typeface="Times New Roman"/>
              </a:rPr>
              <a:t>mankind?"</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"It will </a:t>
            </a:r>
            <a:r>
              <a:rPr dirty="0" sz="1450" spc="-5">
                <a:latin typeface="Times New Roman"/>
                <a:cs typeface="Times New Roman"/>
              </a:rPr>
              <a:t>do no </a:t>
            </a:r>
            <a:r>
              <a:rPr dirty="0" sz="1450" spc="-10">
                <a:latin typeface="Times New Roman"/>
                <a:cs typeface="Times New Roman"/>
              </a:rPr>
              <a:t>more evil," returned the Prince. "It is here in my pocket. And  this," </a:t>
            </a:r>
            <a:r>
              <a:rPr dirty="0" sz="1450" spc="-5">
                <a:latin typeface="Times New Roman"/>
                <a:cs typeface="Times New Roman"/>
              </a:rPr>
              <a:t>he </a:t>
            </a:r>
            <a:r>
              <a:rPr dirty="0" sz="1450" spc="-10">
                <a:latin typeface="Times New Roman"/>
                <a:cs typeface="Times New Roman"/>
              </a:rPr>
              <a:t>added </a:t>
            </a:r>
            <a:r>
              <a:rPr dirty="0" sz="1450" spc="-20">
                <a:latin typeface="Times New Roman"/>
                <a:cs typeface="Times New Roman"/>
              </a:rPr>
              <a:t>kindly, </a:t>
            </a:r>
            <a:r>
              <a:rPr dirty="0" sz="1450" spc="-10">
                <a:latin typeface="Times New Roman"/>
                <a:cs typeface="Times New Roman"/>
              </a:rPr>
              <a:t>"will show that </a:t>
            </a:r>
            <a:r>
              <a:rPr dirty="0" sz="1450" spc="-5">
                <a:latin typeface="Times New Roman"/>
                <a:cs typeface="Times New Roman"/>
              </a:rPr>
              <a:t>I </a:t>
            </a:r>
            <a:r>
              <a:rPr dirty="0" sz="1450" spc="-10">
                <a:latin typeface="Times New Roman"/>
                <a:cs typeface="Times New Roman"/>
              </a:rPr>
              <a:t>place some faith in </a:t>
            </a:r>
            <a:r>
              <a:rPr dirty="0" sz="1450" spc="-5">
                <a:latin typeface="Times New Roman"/>
                <a:cs typeface="Times New Roman"/>
              </a:rPr>
              <a:t>your </a:t>
            </a:r>
            <a:r>
              <a:rPr dirty="0" sz="1450" spc="-10">
                <a:latin typeface="Times New Roman"/>
                <a:cs typeface="Times New Roman"/>
              </a:rPr>
              <a:t>penitence,  </a:t>
            </a:r>
            <a:r>
              <a:rPr dirty="0" sz="1450" spc="-5">
                <a:latin typeface="Times New Roman"/>
                <a:cs typeface="Times New Roman"/>
              </a:rPr>
              <a:t>young </a:t>
            </a:r>
            <a:r>
              <a:rPr dirty="0" sz="1450" spc="-10">
                <a:latin typeface="Times New Roman"/>
                <a:cs typeface="Times New Roman"/>
              </a:rPr>
              <a:t>as it</a:t>
            </a:r>
            <a:r>
              <a:rPr dirty="0" sz="1450" spc="-5">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1967864">
              <a:lnSpc>
                <a:spcPts val="2590"/>
              </a:lnSpc>
              <a:spcBef>
                <a:spcPts val="175"/>
              </a:spcBef>
            </a:pPr>
            <a:r>
              <a:rPr dirty="0" sz="1450" spc="-15">
                <a:latin typeface="Times New Roman"/>
                <a:cs typeface="Times New Roman"/>
              </a:rPr>
              <a:t>"Suffer </a:t>
            </a:r>
            <a:r>
              <a:rPr dirty="0" sz="1450" spc="-10">
                <a:latin typeface="Times New Roman"/>
                <a:cs typeface="Times New Roman"/>
              </a:rPr>
              <a:t>me to touch </a:t>
            </a:r>
            <a:r>
              <a:rPr dirty="0" sz="1450" spc="-5">
                <a:latin typeface="Times New Roman"/>
                <a:cs typeface="Times New Roman"/>
              </a:rPr>
              <a:t>your hand," </a:t>
            </a:r>
            <a:r>
              <a:rPr dirty="0" sz="1450" spc="-10">
                <a:latin typeface="Times New Roman"/>
                <a:cs typeface="Times New Roman"/>
              </a:rPr>
              <a:t>pleaded </a:t>
            </a:r>
            <a:r>
              <a:rPr dirty="0" sz="1450" spc="-35">
                <a:latin typeface="Times New Roman"/>
                <a:cs typeface="Times New Roman"/>
              </a:rPr>
              <a:t>Mr. </a:t>
            </a:r>
            <a:r>
              <a:rPr dirty="0" sz="1450" spc="-10">
                <a:latin typeface="Times New Roman"/>
                <a:cs typeface="Times New Roman"/>
              </a:rPr>
              <a:t>Rolles.  "No," replied Prince Florizel, "not</a:t>
            </a:r>
            <a:r>
              <a:rPr dirty="0" sz="1450" spc="15">
                <a:latin typeface="Times New Roman"/>
                <a:cs typeface="Times New Roman"/>
              </a:rPr>
              <a:t> </a:t>
            </a:r>
            <a:r>
              <a:rPr dirty="0" sz="1450" spc="-10">
                <a:latin typeface="Times New Roman"/>
                <a:cs typeface="Times New Roman"/>
              </a:rPr>
              <a:t>yet."</a:t>
            </a:r>
            <a:endParaRPr sz="1450">
              <a:latin typeface="Times New Roman"/>
              <a:cs typeface="Times New Roman"/>
            </a:endParaRPr>
          </a:p>
          <a:p>
            <a:pPr algn="just" marL="12700" marR="5715">
              <a:lnSpc>
                <a:spcPts val="1730"/>
              </a:lnSpc>
              <a:spcBef>
                <a:spcPts val="690"/>
              </a:spcBef>
            </a:pPr>
            <a:r>
              <a:rPr dirty="0" sz="1450" spc="-10">
                <a:latin typeface="Times New Roman"/>
                <a:cs typeface="Times New Roman"/>
              </a:rPr>
              <a:t>The tone in which </a:t>
            </a:r>
            <a:r>
              <a:rPr dirty="0" sz="1450" spc="-5">
                <a:latin typeface="Times New Roman"/>
                <a:cs typeface="Times New Roman"/>
              </a:rPr>
              <a:t>he </a:t>
            </a:r>
            <a:r>
              <a:rPr dirty="0" sz="1450" spc="-10">
                <a:latin typeface="Times New Roman"/>
                <a:cs typeface="Times New Roman"/>
              </a:rPr>
              <a:t>uttered these last words was eloquent in the ears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clergyman; and for some minutes after the Prince had turned away </a:t>
            </a:r>
            <a:r>
              <a:rPr dirty="0" sz="1450" spc="-5">
                <a:latin typeface="Times New Roman"/>
                <a:cs typeface="Times New Roman"/>
              </a:rPr>
              <a:t>he  </a:t>
            </a:r>
            <a:r>
              <a:rPr dirty="0" sz="1450" spc="-10">
                <a:latin typeface="Times New Roman"/>
                <a:cs typeface="Times New Roman"/>
              </a:rPr>
              <a:t>stood </a:t>
            </a:r>
            <a:r>
              <a:rPr dirty="0" sz="1450" spc="-5">
                <a:latin typeface="Times New Roman"/>
                <a:cs typeface="Times New Roman"/>
              </a:rPr>
              <a:t>on </a:t>
            </a:r>
            <a:r>
              <a:rPr dirty="0" sz="1450" spc="-10">
                <a:latin typeface="Times New Roman"/>
                <a:cs typeface="Times New Roman"/>
              </a:rPr>
              <a:t>the threshold following with his eyes the retreating figure and  invoking the blessing </a:t>
            </a:r>
            <a:r>
              <a:rPr dirty="0" sz="1450" spc="-5">
                <a:latin typeface="Times New Roman"/>
                <a:cs typeface="Times New Roman"/>
              </a:rPr>
              <a:t>of </a:t>
            </a:r>
            <a:r>
              <a:rPr dirty="0" sz="1450" spc="-10">
                <a:latin typeface="Times New Roman"/>
                <a:cs typeface="Times New Roman"/>
              </a:rPr>
              <a:t>heaven </a:t>
            </a:r>
            <a:r>
              <a:rPr dirty="0" sz="1450" spc="-5">
                <a:latin typeface="Times New Roman"/>
                <a:cs typeface="Times New Roman"/>
              </a:rPr>
              <a:t>upon a </a:t>
            </a:r>
            <a:r>
              <a:rPr dirty="0" sz="1450" spc="-10">
                <a:latin typeface="Times New Roman"/>
                <a:cs typeface="Times New Roman"/>
              </a:rPr>
              <a:t>man so excellent in</a:t>
            </a:r>
            <a:r>
              <a:rPr dirty="0" sz="1450" spc="55">
                <a:latin typeface="Times New Roman"/>
                <a:cs typeface="Times New Roman"/>
              </a:rPr>
              <a:t> </a:t>
            </a:r>
            <a:r>
              <a:rPr dirty="0" sz="1450" spc="-10">
                <a:latin typeface="Times New Roman"/>
                <a:cs typeface="Times New Roman"/>
              </a:rPr>
              <a:t>counsel.</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For several hours the Prince walked alone in unfrequented streets. His mind  was full </a:t>
            </a:r>
            <a:r>
              <a:rPr dirty="0" sz="1450" spc="-5">
                <a:latin typeface="Times New Roman"/>
                <a:cs typeface="Times New Roman"/>
              </a:rPr>
              <a:t>of </a:t>
            </a:r>
            <a:r>
              <a:rPr dirty="0" sz="1450" spc="-10">
                <a:latin typeface="Times New Roman"/>
                <a:cs typeface="Times New Roman"/>
              </a:rPr>
              <a:t>concern; what to </a:t>
            </a:r>
            <a:r>
              <a:rPr dirty="0" sz="1450" spc="-5">
                <a:latin typeface="Times New Roman"/>
                <a:cs typeface="Times New Roman"/>
              </a:rPr>
              <a:t>do </a:t>
            </a:r>
            <a:r>
              <a:rPr dirty="0" sz="1450" spc="-10">
                <a:latin typeface="Times New Roman"/>
                <a:cs typeface="Times New Roman"/>
              </a:rPr>
              <a:t>with the diamond, whether to return it to its  </a:t>
            </a:r>
            <a:r>
              <a:rPr dirty="0" sz="1450" spc="-20">
                <a:latin typeface="Times New Roman"/>
                <a:cs typeface="Times New Roman"/>
              </a:rPr>
              <a:t>owner, </a:t>
            </a:r>
            <a:r>
              <a:rPr dirty="0" sz="1450" spc="-10">
                <a:latin typeface="Times New Roman"/>
                <a:cs typeface="Times New Roman"/>
              </a:rPr>
              <a:t>whom </a:t>
            </a:r>
            <a:r>
              <a:rPr dirty="0" sz="1450" spc="-5">
                <a:latin typeface="Times New Roman"/>
                <a:cs typeface="Times New Roman"/>
              </a:rPr>
              <a:t>he </a:t>
            </a:r>
            <a:r>
              <a:rPr dirty="0" sz="1450" spc="-10">
                <a:latin typeface="Times New Roman"/>
                <a:cs typeface="Times New Roman"/>
              </a:rPr>
              <a:t>judged unworthy </a:t>
            </a:r>
            <a:r>
              <a:rPr dirty="0" sz="1450" spc="-5">
                <a:latin typeface="Times New Roman"/>
                <a:cs typeface="Times New Roman"/>
              </a:rPr>
              <a:t>of </a:t>
            </a:r>
            <a:r>
              <a:rPr dirty="0" sz="1450" spc="-10">
                <a:latin typeface="Times New Roman"/>
                <a:cs typeface="Times New Roman"/>
              </a:rPr>
              <a:t>this rare possession, </a:t>
            </a:r>
            <a:r>
              <a:rPr dirty="0" sz="1450" spc="-5">
                <a:latin typeface="Times New Roman"/>
                <a:cs typeface="Times New Roman"/>
              </a:rPr>
              <a:t>or </a:t>
            </a:r>
            <a:r>
              <a:rPr dirty="0" sz="1450" spc="-10">
                <a:latin typeface="Times New Roman"/>
                <a:cs typeface="Times New Roman"/>
              </a:rPr>
              <a:t>to take some  sweeping and courageous measure and </a:t>
            </a:r>
            <a:r>
              <a:rPr dirty="0" sz="1450" spc="-5">
                <a:latin typeface="Times New Roman"/>
                <a:cs typeface="Times New Roman"/>
              </a:rPr>
              <a:t>put </a:t>
            </a:r>
            <a:r>
              <a:rPr dirty="0" sz="1450" spc="-10">
                <a:latin typeface="Times New Roman"/>
                <a:cs typeface="Times New Roman"/>
              </a:rPr>
              <a:t>it </a:t>
            </a:r>
            <a:r>
              <a:rPr dirty="0" sz="1450" spc="-5">
                <a:latin typeface="Times New Roman"/>
                <a:cs typeface="Times New Roman"/>
              </a:rPr>
              <a:t>out of </a:t>
            </a:r>
            <a:r>
              <a:rPr dirty="0" sz="1450" spc="-10">
                <a:latin typeface="Times New Roman"/>
                <a:cs typeface="Times New Roman"/>
              </a:rPr>
              <a:t>the reach </a:t>
            </a:r>
            <a:r>
              <a:rPr dirty="0" sz="1450" spc="-5">
                <a:latin typeface="Times New Roman"/>
                <a:cs typeface="Times New Roman"/>
              </a:rPr>
              <a:t>of </a:t>
            </a:r>
            <a:r>
              <a:rPr dirty="0" sz="1450" spc="-10">
                <a:latin typeface="Times New Roman"/>
                <a:cs typeface="Times New Roman"/>
              </a:rPr>
              <a:t>all mankind at  once and for </a:t>
            </a:r>
            <a:r>
              <a:rPr dirty="0" sz="1450" spc="-20">
                <a:latin typeface="Times New Roman"/>
                <a:cs typeface="Times New Roman"/>
              </a:rPr>
              <a:t>ever,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problem too grave to </a:t>
            </a:r>
            <a:r>
              <a:rPr dirty="0" sz="1450" spc="-5">
                <a:latin typeface="Times New Roman"/>
                <a:cs typeface="Times New Roman"/>
              </a:rPr>
              <a:t>be </a:t>
            </a:r>
            <a:r>
              <a:rPr dirty="0" sz="1450" spc="-10">
                <a:latin typeface="Times New Roman"/>
                <a:cs typeface="Times New Roman"/>
              </a:rPr>
              <a:t>decided in </a:t>
            </a:r>
            <a:r>
              <a:rPr dirty="0" sz="1450" spc="-5">
                <a:latin typeface="Times New Roman"/>
                <a:cs typeface="Times New Roman"/>
              </a:rPr>
              <a:t>a </a:t>
            </a:r>
            <a:r>
              <a:rPr dirty="0" sz="1450" spc="-10">
                <a:latin typeface="Times New Roman"/>
                <a:cs typeface="Times New Roman"/>
              </a:rPr>
              <a:t>moment. The  manner in which it had come into his hands appeared manifestly providential;  and as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out </a:t>
            </a:r>
            <a:r>
              <a:rPr dirty="0" sz="1450" spc="-10">
                <a:latin typeface="Times New Roman"/>
                <a:cs typeface="Times New Roman"/>
              </a:rPr>
              <a:t>the jewel and looked at it under the street lamps, its size and  surprising brilliancy inclined him more and more to think </a:t>
            </a:r>
            <a:r>
              <a:rPr dirty="0" sz="1450" spc="-5">
                <a:latin typeface="Times New Roman"/>
                <a:cs typeface="Times New Roman"/>
              </a:rPr>
              <a:t>of </a:t>
            </a:r>
            <a:r>
              <a:rPr dirty="0" sz="1450" spc="-10">
                <a:latin typeface="Times New Roman"/>
                <a:cs typeface="Times New Roman"/>
              </a:rPr>
              <a:t>it as </a:t>
            </a:r>
            <a:r>
              <a:rPr dirty="0" sz="1450" spc="-5">
                <a:latin typeface="Times New Roman"/>
                <a:cs typeface="Times New Roman"/>
              </a:rPr>
              <a:t>of </a:t>
            </a:r>
            <a:r>
              <a:rPr dirty="0" sz="1450" spc="-10">
                <a:latin typeface="Times New Roman"/>
                <a:cs typeface="Times New Roman"/>
              </a:rPr>
              <a:t>an  unmixed and dangerous evil for the</a:t>
            </a:r>
            <a:r>
              <a:rPr dirty="0" sz="1450" spc="20">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8890">
              <a:lnSpc>
                <a:spcPts val="1730"/>
              </a:lnSpc>
              <a:spcBef>
                <a:spcPts val="850"/>
              </a:spcBef>
            </a:pPr>
            <a:r>
              <a:rPr dirty="0" sz="1450" spc="-10">
                <a:latin typeface="Times New Roman"/>
                <a:cs typeface="Times New Roman"/>
              </a:rPr>
              <a:t>"God help me!" </a:t>
            </a:r>
            <a:r>
              <a:rPr dirty="0" sz="1450" spc="-5">
                <a:latin typeface="Times New Roman"/>
                <a:cs typeface="Times New Roman"/>
              </a:rPr>
              <a:t>he </a:t>
            </a:r>
            <a:r>
              <a:rPr dirty="0" sz="1450" spc="-10">
                <a:latin typeface="Times New Roman"/>
                <a:cs typeface="Times New Roman"/>
              </a:rPr>
              <a:t>thought; "if </a:t>
            </a:r>
            <a:r>
              <a:rPr dirty="0" sz="1450" spc="-5">
                <a:latin typeface="Times New Roman"/>
                <a:cs typeface="Times New Roman"/>
              </a:rPr>
              <a:t>I </a:t>
            </a:r>
            <a:r>
              <a:rPr dirty="0" sz="1450" spc="-10">
                <a:latin typeface="Times New Roman"/>
                <a:cs typeface="Times New Roman"/>
              </a:rPr>
              <a:t>look at it much </a:t>
            </a:r>
            <a:r>
              <a:rPr dirty="0" sz="1450" spc="-15">
                <a:latin typeface="Times New Roman"/>
                <a:cs typeface="Times New Roman"/>
              </a:rPr>
              <a:t>oftener, </a:t>
            </a:r>
            <a:r>
              <a:rPr dirty="0" sz="1450" spc="-5">
                <a:latin typeface="Times New Roman"/>
                <a:cs typeface="Times New Roman"/>
              </a:rPr>
              <a:t>I </a:t>
            </a:r>
            <a:r>
              <a:rPr dirty="0" sz="1450" spc="-10">
                <a:latin typeface="Times New Roman"/>
                <a:cs typeface="Times New Roman"/>
              </a:rPr>
              <a:t>shall begin to grow  covetous myself."</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At last, though still uncertain in his mind, </a:t>
            </a:r>
            <a:r>
              <a:rPr dirty="0" sz="1450" spc="-5">
                <a:latin typeface="Times New Roman"/>
                <a:cs typeface="Times New Roman"/>
              </a:rPr>
              <a:t>he </a:t>
            </a:r>
            <a:r>
              <a:rPr dirty="0" sz="1450" spc="-10">
                <a:latin typeface="Times New Roman"/>
                <a:cs typeface="Times New Roman"/>
              </a:rPr>
              <a:t>turned his steps towards the small  </a:t>
            </a:r>
            <a:r>
              <a:rPr dirty="0" sz="1450" spc="-5">
                <a:latin typeface="Times New Roman"/>
                <a:cs typeface="Times New Roman"/>
              </a:rPr>
              <a:t>but </a:t>
            </a:r>
            <a:r>
              <a:rPr dirty="0" sz="1450" spc="-10">
                <a:latin typeface="Times New Roman"/>
                <a:cs typeface="Times New Roman"/>
              </a:rPr>
              <a:t>elegant mansion </a:t>
            </a:r>
            <a:r>
              <a:rPr dirty="0" sz="1450" spc="-5">
                <a:latin typeface="Times New Roman"/>
                <a:cs typeface="Times New Roman"/>
              </a:rPr>
              <a:t>on </a:t>
            </a:r>
            <a:r>
              <a:rPr dirty="0" sz="1450" spc="-10">
                <a:latin typeface="Times New Roman"/>
                <a:cs typeface="Times New Roman"/>
              </a:rPr>
              <a:t>the river-side which had belonged for centuries to his  royal</a:t>
            </a:r>
            <a:r>
              <a:rPr dirty="0" sz="1450" spc="70">
                <a:latin typeface="Times New Roman"/>
                <a:cs typeface="Times New Roman"/>
              </a:rPr>
              <a:t> </a:t>
            </a:r>
            <a:r>
              <a:rPr dirty="0" sz="1450" spc="-25">
                <a:latin typeface="Times New Roman"/>
                <a:cs typeface="Times New Roman"/>
              </a:rPr>
              <a:t>family.</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arms</a:t>
            </a:r>
            <a:r>
              <a:rPr dirty="0" sz="1450" spc="70">
                <a:latin typeface="Times New Roman"/>
                <a:cs typeface="Times New Roman"/>
              </a:rPr>
              <a:t>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Bohemia</a:t>
            </a:r>
            <a:r>
              <a:rPr dirty="0" sz="1450" spc="70">
                <a:latin typeface="Times New Roman"/>
                <a:cs typeface="Times New Roman"/>
              </a:rPr>
              <a:t> </a:t>
            </a:r>
            <a:r>
              <a:rPr dirty="0" sz="1450" spc="-10">
                <a:latin typeface="Times New Roman"/>
                <a:cs typeface="Times New Roman"/>
              </a:rPr>
              <a:t>are</a:t>
            </a:r>
            <a:r>
              <a:rPr dirty="0" sz="1450" spc="70">
                <a:latin typeface="Times New Roman"/>
                <a:cs typeface="Times New Roman"/>
              </a:rPr>
              <a:t> </a:t>
            </a:r>
            <a:r>
              <a:rPr dirty="0" sz="1450" spc="-10">
                <a:latin typeface="Times New Roman"/>
                <a:cs typeface="Times New Roman"/>
              </a:rPr>
              <a:t>deeply</a:t>
            </a:r>
            <a:r>
              <a:rPr dirty="0" sz="1450" spc="70">
                <a:latin typeface="Times New Roman"/>
                <a:cs typeface="Times New Roman"/>
              </a:rPr>
              <a:t> </a:t>
            </a:r>
            <a:r>
              <a:rPr dirty="0" sz="1450" spc="-10">
                <a:latin typeface="Times New Roman"/>
                <a:cs typeface="Times New Roman"/>
              </a:rPr>
              <a:t>graved</a:t>
            </a:r>
            <a:r>
              <a:rPr dirty="0" sz="1450" spc="75">
                <a:latin typeface="Times New Roman"/>
                <a:cs typeface="Times New Roman"/>
              </a:rPr>
              <a:t> </a:t>
            </a:r>
            <a:r>
              <a:rPr dirty="0" sz="1450" spc="-10">
                <a:latin typeface="Times New Roman"/>
                <a:cs typeface="Times New Roman"/>
              </a:rPr>
              <a:t>over</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5">
                <a:latin typeface="Times New Roman"/>
                <a:cs typeface="Times New Roman"/>
              </a:rPr>
              <a:t>door</a:t>
            </a:r>
            <a:r>
              <a:rPr dirty="0" sz="1450" spc="70">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5">
                <a:latin typeface="Times New Roman"/>
                <a:cs typeface="Times New Roman"/>
              </a:rPr>
              <a:t>upon</a:t>
            </a:r>
            <a:endParaRPr sz="1450">
              <a:latin typeface="Times New Roman"/>
              <a:cs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the tall chimneys; passengers have </a:t>
            </a:r>
            <a:r>
              <a:rPr dirty="0" sz="1450" spc="-5">
                <a:latin typeface="Times New Roman"/>
                <a:cs typeface="Times New Roman"/>
              </a:rPr>
              <a:t>a </a:t>
            </a:r>
            <a:r>
              <a:rPr dirty="0" sz="1450" spc="-10">
                <a:latin typeface="Times New Roman"/>
                <a:cs typeface="Times New Roman"/>
              </a:rPr>
              <a:t>look into </a:t>
            </a:r>
            <a:r>
              <a:rPr dirty="0" sz="1450" spc="-5">
                <a:latin typeface="Times New Roman"/>
                <a:cs typeface="Times New Roman"/>
              </a:rPr>
              <a:t>a </a:t>
            </a:r>
            <a:r>
              <a:rPr dirty="0" sz="1450" spc="-10">
                <a:latin typeface="Times New Roman"/>
                <a:cs typeface="Times New Roman"/>
              </a:rPr>
              <a:t>green court set with the most  costly flowers, and </a:t>
            </a:r>
            <a:r>
              <a:rPr dirty="0" sz="1450" spc="-5">
                <a:latin typeface="Times New Roman"/>
                <a:cs typeface="Times New Roman"/>
              </a:rPr>
              <a:t>a </a:t>
            </a:r>
            <a:r>
              <a:rPr dirty="0" sz="1450" spc="-10">
                <a:latin typeface="Times New Roman"/>
                <a:cs typeface="Times New Roman"/>
              </a:rPr>
              <a:t>stork, the only </a:t>
            </a:r>
            <a:r>
              <a:rPr dirty="0" sz="1450" spc="-5">
                <a:latin typeface="Times New Roman"/>
                <a:cs typeface="Times New Roman"/>
              </a:rPr>
              <a:t>one </a:t>
            </a:r>
            <a:r>
              <a:rPr dirty="0" sz="1450" spc="-10">
                <a:latin typeface="Times New Roman"/>
                <a:cs typeface="Times New Roman"/>
              </a:rPr>
              <a:t>in Paris, perches </a:t>
            </a:r>
            <a:r>
              <a:rPr dirty="0" sz="1450" spc="-5">
                <a:latin typeface="Times New Roman"/>
                <a:cs typeface="Times New Roman"/>
              </a:rPr>
              <a:t>on </a:t>
            </a:r>
            <a:r>
              <a:rPr dirty="0" sz="1450" spc="-10">
                <a:latin typeface="Times New Roman"/>
                <a:cs typeface="Times New Roman"/>
              </a:rPr>
              <a:t>the gable all day  long and keeps </a:t>
            </a:r>
            <a:r>
              <a:rPr dirty="0" sz="1450" spc="-5">
                <a:latin typeface="Times New Roman"/>
                <a:cs typeface="Times New Roman"/>
              </a:rPr>
              <a:t>a </a:t>
            </a:r>
            <a:r>
              <a:rPr dirty="0" sz="1450" spc="-10">
                <a:latin typeface="Times New Roman"/>
                <a:cs typeface="Times New Roman"/>
              </a:rPr>
              <a:t>crowd before the house. Grave servants are seen passing to  and fro within; and from time to time the great gate is thrown open and </a:t>
            </a:r>
            <a:r>
              <a:rPr dirty="0" sz="1450" spc="-5">
                <a:latin typeface="Times New Roman"/>
                <a:cs typeface="Times New Roman"/>
              </a:rPr>
              <a:t>a  </a:t>
            </a:r>
            <a:r>
              <a:rPr dirty="0" sz="1450" spc="-10">
                <a:latin typeface="Times New Roman"/>
                <a:cs typeface="Times New Roman"/>
              </a:rPr>
              <a:t>carriage rolls below the arch. For many reasons this residence was especially  dear to the heart </a:t>
            </a:r>
            <a:r>
              <a:rPr dirty="0" sz="1450" spc="-5">
                <a:latin typeface="Times New Roman"/>
                <a:cs typeface="Times New Roman"/>
              </a:rPr>
              <a:t>of </a:t>
            </a:r>
            <a:r>
              <a:rPr dirty="0" sz="1450" spc="-10">
                <a:latin typeface="Times New Roman"/>
                <a:cs typeface="Times New Roman"/>
              </a:rPr>
              <a:t>Prince Florizel; </a:t>
            </a:r>
            <a:r>
              <a:rPr dirty="0" sz="1450" spc="-5">
                <a:latin typeface="Times New Roman"/>
                <a:cs typeface="Times New Roman"/>
              </a:rPr>
              <a:t>he </a:t>
            </a:r>
            <a:r>
              <a:rPr dirty="0" sz="1450" spc="-10">
                <a:latin typeface="Times New Roman"/>
                <a:cs typeface="Times New Roman"/>
              </a:rPr>
              <a:t>never drew near to it without enjoying  that sentiment </a:t>
            </a:r>
            <a:r>
              <a:rPr dirty="0" sz="1450" spc="-5">
                <a:latin typeface="Times New Roman"/>
                <a:cs typeface="Times New Roman"/>
              </a:rPr>
              <a:t>of </a:t>
            </a:r>
            <a:r>
              <a:rPr dirty="0" sz="1450" spc="-10">
                <a:latin typeface="Times New Roman"/>
                <a:cs typeface="Times New Roman"/>
              </a:rPr>
              <a:t>home-coming so rare in the lives </a:t>
            </a:r>
            <a:r>
              <a:rPr dirty="0" sz="1450" spc="-5">
                <a:latin typeface="Times New Roman"/>
                <a:cs typeface="Times New Roman"/>
              </a:rPr>
              <a:t>of </a:t>
            </a:r>
            <a:r>
              <a:rPr dirty="0" sz="1450" spc="-10">
                <a:latin typeface="Times New Roman"/>
                <a:cs typeface="Times New Roman"/>
              </a:rPr>
              <a:t>the great; and </a:t>
            </a:r>
            <a:r>
              <a:rPr dirty="0" sz="1450" spc="-5">
                <a:latin typeface="Times New Roman"/>
                <a:cs typeface="Times New Roman"/>
              </a:rPr>
              <a:t>on </a:t>
            </a:r>
            <a:r>
              <a:rPr dirty="0" sz="1450" spc="-10">
                <a:latin typeface="Times New Roman"/>
                <a:cs typeface="Times New Roman"/>
              </a:rPr>
              <a:t>the  present evening </a:t>
            </a:r>
            <a:r>
              <a:rPr dirty="0" sz="1450" spc="-5">
                <a:latin typeface="Times New Roman"/>
                <a:cs typeface="Times New Roman"/>
              </a:rPr>
              <a:t>he </a:t>
            </a:r>
            <a:r>
              <a:rPr dirty="0" sz="1450" spc="-10">
                <a:latin typeface="Times New Roman"/>
                <a:cs typeface="Times New Roman"/>
              </a:rPr>
              <a:t>beheld its tall roof and mildly illuminated windows with  unfeigned relief and</a:t>
            </a:r>
            <a:r>
              <a:rPr dirty="0" sz="1450">
                <a:latin typeface="Times New Roman"/>
                <a:cs typeface="Times New Roman"/>
              </a:rPr>
              <a:t> </a:t>
            </a:r>
            <a:r>
              <a:rPr dirty="0" sz="1450" spc="-10">
                <a:latin typeface="Times New Roman"/>
                <a:cs typeface="Times New Roman"/>
              </a:rPr>
              <a:t>satisfaction.</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was approaching the postern </a:t>
            </a:r>
            <a:r>
              <a:rPr dirty="0" sz="1450" spc="-5">
                <a:latin typeface="Times New Roman"/>
                <a:cs typeface="Times New Roman"/>
              </a:rPr>
              <a:t>door by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always entered when  alone, </a:t>
            </a:r>
            <a:r>
              <a:rPr dirty="0" sz="1450" spc="-5">
                <a:latin typeface="Times New Roman"/>
                <a:cs typeface="Times New Roman"/>
              </a:rPr>
              <a:t>a </a:t>
            </a:r>
            <a:r>
              <a:rPr dirty="0" sz="1450" spc="-10">
                <a:latin typeface="Times New Roman"/>
                <a:cs typeface="Times New Roman"/>
              </a:rPr>
              <a:t>man stepped forth from the shadow and presented himself with an  obeisance in the Prince's</a:t>
            </a:r>
            <a:r>
              <a:rPr dirty="0" sz="1450" spc="5">
                <a:latin typeface="Times New Roman"/>
                <a:cs typeface="Times New Roman"/>
              </a:rPr>
              <a:t> </a:t>
            </a:r>
            <a:r>
              <a:rPr dirty="0" sz="1450" spc="-10">
                <a:latin typeface="Times New Roman"/>
                <a:cs typeface="Times New Roman"/>
              </a:rPr>
              <a:t>path.</a:t>
            </a:r>
            <a:endParaRPr sz="1450">
              <a:latin typeface="Times New Roman"/>
              <a:cs typeface="Times New Roman"/>
            </a:endParaRPr>
          </a:p>
          <a:p>
            <a:pPr marL="12700" marR="608965">
              <a:lnSpc>
                <a:spcPts val="2590"/>
              </a:lnSpc>
              <a:spcBef>
                <a:spcPts val="170"/>
              </a:spcBef>
            </a:pPr>
            <a:r>
              <a:rPr dirty="0" sz="1450" spc="-10">
                <a:latin typeface="Times New Roman"/>
                <a:cs typeface="Times New Roman"/>
              </a:rPr>
              <a:t>"I have the </a:t>
            </a:r>
            <a:r>
              <a:rPr dirty="0" sz="1450" spc="-5">
                <a:latin typeface="Times New Roman"/>
                <a:cs typeface="Times New Roman"/>
              </a:rPr>
              <a:t>honour of </a:t>
            </a:r>
            <a:r>
              <a:rPr dirty="0" sz="1450" spc="-10">
                <a:latin typeface="Times New Roman"/>
                <a:cs typeface="Times New Roman"/>
              </a:rPr>
              <a:t>addressing Prince Florizel </a:t>
            </a:r>
            <a:r>
              <a:rPr dirty="0" sz="1450" spc="-5">
                <a:latin typeface="Times New Roman"/>
                <a:cs typeface="Times New Roman"/>
              </a:rPr>
              <a:t>of </a:t>
            </a:r>
            <a:r>
              <a:rPr dirty="0" sz="1450" spc="-10">
                <a:latin typeface="Times New Roman"/>
                <a:cs typeface="Times New Roman"/>
              </a:rPr>
              <a:t>Bohemia?" said he.  "Such is my title," replied the Prince. "What </a:t>
            </a:r>
            <a:r>
              <a:rPr dirty="0" sz="1450" spc="-5">
                <a:latin typeface="Times New Roman"/>
                <a:cs typeface="Times New Roman"/>
              </a:rPr>
              <a:t>do you </a:t>
            </a:r>
            <a:r>
              <a:rPr dirty="0" sz="1450" spc="-10">
                <a:latin typeface="Times New Roman"/>
                <a:cs typeface="Times New Roman"/>
              </a:rPr>
              <a:t>want with</a:t>
            </a:r>
            <a:r>
              <a:rPr dirty="0" sz="1450" spc="6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1341755">
              <a:lnSpc>
                <a:spcPts val="1730"/>
              </a:lnSpc>
              <a:spcBef>
                <a:spcPts val="695"/>
              </a:spcBef>
            </a:pPr>
            <a:r>
              <a:rPr dirty="0" sz="1450" spc="-10">
                <a:latin typeface="Times New Roman"/>
                <a:cs typeface="Times New Roman"/>
              </a:rPr>
              <a:t>"I am," said the man, "a detective, and </a:t>
            </a:r>
            <a:r>
              <a:rPr dirty="0" sz="1450" spc="-5">
                <a:latin typeface="Times New Roman"/>
                <a:cs typeface="Times New Roman"/>
              </a:rPr>
              <a:t>I </a:t>
            </a:r>
            <a:r>
              <a:rPr dirty="0" sz="1450" spc="-10">
                <a:latin typeface="Times New Roman"/>
                <a:cs typeface="Times New Roman"/>
              </a:rPr>
              <a:t>have to present </a:t>
            </a:r>
            <a:r>
              <a:rPr dirty="0" sz="1450" spc="-5">
                <a:latin typeface="Times New Roman"/>
                <a:cs typeface="Times New Roman"/>
              </a:rPr>
              <a:t>your  </a:t>
            </a:r>
            <a:r>
              <a:rPr dirty="0" sz="1450" spc="-10">
                <a:latin typeface="Times New Roman"/>
                <a:cs typeface="Times New Roman"/>
              </a:rPr>
              <a:t>Highness with this billet from the Prefect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Police."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Prince took the letter and glanced it through </a:t>
            </a:r>
            <a:r>
              <a:rPr dirty="0" sz="1450" spc="-5">
                <a:latin typeface="Times New Roman"/>
                <a:cs typeface="Times New Roman"/>
              </a:rPr>
              <a:t>by </a:t>
            </a:r>
            <a:r>
              <a:rPr dirty="0" sz="1450" spc="-10">
                <a:latin typeface="Times New Roman"/>
                <a:cs typeface="Times New Roman"/>
              </a:rPr>
              <a:t>the light </a:t>
            </a:r>
            <a:r>
              <a:rPr dirty="0" sz="1450" spc="-5">
                <a:latin typeface="Times New Roman"/>
                <a:cs typeface="Times New Roman"/>
              </a:rPr>
              <a:t>of </a:t>
            </a:r>
            <a:r>
              <a:rPr dirty="0" sz="1450" spc="-10">
                <a:latin typeface="Times New Roman"/>
                <a:cs typeface="Times New Roman"/>
              </a:rPr>
              <a:t>the street  lamp. It was highly apologetic, </a:t>
            </a:r>
            <a:r>
              <a:rPr dirty="0" sz="1450" spc="-5">
                <a:latin typeface="Times New Roman"/>
                <a:cs typeface="Times New Roman"/>
              </a:rPr>
              <a:t>but </a:t>
            </a:r>
            <a:r>
              <a:rPr dirty="0" sz="1450" spc="-10">
                <a:latin typeface="Times New Roman"/>
                <a:cs typeface="Times New Roman"/>
              </a:rPr>
              <a:t>requested him to follow the bearer to the  Prefecture without</a:t>
            </a:r>
            <a:r>
              <a:rPr dirty="0" sz="1450" spc="-5">
                <a:latin typeface="Times New Roman"/>
                <a:cs typeface="Times New Roman"/>
              </a:rPr>
              <a:t> </a:t>
            </a:r>
            <a:r>
              <a:rPr dirty="0" sz="1450" spc="-25">
                <a:latin typeface="Times New Roman"/>
                <a:cs typeface="Times New Roman"/>
              </a:rPr>
              <a:t>delay.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"In short," said Florizel, "I am</a:t>
            </a:r>
            <a:r>
              <a:rPr dirty="0" sz="1450" spc="20">
                <a:latin typeface="Times New Roman"/>
                <a:cs typeface="Times New Roman"/>
              </a:rPr>
              <a:t> </a:t>
            </a:r>
            <a:r>
              <a:rPr dirty="0" sz="1450" spc="-10">
                <a:latin typeface="Times New Roman"/>
                <a:cs typeface="Times New Roman"/>
              </a:rPr>
              <a:t>arrested."</a:t>
            </a:r>
            <a:endParaRPr sz="1450">
              <a:latin typeface="Times New Roman"/>
              <a:cs typeface="Times New Roman"/>
            </a:endParaRPr>
          </a:p>
          <a:p>
            <a:pPr algn="just" marL="12700" marR="5715">
              <a:lnSpc>
                <a:spcPts val="1730"/>
              </a:lnSpc>
              <a:spcBef>
                <a:spcPts val="920"/>
              </a:spcBef>
            </a:pPr>
            <a:r>
              <a:rPr dirty="0" sz="1450" spc="-40">
                <a:latin typeface="Times New Roman"/>
                <a:cs typeface="Times New Roman"/>
              </a:rPr>
              <a:t>"Your </a:t>
            </a:r>
            <a:r>
              <a:rPr dirty="0" sz="1450" spc="-10">
                <a:latin typeface="Times New Roman"/>
                <a:cs typeface="Times New Roman"/>
              </a:rPr>
              <a:t>Highness," replied the </a:t>
            </a:r>
            <a:r>
              <a:rPr dirty="0" sz="1450" spc="-20">
                <a:latin typeface="Times New Roman"/>
                <a:cs typeface="Times New Roman"/>
              </a:rPr>
              <a:t>officer, </a:t>
            </a:r>
            <a:r>
              <a:rPr dirty="0" sz="1450" spc="-10">
                <a:latin typeface="Times New Roman"/>
                <a:cs typeface="Times New Roman"/>
              </a:rPr>
              <a:t>"nothing, </a:t>
            </a:r>
            <a:r>
              <a:rPr dirty="0" sz="1450" spc="-5">
                <a:latin typeface="Times New Roman"/>
                <a:cs typeface="Times New Roman"/>
              </a:rPr>
              <a:t>I </a:t>
            </a:r>
            <a:r>
              <a:rPr dirty="0" sz="1450" spc="-10">
                <a:latin typeface="Times New Roman"/>
                <a:cs typeface="Times New Roman"/>
              </a:rPr>
              <a:t>am certain, could </a:t>
            </a:r>
            <a:r>
              <a:rPr dirty="0" sz="1450" spc="-5">
                <a:latin typeface="Times New Roman"/>
                <a:cs typeface="Times New Roman"/>
              </a:rPr>
              <a:t>be </a:t>
            </a:r>
            <a:r>
              <a:rPr dirty="0" sz="1450" spc="-10">
                <a:latin typeface="Times New Roman"/>
                <a:cs typeface="Times New Roman"/>
              </a:rPr>
              <a:t>further  from the intention </a:t>
            </a:r>
            <a:r>
              <a:rPr dirty="0" sz="1450" spc="-5">
                <a:latin typeface="Times New Roman"/>
                <a:cs typeface="Times New Roman"/>
              </a:rPr>
              <a:t>of </a:t>
            </a:r>
            <a:r>
              <a:rPr dirty="0" sz="1450" spc="-10">
                <a:latin typeface="Times New Roman"/>
                <a:cs typeface="Times New Roman"/>
              </a:rPr>
              <a:t>the Prefect. </a:t>
            </a:r>
            <a:r>
              <a:rPr dirty="0" sz="1450" spc="-60">
                <a:latin typeface="Times New Roman"/>
                <a:cs typeface="Times New Roman"/>
              </a:rPr>
              <a:t>You </a:t>
            </a:r>
            <a:r>
              <a:rPr dirty="0" sz="1450" spc="-10">
                <a:latin typeface="Times New Roman"/>
                <a:cs typeface="Times New Roman"/>
              </a:rPr>
              <a:t>will observe that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not </a:t>
            </a:r>
            <a:r>
              <a:rPr dirty="0" sz="1450" spc="-10">
                <a:latin typeface="Times New Roman"/>
                <a:cs typeface="Times New Roman"/>
              </a:rPr>
              <a:t>granted </a:t>
            </a:r>
            <a:r>
              <a:rPr dirty="0" sz="1450" spc="-5">
                <a:latin typeface="Times New Roman"/>
                <a:cs typeface="Times New Roman"/>
              </a:rPr>
              <a:t>a  </a:t>
            </a:r>
            <a:r>
              <a:rPr dirty="0" sz="1450" spc="-10">
                <a:latin typeface="Times New Roman"/>
                <a:cs typeface="Times New Roman"/>
              </a:rPr>
              <a:t>warrant. It is mere </a:t>
            </a:r>
            <a:r>
              <a:rPr dirty="0" sz="1450" spc="-20">
                <a:latin typeface="Times New Roman"/>
                <a:cs typeface="Times New Roman"/>
              </a:rPr>
              <a:t>formality, </a:t>
            </a:r>
            <a:r>
              <a:rPr dirty="0" sz="1450" spc="-5">
                <a:latin typeface="Times New Roman"/>
                <a:cs typeface="Times New Roman"/>
              </a:rPr>
              <a:t>or </a:t>
            </a:r>
            <a:r>
              <a:rPr dirty="0" sz="1450" spc="-10">
                <a:latin typeface="Times New Roman"/>
                <a:cs typeface="Times New Roman"/>
              </a:rPr>
              <a:t>call it, if </a:t>
            </a:r>
            <a:r>
              <a:rPr dirty="0" sz="1450" spc="-5">
                <a:latin typeface="Times New Roman"/>
                <a:cs typeface="Times New Roman"/>
              </a:rPr>
              <a:t>you </a:t>
            </a:r>
            <a:r>
              <a:rPr dirty="0" sz="1450" spc="-15">
                <a:latin typeface="Times New Roman"/>
                <a:cs typeface="Times New Roman"/>
              </a:rPr>
              <a:t>prefer, </a:t>
            </a:r>
            <a:r>
              <a:rPr dirty="0" sz="1450" spc="-10">
                <a:latin typeface="Times New Roman"/>
                <a:cs typeface="Times New Roman"/>
              </a:rPr>
              <a:t>an obligation that </a:t>
            </a:r>
            <a:r>
              <a:rPr dirty="0" sz="1450" spc="-5">
                <a:latin typeface="Times New Roman"/>
                <a:cs typeface="Times New Roman"/>
              </a:rPr>
              <a:t>your  </a:t>
            </a:r>
            <a:r>
              <a:rPr dirty="0" sz="1450" spc="-10">
                <a:latin typeface="Times New Roman"/>
                <a:cs typeface="Times New Roman"/>
              </a:rPr>
              <a:t>Highness lays </a:t>
            </a:r>
            <a:r>
              <a:rPr dirty="0" sz="1450" spc="-5">
                <a:latin typeface="Times New Roman"/>
                <a:cs typeface="Times New Roman"/>
              </a:rPr>
              <a:t>on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authorities."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"At the same time," asked the Prince, "if </a:t>
            </a:r>
            <a:r>
              <a:rPr dirty="0" sz="1450" spc="-5">
                <a:latin typeface="Times New Roman"/>
                <a:cs typeface="Times New Roman"/>
              </a:rPr>
              <a:t>I </a:t>
            </a:r>
            <a:r>
              <a:rPr dirty="0" sz="1450" spc="-10">
                <a:latin typeface="Times New Roman"/>
                <a:cs typeface="Times New Roman"/>
              </a:rPr>
              <a:t>were to refuse to follow</a:t>
            </a:r>
            <a:r>
              <a:rPr dirty="0" sz="1450" spc="10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8890">
              <a:lnSpc>
                <a:spcPts val="1730"/>
              </a:lnSpc>
              <a:spcBef>
                <a:spcPts val="919"/>
              </a:spcBef>
            </a:pPr>
            <a:r>
              <a:rPr dirty="0" sz="1450" spc="-10">
                <a:latin typeface="Times New Roman"/>
                <a:cs typeface="Times New Roman"/>
              </a:rPr>
              <a:t>"I will </a:t>
            </a:r>
            <a:r>
              <a:rPr dirty="0" sz="1450" spc="-5">
                <a:latin typeface="Times New Roman"/>
                <a:cs typeface="Times New Roman"/>
              </a:rPr>
              <a:t>not </a:t>
            </a:r>
            <a:r>
              <a:rPr dirty="0" sz="1450" spc="-10">
                <a:latin typeface="Times New Roman"/>
                <a:cs typeface="Times New Roman"/>
              </a:rPr>
              <a:t>conceal from </a:t>
            </a:r>
            <a:r>
              <a:rPr dirty="0" sz="1450" spc="-5">
                <a:latin typeface="Times New Roman"/>
                <a:cs typeface="Times New Roman"/>
              </a:rPr>
              <a:t>your </a:t>
            </a:r>
            <a:r>
              <a:rPr dirty="0" sz="1450" spc="-10">
                <a:latin typeface="Times New Roman"/>
                <a:cs typeface="Times New Roman"/>
              </a:rPr>
              <a:t>Highness that </a:t>
            </a:r>
            <a:r>
              <a:rPr dirty="0" sz="1450" spc="-5">
                <a:latin typeface="Times New Roman"/>
                <a:cs typeface="Times New Roman"/>
              </a:rPr>
              <a:t>a </a:t>
            </a:r>
            <a:r>
              <a:rPr dirty="0" sz="1450" spc="-10">
                <a:latin typeface="Times New Roman"/>
                <a:cs typeface="Times New Roman"/>
              </a:rPr>
              <a:t>considerable discretion has been  granted me," replied the detective with </a:t>
            </a:r>
            <a:r>
              <a:rPr dirty="0" sz="1450" spc="-5">
                <a:latin typeface="Times New Roman"/>
                <a:cs typeface="Times New Roman"/>
              </a:rPr>
              <a:t>a</a:t>
            </a:r>
            <a:r>
              <a:rPr dirty="0" sz="1450" spc="25">
                <a:latin typeface="Times New Roman"/>
                <a:cs typeface="Times New Roman"/>
              </a:rPr>
              <a:t> </a:t>
            </a:r>
            <a:r>
              <a:rPr dirty="0" sz="1450" spc="-30">
                <a:latin typeface="Times New Roman"/>
                <a:cs typeface="Times New Roman"/>
              </a:rPr>
              <a:t>bow.</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"Upon my word," cried Florizel, "your effrontery astounds me! </a:t>
            </a:r>
            <a:r>
              <a:rPr dirty="0" sz="1450" spc="-25">
                <a:latin typeface="Times New Roman"/>
                <a:cs typeface="Times New Roman"/>
              </a:rPr>
              <a:t>Yourself, </a:t>
            </a:r>
            <a:r>
              <a:rPr dirty="0" sz="1450" spc="-10">
                <a:latin typeface="Times New Roman"/>
                <a:cs typeface="Times New Roman"/>
              </a:rPr>
              <a:t>as an  agent, </a:t>
            </a:r>
            <a:r>
              <a:rPr dirty="0" sz="1450" spc="-5">
                <a:latin typeface="Times New Roman"/>
                <a:cs typeface="Times New Roman"/>
              </a:rPr>
              <a:t>I </a:t>
            </a:r>
            <a:r>
              <a:rPr dirty="0" sz="1450" spc="-10">
                <a:latin typeface="Times New Roman"/>
                <a:cs typeface="Times New Roman"/>
              </a:rPr>
              <a:t>must pardon; </a:t>
            </a:r>
            <a:r>
              <a:rPr dirty="0" sz="1450" spc="-5">
                <a:latin typeface="Times New Roman"/>
                <a:cs typeface="Times New Roman"/>
              </a:rPr>
              <a:t>but your </a:t>
            </a:r>
            <a:r>
              <a:rPr dirty="0" sz="1450" spc="-10">
                <a:latin typeface="Times New Roman"/>
                <a:cs typeface="Times New Roman"/>
              </a:rPr>
              <a:t>superiors shall dearly smart for their  misconduct. What, have </a:t>
            </a:r>
            <a:r>
              <a:rPr dirty="0" sz="1450" spc="-5">
                <a:latin typeface="Times New Roman"/>
                <a:cs typeface="Times New Roman"/>
              </a:rPr>
              <a:t>you </a:t>
            </a:r>
            <a:r>
              <a:rPr dirty="0" sz="1450" spc="-10">
                <a:latin typeface="Times New Roman"/>
                <a:cs typeface="Times New Roman"/>
              </a:rPr>
              <a:t>any idea, is the cause </a:t>
            </a:r>
            <a:r>
              <a:rPr dirty="0" sz="1450" spc="-5">
                <a:latin typeface="Times New Roman"/>
                <a:cs typeface="Times New Roman"/>
              </a:rPr>
              <a:t>of </a:t>
            </a:r>
            <a:r>
              <a:rPr dirty="0" sz="1450" spc="-10">
                <a:latin typeface="Times New Roman"/>
                <a:cs typeface="Times New Roman"/>
              </a:rPr>
              <a:t>this impolitic and  unconstitutional act? </a:t>
            </a:r>
            <a:r>
              <a:rPr dirty="0" sz="1450" spc="-60">
                <a:latin typeface="Times New Roman"/>
                <a:cs typeface="Times New Roman"/>
              </a:rPr>
              <a:t>You </a:t>
            </a:r>
            <a:r>
              <a:rPr dirty="0" sz="1450" spc="-10">
                <a:latin typeface="Times New Roman"/>
                <a:cs typeface="Times New Roman"/>
              </a:rPr>
              <a:t>will observe that </a:t>
            </a:r>
            <a:r>
              <a:rPr dirty="0" sz="1450" spc="-5">
                <a:latin typeface="Times New Roman"/>
                <a:cs typeface="Times New Roman"/>
              </a:rPr>
              <a:t>I </a:t>
            </a:r>
            <a:r>
              <a:rPr dirty="0" sz="1450" spc="-10">
                <a:latin typeface="Times New Roman"/>
                <a:cs typeface="Times New Roman"/>
              </a:rPr>
              <a:t>have as yet neither refused </a:t>
            </a:r>
            <a:r>
              <a:rPr dirty="0" sz="1450" spc="-5">
                <a:latin typeface="Times New Roman"/>
                <a:cs typeface="Times New Roman"/>
              </a:rPr>
              <a:t>nor  </a:t>
            </a:r>
            <a:r>
              <a:rPr dirty="0" sz="1450" spc="-10">
                <a:latin typeface="Times New Roman"/>
                <a:cs typeface="Times New Roman"/>
              </a:rPr>
              <a:t>consented, and much may depend </a:t>
            </a:r>
            <a:r>
              <a:rPr dirty="0" sz="1450" spc="-5">
                <a:latin typeface="Times New Roman"/>
                <a:cs typeface="Times New Roman"/>
              </a:rPr>
              <a:t>on your </a:t>
            </a:r>
            <a:r>
              <a:rPr dirty="0" sz="1450" spc="-10">
                <a:latin typeface="Times New Roman"/>
                <a:cs typeface="Times New Roman"/>
              </a:rPr>
              <a:t>prompt and ingenuous </a:t>
            </a:r>
            <a:r>
              <a:rPr dirty="0" sz="1450" spc="-20">
                <a:latin typeface="Times New Roman"/>
                <a:cs typeface="Times New Roman"/>
              </a:rPr>
              <a:t>answer. </a:t>
            </a:r>
            <a:r>
              <a:rPr dirty="0" sz="1450" spc="-10">
                <a:latin typeface="Times New Roman"/>
                <a:cs typeface="Times New Roman"/>
              </a:rPr>
              <a:t>Let  me remind </a:t>
            </a:r>
            <a:r>
              <a:rPr dirty="0" sz="1450" spc="-5">
                <a:latin typeface="Times New Roman"/>
                <a:cs typeface="Times New Roman"/>
              </a:rPr>
              <a:t>you, </a:t>
            </a:r>
            <a:r>
              <a:rPr dirty="0" sz="1450" spc="-20">
                <a:latin typeface="Times New Roman"/>
                <a:cs typeface="Times New Roman"/>
              </a:rPr>
              <a:t>officer, </a:t>
            </a:r>
            <a:r>
              <a:rPr dirty="0" sz="1450" spc="-10">
                <a:latin typeface="Times New Roman"/>
                <a:cs typeface="Times New Roman"/>
              </a:rPr>
              <a:t>that this is an </a:t>
            </a:r>
            <a:r>
              <a:rPr dirty="0" sz="1450" spc="-15">
                <a:latin typeface="Times New Roman"/>
                <a:cs typeface="Times New Roman"/>
              </a:rPr>
              <a:t>affair </a:t>
            </a:r>
            <a:r>
              <a:rPr dirty="0" sz="1450" spc="-5">
                <a:latin typeface="Times New Roman"/>
                <a:cs typeface="Times New Roman"/>
              </a:rPr>
              <a:t>of </a:t>
            </a:r>
            <a:r>
              <a:rPr dirty="0" sz="1450" spc="-10">
                <a:latin typeface="Times New Roman"/>
                <a:cs typeface="Times New Roman"/>
              </a:rPr>
              <a:t>some</a:t>
            </a:r>
            <a:r>
              <a:rPr dirty="0" sz="1450" spc="65">
                <a:latin typeface="Times New Roman"/>
                <a:cs typeface="Times New Roman"/>
              </a:rPr>
              <a:t> </a:t>
            </a:r>
            <a:r>
              <a:rPr dirty="0" sz="1450" spc="-20">
                <a:latin typeface="Times New Roman"/>
                <a:cs typeface="Times New Roman"/>
              </a:rPr>
              <a:t>gravity."</a:t>
            </a:r>
            <a:endParaRPr sz="1450">
              <a:latin typeface="Times New Roman"/>
              <a:cs typeface="Times New Roman"/>
            </a:endParaRPr>
          </a:p>
          <a:p>
            <a:pPr algn="just" marL="12700" marR="5080">
              <a:lnSpc>
                <a:spcPts val="1730"/>
              </a:lnSpc>
              <a:spcBef>
                <a:spcPts val="855"/>
              </a:spcBef>
            </a:pPr>
            <a:r>
              <a:rPr dirty="0" sz="1450" spc="-40">
                <a:latin typeface="Times New Roman"/>
                <a:cs typeface="Times New Roman"/>
              </a:rPr>
              <a:t>"Your </a:t>
            </a:r>
            <a:r>
              <a:rPr dirty="0" sz="1450" spc="-10">
                <a:latin typeface="Times New Roman"/>
                <a:cs typeface="Times New Roman"/>
              </a:rPr>
              <a:t>Highness," said the detective </a:t>
            </a:r>
            <a:r>
              <a:rPr dirty="0" sz="1450" spc="-20">
                <a:latin typeface="Times New Roman"/>
                <a:cs typeface="Times New Roman"/>
              </a:rPr>
              <a:t>humbly, </a:t>
            </a:r>
            <a:r>
              <a:rPr dirty="0" sz="1450" spc="-10">
                <a:latin typeface="Times New Roman"/>
                <a:cs typeface="Times New Roman"/>
              </a:rPr>
              <a:t>"General </a:t>
            </a:r>
            <a:r>
              <a:rPr dirty="0" sz="1450" spc="-25">
                <a:latin typeface="Times New Roman"/>
                <a:cs typeface="Times New Roman"/>
              </a:rPr>
              <a:t>Vandeleur </a:t>
            </a:r>
            <a:r>
              <a:rPr dirty="0" sz="1450" spc="-10">
                <a:latin typeface="Times New Roman"/>
                <a:cs typeface="Times New Roman"/>
              </a:rPr>
              <a:t>and his  brother have had the incredible presumption to accuse </a:t>
            </a:r>
            <a:r>
              <a:rPr dirty="0" sz="1450" spc="-5">
                <a:latin typeface="Times New Roman"/>
                <a:cs typeface="Times New Roman"/>
              </a:rPr>
              <a:t>you of </a:t>
            </a:r>
            <a:r>
              <a:rPr dirty="0" sz="1450" spc="-10">
                <a:latin typeface="Times New Roman"/>
                <a:cs typeface="Times New Roman"/>
              </a:rPr>
              <a:t>theft. The  famous diamond, they declare, is in </a:t>
            </a:r>
            <a:r>
              <a:rPr dirty="0" sz="1450" spc="-5">
                <a:latin typeface="Times New Roman"/>
                <a:cs typeface="Times New Roman"/>
              </a:rPr>
              <a:t>your </a:t>
            </a:r>
            <a:r>
              <a:rPr dirty="0" sz="1450" spc="-10">
                <a:latin typeface="Times New Roman"/>
                <a:cs typeface="Times New Roman"/>
              </a:rPr>
              <a:t>hands. A word from </a:t>
            </a:r>
            <a:r>
              <a:rPr dirty="0" sz="1450" spc="-5">
                <a:latin typeface="Times New Roman"/>
                <a:cs typeface="Times New Roman"/>
              </a:rPr>
              <a:t>you </a:t>
            </a:r>
            <a:r>
              <a:rPr dirty="0" sz="1450" spc="-10">
                <a:latin typeface="Times New Roman"/>
                <a:cs typeface="Times New Roman"/>
              </a:rPr>
              <a:t>in denial  will</a:t>
            </a:r>
            <a:r>
              <a:rPr dirty="0" sz="1450" spc="90">
                <a:latin typeface="Times New Roman"/>
                <a:cs typeface="Times New Roman"/>
              </a:rPr>
              <a:t> </a:t>
            </a:r>
            <a:r>
              <a:rPr dirty="0" sz="1450" spc="-10">
                <a:latin typeface="Times New Roman"/>
                <a:cs typeface="Times New Roman"/>
              </a:rPr>
              <a:t>most</a:t>
            </a:r>
            <a:r>
              <a:rPr dirty="0" sz="1450" spc="95">
                <a:latin typeface="Times New Roman"/>
                <a:cs typeface="Times New Roman"/>
              </a:rPr>
              <a:t> </a:t>
            </a:r>
            <a:r>
              <a:rPr dirty="0" sz="1450" spc="-10">
                <a:latin typeface="Times New Roman"/>
                <a:cs typeface="Times New Roman"/>
              </a:rPr>
              <a:t>amply</a:t>
            </a:r>
            <a:r>
              <a:rPr dirty="0" sz="1450" spc="95">
                <a:latin typeface="Times New Roman"/>
                <a:cs typeface="Times New Roman"/>
              </a:rPr>
              <a:t> </a:t>
            </a:r>
            <a:r>
              <a:rPr dirty="0" sz="1450" spc="-10">
                <a:latin typeface="Times New Roman"/>
                <a:cs typeface="Times New Roman"/>
              </a:rPr>
              <a:t>satisfy</a:t>
            </a:r>
            <a:r>
              <a:rPr dirty="0" sz="1450" spc="9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Prefect;</a:t>
            </a:r>
            <a:r>
              <a:rPr dirty="0" sz="1450" spc="95">
                <a:latin typeface="Times New Roman"/>
                <a:cs typeface="Times New Roman"/>
              </a:rPr>
              <a:t> </a:t>
            </a:r>
            <a:r>
              <a:rPr dirty="0" sz="1450" spc="-30">
                <a:latin typeface="Times New Roman"/>
                <a:cs typeface="Times New Roman"/>
              </a:rPr>
              <a:t>nay,</a:t>
            </a:r>
            <a:r>
              <a:rPr dirty="0" sz="1450" spc="95">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5">
                <a:latin typeface="Times New Roman"/>
                <a:cs typeface="Times New Roman"/>
              </a:rPr>
              <a:t>go</a:t>
            </a:r>
            <a:r>
              <a:rPr dirty="0" sz="1450" spc="95">
                <a:latin typeface="Times New Roman"/>
                <a:cs typeface="Times New Roman"/>
              </a:rPr>
              <a:t> </a:t>
            </a:r>
            <a:r>
              <a:rPr dirty="0" sz="1450" spc="-10">
                <a:latin typeface="Times New Roman"/>
                <a:cs typeface="Times New Roman"/>
              </a:rPr>
              <a:t>farther:</a:t>
            </a:r>
            <a:r>
              <a:rPr dirty="0" sz="1450" spc="95">
                <a:latin typeface="Times New Roman"/>
                <a:cs typeface="Times New Roman"/>
              </a:rPr>
              <a:t> </a:t>
            </a:r>
            <a:r>
              <a:rPr dirty="0" sz="1450" spc="-10">
                <a:latin typeface="Times New Roman"/>
                <a:cs typeface="Times New Roman"/>
              </a:rPr>
              <a:t>if</a:t>
            </a:r>
            <a:r>
              <a:rPr dirty="0" sz="1450" spc="95">
                <a:latin typeface="Times New Roman"/>
                <a:cs typeface="Times New Roman"/>
              </a:rPr>
              <a:t> </a:t>
            </a:r>
            <a:r>
              <a:rPr dirty="0" sz="1450" spc="-5">
                <a:latin typeface="Times New Roman"/>
                <a:cs typeface="Times New Roman"/>
              </a:rPr>
              <a:t>your</a:t>
            </a:r>
            <a:r>
              <a:rPr dirty="0" sz="1450" spc="95">
                <a:latin typeface="Times New Roman"/>
                <a:cs typeface="Times New Roman"/>
              </a:rPr>
              <a:t> </a:t>
            </a:r>
            <a:r>
              <a:rPr dirty="0" sz="1450" spc="-10">
                <a:latin typeface="Times New Roman"/>
                <a:cs typeface="Times New Roman"/>
              </a:rPr>
              <a:t>Highness</a:t>
            </a:r>
            <a:r>
              <a:rPr dirty="0" sz="1450" spc="95">
                <a:latin typeface="Times New Roman"/>
                <a:cs typeface="Times New Roman"/>
              </a:rPr>
              <a:t> </a:t>
            </a:r>
            <a:r>
              <a:rPr dirty="0" sz="1450" spc="-10">
                <a:latin typeface="Times New Roman"/>
                <a:cs typeface="Times New Roman"/>
              </a:rPr>
              <a:t>would</a:t>
            </a:r>
            <a:endParaRPr sz="1450">
              <a:latin typeface="Times New Roman"/>
              <a:cs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10795">
              <a:lnSpc>
                <a:spcPts val="1730"/>
              </a:lnSpc>
              <a:spcBef>
                <a:spcPts val="155"/>
              </a:spcBef>
            </a:pPr>
            <a:r>
              <a:rPr dirty="0" sz="1450" spc="-10">
                <a:latin typeface="Times New Roman"/>
                <a:cs typeface="Times New Roman"/>
              </a:rPr>
              <a:t>so far </a:t>
            </a:r>
            <a:r>
              <a:rPr dirty="0" sz="1450" spc="-5">
                <a:latin typeface="Times New Roman"/>
                <a:cs typeface="Times New Roman"/>
              </a:rPr>
              <a:t>honour a </a:t>
            </a:r>
            <a:r>
              <a:rPr dirty="0" sz="1450" spc="-10">
                <a:latin typeface="Times New Roman"/>
                <a:cs typeface="Times New Roman"/>
              </a:rPr>
              <a:t>subaltern as to declare his ignorance </a:t>
            </a:r>
            <a:r>
              <a:rPr dirty="0" sz="1450" spc="-5">
                <a:latin typeface="Times New Roman"/>
                <a:cs typeface="Times New Roman"/>
              </a:rPr>
              <a:t>of </a:t>
            </a:r>
            <a:r>
              <a:rPr dirty="0" sz="1450" spc="-10">
                <a:latin typeface="Times New Roman"/>
                <a:cs typeface="Times New Roman"/>
              </a:rPr>
              <a:t>the matter even to  myself, </a:t>
            </a:r>
            <a:r>
              <a:rPr dirty="0" sz="1450" spc="-5">
                <a:latin typeface="Times New Roman"/>
                <a:cs typeface="Times New Roman"/>
              </a:rPr>
              <a:t>I </a:t>
            </a:r>
            <a:r>
              <a:rPr dirty="0" sz="1450" spc="-10">
                <a:latin typeface="Times New Roman"/>
                <a:cs typeface="Times New Roman"/>
              </a:rPr>
              <a:t>should ask permission to retire </a:t>
            </a:r>
            <a:r>
              <a:rPr dirty="0" sz="1450" spc="-5">
                <a:latin typeface="Times New Roman"/>
                <a:cs typeface="Times New Roman"/>
              </a:rPr>
              <a:t>upon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spot."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Florizel, </a:t>
            </a:r>
            <a:r>
              <a:rPr dirty="0" sz="1450" spc="-5">
                <a:latin typeface="Times New Roman"/>
                <a:cs typeface="Times New Roman"/>
              </a:rPr>
              <a:t>up </a:t>
            </a:r>
            <a:r>
              <a:rPr dirty="0" sz="1450" spc="-10">
                <a:latin typeface="Times New Roman"/>
                <a:cs typeface="Times New Roman"/>
              </a:rPr>
              <a:t>to the last moment, had regarded his adventure in the light </a:t>
            </a:r>
            <a:r>
              <a:rPr dirty="0" sz="1450" spc="-5">
                <a:latin typeface="Times New Roman"/>
                <a:cs typeface="Times New Roman"/>
              </a:rPr>
              <a:t>of a  </a:t>
            </a:r>
            <a:r>
              <a:rPr dirty="0" sz="1450" spc="-10">
                <a:latin typeface="Times New Roman"/>
                <a:cs typeface="Times New Roman"/>
              </a:rPr>
              <a:t>trifle, only serious </a:t>
            </a:r>
            <a:r>
              <a:rPr dirty="0" sz="1450" spc="-5">
                <a:latin typeface="Times New Roman"/>
                <a:cs typeface="Times New Roman"/>
              </a:rPr>
              <a:t>upon </a:t>
            </a:r>
            <a:r>
              <a:rPr dirty="0" sz="1450" spc="-10">
                <a:latin typeface="Times New Roman"/>
                <a:cs typeface="Times New Roman"/>
              </a:rPr>
              <a:t>international considerations. At the name </a:t>
            </a:r>
            <a:r>
              <a:rPr dirty="0" sz="1450" spc="-5">
                <a:latin typeface="Times New Roman"/>
                <a:cs typeface="Times New Roman"/>
              </a:rPr>
              <a:t>of  </a:t>
            </a:r>
            <a:r>
              <a:rPr dirty="0" sz="1450" spc="-25">
                <a:latin typeface="Times New Roman"/>
                <a:cs typeface="Times New Roman"/>
              </a:rPr>
              <a:t>Vandeleur </a:t>
            </a:r>
            <a:r>
              <a:rPr dirty="0" sz="1450" spc="-10">
                <a:latin typeface="Times New Roman"/>
                <a:cs typeface="Times New Roman"/>
              </a:rPr>
              <a:t>the horrible truth broke </a:t>
            </a:r>
            <a:r>
              <a:rPr dirty="0" sz="1450" spc="-5">
                <a:latin typeface="Times New Roman"/>
                <a:cs typeface="Times New Roman"/>
              </a:rPr>
              <a:t>upon </a:t>
            </a:r>
            <a:r>
              <a:rPr dirty="0" sz="1450" spc="-10">
                <a:latin typeface="Times New Roman"/>
                <a:cs typeface="Times New Roman"/>
              </a:rPr>
              <a:t>him in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only  arrested, </a:t>
            </a:r>
            <a:r>
              <a:rPr dirty="0" sz="1450" spc="-5">
                <a:latin typeface="Times New Roman"/>
                <a:cs typeface="Times New Roman"/>
              </a:rPr>
              <a:t>but he </a:t>
            </a:r>
            <a:r>
              <a:rPr dirty="0" sz="1450" spc="-10">
                <a:latin typeface="Times New Roman"/>
                <a:cs typeface="Times New Roman"/>
              </a:rPr>
              <a:t>was </a:t>
            </a:r>
            <a:r>
              <a:rPr dirty="0" sz="1450" spc="-20">
                <a:latin typeface="Times New Roman"/>
                <a:cs typeface="Times New Roman"/>
              </a:rPr>
              <a:t>guilty. </a:t>
            </a:r>
            <a:r>
              <a:rPr dirty="0" sz="1450" spc="-10">
                <a:latin typeface="Times New Roman"/>
                <a:cs typeface="Times New Roman"/>
              </a:rPr>
              <a:t>This was </a:t>
            </a:r>
            <a:r>
              <a:rPr dirty="0" sz="1450" spc="-5">
                <a:latin typeface="Times New Roman"/>
                <a:cs typeface="Times New Roman"/>
              </a:rPr>
              <a:t>not </a:t>
            </a:r>
            <a:r>
              <a:rPr dirty="0" sz="1450" spc="-10">
                <a:latin typeface="Times New Roman"/>
                <a:cs typeface="Times New Roman"/>
              </a:rPr>
              <a:t>only an annoying incident </a:t>
            </a:r>
            <a:r>
              <a:rPr dirty="0" sz="1450" spc="-5">
                <a:latin typeface="Times New Roman"/>
                <a:cs typeface="Times New Roman"/>
              </a:rPr>
              <a:t>-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peril to his </a:t>
            </a:r>
            <a:r>
              <a:rPr dirty="0" sz="1450" spc="-20">
                <a:latin typeface="Times New Roman"/>
                <a:cs typeface="Times New Roman"/>
              </a:rPr>
              <a:t>honour. </a:t>
            </a:r>
            <a:r>
              <a:rPr dirty="0" sz="1450" spc="-10">
                <a:latin typeface="Times New Roman"/>
                <a:cs typeface="Times New Roman"/>
              </a:rPr>
              <a:t>What was </a:t>
            </a:r>
            <a:r>
              <a:rPr dirty="0" sz="1450" spc="-5">
                <a:latin typeface="Times New Roman"/>
                <a:cs typeface="Times New Roman"/>
              </a:rPr>
              <a:t>he </a:t>
            </a:r>
            <a:r>
              <a:rPr dirty="0" sz="1450" spc="-10">
                <a:latin typeface="Times New Roman"/>
                <a:cs typeface="Times New Roman"/>
              </a:rPr>
              <a:t>to say? What was </a:t>
            </a:r>
            <a:r>
              <a:rPr dirty="0" sz="1450" spc="-5">
                <a:latin typeface="Times New Roman"/>
                <a:cs typeface="Times New Roman"/>
              </a:rPr>
              <a:t>he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The Rajah's  Diamond was indeed an accursed stone; and it seemed as if </a:t>
            </a:r>
            <a:r>
              <a:rPr dirty="0" sz="1450" spc="-5">
                <a:latin typeface="Times New Roman"/>
                <a:cs typeface="Times New Roman"/>
              </a:rPr>
              <a:t>he </a:t>
            </a:r>
            <a:r>
              <a:rPr dirty="0" sz="1450" spc="-10">
                <a:latin typeface="Times New Roman"/>
                <a:cs typeface="Times New Roman"/>
              </a:rPr>
              <a:t>were to </a:t>
            </a:r>
            <a:r>
              <a:rPr dirty="0" sz="1450" spc="-5">
                <a:latin typeface="Times New Roman"/>
                <a:cs typeface="Times New Roman"/>
              </a:rPr>
              <a:t>be </a:t>
            </a:r>
            <a:r>
              <a:rPr dirty="0" sz="1450" spc="-10">
                <a:latin typeface="Times New Roman"/>
                <a:cs typeface="Times New Roman"/>
              </a:rPr>
              <a:t>the  last victim to its</a:t>
            </a:r>
            <a:r>
              <a:rPr dirty="0" sz="1450" spc="5">
                <a:latin typeface="Times New Roman"/>
                <a:cs typeface="Times New Roman"/>
              </a:rPr>
              <a:t> </a:t>
            </a:r>
            <a:r>
              <a:rPr dirty="0" sz="1450" spc="-10">
                <a:latin typeface="Times New Roman"/>
                <a:cs typeface="Times New Roman"/>
              </a:rPr>
              <a:t>influence.</a:t>
            </a:r>
            <a:endParaRPr sz="1450">
              <a:latin typeface="Times New Roman"/>
              <a:cs typeface="Times New Roman"/>
            </a:endParaRPr>
          </a:p>
          <a:p>
            <a:pPr algn="just" marL="12700" marR="10795">
              <a:lnSpc>
                <a:spcPts val="1730"/>
              </a:lnSpc>
              <a:spcBef>
                <a:spcPts val="855"/>
              </a:spcBef>
            </a:pPr>
            <a:r>
              <a:rPr dirty="0" sz="1450" spc="-10">
                <a:latin typeface="Times New Roman"/>
                <a:cs typeface="Times New Roman"/>
              </a:rPr>
              <a:t>One thing was certain. He could </a:t>
            </a:r>
            <a:r>
              <a:rPr dirty="0" sz="1450" spc="-5">
                <a:latin typeface="Times New Roman"/>
                <a:cs typeface="Times New Roman"/>
              </a:rPr>
              <a:t>not </a:t>
            </a:r>
            <a:r>
              <a:rPr dirty="0" sz="1450" spc="-10">
                <a:latin typeface="Times New Roman"/>
                <a:cs typeface="Times New Roman"/>
              </a:rPr>
              <a:t>give the required assurance to the  detective. He must gain</a:t>
            </a:r>
            <a:r>
              <a:rPr dirty="0" sz="1450" spc="5">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His hesitation had </a:t>
            </a:r>
            <a:r>
              <a:rPr dirty="0" sz="1450" spc="-5">
                <a:latin typeface="Times New Roman"/>
                <a:cs typeface="Times New Roman"/>
              </a:rPr>
              <a:t>not </a:t>
            </a:r>
            <a:r>
              <a:rPr dirty="0" sz="1450" spc="-10">
                <a:latin typeface="Times New Roman"/>
                <a:cs typeface="Times New Roman"/>
              </a:rPr>
              <a:t>lasted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second.</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"Be it </a:t>
            </a:r>
            <a:r>
              <a:rPr dirty="0" sz="1450" spc="-5">
                <a:latin typeface="Times New Roman"/>
                <a:cs typeface="Times New Roman"/>
              </a:rPr>
              <a:t>so," </a:t>
            </a:r>
            <a:r>
              <a:rPr dirty="0" sz="1450" spc="-10">
                <a:latin typeface="Times New Roman"/>
                <a:cs typeface="Times New Roman"/>
              </a:rPr>
              <a:t>said he, "let </a:t>
            </a:r>
            <a:r>
              <a:rPr dirty="0" sz="1450" spc="-5">
                <a:latin typeface="Times New Roman"/>
                <a:cs typeface="Times New Roman"/>
              </a:rPr>
              <a:t>us </a:t>
            </a:r>
            <a:r>
              <a:rPr dirty="0" sz="1450" spc="-10">
                <a:latin typeface="Times New Roman"/>
                <a:cs typeface="Times New Roman"/>
              </a:rPr>
              <a:t>walk together to the</a:t>
            </a:r>
            <a:r>
              <a:rPr dirty="0" sz="1450" spc="45">
                <a:latin typeface="Times New Roman"/>
                <a:cs typeface="Times New Roman"/>
              </a:rPr>
              <a:t> </a:t>
            </a:r>
            <a:r>
              <a:rPr dirty="0" sz="1450" spc="-10">
                <a:latin typeface="Times New Roman"/>
                <a:cs typeface="Times New Roman"/>
              </a:rPr>
              <a:t>Prefecture."</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The man once more bowed, and proceeded to follow Florizel at </a:t>
            </a:r>
            <a:r>
              <a:rPr dirty="0" sz="1450" spc="-5">
                <a:latin typeface="Times New Roman"/>
                <a:cs typeface="Times New Roman"/>
              </a:rPr>
              <a:t>a </a:t>
            </a:r>
            <a:r>
              <a:rPr dirty="0" sz="1450" spc="-10">
                <a:latin typeface="Times New Roman"/>
                <a:cs typeface="Times New Roman"/>
              </a:rPr>
              <a:t>respectful  distance in the</a:t>
            </a:r>
            <a:r>
              <a:rPr dirty="0" sz="1450">
                <a:latin typeface="Times New Roman"/>
                <a:cs typeface="Times New Roman"/>
              </a:rPr>
              <a:t> </a:t>
            </a:r>
            <a:r>
              <a:rPr dirty="0" sz="1450" spc="-25">
                <a:latin typeface="Times New Roman"/>
                <a:cs typeface="Times New Roman"/>
              </a:rPr>
              <a:t>rear.</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"Approach," said the Prince. "I am in </a:t>
            </a:r>
            <a:r>
              <a:rPr dirty="0" sz="1450" spc="-5">
                <a:latin typeface="Times New Roman"/>
                <a:cs typeface="Times New Roman"/>
              </a:rPr>
              <a:t>a </a:t>
            </a:r>
            <a:r>
              <a:rPr dirty="0" sz="1450" spc="-10">
                <a:latin typeface="Times New Roman"/>
                <a:cs typeface="Times New Roman"/>
              </a:rPr>
              <a:t>humour to talk, and, if </a:t>
            </a:r>
            <a:r>
              <a:rPr dirty="0" sz="1450" spc="-5">
                <a:latin typeface="Times New Roman"/>
                <a:cs typeface="Times New Roman"/>
              </a:rPr>
              <a:t>I </a:t>
            </a:r>
            <a:r>
              <a:rPr dirty="0" sz="1450" spc="-10">
                <a:latin typeface="Times New Roman"/>
                <a:cs typeface="Times New Roman"/>
              </a:rPr>
              <a:t>mistake </a:t>
            </a:r>
            <a:r>
              <a:rPr dirty="0" sz="1450" spc="-5">
                <a:latin typeface="Times New Roman"/>
                <a:cs typeface="Times New Roman"/>
              </a:rPr>
              <a:t>not,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look at </a:t>
            </a:r>
            <a:r>
              <a:rPr dirty="0" sz="1450" spc="-5">
                <a:latin typeface="Times New Roman"/>
                <a:cs typeface="Times New Roman"/>
              </a:rPr>
              <a:t>you </a:t>
            </a:r>
            <a:r>
              <a:rPr dirty="0" sz="1450" spc="-10">
                <a:latin typeface="Times New Roman"/>
                <a:cs typeface="Times New Roman"/>
              </a:rPr>
              <a:t>again, this is </a:t>
            </a:r>
            <a:r>
              <a:rPr dirty="0" sz="1450" spc="-5">
                <a:latin typeface="Times New Roman"/>
                <a:cs typeface="Times New Roman"/>
              </a:rPr>
              <a:t>not </a:t>
            </a:r>
            <a:r>
              <a:rPr dirty="0" sz="1450" spc="-10">
                <a:latin typeface="Times New Roman"/>
                <a:cs typeface="Times New Roman"/>
              </a:rPr>
              <a:t>the first time that we have</a:t>
            </a:r>
            <a:r>
              <a:rPr dirty="0" sz="1450" spc="85">
                <a:latin typeface="Times New Roman"/>
                <a:cs typeface="Times New Roman"/>
              </a:rPr>
              <a:t> </a:t>
            </a:r>
            <a:r>
              <a:rPr dirty="0" sz="1450" spc="-10">
                <a:latin typeface="Times New Roman"/>
                <a:cs typeface="Times New Roman"/>
              </a:rPr>
              <a:t>met."</a:t>
            </a:r>
            <a:endParaRPr sz="1450">
              <a:latin typeface="Times New Roman"/>
              <a:cs typeface="Times New Roman"/>
            </a:endParaRPr>
          </a:p>
          <a:p>
            <a:pPr algn="just" marL="12700" marR="8255">
              <a:lnSpc>
                <a:spcPts val="1730"/>
              </a:lnSpc>
              <a:spcBef>
                <a:spcPts val="865"/>
              </a:spcBef>
            </a:pPr>
            <a:r>
              <a:rPr dirty="0" sz="1450" spc="-10">
                <a:latin typeface="Times New Roman"/>
                <a:cs typeface="Times New Roman"/>
              </a:rPr>
              <a:t>"I count it an </a:t>
            </a:r>
            <a:r>
              <a:rPr dirty="0" sz="1450" spc="-15">
                <a:latin typeface="Times New Roman"/>
                <a:cs typeface="Times New Roman"/>
              </a:rPr>
              <a:t>honour," </a:t>
            </a:r>
            <a:r>
              <a:rPr dirty="0" sz="1450" spc="-10">
                <a:latin typeface="Times New Roman"/>
                <a:cs typeface="Times New Roman"/>
              </a:rPr>
              <a:t>replied the </a:t>
            </a:r>
            <a:r>
              <a:rPr dirty="0" sz="1450" spc="-20">
                <a:latin typeface="Times New Roman"/>
                <a:cs typeface="Times New Roman"/>
              </a:rPr>
              <a:t>officer, </a:t>
            </a:r>
            <a:r>
              <a:rPr dirty="0" sz="1450" spc="-10">
                <a:latin typeface="Times New Roman"/>
                <a:cs typeface="Times New Roman"/>
              </a:rPr>
              <a:t>"that </a:t>
            </a:r>
            <a:r>
              <a:rPr dirty="0" sz="1450" spc="-5">
                <a:latin typeface="Times New Roman"/>
                <a:cs typeface="Times New Roman"/>
              </a:rPr>
              <a:t>your </a:t>
            </a:r>
            <a:r>
              <a:rPr dirty="0" sz="1450" spc="-10">
                <a:latin typeface="Times New Roman"/>
                <a:cs typeface="Times New Roman"/>
              </a:rPr>
              <a:t>Highness should recollect  my face. It is eight years since </a:t>
            </a:r>
            <a:r>
              <a:rPr dirty="0" sz="1450" spc="-5">
                <a:latin typeface="Times New Roman"/>
                <a:cs typeface="Times New Roman"/>
              </a:rPr>
              <a:t>I </a:t>
            </a:r>
            <a:r>
              <a:rPr dirty="0" sz="1450" spc="-10">
                <a:latin typeface="Times New Roman"/>
                <a:cs typeface="Times New Roman"/>
              </a:rPr>
              <a:t>had the pleasure </a:t>
            </a:r>
            <a:r>
              <a:rPr dirty="0" sz="1450" spc="-5">
                <a:latin typeface="Times New Roman"/>
                <a:cs typeface="Times New Roman"/>
              </a:rPr>
              <a:t>of </a:t>
            </a:r>
            <a:r>
              <a:rPr dirty="0" sz="1450" spc="-10">
                <a:latin typeface="Times New Roman"/>
                <a:cs typeface="Times New Roman"/>
              </a:rPr>
              <a:t>an</a:t>
            </a:r>
            <a:r>
              <a:rPr dirty="0" sz="1450" spc="80">
                <a:latin typeface="Times New Roman"/>
                <a:cs typeface="Times New Roman"/>
              </a:rPr>
              <a:t> </a:t>
            </a:r>
            <a:r>
              <a:rPr dirty="0" sz="1450" spc="-20">
                <a:latin typeface="Times New Roman"/>
                <a:cs typeface="Times New Roman"/>
              </a:rPr>
              <a:t>interview."</a:t>
            </a:r>
            <a:endParaRPr sz="1450">
              <a:latin typeface="Times New Roman"/>
              <a:cs typeface="Times New Roman"/>
            </a:endParaRPr>
          </a:p>
          <a:p>
            <a:pPr algn="just" marL="12700" marR="7620">
              <a:lnSpc>
                <a:spcPts val="1730"/>
              </a:lnSpc>
              <a:spcBef>
                <a:spcPts val="860"/>
              </a:spcBef>
            </a:pPr>
            <a:r>
              <a:rPr dirty="0" sz="1450" spc="-45">
                <a:latin typeface="Times New Roman"/>
                <a:cs typeface="Times New Roman"/>
              </a:rPr>
              <a:t>"To </a:t>
            </a:r>
            <a:r>
              <a:rPr dirty="0" sz="1450" spc="-10">
                <a:latin typeface="Times New Roman"/>
                <a:cs typeface="Times New Roman"/>
              </a:rPr>
              <a:t>remember faces," returned Florizel, "is as much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my profession as  it is </a:t>
            </a:r>
            <a:r>
              <a:rPr dirty="0" sz="1450" spc="-5">
                <a:latin typeface="Times New Roman"/>
                <a:cs typeface="Times New Roman"/>
              </a:rPr>
              <a:t>of </a:t>
            </a:r>
            <a:r>
              <a:rPr dirty="0" sz="1450" spc="-10">
                <a:latin typeface="Times New Roman"/>
                <a:cs typeface="Times New Roman"/>
              </a:rPr>
              <a:t>yours. Indeed, rightly looked </a:t>
            </a:r>
            <a:r>
              <a:rPr dirty="0" sz="1450" spc="-5">
                <a:latin typeface="Times New Roman"/>
                <a:cs typeface="Times New Roman"/>
              </a:rPr>
              <a:t>upon, a </a:t>
            </a:r>
            <a:r>
              <a:rPr dirty="0" sz="1450" spc="-10">
                <a:latin typeface="Times New Roman"/>
                <a:cs typeface="Times New Roman"/>
              </a:rPr>
              <a:t>Prince and </a:t>
            </a:r>
            <a:r>
              <a:rPr dirty="0" sz="1450" spc="-5">
                <a:latin typeface="Times New Roman"/>
                <a:cs typeface="Times New Roman"/>
              </a:rPr>
              <a:t>a </a:t>
            </a:r>
            <a:r>
              <a:rPr dirty="0" sz="1450" spc="-10">
                <a:latin typeface="Times New Roman"/>
                <a:cs typeface="Times New Roman"/>
              </a:rPr>
              <a:t>detective serve in the  same corps. </a:t>
            </a:r>
            <a:r>
              <a:rPr dirty="0" sz="1450" spc="-70">
                <a:latin typeface="Times New Roman"/>
                <a:cs typeface="Times New Roman"/>
              </a:rPr>
              <a:t>We </a:t>
            </a:r>
            <a:r>
              <a:rPr dirty="0" sz="1450" spc="-10">
                <a:latin typeface="Times New Roman"/>
                <a:cs typeface="Times New Roman"/>
              </a:rPr>
              <a:t>are both combatants against crime; only mine is the more  lucrative and yours the more dangerous rank, and there is </a:t>
            </a:r>
            <a:r>
              <a:rPr dirty="0" sz="1450" spc="-5">
                <a:latin typeface="Times New Roman"/>
                <a:cs typeface="Times New Roman"/>
              </a:rPr>
              <a:t>a </a:t>
            </a:r>
            <a:r>
              <a:rPr dirty="0" sz="1450" spc="-10">
                <a:latin typeface="Times New Roman"/>
                <a:cs typeface="Times New Roman"/>
              </a:rPr>
              <a:t>sense in which  both may </a:t>
            </a:r>
            <a:r>
              <a:rPr dirty="0" sz="1450" spc="-5">
                <a:latin typeface="Times New Roman"/>
                <a:cs typeface="Times New Roman"/>
              </a:rPr>
              <a:t>be </a:t>
            </a:r>
            <a:r>
              <a:rPr dirty="0" sz="1450" spc="-10">
                <a:latin typeface="Times New Roman"/>
                <a:cs typeface="Times New Roman"/>
              </a:rPr>
              <a:t>made equally honourable to </a:t>
            </a:r>
            <a:r>
              <a:rPr dirty="0" sz="1450" spc="-5">
                <a:latin typeface="Times New Roman"/>
                <a:cs typeface="Times New Roman"/>
              </a:rPr>
              <a:t>a good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had </a:t>
            </a:r>
            <a:r>
              <a:rPr dirty="0" sz="1450" spc="-15">
                <a:latin typeface="Times New Roman"/>
                <a:cs typeface="Times New Roman"/>
              </a:rPr>
              <a:t>rather, </a:t>
            </a:r>
            <a:r>
              <a:rPr dirty="0" sz="1450" spc="-10">
                <a:latin typeface="Times New Roman"/>
                <a:cs typeface="Times New Roman"/>
              </a:rPr>
              <a:t>strange as  </a:t>
            </a:r>
            <a:r>
              <a:rPr dirty="0" sz="1450" spc="-5">
                <a:latin typeface="Times New Roman"/>
                <a:cs typeface="Times New Roman"/>
              </a:rPr>
              <a:t>you </a:t>
            </a:r>
            <a:r>
              <a:rPr dirty="0" sz="1450" spc="-10">
                <a:latin typeface="Times New Roman"/>
                <a:cs typeface="Times New Roman"/>
              </a:rPr>
              <a:t>may think it, </a:t>
            </a:r>
            <a:r>
              <a:rPr dirty="0" sz="1450" spc="-5">
                <a:latin typeface="Times New Roman"/>
                <a:cs typeface="Times New Roman"/>
              </a:rPr>
              <a:t>be a </a:t>
            </a:r>
            <a:r>
              <a:rPr dirty="0" sz="1450" spc="-10">
                <a:latin typeface="Times New Roman"/>
                <a:cs typeface="Times New Roman"/>
              </a:rPr>
              <a:t>detective </a:t>
            </a:r>
            <a:r>
              <a:rPr dirty="0" sz="1450" spc="-5">
                <a:latin typeface="Times New Roman"/>
                <a:cs typeface="Times New Roman"/>
              </a:rPr>
              <a:t>of </a:t>
            </a:r>
            <a:r>
              <a:rPr dirty="0" sz="1450" spc="-10">
                <a:latin typeface="Times New Roman"/>
                <a:cs typeface="Times New Roman"/>
              </a:rPr>
              <a:t>character and parts than </a:t>
            </a:r>
            <a:r>
              <a:rPr dirty="0" sz="1450" spc="-5">
                <a:latin typeface="Times New Roman"/>
                <a:cs typeface="Times New Roman"/>
              </a:rPr>
              <a:t>a </a:t>
            </a:r>
            <a:r>
              <a:rPr dirty="0" sz="1450" spc="-10">
                <a:latin typeface="Times New Roman"/>
                <a:cs typeface="Times New Roman"/>
              </a:rPr>
              <a:t>weak and ignoble  sovereign."</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The </a:t>
            </a:r>
            <a:r>
              <a:rPr dirty="0" sz="1450" spc="-15">
                <a:latin typeface="Times New Roman"/>
                <a:cs typeface="Times New Roman"/>
              </a:rPr>
              <a:t>officer </a:t>
            </a:r>
            <a:r>
              <a:rPr dirty="0" sz="1450" spc="-10">
                <a:latin typeface="Times New Roman"/>
                <a:cs typeface="Times New Roman"/>
              </a:rPr>
              <a:t>was</a:t>
            </a:r>
            <a:r>
              <a:rPr dirty="0" sz="1450" spc="5">
                <a:latin typeface="Times New Roman"/>
                <a:cs typeface="Times New Roman"/>
              </a:rPr>
              <a:t> </a:t>
            </a:r>
            <a:r>
              <a:rPr dirty="0" sz="1450" spc="-10">
                <a:latin typeface="Times New Roman"/>
                <a:cs typeface="Times New Roman"/>
              </a:rPr>
              <a:t>overwhelmed.</a:t>
            </a:r>
            <a:endParaRPr sz="1450">
              <a:latin typeface="Times New Roman"/>
              <a:cs typeface="Times New Roman"/>
            </a:endParaRPr>
          </a:p>
          <a:p>
            <a:pPr marL="12700" marR="10795">
              <a:lnSpc>
                <a:spcPts val="1730"/>
              </a:lnSpc>
              <a:spcBef>
                <a:spcPts val="919"/>
              </a:spcBef>
            </a:pPr>
            <a:r>
              <a:rPr dirty="0" sz="1450" spc="-40">
                <a:latin typeface="Times New Roman"/>
                <a:cs typeface="Times New Roman"/>
              </a:rPr>
              <a:t>"Your </a:t>
            </a:r>
            <a:r>
              <a:rPr dirty="0" sz="1450" spc="-10">
                <a:latin typeface="Times New Roman"/>
                <a:cs typeface="Times New Roman"/>
              </a:rPr>
              <a:t>Highness returns </a:t>
            </a:r>
            <a:r>
              <a:rPr dirty="0" sz="1450" spc="-5">
                <a:latin typeface="Times New Roman"/>
                <a:cs typeface="Times New Roman"/>
              </a:rPr>
              <a:t>good </a:t>
            </a:r>
            <a:r>
              <a:rPr dirty="0" sz="1450" spc="-10">
                <a:latin typeface="Times New Roman"/>
                <a:cs typeface="Times New Roman"/>
              </a:rPr>
              <a:t>for evil," said he. </a:t>
            </a:r>
            <a:r>
              <a:rPr dirty="0" sz="1450" spc="-45">
                <a:latin typeface="Times New Roman"/>
                <a:cs typeface="Times New Roman"/>
              </a:rPr>
              <a:t>"To </a:t>
            </a:r>
            <a:r>
              <a:rPr dirty="0" sz="1450" spc="-10">
                <a:latin typeface="Times New Roman"/>
                <a:cs typeface="Times New Roman"/>
              </a:rPr>
              <a:t>an act </a:t>
            </a:r>
            <a:r>
              <a:rPr dirty="0" sz="1450" spc="-5">
                <a:latin typeface="Times New Roman"/>
                <a:cs typeface="Times New Roman"/>
              </a:rPr>
              <a:t>of </a:t>
            </a:r>
            <a:r>
              <a:rPr dirty="0" sz="1450" spc="-10">
                <a:latin typeface="Times New Roman"/>
                <a:cs typeface="Times New Roman"/>
              </a:rPr>
              <a:t>presumption </a:t>
            </a:r>
            <a:r>
              <a:rPr dirty="0" sz="1450" spc="-5">
                <a:latin typeface="Times New Roman"/>
                <a:cs typeface="Times New Roman"/>
              </a:rPr>
              <a:t>he  </a:t>
            </a:r>
            <a:r>
              <a:rPr dirty="0" sz="1450" spc="-10">
                <a:latin typeface="Times New Roman"/>
                <a:cs typeface="Times New Roman"/>
              </a:rPr>
              <a:t>replies </a:t>
            </a:r>
            <a:r>
              <a:rPr dirty="0" sz="1450" spc="-5">
                <a:latin typeface="Times New Roman"/>
                <a:cs typeface="Times New Roman"/>
              </a:rPr>
              <a:t>by </a:t>
            </a:r>
            <a:r>
              <a:rPr dirty="0" sz="1450" spc="-10">
                <a:latin typeface="Times New Roman"/>
                <a:cs typeface="Times New Roman"/>
              </a:rPr>
              <a:t>the most amiable</a:t>
            </a:r>
            <a:r>
              <a:rPr dirty="0" sz="1450" spc="10">
                <a:latin typeface="Times New Roman"/>
                <a:cs typeface="Times New Roman"/>
              </a:rPr>
              <a:t> </a:t>
            </a:r>
            <a:r>
              <a:rPr dirty="0" sz="1450" spc="-10">
                <a:latin typeface="Times New Roman"/>
                <a:cs typeface="Times New Roman"/>
              </a:rPr>
              <a:t>condescension."</a:t>
            </a:r>
            <a:endParaRPr sz="1450">
              <a:latin typeface="Times New Roman"/>
              <a:cs typeface="Times New Roman"/>
            </a:endParaRPr>
          </a:p>
          <a:p>
            <a:pPr marL="12700" marR="140335">
              <a:lnSpc>
                <a:spcPts val="2590"/>
              </a:lnSpc>
              <a:spcBef>
                <a:spcPts val="175"/>
              </a:spcBef>
            </a:pPr>
            <a:r>
              <a:rPr dirty="0" sz="1450" spc="-10">
                <a:latin typeface="Times New Roman"/>
                <a:cs typeface="Times New Roman"/>
              </a:rPr>
              <a:t>"How </a:t>
            </a:r>
            <a:r>
              <a:rPr dirty="0" sz="1450" spc="-5">
                <a:latin typeface="Times New Roman"/>
                <a:cs typeface="Times New Roman"/>
              </a:rPr>
              <a:t>do you </a:t>
            </a:r>
            <a:r>
              <a:rPr dirty="0" sz="1450" spc="-25">
                <a:latin typeface="Times New Roman"/>
                <a:cs typeface="Times New Roman"/>
              </a:rPr>
              <a:t>know," </a:t>
            </a:r>
            <a:r>
              <a:rPr dirty="0" sz="1450" spc="-10">
                <a:latin typeface="Times New Roman"/>
                <a:cs typeface="Times New Roman"/>
              </a:rPr>
              <a:t>replied Florizel,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seeking to corrupt you?"  "Heaven preserve me from the temptation!" cried the</a:t>
            </a:r>
            <a:r>
              <a:rPr dirty="0" sz="1450" spc="40">
                <a:latin typeface="Times New Roman"/>
                <a:cs typeface="Times New Roman"/>
              </a:rPr>
              <a:t> </a:t>
            </a:r>
            <a:r>
              <a:rPr dirty="0" sz="1450" spc="-10">
                <a:latin typeface="Times New Roman"/>
                <a:cs typeface="Times New Roman"/>
              </a:rPr>
              <a:t>detective.</a:t>
            </a:r>
            <a:endParaRPr sz="1450">
              <a:latin typeface="Times New Roman"/>
              <a:cs typeface="Times New Roman"/>
            </a:endParaRPr>
          </a:p>
          <a:p>
            <a:pPr algn="just" marL="12700" marR="5080">
              <a:lnSpc>
                <a:spcPts val="1730"/>
              </a:lnSpc>
              <a:spcBef>
                <a:spcPts val="690"/>
              </a:spcBef>
            </a:pPr>
            <a:r>
              <a:rPr dirty="0" sz="1450" spc="-10">
                <a:latin typeface="Times New Roman"/>
                <a:cs typeface="Times New Roman"/>
              </a:rPr>
              <a:t>"I applaud </a:t>
            </a:r>
            <a:r>
              <a:rPr dirty="0" sz="1450" spc="-5">
                <a:latin typeface="Times New Roman"/>
                <a:cs typeface="Times New Roman"/>
              </a:rPr>
              <a:t>your </a:t>
            </a:r>
            <a:r>
              <a:rPr dirty="0" sz="1450" spc="-15">
                <a:latin typeface="Times New Roman"/>
                <a:cs typeface="Times New Roman"/>
              </a:rPr>
              <a:t>answer," </a:t>
            </a:r>
            <a:r>
              <a:rPr dirty="0" sz="1450" spc="-10">
                <a:latin typeface="Times New Roman"/>
                <a:cs typeface="Times New Roman"/>
              </a:rPr>
              <a:t>returned the Prince. "It is that </a:t>
            </a:r>
            <a:r>
              <a:rPr dirty="0" sz="1450" spc="-5">
                <a:latin typeface="Times New Roman"/>
                <a:cs typeface="Times New Roman"/>
              </a:rPr>
              <a:t>of a </a:t>
            </a:r>
            <a:r>
              <a:rPr dirty="0" sz="1450" spc="-10">
                <a:latin typeface="Times New Roman"/>
                <a:cs typeface="Times New Roman"/>
              </a:rPr>
              <a:t>wise and honest  man. The world is </a:t>
            </a:r>
            <a:r>
              <a:rPr dirty="0" sz="1450" spc="-5">
                <a:latin typeface="Times New Roman"/>
                <a:cs typeface="Times New Roman"/>
              </a:rPr>
              <a:t>a </a:t>
            </a:r>
            <a:r>
              <a:rPr dirty="0" sz="1450" spc="-10">
                <a:latin typeface="Times New Roman"/>
                <a:cs typeface="Times New Roman"/>
              </a:rPr>
              <a:t>great place and stocked with wealth and </a:t>
            </a:r>
            <a:r>
              <a:rPr dirty="0" sz="1450" spc="-20">
                <a:latin typeface="Times New Roman"/>
                <a:cs typeface="Times New Roman"/>
              </a:rPr>
              <a:t>beauty, </a:t>
            </a:r>
            <a:r>
              <a:rPr dirty="0" sz="1450" spc="-10">
                <a:latin typeface="Times New Roman"/>
                <a:cs typeface="Times New Roman"/>
              </a:rPr>
              <a:t>and there  is </a:t>
            </a:r>
            <a:r>
              <a:rPr dirty="0" sz="1450" spc="-5">
                <a:latin typeface="Times New Roman"/>
                <a:cs typeface="Times New Roman"/>
              </a:rPr>
              <a:t>no </a:t>
            </a:r>
            <a:r>
              <a:rPr dirty="0" sz="1450" spc="-10">
                <a:latin typeface="Times New Roman"/>
                <a:cs typeface="Times New Roman"/>
              </a:rPr>
              <a:t>limit to the rewards that may </a:t>
            </a:r>
            <a:r>
              <a:rPr dirty="0" sz="1450" spc="-5">
                <a:latin typeface="Times New Roman"/>
                <a:cs typeface="Times New Roman"/>
              </a:rPr>
              <a:t>be </a:t>
            </a:r>
            <a:r>
              <a:rPr dirty="0" sz="1450" spc="-10">
                <a:latin typeface="Times New Roman"/>
                <a:cs typeface="Times New Roman"/>
              </a:rPr>
              <a:t>offered. Such an </a:t>
            </a:r>
            <a:r>
              <a:rPr dirty="0" sz="1450" spc="-5">
                <a:latin typeface="Times New Roman"/>
                <a:cs typeface="Times New Roman"/>
              </a:rPr>
              <a:t>one </a:t>
            </a:r>
            <a:r>
              <a:rPr dirty="0" sz="1450" spc="-10">
                <a:latin typeface="Times New Roman"/>
                <a:cs typeface="Times New Roman"/>
              </a:rPr>
              <a:t>who would refuse </a:t>
            </a:r>
            <a:r>
              <a:rPr dirty="0" sz="1450" spc="-5">
                <a:latin typeface="Times New Roman"/>
                <a:cs typeface="Times New Roman"/>
              </a:rPr>
              <a:t>a  </a:t>
            </a:r>
            <a:r>
              <a:rPr dirty="0" sz="1450" spc="-10">
                <a:latin typeface="Times New Roman"/>
                <a:cs typeface="Times New Roman"/>
              </a:rPr>
              <a:t>million </a:t>
            </a:r>
            <a:r>
              <a:rPr dirty="0" sz="1450" spc="-5">
                <a:latin typeface="Times New Roman"/>
                <a:cs typeface="Times New Roman"/>
              </a:rPr>
              <a:t>of </a:t>
            </a:r>
            <a:r>
              <a:rPr dirty="0" sz="1450" spc="-10">
                <a:latin typeface="Times New Roman"/>
                <a:cs typeface="Times New Roman"/>
              </a:rPr>
              <a:t>money may sell his </a:t>
            </a:r>
            <a:r>
              <a:rPr dirty="0" sz="1450" spc="-5">
                <a:latin typeface="Times New Roman"/>
                <a:cs typeface="Times New Roman"/>
              </a:rPr>
              <a:t>honour </a:t>
            </a:r>
            <a:r>
              <a:rPr dirty="0" sz="1450" spc="-10">
                <a:latin typeface="Times New Roman"/>
                <a:cs typeface="Times New Roman"/>
              </a:rPr>
              <a:t>for an empire </a:t>
            </a:r>
            <a:r>
              <a:rPr dirty="0" sz="1450" spc="-5">
                <a:latin typeface="Times New Roman"/>
                <a:cs typeface="Times New Roman"/>
              </a:rPr>
              <a:t>or </a:t>
            </a:r>
            <a:r>
              <a:rPr dirty="0" sz="1450" spc="-10">
                <a:latin typeface="Times New Roman"/>
                <a:cs typeface="Times New Roman"/>
              </a:rPr>
              <a:t>the love </a:t>
            </a:r>
            <a:r>
              <a:rPr dirty="0" sz="1450" spc="-5">
                <a:latin typeface="Times New Roman"/>
                <a:cs typeface="Times New Roman"/>
              </a:rPr>
              <a:t>of a </a:t>
            </a:r>
            <a:r>
              <a:rPr dirty="0" sz="1450" spc="-10">
                <a:latin typeface="Times New Roman"/>
                <a:cs typeface="Times New Roman"/>
              </a:rPr>
              <a:t>woman;  and </a:t>
            </a:r>
            <a:r>
              <a:rPr dirty="0" sz="1450" spc="-5">
                <a:latin typeface="Times New Roman"/>
                <a:cs typeface="Times New Roman"/>
              </a:rPr>
              <a:t>I </a:t>
            </a:r>
            <a:r>
              <a:rPr dirty="0" sz="1450" spc="-10">
                <a:latin typeface="Times New Roman"/>
                <a:cs typeface="Times New Roman"/>
              </a:rPr>
              <a:t>myself, who speak to </a:t>
            </a:r>
            <a:r>
              <a:rPr dirty="0" sz="1450" spc="-5">
                <a:latin typeface="Times New Roman"/>
                <a:cs typeface="Times New Roman"/>
              </a:rPr>
              <a:t>you, </a:t>
            </a:r>
            <a:r>
              <a:rPr dirty="0" sz="1450" spc="-10">
                <a:latin typeface="Times New Roman"/>
                <a:cs typeface="Times New Roman"/>
              </a:rPr>
              <a:t>have seen occasions so</a:t>
            </a:r>
            <a:r>
              <a:rPr dirty="0" sz="1450" spc="310">
                <a:latin typeface="Times New Roman"/>
                <a:cs typeface="Times New Roman"/>
              </a:rPr>
              <a:t> </a:t>
            </a:r>
            <a:r>
              <a:rPr dirty="0" sz="1450" spc="-10">
                <a:latin typeface="Times New Roman"/>
                <a:cs typeface="Times New Roman"/>
              </a:rPr>
              <a:t>tempting,</a:t>
            </a:r>
            <a:endParaRPr sz="14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him, and is </a:t>
            </a:r>
            <a:r>
              <a:rPr dirty="0" sz="1450" spc="-5">
                <a:latin typeface="Times New Roman"/>
                <a:cs typeface="Times New Roman"/>
              </a:rPr>
              <a:t>not </a:t>
            </a:r>
            <a:r>
              <a:rPr dirty="0" sz="1450" spc="-10">
                <a:latin typeface="Times New Roman"/>
                <a:cs typeface="Times New Roman"/>
              </a:rPr>
              <a:t>at all likely to tolerate much rudeness.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very quiet man,  as </a:t>
            </a:r>
            <a:r>
              <a:rPr dirty="0" sz="1450" spc="-5">
                <a:latin typeface="Times New Roman"/>
                <a:cs typeface="Times New Roman"/>
              </a:rPr>
              <a:t>a </a:t>
            </a:r>
            <a:r>
              <a:rPr dirty="0" sz="1450" spc="-10">
                <a:latin typeface="Times New Roman"/>
                <a:cs typeface="Times New Roman"/>
              </a:rPr>
              <a:t>usual thing; </a:t>
            </a:r>
            <a:r>
              <a:rPr dirty="0" sz="1450" spc="-5">
                <a:latin typeface="Times New Roman"/>
                <a:cs typeface="Times New Roman"/>
              </a:rPr>
              <a:t>but, </a:t>
            </a:r>
            <a:r>
              <a:rPr dirty="0" sz="1450" spc="-10">
                <a:latin typeface="Times New Roman"/>
                <a:cs typeface="Times New Roman"/>
              </a:rPr>
              <a:t>my dear </a:t>
            </a:r>
            <a:r>
              <a:rPr dirty="0" sz="1450" spc="-25">
                <a:latin typeface="Times New Roman"/>
                <a:cs typeface="Times New Roman"/>
              </a:rPr>
              <a:t>sir, </a:t>
            </a:r>
            <a:r>
              <a:rPr dirty="0" sz="1450" spc="-5">
                <a:latin typeface="Times New Roman"/>
                <a:cs typeface="Times New Roman"/>
              </a:rPr>
              <a:t>you </a:t>
            </a:r>
            <a:r>
              <a:rPr dirty="0" sz="1450" spc="-10">
                <a:latin typeface="Times New Roman"/>
                <a:cs typeface="Times New Roman"/>
              </a:rPr>
              <a:t>are either going to oblige me in the little  matter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you </a:t>
            </a:r>
            <a:r>
              <a:rPr dirty="0" sz="1450" spc="-10">
                <a:latin typeface="Times New Roman"/>
                <a:cs typeface="Times New Roman"/>
              </a:rPr>
              <a:t>are aware, </a:t>
            </a:r>
            <a:r>
              <a:rPr dirty="0" sz="1450" spc="-5">
                <a:latin typeface="Times New Roman"/>
                <a:cs typeface="Times New Roman"/>
              </a:rPr>
              <a:t>or you </a:t>
            </a:r>
            <a:r>
              <a:rPr dirty="0" sz="1450" spc="-10">
                <a:latin typeface="Times New Roman"/>
                <a:cs typeface="Times New Roman"/>
              </a:rPr>
              <a:t>shall very bitterly repent that </a:t>
            </a:r>
            <a:r>
              <a:rPr dirty="0" sz="1450" spc="-5">
                <a:latin typeface="Times New Roman"/>
                <a:cs typeface="Times New Roman"/>
              </a:rPr>
              <a:t>you </a:t>
            </a:r>
            <a:r>
              <a:rPr dirty="0" sz="1450" spc="-10">
                <a:latin typeface="Times New Roman"/>
                <a:cs typeface="Times New Roman"/>
              </a:rPr>
              <a:t>ever  admitted me to </a:t>
            </a:r>
            <a:r>
              <a:rPr dirty="0" sz="1450" spc="-5">
                <a:latin typeface="Times New Roman"/>
                <a:cs typeface="Times New Roman"/>
              </a:rPr>
              <a:t>your</a:t>
            </a:r>
            <a:r>
              <a:rPr dirty="0" sz="1450" spc="5">
                <a:latin typeface="Times New Roman"/>
                <a:cs typeface="Times New Roman"/>
              </a:rPr>
              <a:t> </a:t>
            </a:r>
            <a:r>
              <a:rPr dirty="0" sz="1450" spc="-15">
                <a:latin typeface="Times New Roman"/>
                <a:cs typeface="Times New Roman"/>
              </a:rPr>
              <a:t>ante-chamber."</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 President laughed</a:t>
            </a:r>
            <a:r>
              <a:rPr dirty="0" sz="1450">
                <a:latin typeface="Times New Roman"/>
                <a:cs typeface="Times New Roman"/>
              </a:rPr>
              <a:t> </a:t>
            </a:r>
            <a:r>
              <a:rPr dirty="0" sz="1450" spc="-10">
                <a:latin typeface="Times New Roman"/>
                <a:cs typeface="Times New Roman"/>
              </a:rPr>
              <a:t>aloud.</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"That is the way to speak," said he. </a:t>
            </a: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man who is </a:t>
            </a:r>
            <a:r>
              <a:rPr dirty="0" sz="1450" spc="-5">
                <a:latin typeface="Times New Roman"/>
                <a:cs typeface="Times New Roman"/>
              </a:rPr>
              <a:t>a </a:t>
            </a:r>
            <a:r>
              <a:rPr dirty="0" sz="1450" spc="-10">
                <a:latin typeface="Times New Roman"/>
                <a:cs typeface="Times New Roman"/>
              </a:rPr>
              <a:t>man. </a:t>
            </a:r>
            <a:r>
              <a:rPr dirty="0" sz="1450" spc="-60">
                <a:latin typeface="Times New Roman"/>
                <a:cs typeface="Times New Roman"/>
              </a:rPr>
              <a:t>You </a:t>
            </a:r>
            <a:r>
              <a:rPr dirty="0" sz="1450" spc="-10">
                <a:latin typeface="Times New Roman"/>
                <a:cs typeface="Times New Roman"/>
              </a:rPr>
              <a:t>know  the way to my heart, and can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like with me. </a:t>
            </a:r>
            <a:r>
              <a:rPr dirty="0" sz="1450" spc="-25">
                <a:latin typeface="Times New Roman"/>
                <a:cs typeface="Times New Roman"/>
              </a:rPr>
              <a:t>Will </a:t>
            </a:r>
            <a:r>
              <a:rPr dirty="0" sz="1450" spc="-5">
                <a:latin typeface="Times New Roman"/>
                <a:cs typeface="Times New Roman"/>
              </a:rPr>
              <a:t>you," he  </a:t>
            </a:r>
            <a:r>
              <a:rPr dirty="0" sz="1450" spc="-10">
                <a:latin typeface="Times New Roman"/>
                <a:cs typeface="Times New Roman"/>
              </a:rPr>
              <a:t>continued, addressing Geraldine, "will </a:t>
            </a:r>
            <a:r>
              <a:rPr dirty="0" sz="1450" spc="-5">
                <a:latin typeface="Times New Roman"/>
                <a:cs typeface="Times New Roman"/>
              </a:rPr>
              <a:t>you </a:t>
            </a:r>
            <a:r>
              <a:rPr dirty="0" sz="1450" spc="-10">
                <a:latin typeface="Times New Roman"/>
                <a:cs typeface="Times New Roman"/>
              </a:rPr>
              <a:t>step aside for </a:t>
            </a:r>
            <a:r>
              <a:rPr dirty="0" sz="1450" spc="-5">
                <a:latin typeface="Times New Roman"/>
                <a:cs typeface="Times New Roman"/>
              </a:rPr>
              <a:t>a </a:t>
            </a:r>
            <a:r>
              <a:rPr dirty="0" sz="1450" spc="-10">
                <a:latin typeface="Times New Roman"/>
                <a:cs typeface="Times New Roman"/>
              </a:rPr>
              <a:t>few minutes? </a:t>
            </a:r>
            <a:r>
              <a:rPr dirty="0" sz="1450" spc="-5">
                <a:latin typeface="Times New Roman"/>
                <a:cs typeface="Times New Roman"/>
              </a:rPr>
              <a:t>I  </a:t>
            </a:r>
            <a:r>
              <a:rPr dirty="0" sz="1450" spc="-10">
                <a:latin typeface="Times New Roman"/>
                <a:cs typeface="Times New Roman"/>
              </a:rPr>
              <a:t>shall finish first with </a:t>
            </a:r>
            <a:r>
              <a:rPr dirty="0" sz="1450" spc="-5">
                <a:latin typeface="Times New Roman"/>
                <a:cs typeface="Times New Roman"/>
              </a:rPr>
              <a:t>your </a:t>
            </a:r>
            <a:r>
              <a:rPr dirty="0" sz="1450" spc="-10">
                <a:latin typeface="Times New Roman"/>
                <a:cs typeface="Times New Roman"/>
              </a:rPr>
              <a:t>companion, and some </a:t>
            </a:r>
            <a:r>
              <a:rPr dirty="0" sz="1450" spc="-5">
                <a:latin typeface="Times New Roman"/>
                <a:cs typeface="Times New Roman"/>
              </a:rPr>
              <a:t>of </a:t>
            </a:r>
            <a:r>
              <a:rPr dirty="0" sz="1450" spc="-10">
                <a:latin typeface="Times New Roman"/>
                <a:cs typeface="Times New Roman"/>
              </a:rPr>
              <a:t>the club's formalities  require to </a:t>
            </a:r>
            <a:r>
              <a:rPr dirty="0" sz="1450" spc="-5">
                <a:latin typeface="Times New Roman"/>
                <a:cs typeface="Times New Roman"/>
              </a:rPr>
              <a:t>be </a:t>
            </a:r>
            <a:r>
              <a:rPr dirty="0" sz="1450" spc="-10">
                <a:latin typeface="Times New Roman"/>
                <a:cs typeface="Times New Roman"/>
              </a:rPr>
              <a:t>fulfilled in</a:t>
            </a:r>
            <a:r>
              <a:rPr dirty="0" sz="1450" spc="5">
                <a:latin typeface="Times New Roman"/>
                <a:cs typeface="Times New Roman"/>
              </a:rPr>
              <a:t> </a:t>
            </a:r>
            <a:r>
              <a:rPr dirty="0" sz="1450" spc="-10">
                <a:latin typeface="Times New Roman"/>
                <a:cs typeface="Times New Roman"/>
              </a:rPr>
              <a:t>private."</a:t>
            </a:r>
            <a:endParaRPr sz="1450">
              <a:latin typeface="Times New Roman"/>
              <a:cs typeface="Times New Roman"/>
            </a:endParaRPr>
          </a:p>
          <a:p>
            <a:pPr algn="just" marL="12700" marR="5715">
              <a:lnSpc>
                <a:spcPts val="1730"/>
              </a:lnSpc>
              <a:spcBef>
                <a:spcPts val="855"/>
              </a:spcBef>
            </a:pPr>
            <a:r>
              <a:rPr dirty="0" sz="1450" spc="-25">
                <a:latin typeface="Times New Roman"/>
                <a:cs typeface="Times New Roman"/>
              </a:rPr>
              <a:t>With </a:t>
            </a:r>
            <a:r>
              <a:rPr dirty="0" sz="1450" spc="-10">
                <a:latin typeface="Times New Roman"/>
                <a:cs typeface="Times New Roman"/>
              </a:rPr>
              <a:t>these words </a:t>
            </a:r>
            <a:r>
              <a:rPr dirty="0" sz="1450" spc="-5">
                <a:latin typeface="Times New Roman"/>
                <a:cs typeface="Times New Roman"/>
              </a:rPr>
              <a:t>he </a:t>
            </a:r>
            <a:r>
              <a:rPr dirty="0" sz="1450" spc="-10">
                <a:latin typeface="Times New Roman"/>
                <a:cs typeface="Times New Roman"/>
              </a:rPr>
              <a:t>opened the </a:t>
            </a:r>
            <a:r>
              <a:rPr dirty="0" sz="1450" spc="-5">
                <a:latin typeface="Times New Roman"/>
                <a:cs typeface="Times New Roman"/>
              </a:rPr>
              <a:t>door of a </a:t>
            </a:r>
            <a:r>
              <a:rPr dirty="0" sz="1450" spc="-10">
                <a:latin typeface="Times New Roman"/>
                <a:cs typeface="Times New Roman"/>
              </a:rPr>
              <a:t>small closet, into which </a:t>
            </a:r>
            <a:r>
              <a:rPr dirty="0" sz="1450" spc="-5">
                <a:latin typeface="Times New Roman"/>
                <a:cs typeface="Times New Roman"/>
              </a:rPr>
              <a:t>he </a:t>
            </a:r>
            <a:r>
              <a:rPr dirty="0" sz="1450" spc="-10">
                <a:latin typeface="Times New Roman"/>
                <a:cs typeface="Times New Roman"/>
              </a:rPr>
              <a:t>shut the  Colonel.</a:t>
            </a:r>
            <a:endParaRPr sz="1450">
              <a:latin typeface="Times New Roman"/>
              <a:cs typeface="Times New Roman"/>
            </a:endParaRPr>
          </a:p>
          <a:p>
            <a:pPr algn="just" marL="12700" marR="10160">
              <a:lnSpc>
                <a:spcPts val="1730"/>
              </a:lnSpc>
              <a:spcBef>
                <a:spcPts val="865"/>
              </a:spcBef>
            </a:pPr>
            <a:r>
              <a:rPr dirty="0" sz="1450" spc="-10">
                <a:latin typeface="Times New Roman"/>
                <a:cs typeface="Times New Roman"/>
              </a:rPr>
              <a:t>"I believe in </a:t>
            </a:r>
            <a:r>
              <a:rPr dirty="0" sz="1450" spc="-5">
                <a:latin typeface="Times New Roman"/>
                <a:cs typeface="Times New Roman"/>
              </a:rPr>
              <a:t>you," he </a:t>
            </a:r>
            <a:r>
              <a:rPr dirty="0" sz="1450" spc="-10">
                <a:latin typeface="Times New Roman"/>
                <a:cs typeface="Times New Roman"/>
              </a:rPr>
              <a:t>said to Florizel, as soon as they were alone; "but are </a:t>
            </a:r>
            <a:r>
              <a:rPr dirty="0" sz="1450" spc="-5">
                <a:latin typeface="Times New Roman"/>
                <a:cs typeface="Times New Roman"/>
              </a:rPr>
              <a:t>you  </a:t>
            </a:r>
            <a:r>
              <a:rPr dirty="0" sz="1450" spc="-10">
                <a:latin typeface="Times New Roman"/>
                <a:cs typeface="Times New Roman"/>
              </a:rPr>
              <a:t>sure </a:t>
            </a:r>
            <a:r>
              <a:rPr dirty="0" sz="1450" spc="-5">
                <a:latin typeface="Times New Roman"/>
                <a:cs typeface="Times New Roman"/>
              </a:rPr>
              <a:t>of your </a:t>
            </a:r>
            <a:r>
              <a:rPr dirty="0" sz="1450" spc="-10">
                <a:latin typeface="Times New Roman"/>
                <a:cs typeface="Times New Roman"/>
              </a:rPr>
              <a:t>friend?"</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"Not so sure as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of </a:t>
            </a:r>
            <a:r>
              <a:rPr dirty="0" sz="1450" spc="-10">
                <a:latin typeface="Times New Roman"/>
                <a:cs typeface="Times New Roman"/>
              </a:rPr>
              <a:t>myself, though </a:t>
            </a:r>
            <a:r>
              <a:rPr dirty="0" sz="1450" spc="-5">
                <a:latin typeface="Times New Roman"/>
                <a:cs typeface="Times New Roman"/>
              </a:rPr>
              <a:t>he </a:t>
            </a:r>
            <a:r>
              <a:rPr dirty="0" sz="1450" spc="-10">
                <a:latin typeface="Times New Roman"/>
                <a:cs typeface="Times New Roman"/>
              </a:rPr>
              <a:t>has more cogent reasons," answered  Florizel, "but sure enough to bring him here without alarm. He has had enough  to cure the most tenacious man </a:t>
            </a:r>
            <a:r>
              <a:rPr dirty="0" sz="1450" spc="-5">
                <a:latin typeface="Times New Roman"/>
                <a:cs typeface="Times New Roman"/>
              </a:rPr>
              <a:t>of </a:t>
            </a:r>
            <a:r>
              <a:rPr dirty="0" sz="1450" spc="-10">
                <a:latin typeface="Times New Roman"/>
                <a:cs typeface="Times New Roman"/>
              </a:rPr>
              <a:t>life. He was cashiered the other day for  cheating at</a:t>
            </a:r>
            <a:r>
              <a:rPr dirty="0" sz="1450" spc="-5">
                <a:latin typeface="Times New Roman"/>
                <a:cs typeface="Times New Roman"/>
              </a:rPr>
              <a:t> </a:t>
            </a:r>
            <a:r>
              <a:rPr dirty="0" sz="1450" spc="-10">
                <a:latin typeface="Times New Roman"/>
                <a:cs typeface="Times New Roman"/>
              </a:rPr>
              <a:t>cards."</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"A </a:t>
            </a:r>
            <a:r>
              <a:rPr dirty="0" sz="1450" spc="-5">
                <a:latin typeface="Times New Roman"/>
                <a:cs typeface="Times New Roman"/>
              </a:rPr>
              <a:t>good </a:t>
            </a:r>
            <a:r>
              <a:rPr dirty="0" sz="1450" spc="-10">
                <a:latin typeface="Times New Roman"/>
                <a:cs typeface="Times New Roman"/>
              </a:rPr>
              <a:t>reason, </a:t>
            </a:r>
            <a:r>
              <a:rPr dirty="0" sz="1450" spc="-5">
                <a:latin typeface="Times New Roman"/>
                <a:cs typeface="Times New Roman"/>
              </a:rPr>
              <a:t>I </a:t>
            </a:r>
            <a:r>
              <a:rPr dirty="0" sz="1450" spc="-20">
                <a:latin typeface="Times New Roman"/>
                <a:cs typeface="Times New Roman"/>
              </a:rPr>
              <a:t>daresay," </a:t>
            </a:r>
            <a:r>
              <a:rPr dirty="0" sz="1450" spc="-10">
                <a:latin typeface="Times New Roman"/>
                <a:cs typeface="Times New Roman"/>
              </a:rPr>
              <a:t>replied the President; "at least, we have another in  the same case, and </a:t>
            </a:r>
            <a:r>
              <a:rPr dirty="0" sz="1450" spc="-5">
                <a:latin typeface="Times New Roman"/>
                <a:cs typeface="Times New Roman"/>
              </a:rPr>
              <a:t>I </a:t>
            </a:r>
            <a:r>
              <a:rPr dirty="0" sz="1450" spc="-10">
                <a:latin typeface="Times New Roman"/>
                <a:cs typeface="Times New Roman"/>
              </a:rPr>
              <a:t>feel sure </a:t>
            </a:r>
            <a:r>
              <a:rPr dirty="0" sz="1450" spc="-5">
                <a:latin typeface="Times New Roman"/>
                <a:cs typeface="Times New Roman"/>
              </a:rPr>
              <a:t>of </a:t>
            </a:r>
            <a:r>
              <a:rPr dirty="0" sz="1450" spc="-10">
                <a:latin typeface="Times New Roman"/>
                <a:cs typeface="Times New Roman"/>
              </a:rPr>
              <a:t>him. Have </a:t>
            </a:r>
            <a:r>
              <a:rPr dirty="0" sz="1450" spc="-5">
                <a:latin typeface="Times New Roman"/>
                <a:cs typeface="Times New Roman"/>
              </a:rPr>
              <a:t>you </a:t>
            </a:r>
            <a:r>
              <a:rPr dirty="0" sz="1450" spc="-10">
                <a:latin typeface="Times New Roman"/>
                <a:cs typeface="Times New Roman"/>
              </a:rPr>
              <a:t>also been in the Service, may </a:t>
            </a:r>
            <a:r>
              <a:rPr dirty="0" sz="1450" spc="-5">
                <a:latin typeface="Times New Roman"/>
                <a:cs typeface="Times New Roman"/>
              </a:rPr>
              <a:t>I  </a:t>
            </a:r>
            <a:r>
              <a:rPr dirty="0" sz="1450" spc="-10">
                <a:latin typeface="Times New Roman"/>
                <a:cs typeface="Times New Roman"/>
              </a:rPr>
              <a:t>ask?"</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have," was the reply; "but </a:t>
            </a:r>
            <a:r>
              <a:rPr dirty="0" sz="1450" spc="-5">
                <a:latin typeface="Times New Roman"/>
                <a:cs typeface="Times New Roman"/>
              </a:rPr>
              <a:t>I </a:t>
            </a:r>
            <a:r>
              <a:rPr dirty="0" sz="1450" spc="-10">
                <a:latin typeface="Times New Roman"/>
                <a:cs typeface="Times New Roman"/>
              </a:rPr>
              <a:t>was too </a:t>
            </a:r>
            <a:r>
              <a:rPr dirty="0" sz="1450" spc="-30">
                <a:latin typeface="Times New Roman"/>
                <a:cs typeface="Times New Roman"/>
              </a:rPr>
              <a:t>lazy, </a:t>
            </a:r>
            <a:r>
              <a:rPr dirty="0" sz="1450" spc="-5">
                <a:latin typeface="Times New Roman"/>
                <a:cs typeface="Times New Roman"/>
              </a:rPr>
              <a:t>I </a:t>
            </a:r>
            <a:r>
              <a:rPr dirty="0" sz="1450" spc="-10">
                <a:latin typeface="Times New Roman"/>
                <a:cs typeface="Times New Roman"/>
              </a:rPr>
              <a:t>left it</a:t>
            </a:r>
            <a:r>
              <a:rPr dirty="0" sz="1450" spc="80">
                <a:latin typeface="Times New Roman"/>
                <a:cs typeface="Times New Roman"/>
              </a:rPr>
              <a:t> </a:t>
            </a:r>
            <a:r>
              <a:rPr dirty="0" sz="1450" spc="-20">
                <a:latin typeface="Times New Roman"/>
                <a:cs typeface="Times New Roman"/>
              </a:rPr>
              <a:t>early."</a:t>
            </a:r>
            <a:endParaRPr sz="1450">
              <a:latin typeface="Times New Roman"/>
              <a:cs typeface="Times New Roman"/>
            </a:endParaRPr>
          </a:p>
          <a:p>
            <a:pPr marL="12700" marR="1614170">
              <a:lnSpc>
                <a:spcPts val="1730"/>
              </a:lnSpc>
              <a:spcBef>
                <a:spcPts val="919"/>
              </a:spcBef>
            </a:pPr>
            <a:r>
              <a:rPr dirty="0" sz="1450" spc="-10">
                <a:latin typeface="Times New Roman"/>
                <a:cs typeface="Times New Roman"/>
              </a:rPr>
              <a:t>"What is </a:t>
            </a:r>
            <a:r>
              <a:rPr dirty="0" sz="1450" spc="-5">
                <a:latin typeface="Times New Roman"/>
                <a:cs typeface="Times New Roman"/>
              </a:rPr>
              <a:t>your </a:t>
            </a:r>
            <a:r>
              <a:rPr dirty="0" sz="1450" spc="-10">
                <a:latin typeface="Times New Roman"/>
                <a:cs typeface="Times New Roman"/>
              </a:rPr>
              <a:t>reason for being tired </a:t>
            </a:r>
            <a:r>
              <a:rPr dirty="0" sz="1450" spc="-5">
                <a:latin typeface="Times New Roman"/>
                <a:cs typeface="Times New Roman"/>
              </a:rPr>
              <a:t>of </a:t>
            </a:r>
            <a:r>
              <a:rPr dirty="0" sz="1450" spc="-10">
                <a:latin typeface="Times New Roman"/>
                <a:cs typeface="Times New Roman"/>
              </a:rPr>
              <a:t>life?" pursued the  President.</a:t>
            </a:r>
            <a:endParaRPr sz="1450">
              <a:latin typeface="Times New Roman"/>
              <a:cs typeface="Times New Roman"/>
            </a:endParaRPr>
          </a:p>
          <a:p>
            <a:pPr marL="12700" marR="5080">
              <a:lnSpc>
                <a:spcPts val="1730"/>
              </a:lnSpc>
              <a:spcBef>
                <a:spcPts val="860"/>
              </a:spcBef>
            </a:pPr>
            <a:r>
              <a:rPr dirty="0" sz="1450" spc="-10">
                <a:latin typeface="Times New Roman"/>
                <a:cs typeface="Times New Roman"/>
              </a:rPr>
              <a:t>"The same, as near as </a:t>
            </a:r>
            <a:r>
              <a:rPr dirty="0" sz="1450" spc="-5">
                <a:latin typeface="Times New Roman"/>
                <a:cs typeface="Times New Roman"/>
              </a:rPr>
              <a:t>I </a:t>
            </a:r>
            <a:r>
              <a:rPr dirty="0" sz="1450" spc="-10">
                <a:latin typeface="Times New Roman"/>
                <a:cs typeface="Times New Roman"/>
              </a:rPr>
              <a:t>can make </a:t>
            </a:r>
            <a:r>
              <a:rPr dirty="0" sz="1450" spc="-5">
                <a:latin typeface="Times New Roman"/>
                <a:cs typeface="Times New Roman"/>
              </a:rPr>
              <a:t>out," </a:t>
            </a:r>
            <a:r>
              <a:rPr dirty="0" sz="1450" spc="-10">
                <a:latin typeface="Times New Roman"/>
                <a:cs typeface="Times New Roman"/>
              </a:rPr>
              <a:t>answered the Prince; "unadulterated  laziness."</a:t>
            </a:r>
            <a:endParaRPr sz="1450">
              <a:latin typeface="Times New Roman"/>
              <a:cs typeface="Times New Roman"/>
            </a:endParaRPr>
          </a:p>
          <a:p>
            <a:pPr marL="12700" marR="10160">
              <a:lnSpc>
                <a:spcPts val="1730"/>
              </a:lnSpc>
              <a:spcBef>
                <a:spcPts val="860"/>
              </a:spcBef>
            </a:pPr>
            <a:r>
              <a:rPr dirty="0" sz="1450" spc="-10">
                <a:latin typeface="Times New Roman"/>
                <a:cs typeface="Times New Roman"/>
              </a:rPr>
              <a:t>The President started. "D-n it," said he, "you must have something better than  that."</a:t>
            </a:r>
            <a:endParaRPr sz="1450">
              <a:latin typeface="Times New Roman"/>
              <a:cs typeface="Times New Roman"/>
            </a:endParaRPr>
          </a:p>
          <a:p>
            <a:pPr marL="12700" marR="5080">
              <a:lnSpc>
                <a:spcPts val="1730"/>
              </a:lnSpc>
              <a:spcBef>
                <a:spcPts val="860"/>
              </a:spcBef>
            </a:pPr>
            <a:r>
              <a:rPr dirty="0" sz="1450" spc="-10">
                <a:latin typeface="Times New Roman"/>
                <a:cs typeface="Times New Roman"/>
              </a:rPr>
              <a:t>"I have </a:t>
            </a:r>
            <a:r>
              <a:rPr dirty="0" sz="1450" spc="-5">
                <a:latin typeface="Times New Roman"/>
                <a:cs typeface="Times New Roman"/>
              </a:rPr>
              <a:t>no </a:t>
            </a:r>
            <a:r>
              <a:rPr dirty="0" sz="1450" spc="-10">
                <a:latin typeface="Times New Roman"/>
                <a:cs typeface="Times New Roman"/>
              </a:rPr>
              <a:t>more </a:t>
            </a:r>
            <a:r>
              <a:rPr dirty="0" sz="1450" spc="-20">
                <a:latin typeface="Times New Roman"/>
                <a:cs typeface="Times New Roman"/>
              </a:rPr>
              <a:t>money," </a:t>
            </a:r>
            <a:r>
              <a:rPr dirty="0" sz="1450" spc="-10">
                <a:latin typeface="Times New Roman"/>
                <a:cs typeface="Times New Roman"/>
              </a:rPr>
              <a:t>added Florizel. "That is also </a:t>
            </a:r>
            <a:r>
              <a:rPr dirty="0" sz="1450" spc="-5">
                <a:latin typeface="Times New Roman"/>
                <a:cs typeface="Times New Roman"/>
              </a:rPr>
              <a:t>a </a:t>
            </a:r>
            <a:r>
              <a:rPr dirty="0" sz="1450" spc="-10">
                <a:latin typeface="Times New Roman"/>
                <a:cs typeface="Times New Roman"/>
              </a:rPr>
              <a:t>vexation, without  </a:t>
            </a:r>
            <a:r>
              <a:rPr dirty="0" sz="1450" spc="-5">
                <a:latin typeface="Times New Roman"/>
                <a:cs typeface="Times New Roman"/>
              </a:rPr>
              <a:t>doubt. </a:t>
            </a:r>
            <a:r>
              <a:rPr dirty="0" sz="1450" spc="-10">
                <a:latin typeface="Times New Roman"/>
                <a:cs typeface="Times New Roman"/>
              </a:rPr>
              <a:t>It brings my sense </a:t>
            </a:r>
            <a:r>
              <a:rPr dirty="0" sz="1450" spc="-5">
                <a:latin typeface="Times New Roman"/>
                <a:cs typeface="Times New Roman"/>
              </a:rPr>
              <a:t>of </a:t>
            </a:r>
            <a:r>
              <a:rPr dirty="0" sz="1450" spc="-10">
                <a:latin typeface="Times New Roman"/>
                <a:cs typeface="Times New Roman"/>
              </a:rPr>
              <a:t>idleness to an acute</a:t>
            </a:r>
            <a:r>
              <a:rPr dirty="0" sz="1450" spc="30">
                <a:latin typeface="Times New Roman"/>
                <a:cs typeface="Times New Roman"/>
              </a:rPr>
              <a:t> </a:t>
            </a:r>
            <a:r>
              <a:rPr dirty="0" sz="1450" spc="-5">
                <a:latin typeface="Times New Roman"/>
                <a:cs typeface="Times New Roman"/>
              </a:rPr>
              <a:t>point."</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The President rolled his cigar round in his mouth for some seconds, directing  his gaze straight into the eyes </a:t>
            </a:r>
            <a:r>
              <a:rPr dirty="0" sz="1450" spc="-5">
                <a:latin typeface="Times New Roman"/>
                <a:cs typeface="Times New Roman"/>
              </a:rPr>
              <a:t>of </a:t>
            </a:r>
            <a:r>
              <a:rPr dirty="0" sz="1450" spc="-10">
                <a:latin typeface="Times New Roman"/>
                <a:cs typeface="Times New Roman"/>
              </a:rPr>
              <a:t>this unusual neophyte; </a:t>
            </a:r>
            <a:r>
              <a:rPr dirty="0" sz="1450" spc="-5">
                <a:latin typeface="Times New Roman"/>
                <a:cs typeface="Times New Roman"/>
              </a:rPr>
              <a:t>but </a:t>
            </a:r>
            <a:r>
              <a:rPr dirty="0" sz="1450" spc="-10">
                <a:latin typeface="Times New Roman"/>
                <a:cs typeface="Times New Roman"/>
              </a:rPr>
              <a:t>the Prince  supported his scrutiny with unabashed </a:t>
            </a:r>
            <a:r>
              <a:rPr dirty="0" sz="1450" spc="-5">
                <a:latin typeface="Times New Roman"/>
                <a:cs typeface="Times New Roman"/>
              </a:rPr>
              <a:t>good</a:t>
            </a:r>
            <a:r>
              <a:rPr dirty="0" sz="1450" spc="20">
                <a:latin typeface="Times New Roman"/>
                <a:cs typeface="Times New Roman"/>
              </a:rPr>
              <a:t> </a:t>
            </a:r>
            <a:r>
              <a:rPr dirty="0" sz="1450" spc="-20">
                <a:latin typeface="Times New Roman"/>
                <a:cs typeface="Times New Roman"/>
              </a:rPr>
              <a:t>temper.</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experience," said the President at last, "I should turn </a:t>
            </a:r>
            <a:r>
              <a:rPr dirty="0" sz="1450" spc="-5">
                <a:latin typeface="Times New Roman"/>
                <a:cs typeface="Times New Roman"/>
              </a:rPr>
              <a:t>you  </a:t>
            </a:r>
            <a:r>
              <a:rPr dirty="0" sz="1450" spc="-15">
                <a:latin typeface="Times New Roman"/>
                <a:cs typeface="Times New Roman"/>
              </a:rPr>
              <a:t>off.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know the world; and this much any </a:t>
            </a:r>
            <a:r>
              <a:rPr dirty="0" sz="1450" spc="-35">
                <a:latin typeface="Times New Roman"/>
                <a:cs typeface="Times New Roman"/>
              </a:rPr>
              <a:t>way, </a:t>
            </a:r>
            <a:r>
              <a:rPr dirty="0" sz="1450" spc="-10">
                <a:latin typeface="Times New Roman"/>
                <a:cs typeface="Times New Roman"/>
              </a:rPr>
              <a:t>that the most frivolous  excuses</a:t>
            </a:r>
            <a:r>
              <a:rPr dirty="0" sz="1450" spc="25">
                <a:latin typeface="Times New Roman"/>
                <a:cs typeface="Times New Roman"/>
              </a:rPr>
              <a:t> </a:t>
            </a:r>
            <a:r>
              <a:rPr dirty="0" sz="1450" spc="-10">
                <a:latin typeface="Times New Roman"/>
                <a:cs typeface="Times New Roman"/>
              </a:rPr>
              <a:t>for</a:t>
            </a:r>
            <a:r>
              <a:rPr dirty="0" sz="1450" spc="30">
                <a:latin typeface="Times New Roman"/>
                <a:cs typeface="Times New Roman"/>
              </a:rPr>
              <a:t>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suicide</a:t>
            </a:r>
            <a:r>
              <a:rPr dirty="0" sz="1450" spc="30">
                <a:latin typeface="Times New Roman"/>
                <a:cs typeface="Times New Roman"/>
              </a:rPr>
              <a:t> </a:t>
            </a:r>
            <a:r>
              <a:rPr dirty="0" sz="1450" spc="-10">
                <a:latin typeface="Times New Roman"/>
                <a:cs typeface="Times New Roman"/>
              </a:rPr>
              <a:t>are</a:t>
            </a:r>
            <a:r>
              <a:rPr dirty="0" sz="1450" spc="25">
                <a:latin typeface="Times New Roman"/>
                <a:cs typeface="Times New Roman"/>
              </a:rPr>
              <a:t> </a:t>
            </a:r>
            <a:r>
              <a:rPr dirty="0" sz="1450" spc="-10">
                <a:latin typeface="Times New Roman"/>
                <a:cs typeface="Times New Roman"/>
              </a:rPr>
              <a:t>often</a:t>
            </a:r>
            <a:r>
              <a:rPr dirty="0" sz="1450" spc="30">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toughest</a:t>
            </a:r>
            <a:r>
              <a:rPr dirty="0" sz="1450" spc="30">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10">
                <a:latin typeface="Times New Roman"/>
                <a:cs typeface="Times New Roman"/>
              </a:rPr>
              <a:t>stand</a:t>
            </a:r>
            <a:r>
              <a:rPr dirty="0" sz="1450" spc="30">
                <a:latin typeface="Times New Roman"/>
                <a:cs typeface="Times New Roman"/>
              </a:rPr>
              <a:t> </a:t>
            </a:r>
            <a:r>
              <a:rPr dirty="0" sz="1450" spc="-40">
                <a:latin typeface="Times New Roman"/>
                <a:cs typeface="Times New Roman"/>
              </a:rPr>
              <a:t>by.</a:t>
            </a:r>
            <a:r>
              <a:rPr dirty="0" sz="1450" spc="30">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when</a:t>
            </a:r>
            <a:r>
              <a:rPr dirty="0" sz="1450" spc="25">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downright</a:t>
            </a:r>
            <a:endParaRPr sz="1450">
              <a:latin typeface="Times New Roman"/>
              <a:cs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provocations so irresistible to the strength </a:t>
            </a:r>
            <a:r>
              <a:rPr dirty="0" sz="1450" spc="-5">
                <a:latin typeface="Times New Roman"/>
                <a:cs typeface="Times New Roman"/>
              </a:rPr>
              <a:t>of </a:t>
            </a:r>
            <a:r>
              <a:rPr dirty="0" sz="1450" spc="-10">
                <a:latin typeface="Times New Roman"/>
                <a:cs typeface="Times New Roman"/>
              </a:rPr>
              <a:t>human virtue, that </a:t>
            </a:r>
            <a:r>
              <a:rPr dirty="0" sz="1450" spc="-5">
                <a:latin typeface="Times New Roman"/>
                <a:cs typeface="Times New Roman"/>
              </a:rPr>
              <a:t>I </a:t>
            </a:r>
            <a:r>
              <a:rPr dirty="0" sz="1450" spc="-10">
                <a:latin typeface="Times New Roman"/>
                <a:cs typeface="Times New Roman"/>
              </a:rPr>
              <a:t>have been  glad to tread in </a:t>
            </a:r>
            <a:r>
              <a:rPr dirty="0" sz="1450" spc="-5">
                <a:latin typeface="Times New Roman"/>
                <a:cs typeface="Times New Roman"/>
              </a:rPr>
              <a:t>your </a:t>
            </a:r>
            <a:r>
              <a:rPr dirty="0" sz="1450" spc="-10">
                <a:latin typeface="Times New Roman"/>
                <a:cs typeface="Times New Roman"/>
              </a:rPr>
              <a:t>steps and recommend myself to the grace </a:t>
            </a:r>
            <a:r>
              <a:rPr dirty="0" sz="1450" spc="-5">
                <a:latin typeface="Times New Roman"/>
                <a:cs typeface="Times New Roman"/>
              </a:rPr>
              <a:t>of </a:t>
            </a:r>
            <a:r>
              <a:rPr dirty="0" sz="1450" spc="-10">
                <a:latin typeface="Times New Roman"/>
                <a:cs typeface="Times New Roman"/>
              </a:rPr>
              <a:t>God. It is  thus, thanks to that modest and becoming habit alone," </a:t>
            </a:r>
            <a:r>
              <a:rPr dirty="0" sz="1450" spc="-5">
                <a:latin typeface="Times New Roman"/>
                <a:cs typeface="Times New Roman"/>
              </a:rPr>
              <a:t>he </a:t>
            </a:r>
            <a:r>
              <a:rPr dirty="0" sz="1450" spc="-10">
                <a:latin typeface="Times New Roman"/>
                <a:cs typeface="Times New Roman"/>
              </a:rPr>
              <a:t>added, "that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can walk this town together with untarnished</a:t>
            </a:r>
            <a:r>
              <a:rPr dirty="0" sz="1450" spc="30">
                <a:latin typeface="Times New Roman"/>
                <a:cs typeface="Times New Roman"/>
              </a:rPr>
              <a:t> </a:t>
            </a:r>
            <a:r>
              <a:rPr dirty="0" sz="1450" spc="-10">
                <a:latin typeface="Times New Roman"/>
                <a:cs typeface="Times New Roman"/>
              </a:rPr>
              <a:t>hearts."</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"I had always heard that </a:t>
            </a:r>
            <a:r>
              <a:rPr dirty="0" sz="1450" spc="-5">
                <a:latin typeface="Times New Roman"/>
                <a:cs typeface="Times New Roman"/>
              </a:rPr>
              <a:t>you </a:t>
            </a:r>
            <a:r>
              <a:rPr dirty="0" sz="1450" spc="-10">
                <a:latin typeface="Times New Roman"/>
                <a:cs typeface="Times New Roman"/>
              </a:rPr>
              <a:t>were brave," replied the </a:t>
            </a:r>
            <a:r>
              <a:rPr dirty="0" sz="1450" spc="-20">
                <a:latin typeface="Times New Roman"/>
                <a:cs typeface="Times New Roman"/>
              </a:rPr>
              <a:t>officer,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aware that </a:t>
            </a:r>
            <a:r>
              <a:rPr dirty="0" sz="1450" spc="-5">
                <a:latin typeface="Times New Roman"/>
                <a:cs typeface="Times New Roman"/>
              </a:rPr>
              <a:t>you </a:t>
            </a:r>
            <a:r>
              <a:rPr dirty="0" sz="1450" spc="-10">
                <a:latin typeface="Times New Roman"/>
                <a:cs typeface="Times New Roman"/>
              </a:rPr>
              <a:t>were wise and pious. </a:t>
            </a:r>
            <a:r>
              <a:rPr dirty="0" sz="1450" spc="-60">
                <a:latin typeface="Times New Roman"/>
                <a:cs typeface="Times New Roman"/>
              </a:rPr>
              <a:t>You </a:t>
            </a:r>
            <a:r>
              <a:rPr dirty="0" sz="1450" spc="-10">
                <a:latin typeface="Times New Roman"/>
                <a:cs typeface="Times New Roman"/>
              </a:rPr>
              <a:t>speak the truth, and </a:t>
            </a:r>
            <a:r>
              <a:rPr dirty="0" sz="1450" spc="-5">
                <a:latin typeface="Times New Roman"/>
                <a:cs typeface="Times New Roman"/>
              </a:rPr>
              <a:t>you </a:t>
            </a:r>
            <a:r>
              <a:rPr dirty="0" sz="1450" spc="-10">
                <a:latin typeface="Times New Roman"/>
                <a:cs typeface="Times New Roman"/>
              </a:rPr>
              <a:t>speak it with  an accent that moves me to the heart. This world is indeed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a:t>
            </a:r>
            <a:r>
              <a:rPr dirty="0" sz="1450" spc="125">
                <a:latin typeface="Times New Roman"/>
                <a:cs typeface="Times New Roman"/>
              </a:rPr>
              <a:t> </a:t>
            </a:r>
            <a:r>
              <a:rPr dirty="0" sz="1450" spc="-10">
                <a:latin typeface="Times New Roman"/>
                <a:cs typeface="Times New Roman"/>
              </a:rPr>
              <a:t>trial."</a:t>
            </a:r>
            <a:endParaRPr sz="1450">
              <a:latin typeface="Times New Roman"/>
              <a:cs typeface="Times New Roman"/>
            </a:endParaRPr>
          </a:p>
          <a:p>
            <a:pPr algn="just" marL="12700" marR="5080">
              <a:lnSpc>
                <a:spcPts val="1730"/>
              </a:lnSpc>
              <a:spcBef>
                <a:spcPts val="855"/>
              </a:spcBef>
            </a:pPr>
            <a:r>
              <a:rPr dirty="0" sz="1450" spc="-50">
                <a:latin typeface="Times New Roman"/>
                <a:cs typeface="Times New Roman"/>
              </a:rPr>
              <a:t>"We </a:t>
            </a:r>
            <a:r>
              <a:rPr dirty="0" sz="1450" spc="-10">
                <a:latin typeface="Times New Roman"/>
                <a:cs typeface="Times New Roman"/>
              </a:rPr>
              <a:t>are </a:t>
            </a:r>
            <a:r>
              <a:rPr dirty="0" sz="1450" spc="-25">
                <a:latin typeface="Times New Roman"/>
                <a:cs typeface="Times New Roman"/>
              </a:rPr>
              <a:t>now," </a:t>
            </a:r>
            <a:r>
              <a:rPr dirty="0" sz="1450" spc="-10">
                <a:latin typeface="Times New Roman"/>
                <a:cs typeface="Times New Roman"/>
              </a:rPr>
              <a:t>said Florizel, "in the middle </a:t>
            </a:r>
            <a:r>
              <a:rPr dirty="0" sz="1450" spc="-5">
                <a:latin typeface="Times New Roman"/>
                <a:cs typeface="Times New Roman"/>
              </a:rPr>
              <a:t>of </a:t>
            </a:r>
            <a:r>
              <a:rPr dirty="0" sz="1450" spc="-10">
                <a:latin typeface="Times New Roman"/>
                <a:cs typeface="Times New Roman"/>
              </a:rPr>
              <a:t>the bridge. Lean </a:t>
            </a:r>
            <a:r>
              <a:rPr dirty="0" sz="1450" spc="-5">
                <a:latin typeface="Times New Roman"/>
                <a:cs typeface="Times New Roman"/>
              </a:rPr>
              <a:t>your </a:t>
            </a:r>
            <a:r>
              <a:rPr dirty="0" sz="1450" spc="-10">
                <a:latin typeface="Times New Roman"/>
                <a:cs typeface="Times New Roman"/>
              </a:rPr>
              <a:t>elbows </a:t>
            </a:r>
            <a:r>
              <a:rPr dirty="0" sz="1450" spc="-5">
                <a:latin typeface="Times New Roman"/>
                <a:cs typeface="Times New Roman"/>
              </a:rPr>
              <a:t>on  </a:t>
            </a:r>
            <a:r>
              <a:rPr dirty="0" sz="1450" spc="-10">
                <a:latin typeface="Times New Roman"/>
                <a:cs typeface="Times New Roman"/>
              </a:rPr>
              <a:t>the parapet and look </a:t>
            </a:r>
            <a:r>
              <a:rPr dirty="0" sz="1450" spc="-25">
                <a:latin typeface="Times New Roman"/>
                <a:cs typeface="Times New Roman"/>
              </a:rPr>
              <a:t>over. </a:t>
            </a:r>
            <a:r>
              <a:rPr dirty="0" sz="1450" spc="-10">
                <a:latin typeface="Times New Roman"/>
                <a:cs typeface="Times New Roman"/>
              </a:rPr>
              <a:t>As the water rushing </a:t>
            </a:r>
            <a:r>
              <a:rPr dirty="0" sz="1450" spc="-25">
                <a:latin typeface="Times New Roman"/>
                <a:cs typeface="Times New Roman"/>
              </a:rPr>
              <a:t>below, </a:t>
            </a:r>
            <a:r>
              <a:rPr dirty="0" sz="1450" spc="-10">
                <a:latin typeface="Times New Roman"/>
                <a:cs typeface="Times New Roman"/>
              </a:rPr>
              <a:t>so the passions and  complications </a:t>
            </a:r>
            <a:r>
              <a:rPr dirty="0" sz="1450" spc="-5">
                <a:latin typeface="Times New Roman"/>
                <a:cs typeface="Times New Roman"/>
              </a:rPr>
              <a:t>of </a:t>
            </a:r>
            <a:r>
              <a:rPr dirty="0" sz="1450" spc="-10">
                <a:latin typeface="Times New Roman"/>
                <a:cs typeface="Times New Roman"/>
              </a:rPr>
              <a:t>life carry away the honesty </a:t>
            </a:r>
            <a:r>
              <a:rPr dirty="0" sz="1450" spc="-5">
                <a:latin typeface="Times New Roman"/>
                <a:cs typeface="Times New Roman"/>
              </a:rPr>
              <a:t>of </a:t>
            </a:r>
            <a:r>
              <a:rPr dirty="0" sz="1450" spc="-10">
                <a:latin typeface="Times New Roman"/>
                <a:cs typeface="Times New Roman"/>
              </a:rPr>
              <a:t>weak men. Let me tell </a:t>
            </a:r>
            <a:r>
              <a:rPr dirty="0" sz="1450" spc="-5">
                <a:latin typeface="Times New Roman"/>
                <a:cs typeface="Times New Roman"/>
              </a:rPr>
              <a:t>you a  </a:t>
            </a:r>
            <a:r>
              <a:rPr dirty="0" sz="1450" spc="-20">
                <a:latin typeface="Times New Roman"/>
                <a:cs typeface="Times New Roman"/>
              </a:rPr>
              <a:t>story."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receive </a:t>
            </a:r>
            <a:r>
              <a:rPr dirty="0" sz="1450" spc="-5">
                <a:latin typeface="Times New Roman"/>
                <a:cs typeface="Times New Roman"/>
              </a:rPr>
              <a:t>your </a:t>
            </a:r>
            <a:r>
              <a:rPr dirty="0" sz="1450" spc="-10">
                <a:latin typeface="Times New Roman"/>
                <a:cs typeface="Times New Roman"/>
              </a:rPr>
              <a:t>Highness's commands," replied the</a:t>
            </a:r>
            <a:r>
              <a:rPr dirty="0" sz="1450" spc="2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And, imitating the Prince, </a:t>
            </a:r>
            <a:r>
              <a:rPr dirty="0" sz="1450" spc="-5">
                <a:latin typeface="Times New Roman"/>
                <a:cs typeface="Times New Roman"/>
              </a:rPr>
              <a:t>he </a:t>
            </a:r>
            <a:r>
              <a:rPr dirty="0" sz="1450" spc="-10">
                <a:latin typeface="Times New Roman"/>
                <a:cs typeface="Times New Roman"/>
              </a:rPr>
              <a:t>leaned against the parapet, and disposed himself  to listen. The city was already sunk in slumber; had it </a:t>
            </a:r>
            <a:r>
              <a:rPr dirty="0" sz="1450" spc="-5">
                <a:latin typeface="Times New Roman"/>
                <a:cs typeface="Times New Roman"/>
              </a:rPr>
              <a:t>not </a:t>
            </a:r>
            <a:r>
              <a:rPr dirty="0" sz="1450" spc="-10">
                <a:latin typeface="Times New Roman"/>
                <a:cs typeface="Times New Roman"/>
              </a:rPr>
              <a:t>been for the infinity  </a:t>
            </a:r>
            <a:r>
              <a:rPr dirty="0" sz="1450" spc="-5">
                <a:latin typeface="Times New Roman"/>
                <a:cs typeface="Times New Roman"/>
              </a:rPr>
              <a:t>of </a:t>
            </a:r>
            <a:r>
              <a:rPr dirty="0" sz="1450" spc="-10">
                <a:latin typeface="Times New Roman"/>
                <a:cs typeface="Times New Roman"/>
              </a:rPr>
              <a:t>lights and the outline </a:t>
            </a:r>
            <a:r>
              <a:rPr dirty="0" sz="1450" spc="-5">
                <a:latin typeface="Times New Roman"/>
                <a:cs typeface="Times New Roman"/>
              </a:rPr>
              <a:t>of </a:t>
            </a:r>
            <a:r>
              <a:rPr dirty="0" sz="1450" spc="-10">
                <a:latin typeface="Times New Roman"/>
                <a:cs typeface="Times New Roman"/>
              </a:rPr>
              <a:t>buildings </a:t>
            </a:r>
            <a:r>
              <a:rPr dirty="0" sz="1450" spc="-5">
                <a:latin typeface="Times New Roman"/>
                <a:cs typeface="Times New Roman"/>
              </a:rPr>
              <a:t>on </a:t>
            </a:r>
            <a:r>
              <a:rPr dirty="0" sz="1450" spc="-10">
                <a:latin typeface="Times New Roman"/>
                <a:cs typeface="Times New Roman"/>
              </a:rPr>
              <a:t>the starry </a:t>
            </a:r>
            <a:r>
              <a:rPr dirty="0" sz="1450" spc="-30">
                <a:latin typeface="Times New Roman"/>
                <a:cs typeface="Times New Roman"/>
              </a:rPr>
              <a:t>sky, </a:t>
            </a:r>
            <a:r>
              <a:rPr dirty="0" sz="1450" spc="-10">
                <a:latin typeface="Times New Roman"/>
                <a:cs typeface="Times New Roman"/>
              </a:rPr>
              <a:t>they might have been  alone beside some country</a:t>
            </a:r>
            <a:r>
              <a:rPr dirty="0" sz="1450" spc="5">
                <a:latin typeface="Times New Roman"/>
                <a:cs typeface="Times New Roman"/>
              </a:rPr>
              <a:t> </a:t>
            </a:r>
            <a:r>
              <a:rPr dirty="0" sz="1450" spc="-20">
                <a:latin typeface="Times New Roman"/>
                <a:cs typeface="Times New Roman"/>
              </a:rPr>
              <a:t>river.</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"An </a:t>
            </a:r>
            <a:r>
              <a:rPr dirty="0" sz="1450" spc="-20">
                <a:latin typeface="Times New Roman"/>
                <a:cs typeface="Times New Roman"/>
              </a:rPr>
              <a:t>officer," </a:t>
            </a:r>
            <a:r>
              <a:rPr dirty="0" sz="1450" spc="-10">
                <a:latin typeface="Times New Roman"/>
                <a:cs typeface="Times New Roman"/>
              </a:rPr>
              <a:t>began Prince Florizel, "a man </a:t>
            </a:r>
            <a:r>
              <a:rPr dirty="0" sz="1450" spc="-5">
                <a:latin typeface="Times New Roman"/>
                <a:cs typeface="Times New Roman"/>
              </a:rPr>
              <a:t>of </a:t>
            </a:r>
            <a:r>
              <a:rPr dirty="0" sz="1450" spc="-10">
                <a:latin typeface="Times New Roman"/>
                <a:cs typeface="Times New Roman"/>
              </a:rPr>
              <a:t>courage and conduct, who had  already risen </a:t>
            </a:r>
            <a:r>
              <a:rPr dirty="0" sz="1450" spc="-5">
                <a:latin typeface="Times New Roman"/>
                <a:cs typeface="Times New Roman"/>
              </a:rPr>
              <a:t>by </a:t>
            </a:r>
            <a:r>
              <a:rPr dirty="0" sz="1450" spc="-10">
                <a:latin typeface="Times New Roman"/>
                <a:cs typeface="Times New Roman"/>
              </a:rPr>
              <a:t>merit to an eminent rank, and won </a:t>
            </a:r>
            <a:r>
              <a:rPr dirty="0" sz="1450" spc="-5">
                <a:latin typeface="Times New Roman"/>
                <a:cs typeface="Times New Roman"/>
              </a:rPr>
              <a:t>not </a:t>
            </a:r>
            <a:r>
              <a:rPr dirty="0" sz="1450" spc="-10">
                <a:latin typeface="Times New Roman"/>
                <a:cs typeface="Times New Roman"/>
              </a:rPr>
              <a:t>only admiration </a:t>
            </a:r>
            <a:r>
              <a:rPr dirty="0" sz="1450" spc="-5">
                <a:latin typeface="Times New Roman"/>
                <a:cs typeface="Times New Roman"/>
              </a:rPr>
              <a:t>but  </a:t>
            </a:r>
            <a:r>
              <a:rPr dirty="0" sz="1450" spc="-10">
                <a:latin typeface="Times New Roman"/>
                <a:cs typeface="Times New Roman"/>
              </a:rPr>
              <a:t>respect, visited, in an unfortunate </a:t>
            </a:r>
            <a:r>
              <a:rPr dirty="0" sz="1450" spc="-5">
                <a:latin typeface="Times New Roman"/>
                <a:cs typeface="Times New Roman"/>
              </a:rPr>
              <a:t>hour </a:t>
            </a:r>
            <a:r>
              <a:rPr dirty="0" sz="1450" spc="-10">
                <a:latin typeface="Times New Roman"/>
                <a:cs typeface="Times New Roman"/>
              </a:rPr>
              <a:t>for his peace </a:t>
            </a:r>
            <a:r>
              <a:rPr dirty="0" sz="1450" spc="-5">
                <a:latin typeface="Times New Roman"/>
                <a:cs typeface="Times New Roman"/>
              </a:rPr>
              <a:t>of </a:t>
            </a:r>
            <a:r>
              <a:rPr dirty="0" sz="1450" spc="-10">
                <a:latin typeface="Times New Roman"/>
                <a:cs typeface="Times New Roman"/>
              </a:rPr>
              <a:t>mind, the collections </a:t>
            </a:r>
            <a:r>
              <a:rPr dirty="0" sz="1450" spc="-5">
                <a:latin typeface="Times New Roman"/>
                <a:cs typeface="Times New Roman"/>
              </a:rPr>
              <a:t>of  </a:t>
            </a:r>
            <a:r>
              <a:rPr dirty="0" sz="1450" spc="-10">
                <a:latin typeface="Times New Roman"/>
                <a:cs typeface="Times New Roman"/>
              </a:rPr>
              <a:t>an Indian Prince. Here </a:t>
            </a:r>
            <a:r>
              <a:rPr dirty="0" sz="1450" spc="-5">
                <a:latin typeface="Times New Roman"/>
                <a:cs typeface="Times New Roman"/>
              </a:rPr>
              <a:t>he </a:t>
            </a:r>
            <a:r>
              <a:rPr dirty="0" sz="1450" spc="-10">
                <a:latin typeface="Times New Roman"/>
                <a:cs typeface="Times New Roman"/>
              </a:rPr>
              <a:t>beheld </a:t>
            </a:r>
            <a:r>
              <a:rPr dirty="0" sz="1450" spc="-5">
                <a:latin typeface="Times New Roman"/>
                <a:cs typeface="Times New Roman"/>
              </a:rPr>
              <a:t>a </a:t>
            </a:r>
            <a:r>
              <a:rPr dirty="0" sz="1450" spc="-10">
                <a:latin typeface="Times New Roman"/>
                <a:cs typeface="Times New Roman"/>
              </a:rPr>
              <a:t>diamond so extraordinary for size and  beauty that from that instant </a:t>
            </a:r>
            <a:r>
              <a:rPr dirty="0" sz="1450" spc="-5">
                <a:latin typeface="Times New Roman"/>
                <a:cs typeface="Times New Roman"/>
              </a:rPr>
              <a:t>he </a:t>
            </a:r>
            <a:r>
              <a:rPr dirty="0" sz="1450" spc="-10">
                <a:latin typeface="Times New Roman"/>
                <a:cs typeface="Times New Roman"/>
              </a:rPr>
              <a:t>had only </a:t>
            </a:r>
            <a:r>
              <a:rPr dirty="0" sz="1450" spc="-5">
                <a:latin typeface="Times New Roman"/>
                <a:cs typeface="Times New Roman"/>
              </a:rPr>
              <a:t>one </a:t>
            </a:r>
            <a:r>
              <a:rPr dirty="0" sz="1450" spc="-10">
                <a:latin typeface="Times New Roman"/>
                <a:cs typeface="Times New Roman"/>
              </a:rPr>
              <a:t>desire in life: </a:t>
            </a:r>
            <a:r>
              <a:rPr dirty="0" sz="1450" spc="-15">
                <a:latin typeface="Times New Roman"/>
                <a:cs typeface="Times New Roman"/>
              </a:rPr>
              <a:t>honour, </a:t>
            </a:r>
            <a:r>
              <a:rPr dirty="0" sz="1450" spc="-10">
                <a:latin typeface="Times New Roman"/>
                <a:cs typeface="Times New Roman"/>
              </a:rPr>
              <a:t>reputation,  friendship, the love </a:t>
            </a:r>
            <a:r>
              <a:rPr dirty="0" sz="1450" spc="-5">
                <a:latin typeface="Times New Roman"/>
                <a:cs typeface="Times New Roman"/>
              </a:rPr>
              <a:t>of </a:t>
            </a:r>
            <a:r>
              <a:rPr dirty="0" sz="1450" spc="-20">
                <a:latin typeface="Times New Roman"/>
                <a:cs typeface="Times New Roman"/>
              </a:rPr>
              <a:t>country, </a:t>
            </a:r>
            <a:r>
              <a:rPr dirty="0" sz="1450" spc="-5">
                <a:latin typeface="Times New Roman"/>
                <a:cs typeface="Times New Roman"/>
              </a:rPr>
              <a:t>he </a:t>
            </a:r>
            <a:r>
              <a:rPr dirty="0" sz="1450" spc="-10">
                <a:latin typeface="Times New Roman"/>
                <a:cs typeface="Times New Roman"/>
              </a:rPr>
              <a:t>was ready to sacrifice all for this lump </a:t>
            </a:r>
            <a:r>
              <a:rPr dirty="0" sz="1450" spc="-5">
                <a:latin typeface="Times New Roman"/>
                <a:cs typeface="Times New Roman"/>
              </a:rPr>
              <a:t>of  </a:t>
            </a:r>
            <a:r>
              <a:rPr dirty="0" sz="1450" spc="-10">
                <a:latin typeface="Times New Roman"/>
                <a:cs typeface="Times New Roman"/>
              </a:rPr>
              <a:t>sparkling crystal. For three years </a:t>
            </a:r>
            <a:r>
              <a:rPr dirty="0" sz="1450" spc="-5">
                <a:latin typeface="Times New Roman"/>
                <a:cs typeface="Times New Roman"/>
              </a:rPr>
              <a:t>he </a:t>
            </a:r>
            <a:r>
              <a:rPr dirty="0" sz="1450" spc="-10">
                <a:latin typeface="Times New Roman"/>
                <a:cs typeface="Times New Roman"/>
              </a:rPr>
              <a:t>served this semi-barbarian potentate as  Jacob served Laban; </a:t>
            </a:r>
            <a:r>
              <a:rPr dirty="0" sz="1450" spc="-5">
                <a:latin typeface="Times New Roman"/>
                <a:cs typeface="Times New Roman"/>
              </a:rPr>
              <a:t>he </a:t>
            </a:r>
            <a:r>
              <a:rPr dirty="0" sz="1450" spc="-10">
                <a:latin typeface="Times New Roman"/>
                <a:cs typeface="Times New Roman"/>
              </a:rPr>
              <a:t>falsified frontiers, </a:t>
            </a:r>
            <a:r>
              <a:rPr dirty="0" sz="1450" spc="-5">
                <a:latin typeface="Times New Roman"/>
                <a:cs typeface="Times New Roman"/>
              </a:rPr>
              <a:t>he </a:t>
            </a:r>
            <a:r>
              <a:rPr dirty="0" sz="1450" spc="-10">
                <a:latin typeface="Times New Roman"/>
                <a:cs typeface="Times New Roman"/>
              </a:rPr>
              <a:t>connived at murders, </a:t>
            </a:r>
            <a:r>
              <a:rPr dirty="0" sz="1450" spc="-5">
                <a:latin typeface="Times New Roman"/>
                <a:cs typeface="Times New Roman"/>
              </a:rPr>
              <a:t>he </a:t>
            </a:r>
            <a:r>
              <a:rPr dirty="0" sz="1450" spc="-10">
                <a:latin typeface="Times New Roman"/>
                <a:cs typeface="Times New Roman"/>
              </a:rPr>
              <a:t>unjustly  condemned and executed </a:t>
            </a:r>
            <a:r>
              <a:rPr dirty="0" sz="1450" spc="-5">
                <a:latin typeface="Times New Roman"/>
                <a:cs typeface="Times New Roman"/>
              </a:rPr>
              <a:t>a </a:t>
            </a:r>
            <a:r>
              <a:rPr dirty="0" sz="1450" spc="-15">
                <a:latin typeface="Times New Roman"/>
                <a:cs typeface="Times New Roman"/>
              </a:rPr>
              <a:t>brother-officer </a:t>
            </a:r>
            <a:r>
              <a:rPr dirty="0" sz="1450" spc="-10">
                <a:latin typeface="Times New Roman"/>
                <a:cs typeface="Times New Roman"/>
              </a:rPr>
              <a:t>who had the misfortune to displease  the Rajah </a:t>
            </a:r>
            <a:r>
              <a:rPr dirty="0" sz="1450" spc="-5">
                <a:latin typeface="Times New Roman"/>
                <a:cs typeface="Times New Roman"/>
              </a:rPr>
              <a:t>by </a:t>
            </a:r>
            <a:r>
              <a:rPr dirty="0" sz="1450" spc="-10">
                <a:latin typeface="Times New Roman"/>
                <a:cs typeface="Times New Roman"/>
              </a:rPr>
              <a:t>some honest freedoms; </a:t>
            </a:r>
            <a:r>
              <a:rPr dirty="0" sz="1450" spc="-25">
                <a:latin typeface="Times New Roman"/>
                <a:cs typeface="Times New Roman"/>
              </a:rPr>
              <a:t>lastly,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time </a:t>
            </a:r>
            <a:r>
              <a:rPr dirty="0" sz="1450" spc="-5">
                <a:latin typeface="Times New Roman"/>
                <a:cs typeface="Times New Roman"/>
              </a:rPr>
              <a:t>of </a:t>
            </a:r>
            <a:r>
              <a:rPr dirty="0" sz="1450" spc="-10">
                <a:latin typeface="Times New Roman"/>
                <a:cs typeface="Times New Roman"/>
              </a:rPr>
              <a:t>great danger to his  native land, </a:t>
            </a:r>
            <a:r>
              <a:rPr dirty="0" sz="1450" spc="-5">
                <a:latin typeface="Times New Roman"/>
                <a:cs typeface="Times New Roman"/>
              </a:rPr>
              <a:t>he </a:t>
            </a:r>
            <a:r>
              <a:rPr dirty="0" sz="1450" spc="-10">
                <a:latin typeface="Times New Roman"/>
                <a:cs typeface="Times New Roman"/>
              </a:rPr>
              <a:t>betrayed </a:t>
            </a:r>
            <a:r>
              <a:rPr dirty="0" sz="1450" spc="-5">
                <a:latin typeface="Times New Roman"/>
                <a:cs typeface="Times New Roman"/>
              </a:rPr>
              <a:t>a body of </a:t>
            </a:r>
            <a:r>
              <a:rPr dirty="0" sz="1450" spc="-10">
                <a:latin typeface="Times New Roman"/>
                <a:cs typeface="Times New Roman"/>
              </a:rPr>
              <a:t>his fellow-soldiers, and </a:t>
            </a:r>
            <a:r>
              <a:rPr dirty="0" sz="1450" spc="-15">
                <a:latin typeface="Times New Roman"/>
                <a:cs typeface="Times New Roman"/>
              </a:rPr>
              <a:t>suffered </a:t>
            </a:r>
            <a:r>
              <a:rPr dirty="0" sz="1450" spc="-10">
                <a:latin typeface="Times New Roman"/>
                <a:cs typeface="Times New Roman"/>
              </a:rPr>
              <a:t>them to </a:t>
            </a:r>
            <a:r>
              <a:rPr dirty="0" sz="1450" spc="-5">
                <a:latin typeface="Times New Roman"/>
                <a:cs typeface="Times New Roman"/>
              </a:rPr>
              <a:t>be  </a:t>
            </a:r>
            <a:r>
              <a:rPr dirty="0" sz="1450" spc="-10">
                <a:latin typeface="Times New Roman"/>
                <a:cs typeface="Times New Roman"/>
              </a:rPr>
              <a:t>defeated and massacred </a:t>
            </a:r>
            <a:r>
              <a:rPr dirty="0" sz="1450" spc="-5">
                <a:latin typeface="Times New Roman"/>
                <a:cs typeface="Times New Roman"/>
              </a:rPr>
              <a:t>by </a:t>
            </a:r>
            <a:r>
              <a:rPr dirty="0" sz="1450" spc="-10">
                <a:latin typeface="Times New Roman"/>
                <a:cs typeface="Times New Roman"/>
              </a:rPr>
              <a:t>thousands. In the end, </a:t>
            </a:r>
            <a:r>
              <a:rPr dirty="0" sz="1450" spc="-5">
                <a:latin typeface="Times New Roman"/>
                <a:cs typeface="Times New Roman"/>
              </a:rPr>
              <a:t>he </a:t>
            </a:r>
            <a:r>
              <a:rPr dirty="0" sz="1450" spc="-10">
                <a:latin typeface="Times New Roman"/>
                <a:cs typeface="Times New Roman"/>
              </a:rPr>
              <a:t>had amassed </a:t>
            </a:r>
            <a:r>
              <a:rPr dirty="0" sz="1450" spc="-5">
                <a:latin typeface="Times New Roman"/>
                <a:cs typeface="Times New Roman"/>
              </a:rPr>
              <a:t>a  </a:t>
            </a:r>
            <a:r>
              <a:rPr dirty="0" sz="1450" spc="-10">
                <a:latin typeface="Times New Roman"/>
                <a:cs typeface="Times New Roman"/>
              </a:rPr>
              <a:t>magnificent fortune, and </a:t>
            </a:r>
            <a:r>
              <a:rPr dirty="0" sz="1450" spc="-5">
                <a:latin typeface="Times New Roman"/>
                <a:cs typeface="Times New Roman"/>
              </a:rPr>
              <a:t>brought </a:t>
            </a:r>
            <a:r>
              <a:rPr dirty="0" sz="1450" spc="-10">
                <a:latin typeface="Times New Roman"/>
                <a:cs typeface="Times New Roman"/>
              </a:rPr>
              <a:t>home with him the coveted</a:t>
            </a:r>
            <a:r>
              <a:rPr dirty="0" sz="1450" spc="55">
                <a:latin typeface="Times New Roman"/>
                <a:cs typeface="Times New Roman"/>
              </a:rPr>
              <a:t> </a:t>
            </a:r>
            <a:r>
              <a:rPr dirty="0" sz="1450" spc="-10">
                <a:latin typeface="Times New Roman"/>
                <a:cs typeface="Times New Roman"/>
              </a:rPr>
              <a:t>diamond.</a:t>
            </a:r>
            <a:endParaRPr sz="1450">
              <a:latin typeface="Times New Roman"/>
              <a:cs typeface="Times New Roman"/>
            </a:endParaRPr>
          </a:p>
          <a:p>
            <a:pPr algn="just" marL="12700" marR="5080">
              <a:lnSpc>
                <a:spcPts val="1730"/>
              </a:lnSpc>
              <a:spcBef>
                <a:spcPts val="844"/>
              </a:spcBef>
            </a:pPr>
            <a:r>
              <a:rPr dirty="0" sz="1450" spc="-35">
                <a:latin typeface="Times New Roman"/>
                <a:cs typeface="Times New Roman"/>
              </a:rPr>
              <a:t>"Years </a:t>
            </a:r>
            <a:r>
              <a:rPr dirty="0" sz="1450" spc="-10">
                <a:latin typeface="Times New Roman"/>
                <a:cs typeface="Times New Roman"/>
              </a:rPr>
              <a:t>passed," continued the Prince, "and at length the diamond is  accidentally lost. It falls into the hands </a:t>
            </a:r>
            <a:r>
              <a:rPr dirty="0" sz="1450" spc="-5">
                <a:latin typeface="Times New Roman"/>
                <a:cs typeface="Times New Roman"/>
              </a:rPr>
              <a:t>of a </a:t>
            </a:r>
            <a:r>
              <a:rPr dirty="0" sz="1450" spc="-10">
                <a:latin typeface="Times New Roman"/>
                <a:cs typeface="Times New Roman"/>
              </a:rPr>
              <a:t>simple and laborious </a:t>
            </a:r>
            <a:r>
              <a:rPr dirty="0" sz="1450" spc="-5">
                <a:latin typeface="Times New Roman"/>
                <a:cs typeface="Times New Roman"/>
              </a:rPr>
              <a:t>youth, a  </a:t>
            </a:r>
            <a:r>
              <a:rPr dirty="0" sz="1450" spc="-10">
                <a:latin typeface="Times New Roman"/>
                <a:cs typeface="Times New Roman"/>
              </a:rPr>
              <a:t>student, </a:t>
            </a:r>
            <a:r>
              <a:rPr dirty="0" sz="1450" spc="-5">
                <a:latin typeface="Times New Roman"/>
                <a:cs typeface="Times New Roman"/>
              </a:rPr>
              <a:t>a </a:t>
            </a:r>
            <a:r>
              <a:rPr dirty="0" sz="1450" spc="-10">
                <a:latin typeface="Times New Roman"/>
                <a:cs typeface="Times New Roman"/>
              </a:rPr>
              <a:t>minister </a:t>
            </a:r>
            <a:r>
              <a:rPr dirty="0" sz="1450" spc="-5">
                <a:latin typeface="Times New Roman"/>
                <a:cs typeface="Times New Roman"/>
              </a:rPr>
              <a:t>of </a:t>
            </a:r>
            <a:r>
              <a:rPr dirty="0" sz="1450" spc="-10">
                <a:latin typeface="Times New Roman"/>
                <a:cs typeface="Times New Roman"/>
              </a:rPr>
              <a:t>God, just entering </a:t>
            </a:r>
            <a:r>
              <a:rPr dirty="0" sz="1450" spc="-5">
                <a:latin typeface="Times New Roman"/>
                <a:cs typeface="Times New Roman"/>
              </a:rPr>
              <a:t>on a </a:t>
            </a:r>
            <a:r>
              <a:rPr dirty="0" sz="1450" spc="-10">
                <a:latin typeface="Times New Roman"/>
                <a:cs typeface="Times New Roman"/>
              </a:rPr>
              <a:t>career </a:t>
            </a:r>
            <a:r>
              <a:rPr dirty="0" sz="1450" spc="-5">
                <a:latin typeface="Times New Roman"/>
                <a:cs typeface="Times New Roman"/>
              </a:rPr>
              <a:t>of </a:t>
            </a:r>
            <a:r>
              <a:rPr dirty="0" sz="1450" spc="-10">
                <a:latin typeface="Times New Roman"/>
                <a:cs typeface="Times New Roman"/>
              </a:rPr>
              <a:t>usefulness and even  distinction. Upon him also the spell is cast; </a:t>
            </a:r>
            <a:r>
              <a:rPr dirty="0" sz="1450" spc="-5">
                <a:latin typeface="Times New Roman"/>
                <a:cs typeface="Times New Roman"/>
              </a:rPr>
              <a:t>he </a:t>
            </a:r>
            <a:r>
              <a:rPr dirty="0" sz="1450" spc="-10">
                <a:latin typeface="Times New Roman"/>
                <a:cs typeface="Times New Roman"/>
              </a:rPr>
              <a:t>deserts everything, his holy  calling, his studies, and flees with the gem into </a:t>
            </a:r>
            <a:r>
              <a:rPr dirty="0" sz="1450" spc="-5">
                <a:latin typeface="Times New Roman"/>
                <a:cs typeface="Times New Roman"/>
              </a:rPr>
              <a:t>a </a:t>
            </a:r>
            <a:r>
              <a:rPr dirty="0" sz="1450" spc="-10">
                <a:latin typeface="Times New Roman"/>
                <a:cs typeface="Times New Roman"/>
              </a:rPr>
              <a:t>foreign </a:t>
            </a:r>
            <a:r>
              <a:rPr dirty="0" sz="1450" spc="-20">
                <a:latin typeface="Times New Roman"/>
                <a:cs typeface="Times New Roman"/>
              </a:rPr>
              <a:t>country. </a:t>
            </a:r>
            <a:r>
              <a:rPr dirty="0" sz="1450" spc="-10">
                <a:latin typeface="Times New Roman"/>
                <a:cs typeface="Times New Roman"/>
              </a:rPr>
              <a:t>The </a:t>
            </a:r>
            <a:r>
              <a:rPr dirty="0" sz="1450" spc="-15">
                <a:latin typeface="Times New Roman"/>
                <a:cs typeface="Times New Roman"/>
              </a:rPr>
              <a:t>officer  </a:t>
            </a:r>
            <a:r>
              <a:rPr dirty="0" sz="1450" spc="-10">
                <a:latin typeface="Times New Roman"/>
                <a:cs typeface="Times New Roman"/>
              </a:rPr>
              <a:t>has </a:t>
            </a:r>
            <a:r>
              <a:rPr dirty="0" sz="1450" spc="-5">
                <a:latin typeface="Times New Roman"/>
                <a:cs typeface="Times New Roman"/>
              </a:rPr>
              <a:t>a </a:t>
            </a:r>
            <a:r>
              <a:rPr dirty="0" sz="1450" spc="-15">
                <a:latin typeface="Times New Roman"/>
                <a:cs typeface="Times New Roman"/>
              </a:rPr>
              <a:t>brother, </a:t>
            </a:r>
            <a:r>
              <a:rPr dirty="0" sz="1450" spc="-10">
                <a:latin typeface="Times New Roman"/>
                <a:cs typeface="Times New Roman"/>
              </a:rPr>
              <a:t>an astute, daring, unscrupulous man, who learns the clergyman's  secret. What does </a:t>
            </a:r>
            <a:r>
              <a:rPr dirty="0" sz="1450" spc="-5">
                <a:latin typeface="Times New Roman"/>
                <a:cs typeface="Times New Roman"/>
              </a:rPr>
              <a:t>he do? </a:t>
            </a:r>
            <a:r>
              <a:rPr dirty="0" sz="1450" spc="-35">
                <a:latin typeface="Times New Roman"/>
                <a:cs typeface="Times New Roman"/>
              </a:rPr>
              <a:t>Tell </a:t>
            </a:r>
            <a:r>
              <a:rPr dirty="0" sz="1450" spc="-10">
                <a:latin typeface="Times New Roman"/>
                <a:cs typeface="Times New Roman"/>
              </a:rPr>
              <a:t>his </a:t>
            </a:r>
            <a:r>
              <a:rPr dirty="0" sz="1450" spc="-15">
                <a:latin typeface="Times New Roman"/>
                <a:cs typeface="Times New Roman"/>
              </a:rPr>
              <a:t>brother, </a:t>
            </a:r>
            <a:r>
              <a:rPr dirty="0" sz="1450" spc="-10">
                <a:latin typeface="Times New Roman"/>
                <a:cs typeface="Times New Roman"/>
              </a:rPr>
              <a:t>inform the police? No; </a:t>
            </a:r>
            <a:r>
              <a:rPr dirty="0" sz="1450" spc="-5">
                <a:latin typeface="Times New Roman"/>
                <a:cs typeface="Times New Roman"/>
              </a:rPr>
              <a:t>upon </a:t>
            </a:r>
            <a:r>
              <a:rPr dirty="0" sz="1450" spc="-10">
                <a:latin typeface="Times New Roman"/>
                <a:cs typeface="Times New Roman"/>
              </a:rPr>
              <a:t>this  man also the Satanic charm has fallen; </a:t>
            </a:r>
            <a:r>
              <a:rPr dirty="0" sz="1450" spc="-5">
                <a:latin typeface="Times New Roman"/>
                <a:cs typeface="Times New Roman"/>
              </a:rPr>
              <a:t>he </a:t>
            </a:r>
            <a:r>
              <a:rPr dirty="0" sz="1450" spc="-10">
                <a:latin typeface="Times New Roman"/>
                <a:cs typeface="Times New Roman"/>
              </a:rPr>
              <a:t>must have the stone for himself. At  the risk </a:t>
            </a:r>
            <a:r>
              <a:rPr dirty="0" sz="1450" spc="-5">
                <a:latin typeface="Times New Roman"/>
                <a:cs typeface="Times New Roman"/>
              </a:rPr>
              <a:t>of </a:t>
            </a:r>
            <a:r>
              <a:rPr dirty="0" sz="1450" spc="-15">
                <a:latin typeface="Times New Roman"/>
                <a:cs typeface="Times New Roman"/>
              </a:rPr>
              <a:t>murder, </a:t>
            </a:r>
            <a:r>
              <a:rPr dirty="0" sz="1450" spc="-5">
                <a:latin typeface="Times New Roman"/>
                <a:cs typeface="Times New Roman"/>
              </a:rPr>
              <a:t>he </a:t>
            </a:r>
            <a:r>
              <a:rPr dirty="0" sz="1450" spc="-10">
                <a:latin typeface="Times New Roman"/>
                <a:cs typeface="Times New Roman"/>
              </a:rPr>
              <a:t>drugs the </a:t>
            </a:r>
            <a:r>
              <a:rPr dirty="0" sz="1450" spc="-5">
                <a:latin typeface="Times New Roman"/>
                <a:cs typeface="Times New Roman"/>
              </a:rPr>
              <a:t>young </a:t>
            </a:r>
            <a:r>
              <a:rPr dirty="0" sz="1450" spc="-10">
                <a:latin typeface="Times New Roman"/>
                <a:cs typeface="Times New Roman"/>
              </a:rPr>
              <a:t>priest and seizes the </a:t>
            </a:r>
            <a:r>
              <a:rPr dirty="0" sz="1450" spc="-25">
                <a:latin typeface="Times New Roman"/>
                <a:cs typeface="Times New Roman"/>
              </a:rPr>
              <a:t>prey. </a:t>
            </a:r>
            <a:r>
              <a:rPr dirty="0" sz="1450" spc="-10">
                <a:latin typeface="Times New Roman"/>
                <a:cs typeface="Times New Roman"/>
              </a:rPr>
              <a:t>And </a:t>
            </a:r>
            <a:r>
              <a:rPr dirty="0" sz="1450" spc="-30">
                <a:latin typeface="Times New Roman"/>
                <a:cs typeface="Times New Roman"/>
              </a:rPr>
              <a:t>now, </a:t>
            </a:r>
            <a:r>
              <a:rPr dirty="0" sz="1450" spc="-5">
                <a:latin typeface="Times New Roman"/>
                <a:cs typeface="Times New Roman"/>
              </a:rPr>
              <a:t>by  </a:t>
            </a:r>
            <a:r>
              <a:rPr dirty="0" sz="1450" spc="-10">
                <a:latin typeface="Times New Roman"/>
                <a:cs typeface="Times New Roman"/>
              </a:rPr>
              <a:t>an</a:t>
            </a:r>
            <a:r>
              <a:rPr dirty="0" sz="1450" spc="170">
                <a:latin typeface="Times New Roman"/>
                <a:cs typeface="Times New Roman"/>
              </a:rPr>
              <a:t> </a:t>
            </a:r>
            <a:r>
              <a:rPr dirty="0" sz="1450" spc="-10">
                <a:latin typeface="Times New Roman"/>
                <a:cs typeface="Times New Roman"/>
              </a:rPr>
              <a:t>accident</a:t>
            </a:r>
            <a:r>
              <a:rPr dirty="0" sz="1450" spc="175">
                <a:latin typeface="Times New Roman"/>
                <a:cs typeface="Times New Roman"/>
              </a:rPr>
              <a:t> </a:t>
            </a:r>
            <a:r>
              <a:rPr dirty="0" sz="1450" spc="-10">
                <a:latin typeface="Times New Roman"/>
                <a:cs typeface="Times New Roman"/>
              </a:rPr>
              <a:t>which</a:t>
            </a:r>
            <a:r>
              <a:rPr dirty="0" sz="1450" spc="175">
                <a:latin typeface="Times New Roman"/>
                <a:cs typeface="Times New Roman"/>
              </a:rPr>
              <a:t> </a:t>
            </a:r>
            <a:r>
              <a:rPr dirty="0" sz="1450" spc="-10">
                <a:latin typeface="Times New Roman"/>
                <a:cs typeface="Times New Roman"/>
              </a:rPr>
              <a:t>is</a:t>
            </a:r>
            <a:r>
              <a:rPr dirty="0" sz="1450" spc="175">
                <a:latin typeface="Times New Roman"/>
                <a:cs typeface="Times New Roman"/>
              </a:rPr>
              <a:t> </a:t>
            </a:r>
            <a:r>
              <a:rPr dirty="0" sz="1450" spc="-5">
                <a:latin typeface="Times New Roman"/>
                <a:cs typeface="Times New Roman"/>
              </a:rPr>
              <a:t>not</a:t>
            </a:r>
            <a:r>
              <a:rPr dirty="0" sz="1450" spc="175">
                <a:latin typeface="Times New Roman"/>
                <a:cs typeface="Times New Roman"/>
              </a:rPr>
              <a:t> </a:t>
            </a:r>
            <a:r>
              <a:rPr dirty="0" sz="1450" spc="-10">
                <a:latin typeface="Times New Roman"/>
                <a:cs typeface="Times New Roman"/>
              </a:rPr>
              <a:t>important</a:t>
            </a:r>
            <a:r>
              <a:rPr dirty="0" sz="1450" spc="175">
                <a:latin typeface="Times New Roman"/>
                <a:cs typeface="Times New Roman"/>
              </a:rPr>
              <a:t> </a:t>
            </a:r>
            <a:r>
              <a:rPr dirty="0" sz="1450" spc="-10">
                <a:latin typeface="Times New Roman"/>
                <a:cs typeface="Times New Roman"/>
              </a:rPr>
              <a:t>to</a:t>
            </a:r>
            <a:r>
              <a:rPr dirty="0" sz="1450" spc="175">
                <a:latin typeface="Times New Roman"/>
                <a:cs typeface="Times New Roman"/>
              </a:rPr>
              <a:t> </a:t>
            </a:r>
            <a:r>
              <a:rPr dirty="0" sz="1450" spc="-10">
                <a:latin typeface="Times New Roman"/>
                <a:cs typeface="Times New Roman"/>
              </a:rPr>
              <a:t>my</a:t>
            </a:r>
            <a:r>
              <a:rPr dirty="0" sz="1450" spc="175">
                <a:latin typeface="Times New Roman"/>
                <a:cs typeface="Times New Roman"/>
              </a:rPr>
              <a:t> </a:t>
            </a:r>
            <a:r>
              <a:rPr dirty="0" sz="1450" spc="-10">
                <a:latin typeface="Times New Roman"/>
                <a:cs typeface="Times New Roman"/>
              </a:rPr>
              <a:t>moral,</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jewel</a:t>
            </a:r>
            <a:r>
              <a:rPr dirty="0" sz="1450" spc="175">
                <a:latin typeface="Times New Roman"/>
                <a:cs typeface="Times New Roman"/>
              </a:rPr>
              <a:t> </a:t>
            </a:r>
            <a:r>
              <a:rPr dirty="0" sz="1450" spc="-10">
                <a:latin typeface="Times New Roman"/>
                <a:cs typeface="Times New Roman"/>
              </a:rPr>
              <a:t>passes</a:t>
            </a:r>
            <a:r>
              <a:rPr dirty="0" sz="1450" spc="175">
                <a:latin typeface="Times New Roman"/>
                <a:cs typeface="Times New Roman"/>
              </a:rPr>
              <a:t> </a:t>
            </a:r>
            <a:r>
              <a:rPr dirty="0" sz="1450" spc="-5">
                <a:latin typeface="Times New Roman"/>
                <a:cs typeface="Times New Roman"/>
              </a:rPr>
              <a:t>out</a:t>
            </a:r>
            <a:r>
              <a:rPr dirty="0" sz="1450" spc="175">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2065">
              <a:lnSpc>
                <a:spcPts val="1730"/>
              </a:lnSpc>
              <a:spcBef>
                <a:spcPts val="155"/>
              </a:spcBef>
            </a:pPr>
            <a:r>
              <a:rPr dirty="0" sz="1450" spc="-10">
                <a:latin typeface="Times New Roman"/>
                <a:cs typeface="Times New Roman"/>
              </a:rPr>
              <a:t>custody into that </a:t>
            </a:r>
            <a:r>
              <a:rPr dirty="0" sz="1450" spc="-5">
                <a:latin typeface="Times New Roman"/>
                <a:cs typeface="Times New Roman"/>
              </a:rPr>
              <a:t>of </a:t>
            </a:r>
            <a:r>
              <a:rPr dirty="0" sz="1450" spc="-15">
                <a:latin typeface="Times New Roman"/>
                <a:cs typeface="Times New Roman"/>
              </a:rPr>
              <a:t>another, </a:t>
            </a:r>
            <a:r>
              <a:rPr dirty="0" sz="1450" spc="-10">
                <a:latin typeface="Times New Roman"/>
                <a:cs typeface="Times New Roman"/>
              </a:rPr>
              <a:t>who, terrified at what </a:t>
            </a:r>
            <a:r>
              <a:rPr dirty="0" sz="1450" spc="-5">
                <a:latin typeface="Times New Roman"/>
                <a:cs typeface="Times New Roman"/>
              </a:rPr>
              <a:t>he </a:t>
            </a:r>
            <a:r>
              <a:rPr dirty="0" sz="1450" spc="-10">
                <a:latin typeface="Times New Roman"/>
                <a:cs typeface="Times New Roman"/>
              </a:rPr>
              <a:t>sees, gives it into the  keeping </a:t>
            </a:r>
            <a:r>
              <a:rPr dirty="0" sz="1450" spc="-5">
                <a:latin typeface="Times New Roman"/>
                <a:cs typeface="Times New Roman"/>
              </a:rPr>
              <a:t>of a </a:t>
            </a:r>
            <a:r>
              <a:rPr dirty="0" sz="1450" spc="-10">
                <a:latin typeface="Times New Roman"/>
                <a:cs typeface="Times New Roman"/>
              </a:rPr>
              <a:t>man in high station and above</a:t>
            </a:r>
            <a:r>
              <a:rPr dirty="0" sz="1450" spc="30">
                <a:latin typeface="Times New Roman"/>
                <a:cs typeface="Times New Roman"/>
              </a:rPr>
              <a:t> </a:t>
            </a:r>
            <a:r>
              <a:rPr dirty="0" sz="1450" spc="-10">
                <a:latin typeface="Times New Roman"/>
                <a:cs typeface="Times New Roman"/>
              </a:rPr>
              <a:t>reproach.</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 officer's name is Thomas </a:t>
            </a:r>
            <a:r>
              <a:rPr dirty="0" sz="1450" spc="-30">
                <a:latin typeface="Times New Roman"/>
                <a:cs typeface="Times New Roman"/>
              </a:rPr>
              <a:t>Vandeleur," </a:t>
            </a:r>
            <a:r>
              <a:rPr dirty="0" sz="1450" spc="-10">
                <a:latin typeface="Times New Roman"/>
                <a:cs typeface="Times New Roman"/>
              </a:rPr>
              <a:t>continued Florizel. "The stone is  called the Rajah's Diamond. And" </a:t>
            </a:r>
            <a:r>
              <a:rPr dirty="0" sz="1450" spc="-5">
                <a:latin typeface="Times New Roman"/>
                <a:cs typeface="Times New Roman"/>
              </a:rPr>
              <a:t>- </a:t>
            </a:r>
            <a:r>
              <a:rPr dirty="0" sz="1450" spc="-10">
                <a:latin typeface="Times New Roman"/>
                <a:cs typeface="Times New Roman"/>
              </a:rPr>
              <a:t>suddenly opening his hand </a:t>
            </a:r>
            <a:r>
              <a:rPr dirty="0" sz="1450" spc="-5">
                <a:latin typeface="Times New Roman"/>
                <a:cs typeface="Times New Roman"/>
              </a:rPr>
              <a:t>- </a:t>
            </a:r>
            <a:r>
              <a:rPr dirty="0" sz="1450" spc="-10">
                <a:latin typeface="Times New Roman"/>
                <a:cs typeface="Times New Roman"/>
              </a:rPr>
              <a:t>"you behold  it here before </a:t>
            </a:r>
            <a:r>
              <a:rPr dirty="0" sz="1450" spc="-5">
                <a:latin typeface="Times New Roman"/>
                <a:cs typeface="Times New Roman"/>
              </a:rPr>
              <a:t>your</a:t>
            </a:r>
            <a:r>
              <a:rPr dirty="0" sz="1450" spc="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a:t>
            </a:r>
            <a:r>
              <a:rPr dirty="0" sz="1450" spc="-15">
                <a:latin typeface="Times New Roman"/>
                <a:cs typeface="Times New Roman"/>
              </a:rPr>
              <a:t>officer </a:t>
            </a:r>
            <a:r>
              <a:rPr dirty="0" sz="1450" spc="-10">
                <a:latin typeface="Times New Roman"/>
                <a:cs typeface="Times New Roman"/>
              </a:rPr>
              <a:t>started back with </a:t>
            </a:r>
            <a:r>
              <a:rPr dirty="0" sz="1450" spc="-5">
                <a:latin typeface="Times New Roman"/>
                <a:cs typeface="Times New Roman"/>
              </a:rPr>
              <a:t>a</a:t>
            </a:r>
            <a:r>
              <a:rPr dirty="0" sz="1450" spc="20">
                <a:latin typeface="Times New Roman"/>
                <a:cs typeface="Times New Roman"/>
              </a:rPr>
              <a:t> </a:t>
            </a:r>
            <a:r>
              <a:rPr dirty="0" sz="1450" spc="-30">
                <a:latin typeface="Times New Roman"/>
                <a:cs typeface="Times New Roman"/>
              </a:rPr>
              <a:t>cry.</a:t>
            </a:r>
            <a:endParaRPr sz="1450">
              <a:latin typeface="Times New Roman"/>
              <a:cs typeface="Times New Roman"/>
            </a:endParaRPr>
          </a:p>
          <a:p>
            <a:pPr algn="just" marL="12700" marR="5080">
              <a:lnSpc>
                <a:spcPts val="1730"/>
              </a:lnSpc>
              <a:spcBef>
                <a:spcPts val="920"/>
              </a:spcBef>
            </a:pPr>
            <a:r>
              <a:rPr dirty="0" sz="1450" spc="-50">
                <a:latin typeface="Times New Roman"/>
                <a:cs typeface="Times New Roman"/>
              </a:rPr>
              <a:t>"We </a:t>
            </a:r>
            <a:r>
              <a:rPr dirty="0" sz="1450" spc="-10">
                <a:latin typeface="Times New Roman"/>
                <a:cs typeface="Times New Roman"/>
              </a:rPr>
              <a:t>have spoken </a:t>
            </a:r>
            <a:r>
              <a:rPr dirty="0" sz="1450" spc="-5">
                <a:latin typeface="Times New Roman"/>
                <a:cs typeface="Times New Roman"/>
              </a:rPr>
              <a:t>of </a:t>
            </a:r>
            <a:r>
              <a:rPr dirty="0" sz="1450" spc="-10">
                <a:latin typeface="Times New Roman"/>
                <a:cs typeface="Times New Roman"/>
              </a:rPr>
              <a:t>corruption," said the Prince. </a:t>
            </a:r>
            <a:r>
              <a:rPr dirty="0" sz="1450" spc="-45">
                <a:latin typeface="Times New Roman"/>
                <a:cs typeface="Times New Roman"/>
              </a:rPr>
              <a:t>"To </a:t>
            </a:r>
            <a:r>
              <a:rPr dirty="0" sz="1450" spc="-10">
                <a:latin typeface="Times New Roman"/>
                <a:cs typeface="Times New Roman"/>
              </a:rPr>
              <a:t>me this </a:t>
            </a:r>
            <a:r>
              <a:rPr dirty="0" sz="1450" spc="-5">
                <a:latin typeface="Times New Roman"/>
                <a:cs typeface="Times New Roman"/>
              </a:rPr>
              <a:t>nugget of </a:t>
            </a:r>
            <a:r>
              <a:rPr dirty="0" sz="1450" spc="-10">
                <a:latin typeface="Times New Roman"/>
                <a:cs typeface="Times New Roman"/>
              </a:rPr>
              <a:t>bright  crystal is as loathsome as though it were crawling with the worms </a:t>
            </a:r>
            <a:r>
              <a:rPr dirty="0" sz="1450" spc="-5">
                <a:latin typeface="Times New Roman"/>
                <a:cs typeface="Times New Roman"/>
              </a:rPr>
              <a:t>of </a:t>
            </a:r>
            <a:r>
              <a:rPr dirty="0" sz="1450" spc="-10">
                <a:latin typeface="Times New Roman"/>
                <a:cs typeface="Times New Roman"/>
              </a:rPr>
              <a:t>death; it  is as shocking as though it were compacted </a:t>
            </a:r>
            <a:r>
              <a:rPr dirty="0" sz="1450" spc="-5">
                <a:latin typeface="Times New Roman"/>
                <a:cs typeface="Times New Roman"/>
              </a:rPr>
              <a:t>out of </a:t>
            </a:r>
            <a:r>
              <a:rPr dirty="0" sz="1450" spc="-10">
                <a:latin typeface="Times New Roman"/>
                <a:cs typeface="Times New Roman"/>
              </a:rPr>
              <a:t>innocent </a:t>
            </a:r>
            <a:r>
              <a:rPr dirty="0" sz="1450" spc="-5">
                <a:latin typeface="Times New Roman"/>
                <a:cs typeface="Times New Roman"/>
              </a:rPr>
              <a:t>blood. I </a:t>
            </a:r>
            <a:r>
              <a:rPr dirty="0" sz="1450" spc="-10">
                <a:latin typeface="Times New Roman"/>
                <a:cs typeface="Times New Roman"/>
              </a:rPr>
              <a:t>see it here  in my hand, and </a:t>
            </a:r>
            <a:r>
              <a:rPr dirty="0" sz="1450" spc="-5">
                <a:latin typeface="Times New Roman"/>
                <a:cs typeface="Times New Roman"/>
              </a:rPr>
              <a:t>I </a:t>
            </a:r>
            <a:r>
              <a:rPr dirty="0" sz="1450" spc="-10">
                <a:latin typeface="Times New Roman"/>
                <a:cs typeface="Times New Roman"/>
              </a:rPr>
              <a:t>know it is shining with hell-fire. </a:t>
            </a:r>
            <a:r>
              <a:rPr dirty="0" sz="1450" spc="-5">
                <a:latin typeface="Times New Roman"/>
                <a:cs typeface="Times New Roman"/>
              </a:rPr>
              <a:t>I </a:t>
            </a:r>
            <a:r>
              <a:rPr dirty="0" sz="1450" spc="-10">
                <a:latin typeface="Times New Roman"/>
                <a:cs typeface="Times New Roman"/>
              </a:rPr>
              <a:t>have told </a:t>
            </a:r>
            <a:r>
              <a:rPr dirty="0" sz="1450" spc="-5">
                <a:latin typeface="Times New Roman"/>
                <a:cs typeface="Times New Roman"/>
              </a:rPr>
              <a:t>you but a  </a:t>
            </a:r>
            <a:r>
              <a:rPr dirty="0" sz="1450" spc="-10">
                <a:latin typeface="Times New Roman"/>
                <a:cs typeface="Times New Roman"/>
              </a:rPr>
              <a:t>hundredth part </a:t>
            </a:r>
            <a:r>
              <a:rPr dirty="0" sz="1450" spc="-5">
                <a:latin typeface="Times New Roman"/>
                <a:cs typeface="Times New Roman"/>
              </a:rPr>
              <a:t>of </a:t>
            </a:r>
            <a:r>
              <a:rPr dirty="0" sz="1450" spc="-10">
                <a:latin typeface="Times New Roman"/>
                <a:cs typeface="Times New Roman"/>
              </a:rPr>
              <a:t>its story; what passed in former ages, to what crimes and  treacheries it incited men </a:t>
            </a:r>
            <a:r>
              <a:rPr dirty="0" sz="1450" spc="-5">
                <a:latin typeface="Times New Roman"/>
                <a:cs typeface="Times New Roman"/>
              </a:rPr>
              <a:t>of </a:t>
            </a:r>
            <a:r>
              <a:rPr dirty="0" sz="1450" spc="-10">
                <a:latin typeface="Times New Roman"/>
                <a:cs typeface="Times New Roman"/>
              </a:rPr>
              <a:t>yore, the imagination trembles to conceive; for  years and years it has faithfully served the powers </a:t>
            </a:r>
            <a:r>
              <a:rPr dirty="0" sz="1450" spc="-5">
                <a:latin typeface="Times New Roman"/>
                <a:cs typeface="Times New Roman"/>
              </a:rPr>
              <a:t>of </a:t>
            </a:r>
            <a:r>
              <a:rPr dirty="0" sz="1450" spc="-10">
                <a:latin typeface="Times New Roman"/>
                <a:cs typeface="Times New Roman"/>
              </a:rPr>
              <a:t>hell; </a:t>
            </a:r>
            <a:r>
              <a:rPr dirty="0" sz="1450" spc="-5">
                <a:latin typeface="Times New Roman"/>
                <a:cs typeface="Times New Roman"/>
              </a:rPr>
              <a:t>enough, I </a:t>
            </a:r>
            <a:r>
              <a:rPr dirty="0" sz="1450" spc="-30">
                <a:latin typeface="Times New Roman"/>
                <a:cs typeface="Times New Roman"/>
              </a:rPr>
              <a:t>say, </a:t>
            </a:r>
            <a:r>
              <a:rPr dirty="0" sz="1450" spc="-5">
                <a:latin typeface="Times New Roman"/>
                <a:cs typeface="Times New Roman"/>
              </a:rPr>
              <a:t>of  blood, </a:t>
            </a:r>
            <a:r>
              <a:rPr dirty="0" sz="1450" spc="-10">
                <a:latin typeface="Times New Roman"/>
                <a:cs typeface="Times New Roman"/>
              </a:rPr>
              <a:t>enough </a:t>
            </a:r>
            <a:r>
              <a:rPr dirty="0" sz="1450" spc="-5">
                <a:latin typeface="Times New Roman"/>
                <a:cs typeface="Times New Roman"/>
              </a:rPr>
              <a:t>of </a:t>
            </a:r>
            <a:r>
              <a:rPr dirty="0" sz="1450" spc="-10">
                <a:latin typeface="Times New Roman"/>
                <a:cs typeface="Times New Roman"/>
              </a:rPr>
              <a:t>disgrace, enough </a:t>
            </a:r>
            <a:r>
              <a:rPr dirty="0" sz="1450" spc="-5">
                <a:latin typeface="Times New Roman"/>
                <a:cs typeface="Times New Roman"/>
              </a:rPr>
              <a:t>of </a:t>
            </a:r>
            <a:r>
              <a:rPr dirty="0" sz="1450" spc="-10">
                <a:latin typeface="Times New Roman"/>
                <a:cs typeface="Times New Roman"/>
              </a:rPr>
              <a:t>broken lives and friendships; all things  come to an end, the evil like the </a:t>
            </a:r>
            <a:r>
              <a:rPr dirty="0" sz="1450" spc="-5">
                <a:latin typeface="Times New Roman"/>
                <a:cs typeface="Times New Roman"/>
              </a:rPr>
              <a:t>good; </a:t>
            </a:r>
            <a:r>
              <a:rPr dirty="0" sz="1450" spc="-10">
                <a:latin typeface="Times New Roman"/>
                <a:cs typeface="Times New Roman"/>
              </a:rPr>
              <a:t>pestilence as well as beautiful music;  and as for this diamond, God forgive me if </a:t>
            </a:r>
            <a:r>
              <a:rPr dirty="0" sz="1450" spc="-5">
                <a:latin typeface="Times New Roman"/>
                <a:cs typeface="Times New Roman"/>
              </a:rPr>
              <a:t>I do </a:t>
            </a:r>
            <a:r>
              <a:rPr dirty="0" sz="1450" spc="-10">
                <a:latin typeface="Times New Roman"/>
                <a:cs typeface="Times New Roman"/>
              </a:rPr>
              <a:t>wrong, </a:t>
            </a:r>
            <a:r>
              <a:rPr dirty="0" sz="1450" spc="-5">
                <a:latin typeface="Times New Roman"/>
                <a:cs typeface="Times New Roman"/>
              </a:rPr>
              <a:t>but </a:t>
            </a:r>
            <a:r>
              <a:rPr dirty="0" sz="1450" spc="-10">
                <a:latin typeface="Times New Roman"/>
                <a:cs typeface="Times New Roman"/>
              </a:rPr>
              <a:t>its empire ends to-  </a:t>
            </a:r>
            <a:r>
              <a:rPr dirty="0" sz="1450" spc="-5">
                <a:latin typeface="Times New Roman"/>
                <a:cs typeface="Times New Roman"/>
              </a:rPr>
              <a:t>night."</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The Prince made </a:t>
            </a:r>
            <a:r>
              <a:rPr dirty="0" sz="1450" spc="-5">
                <a:latin typeface="Times New Roman"/>
                <a:cs typeface="Times New Roman"/>
              </a:rPr>
              <a:t>a </a:t>
            </a:r>
            <a:r>
              <a:rPr dirty="0" sz="1450" spc="-10">
                <a:latin typeface="Times New Roman"/>
                <a:cs typeface="Times New Roman"/>
              </a:rPr>
              <a:t>sudden movement with his hand, and the jewel, describing  an arc </a:t>
            </a:r>
            <a:r>
              <a:rPr dirty="0" sz="1450" spc="-5">
                <a:latin typeface="Times New Roman"/>
                <a:cs typeface="Times New Roman"/>
              </a:rPr>
              <a:t>of </a:t>
            </a:r>
            <a:r>
              <a:rPr dirty="0" sz="1450" spc="-10">
                <a:latin typeface="Times New Roman"/>
                <a:cs typeface="Times New Roman"/>
              </a:rPr>
              <a:t>light, dived with </a:t>
            </a:r>
            <a:r>
              <a:rPr dirty="0" sz="1450" spc="-5">
                <a:latin typeface="Times New Roman"/>
                <a:cs typeface="Times New Roman"/>
              </a:rPr>
              <a:t>a </a:t>
            </a:r>
            <a:r>
              <a:rPr dirty="0" sz="1450" spc="-10">
                <a:latin typeface="Times New Roman"/>
                <a:cs typeface="Times New Roman"/>
              </a:rPr>
              <a:t>splash into the flowing</a:t>
            </a:r>
            <a:r>
              <a:rPr dirty="0" sz="1450" spc="40">
                <a:latin typeface="Times New Roman"/>
                <a:cs typeface="Times New Roman"/>
              </a:rPr>
              <a:t> </a:t>
            </a:r>
            <a:r>
              <a:rPr dirty="0" sz="1450" spc="-20">
                <a:latin typeface="Times New Roman"/>
                <a:cs typeface="Times New Roman"/>
              </a:rPr>
              <a:t>river.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"Amen," said Florizel with </a:t>
            </a:r>
            <a:r>
              <a:rPr dirty="0" sz="1450" spc="-20">
                <a:latin typeface="Times New Roman"/>
                <a:cs typeface="Times New Roman"/>
              </a:rPr>
              <a:t>gravity. </a:t>
            </a:r>
            <a:r>
              <a:rPr dirty="0" sz="1450" spc="-10">
                <a:latin typeface="Times New Roman"/>
                <a:cs typeface="Times New Roman"/>
              </a:rPr>
              <a:t>"I have slain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cockatrice!"</a:t>
            </a:r>
            <a:endParaRPr sz="1450">
              <a:latin typeface="Times New Roman"/>
              <a:cs typeface="Times New Roman"/>
            </a:endParaRPr>
          </a:p>
          <a:p>
            <a:pPr marL="12700" marR="5715">
              <a:lnSpc>
                <a:spcPts val="1730"/>
              </a:lnSpc>
              <a:spcBef>
                <a:spcPts val="919"/>
              </a:spcBef>
            </a:pPr>
            <a:r>
              <a:rPr dirty="0" sz="1450" spc="-10">
                <a:latin typeface="Times New Roman"/>
                <a:cs typeface="Times New Roman"/>
              </a:rPr>
              <a:t>"God pardon me!" cried the detective. "What have </a:t>
            </a:r>
            <a:r>
              <a:rPr dirty="0" sz="1450" spc="-5">
                <a:latin typeface="Times New Roman"/>
                <a:cs typeface="Times New Roman"/>
              </a:rPr>
              <a:t>you </a:t>
            </a:r>
            <a:r>
              <a:rPr dirty="0" sz="1450" spc="-10">
                <a:latin typeface="Times New Roman"/>
                <a:cs typeface="Times New Roman"/>
              </a:rPr>
              <a:t>done?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ruined  man."</a:t>
            </a:r>
            <a:endParaRPr sz="1450">
              <a:latin typeface="Times New Roman"/>
              <a:cs typeface="Times New Roman"/>
            </a:endParaRPr>
          </a:p>
          <a:p>
            <a:pPr marL="12700" marR="8890">
              <a:lnSpc>
                <a:spcPts val="1730"/>
              </a:lnSpc>
              <a:spcBef>
                <a:spcPts val="860"/>
              </a:spcBef>
            </a:pPr>
            <a:r>
              <a:rPr dirty="0" sz="1450" spc="-10">
                <a:latin typeface="Times New Roman"/>
                <a:cs typeface="Times New Roman"/>
              </a:rPr>
              <a:t>"I </a:t>
            </a:r>
            <a:r>
              <a:rPr dirty="0" sz="1450" spc="-5">
                <a:latin typeface="Times New Roman"/>
                <a:cs typeface="Times New Roman"/>
              </a:rPr>
              <a:t>think," </a:t>
            </a:r>
            <a:r>
              <a:rPr dirty="0" sz="1450" spc="-10">
                <a:latin typeface="Times New Roman"/>
                <a:cs typeface="Times New Roman"/>
              </a:rPr>
              <a:t>returned the Prince with </a:t>
            </a:r>
            <a:r>
              <a:rPr dirty="0" sz="1450" spc="-5">
                <a:latin typeface="Times New Roman"/>
                <a:cs typeface="Times New Roman"/>
              </a:rPr>
              <a:t>a </a:t>
            </a:r>
            <a:r>
              <a:rPr dirty="0" sz="1450" spc="-10">
                <a:latin typeface="Times New Roman"/>
                <a:cs typeface="Times New Roman"/>
              </a:rPr>
              <a:t>smile, "that many well-to-do people in  this city might envy </a:t>
            </a:r>
            <a:r>
              <a:rPr dirty="0" sz="1450" spc="-5">
                <a:latin typeface="Times New Roman"/>
                <a:cs typeface="Times New Roman"/>
              </a:rPr>
              <a:t>you your</a:t>
            </a:r>
            <a:r>
              <a:rPr dirty="0" sz="1450" spc="10">
                <a:latin typeface="Times New Roman"/>
                <a:cs typeface="Times New Roman"/>
              </a:rPr>
              <a:t> </a:t>
            </a:r>
            <a:r>
              <a:rPr dirty="0" sz="1450" spc="-10">
                <a:latin typeface="Times New Roman"/>
                <a:cs typeface="Times New Roman"/>
              </a:rPr>
              <a:t>ruin."</a:t>
            </a:r>
            <a:endParaRPr sz="1450">
              <a:latin typeface="Times New Roman"/>
              <a:cs typeface="Times New Roman"/>
            </a:endParaRPr>
          </a:p>
          <a:p>
            <a:pPr marL="12700">
              <a:lnSpc>
                <a:spcPct val="100000"/>
              </a:lnSpc>
              <a:spcBef>
                <a:spcPts val="795"/>
              </a:spcBef>
            </a:pPr>
            <a:r>
              <a:rPr dirty="0" sz="1450" spc="-10">
                <a:latin typeface="Times New Roman"/>
                <a:cs typeface="Times New Roman"/>
              </a:rPr>
              <a:t>"Alas! </a:t>
            </a:r>
            <a:r>
              <a:rPr dirty="0" sz="1450" spc="-5">
                <a:latin typeface="Times New Roman"/>
                <a:cs typeface="Times New Roman"/>
              </a:rPr>
              <a:t>your </a:t>
            </a:r>
            <a:r>
              <a:rPr dirty="0" sz="1450" spc="-10">
                <a:latin typeface="Times New Roman"/>
                <a:cs typeface="Times New Roman"/>
              </a:rPr>
              <a:t>Highness!" said the </a:t>
            </a:r>
            <a:r>
              <a:rPr dirty="0" sz="1450" spc="-20">
                <a:latin typeface="Times New Roman"/>
                <a:cs typeface="Times New Roman"/>
              </a:rPr>
              <a:t>officer,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corrupt me after</a:t>
            </a:r>
            <a:r>
              <a:rPr dirty="0" sz="1450" spc="7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7620">
              <a:lnSpc>
                <a:spcPts val="1730"/>
              </a:lnSpc>
              <a:spcBef>
                <a:spcPts val="919"/>
              </a:spcBef>
            </a:pPr>
            <a:r>
              <a:rPr dirty="0" sz="1450" spc="-10">
                <a:latin typeface="Times New Roman"/>
                <a:cs typeface="Times New Roman"/>
              </a:rPr>
              <a:t>"It seems there was </a:t>
            </a:r>
            <a:r>
              <a:rPr dirty="0" sz="1450" spc="-5">
                <a:latin typeface="Times New Roman"/>
                <a:cs typeface="Times New Roman"/>
              </a:rPr>
              <a:t>no </a:t>
            </a:r>
            <a:r>
              <a:rPr dirty="0" sz="1450" spc="-10">
                <a:latin typeface="Times New Roman"/>
                <a:cs typeface="Times New Roman"/>
              </a:rPr>
              <a:t>help for it," replied Florizel. "And now let </a:t>
            </a:r>
            <a:r>
              <a:rPr dirty="0" sz="1450" spc="-5">
                <a:latin typeface="Times New Roman"/>
                <a:cs typeface="Times New Roman"/>
              </a:rPr>
              <a:t>us go  </a:t>
            </a:r>
            <a:r>
              <a:rPr dirty="0" sz="1450" spc="-10">
                <a:latin typeface="Times New Roman"/>
                <a:cs typeface="Times New Roman"/>
              </a:rPr>
              <a:t>forward to the</a:t>
            </a:r>
            <a:r>
              <a:rPr dirty="0" sz="1450">
                <a:latin typeface="Times New Roman"/>
                <a:cs typeface="Times New Roman"/>
              </a:rPr>
              <a:t> </a:t>
            </a:r>
            <a:r>
              <a:rPr dirty="0" sz="1450" spc="-10">
                <a:latin typeface="Times New Roman"/>
                <a:cs typeface="Times New Roman"/>
              </a:rPr>
              <a:t>Prefecture."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Not long </a:t>
            </a:r>
            <a:r>
              <a:rPr dirty="0" sz="1450" spc="-20">
                <a:latin typeface="Times New Roman"/>
                <a:cs typeface="Times New Roman"/>
              </a:rPr>
              <a:t>after, </a:t>
            </a:r>
            <a:r>
              <a:rPr dirty="0" sz="1450" spc="-10">
                <a:latin typeface="Times New Roman"/>
                <a:cs typeface="Times New Roman"/>
              </a:rPr>
              <a:t>the marriage </a:t>
            </a:r>
            <a:r>
              <a:rPr dirty="0" sz="1450" spc="-5">
                <a:latin typeface="Times New Roman"/>
                <a:cs typeface="Times New Roman"/>
              </a:rPr>
              <a:t>of </a:t>
            </a:r>
            <a:r>
              <a:rPr dirty="0" sz="1450" spc="-10">
                <a:latin typeface="Times New Roman"/>
                <a:cs typeface="Times New Roman"/>
              </a:rPr>
              <a:t>Francis Scrymgeour and Miss </a:t>
            </a:r>
            <a:r>
              <a:rPr dirty="0" sz="1450" spc="-25">
                <a:latin typeface="Times New Roman"/>
                <a:cs typeface="Times New Roman"/>
              </a:rPr>
              <a:t>Vandeleur </a:t>
            </a:r>
            <a:r>
              <a:rPr dirty="0" sz="1450" spc="-10">
                <a:latin typeface="Times New Roman"/>
                <a:cs typeface="Times New Roman"/>
              </a:rPr>
              <a:t>was  celebrated in great privacy; and the Prince acted </a:t>
            </a:r>
            <a:r>
              <a:rPr dirty="0" sz="1450" spc="-5">
                <a:latin typeface="Times New Roman"/>
                <a:cs typeface="Times New Roman"/>
              </a:rPr>
              <a:t>on </a:t>
            </a:r>
            <a:r>
              <a:rPr dirty="0" sz="1450" spc="-10">
                <a:latin typeface="Times New Roman"/>
                <a:cs typeface="Times New Roman"/>
              </a:rPr>
              <a:t>that occasion as  groomsman. The two </a:t>
            </a:r>
            <a:r>
              <a:rPr dirty="0" sz="1450" spc="-25">
                <a:latin typeface="Times New Roman"/>
                <a:cs typeface="Times New Roman"/>
              </a:rPr>
              <a:t>Vandeleurs </a:t>
            </a:r>
            <a:r>
              <a:rPr dirty="0" sz="1450" spc="-10">
                <a:latin typeface="Times New Roman"/>
                <a:cs typeface="Times New Roman"/>
              </a:rPr>
              <a:t>surprised some rumour </a:t>
            </a:r>
            <a:r>
              <a:rPr dirty="0" sz="1450" spc="-5">
                <a:latin typeface="Times New Roman"/>
                <a:cs typeface="Times New Roman"/>
              </a:rPr>
              <a:t>of </a:t>
            </a:r>
            <a:r>
              <a:rPr dirty="0" sz="1450" spc="-10">
                <a:latin typeface="Times New Roman"/>
                <a:cs typeface="Times New Roman"/>
              </a:rPr>
              <a:t>what had  happened to the diamond; and their vast diving operations </a:t>
            </a:r>
            <a:r>
              <a:rPr dirty="0" sz="1450" spc="-5">
                <a:latin typeface="Times New Roman"/>
                <a:cs typeface="Times New Roman"/>
              </a:rPr>
              <a:t>on </a:t>
            </a:r>
            <a:r>
              <a:rPr dirty="0" sz="1450" spc="-10">
                <a:latin typeface="Times New Roman"/>
                <a:cs typeface="Times New Roman"/>
              </a:rPr>
              <a:t>the River Seine  are the wonder and amusement </a:t>
            </a:r>
            <a:r>
              <a:rPr dirty="0" sz="1450" spc="-5">
                <a:latin typeface="Times New Roman"/>
                <a:cs typeface="Times New Roman"/>
              </a:rPr>
              <a:t>of </a:t>
            </a:r>
            <a:r>
              <a:rPr dirty="0" sz="1450" spc="-10">
                <a:latin typeface="Times New Roman"/>
                <a:cs typeface="Times New Roman"/>
              </a:rPr>
              <a:t>the idle. It is true that through some  miscalculation they have chosen the wrong branch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As for the  Prince, that sublime person, having now served his turn, may </a:t>
            </a:r>
            <a:r>
              <a:rPr dirty="0" sz="1450" spc="-5">
                <a:latin typeface="Times New Roman"/>
                <a:cs typeface="Times New Roman"/>
              </a:rPr>
              <a:t>go, </a:t>
            </a:r>
            <a:r>
              <a:rPr dirty="0" sz="1450" spc="-10">
                <a:latin typeface="Times New Roman"/>
                <a:cs typeface="Times New Roman"/>
              </a:rPr>
              <a:t>along with  the </a:t>
            </a:r>
            <a:r>
              <a:rPr dirty="0" sz="1450" spc="-15">
                <a:latin typeface="Times New Roman"/>
                <a:cs typeface="Times New Roman"/>
              </a:rPr>
              <a:t>ARABIAN AUTHOR, </a:t>
            </a:r>
            <a:r>
              <a:rPr dirty="0" sz="1450" spc="-10">
                <a:latin typeface="Times New Roman"/>
                <a:cs typeface="Times New Roman"/>
              </a:rPr>
              <a:t>topsy-turvy into space. But if the reader insists </a:t>
            </a:r>
            <a:r>
              <a:rPr dirty="0" sz="1450" spc="-5">
                <a:latin typeface="Times New Roman"/>
                <a:cs typeface="Times New Roman"/>
              </a:rPr>
              <a:t>on  </a:t>
            </a:r>
            <a:r>
              <a:rPr dirty="0" sz="1450" spc="-10">
                <a:latin typeface="Times New Roman"/>
                <a:cs typeface="Times New Roman"/>
              </a:rPr>
              <a:t>more specific information, </a:t>
            </a:r>
            <a:r>
              <a:rPr dirty="0" sz="1450" spc="-5">
                <a:latin typeface="Times New Roman"/>
                <a:cs typeface="Times New Roman"/>
              </a:rPr>
              <a:t>I </a:t>
            </a:r>
            <a:r>
              <a:rPr dirty="0" sz="1450" spc="-10">
                <a:latin typeface="Times New Roman"/>
                <a:cs typeface="Times New Roman"/>
              </a:rPr>
              <a:t>am happy to say that </a:t>
            </a:r>
            <a:r>
              <a:rPr dirty="0" sz="1450" spc="-5">
                <a:latin typeface="Times New Roman"/>
                <a:cs typeface="Times New Roman"/>
              </a:rPr>
              <a:t>a </a:t>
            </a:r>
            <a:r>
              <a:rPr dirty="0" sz="1450" spc="-10">
                <a:latin typeface="Times New Roman"/>
                <a:cs typeface="Times New Roman"/>
              </a:rPr>
              <a:t>recent revolution hurled  him</a:t>
            </a:r>
            <a:r>
              <a:rPr dirty="0" sz="1450" spc="25">
                <a:latin typeface="Times New Roman"/>
                <a:cs typeface="Times New Roman"/>
              </a:rPr>
              <a:t> </a:t>
            </a:r>
            <a:r>
              <a:rPr dirty="0" sz="1450" spc="-10">
                <a:latin typeface="Times New Roman"/>
                <a:cs typeface="Times New Roman"/>
              </a:rPr>
              <a:t>from</a:t>
            </a:r>
            <a:r>
              <a:rPr dirty="0" sz="1450" spc="30">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throne</a:t>
            </a:r>
            <a:r>
              <a:rPr dirty="0" sz="1450" spc="30">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Bohemia,</a:t>
            </a:r>
            <a:r>
              <a:rPr dirty="0" sz="1450" spc="25">
                <a:latin typeface="Times New Roman"/>
                <a:cs typeface="Times New Roman"/>
              </a:rPr>
              <a:t> </a:t>
            </a:r>
            <a:r>
              <a:rPr dirty="0" sz="1450" spc="-10">
                <a:latin typeface="Times New Roman"/>
                <a:cs typeface="Times New Roman"/>
              </a:rPr>
              <a:t>in</a:t>
            </a:r>
            <a:r>
              <a:rPr dirty="0" sz="1450" spc="30">
                <a:latin typeface="Times New Roman"/>
                <a:cs typeface="Times New Roman"/>
              </a:rPr>
              <a:t> </a:t>
            </a:r>
            <a:r>
              <a:rPr dirty="0" sz="1450" spc="-10">
                <a:latin typeface="Times New Roman"/>
                <a:cs typeface="Times New Roman"/>
              </a:rPr>
              <a:t>consequence</a:t>
            </a:r>
            <a:r>
              <a:rPr dirty="0" sz="1450" spc="30">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his</a:t>
            </a:r>
            <a:r>
              <a:rPr dirty="0" sz="1450" spc="30">
                <a:latin typeface="Times New Roman"/>
                <a:cs typeface="Times New Roman"/>
              </a:rPr>
              <a:t> </a:t>
            </a:r>
            <a:r>
              <a:rPr dirty="0" sz="1450" spc="-10">
                <a:latin typeface="Times New Roman"/>
                <a:cs typeface="Times New Roman"/>
              </a:rPr>
              <a:t>continued</a:t>
            </a:r>
            <a:r>
              <a:rPr dirty="0" sz="1450" spc="25">
                <a:latin typeface="Times New Roman"/>
                <a:cs typeface="Times New Roman"/>
              </a:rPr>
              <a:t> </a:t>
            </a:r>
            <a:r>
              <a:rPr dirty="0" sz="1450" spc="-10">
                <a:latin typeface="Times New Roman"/>
                <a:cs typeface="Times New Roman"/>
              </a:rPr>
              <a:t>absence</a:t>
            </a:r>
            <a:r>
              <a:rPr dirty="0" sz="1450" spc="3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134302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edifying neglect </a:t>
            </a:r>
            <a:r>
              <a:rPr dirty="0" sz="1450" spc="-5">
                <a:latin typeface="Times New Roman"/>
                <a:cs typeface="Times New Roman"/>
              </a:rPr>
              <a:t>of </a:t>
            </a:r>
            <a:r>
              <a:rPr dirty="0" sz="1450" spc="-10">
                <a:latin typeface="Times New Roman"/>
                <a:cs typeface="Times New Roman"/>
              </a:rPr>
              <a:t>public business; and that his Highness now keeps </a:t>
            </a:r>
            <a:r>
              <a:rPr dirty="0" sz="1450" spc="-5">
                <a:latin typeface="Times New Roman"/>
                <a:cs typeface="Times New Roman"/>
              </a:rPr>
              <a:t>a </a:t>
            </a:r>
            <a:r>
              <a:rPr dirty="0" sz="1450" spc="-10">
                <a:latin typeface="Times New Roman"/>
                <a:cs typeface="Times New Roman"/>
              </a:rPr>
              <a:t>cigar  store in Rupert Street, much frequented </a:t>
            </a:r>
            <a:r>
              <a:rPr dirty="0" sz="1450" spc="-5">
                <a:latin typeface="Times New Roman"/>
                <a:cs typeface="Times New Roman"/>
              </a:rPr>
              <a:t>by </a:t>
            </a:r>
            <a:r>
              <a:rPr dirty="0" sz="1450" spc="-10">
                <a:latin typeface="Times New Roman"/>
                <a:cs typeface="Times New Roman"/>
              </a:rPr>
              <a:t>other foreign refugees. </a:t>
            </a:r>
            <a:r>
              <a:rPr dirty="0" sz="1450" spc="-5">
                <a:latin typeface="Times New Roman"/>
                <a:cs typeface="Times New Roman"/>
              </a:rPr>
              <a:t>I go </a:t>
            </a:r>
            <a:r>
              <a:rPr dirty="0" sz="1450" spc="-10">
                <a:latin typeface="Times New Roman"/>
                <a:cs typeface="Times New Roman"/>
              </a:rPr>
              <a:t>there  from time to time to smoke and have </a:t>
            </a:r>
            <a:r>
              <a:rPr dirty="0" sz="1450" spc="-5">
                <a:latin typeface="Times New Roman"/>
                <a:cs typeface="Times New Roman"/>
              </a:rPr>
              <a:t>a </a:t>
            </a:r>
            <a:r>
              <a:rPr dirty="0" sz="1450" spc="-10">
                <a:latin typeface="Times New Roman"/>
                <a:cs typeface="Times New Roman"/>
              </a:rPr>
              <a:t>chat, and find him as great </a:t>
            </a:r>
            <a:r>
              <a:rPr dirty="0" sz="1450" spc="-5">
                <a:latin typeface="Times New Roman"/>
                <a:cs typeface="Times New Roman"/>
              </a:rPr>
              <a:t>a </a:t>
            </a:r>
            <a:r>
              <a:rPr dirty="0" sz="1450" spc="-10">
                <a:latin typeface="Times New Roman"/>
                <a:cs typeface="Times New Roman"/>
              </a:rPr>
              <a:t>creature as  in the days </a:t>
            </a:r>
            <a:r>
              <a:rPr dirty="0" sz="1450" spc="-5">
                <a:latin typeface="Times New Roman"/>
                <a:cs typeface="Times New Roman"/>
              </a:rPr>
              <a:t>of </a:t>
            </a:r>
            <a:r>
              <a:rPr dirty="0" sz="1450" spc="-10">
                <a:latin typeface="Times New Roman"/>
                <a:cs typeface="Times New Roman"/>
              </a:rPr>
              <a:t>his prosperity; </a:t>
            </a:r>
            <a:r>
              <a:rPr dirty="0" sz="1450" spc="-5">
                <a:latin typeface="Times New Roman"/>
                <a:cs typeface="Times New Roman"/>
              </a:rPr>
              <a:t>he </a:t>
            </a:r>
            <a:r>
              <a:rPr dirty="0" sz="1450" spc="-10">
                <a:latin typeface="Times New Roman"/>
                <a:cs typeface="Times New Roman"/>
              </a:rPr>
              <a:t>has an Olympian air behind the counter; and  although </a:t>
            </a:r>
            <a:r>
              <a:rPr dirty="0" sz="1450" spc="-5">
                <a:latin typeface="Times New Roman"/>
                <a:cs typeface="Times New Roman"/>
              </a:rPr>
              <a:t>a </a:t>
            </a:r>
            <a:r>
              <a:rPr dirty="0" sz="1450" spc="-10">
                <a:latin typeface="Times New Roman"/>
                <a:cs typeface="Times New Roman"/>
              </a:rPr>
              <a:t>sedentary life is beginning to tell </a:t>
            </a:r>
            <a:r>
              <a:rPr dirty="0" sz="1450" spc="-5">
                <a:latin typeface="Times New Roman"/>
                <a:cs typeface="Times New Roman"/>
              </a:rPr>
              <a:t>upon </a:t>
            </a:r>
            <a:r>
              <a:rPr dirty="0" sz="1450" spc="-10">
                <a:latin typeface="Times New Roman"/>
                <a:cs typeface="Times New Roman"/>
              </a:rPr>
              <a:t>his waistcoat, </a:t>
            </a:r>
            <a:r>
              <a:rPr dirty="0" sz="1450" spc="-5">
                <a:latin typeface="Times New Roman"/>
                <a:cs typeface="Times New Roman"/>
              </a:rPr>
              <a:t>he </a:t>
            </a:r>
            <a:r>
              <a:rPr dirty="0" sz="1450" spc="-10">
                <a:latin typeface="Times New Roman"/>
                <a:cs typeface="Times New Roman"/>
              </a:rPr>
              <a:t>is  </a:t>
            </a:r>
            <a:r>
              <a:rPr dirty="0" sz="1450" spc="-20">
                <a:latin typeface="Times New Roman"/>
                <a:cs typeface="Times New Roman"/>
              </a:rPr>
              <a:t>probably, </a:t>
            </a:r>
            <a:r>
              <a:rPr dirty="0" sz="1450" spc="-10">
                <a:latin typeface="Times New Roman"/>
                <a:cs typeface="Times New Roman"/>
              </a:rPr>
              <a:t>take him for all in all, the handsomest tobacconist in</a:t>
            </a:r>
            <a:r>
              <a:rPr dirty="0" sz="1450" spc="114">
                <a:latin typeface="Times New Roman"/>
                <a:cs typeface="Times New Roman"/>
              </a:rPr>
              <a:t> </a:t>
            </a:r>
            <a:r>
              <a:rPr dirty="0" sz="1450" spc="-10">
                <a:latin typeface="Times New Roman"/>
                <a:cs typeface="Times New Roman"/>
              </a:rPr>
              <a:t>London.</a:t>
            </a:r>
            <a:endParaRPr sz="1450">
              <a:latin typeface="Times New Roman"/>
              <a:cs typeface="Times New Roman"/>
            </a:endParaRPr>
          </a:p>
        </p:txBody>
      </p:sp>
      <p:sp>
        <p:nvSpPr>
          <p:cNvPr id="3" name="object 3"/>
          <p:cNvSpPr txBox="1"/>
          <p:nvPr/>
        </p:nvSpPr>
        <p:spPr>
          <a:xfrm>
            <a:off x="876300" y="2465940"/>
            <a:ext cx="5806440" cy="7543800"/>
          </a:xfrm>
          <a:prstGeom prst="rect">
            <a:avLst/>
          </a:prstGeom>
        </p:spPr>
        <p:txBody>
          <a:bodyPr wrap="square" lIns="0" tIns="121285" rIns="0" bIns="0" rtlCol="0" vert="horz">
            <a:spAutoFit/>
          </a:bodyPr>
          <a:lstStyle/>
          <a:p>
            <a:pPr algn="ctr" marL="1270">
              <a:lnSpc>
                <a:spcPct val="100000"/>
              </a:lnSpc>
              <a:spcBef>
                <a:spcPts val="955"/>
              </a:spcBef>
            </a:pPr>
            <a:r>
              <a:rPr dirty="0" sz="1450" spc="-10" b="1">
                <a:latin typeface="Times New Roman"/>
                <a:cs typeface="Times New Roman"/>
              </a:rPr>
              <a:t>THE </a:t>
            </a:r>
            <a:r>
              <a:rPr dirty="0" sz="1450" spc="-50" b="1">
                <a:latin typeface="Times New Roman"/>
                <a:cs typeface="Times New Roman"/>
              </a:rPr>
              <a:t>PAVILION </a:t>
            </a:r>
            <a:r>
              <a:rPr dirty="0" sz="1450" spc="-10" b="1">
                <a:latin typeface="Times New Roman"/>
                <a:cs typeface="Times New Roman"/>
              </a:rPr>
              <a:t>ON THE</a:t>
            </a:r>
            <a:r>
              <a:rPr dirty="0" sz="1450" spc="40" b="1">
                <a:latin typeface="Times New Roman"/>
                <a:cs typeface="Times New Roman"/>
              </a:rPr>
              <a:t> </a:t>
            </a:r>
            <a:r>
              <a:rPr dirty="0" sz="1450" spc="-10" b="1">
                <a:latin typeface="Times New Roman"/>
                <a:cs typeface="Times New Roman"/>
              </a:rPr>
              <a:t>LINKS</a:t>
            </a:r>
            <a:endParaRPr sz="1450">
              <a:latin typeface="Times New Roman"/>
              <a:cs typeface="Times New Roman"/>
            </a:endParaRPr>
          </a:p>
          <a:p>
            <a:pPr algn="ctr" marL="191770" marR="182880">
              <a:lnSpc>
                <a:spcPts val="1730"/>
              </a:lnSpc>
              <a:spcBef>
                <a:spcPts val="915"/>
              </a:spcBef>
            </a:pPr>
            <a:r>
              <a:rPr dirty="0" sz="1450" spc="-15" b="1">
                <a:latin typeface="Times New Roman"/>
                <a:cs typeface="Times New Roman"/>
              </a:rPr>
              <a:t>CHAPTER </a:t>
            </a:r>
            <a:r>
              <a:rPr dirty="0" sz="1450" spc="-5" b="1">
                <a:latin typeface="Times New Roman"/>
                <a:cs typeface="Times New Roman"/>
              </a:rPr>
              <a:t>I - </a:t>
            </a:r>
            <a:r>
              <a:rPr dirty="0" sz="1450" spc="-10" b="1">
                <a:latin typeface="Times New Roman"/>
                <a:cs typeface="Times New Roman"/>
              </a:rPr>
              <a:t>TELLS </a:t>
            </a:r>
            <a:r>
              <a:rPr dirty="0" sz="1450" spc="-15" b="1">
                <a:latin typeface="Times New Roman"/>
                <a:cs typeface="Times New Roman"/>
              </a:rPr>
              <a:t>HOW </a:t>
            </a:r>
            <a:r>
              <a:rPr dirty="0" sz="1450" spc="-5" b="1">
                <a:latin typeface="Times New Roman"/>
                <a:cs typeface="Times New Roman"/>
              </a:rPr>
              <a:t>I </a:t>
            </a:r>
            <a:r>
              <a:rPr dirty="0" sz="1450" spc="-15" b="1">
                <a:latin typeface="Times New Roman"/>
                <a:cs typeface="Times New Roman"/>
              </a:rPr>
              <a:t>CAMPED </a:t>
            </a:r>
            <a:r>
              <a:rPr dirty="0" sz="1450" spc="-10" b="1">
                <a:latin typeface="Times New Roman"/>
                <a:cs typeface="Times New Roman"/>
              </a:rPr>
              <a:t>IN </a:t>
            </a:r>
            <a:r>
              <a:rPr dirty="0" sz="1450" spc="-15" b="1">
                <a:latin typeface="Times New Roman"/>
                <a:cs typeface="Times New Roman"/>
              </a:rPr>
              <a:t>GRADEN </a:t>
            </a:r>
            <a:r>
              <a:rPr dirty="0" sz="1450" spc="-10" b="1">
                <a:latin typeface="Times New Roman"/>
                <a:cs typeface="Times New Roman"/>
              </a:rPr>
              <a:t>SEA-WOOD,  AND </a:t>
            </a:r>
            <a:r>
              <a:rPr dirty="0" sz="1450" spc="-15" b="1">
                <a:latin typeface="Times New Roman"/>
                <a:cs typeface="Times New Roman"/>
              </a:rPr>
              <a:t>BEHELD </a:t>
            </a:r>
            <a:r>
              <a:rPr dirty="0" sz="1450" spc="-10" b="1">
                <a:latin typeface="Times New Roman"/>
                <a:cs typeface="Times New Roman"/>
              </a:rPr>
              <a:t>A </a:t>
            </a:r>
            <a:r>
              <a:rPr dirty="0" sz="1450" spc="-15" b="1">
                <a:latin typeface="Times New Roman"/>
                <a:cs typeface="Times New Roman"/>
              </a:rPr>
              <a:t>LIGHT </a:t>
            </a:r>
            <a:r>
              <a:rPr dirty="0" sz="1450" spc="-10" b="1">
                <a:latin typeface="Times New Roman"/>
                <a:cs typeface="Times New Roman"/>
              </a:rPr>
              <a:t>IN THE</a:t>
            </a:r>
            <a:r>
              <a:rPr dirty="0" sz="1450" spc="-80" b="1">
                <a:latin typeface="Times New Roman"/>
                <a:cs typeface="Times New Roman"/>
              </a:rPr>
              <a:t> </a:t>
            </a:r>
            <a:r>
              <a:rPr dirty="0" sz="1450" spc="-50" b="1">
                <a:latin typeface="Times New Roman"/>
                <a:cs typeface="Times New Roman"/>
              </a:rPr>
              <a:t>PAVILION</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185"/>
              </a:spcBef>
            </a:pP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great solitary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young. I </a:t>
            </a:r>
            <a:r>
              <a:rPr dirty="0" sz="1450" spc="-10">
                <a:latin typeface="Times New Roman"/>
                <a:cs typeface="Times New Roman"/>
              </a:rPr>
              <a:t>made it my pride to keep aloof and  </a:t>
            </a:r>
            <a:r>
              <a:rPr dirty="0" sz="1450" spc="-15">
                <a:latin typeface="Times New Roman"/>
                <a:cs typeface="Times New Roman"/>
              </a:rPr>
              <a:t>suffice </a:t>
            </a:r>
            <a:r>
              <a:rPr dirty="0" sz="1450" spc="-10">
                <a:latin typeface="Times New Roman"/>
                <a:cs typeface="Times New Roman"/>
              </a:rPr>
              <a:t>for my own entertainment; and </a:t>
            </a:r>
            <a:r>
              <a:rPr dirty="0" sz="1450" spc="-5">
                <a:latin typeface="Times New Roman"/>
                <a:cs typeface="Times New Roman"/>
              </a:rPr>
              <a:t>I </a:t>
            </a:r>
            <a:r>
              <a:rPr dirty="0" sz="1450" spc="-10">
                <a:latin typeface="Times New Roman"/>
                <a:cs typeface="Times New Roman"/>
              </a:rPr>
              <a:t>may say that </a:t>
            </a:r>
            <a:r>
              <a:rPr dirty="0" sz="1450" spc="-5">
                <a:latin typeface="Times New Roman"/>
                <a:cs typeface="Times New Roman"/>
              </a:rPr>
              <a:t>I </a:t>
            </a:r>
            <a:r>
              <a:rPr dirty="0" sz="1450" spc="-10">
                <a:latin typeface="Times New Roman"/>
                <a:cs typeface="Times New Roman"/>
              </a:rPr>
              <a:t>had neither friends </a:t>
            </a:r>
            <a:r>
              <a:rPr dirty="0" sz="1450" spc="-5">
                <a:latin typeface="Times New Roman"/>
                <a:cs typeface="Times New Roman"/>
              </a:rPr>
              <a:t>nor  </a:t>
            </a:r>
            <a:r>
              <a:rPr dirty="0" sz="1450" spc="-10">
                <a:latin typeface="Times New Roman"/>
                <a:cs typeface="Times New Roman"/>
              </a:rPr>
              <a:t>acquaintances until </a:t>
            </a:r>
            <a:r>
              <a:rPr dirty="0" sz="1450" spc="-5">
                <a:latin typeface="Times New Roman"/>
                <a:cs typeface="Times New Roman"/>
              </a:rPr>
              <a:t>I </a:t>
            </a:r>
            <a:r>
              <a:rPr dirty="0" sz="1450" spc="-10">
                <a:latin typeface="Times New Roman"/>
                <a:cs typeface="Times New Roman"/>
              </a:rPr>
              <a:t>met that friend who became my wife and the mother </a:t>
            </a:r>
            <a:r>
              <a:rPr dirty="0" sz="1450" spc="-5">
                <a:latin typeface="Times New Roman"/>
                <a:cs typeface="Times New Roman"/>
              </a:rPr>
              <a:t>of  </a:t>
            </a:r>
            <a:r>
              <a:rPr dirty="0" sz="1450" spc="-10">
                <a:latin typeface="Times New Roman"/>
                <a:cs typeface="Times New Roman"/>
              </a:rPr>
              <a:t>my children. </a:t>
            </a:r>
            <a:r>
              <a:rPr dirty="0" sz="1450" spc="-25">
                <a:latin typeface="Times New Roman"/>
                <a:cs typeface="Times New Roman"/>
              </a:rPr>
              <a:t>With </a:t>
            </a:r>
            <a:r>
              <a:rPr dirty="0" sz="1450" spc="-5">
                <a:latin typeface="Times New Roman"/>
                <a:cs typeface="Times New Roman"/>
              </a:rPr>
              <a:t>one </a:t>
            </a:r>
            <a:r>
              <a:rPr dirty="0" sz="1450" spc="-10">
                <a:latin typeface="Times New Roman"/>
                <a:cs typeface="Times New Roman"/>
              </a:rPr>
              <a:t>man only was </a:t>
            </a:r>
            <a:r>
              <a:rPr dirty="0" sz="1450" spc="-5">
                <a:latin typeface="Times New Roman"/>
                <a:cs typeface="Times New Roman"/>
              </a:rPr>
              <a:t>I on </a:t>
            </a:r>
            <a:r>
              <a:rPr dirty="0" sz="1450" spc="-10">
                <a:latin typeface="Times New Roman"/>
                <a:cs typeface="Times New Roman"/>
              </a:rPr>
              <a:t>private terms; this was R.  </a:t>
            </a:r>
            <a:r>
              <a:rPr dirty="0" sz="1450" spc="-15">
                <a:latin typeface="Times New Roman"/>
                <a:cs typeface="Times New Roman"/>
              </a:rPr>
              <a:t>Northmour, </a:t>
            </a:r>
            <a:r>
              <a:rPr dirty="0" sz="1450" spc="-10">
                <a:latin typeface="Times New Roman"/>
                <a:cs typeface="Times New Roman"/>
              </a:rPr>
              <a:t>Esquire, </a:t>
            </a:r>
            <a:r>
              <a:rPr dirty="0" sz="1450" spc="-5">
                <a:latin typeface="Times New Roman"/>
                <a:cs typeface="Times New Roman"/>
              </a:rPr>
              <a:t>of </a:t>
            </a:r>
            <a:r>
              <a:rPr dirty="0" sz="1450" spc="-10">
                <a:latin typeface="Times New Roman"/>
                <a:cs typeface="Times New Roman"/>
              </a:rPr>
              <a:t>Graden </a:t>
            </a:r>
            <a:r>
              <a:rPr dirty="0" sz="1450" spc="-20">
                <a:latin typeface="Times New Roman"/>
                <a:cs typeface="Times New Roman"/>
              </a:rPr>
              <a:t>Easter, </a:t>
            </a:r>
            <a:r>
              <a:rPr dirty="0" sz="1450" spc="-10">
                <a:latin typeface="Times New Roman"/>
                <a:cs typeface="Times New Roman"/>
              </a:rPr>
              <a:t>in Scotland. </a:t>
            </a:r>
            <a:r>
              <a:rPr dirty="0" sz="1450" spc="-70">
                <a:latin typeface="Times New Roman"/>
                <a:cs typeface="Times New Roman"/>
              </a:rPr>
              <a:t>We </a:t>
            </a:r>
            <a:r>
              <a:rPr dirty="0" sz="1450" spc="-10">
                <a:latin typeface="Times New Roman"/>
                <a:cs typeface="Times New Roman"/>
              </a:rPr>
              <a:t>had met at college; and  though there was </a:t>
            </a:r>
            <a:r>
              <a:rPr dirty="0" sz="1450" spc="-5">
                <a:latin typeface="Times New Roman"/>
                <a:cs typeface="Times New Roman"/>
              </a:rPr>
              <a:t>not </a:t>
            </a:r>
            <a:r>
              <a:rPr dirty="0" sz="1450" spc="-10">
                <a:latin typeface="Times New Roman"/>
                <a:cs typeface="Times New Roman"/>
              </a:rPr>
              <a:t>much liking between us, </a:t>
            </a:r>
            <a:r>
              <a:rPr dirty="0" sz="1450" spc="-5">
                <a:latin typeface="Times New Roman"/>
                <a:cs typeface="Times New Roman"/>
              </a:rPr>
              <a:t>nor </a:t>
            </a:r>
            <a:r>
              <a:rPr dirty="0" sz="1450" spc="-10">
                <a:latin typeface="Times New Roman"/>
                <a:cs typeface="Times New Roman"/>
              </a:rPr>
              <a:t>even much </a:t>
            </a:r>
            <a:r>
              <a:rPr dirty="0" sz="1450" spc="-20">
                <a:latin typeface="Times New Roman"/>
                <a:cs typeface="Times New Roman"/>
              </a:rPr>
              <a:t>intimacy, </a:t>
            </a:r>
            <a:r>
              <a:rPr dirty="0" sz="1450" spc="-10">
                <a:latin typeface="Times New Roman"/>
                <a:cs typeface="Times New Roman"/>
              </a:rPr>
              <a:t>we  were so nearly </a:t>
            </a:r>
            <a:r>
              <a:rPr dirty="0" sz="1450" spc="-5">
                <a:latin typeface="Times New Roman"/>
                <a:cs typeface="Times New Roman"/>
              </a:rPr>
              <a:t>of a </a:t>
            </a:r>
            <a:r>
              <a:rPr dirty="0" sz="1450" spc="-10">
                <a:latin typeface="Times New Roman"/>
                <a:cs typeface="Times New Roman"/>
              </a:rPr>
              <a:t>humour that we could associate with ease to </a:t>
            </a:r>
            <a:r>
              <a:rPr dirty="0" sz="1450" spc="-5">
                <a:latin typeface="Times New Roman"/>
                <a:cs typeface="Times New Roman"/>
              </a:rPr>
              <a:t>both.  </a:t>
            </a:r>
            <a:r>
              <a:rPr dirty="0" sz="1450" spc="-10">
                <a:latin typeface="Times New Roman"/>
                <a:cs typeface="Times New Roman"/>
              </a:rPr>
              <a:t>Misanthropes, we believed ourselves to be;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thought </a:t>
            </a:r>
            <a:r>
              <a:rPr dirty="0" sz="1450" spc="-10">
                <a:latin typeface="Times New Roman"/>
                <a:cs typeface="Times New Roman"/>
              </a:rPr>
              <a:t>since that we  were only sulky fellows. It was scarcely </a:t>
            </a:r>
            <a:r>
              <a:rPr dirty="0" sz="1450" spc="-5">
                <a:latin typeface="Times New Roman"/>
                <a:cs typeface="Times New Roman"/>
              </a:rPr>
              <a:t>a </a:t>
            </a:r>
            <a:r>
              <a:rPr dirty="0" sz="1450" spc="-10">
                <a:latin typeface="Times New Roman"/>
                <a:cs typeface="Times New Roman"/>
              </a:rPr>
              <a:t>companionship, </a:t>
            </a:r>
            <a:r>
              <a:rPr dirty="0" sz="1450" spc="-5">
                <a:latin typeface="Times New Roman"/>
                <a:cs typeface="Times New Roman"/>
              </a:rPr>
              <a:t>but a </a:t>
            </a:r>
            <a:r>
              <a:rPr dirty="0" sz="1450" spc="-10">
                <a:latin typeface="Times New Roman"/>
                <a:cs typeface="Times New Roman"/>
              </a:rPr>
              <a:t>coexistence in  </a:t>
            </a:r>
            <a:r>
              <a:rPr dirty="0" sz="1450" spc="-15">
                <a:latin typeface="Times New Roman"/>
                <a:cs typeface="Times New Roman"/>
              </a:rPr>
              <a:t>unsociability. </a:t>
            </a:r>
            <a:r>
              <a:rPr dirty="0" sz="1450" spc="-10">
                <a:latin typeface="Times New Roman"/>
                <a:cs typeface="Times New Roman"/>
              </a:rPr>
              <a:t>Northmour's exceptional violence </a:t>
            </a:r>
            <a:r>
              <a:rPr dirty="0" sz="1450" spc="-5">
                <a:latin typeface="Times New Roman"/>
                <a:cs typeface="Times New Roman"/>
              </a:rPr>
              <a:t>of </a:t>
            </a:r>
            <a:r>
              <a:rPr dirty="0" sz="1450" spc="-10">
                <a:latin typeface="Times New Roman"/>
                <a:cs typeface="Times New Roman"/>
              </a:rPr>
              <a:t>temper made it </a:t>
            </a:r>
            <a:r>
              <a:rPr dirty="0" sz="1450" spc="-5">
                <a:latin typeface="Times New Roman"/>
                <a:cs typeface="Times New Roman"/>
              </a:rPr>
              <a:t>no </a:t>
            </a:r>
            <a:r>
              <a:rPr dirty="0" sz="1450" spc="-10">
                <a:latin typeface="Times New Roman"/>
                <a:cs typeface="Times New Roman"/>
              </a:rPr>
              <a:t>easy  </a:t>
            </a:r>
            <a:r>
              <a:rPr dirty="0" sz="1450" spc="-15">
                <a:latin typeface="Times New Roman"/>
                <a:cs typeface="Times New Roman"/>
              </a:rPr>
              <a:t>affair </a:t>
            </a:r>
            <a:r>
              <a:rPr dirty="0" sz="1450" spc="-10">
                <a:latin typeface="Times New Roman"/>
                <a:cs typeface="Times New Roman"/>
              </a:rPr>
              <a:t>for him to keep the peace with any </a:t>
            </a:r>
            <a:r>
              <a:rPr dirty="0" sz="1450" spc="-5">
                <a:latin typeface="Times New Roman"/>
                <a:cs typeface="Times New Roman"/>
              </a:rPr>
              <a:t>one but </a:t>
            </a:r>
            <a:r>
              <a:rPr dirty="0" sz="1450" spc="-10">
                <a:latin typeface="Times New Roman"/>
                <a:cs typeface="Times New Roman"/>
              </a:rPr>
              <a:t>me; and as </a:t>
            </a:r>
            <a:r>
              <a:rPr dirty="0" sz="1450" spc="-5">
                <a:latin typeface="Times New Roman"/>
                <a:cs typeface="Times New Roman"/>
              </a:rPr>
              <a:t>he </a:t>
            </a:r>
            <a:r>
              <a:rPr dirty="0" sz="1450" spc="-10">
                <a:latin typeface="Times New Roman"/>
                <a:cs typeface="Times New Roman"/>
              </a:rPr>
              <a:t>respected my  silent ways, and let me come and </a:t>
            </a:r>
            <a:r>
              <a:rPr dirty="0" sz="1450" spc="-5">
                <a:latin typeface="Times New Roman"/>
                <a:cs typeface="Times New Roman"/>
              </a:rPr>
              <a:t>go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pleased, </a:t>
            </a:r>
            <a:r>
              <a:rPr dirty="0" sz="1450" spc="-5">
                <a:latin typeface="Times New Roman"/>
                <a:cs typeface="Times New Roman"/>
              </a:rPr>
              <a:t>I </a:t>
            </a:r>
            <a:r>
              <a:rPr dirty="0" sz="1450" spc="-10">
                <a:latin typeface="Times New Roman"/>
                <a:cs typeface="Times New Roman"/>
              </a:rPr>
              <a:t>could tolerate his presence  without concern. </a:t>
            </a:r>
            <a:r>
              <a:rPr dirty="0" sz="1450" spc="-5">
                <a:latin typeface="Times New Roman"/>
                <a:cs typeface="Times New Roman"/>
              </a:rPr>
              <a:t>I </a:t>
            </a:r>
            <a:r>
              <a:rPr dirty="0" sz="1450" spc="-10">
                <a:latin typeface="Times New Roman"/>
                <a:cs typeface="Times New Roman"/>
              </a:rPr>
              <a:t>think we called each other</a:t>
            </a:r>
            <a:r>
              <a:rPr dirty="0" sz="1450" spc="30">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When Northmour took his degree and </a:t>
            </a:r>
            <a:r>
              <a:rPr dirty="0" sz="1450" spc="-5">
                <a:latin typeface="Times New Roman"/>
                <a:cs typeface="Times New Roman"/>
              </a:rPr>
              <a:t>I </a:t>
            </a:r>
            <a:r>
              <a:rPr dirty="0" sz="1450" spc="-10">
                <a:latin typeface="Times New Roman"/>
                <a:cs typeface="Times New Roman"/>
              </a:rPr>
              <a:t>decided to leave the university without  one, </a:t>
            </a:r>
            <a:r>
              <a:rPr dirty="0" sz="1450" spc="-5">
                <a:latin typeface="Times New Roman"/>
                <a:cs typeface="Times New Roman"/>
              </a:rPr>
              <a:t>he </a:t>
            </a:r>
            <a:r>
              <a:rPr dirty="0" sz="1450" spc="-10">
                <a:latin typeface="Times New Roman"/>
                <a:cs typeface="Times New Roman"/>
              </a:rPr>
              <a:t>invited me </a:t>
            </a:r>
            <a:r>
              <a:rPr dirty="0" sz="1450" spc="-5">
                <a:latin typeface="Times New Roman"/>
                <a:cs typeface="Times New Roman"/>
              </a:rPr>
              <a:t>on a </a:t>
            </a:r>
            <a:r>
              <a:rPr dirty="0" sz="1450" spc="-10">
                <a:latin typeface="Times New Roman"/>
                <a:cs typeface="Times New Roman"/>
              </a:rPr>
              <a:t>long visit to Graden Easter; and it was thus that </a:t>
            </a:r>
            <a:r>
              <a:rPr dirty="0" sz="1450" spc="-5">
                <a:latin typeface="Times New Roman"/>
                <a:cs typeface="Times New Roman"/>
              </a:rPr>
              <a:t>I </a:t>
            </a:r>
            <a:r>
              <a:rPr dirty="0" sz="1450" spc="-10">
                <a:latin typeface="Times New Roman"/>
                <a:cs typeface="Times New Roman"/>
              </a:rPr>
              <a:t>first  became acquainted with the scene </a:t>
            </a:r>
            <a:r>
              <a:rPr dirty="0" sz="1450" spc="-5">
                <a:latin typeface="Times New Roman"/>
                <a:cs typeface="Times New Roman"/>
              </a:rPr>
              <a:t>of </a:t>
            </a:r>
            <a:r>
              <a:rPr dirty="0" sz="1450" spc="-10">
                <a:latin typeface="Times New Roman"/>
                <a:cs typeface="Times New Roman"/>
              </a:rPr>
              <a:t>my adventures. The mansion-house </a:t>
            </a:r>
            <a:r>
              <a:rPr dirty="0" sz="1450" spc="-5">
                <a:latin typeface="Times New Roman"/>
                <a:cs typeface="Times New Roman"/>
              </a:rPr>
              <a:t>of  </a:t>
            </a:r>
            <a:r>
              <a:rPr dirty="0" sz="1450" spc="-10">
                <a:latin typeface="Times New Roman"/>
                <a:cs typeface="Times New Roman"/>
              </a:rPr>
              <a:t>Graden stood in </a:t>
            </a:r>
            <a:r>
              <a:rPr dirty="0" sz="1450" spc="-5">
                <a:latin typeface="Times New Roman"/>
                <a:cs typeface="Times New Roman"/>
              </a:rPr>
              <a:t>a </a:t>
            </a:r>
            <a:r>
              <a:rPr dirty="0" sz="1450" spc="-10">
                <a:latin typeface="Times New Roman"/>
                <a:cs typeface="Times New Roman"/>
              </a:rPr>
              <a:t>bleak stretch </a:t>
            </a:r>
            <a:r>
              <a:rPr dirty="0" sz="1450" spc="-5">
                <a:latin typeface="Times New Roman"/>
                <a:cs typeface="Times New Roman"/>
              </a:rPr>
              <a:t>of </a:t>
            </a:r>
            <a:r>
              <a:rPr dirty="0" sz="1450" spc="-10">
                <a:latin typeface="Times New Roman"/>
                <a:cs typeface="Times New Roman"/>
              </a:rPr>
              <a:t>country some three miles from the shore </a:t>
            </a:r>
            <a:r>
              <a:rPr dirty="0" sz="1450" spc="-5">
                <a:latin typeface="Times New Roman"/>
                <a:cs typeface="Times New Roman"/>
              </a:rPr>
              <a:t>of  </a:t>
            </a:r>
            <a:r>
              <a:rPr dirty="0" sz="1450" spc="-10">
                <a:latin typeface="Times New Roman"/>
                <a:cs typeface="Times New Roman"/>
              </a:rPr>
              <a:t>the German Ocean. It was as </a:t>
            </a:r>
            <a:r>
              <a:rPr dirty="0" sz="1450" spc="-15">
                <a:latin typeface="Times New Roman"/>
                <a:cs typeface="Times New Roman"/>
              </a:rPr>
              <a:t>large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barrack; and as it had been built </a:t>
            </a:r>
            <a:r>
              <a:rPr dirty="0" sz="1450" spc="-5">
                <a:latin typeface="Times New Roman"/>
                <a:cs typeface="Times New Roman"/>
              </a:rPr>
              <a:t>of a  </a:t>
            </a:r>
            <a:r>
              <a:rPr dirty="0" sz="1450" spc="-10">
                <a:latin typeface="Times New Roman"/>
                <a:cs typeface="Times New Roman"/>
              </a:rPr>
              <a:t>soft stone, liable to consume in the eager air </a:t>
            </a:r>
            <a:r>
              <a:rPr dirty="0" sz="1450" spc="-5">
                <a:latin typeface="Times New Roman"/>
                <a:cs typeface="Times New Roman"/>
              </a:rPr>
              <a:t>of </a:t>
            </a:r>
            <a:r>
              <a:rPr dirty="0" sz="1450" spc="-10">
                <a:latin typeface="Times New Roman"/>
                <a:cs typeface="Times New Roman"/>
              </a:rPr>
              <a:t>the seaside, it was damp and  draughty within and half ruinous without. It was impossible for two </a:t>
            </a:r>
            <a:r>
              <a:rPr dirty="0" sz="1450" spc="-5">
                <a:latin typeface="Times New Roman"/>
                <a:cs typeface="Times New Roman"/>
              </a:rPr>
              <a:t>young  </a:t>
            </a:r>
            <a:r>
              <a:rPr dirty="0" sz="1450" spc="-10">
                <a:latin typeface="Times New Roman"/>
                <a:cs typeface="Times New Roman"/>
              </a:rPr>
              <a:t>men to lodge with comfort in such </a:t>
            </a:r>
            <a:r>
              <a:rPr dirty="0" sz="1450" spc="-5">
                <a:latin typeface="Times New Roman"/>
                <a:cs typeface="Times New Roman"/>
              </a:rPr>
              <a:t>a </a:t>
            </a:r>
            <a:r>
              <a:rPr dirty="0" sz="1450" spc="-10">
                <a:latin typeface="Times New Roman"/>
                <a:cs typeface="Times New Roman"/>
              </a:rPr>
              <a:t>dwelling. But there stood in the northern  part </a:t>
            </a:r>
            <a:r>
              <a:rPr dirty="0" sz="1450" spc="-5">
                <a:latin typeface="Times New Roman"/>
                <a:cs typeface="Times New Roman"/>
              </a:rPr>
              <a:t>of </a:t>
            </a:r>
            <a:r>
              <a:rPr dirty="0" sz="1450" spc="-10">
                <a:latin typeface="Times New Roman"/>
                <a:cs typeface="Times New Roman"/>
              </a:rPr>
              <a:t>the estate, in </a:t>
            </a:r>
            <a:r>
              <a:rPr dirty="0" sz="1450" spc="-5">
                <a:latin typeface="Times New Roman"/>
                <a:cs typeface="Times New Roman"/>
              </a:rPr>
              <a:t>a </a:t>
            </a:r>
            <a:r>
              <a:rPr dirty="0" sz="1450" spc="-10">
                <a:latin typeface="Times New Roman"/>
                <a:cs typeface="Times New Roman"/>
              </a:rPr>
              <a:t>wilderness </a:t>
            </a:r>
            <a:r>
              <a:rPr dirty="0" sz="1450" spc="-5">
                <a:latin typeface="Times New Roman"/>
                <a:cs typeface="Times New Roman"/>
              </a:rPr>
              <a:t>of </a:t>
            </a:r>
            <a:r>
              <a:rPr dirty="0" sz="1450" spc="-10">
                <a:latin typeface="Times New Roman"/>
                <a:cs typeface="Times New Roman"/>
              </a:rPr>
              <a:t>links and blowing sand-hills, and between  </a:t>
            </a:r>
            <a:r>
              <a:rPr dirty="0" sz="1450" spc="-5">
                <a:latin typeface="Times New Roman"/>
                <a:cs typeface="Times New Roman"/>
              </a:rPr>
              <a:t>a </a:t>
            </a:r>
            <a:r>
              <a:rPr dirty="0" sz="1450" spc="-10">
                <a:latin typeface="Times New Roman"/>
                <a:cs typeface="Times New Roman"/>
              </a:rPr>
              <a:t>plantation and the sea, </a:t>
            </a:r>
            <a:r>
              <a:rPr dirty="0" sz="1450" spc="-5">
                <a:latin typeface="Times New Roman"/>
                <a:cs typeface="Times New Roman"/>
              </a:rPr>
              <a:t>a </a:t>
            </a:r>
            <a:r>
              <a:rPr dirty="0" sz="1450" spc="-10">
                <a:latin typeface="Times New Roman"/>
                <a:cs typeface="Times New Roman"/>
              </a:rPr>
              <a:t>small Pavilion </a:t>
            </a:r>
            <a:r>
              <a:rPr dirty="0" sz="1450" spc="-5">
                <a:latin typeface="Times New Roman"/>
                <a:cs typeface="Times New Roman"/>
              </a:rPr>
              <a:t>or </a:t>
            </a:r>
            <a:r>
              <a:rPr dirty="0" sz="1450" spc="-10">
                <a:latin typeface="Times New Roman"/>
                <a:cs typeface="Times New Roman"/>
              </a:rPr>
              <a:t>Belvidere, </a:t>
            </a:r>
            <a:r>
              <a:rPr dirty="0" sz="1450" spc="-5">
                <a:latin typeface="Times New Roman"/>
                <a:cs typeface="Times New Roman"/>
              </a:rPr>
              <a:t>of </a:t>
            </a:r>
            <a:r>
              <a:rPr dirty="0" sz="1450" spc="-10">
                <a:latin typeface="Times New Roman"/>
                <a:cs typeface="Times New Roman"/>
              </a:rPr>
              <a:t>modern design,  which was exactly suited to </a:t>
            </a:r>
            <a:r>
              <a:rPr dirty="0" sz="1450" spc="-5">
                <a:latin typeface="Times New Roman"/>
                <a:cs typeface="Times New Roman"/>
              </a:rPr>
              <a:t>our </a:t>
            </a:r>
            <a:r>
              <a:rPr dirty="0" sz="1450" spc="-10">
                <a:latin typeface="Times New Roman"/>
                <a:cs typeface="Times New Roman"/>
              </a:rPr>
              <a:t>wants; and in this hermitage, speaking little,  reading much, and rarely associating except at meals, Northmour and </a:t>
            </a:r>
            <a:r>
              <a:rPr dirty="0" sz="1450" spc="-5">
                <a:latin typeface="Times New Roman"/>
                <a:cs typeface="Times New Roman"/>
              </a:rPr>
              <a:t>I </a:t>
            </a:r>
            <a:r>
              <a:rPr dirty="0" sz="1450" spc="-10">
                <a:latin typeface="Times New Roman"/>
                <a:cs typeface="Times New Roman"/>
              </a:rPr>
              <a:t>spent  four tempestuous winter months. </a:t>
            </a:r>
            <a:r>
              <a:rPr dirty="0" sz="1450" spc="-5">
                <a:latin typeface="Times New Roman"/>
                <a:cs typeface="Times New Roman"/>
              </a:rPr>
              <a:t>I </a:t>
            </a:r>
            <a:r>
              <a:rPr dirty="0" sz="1450" spc="-10">
                <a:latin typeface="Times New Roman"/>
                <a:cs typeface="Times New Roman"/>
              </a:rPr>
              <a:t>might have stayed longer; </a:t>
            </a:r>
            <a:r>
              <a:rPr dirty="0" sz="1450" spc="-5">
                <a:latin typeface="Times New Roman"/>
                <a:cs typeface="Times New Roman"/>
              </a:rPr>
              <a:t>but one </a:t>
            </a:r>
            <a:r>
              <a:rPr dirty="0" sz="1450" spc="-10">
                <a:latin typeface="Times New Roman"/>
                <a:cs typeface="Times New Roman"/>
              </a:rPr>
              <a:t>March  </a:t>
            </a:r>
            <a:r>
              <a:rPr dirty="0" sz="1450" spc="-5">
                <a:latin typeface="Times New Roman"/>
                <a:cs typeface="Times New Roman"/>
              </a:rPr>
              <a:t>night </a:t>
            </a:r>
            <a:r>
              <a:rPr dirty="0" sz="1450" spc="-10">
                <a:latin typeface="Times New Roman"/>
                <a:cs typeface="Times New Roman"/>
              </a:rPr>
              <a:t>there sprang </a:t>
            </a:r>
            <a:r>
              <a:rPr dirty="0" sz="1450" spc="-5">
                <a:latin typeface="Times New Roman"/>
                <a:cs typeface="Times New Roman"/>
              </a:rPr>
              <a:t>up </a:t>
            </a:r>
            <a:r>
              <a:rPr dirty="0" sz="1450" spc="-10">
                <a:latin typeface="Times New Roman"/>
                <a:cs typeface="Times New Roman"/>
              </a:rPr>
              <a:t>between </a:t>
            </a:r>
            <a:r>
              <a:rPr dirty="0" sz="1450" spc="-5">
                <a:latin typeface="Times New Roman"/>
                <a:cs typeface="Times New Roman"/>
              </a:rPr>
              <a:t>us a </a:t>
            </a:r>
            <a:r>
              <a:rPr dirty="0" sz="1450" spc="-10">
                <a:latin typeface="Times New Roman"/>
                <a:cs typeface="Times New Roman"/>
              </a:rPr>
              <a:t>dispute, which rendered my departure  </a:t>
            </a:r>
            <a:r>
              <a:rPr dirty="0" sz="1450" spc="-20">
                <a:latin typeface="Times New Roman"/>
                <a:cs typeface="Times New Roman"/>
              </a:rPr>
              <a:t>necessary. </a:t>
            </a:r>
            <a:r>
              <a:rPr dirty="0" sz="1450" spc="-10">
                <a:latin typeface="Times New Roman"/>
                <a:cs typeface="Times New Roman"/>
              </a:rPr>
              <a:t>Northmour spoke </a:t>
            </a:r>
            <a:r>
              <a:rPr dirty="0" sz="1450" spc="-25">
                <a:latin typeface="Times New Roman"/>
                <a:cs typeface="Times New Roman"/>
              </a:rPr>
              <a:t>hotly, </a:t>
            </a:r>
            <a:r>
              <a:rPr dirty="0" sz="1450" spc="-5">
                <a:latin typeface="Times New Roman"/>
                <a:cs typeface="Times New Roman"/>
              </a:rPr>
              <a:t>I </a:t>
            </a:r>
            <a:r>
              <a:rPr dirty="0" sz="1450" spc="-15">
                <a:latin typeface="Times New Roman"/>
                <a:cs typeface="Times New Roman"/>
              </a:rPr>
              <a:t>remember,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must</a:t>
            </a:r>
            <a:r>
              <a:rPr dirty="0" sz="1450" spc="245">
                <a:latin typeface="Times New Roman"/>
                <a:cs typeface="Times New Roman"/>
              </a:rPr>
              <a:t> </a:t>
            </a:r>
            <a:r>
              <a:rPr dirty="0" sz="1450" spc="-10">
                <a:latin typeface="Times New Roman"/>
                <a:cs typeface="Times New Roman"/>
              </a:rPr>
              <a:t>have</a:t>
            </a:r>
            <a:endParaRPr sz="145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made some tart </a:t>
            </a:r>
            <a:r>
              <a:rPr dirty="0" sz="1450" spc="-15">
                <a:latin typeface="Times New Roman"/>
                <a:cs typeface="Times New Roman"/>
              </a:rPr>
              <a:t>rejoinder. </a:t>
            </a:r>
            <a:r>
              <a:rPr dirty="0" sz="1450" spc="-10">
                <a:latin typeface="Times New Roman"/>
                <a:cs typeface="Times New Roman"/>
              </a:rPr>
              <a:t>He leaped from his chair and grappled me; </a:t>
            </a:r>
            <a:r>
              <a:rPr dirty="0" sz="1450" spc="-5">
                <a:latin typeface="Times New Roman"/>
                <a:cs typeface="Times New Roman"/>
              </a:rPr>
              <a:t>I </a:t>
            </a:r>
            <a:r>
              <a:rPr dirty="0" sz="1450" spc="-10">
                <a:latin typeface="Times New Roman"/>
                <a:cs typeface="Times New Roman"/>
              </a:rPr>
              <a:t>had to  fight, without exaggeration, for my life; and it was only with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mastered him, for </a:t>
            </a:r>
            <a:r>
              <a:rPr dirty="0" sz="1450" spc="-5">
                <a:latin typeface="Times New Roman"/>
                <a:cs typeface="Times New Roman"/>
              </a:rPr>
              <a:t>he </a:t>
            </a:r>
            <a:r>
              <a:rPr dirty="0" sz="1450" spc="-10">
                <a:latin typeface="Times New Roman"/>
                <a:cs typeface="Times New Roman"/>
              </a:rPr>
              <a:t>was near as strong in </a:t>
            </a:r>
            <a:r>
              <a:rPr dirty="0" sz="1450" spc="-5">
                <a:latin typeface="Times New Roman"/>
                <a:cs typeface="Times New Roman"/>
              </a:rPr>
              <a:t>body </a:t>
            </a:r>
            <a:r>
              <a:rPr dirty="0" sz="1450" spc="-10">
                <a:latin typeface="Times New Roman"/>
                <a:cs typeface="Times New Roman"/>
              </a:rPr>
              <a:t>as myself, and seemed filled  with the devil. The next morning, we met </a:t>
            </a:r>
            <a:r>
              <a:rPr dirty="0" sz="1450" spc="-5">
                <a:latin typeface="Times New Roman"/>
                <a:cs typeface="Times New Roman"/>
              </a:rPr>
              <a:t>on our </a:t>
            </a:r>
            <a:r>
              <a:rPr dirty="0" sz="1450" spc="-10">
                <a:latin typeface="Times New Roman"/>
                <a:cs typeface="Times New Roman"/>
              </a:rPr>
              <a:t>usual terms; </a:t>
            </a:r>
            <a:r>
              <a:rPr dirty="0" sz="1450" spc="-5">
                <a:latin typeface="Times New Roman"/>
                <a:cs typeface="Times New Roman"/>
              </a:rPr>
              <a:t>but I </a:t>
            </a:r>
            <a:r>
              <a:rPr dirty="0" sz="1450" spc="-10">
                <a:latin typeface="Times New Roman"/>
                <a:cs typeface="Times New Roman"/>
              </a:rPr>
              <a:t>judged it  more delicate to withdraw; </a:t>
            </a:r>
            <a:r>
              <a:rPr dirty="0" sz="1450" spc="-5">
                <a:latin typeface="Times New Roman"/>
                <a:cs typeface="Times New Roman"/>
              </a:rPr>
              <a:t>nor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attempt to dissuade</a:t>
            </a:r>
            <a:r>
              <a:rPr dirty="0" sz="1450" spc="4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was nine years before </a:t>
            </a:r>
            <a:r>
              <a:rPr dirty="0" sz="1450" spc="-5">
                <a:latin typeface="Times New Roman"/>
                <a:cs typeface="Times New Roman"/>
              </a:rPr>
              <a:t>I </a:t>
            </a:r>
            <a:r>
              <a:rPr dirty="0" sz="1450" spc="-10">
                <a:latin typeface="Times New Roman"/>
                <a:cs typeface="Times New Roman"/>
              </a:rPr>
              <a:t>revisited the neighbourhood. </a:t>
            </a:r>
            <a:r>
              <a:rPr dirty="0" sz="1450" spc="-5">
                <a:latin typeface="Times New Roman"/>
                <a:cs typeface="Times New Roman"/>
              </a:rPr>
              <a:t>I </a:t>
            </a:r>
            <a:r>
              <a:rPr dirty="0" sz="1450" spc="-10">
                <a:latin typeface="Times New Roman"/>
                <a:cs typeface="Times New Roman"/>
              </a:rPr>
              <a:t>travelled at that time  with </a:t>
            </a:r>
            <a:r>
              <a:rPr dirty="0" sz="1450" spc="-5">
                <a:latin typeface="Times New Roman"/>
                <a:cs typeface="Times New Roman"/>
              </a:rPr>
              <a:t>a </a:t>
            </a:r>
            <a:r>
              <a:rPr dirty="0" sz="1450" spc="-10">
                <a:latin typeface="Times New Roman"/>
                <a:cs typeface="Times New Roman"/>
              </a:rPr>
              <a:t>tilt cart, </a:t>
            </a:r>
            <a:r>
              <a:rPr dirty="0" sz="1450" spc="-5">
                <a:latin typeface="Times New Roman"/>
                <a:cs typeface="Times New Roman"/>
              </a:rPr>
              <a:t>a </a:t>
            </a:r>
            <a:r>
              <a:rPr dirty="0" sz="1450" spc="-10">
                <a:latin typeface="Times New Roman"/>
                <a:cs typeface="Times New Roman"/>
              </a:rPr>
              <a:t>tent, and </a:t>
            </a:r>
            <a:r>
              <a:rPr dirty="0" sz="1450" spc="-5">
                <a:latin typeface="Times New Roman"/>
                <a:cs typeface="Times New Roman"/>
              </a:rPr>
              <a:t>a </a:t>
            </a:r>
            <a:r>
              <a:rPr dirty="0" sz="1450" spc="-10">
                <a:latin typeface="Times New Roman"/>
                <a:cs typeface="Times New Roman"/>
              </a:rPr>
              <a:t>cooking- stove, tramping all day beside the  waggon, and at night, whenever it was possible, gipsying in </a:t>
            </a:r>
            <a:r>
              <a:rPr dirty="0" sz="1450" spc="-5">
                <a:latin typeface="Times New Roman"/>
                <a:cs typeface="Times New Roman"/>
              </a:rPr>
              <a:t>a </a:t>
            </a:r>
            <a:r>
              <a:rPr dirty="0" sz="1450" spc="-10">
                <a:latin typeface="Times New Roman"/>
                <a:cs typeface="Times New Roman"/>
              </a:rPr>
              <a:t>cove </a:t>
            </a:r>
            <a:r>
              <a:rPr dirty="0" sz="1450" spc="-5">
                <a:latin typeface="Times New Roman"/>
                <a:cs typeface="Times New Roman"/>
              </a:rPr>
              <a:t>of </a:t>
            </a:r>
            <a:r>
              <a:rPr dirty="0" sz="1450" spc="-10">
                <a:latin typeface="Times New Roman"/>
                <a:cs typeface="Times New Roman"/>
              </a:rPr>
              <a:t>the hills,  </a:t>
            </a:r>
            <a:r>
              <a:rPr dirty="0" sz="1450" spc="-5">
                <a:latin typeface="Times New Roman"/>
                <a:cs typeface="Times New Roman"/>
              </a:rPr>
              <a:t>or by </a:t>
            </a:r>
            <a:r>
              <a:rPr dirty="0" sz="1450" spc="-10">
                <a:latin typeface="Times New Roman"/>
                <a:cs typeface="Times New Roman"/>
              </a:rPr>
              <a:t>the side </a:t>
            </a:r>
            <a:r>
              <a:rPr dirty="0" sz="1450" spc="-5">
                <a:latin typeface="Times New Roman"/>
                <a:cs typeface="Times New Roman"/>
              </a:rPr>
              <a:t>of a </a:t>
            </a:r>
            <a:r>
              <a:rPr dirty="0" sz="1450" spc="-10">
                <a:latin typeface="Times New Roman"/>
                <a:cs typeface="Times New Roman"/>
              </a:rPr>
              <a:t>wood.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visited in this manner most </a:t>
            </a:r>
            <a:r>
              <a:rPr dirty="0" sz="1450" spc="-5">
                <a:latin typeface="Times New Roman"/>
                <a:cs typeface="Times New Roman"/>
              </a:rPr>
              <a:t>of </a:t>
            </a:r>
            <a:r>
              <a:rPr dirty="0" sz="1450" spc="-10">
                <a:latin typeface="Times New Roman"/>
                <a:cs typeface="Times New Roman"/>
              </a:rPr>
              <a:t>the wild and  desolate regions both in England and Scotland; and, as </a:t>
            </a:r>
            <a:r>
              <a:rPr dirty="0" sz="1450" spc="-5">
                <a:latin typeface="Times New Roman"/>
                <a:cs typeface="Times New Roman"/>
              </a:rPr>
              <a:t>I </a:t>
            </a:r>
            <a:r>
              <a:rPr dirty="0" sz="1450" spc="-10">
                <a:latin typeface="Times New Roman"/>
                <a:cs typeface="Times New Roman"/>
              </a:rPr>
              <a:t>had neither friends  </a:t>
            </a:r>
            <a:r>
              <a:rPr dirty="0" sz="1450" spc="-5">
                <a:latin typeface="Times New Roman"/>
                <a:cs typeface="Times New Roman"/>
              </a:rPr>
              <a:t>nor </a:t>
            </a:r>
            <a:r>
              <a:rPr dirty="0" sz="1450" spc="-10">
                <a:latin typeface="Times New Roman"/>
                <a:cs typeface="Times New Roman"/>
              </a:rPr>
              <a:t>relations, </a:t>
            </a:r>
            <a:r>
              <a:rPr dirty="0" sz="1450" spc="-5">
                <a:latin typeface="Times New Roman"/>
                <a:cs typeface="Times New Roman"/>
              </a:rPr>
              <a:t>I </a:t>
            </a:r>
            <a:r>
              <a:rPr dirty="0" sz="1450" spc="-10">
                <a:latin typeface="Times New Roman"/>
                <a:cs typeface="Times New Roman"/>
              </a:rPr>
              <a:t>was troubled with </a:t>
            </a:r>
            <a:r>
              <a:rPr dirty="0" sz="1450" spc="-5">
                <a:latin typeface="Times New Roman"/>
                <a:cs typeface="Times New Roman"/>
              </a:rPr>
              <a:t>no </a:t>
            </a:r>
            <a:r>
              <a:rPr dirty="0" sz="1450" spc="-10">
                <a:latin typeface="Times New Roman"/>
                <a:cs typeface="Times New Roman"/>
              </a:rPr>
              <a:t>correspondence, and had nothing in the  nature </a:t>
            </a:r>
            <a:r>
              <a:rPr dirty="0" sz="1450" spc="-5">
                <a:latin typeface="Times New Roman"/>
                <a:cs typeface="Times New Roman"/>
              </a:rPr>
              <a:t>of </a:t>
            </a:r>
            <a:r>
              <a:rPr dirty="0" sz="1450" spc="-10">
                <a:latin typeface="Times New Roman"/>
                <a:cs typeface="Times New Roman"/>
              </a:rPr>
              <a:t>headquarters, unless it was the </a:t>
            </a:r>
            <a:r>
              <a:rPr dirty="0" sz="1450" spc="-15">
                <a:latin typeface="Times New Roman"/>
                <a:cs typeface="Times New Roman"/>
              </a:rPr>
              <a:t>office </a:t>
            </a:r>
            <a:r>
              <a:rPr dirty="0" sz="1450" spc="-5">
                <a:latin typeface="Times New Roman"/>
                <a:cs typeface="Times New Roman"/>
              </a:rPr>
              <a:t>of </a:t>
            </a:r>
            <a:r>
              <a:rPr dirty="0" sz="1450" spc="-10">
                <a:latin typeface="Times New Roman"/>
                <a:cs typeface="Times New Roman"/>
              </a:rPr>
              <a:t>my solicitors, from whom </a:t>
            </a:r>
            <a:r>
              <a:rPr dirty="0" sz="1450" spc="-5">
                <a:latin typeface="Times New Roman"/>
                <a:cs typeface="Times New Roman"/>
              </a:rPr>
              <a:t>I  </a:t>
            </a:r>
            <a:r>
              <a:rPr dirty="0" sz="1450" spc="-10">
                <a:latin typeface="Times New Roman"/>
                <a:cs typeface="Times New Roman"/>
              </a:rPr>
              <a:t>drew my income twice </a:t>
            </a:r>
            <a:r>
              <a:rPr dirty="0" sz="1450" spc="-5">
                <a:latin typeface="Times New Roman"/>
                <a:cs typeface="Times New Roman"/>
              </a:rPr>
              <a:t>a </a:t>
            </a:r>
            <a:r>
              <a:rPr dirty="0" sz="1450" spc="-25">
                <a:latin typeface="Times New Roman"/>
                <a:cs typeface="Times New Roman"/>
              </a:rPr>
              <a:t>year.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life in which </a:t>
            </a:r>
            <a:r>
              <a:rPr dirty="0" sz="1450" spc="-5">
                <a:latin typeface="Times New Roman"/>
                <a:cs typeface="Times New Roman"/>
              </a:rPr>
              <a:t>I </a:t>
            </a:r>
            <a:r>
              <a:rPr dirty="0" sz="1450" spc="-10">
                <a:latin typeface="Times New Roman"/>
                <a:cs typeface="Times New Roman"/>
              </a:rPr>
              <a:t>delighted; and </a:t>
            </a:r>
            <a:r>
              <a:rPr dirty="0" sz="1450" spc="-5">
                <a:latin typeface="Times New Roman"/>
                <a:cs typeface="Times New Roman"/>
              </a:rPr>
              <a:t>I </a:t>
            </a:r>
            <a:r>
              <a:rPr dirty="0" sz="1450" spc="-10">
                <a:latin typeface="Times New Roman"/>
                <a:cs typeface="Times New Roman"/>
              </a:rPr>
              <a:t>fully  </a:t>
            </a:r>
            <a:r>
              <a:rPr dirty="0" sz="1450" spc="-5">
                <a:latin typeface="Times New Roman"/>
                <a:cs typeface="Times New Roman"/>
              </a:rPr>
              <a:t>thought </a:t>
            </a:r>
            <a:r>
              <a:rPr dirty="0" sz="1450" spc="-10">
                <a:latin typeface="Times New Roman"/>
                <a:cs typeface="Times New Roman"/>
              </a:rPr>
              <a:t>to have grown old </a:t>
            </a:r>
            <a:r>
              <a:rPr dirty="0" sz="1450" spc="-5">
                <a:latin typeface="Times New Roman"/>
                <a:cs typeface="Times New Roman"/>
              </a:rPr>
              <a:t>upon </a:t>
            </a:r>
            <a:r>
              <a:rPr dirty="0" sz="1450" spc="-10">
                <a:latin typeface="Times New Roman"/>
                <a:cs typeface="Times New Roman"/>
              </a:rPr>
              <a:t>the march, and at last died in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ditch.</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It was my whole business to find desolate corners, where </a:t>
            </a:r>
            <a:r>
              <a:rPr dirty="0" sz="1450" spc="-5">
                <a:latin typeface="Times New Roman"/>
                <a:cs typeface="Times New Roman"/>
              </a:rPr>
              <a:t>I </a:t>
            </a:r>
            <a:r>
              <a:rPr dirty="0" sz="1450" spc="-10">
                <a:latin typeface="Times New Roman"/>
                <a:cs typeface="Times New Roman"/>
              </a:rPr>
              <a:t>could camp without  the fear </a:t>
            </a:r>
            <a:r>
              <a:rPr dirty="0" sz="1450" spc="-5">
                <a:latin typeface="Times New Roman"/>
                <a:cs typeface="Times New Roman"/>
              </a:rPr>
              <a:t>of </a:t>
            </a:r>
            <a:r>
              <a:rPr dirty="0" sz="1450" spc="-10">
                <a:latin typeface="Times New Roman"/>
                <a:cs typeface="Times New Roman"/>
              </a:rPr>
              <a:t>interruption; and hence, being in another part </a:t>
            </a:r>
            <a:r>
              <a:rPr dirty="0" sz="1450" spc="-5">
                <a:latin typeface="Times New Roman"/>
                <a:cs typeface="Times New Roman"/>
              </a:rPr>
              <a:t>of </a:t>
            </a:r>
            <a:r>
              <a:rPr dirty="0" sz="1450" spc="-10">
                <a:latin typeface="Times New Roman"/>
                <a:cs typeface="Times New Roman"/>
              </a:rPr>
              <a:t>the same shire, </a:t>
            </a:r>
            <a:r>
              <a:rPr dirty="0" sz="1450" spc="-5">
                <a:latin typeface="Times New Roman"/>
                <a:cs typeface="Times New Roman"/>
              </a:rPr>
              <a:t>I  </a:t>
            </a:r>
            <a:r>
              <a:rPr dirty="0" sz="1450" spc="-10">
                <a:latin typeface="Times New Roman"/>
                <a:cs typeface="Times New Roman"/>
              </a:rPr>
              <a:t>bethought me suddenly </a:t>
            </a:r>
            <a:r>
              <a:rPr dirty="0" sz="1450" spc="-5">
                <a:latin typeface="Times New Roman"/>
                <a:cs typeface="Times New Roman"/>
              </a:rPr>
              <a:t>of </a:t>
            </a:r>
            <a:r>
              <a:rPr dirty="0" sz="1450" spc="-10">
                <a:latin typeface="Times New Roman"/>
                <a:cs typeface="Times New Roman"/>
              </a:rPr>
              <a:t>the Pavilion </a:t>
            </a:r>
            <a:r>
              <a:rPr dirty="0" sz="1450" spc="-5">
                <a:latin typeface="Times New Roman"/>
                <a:cs typeface="Times New Roman"/>
              </a:rPr>
              <a:t>on </a:t>
            </a:r>
            <a:r>
              <a:rPr dirty="0" sz="1450" spc="-10">
                <a:latin typeface="Times New Roman"/>
                <a:cs typeface="Times New Roman"/>
              </a:rPr>
              <a:t>the Links. No thoroughfare passed  within three miles </a:t>
            </a:r>
            <a:r>
              <a:rPr dirty="0" sz="1450" spc="-5">
                <a:latin typeface="Times New Roman"/>
                <a:cs typeface="Times New Roman"/>
              </a:rPr>
              <a:t>of </a:t>
            </a:r>
            <a:r>
              <a:rPr dirty="0" sz="1450" spc="-10">
                <a:latin typeface="Times New Roman"/>
                <a:cs typeface="Times New Roman"/>
              </a:rPr>
              <a:t>it. The nearest town, and that was </a:t>
            </a:r>
            <a:r>
              <a:rPr dirty="0" sz="1450" spc="-5">
                <a:latin typeface="Times New Roman"/>
                <a:cs typeface="Times New Roman"/>
              </a:rPr>
              <a:t>but a </a:t>
            </a:r>
            <a:r>
              <a:rPr dirty="0" sz="1450" spc="-10">
                <a:latin typeface="Times New Roman"/>
                <a:cs typeface="Times New Roman"/>
              </a:rPr>
              <a:t>fisher village,  was at </a:t>
            </a:r>
            <a:r>
              <a:rPr dirty="0" sz="1450" spc="-5">
                <a:latin typeface="Times New Roman"/>
                <a:cs typeface="Times New Roman"/>
              </a:rPr>
              <a:t>a </a:t>
            </a:r>
            <a:r>
              <a:rPr dirty="0" sz="1450" spc="-10">
                <a:latin typeface="Times New Roman"/>
                <a:cs typeface="Times New Roman"/>
              </a:rPr>
              <a:t>distance </a:t>
            </a:r>
            <a:r>
              <a:rPr dirty="0" sz="1450" spc="-5">
                <a:latin typeface="Times New Roman"/>
                <a:cs typeface="Times New Roman"/>
              </a:rPr>
              <a:t>of </a:t>
            </a:r>
            <a:r>
              <a:rPr dirty="0" sz="1450" spc="-10">
                <a:latin typeface="Times New Roman"/>
                <a:cs typeface="Times New Roman"/>
              </a:rPr>
              <a:t>six </a:t>
            </a:r>
            <a:r>
              <a:rPr dirty="0" sz="1450" spc="-5">
                <a:latin typeface="Times New Roman"/>
                <a:cs typeface="Times New Roman"/>
              </a:rPr>
              <a:t>or </a:t>
            </a:r>
            <a:r>
              <a:rPr dirty="0" sz="1450" spc="-10">
                <a:latin typeface="Times New Roman"/>
                <a:cs typeface="Times New Roman"/>
              </a:rPr>
              <a:t>seven. For ten miles </a:t>
            </a:r>
            <a:r>
              <a:rPr dirty="0" sz="1450" spc="-5">
                <a:latin typeface="Times New Roman"/>
                <a:cs typeface="Times New Roman"/>
              </a:rPr>
              <a:t>of </a:t>
            </a:r>
            <a:r>
              <a:rPr dirty="0" sz="1450" spc="-10">
                <a:latin typeface="Times New Roman"/>
                <a:cs typeface="Times New Roman"/>
              </a:rPr>
              <a:t>length, and from </a:t>
            </a:r>
            <a:r>
              <a:rPr dirty="0" sz="1450" spc="-5">
                <a:latin typeface="Times New Roman"/>
                <a:cs typeface="Times New Roman"/>
              </a:rPr>
              <a:t>a </a:t>
            </a:r>
            <a:r>
              <a:rPr dirty="0" sz="1450" spc="-10">
                <a:latin typeface="Times New Roman"/>
                <a:cs typeface="Times New Roman"/>
              </a:rPr>
              <a:t>depth  varying from three miles to half </a:t>
            </a:r>
            <a:r>
              <a:rPr dirty="0" sz="1450" spc="-5">
                <a:latin typeface="Times New Roman"/>
                <a:cs typeface="Times New Roman"/>
              </a:rPr>
              <a:t>a </a:t>
            </a:r>
            <a:r>
              <a:rPr dirty="0" sz="1450" spc="-10">
                <a:latin typeface="Times New Roman"/>
                <a:cs typeface="Times New Roman"/>
              </a:rPr>
              <a:t>mile, this belt </a:t>
            </a:r>
            <a:r>
              <a:rPr dirty="0" sz="1450" spc="-5">
                <a:latin typeface="Times New Roman"/>
                <a:cs typeface="Times New Roman"/>
              </a:rPr>
              <a:t>of </a:t>
            </a:r>
            <a:r>
              <a:rPr dirty="0" sz="1450" spc="-10">
                <a:latin typeface="Times New Roman"/>
                <a:cs typeface="Times New Roman"/>
              </a:rPr>
              <a:t>barren country lay along  the sea. The beach, which was the natural approach, was full </a:t>
            </a:r>
            <a:r>
              <a:rPr dirty="0" sz="1450" spc="-5">
                <a:latin typeface="Times New Roman"/>
                <a:cs typeface="Times New Roman"/>
              </a:rPr>
              <a:t>of </a:t>
            </a:r>
            <a:r>
              <a:rPr dirty="0" sz="1450" spc="-10">
                <a:latin typeface="Times New Roman"/>
                <a:cs typeface="Times New Roman"/>
              </a:rPr>
              <a:t>quicksands.  Indeed </a:t>
            </a:r>
            <a:r>
              <a:rPr dirty="0" sz="1450" spc="-5">
                <a:latin typeface="Times New Roman"/>
                <a:cs typeface="Times New Roman"/>
              </a:rPr>
              <a:t>I </a:t>
            </a:r>
            <a:r>
              <a:rPr dirty="0" sz="1450" spc="-10">
                <a:latin typeface="Times New Roman"/>
                <a:cs typeface="Times New Roman"/>
              </a:rPr>
              <a:t>may say there is hardly </a:t>
            </a:r>
            <a:r>
              <a:rPr dirty="0" sz="1450" spc="-5">
                <a:latin typeface="Times New Roman"/>
                <a:cs typeface="Times New Roman"/>
              </a:rPr>
              <a:t>a </a:t>
            </a:r>
            <a:r>
              <a:rPr dirty="0" sz="1450" spc="-10">
                <a:latin typeface="Times New Roman"/>
                <a:cs typeface="Times New Roman"/>
              </a:rPr>
              <a:t>better place </a:t>
            </a:r>
            <a:r>
              <a:rPr dirty="0" sz="1450" spc="-5">
                <a:latin typeface="Times New Roman"/>
                <a:cs typeface="Times New Roman"/>
              </a:rPr>
              <a:t>of </a:t>
            </a:r>
            <a:r>
              <a:rPr dirty="0" sz="1450" spc="-10">
                <a:latin typeface="Times New Roman"/>
                <a:cs typeface="Times New Roman"/>
              </a:rPr>
              <a:t>concealment in the United  Kingdom. </a:t>
            </a:r>
            <a:r>
              <a:rPr dirty="0" sz="1450" spc="-5">
                <a:latin typeface="Times New Roman"/>
                <a:cs typeface="Times New Roman"/>
              </a:rPr>
              <a:t>I </a:t>
            </a:r>
            <a:r>
              <a:rPr dirty="0" sz="1450" spc="-10">
                <a:latin typeface="Times New Roman"/>
                <a:cs typeface="Times New Roman"/>
              </a:rPr>
              <a:t>determined to pass </a:t>
            </a:r>
            <a:r>
              <a:rPr dirty="0" sz="1450" spc="-5">
                <a:latin typeface="Times New Roman"/>
                <a:cs typeface="Times New Roman"/>
              </a:rPr>
              <a:t>a </a:t>
            </a:r>
            <a:r>
              <a:rPr dirty="0" sz="1450" spc="-10">
                <a:latin typeface="Times New Roman"/>
                <a:cs typeface="Times New Roman"/>
              </a:rPr>
              <a:t>week in the </a:t>
            </a:r>
            <a:r>
              <a:rPr dirty="0" sz="1450" spc="-25">
                <a:latin typeface="Times New Roman"/>
                <a:cs typeface="Times New Roman"/>
              </a:rPr>
              <a:t>Sea-Wood </a:t>
            </a:r>
            <a:r>
              <a:rPr dirty="0" sz="1450" spc="-5">
                <a:latin typeface="Times New Roman"/>
                <a:cs typeface="Times New Roman"/>
              </a:rPr>
              <a:t>of </a:t>
            </a:r>
            <a:r>
              <a:rPr dirty="0" sz="1450" spc="-10">
                <a:latin typeface="Times New Roman"/>
                <a:cs typeface="Times New Roman"/>
              </a:rPr>
              <a:t>Graden </a:t>
            </a:r>
            <a:r>
              <a:rPr dirty="0" sz="1450" spc="-20">
                <a:latin typeface="Times New Roman"/>
                <a:cs typeface="Times New Roman"/>
              </a:rPr>
              <a:t>Easter, </a:t>
            </a:r>
            <a:r>
              <a:rPr dirty="0" sz="1450" spc="-10">
                <a:latin typeface="Times New Roman"/>
                <a:cs typeface="Times New Roman"/>
              </a:rPr>
              <a:t>and  making </a:t>
            </a:r>
            <a:r>
              <a:rPr dirty="0" sz="1450" spc="-5">
                <a:latin typeface="Times New Roman"/>
                <a:cs typeface="Times New Roman"/>
              </a:rPr>
              <a:t>a </a:t>
            </a:r>
            <a:r>
              <a:rPr dirty="0" sz="1450" spc="-10">
                <a:latin typeface="Times New Roman"/>
                <a:cs typeface="Times New Roman"/>
              </a:rPr>
              <a:t>long stage, reached it about sundown </a:t>
            </a:r>
            <a:r>
              <a:rPr dirty="0" sz="1450" spc="-5">
                <a:latin typeface="Times New Roman"/>
                <a:cs typeface="Times New Roman"/>
              </a:rPr>
              <a:t>on a </a:t>
            </a:r>
            <a:r>
              <a:rPr dirty="0" sz="1450" spc="-10">
                <a:latin typeface="Times New Roman"/>
                <a:cs typeface="Times New Roman"/>
              </a:rPr>
              <a:t>wild September</a:t>
            </a:r>
            <a:r>
              <a:rPr dirty="0" sz="1450" spc="70">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a:t>
            </a:r>
            <a:r>
              <a:rPr dirty="0" sz="1450" spc="-20">
                <a:latin typeface="Times New Roman"/>
                <a:cs typeface="Times New Roman"/>
              </a:rPr>
              <a:t>country, </a:t>
            </a:r>
            <a:r>
              <a:rPr dirty="0" sz="1450" spc="-5">
                <a:latin typeface="Times New Roman"/>
                <a:cs typeface="Times New Roman"/>
              </a:rPr>
              <a:t>I </a:t>
            </a:r>
            <a:r>
              <a:rPr dirty="0" sz="1450" spc="-10">
                <a:latin typeface="Times New Roman"/>
                <a:cs typeface="Times New Roman"/>
              </a:rPr>
              <a:t>have said, was mixed sand-hill and links; LINKS being </a:t>
            </a:r>
            <a:r>
              <a:rPr dirty="0" sz="1450" spc="-5">
                <a:latin typeface="Times New Roman"/>
                <a:cs typeface="Times New Roman"/>
              </a:rPr>
              <a:t>a  </a:t>
            </a:r>
            <a:r>
              <a:rPr dirty="0" sz="1450" spc="-10">
                <a:latin typeface="Times New Roman"/>
                <a:cs typeface="Times New Roman"/>
              </a:rPr>
              <a:t>Scottish name for sand which has ceased drifting and become more </a:t>
            </a:r>
            <a:r>
              <a:rPr dirty="0" sz="1450" spc="-5">
                <a:latin typeface="Times New Roman"/>
                <a:cs typeface="Times New Roman"/>
              </a:rPr>
              <a:t>or </a:t>
            </a:r>
            <a:r>
              <a:rPr dirty="0" sz="1450" spc="-10">
                <a:latin typeface="Times New Roman"/>
                <a:cs typeface="Times New Roman"/>
              </a:rPr>
              <a:t>less  solidly covered with turf. The Pavilion stood </a:t>
            </a:r>
            <a:r>
              <a:rPr dirty="0" sz="1450" spc="-5">
                <a:latin typeface="Times New Roman"/>
                <a:cs typeface="Times New Roman"/>
              </a:rPr>
              <a:t>on </a:t>
            </a:r>
            <a:r>
              <a:rPr dirty="0" sz="1450" spc="-10">
                <a:latin typeface="Times New Roman"/>
                <a:cs typeface="Times New Roman"/>
              </a:rPr>
              <a:t>an even space; </a:t>
            </a:r>
            <a:r>
              <a:rPr dirty="0" sz="1450" spc="-5">
                <a:latin typeface="Times New Roman"/>
                <a:cs typeface="Times New Roman"/>
              </a:rPr>
              <a:t>a </a:t>
            </a:r>
            <a:r>
              <a:rPr dirty="0" sz="1450" spc="-10">
                <a:latin typeface="Times New Roman"/>
                <a:cs typeface="Times New Roman"/>
              </a:rPr>
              <a:t>little behind  it, the wood began in </a:t>
            </a:r>
            <a:r>
              <a:rPr dirty="0" sz="1450" spc="-5">
                <a:latin typeface="Times New Roman"/>
                <a:cs typeface="Times New Roman"/>
              </a:rPr>
              <a:t>a </a:t>
            </a:r>
            <a:r>
              <a:rPr dirty="0" sz="1450" spc="-10">
                <a:latin typeface="Times New Roman"/>
                <a:cs typeface="Times New Roman"/>
              </a:rPr>
              <a:t>hedge </a:t>
            </a:r>
            <a:r>
              <a:rPr dirty="0" sz="1450" spc="-5">
                <a:latin typeface="Times New Roman"/>
                <a:cs typeface="Times New Roman"/>
              </a:rPr>
              <a:t>of </a:t>
            </a:r>
            <a:r>
              <a:rPr dirty="0" sz="1450" spc="-10">
                <a:latin typeface="Times New Roman"/>
                <a:cs typeface="Times New Roman"/>
              </a:rPr>
              <a:t>elders huddled together </a:t>
            </a:r>
            <a:r>
              <a:rPr dirty="0" sz="1450" spc="-5">
                <a:latin typeface="Times New Roman"/>
                <a:cs typeface="Times New Roman"/>
              </a:rPr>
              <a:t>by </a:t>
            </a:r>
            <a:r>
              <a:rPr dirty="0" sz="1450" spc="-10">
                <a:latin typeface="Times New Roman"/>
                <a:cs typeface="Times New Roman"/>
              </a:rPr>
              <a:t>the wind; in front,  </a:t>
            </a:r>
            <a:r>
              <a:rPr dirty="0" sz="1450" spc="-5">
                <a:latin typeface="Times New Roman"/>
                <a:cs typeface="Times New Roman"/>
              </a:rPr>
              <a:t>a </a:t>
            </a:r>
            <a:r>
              <a:rPr dirty="0" sz="1450" spc="-10">
                <a:latin typeface="Times New Roman"/>
                <a:cs typeface="Times New Roman"/>
              </a:rPr>
              <a:t>few tumbled sand-hills stood between it and the sea. An outcropping </a:t>
            </a:r>
            <a:r>
              <a:rPr dirty="0" sz="1450" spc="-5">
                <a:latin typeface="Times New Roman"/>
                <a:cs typeface="Times New Roman"/>
              </a:rPr>
              <a:t>of </a:t>
            </a:r>
            <a:r>
              <a:rPr dirty="0" sz="1450" spc="-10">
                <a:latin typeface="Times New Roman"/>
                <a:cs typeface="Times New Roman"/>
              </a:rPr>
              <a:t>rock  had formed </a:t>
            </a:r>
            <a:r>
              <a:rPr dirty="0" sz="1450" spc="-5">
                <a:latin typeface="Times New Roman"/>
                <a:cs typeface="Times New Roman"/>
              </a:rPr>
              <a:t>a </a:t>
            </a:r>
            <a:r>
              <a:rPr dirty="0" sz="1450" spc="-10">
                <a:latin typeface="Times New Roman"/>
                <a:cs typeface="Times New Roman"/>
              </a:rPr>
              <a:t>bastion for the sand, so that there was here </a:t>
            </a:r>
            <a:r>
              <a:rPr dirty="0" sz="1450" spc="-5">
                <a:latin typeface="Times New Roman"/>
                <a:cs typeface="Times New Roman"/>
              </a:rPr>
              <a:t>a </a:t>
            </a:r>
            <a:r>
              <a:rPr dirty="0" sz="1450" spc="-10">
                <a:latin typeface="Times New Roman"/>
                <a:cs typeface="Times New Roman"/>
              </a:rPr>
              <a:t>promontory in the  coast-line between two shallow bays; and just beyond the tides, the rock again  cropped </a:t>
            </a:r>
            <a:r>
              <a:rPr dirty="0" sz="1450" spc="-5">
                <a:latin typeface="Times New Roman"/>
                <a:cs typeface="Times New Roman"/>
              </a:rPr>
              <a:t>out </a:t>
            </a:r>
            <a:r>
              <a:rPr dirty="0" sz="1450" spc="-10">
                <a:latin typeface="Times New Roman"/>
                <a:cs typeface="Times New Roman"/>
              </a:rPr>
              <a:t>and formed an islet </a:t>
            </a:r>
            <a:r>
              <a:rPr dirty="0" sz="1450" spc="-5">
                <a:latin typeface="Times New Roman"/>
                <a:cs typeface="Times New Roman"/>
              </a:rPr>
              <a:t>of </a:t>
            </a:r>
            <a:r>
              <a:rPr dirty="0" sz="1450" spc="-10">
                <a:latin typeface="Times New Roman"/>
                <a:cs typeface="Times New Roman"/>
              </a:rPr>
              <a:t>small dimensions </a:t>
            </a:r>
            <a:r>
              <a:rPr dirty="0" sz="1450" spc="-5">
                <a:latin typeface="Times New Roman"/>
                <a:cs typeface="Times New Roman"/>
              </a:rPr>
              <a:t>but </a:t>
            </a:r>
            <a:r>
              <a:rPr dirty="0" sz="1450" spc="-10">
                <a:latin typeface="Times New Roman"/>
                <a:cs typeface="Times New Roman"/>
              </a:rPr>
              <a:t>strikingly designed.  The quicksands were </a:t>
            </a:r>
            <a:r>
              <a:rPr dirty="0" sz="1450" spc="-5">
                <a:latin typeface="Times New Roman"/>
                <a:cs typeface="Times New Roman"/>
              </a:rPr>
              <a:t>of </a:t>
            </a:r>
            <a:r>
              <a:rPr dirty="0" sz="1450" spc="-10">
                <a:latin typeface="Times New Roman"/>
                <a:cs typeface="Times New Roman"/>
              </a:rPr>
              <a:t>great extent at low </a:t>
            </a:r>
            <a:r>
              <a:rPr dirty="0" sz="1450" spc="-20">
                <a:latin typeface="Times New Roman"/>
                <a:cs typeface="Times New Roman"/>
              </a:rPr>
              <a:t>water, </a:t>
            </a:r>
            <a:r>
              <a:rPr dirty="0" sz="1450" spc="-10">
                <a:latin typeface="Times New Roman"/>
                <a:cs typeface="Times New Roman"/>
              </a:rPr>
              <a:t>and had an infamous  reputation in the </a:t>
            </a:r>
            <a:r>
              <a:rPr dirty="0" sz="1450" spc="-20">
                <a:latin typeface="Times New Roman"/>
                <a:cs typeface="Times New Roman"/>
              </a:rPr>
              <a:t>country. </a:t>
            </a:r>
            <a:r>
              <a:rPr dirty="0" sz="1450" spc="-10">
                <a:latin typeface="Times New Roman"/>
                <a:cs typeface="Times New Roman"/>
              </a:rPr>
              <a:t>Close in shore, between the islet and the </a:t>
            </a:r>
            <a:r>
              <a:rPr dirty="0" sz="1450" spc="-15">
                <a:latin typeface="Times New Roman"/>
                <a:cs typeface="Times New Roman"/>
              </a:rPr>
              <a:t>promontory,  </a:t>
            </a:r>
            <a:r>
              <a:rPr dirty="0" sz="1450" spc="-10">
                <a:latin typeface="Times New Roman"/>
                <a:cs typeface="Times New Roman"/>
              </a:rPr>
              <a:t>it was said they would swallow </a:t>
            </a:r>
            <a:r>
              <a:rPr dirty="0" sz="1450" spc="-5">
                <a:latin typeface="Times New Roman"/>
                <a:cs typeface="Times New Roman"/>
              </a:rPr>
              <a:t>a </a:t>
            </a:r>
            <a:r>
              <a:rPr dirty="0" sz="1450" spc="-10">
                <a:latin typeface="Times New Roman"/>
                <a:cs typeface="Times New Roman"/>
              </a:rPr>
              <a:t>man in four minutes and </a:t>
            </a:r>
            <a:r>
              <a:rPr dirty="0" sz="1450" spc="-5">
                <a:latin typeface="Times New Roman"/>
                <a:cs typeface="Times New Roman"/>
              </a:rPr>
              <a:t>a </a:t>
            </a:r>
            <a:r>
              <a:rPr dirty="0" sz="1450" spc="-10">
                <a:latin typeface="Times New Roman"/>
                <a:cs typeface="Times New Roman"/>
              </a:rPr>
              <a:t>half; </a:t>
            </a:r>
            <a:r>
              <a:rPr dirty="0" sz="1450" spc="-5">
                <a:latin typeface="Times New Roman"/>
                <a:cs typeface="Times New Roman"/>
              </a:rPr>
              <a:t>but </a:t>
            </a:r>
            <a:r>
              <a:rPr dirty="0" sz="1450" spc="-10">
                <a:latin typeface="Times New Roman"/>
                <a:cs typeface="Times New Roman"/>
              </a:rPr>
              <a:t>there  may have been little ground for this precision. The district was alive with  rabbits, and haunted </a:t>
            </a:r>
            <a:r>
              <a:rPr dirty="0" sz="1450" spc="-5">
                <a:latin typeface="Times New Roman"/>
                <a:cs typeface="Times New Roman"/>
              </a:rPr>
              <a:t>by </a:t>
            </a:r>
            <a:r>
              <a:rPr dirty="0" sz="1450" spc="-10">
                <a:latin typeface="Times New Roman"/>
                <a:cs typeface="Times New Roman"/>
              </a:rPr>
              <a:t>gulls which made </a:t>
            </a:r>
            <a:r>
              <a:rPr dirty="0" sz="1450" spc="-5">
                <a:latin typeface="Times New Roman"/>
                <a:cs typeface="Times New Roman"/>
              </a:rPr>
              <a:t>a </a:t>
            </a:r>
            <a:r>
              <a:rPr dirty="0" sz="1450" spc="-10">
                <a:latin typeface="Times New Roman"/>
                <a:cs typeface="Times New Roman"/>
              </a:rPr>
              <a:t>continual piping about the  pavilion. On summer days the outlook was bright and even gladsome; </a:t>
            </a:r>
            <a:r>
              <a:rPr dirty="0" sz="1450" spc="-5">
                <a:latin typeface="Times New Roman"/>
                <a:cs typeface="Times New Roman"/>
              </a:rPr>
              <a:t>but </a:t>
            </a:r>
            <a:r>
              <a:rPr dirty="0" sz="1450" spc="-10">
                <a:latin typeface="Times New Roman"/>
                <a:cs typeface="Times New Roman"/>
              </a:rPr>
              <a:t>at  sundown in </a:t>
            </a:r>
            <a:r>
              <a:rPr dirty="0" sz="1450" spc="-15">
                <a:latin typeface="Times New Roman"/>
                <a:cs typeface="Times New Roman"/>
              </a:rPr>
              <a:t>September,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high wind, and </a:t>
            </a:r>
            <a:r>
              <a:rPr dirty="0" sz="1450" spc="-5">
                <a:latin typeface="Times New Roman"/>
                <a:cs typeface="Times New Roman"/>
              </a:rPr>
              <a:t>a </a:t>
            </a:r>
            <a:r>
              <a:rPr dirty="0" sz="1450" spc="-10">
                <a:latin typeface="Times New Roman"/>
                <a:cs typeface="Times New Roman"/>
              </a:rPr>
              <a:t>heavy surf rolling in close  along the links, the place told </a:t>
            </a:r>
            <a:r>
              <a:rPr dirty="0" sz="1450" spc="-5">
                <a:latin typeface="Times New Roman"/>
                <a:cs typeface="Times New Roman"/>
              </a:rPr>
              <a:t>of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dead mariners and sea </a:t>
            </a:r>
            <a:r>
              <a:rPr dirty="0" sz="1450" spc="-20">
                <a:latin typeface="Times New Roman"/>
                <a:cs typeface="Times New Roman"/>
              </a:rPr>
              <a:t>disaster. </a:t>
            </a:r>
            <a:r>
              <a:rPr dirty="0" sz="1450" spc="-10">
                <a:latin typeface="Times New Roman"/>
                <a:cs typeface="Times New Roman"/>
              </a:rPr>
              <a:t>A  ship</a:t>
            </a:r>
            <a:r>
              <a:rPr dirty="0" sz="1450" spc="80">
                <a:latin typeface="Times New Roman"/>
                <a:cs typeface="Times New Roman"/>
              </a:rPr>
              <a:t> </a:t>
            </a:r>
            <a:r>
              <a:rPr dirty="0" sz="1450" spc="-10">
                <a:latin typeface="Times New Roman"/>
                <a:cs typeface="Times New Roman"/>
              </a:rPr>
              <a:t>beating</a:t>
            </a:r>
            <a:r>
              <a:rPr dirty="0" sz="1450" spc="85">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windward</a:t>
            </a:r>
            <a:r>
              <a:rPr dirty="0" sz="1450" spc="90">
                <a:latin typeface="Times New Roman"/>
                <a:cs typeface="Times New Roman"/>
              </a:rPr>
              <a:t> </a:t>
            </a:r>
            <a:r>
              <a:rPr dirty="0" sz="1450" spc="-5">
                <a:latin typeface="Times New Roman"/>
                <a:cs typeface="Times New Roman"/>
              </a:rPr>
              <a:t>on</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horizon,</a:t>
            </a:r>
            <a:r>
              <a:rPr dirty="0" sz="1450" spc="80">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5">
                <a:latin typeface="Times New Roman"/>
                <a:cs typeface="Times New Roman"/>
              </a:rPr>
              <a:t>huge</a:t>
            </a:r>
            <a:r>
              <a:rPr dirty="0" sz="1450" spc="85">
                <a:latin typeface="Times New Roman"/>
                <a:cs typeface="Times New Roman"/>
              </a:rPr>
              <a:t> </a:t>
            </a:r>
            <a:r>
              <a:rPr dirty="0" sz="1450" spc="-10">
                <a:latin typeface="Times New Roman"/>
                <a:cs typeface="Times New Roman"/>
              </a:rPr>
              <a:t>truncheon</a:t>
            </a:r>
            <a:r>
              <a:rPr dirty="0" sz="1450" spc="85">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wreck</a:t>
            </a:r>
            <a:r>
              <a:rPr dirty="0" sz="1450" spc="85">
                <a:latin typeface="Times New Roman"/>
                <a:cs typeface="Times New Roman"/>
              </a:rPr>
              <a:t> </a:t>
            </a:r>
            <a:r>
              <a:rPr dirty="0" sz="1450" spc="-10">
                <a:latin typeface="Times New Roman"/>
                <a:cs typeface="Times New Roman"/>
              </a:rPr>
              <a:t>half</a:t>
            </a:r>
            <a:endParaRPr sz="1450">
              <a:latin typeface="Times New Roman"/>
              <a:cs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buried in the sands at my feet, completed the innuendo </a:t>
            </a:r>
            <a:r>
              <a:rPr dirty="0" sz="1450" spc="-5">
                <a:latin typeface="Times New Roman"/>
                <a:cs typeface="Times New Roman"/>
              </a:rPr>
              <a:t>of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scene.</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pavilion </a:t>
            </a:r>
            <a:r>
              <a:rPr dirty="0" sz="1450" spc="-5">
                <a:latin typeface="Times New Roman"/>
                <a:cs typeface="Times New Roman"/>
              </a:rPr>
              <a:t>- </a:t>
            </a:r>
            <a:r>
              <a:rPr dirty="0" sz="1450" spc="-10">
                <a:latin typeface="Times New Roman"/>
                <a:cs typeface="Times New Roman"/>
              </a:rPr>
              <a:t>it had been built </a:t>
            </a:r>
            <a:r>
              <a:rPr dirty="0" sz="1450" spc="-5">
                <a:latin typeface="Times New Roman"/>
                <a:cs typeface="Times New Roman"/>
              </a:rPr>
              <a:t>by </a:t>
            </a:r>
            <a:r>
              <a:rPr dirty="0" sz="1450" spc="-10">
                <a:latin typeface="Times New Roman"/>
                <a:cs typeface="Times New Roman"/>
              </a:rPr>
              <a:t>the last </a:t>
            </a:r>
            <a:r>
              <a:rPr dirty="0" sz="1450" spc="-15">
                <a:latin typeface="Times New Roman"/>
                <a:cs typeface="Times New Roman"/>
              </a:rPr>
              <a:t>proprietor, </a:t>
            </a:r>
            <a:r>
              <a:rPr dirty="0" sz="1450" spc="-10">
                <a:latin typeface="Times New Roman"/>
                <a:cs typeface="Times New Roman"/>
              </a:rPr>
              <a:t>Northmour's uncle, </a:t>
            </a:r>
            <a:r>
              <a:rPr dirty="0" sz="1450" spc="-5">
                <a:latin typeface="Times New Roman"/>
                <a:cs typeface="Times New Roman"/>
              </a:rPr>
              <a:t>a  </a:t>
            </a:r>
            <a:r>
              <a:rPr dirty="0" sz="1450" spc="-10">
                <a:latin typeface="Times New Roman"/>
                <a:cs typeface="Times New Roman"/>
              </a:rPr>
              <a:t>silly and prodigal virtuoso </a:t>
            </a:r>
            <a:r>
              <a:rPr dirty="0" sz="1450" spc="-5">
                <a:latin typeface="Times New Roman"/>
                <a:cs typeface="Times New Roman"/>
              </a:rPr>
              <a:t>- </a:t>
            </a:r>
            <a:r>
              <a:rPr dirty="0" sz="1450" spc="-10">
                <a:latin typeface="Times New Roman"/>
                <a:cs typeface="Times New Roman"/>
              </a:rPr>
              <a:t>presented little signs </a:t>
            </a:r>
            <a:r>
              <a:rPr dirty="0" sz="1450" spc="-5">
                <a:latin typeface="Times New Roman"/>
                <a:cs typeface="Times New Roman"/>
              </a:rPr>
              <a:t>of </a:t>
            </a:r>
            <a:r>
              <a:rPr dirty="0" sz="1450" spc="-10">
                <a:latin typeface="Times New Roman"/>
                <a:cs typeface="Times New Roman"/>
              </a:rPr>
              <a:t>age. It was two storeys in  height, Italian in design, surrounded </a:t>
            </a:r>
            <a:r>
              <a:rPr dirty="0" sz="1450" spc="-5">
                <a:latin typeface="Times New Roman"/>
                <a:cs typeface="Times New Roman"/>
              </a:rPr>
              <a:t>by a </a:t>
            </a:r>
            <a:r>
              <a:rPr dirty="0" sz="1450" spc="-10">
                <a:latin typeface="Times New Roman"/>
                <a:cs typeface="Times New Roman"/>
              </a:rPr>
              <a:t>patch </a:t>
            </a:r>
            <a:r>
              <a:rPr dirty="0" sz="1450" spc="-5">
                <a:latin typeface="Times New Roman"/>
                <a:cs typeface="Times New Roman"/>
              </a:rPr>
              <a:t>of </a:t>
            </a:r>
            <a:r>
              <a:rPr dirty="0" sz="1450" spc="-10">
                <a:latin typeface="Times New Roman"/>
                <a:cs typeface="Times New Roman"/>
              </a:rPr>
              <a:t>garden in which nothing had  prospered </a:t>
            </a:r>
            <a:r>
              <a:rPr dirty="0" sz="1450" spc="-5">
                <a:latin typeface="Times New Roman"/>
                <a:cs typeface="Times New Roman"/>
              </a:rPr>
              <a:t>but a </a:t>
            </a:r>
            <a:r>
              <a:rPr dirty="0" sz="1450" spc="-10">
                <a:latin typeface="Times New Roman"/>
                <a:cs typeface="Times New Roman"/>
              </a:rPr>
              <a:t>few coarse flowers; and looked, with its shuttered windows,  </a:t>
            </a:r>
            <a:r>
              <a:rPr dirty="0" sz="1450" spc="-5">
                <a:latin typeface="Times New Roman"/>
                <a:cs typeface="Times New Roman"/>
              </a:rPr>
              <a:t>not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house that had been deserted, </a:t>
            </a:r>
            <a:r>
              <a:rPr dirty="0" sz="1450" spc="-5">
                <a:latin typeface="Times New Roman"/>
                <a:cs typeface="Times New Roman"/>
              </a:rPr>
              <a:t>but </a:t>
            </a:r>
            <a:r>
              <a:rPr dirty="0" sz="1450" spc="-10">
                <a:latin typeface="Times New Roman"/>
                <a:cs typeface="Times New Roman"/>
              </a:rPr>
              <a:t>like </a:t>
            </a:r>
            <a:r>
              <a:rPr dirty="0" sz="1450" spc="-5">
                <a:latin typeface="Times New Roman"/>
                <a:cs typeface="Times New Roman"/>
              </a:rPr>
              <a:t>one </a:t>
            </a:r>
            <a:r>
              <a:rPr dirty="0" sz="1450" spc="-10">
                <a:latin typeface="Times New Roman"/>
                <a:cs typeface="Times New Roman"/>
              </a:rPr>
              <a:t>that had never been  tenanted </a:t>
            </a:r>
            <a:r>
              <a:rPr dirty="0" sz="1450" spc="-5">
                <a:latin typeface="Times New Roman"/>
                <a:cs typeface="Times New Roman"/>
              </a:rPr>
              <a:t>by </a:t>
            </a:r>
            <a:r>
              <a:rPr dirty="0" sz="1450" spc="-10">
                <a:latin typeface="Times New Roman"/>
                <a:cs typeface="Times New Roman"/>
              </a:rPr>
              <a:t>man. Northmour was plainly from home; </a:t>
            </a:r>
            <a:r>
              <a:rPr dirty="0" sz="1450" spc="-15">
                <a:latin typeface="Times New Roman"/>
                <a:cs typeface="Times New Roman"/>
              </a:rPr>
              <a:t>whether, </a:t>
            </a:r>
            <a:r>
              <a:rPr dirty="0" sz="1450" spc="-10">
                <a:latin typeface="Times New Roman"/>
                <a:cs typeface="Times New Roman"/>
              </a:rPr>
              <a:t>as usual,  sulking in the cabin </a:t>
            </a:r>
            <a:r>
              <a:rPr dirty="0" sz="1450" spc="-5">
                <a:latin typeface="Times New Roman"/>
                <a:cs typeface="Times New Roman"/>
              </a:rPr>
              <a:t>of </a:t>
            </a:r>
            <a:r>
              <a:rPr dirty="0" sz="1450" spc="-10">
                <a:latin typeface="Times New Roman"/>
                <a:cs typeface="Times New Roman"/>
              </a:rPr>
              <a:t>his yacht, </a:t>
            </a:r>
            <a:r>
              <a:rPr dirty="0" sz="1450" spc="-5">
                <a:latin typeface="Times New Roman"/>
                <a:cs typeface="Times New Roman"/>
              </a:rPr>
              <a:t>or </a:t>
            </a:r>
            <a:r>
              <a:rPr dirty="0" sz="1450" spc="-10">
                <a:latin typeface="Times New Roman"/>
                <a:cs typeface="Times New Roman"/>
              </a:rPr>
              <a:t>in </a:t>
            </a:r>
            <a:r>
              <a:rPr dirty="0" sz="1450" spc="-5">
                <a:latin typeface="Times New Roman"/>
                <a:cs typeface="Times New Roman"/>
              </a:rPr>
              <a:t>one of </a:t>
            </a:r>
            <a:r>
              <a:rPr dirty="0" sz="1450" spc="-10">
                <a:latin typeface="Times New Roman"/>
                <a:cs typeface="Times New Roman"/>
              </a:rPr>
              <a:t>his fitful and extravagant  appearances in the world </a:t>
            </a:r>
            <a:r>
              <a:rPr dirty="0" sz="1450" spc="-5">
                <a:latin typeface="Times New Roman"/>
                <a:cs typeface="Times New Roman"/>
              </a:rPr>
              <a:t>of </a:t>
            </a:r>
            <a:r>
              <a:rPr dirty="0" sz="1450" spc="-20">
                <a:latin typeface="Times New Roman"/>
                <a:cs typeface="Times New Roman"/>
              </a:rPr>
              <a:t>society,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no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guessing.  The place had an air </a:t>
            </a:r>
            <a:r>
              <a:rPr dirty="0" sz="1450" spc="-5">
                <a:latin typeface="Times New Roman"/>
                <a:cs typeface="Times New Roman"/>
              </a:rPr>
              <a:t>of </a:t>
            </a:r>
            <a:r>
              <a:rPr dirty="0" sz="1450" spc="-10">
                <a:latin typeface="Times New Roman"/>
                <a:cs typeface="Times New Roman"/>
              </a:rPr>
              <a:t>solitude that daunted even </a:t>
            </a:r>
            <a:r>
              <a:rPr dirty="0" sz="1450" spc="-5">
                <a:latin typeface="Times New Roman"/>
                <a:cs typeface="Times New Roman"/>
              </a:rPr>
              <a:t>a </a:t>
            </a:r>
            <a:r>
              <a:rPr dirty="0" sz="1450" spc="-10">
                <a:latin typeface="Times New Roman"/>
                <a:cs typeface="Times New Roman"/>
              </a:rPr>
              <a:t>solitary like myself; the  wind cried in the chimneys with </a:t>
            </a:r>
            <a:r>
              <a:rPr dirty="0" sz="1450" spc="-5">
                <a:latin typeface="Times New Roman"/>
                <a:cs typeface="Times New Roman"/>
              </a:rPr>
              <a:t>a </a:t>
            </a:r>
            <a:r>
              <a:rPr dirty="0" sz="1450" spc="-10">
                <a:latin typeface="Times New Roman"/>
                <a:cs typeface="Times New Roman"/>
              </a:rPr>
              <a:t>strange and wailing note; and it was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escape, as if </a:t>
            </a:r>
            <a:r>
              <a:rPr dirty="0" sz="1450" spc="-5">
                <a:latin typeface="Times New Roman"/>
                <a:cs typeface="Times New Roman"/>
              </a:rPr>
              <a:t>I </a:t>
            </a:r>
            <a:r>
              <a:rPr dirty="0" sz="1450" spc="-10">
                <a:latin typeface="Times New Roman"/>
                <a:cs typeface="Times New Roman"/>
              </a:rPr>
              <a:t>were going indoors, that </a:t>
            </a:r>
            <a:r>
              <a:rPr dirty="0" sz="1450" spc="-5">
                <a:latin typeface="Times New Roman"/>
                <a:cs typeface="Times New Roman"/>
              </a:rPr>
              <a:t>I </a:t>
            </a:r>
            <a:r>
              <a:rPr dirty="0" sz="1450" spc="-10">
                <a:latin typeface="Times New Roman"/>
                <a:cs typeface="Times New Roman"/>
              </a:rPr>
              <a:t>turned away and, driving my  cart before me, entered the skirts </a:t>
            </a:r>
            <a:r>
              <a:rPr dirty="0" sz="1450" spc="-5">
                <a:latin typeface="Times New Roman"/>
                <a:cs typeface="Times New Roman"/>
              </a:rPr>
              <a:t>of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The </a:t>
            </a:r>
            <a:r>
              <a:rPr dirty="0" sz="1450" spc="-25">
                <a:latin typeface="Times New Roman"/>
                <a:cs typeface="Times New Roman"/>
              </a:rPr>
              <a:t>Sea-Wood </a:t>
            </a:r>
            <a:r>
              <a:rPr dirty="0" sz="1450" spc="-5">
                <a:latin typeface="Times New Roman"/>
                <a:cs typeface="Times New Roman"/>
              </a:rPr>
              <a:t>of </a:t>
            </a:r>
            <a:r>
              <a:rPr dirty="0" sz="1450" spc="-10">
                <a:latin typeface="Times New Roman"/>
                <a:cs typeface="Times New Roman"/>
              </a:rPr>
              <a:t>Graden had been planted to shelter the cultivated fields  behind, and check the encroachments </a:t>
            </a:r>
            <a:r>
              <a:rPr dirty="0" sz="1450" spc="-5">
                <a:latin typeface="Times New Roman"/>
                <a:cs typeface="Times New Roman"/>
              </a:rPr>
              <a:t>of </a:t>
            </a:r>
            <a:r>
              <a:rPr dirty="0" sz="1450" spc="-10">
                <a:latin typeface="Times New Roman"/>
                <a:cs typeface="Times New Roman"/>
              </a:rPr>
              <a:t>the blowing sand. As </a:t>
            </a:r>
            <a:r>
              <a:rPr dirty="0" sz="1450" spc="-5">
                <a:latin typeface="Times New Roman"/>
                <a:cs typeface="Times New Roman"/>
              </a:rPr>
              <a:t>you </a:t>
            </a:r>
            <a:r>
              <a:rPr dirty="0" sz="1450" spc="-10">
                <a:latin typeface="Times New Roman"/>
                <a:cs typeface="Times New Roman"/>
              </a:rPr>
              <a:t>advanced  into it from coastward, elders were succeeded </a:t>
            </a:r>
            <a:r>
              <a:rPr dirty="0" sz="1450" spc="-5">
                <a:latin typeface="Times New Roman"/>
                <a:cs typeface="Times New Roman"/>
              </a:rPr>
              <a:t>by </a:t>
            </a:r>
            <a:r>
              <a:rPr dirty="0" sz="1450" spc="-10">
                <a:latin typeface="Times New Roman"/>
                <a:cs typeface="Times New Roman"/>
              </a:rPr>
              <a:t>other hardy shrubs; </a:t>
            </a:r>
            <a:r>
              <a:rPr dirty="0" sz="1450" spc="-5">
                <a:latin typeface="Times New Roman"/>
                <a:cs typeface="Times New Roman"/>
              </a:rPr>
              <a:t>but </a:t>
            </a:r>
            <a:r>
              <a:rPr dirty="0" sz="1450" spc="-10">
                <a:latin typeface="Times New Roman"/>
                <a:cs typeface="Times New Roman"/>
              </a:rPr>
              <a:t>the  timber was all stunted and </a:t>
            </a:r>
            <a:r>
              <a:rPr dirty="0" sz="1450" spc="-5">
                <a:latin typeface="Times New Roman"/>
                <a:cs typeface="Times New Roman"/>
              </a:rPr>
              <a:t>bushy; </a:t>
            </a:r>
            <a:r>
              <a:rPr dirty="0" sz="1450" spc="-10">
                <a:latin typeface="Times New Roman"/>
                <a:cs typeface="Times New Roman"/>
              </a:rPr>
              <a:t>it led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of </a:t>
            </a:r>
            <a:r>
              <a:rPr dirty="0" sz="1450" spc="-10">
                <a:latin typeface="Times New Roman"/>
                <a:cs typeface="Times New Roman"/>
              </a:rPr>
              <a:t>conflict; the trees were  accustomed to swing there all </a:t>
            </a:r>
            <a:r>
              <a:rPr dirty="0" sz="1450" spc="-5">
                <a:latin typeface="Times New Roman"/>
                <a:cs typeface="Times New Roman"/>
              </a:rPr>
              <a:t>night </a:t>
            </a:r>
            <a:r>
              <a:rPr dirty="0" sz="1450" spc="-10">
                <a:latin typeface="Times New Roman"/>
                <a:cs typeface="Times New Roman"/>
              </a:rPr>
              <a:t>long in fierce winter tempests; and even in  early spring, the leaves were already flying, and autumn was beginning, in this  exposed plantation. Inland the ground rose into </a:t>
            </a:r>
            <a:r>
              <a:rPr dirty="0" sz="1450" spc="-5">
                <a:latin typeface="Times New Roman"/>
                <a:cs typeface="Times New Roman"/>
              </a:rPr>
              <a:t>a </a:t>
            </a:r>
            <a:r>
              <a:rPr dirty="0" sz="1450" spc="-10">
                <a:latin typeface="Times New Roman"/>
                <a:cs typeface="Times New Roman"/>
              </a:rPr>
              <a:t>little hill, which, along with  the islet, served as </a:t>
            </a:r>
            <a:r>
              <a:rPr dirty="0" sz="1450" spc="-5">
                <a:latin typeface="Times New Roman"/>
                <a:cs typeface="Times New Roman"/>
              </a:rPr>
              <a:t>a </a:t>
            </a:r>
            <a:r>
              <a:rPr dirty="0" sz="1450" spc="-10">
                <a:latin typeface="Times New Roman"/>
                <a:cs typeface="Times New Roman"/>
              </a:rPr>
              <a:t>sailing mark for seamen. When the hill was open </a:t>
            </a:r>
            <a:r>
              <a:rPr dirty="0" sz="1450" spc="-5">
                <a:latin typeface="Times New Roman"/>
                <a:cs typeface="Times New Roman"/>
              </a:rPr>
              <a:t>of </a:t>
            </a:r>
            <a:r>
              <a:rPr dirty="0" sz="1450" spc="-10">
                <a:latin typeface="Times New Roman"/>
                <a:cs typeface="Times New Roman"/>
              </a:rPr>
              <a:t>the  islet to the north, vessels must bear well to the eastward to clear Graden Ness  and the Graden Bullers. In the lower </a:t>
            </a:r>
            <a:r>
              <a:rPr dirty="0" sz="1450" spc="-5">
                <a:latin typeface="Times New Roman"/>
                <a:cs typeface="Times New Roman"/>
              </a:rPr>
              <a:t>ground, a </a:t>
            </a:r>
            <a:r>
              <a:rPr dirty="0" sz="1450" spc="-10">
                <a:latin typeface="Times New Roman"/>
                <a:cs typeface="Times New Roman"/>
              </a:rPr>
              <a:t>streamlet ran among the trees,  and, being dammed with dead leaves and clay </a:t>
            </a:r>
            <a:r>
              <a:rPr dirty="0" sz="1450" spc="-5">
                <a:latin typeface="Times New Roman"/>
                <a:cs typeface="Times New Roman"/>
              </a:rPr>
              <a:t>of </a:t>
            </a:r>
            <a:r>
              <a:rPr dirty="0" sz="1450" spc="-10">
                <a:latin typeface="Times New Roman"/>
                <a:cs typeface="Times New Roman"/>
              </a:rPr>
              <a:t>its own carrying, spread </a:t>
            </a:r>
            <a:r>
              <a:rPr dirty="0" sz="1450" spc="-5">
                <a:latin typeface="Times New Roman"/>
                <a:cs typeface="Times New Roman"/>
              </a:rPr>
              <a:t>out  </a:t>
            </a:r>
            <a:r>
              <a:rPr dirty="0" sz="1450" spc="-10">
                <a:latin typeface="Times New Roman"/>
                <a:cs typeface="Times New Roman"/>
              </a:rPr>
              <a:t>every here and there, and lay in stagnant pools. One </a:t>
            </a:r>
            <a:r>
              <a:rPr dirty="0" sz="1450" spc="-5">
                <a:latin typeface="Times New Roman"/>
                <a:cs typeface="Times New Roman"/>
              </a:rPr>
              <a:t>or </a:t>
            </a:r>
            <a:r>
              <a:rPr dirty="0" sz="1450" spc="-10">
                <a:latin typeface="Times New Roman"/>
                <a:cs typeface="Times New Roman"/>
              </a:rPr>
              <a:t>two ruined cottages  were dotted about the wood; and, according to </a:t>
            </a:r>
            <a:r>
              <a:rPr dirty="0" sz="1450" spc="-15">
                <a:latin typeface="Times New Roman"/>
                <a:cs typeface="Times New Roman"/>
              </a:rPr>
              <a:t>Northmour, </a:t>
            </a:r>
            <a:r>
              <a:rPr dirty="0" sz="1450" spc="-10">
                <a:latin typeface="Times New Roman"/>
                <a:cs typeface="Times New Roman"/>
              </a:rPr>
              <a:t>these were  ecclesiastical foundations, and in their time had sheltered </a:t>
            </a:r>
            <a:r>
              <a:rPr dirty="0" sz="1450" spc="-5">
                <a:latin typeface="Times New Roman"/>
                <a:cs typeface="Times New Roman"/>
              </a:rPr>
              <a:t>pious</a:t>
            </a:r>
            <a:r>
              <a:rPr dirty="0" sz="1450" spc="65">
                <a:latin typeface="Times New Roman"/>
                <a:cs typeface="Times New Roman"/>
              </a:rPr>
              <a:t> </a:t>
            </a:r>
            <a:r>
              <a:rPr dirty="0" sz="1450" spc="-10">
                <a:latin typeface="Times New Roman"/>
                <a:cs typeface="Times New Roman"/>
              </a:rPr>
              <a:t>hermits.</a:t>
            </a:r>
            <a:endParaRPr sz="1450">
              <a:latin typeface="Times New Roman"/>
              <a:cs typeface="Times New Roman"/>
            </a:endParaRPr>
          </a:p>
          <a:p>
            <a:pPr algn="just" marL="12700" marR="5080">
              <a:lnSpc>
                <a:spcPts val="1730"/>
              </a:lnSpc>
              <a:spcBef>
                <a:spcPts val="844"/>
              </a:spcBef>
            </a:pP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den, </a:t>
            </a:r>
            <a:r>
              <a:rPr dirty="0" sz="1450" spc="-5">
                <a:latin typeface="Times New Roman"/>
                <a:cs typeface="Times New Roman"/>
              </a:rPr>
              <a:t>or </a:t>
            </a:r>
            <a:r>
              <a:rPr dirty="0" sz="1450" spc="-10">
                <a:latin typeface="Times New Roman"/>
                <a:cs typeface="Times New Roman"/>
              </a:rPr>
              <a:t>small </a:t>
            </a:r>
            <a:r>
              <a:rPr dirty="0" sz="1450" spc="-20">
                <a:latin typeface="Times New Roman"/>
                <a:cs typeface="Times New Roman"/>
              </a:rPr>
              <a:t>hollow, </a:t>
            </a:r>
            <a:r>
              <a:rPr dirty="0" sz="1450" spc="-10">
                <a:latin typeface="Times New Roman"/>
                <a:cs typeface="Times New Roman"/>
              </a:rPr>
              <a:t>where there was </a:t>
            </a:r>
            <a:r>
              <a:rPr dirty="0" sz="1450" spc="-5">
                <a:latin typeface="Times New Roman"/>
                <a:cs typeface="Times New Roman"/>
              </a:rPr>
              <a:t>a </a:t>
            </a:r>
            <a:r>
              <a:rPr dirty="0" sz="1450" spc="-10">
                <a:latin typeface="Times New Roman"/>
                <a:cs typeface="Times New Roman"/>
              </a:rPr>
              <a:t>spring </a:t>
            </a:r>
            <a:r>
              <a:rPr dirty="0" sz="1450" spc="-5">
                <a:latin typeface="Times New Roman"/>
                <a:cs typeface="Times New Roman"/>
              </a:rPr>
              <a:t>of </a:t>
            </a:r>
            <a:r>
              <a:rPr dirty="0" sz="1450" spc="-10">
                <a:latin typeface="Times New Roman"/>
                <a:cs typeface="Times New Roman"/>
              </a:rPr>
              <a:t>pure water; and  there, clearing away the brambles, </a:t>
            </a:r>
            <a:r>
              <a:rPr dirty="0" sz="1450" spc="-5">
                <a:latin typeface="Times New Roman"/>
                <a:cs typeface="Times New Roman"/>
              </a:rPr>
              <a:t>I </a:t>
            </a:r>
            <a:r>
              <a:rPr dirty="0" sz="1450" spc="-10">
                <a:latin typeface="Times New Roman"/>
                <a:cs typeface="Times New Roman"/>
              </a:rPr>
              <a:t>pitched the tent, and made </a:t>
            </a:r>
            <a:r>
              <a:rPr dirty="0" sz="1450" spc="-5">
                <a:latin typeface="Times New Roman"/>
                <a:cs typeface="Times New Roman"/>
              </a:rPr>
              <a:t>a </a:t>
            </a:r>
            <a:r>
              <a:rPr dirty="0" sz="1450" spc="-10">
                <a:latin typeface="Times New Roman"/>
                <a:cs typeface="Times New Roman"/>
              </a:rPr>
              <a:t>fire to cook  my </a:t>
            </a:r>
            <a:r>
              <a:rPr dirty="0" sz="1450" spc="-20">
                <a:latin typeface="Times New Roman"/>
                <a:cs typeface="Times New Roman"/>
              </a:rPr>
              <a:t>supper. </a:t>
            </a:r>
            <a:r>
              <a:rPr dirty="0" sz="1450" spc="-10">
                <a:latin typeface="Times New Roman"/>
                <a:cs typeface="Times New Roman"/>
              </a:rPr>
              <a:t>My horse </a:t>
            </a:r>
            <a:r>
              <a:rPr dirty="0" sz="1450" spc="-5">
                <a:latin typeface="Times New Roman"/>
                <a:cs typeface="Times New Roman"/>
              </a:rPr>
              <a:t>I </a:t>
            </a:r>
            <a:r>
              <a:rPr dirty="0" sz="1450" spc="-10">
                <a:latin typeface="Times New Roman"/>
                <a:cs typeface="Times New Roman"/>
              </a:rPr>
              <a:t>picketed farther in the wood where there was </a:t>
            </a:r>
            <a:r>
              <a:rPr dirty="0" sz="1450" spc="-5">
                <a:latin typeface="Times New Roman"/>
                <a:cs typeface="Times New Roman"/>
              </a:rPr>
              <a:t>a </a:t>
            </a:r>
            <a:r>
              <a:rPr dirty="0" sz="1450" spc="-10">
                <a:latin typeface="Times New Roman"/>
                <a:cs typeface="Times New Roman"/>
              </a:rPr>
              <a:t>patch </a:t>
            </a:r>
            <a:r>
              <a:rPr dirty="0" sz="1450" spc="-5">
                <a:latin typeface="Times New Roman"/>
                <a:cs typeface="Times New Roman"/>
              </a:rPr>
              <a:t>of  </a:t>
            </a:r>
            <a:r>
              <a:rPr dirty="0" sz="1450" spc="-10">
                <a:latin typeface="Times New Roman"/>
                <a:cs typeface="Times New Roman"/>
              </a:rPr>
              <a:t>sward. The banks </a:t>
            </a:r>
            <a:r>
              <a:rPr dirty="0" sz="1450" spc="-5">
                <a:latin typeface="Times New Roman"/>
                <a:cs typeface="Times New Roman"/>
              </a:rPr>
              <a:t>of </a:t>
            </a:r>
            <a:r>
              <a:rPr dirty="0" sz="1450" spc="-10">
                <a:latin typeface="Times New Roman"/>
                <a:cs typeface="Times New Roman"/>
              </a:rPr>
              <a:t>the den </a:t>
            </a:r>
            <a:r>
              <a:rPr dirty="0" sz="1450" spc="-5">
                <a:latin typeface="Times New Roman"/>
                <a:cs typeface="Times New Roman"/>
              </a:rPr>
              <a:t>not </a:t>
            </a:r>
            <a:r>
              <a:rPr dirty="0" sz="1450" spc="-10">
                <a:latin typeface="Times New Roman"/>
                <a:cs typeface="Times New Roman"/>
              </a:rPr>
              <a:t>only concealed the light </a:t>
            </a:r>
            <a:r>
              <a:rPr dirty="0" sz="1450" spc="-5">
                <a:latin typeface="Times New Roman"/>
                <a:cs typeface="Times New Roman"/>
              </a:rPr>
              <a:t>of </a:t>
            </a:r>
            <a:r>
              <a:rPr dirty="0" sz="1450" spc="-10">
                <a:latin typeface="Times New Roman"/>
                <a:cs typeface="Times New Roman"/>
              </a:rPr>
              <a:t>my fire, </a:t>
            </a:r>
            <a:r>
              <a:rPr dirty="0" sz="1450" spc="-5">
                <a:latin typeface="Times New Roman"/>
                <a:cs typeface="Times New Roman"/>
              </a:rPr>
              <a:t>but  </a:t>
            </a:r>
            <a:r>
              <a:rPr dirty="0" sz="1450" spc="-10">
                <a:latin typeface="Times New Roman"/>
                <a:cs typeface="Times New Roman"/>
              </a:rPr>
              <a:t>sheltered me from the wind, which was cold as well as</a:t>
            </a:r>
            <a:r>
              <a:rPr dirty="0" sz="1450" spc="50">
                <a:latin typeface="Times New Roman"/>
                <a:cs typeface="Times New Roman"/>
              </a:rPr>
              <a:t> </a:t>
            </a:r>
            <a:r>
              <a:rPr dirty="0" sz="1450" spc="-5">
                <a:latin typeface="Times New Roman"/>
                <a:cs typeface="Times New Roman"/>
              </a:rPr>
              <a:t>high.</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The life </a:t>
            </a:r>
            <a:r>
              <a:rPr dirty="0" sz="1450" spc="-5">
                <a:latin typeface="Times New Roman"/>
                <a:cs typeface="Times New Roman"/>
              </a:rPr>
              <a:t>I </a:t>
            </a:r>
            <a:r>
              <a:rPr dirty="0" sz="1450" spc="-10">
                <a:latin typeface="Times New Roman"/>
                <a:cs typeface="Times New Roman"/>
              </a:rPr>
              <a:t>was leading made me both hardy and frugal. </a:t>
            </a:r>
            <a:r>
              <a:rPr dirty="0" sz="1450" spc="-5">
                <a:latin typeface="Times New Roman"/>
                <a:cs typeface="Times New Roman"/>
              </a:rPr>
              <a:t>I </a:t>
            </a:r>
            <a:r>
              <a:rPr dirty="0" sz="1450" spc="-10">
                <a:latin typeface="Times New Roman"/>
                <a:cs typeface="Times New Roman"/>
              </a:rPr>
              <a:t>never drank </a:t>
            </a:r>
            <a:r>
              <a:rPr dirty="0" sz="1450" spc="-5">
                <a:latin typeface="Times New Roman"/>
                <a:cs typeface="Times New Roman"/>
              </a:rPr>
              <a:t>but </a:t>
            </a:r>
            <a:r>
              <a:rPr dirty="0" sz="1450" spc="-20">
                <a:latin typeface="Times New Roman"/>
                <a:cs typeface="Times New Roman"/>
              </a:rPr>
              <a:t>water,  </a:t>
            </a:r>
            <a:r>
              <a:rPr dirty="0" sz="1450" spc="-10">
                <a:latin typeface="Times New Roman"/>
                <a:cs typeface="Times New Roman"/>
              </a:rPr>
              <a:t>and rarely ate anything more costly than oatmeal; and </a:t>
            </a:r>
            <a:r>
              <a:rPr dirty="0" sz="1450" spc="-5">
                <a:latin typeface="Times New Roman"/>
                <a:cs typeface="Times New Roman"/>
              </a:rPr>
              <a:t>I </a:t>
            </a:r>
            <a:r>
              <a:rPr dirty="0" sz="1450" spc="-10">
                <a:latin typeface="Times New Roman"/>
                <a:cs typeface="Times New Roman"/>
              </a:rPr>
              <a:t>required so little sleep,  that, although </a:t>
            </a:r>
            <a:r>
              <a:rPr dirty="0" sz="1450" spc="-5">
                <a:latin typeface="Times New Roman"/>
                <a:cs typeface="Times New Roman"/>
              </a:rPr>
              <a:t>I </a:t>
            </a:r>
            <a:r>
              <a:rPr dirty="0" sz="1450" spc="-10">
                <a:latin typeface="Times New Roman"/>
                <a:cs typeface="Times New Roman"/>
              </a:rPr>
              <a:t>rose with the peep </a:t>
            </a:r>
            <a:r>
              <a:rPr dirty="0" sz="1450" spc="-5">
                <a:latin typeface="Times New Roman"/>
                <a:cs typeface="Times New Roman"/>
              </a:rPr>
              <a:t>of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would often lie long awake in the  dark </a:t>
            </a:r>
            <a:r>
              <a:rPr dirty="0" sz="1450" spc="-5">
                <a:latin typeface="Times New Roman"/>
                <a:cs typeface="Times New Roman"/>
              </a:rPr>
              <a:t>or </a:t>
            </a:r>
            <a:r>
              <a:rPr dirty="0" sz="1450" spc="-10">
                <a:latin typeface="Times New Roman"/>
                <a:cs typeface="Times New Roman"/>
              </a:rPr>
              <a:t>starry watches </a:t>
            </a:r>
            <a:r>
              <a:rPr dirty="0" sz="1450" spc="-5">
                <a:latin typeface="Times New Roman"/>
                <a:cs typeface="Times New Roman"/>
              </a:rPr>
              <a:t>of </a:t>
            </a:r>
            <a:r>
              <a:rPr dirty="0" sz="1450" spc="-10">
                <a:latin typeface="Times New Roman"/>
                <a:cs typeface="Times New Roman"/>
              </a:rPr>
              <a:t>the night. Thus in Graden </a:t>
            </a:r>
            <a:r>
              <a:rPr dirty="0" sz="1450" spc="-25">
                <a:latin typeface="Times New Roman"/>
                <a:cs typeface="Times New Roman"/>
              </a:rPr>
              <a:t>Sea-Wood,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fell  thankfully asleep </a:t>
            </a:r>
            <a:r>
              <a:rPr dirty="0" sz="1450" spc="-5">
                <a:latin typeface="Times New Roman"/>
                <a:cs typeface="Times New Roman"/>
              </a:rPr>
              <a:t>by </a:t>
            </a:r>
            <a:r>
              <a:rPr dirty="0" sz="1450" spc="-10">
                <a:latin typeface="Times New Roman"/>
                <a:cs typeface="Times New Roman"/>
              </a:rPr>
              <a:t>eight in the evening </a:t>
            </a:r>
            <a:r>
              <a:rPr dirty="0" sz="1450" spc="-5">
                <a:latin typeface="Times New Roman"/>
                <a:cs typeface="Times New Roman"/>
              </a:rPr>
              <a:t>I </a:t>
            </a:r>
            <a:r>
              <a:rPr dirty="0" sz="1450" spc="-10">
                <a:latin typeface="Times New Roman"/>
                <a:cs typeface="Times New Roman"/>
              </a:rPr>
              <a:t>was awake again before eleven with  </a:t>
            </a:r>
            <a:r>
              <a:rPr dirty="0" sz="1450" spc="-5">
                <a:latin typeface="Times New Roman"/>
                <a:cs typeface="Times New Roman"/>
              </a:rPr>
              <a:t>a </a:t>
            </a:r>
            <a:r>
              <a:rPr dirty="0" sz="1450" spc="-10">
                <a:latin typeface="Times New Roman"/>
                <a:cs typeface="Times New Roman"/>
              </a:rPr>
              <a:t>full possession </a:t>
            </a:r>
            <a:r>
              <a:rPr dirty="0" sz="1450" spc="-5">
                <a:latin typeface="Times New Roman"/>
                <a:cs typeface="Times New Roman"/>
              </a:rPr>
              <a:t>of </a:t>
            </a:r>
            <a:r>
              <a:rPr dirty="0" sz="1450" spc="-10">
                <a:latin typeface="Times New Roman"/>
                <a:cs typeface="Times New Roman"/>
              </a:rPr>
              <a:t>my faculties, and </a:t>
            </a:r>
            <a:r>
              <a:rPr dirty="0" sz="1450" spc="-5">
                <a:latin typeface="Times New Roman"/>
                <a:cs typeface="Times New Roman"/>
              </a:rPr>
              <a:t>no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drowsiness </a:t>
            </a:r>
            <a:r>
              <a:rPr dirty="0" sz="1450" spc="-5">
                <a:latin typeface="Times New Roman"/>
                <a:cs typeface="Times New Roman"/>
              </a:rPr>
              <a:t>or </a:t>
            </a:r>
            <a:r>
              <a:rPr dirty="0" sz="1450" spc="-10">
                <a:latin typeface="Times New Roman"/>
                <a:cs typeface="Times New Roman"/>
              </a:rPr>
              <a:t>fatigue. </a:t>
            </a:r>
            <a:r>
              <a:rPr dirty="0" sz="1450" spc="-5">
                <a:latin typeface="Times New Roman"/>
                <a:cs typeface="Times New Roman"/>
              </a:rPr>
              <a:t>I </a:t>
            </a:r>
            <a:r>
              <a:rPr dirty="0" sz="1450" spc="-10">
                <a:latin typeface="Times New Roman"/>
                <a:cs typeface="Times New Roman"/>
              </a:rPr>
              <a:t>rose  and sat </a:t>
            </a:r>
            <a:r>
              <a:rPr dirty="0" sz="1450" spc="-5">
                <a:latin typeface="Times New Roman"/>
                <a:cs typeface="Times New Roman"/>
              </a:rPr>
              <a:t>by </a:t>
            </a:r>
            <a:r>
              <a:rPr dirty="0" sz="1450" spc="-10">
                <a:latin typeface="Times New Roman"/>
                <a:cs typeface="Times New Roman"/>
              </a:rPr>
              <a:t>the fire, watching the trees and clouds tumultuously tossing and  fleeing</a:t>
            </a:r>
            <a:r>
              <a:rPr dirty="0" sz="1450" spc="114">
                <a:latin typeface="Times New Roman"/>
                <a:cs typeface="Times New Roman"/>
              </a:rPr>
              <a:t> </a:t>
            </a:r>
            <a:r>
              <a:rPr dirty="0" sz="1450" spc="-10">
                <a:latin typeface="Times New Roman"/>
                <a:cs typeface="Times New Roman"/>
              </a:rPr>
              <a:t>overhead,</a:t>
            </a:r>
            <a:r>
              <a:rPr dirty="0" sz="1450" spc="114">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hearkening</a:t>
            </a:r>
            <a:r>
              <a:rPr dirty="0" sz="1450" spc="114">
                <a:latin typeface="Times New Roman"/>
                <a:cs typeface="Times New Roman"/>
              </a:rPr>
              <a:t> </a:t>
            </a:r>
            <a:r>
              <a:rPr dirty="0" sz="1450" spc="-10">
                <a:latin typeface="Times New Roman"/>
                <a:cs typeface="Times New Roman"/>
              </a:rPr>
              <a:t>to</a:t>
            </a:r>
            <a:r>
              <a:rPr dirty="0" sz="1450" spc="114">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wind</a:t>
            </a:r>
            <a:r>
              <a:rPr dirty="0" sz="1450" spc="120">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rollers</a:t>
            </a:r>
            <a:r>
              <a:rPr dirty="0" sz="1450" spc="114">
                <a:latin typeface="Times New Roman"/>
                <a:cs typeface="Times New Roman"/>
              </a:rPr>
              <a:t> </a:t>
            </a:r>
            <a:r>
              <a:rPr dirty="0" sz="1450" spc="-10">
                <a:latin typeface="Times New Roman"/>
                <a:cs typeface="Times New Roman"/>
              </a:rPr>
              <a:t>along</a:t>
            </a:r>
            <a:r>
              <a:rPr dirty="0" sz="1450" spc="114">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shore;</a:t>
            </a:r>
            <a:endParaRPr sz="1450">
              <a:latin typeface="Times New Roman"/>
              <a:cs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till at length, growing weary </a:t>
            </a:r>
            <a:r>
              <a:rPr dirty="0" sz="1450" spc="-5">
                <a:latin typeface="Times New Roman"/>
                <a:cs typeface="Times New Roman"/>
              </a:rPr>
              <a:t>of </a:t>
            </a:r>
            <a:r>
              <a:rPr dirty="0" sz="1450" spc="-10">
                <a:latin typeface="Times New Roman"/>
                <a:cs typeface="Times New Roman"/>
              </a:rPr>
              <a:t>inaction, </a:t>
            </a:r>
            <a:r>
              <a:rPr dirty="0" sz="1450" spc="-5">
                <a:latin typeface="Times New Roman"/>
                <a:cs typeface="Times New Roman"/>
              </a:rPr>
              <a:t>I </a:t>
            </a:r>
            <a:r>
              <a:rPr dirty="0" sz="1450" spc="-10">
                <a:latin typeface="Times New Roman"/>
                <a:cs typeface="Times New Roman"/>
              </a:rPr>
              <a:t>quitted the den, and strolled towards  the borders </a:t>
            </a:r>
            <a:r>
              <a:rPr dirty="0" sz="1450" spc="-5">
                <a:latin typeface="Times New Roman"/>
                <a:cs typeface="Times New Roman"/>
              </a:rPr>
              <a:t>of </a:t>
            </a:r>
            <a:r>
              <a:rPr dirty="0" sz="1450" spc="-10">
                <a:latin typeface="Times New Roman"/>
                <a:cs typeface="Times New Roman"/>
              </a:rPr>
              <a:t>the wood. A </a:t>
            </a:r>
            <a:r>
              <a:rPr dirty="0" sz="1450" spc="-5">
                <a:latin typeface="Times New Roman"/>
                <a:cs typeface="Times New Roman"/>
              </a:rPr>
              <a:t>young </a:t>
            </a:r>
            <a:r>
              <a:rPr dirty="0" sz="1450" spc="-10">
                <a:latin typeface="Times New Roman"/>
                <a:cs typeface="Times New Roman"/>
              </a:rPr>
              <a:t>moon, buried in mist, gave </a:t>
            </a:r>
            <a:r>
              <a:rPr dirty="0" sz="1450" spc="-5">
                <a:latin typeface="Times New Roman"/>
                <a:cs typeface="Times New Roman"/>
              </a:rPr>
              <a:t>a </a:t>
            </a:r>
            <a:r>
              <a:rPr dirty="0" sz="1450" spc="-10">
                <a:latin typeface="Times New Roman"/>
                <a:cs typeface="Times New Roman"/>
              </a:rPr>
              <a:t>faint  illumination to my steps; and the light grew brighter as </a:t>
            </a:r>
            <a:r>
              <a:rPr dirty="0" sz="1450" spc="-5">
                <a:latin typeface="Times New Roman"/>
                <a:cs typeface="Times New Roman"/>
              </a:rPr>
              <a:t>I </a:t>
            </a:r>
            <a:r>
              <a:rPr dirty="0" sz="1450" spc="-10">
                <a:latin typeface="Times New Roman"/>
                <a:cs typeface="Times New Roman"/>
              </a:rPr>
              <a:t>walked forth into the  links. At the same moment, the wind, smelling salt </a:t>
            </a:r>
            <a:r>
              <a:rPr dirty="0" sz="1450" spc="-5">
                <a:latin typeface="Times New Roman"/>
                <a:cs typeface="Times New Roman"/>
              </a:rPr>
              <a:t>of </a:t>
            </a:r>
            <a:r>
              <a:rPr dirty="0" sz="1450" spc="-10">
                <a:latin typeface="Times New Roman"/>
                <a:cs typeface="Times New Roman"/>
              </a:rPr>
              <a:t>the open ocean and  carrying particles </a:t>
            </a:r>
            <a:r>
              <a:rPr dirty="0" sz="1450" spc="-5">
                <a:latin typeface="Times New Roman"/>
                <a:cs typeface="Times New Roman"/>
              </a:rPr>
              <a:t>of </a:t>
            </a:r>
            <a:r>
              <a:rPr dirty="0" sz="1450" spc="-10">
                <a:latin typeface="Times New Roman"/>
                <a:cs typeface="Times New Roman"/>
              </a:rPr>
              <a:t>sand, struck me with its full force, so that </a:t>
            </a:r>
            <a:r>
              <a:rPr dirty="0" sz="1450" spc="-5">
                <a:latin typeface="Times New Roman"/>
                <a:cs typeface="Times New Roman"/>
              </a:rPr>
              <a:t>I </a:t>
            </a:r>
            <a:r>
              <a:rPr dirty="0" sz="1450" spc="-10">
                <a:latin typeface="Times New Roman"/>
                <a:cs typeface="Times New Roman"/>
              </a:rPr>
              <a:t>had to bow  my head.</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raised it again to look about me, </a:t>
            </a:r>
            <a:r>
              <a:rPr dirty="0" sz="1450" spc="-5">
                <a:latin typeface="Times New Roman"/>
                <a:cs typeface="Times New Roman"/>
              </a:rPr>
              <a:t>I </a:t>
            </a:r>
            <a:r>
              <a:rPr dirty="0" sz="1450" spc="-10">
                <a:latin typeface="Times New Roman"/>
                <a:cs typeface="Times New Roman"/>
              </a:rPr>
              <a:t>was aware </a:t>
            </a:r>
            <a:r>
              <a:rPr dirty="0" sz="1450" spc="-5">
                <a:latin typeface="Times New Roman"/>
                <a:cs typeface="Times New Roman"/>
              </a:rPr>
              <a:t>of a </a:t>
            </a:r>
            <a:r>
              <a:rPr dirty="0" sz="1450" spc="-10">
                <a:latin typeface="Times New Roman"/>
                <a:cs typeface="Times New Roman"/>
              </a:rPr>
              <a:t>light in the pavilion.  It was </a:t>
            </a:r>
            <a:r>
              <a:rPr dirty="0" sz="1450" spc="-5">
                <a:latin typeface="Times New Roman"/>
                <a:cs typeface="Times New Roman"/>
              </a:rPr>
              <a:t>not </a:t>
            </a:r>
            <a:r>
              <a:rPr dirty="0" sz="1450" spc="-10">
                <a:latin typeface="Times New Roman"/>
                <a:cs typeface="Times New Roman"/>
              </a:rPr>
              <a:t>stationary; </a:t>
            </a:r>
            <a:r>
              <a:rPr dirty="0" sz="1450" spc="-5">
                <a:latin typeface="Times New Roman"/>
                <a:cs typeface="Times New Roman"/>
              </a:rPr>
              <a:t>but </a:t>
            </a:r>
            <a:r>
              <a:rPr dirty="0" sz="1450" spc="-10">
                <a:latin typeface="Times New Roman"/>
                <a:cs typeface="Times New Roman"/>
              </a:rPr>
              <a:t>passed from </a:t>
            </a:r>
            <a:r>
              <a:rPr dirty="0" sz="1450" spc="-5">
                <a:latin typeface="Times New Roman"/>
                <a:cs typeface="Times New Roman"/>
              </a:rPr>
              <a:t>one </a:t>
            </a:r>
            <a:r>
              <a:rPr dirty="0" sz="1450" spc="-10">
                <a:latin typeface="Times New Roman"/>
                <a:cs typeface="Times New Roman"/>
              </a:rPr>
              <a:t>window to </a:t>
            </a:r>
            <a:r>
              <a:rPr dirty="0" sz="1450" spc="-15">
                <a:latin typeface="Times New Roman"/>
                <a:cs typeface="Times New Roman"/>
              </a:rPr>
              <a:t>another, </a:t>
            </a:r>
            <a:r>
              <a:rPr dirty="0" sz="1450" spc="-10">
                <a:latin typeface="Times New Roman"/>
                <a:cs typeface="Times New Roman"/>
              </a:rPr>
              <a:t>as though some  </a:t>
            </a:r>
            <a:r>
              <a:rPr dirty="0" sz="1450" spc="-5">
                <a:latin typeface="Times New Roman"/>
                <a:cs typeface="Times New Roman"/>
              </a:rPr>
              <a:t>one </a:t>
            </a:r>
            <a:r>
              <a:rPr dirty="0" sz="1450" spc="-10">
                <a:latin typeface="Times New Roman"/>
                <a:cs typeface="Times New Roman"/>
              </a:rPr>
              <a:t>were reviewing the different apartments with </a:t>
            </a:r>
            <a:r>
              <a:rPr dirty="0" sz="1450" spc="-5">
                <a:latin typeface="Times New Roman"/>
                <a:cs typeface="Times New Roman"/>
              </a:rPr>
              <a:t>a </a:t>
            </a:r>
            <a:r>
              <a:rPr dirty="0" sz="1450" spc="-10">
                <a:latin typeface="Times New Roman"/>
                <a:cs typeface="Times New Roman"/>
              </a:rPr>
              <a:t>lamp </a:t>
            </a:r>
            <a:r>
              <a:rPr dirty="0" sz="1450" spc="-5">
                <a:latin typeface="Times New Roman"/>
                <a:cs typeface="Times New Roman"/>
              </a:rPr>
              <a:t>or</a:t>
            </a:r>
            <a:r>
              <a:rPr dirty="0" sz="1450" spc="35">
                <a:latin typeface="Times New Roman"/>
                <a:cs typeface="Times New Roman"/>
              </a:rPr>
              <a:t> </a:t>
            </a:r>
            <a:r>
              <a:rPr dirty="0" sz="1450" spc="-10">
                <a:latin typeface="Times New Roman"/>
                <a:cs typeface="Times New Roman"/>
              </a:rPr>
              <a:t>candle.</a:t>
            </a:r>
            <a:endParaRPr sz="1450">
              <a:latin typeface="Times New Roman"/>
              <a:cs typeface="Times New Roman"/>
            </a:endParaRPr>
          </a:p>
          <a:p>
            <a:pPr algn="just" marL="12700" marR="5080">
              <a:lnSpc>
                <a:spcPts val="1730"/>
              </a:lnSpc>
              <a:spcBef>
                <a:spcPts val="860"/>
              </a:spcBef>
            </a:pPr>
            <a:r>
              <a:rPr dirty="0" sz="1450" spc="-5">
                <a:latin typeface="Times New Roman"/>
                <a:cs typeface="Times New Roman"/>
              </a:rPr>
              <a:t>I </a:t>
            </a:r>
            <a:r>
              <a:rPr dirty="0" sz="1450" spc="-10">
                <a:latin typeface="Times New Roman"/>
                <a:cs typeface="Times New Roman"/>
              </a:rPr>
              <a:t>watched it for some seconds in great surprise. When </a:t>
            </a:r>
            <a:r>
              <a:rPr dirty="0" sz="1450" spc="-5">
                <a:latin typeface="Times New Roman"/>
                <a:cs typeface="Times New Roman"/>
              </a:rPr>
              <a:t>I </a:t>
            </a:r>
            <a:r>
              <a:rPr dirty="0" sz="1450" spc="-10">
                <a:latin typeface="Times New Roman"/>
                <a:cs typeface="Times New Roman"/>
              </a:rPr>
              <a:t>had arrived in the  afternoon the house had been plainly deserted; now it was as plainly occupied.  It was my first idea that </a:t>
            </a:r>
            <a:r>
              <a:rPr dirty="0" sz="1450" spc="-5">
                <a:latin typeface="Times New Roman"/>
                <a:cs typeface="Times New Roman"/>
              </a:rPr>
              <a:t>a </a:t>
            </a:r>
            <a:r>
              <a:rPr dirty="0" sz="1450" spc="-10">
                <a:latin typeface="Times New Roman"/>
                <a:cs typeface="Times New Roman"/>
              </a:rPr>
              <a:t>gang </a:t>
            </a:r>
            <a:r>
              <a:rPr dirty="0" sz="1450" spc="-5">
                <a:latin typeface="Times New Roman"/>
                <a:cs typeface="Times New Roman"/>
              </a:rPr>
              <a:t>of </a:t>
            </a:r>
            <a:r>
              <a:rPr dirty="0" sz="1450" spc="-10">
                <a:latin typeface="Times New Roman"/>
                <a:cs typeface="Times New Roman"/>
              </a:rPr>
              <a:t>thieves might have broken in and </a:t>
            </a:r>
            <a:r>
              <a:rPr dirty="0" sz="1450" spc="-5">
                <a:latin typeface="Times New Roman"/>
                <a:cs typeface="Times New Roman"/>
              </a:rPr>
              <a:t>be </a:t>
            </a:r>
            <a:r>
              <a:rPr dirty="0" sz="1450" spc="-10">
                <a:latin typeface="Times New Roman"/>
                <a:cs typeface="Times New Roman"/>
              </a:rPr>
              <a:t>now  ransacking Northmour's cupboards, which were many and </a:t>
            </a:r>
            <a:r>
              <a:rPr dirty="0" sz="1450" spc="-5">
                <a:latin typeface="Times New Roman"/>
                <a:cs typeface="Times New Roman"/>
              </a:rPr>
              <a:t>not </a:t>
            </a:r>
            <a:r>
              <a:rPr dirty="0" sz="1450" spc="-10">
                <a:latin typeface="Times New Roman"/>
                <a:cs typeface="Times New Roman"/>
              </a:rPr>
              <a:t>ill supplied. But  what should bring thieves to Graden Easter? And, again, all the shutters had  been thrown open, and it would have been more in the character </a:t>
            </a:r>
            <a:r>
              <a:rPr dirty="0" sz="1450" spc="-5">
                <a:latin typeface="Times New Roman"/>
                <a:cs typeface="Times New Roman"/>
              </a:rPr>
              <a:t>of </a:t>
            </a:r>
            <a:r>
              <a:rPr dirty="0" sz="1450" spc="-10">
                <a:latin typeface="Times New Roman"/>
                <a:cs typeface="Times New Roman"/>
              </a:rPr>
              <a:t>such  gentry to close them. </a:t>
            </a:r>
            <a:r>
              <a:rPr dirty="0" sz="1450" spc="-5">
                <a:latin typeface="Times New Roman"/>
                <a:cs typeface="Times New Roman"/>
              </a:rPr>
              <a:t>I </a:t>
            </a:r>
            <a:r>
              <a:rPr dirty="0" sz="1450" spc="-10">
                <a:latin typeface="Times New Roman"/>
                <a:cs typeface="Times New Roman"/>
              </a:rPr>
              <a:t>dismissed the notion, and fell back </a:t>
            </a:r>
            <a:r>
              <a:rPr dirty="0" sz="1450" spc="-5">
                <a:latin typeface="Times New Roman"/>
                <a:cs typeface="Times New Roman"/>
              </a:rPr>
              <a:t>upon </a:t>
            </a:r>
            <a:r>
              <a:rPr dirty="0" sz="1450" spc="-20">
                <a:latin typeface="Times New Roman"/>
                <a:cs typeface="Times New Roman"/>
              </a:rPr>
              <a:t>another.  </a:t>
            </a:r>
            <a:r>
              <a:rPr dirty="0" sz="1450" spc="-10">
                <a:latin typeface="Times New Roman"/>
                <a:cs typeface="Times New Roman"/>
              </a:rPr>
              <a:t>Northmour himself must have arrived, and was now airing and inspecting the  pavilion.</a:t>
            </a:r>
            <a:endParaRPr sz="1450">
              <a:latin typeface="Times New Roman"/>
              <a:cs typeface="Times New Roman"/>
            </a:endParaRPr>
          </a:p>
          <a:p>
            <a:pPr algn="just" marL="12700" marR="5080">
              <a:lnSpc>
                <a:spcPts val="1730"/>
              </a:lnSpc>
              <a:spcBef>
                <a:spcPts val="850"/>
              </a:spcBef>
            </a:pPr>
            <a:r>
              <a:rPr dirty="0" sz="1450" spc="-5">
                <a:latin typeface="Times New Roman"/>
                <a:cs typeface="Times New Roman"/>
              </a:rPr>
              <a:t>I </a:t>
            </a:r>
            <a:r>
              <a:rPr dirty="0" sz="1450" spc="-10">
                <a:latin typeface="Times New Roman"/>
                <a:cs typeface="Times New Roman"/>
              </a:rPr>
              <a:t>have said that there was </a:t>
            </a:r>
            <a:r>
              <a:rPr dirty="0" sz="1450" spc="-5">
                <a:latin typeface="Times New Roman"/>
                <a:cs typeface="Times New Roman"/>
              </a:rPr>
              <a:t>no </a:t>
            </a:r>
            <a:r>
              <a:rPr dirty="0" sz="1450" spc="-10">
                <a:latin typeface="Times New Roman"/>
                <a:cs typeface="Times New Roman"/>
              </a:rPr>
              <a:t>real </a:t>
            </a:r>
            <a:r>
              <a:rPr dirty="0" sz="1450" spc="-15">
                <a:latin typeface="Times New Roman"/>
                <a:cs typeface="Times New Roman"/>
              </a:rPr>
              <a:t>affection </a:t>
            </a:r>
            <a:r>
              <a:rPr dirty="0" sz="1450" spc="-10">
                <a:latin typeface="Times New Roman"/>
                <a:cs typeface="Times New Roman"/>
              </a:rPr>
              <a:t>between this man and me; </a:t>
            </a:r>
            <a:r>
              <a:rPr dirty="0" sz="1450" spc="-5">
                <a:latin typeface="Times New Roman"/>
                <a:cs typeface="Times New Roman"/>
              </a:rPr>
              <a:t>but, </a:t>
            </a:r>
            <a:r>
              <a:rPr dirty="0" sz="1450" spc="-10">
                <a:latin typeface="Times New Roman"/>
                <a:cs typeface="Times New Roman"/>
              </a:rPr>
              <a:t>had  </a:t>
            </a:r>
            <a:r>
              <a:rPr dirty="0" sz="1450" spc="-5">
                <a:latin typeface="Times New Roman"/>
                <a:cs typeface="Times New Roman"/>
              </a:rPr>
              <a:t>I </a:t>
            </a:r>
            <a:r>
              <a:rPr dirty="0" sz="1450" spc="-10">
                <a:latin typeface="Times New Roman"/>
                <a:cs typeface="Times New Roman"/>
              </a:rPr>
              <a:t>loved him like </a:t>
            </a:r>
            <a:r>
              <a:rPr dirty="0" sz="1450" spc="-5">
                <a:latin typeface="Times New Roman"/>
                <a:cs typeface="Times New Roman"/>
              </a:rPr>
              <a:t>a </a:t>
            </a:r>
            <a:r>
              <a:rPr dirty="0" sz="1450" spc="-15">
                <a:latin typeface="Times New Roman"/>
                <a:cs typeface="Times New Roman"/>
              </a:rPr>
              <a:t>brother, </a:t>
            </a:r>
            <a:r>
              <a:rPr dirty="0" sz="1450" spc="-5">
                <a:latin typeface="Times New Roman"/>
                <a:cs typeface="Times New Roman"/>
              </a:rPr>
              <a:t>I </a:t>
            </a:r>
            <a:r>
              <a:rPr dirty="0" sz="1450" spc="-10">
                <a:latin typeface="Times New Roman"/>
                <a:cs typeface="Times New Roman"/>
              </a:rPr>
              <a:t>was then so much more in love with solitude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none </a:t>
            </a:r>
            <a:r>
              <a:rPr dirty="0" sz="1450" spc="-10">
                <a:latin typeface="Times New Roman"/>
                <a:cs typeface="Times New Roman"/>
              </a:rPr>
              <a:t>the less have shunned his </a:t>
            </a:r>
            <a:r>
              <a:rPr dirty="0" sz="1450" spc="-20">
                <a:latin typeface="Times New Roman"/>
                <a:cs typeface="Times New Roman"/>
              </a:rPr>
              <a:t>company. </a:t>
            </a:r>
            <a:r>
              <a:rPr dirty="0" sz="1450" spc="-10">
                <a:latin typeface="Times New Roman"/>
                <a:cs typeface="Times New Roman"/>
              </a:rPr>
              <a:t>As it was, </a:t>
            </a:r>
            <a:r>
              <a:rPr dirty="0" sz="1450" spc="-5">
                <a:latin typeface="Times New Roman"/>
                <a:cs typeface="Times New Roman"/>
              </a:rPr>
              <a:t>I </a:t>
            </a:r>
            <a:r>
              <a:rPr dirty="0" sz="1450" spc="-10">
                <a:latin typeface="Times New Roman"/>
                <a:cs typeface="Times New Roman"/>
              </a:rPr>
              <a:t>turned and ran for  it; and it was with genuine satisfaction that </a:t>
            </a:r>
            <a:r>
              <a:rPr dirty="0" sz="1450" spc="-5">
                <a:latin typeface="Times New Roman"/>
                <a:cs typeface="Times New Roman"/>
              </a:rPr>
              <a:t>I </a:t>
            </a:r>
            <a:r>
              <a:rPr dirty="0" sz="1450" spc="-10">
                <a:latin typeface="Times New Roman"/>
                <a:cs typeface="Times New Roman"/>
              </a:rPr>
              <a:t>found myself safely back beside  the fire. </a:t>
            </a:r>
            <a:r>
              <a:rPr dirty="0" sz="1450" spc="-5">
                <a:latin typeface="Times New Roman"/>
                <a:cs typeface="Times New Roman"/>
              </a:rPr>
              <a:t>I </a:t>
            </a:r>
            <a:r>
              <a:rPr dirty="0" sz="1450" spc="-10">
                <a:latin typeface="Times New Roman"/>
                <a:cs typeface="Times New Roman"/>
              </a:rPr>
              <a:t>had escaped an acquaintance; </a:t>
            </a:r>
            <a:r>
              <a:rPr dirty="0" sz="1450" spc="-5">
                <a:latin typeface="Times New Roman"/>
                <a:cs typeface="Times New Roman"/>
              </a:rPr>
              <a:t>I </a:t>
            </a:r>
            <a:r>
              <a:rPr dirty="0" sz="1450" spc="-10">
                <a:latin typeface="Times New Roman"/>
                <a:cs typeface="Times New Roman"/>
              </a:rPr>
              <a:t>should have </a:t>
            </a:r>
            <a:r>
              <a:rPr dirty="0" sz="1450" spc="-5">
                <a:latin typeface="Times New Roman"/>
                <a:cs typeface="Times New Roman"/>
              </a:rPr>
              <a:t>one </a:t>
            </a:r>
            <a:r>
              <a:rPr dirty="0" sz="1450" spc="-10">
                <a:latin typeface="Times New Roman"/>
                <a:cs typeface="Times New Roman"/>
              </a:rPr>
              <a:t>more </a:t>
            </a:r>
            <a:r>
              <a:rPr dirty="0" sz="1450" spc="-5">
                <a:latin typeface="Times New Roman"/>
                <a:cs typeface="Times New Roman"/>
              </a:rPr>
              <a:t>night </a:t>
            </a:r>
            <a:r>
              <a:rPr dirty="0" sz="1450" spc="-10">
                <a:latin typeface="Times New Roman"/>
                <a:cs typeface="Times New Roman"/>
              </a:rPr>
              <a:t>in  comfort. In the morning, </a:t>
            </a:r>
            <a:r>
              <a:rPr dirty="0" sz="1450" spc="-5">
                <a:latin typeface="Times New Roman"/>
                <a:cs typeface="Times New Roman"/>
              </a:rPr>
              <a:t>I </a:t>
            </a:r>
            <a:r>
              <a:rPr dirty="0" sz="1450" spc="-10">
                <a:latin typeface="Times New Roman"/>
                <a:cs typeface="Times New Roman"/>
              </a:rPr>
              <a:t>might either slip away before Northmour was  abroad, </a:t>
            </a:r>
            <a:r>
              <a:rPr dirty="0" sz="1450" spc="-5">
                <a:latin typeface="Times New Roman"/>
                <a:cs typeface="Times New Roman"/>
              </a:rPr>
              <a:t>or </a:t>
            </a:r>
            <a:r>
              <a:rPr dirty="0" sz="1450" spc="-10">
                <a:latin typeface="Times New Roman"/>
                <a:cs typeface="Times New Roman"/>
              </a:rPr>
              <a:t>pay him as short </a:t>
            </a:r>
            <a:r>
              <a:rPr dirty="0" sz="1450" spc="-5">
                <a:latin typeface="Times New Roman"/>
                <a:cs typeface="Times New Roman"/>
              </a:rPr>
              <a:t>a </a:t>
            </a:r>
            <a:r>
              <a:rPr dirty="0" sz="1450" spc="-10">
                <a:latin typeface="Times New Roman"/>
                <a:cs typeface="Times New Roman"/>
              </a:rPr>
              <a:t>visit as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chose.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But when morning came, </a:t>
            </a:r>
            <a:r>
              <a:rPr dirty="0" sz="1450" spc="-5">
                <a:latin typeface="Times New Roman"/>
                <a:cs typeface="Times New Roman"/>
              </a:rPr>
              <a:t>I thought </a:t>
            </a:r>
            <a:r>
              <a:rPr dirty="0" sz="1450" spc="-10">
                <a:latin typeface="Times New Roman"/>
                <a:cs typeface="Times New Roman"/>
              </a:rPr>
              <a:t>the situation so diverting that </a:t>
            </a:r>
            <a:r>
              <a:rPr dirty="0" sz="1450" spc="-5">
                <a:latin typeface="Times New Roman"/>
                <a:cs typeface="Times New Roman"/>
              </a:rPr>
              <a:t>I </a:t>
            </a:r>
            <a:r>
              <a:rPr dirty="0" sz="1450" spc="-10">
                <a:latin typeface="Times New Roman"/>
                <a:cs typeface="Times New Roman"/>
              </a:rPr>
              <a:t>forgot my  shyness. Northmour was at my mercy; </a:t>
            </a:r>
            <a:r>
              <a:rPr dirty="0" sz="1450" spc="-5">
                <a:latin typeface="Times New Roman"/>
                <a:cs typeface="Times New Roman"/>
              </a:rPr>
              <a:t>I </a:t>
            </a:r>
            <a:r>
              <a:rPr dirty="0" sz="1450" spc="-10">
                <a:latin typeface="Times New Roman"/>
                <a:cs typeface="Times New Roman"/>
              </a:rPr>
              <a:t>arranged </a:t>
            </a:r>
            <a:r>
              <a:rPr dirty="0" sz="1450" spc="-5">
                <a:latin typeface="Times New Roman"/>
                <a:cs typeface="Times New Roman"/>
              </a:rPr>
              <a:t>a good </a:t>
            </a:r>
            <a:r>
              <a:rPr dirty="0" sz="1450" spc="-10">
                <a:latin typeface="Times New Roman"/>
                <a:cs typeface="Times New Roman"/>
              </a:rPr>
              <a:t>practical jest, though  </a:t>
            </a:r>
            <a:r>
              <a:rPr dirty="0" sz="1450" spc="-5">
                <a:latin typeface="Times New Roman"/>
                <a:cs typeface="Times New Roman"/>
              </a:rPr>
              <a:t>I </a:t>
            </a:r>
            <a:r>
              <a:rPr dirty="0" sz="1450" spc="-10">
                <a:latin typeface="Times New Roman"/>
                <a:cs typeface="Times New Roman"/>
              </a:rPr>
              <a:t>knew well that my neighbour was </a:t>
            </a:r>
            <a:r>
              <a:rPr dirty="0" sz="1450" spc="-5">
                <a:latin typeface="Times New Roman"/>
                <a:cs typeface="Times New Roman"/>
              </a:rPr>
              <a:t>not </a:t>
            </a:r>
            <a:r>
              <a:rPr dirty="0" sz="1450" spc="-10">
                <a:latin typeface="Times New Roman"/>
                <a:cs typeface="Times New Roman"/>
              </a:rPr>
              <a:t>the man to jest with in security; and,  chuckling beforehand over its success, took my place among the elders at the  edge </a:t>
            </a:r>
            <a:r>
              <a:rPr dirty="0" sz="1450" spc="-5">
                <a:latin typeface="Times New Roman"/>
                <a:cs typeface="Times New Roman"/>
              </a:rPr>
              <a:t>of </a:t>
            </a:r>
            <a:r>
              <a:rPr dirty="0" sz="1450" spc="-10">
                <a:latin typeface="Times New Roman"/>
                <a:cs typeface="Times New Roman"/>
              </a:rPr>
              <a:t>the wood, whence </a:t>
            </a:r>
            <a:r>
              <a:rPr dirty="0" sz="1450" spc="-5">
                <a:latin typeface="Times New Roman"/>
                <a:cs typeface="Times New Roman"/>
              </a:rPr>
              <a:t>I </a:t>
            </a:r>
            <a:r>
              <a:rPr dirty="0" sz="1450" spc="-10">
                <a:latin typeface="Times New Roman"/>
                <a:cs typeface="Times New Roman"/>
              </a:rPr>
              <a:t>could command the </a:t>
            </a:r>
            <a:r>
              <a:rPr dirty="0" sz="1450" spc="-5">
                <a:latin typeface="Times New Roman"/>
                <a:cs typeface="Times New Roman"/>
              </a:rPr>
              <a:t>door of </a:t>
            </a:r>
            <a:r>
              <a:rPr dirty="0" sz="1450" spc="-10">
                <a:latin typeface="Times New Roman"/>
                <a:cs typeface="Times New Roman"/>
              </a:rPr>
              <a:t>the pavilion. The  shutters were all once more closed, which </a:t>
            </a:r>
            <a:r>
              <a:rPr dirty="0" sz="1450" spc="-5">
                <a:latin typeface="Times New Roman"/>
                <a:cs typeface="Times New Roman"/>
              </a:rPr>
              <a:t>I </a:t>
            </a:r>
            <a:r>
              <a:rPr dirty="0" sz="1450" spc="-10">
                <a:latin typeface="Times New Roman"/>
                <a:cs typeface="Times New Roman"/>
              </a:rPr>
              <a:t>remember thinking </a:t>
            </a:r>
            <a:r>
              <a:rPr dirty="0" sz="1450" spc="-5">
                <a:latin typeface="Times New Roman"/>
                <a:cs typeface="Times New Roman"/>
              </a:rPr>
              <a:t>odd; </a:t>
            </a:r>
            <a:r>
              <a:rPr dirty="0" sz="1450" spc="-10">
                <a:latin typeface="Times New Roman"/>
                <a:cs typeface="Times New Roman"/>
              </a:rPr>
              <a:t>and the  house, with its white walls and green venetians, looked spruce and habitable in  the morning light. Hour after </a:t>
            </a:r>
            <a:r>
              <a:rPr dirty="0" sz="1450" spc="-5">
                <a:latin typeface="Times New Roman"/>
                <a:cs typeface="Times New Roman"/>
              </a:rPr>
              <a:t>hour </a:t>
            </a:r>
            <a:r>
              <a:rPr dirty="0" sz="1450" spc="-10">
                <a:latin typeface="Times New Roman"/>
                <a:cs typeface="Times New Roman"/>
              </a:rPr>
              <a:t>passed, and still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5">
                <a:latin typeface="Times New Roman"/>
                <a:cs typeface="Times New Roman"/>
              </a:rPr>
              <a:t>Northmour. </a:t>
            </a:r>
            <a:r>
              <a:rPr dirty="0" sz="1450" spc="-5">
                <a:latin typeface="Times New Roman"/>
                <a:cs typeface="Times New Roman"/>
              </a:rPr>
              <a:t>I  </a:t>
            </a:r>
            <a:r>
              <a:rPr dirty="0" sz="1450" spc="-10">
                <a:latin typeface="Times New Roman"/>
                <a:cs typeface="Times New Roman"/>
              </a:rPr>
              <a:t>knew him for </a:t>
            </a:r>
            <a:r>
              <a:rPr dirty="0" sz="1450" spc="-5">
                <a:latin typeface="Times New Roman"/>
                <a:cs typeface="Times New Roman"/>
              </a:rPr>
              <a:t>a </a:t>
            </a:r>
            <a:r>
              <a:rPr dirty="0" sz="1450" spc="-10">
                <a:latin typeface="Times New Roman"/>
                <a:cs typeface="Times New Roman"/>
              </a:rPr>
              <a:t>sluggard in the morning; </a:t>
            </a:r>
            <a:r>
              <a:rPr dirty="0" sz="1450" spc="-5">
                <a:latin typeface="Times New Roman"/>
                <a:cs typeface="Times New Roman"/>
              </a:rPr>
              <a:t>but, </a:t>
            </a:r>
            <a:r>
              <a:rPr dirty="0" sz="1450" spc="-10">
                <a:latin typeface="Times New Roman"/>
                <a:cs typeface="Times New Roman"/>
              </a:rPr>
              <a:t>as it drew </a:t>
            </a:r>
            <a:r>
              <a:rPr dirty="0" sz="1450" spc="-5">
                <a:latin typeface="Times New Roman"/>
                <a:cs typeface="Times New Roman"/>
              </a:rPr>
              <a:t>on </a:t>
            </a:r>
            <a:r>
              <a:rPr dirty="0" sz="1450" spc="-10">
                <a:latin typeface="Times New Roman"/>
                <a:cs typeface="Times New Roman"/>
              </a:rPr>
              <a:t>towards </a:t>
            </a:r>
            <a:r>
              <a:rPr dirty="0" sz="1450" spc="-5">
                <a:latin typeface="Times New Roman"/>
                <a:cs typeface="Times New Roman"/>
              </a:rPr>
              <a:t>noon, I </a:t>
            </a:r>
            <a:r>
              <a:rPr dirty="0" sz="1450" spc="-10">
                <a:latin typeface="Times New Roman"/>
                <a:cs typeface="Times New Roman"/>
              </a:rPr>
              <a:t>lost  my patience. </a:t>
            </a:r>
            <a:r>
              <a:rPr dirty="0" sz="1450" spc="-60">
                <a:latin typeface="Times New Roman"/>
                <a:cs typeface="Times New Roman"/>
              </a:rPr>
              <a:t>To </a:t>
            </a:r>
            <a:r>
              <a:rPr dirty="0" sz="1450" spc="-10">
                <a:latin typeface="Times New Roman"/>
                <a:cs typeface="Times New Roman"/>
              </a:rPr>
              <a:t>say the truth, </a:t>
            </a:r>
            <a:r>
              <a:rPr dirty="0" sz="1450" spc="-5">
                <a:latin typeface="Times New Roman"/>
                <a:cs typeface="Times New Roman"/>
              </a:rPr>
              <a:t>I </a:t>
            </a:r>
            <a:r>
              <a:rPr dirty="0" sz="1450" spc="-10">
                <a:latin typeface="Times New Roman"/>
                <a:cs typeface="Times New Roman"/>
              </a:rPr>
              <a:t>had promised myself to break my fast in the  pavilion, and hunger began to prick me </a:t>
            </a:r>
            <a:r>
              <a:rPr dirty="0" sz="1450" spc="-20">
                <a:latin typeface="Times New Roman"/>
                <a:cs typeface="Times New Roman"/>
              </a:rPr>
              <a:t>sharply.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pity to let the  opportunity </a:t>
            </a:r>
            <a:r>
              <a:rPr dirty="0" sz="1450" spc="-5">
                <a:latin typeface="Times New Roman"/>
                <a:cs typeface="Times New Roman"/>
              </a:rPr>
              <a:t>go by </a:t>
            </a:r>
            <a:r>
              <a:rPr dirty="0" sz="1450" spc="-10">
                <a:latin typeface="Times New Roman"/>
                <a:cs typeface="Times New Roman"/>
              </a:rPr>
              <a:t>without some cause for mirth; </a:t>
            </a:r>
            <a:r>
              <a:rPr dirty="0" sz="1450" spc="-5">
                <a:latin typeface="Times New Roman"/>
                <a:cs typeface="Times New Roman"/>
              </a:rPr>
              <a:t>but </a:t>
            </a:r>
            <a:r>
              <a:rPr dirty="0" sz="1450" spc="-10">
                <a:latin typeface="Times New Roman"/>
                <a:cs typeface="Times New Roman"/>
              </a:rPr>
              <a:t>the grosser appetite  prevailed, and </a:t>
            </a:r>
            <a:r>
              <a:rPr dirty="0" sz="1450" spc="-5">
                <a:latin typeface="Times New Roman"/>
                <a:cs typeface="Times New Roman"/>
              </a:rPr>
              <a:t>I </a:t>
            </a:r>
            <a:r>
              <a:rPr dirty="0" sz="1450" spc="-10">
                <a:latin typeface="Times New Roman"/>
                <a:cs typeface="Times New Roman"/>
              </a:rPr>
              <a:t>relinquished my jest with regret, and sallied from the</a:t>
            </a:r>
            <a:r>
              <a:rPr dirty="0" sz="1450" spc="114">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The appearance </a:t>
            </a:r>
            <a:r>
              <a:rPr dirty="0" sz="1450" spc="-5">
                <a:latin typeface="Times New Roman"/>
                <a:cs typeface="Times New Roman"/>
              </a:rPr>
              <a:t>of </a:t>
            </a:r>
            <a:r>
              <a:rPr dirty="0" sz="1450" spc="-10">
                <a:latin typeface="Times New Roman"/>
                <a:cs typeface="Times New Roman"/>
              </a:rPr>
              <a:t>the house </a:t>
            </a:r>
            <a:r>
              <a:rPr dirty="0" sz="1450" spc="-15">
                <a:latin typeface="Times New Roman"/>
                <a:cs typeface="Times New Roman"/>
              </a:rPr>
              <a:t>affected </a:t>
            </a:r>
            <a:r>
              <a:rPr dirty="0" sz="1450" spc="-10">
                <a:latin typeface="Times New Roman"/>
                <a:cs typeface="Times New Roman"/>
              </a:rPr>
              <a:t>me, as </a:t>
            </a:r>
            <a:r>
              <a:rPr dirty="0" sz="1450" spc="-5">
                <a:latin typeface="Times New Roman"/>
                <a:cs typeface="Times New Roman"/>
              </a:rPr>
              <a:t>I </a:t>
            </a:r>
            <a:r>
              <a:rPr dirty="0" sz="1450" spc="-10">
                <a:latin typeface="Times New Roman"/>
                <a:cs typeface="Times New Roman"/>
              </a:rPr>
              <a:t>drew </a:t>
            </a:r>
            <a:r>
              <a:rPr dirty="0" sz="1450" spc="-20">
                <a:latin typeface="Times New Roman"/>
                <a:cs typeface="Times New Roman"/>
              </a:rPr>
              <a:t>near, </a:t>
            </a:r>
            <a:r>
              <a:rPr dirty="0" sz="1450" spc="-10">
                <a:latin typeface="Times New Roman"/>
                <a:cs typeface="Times New Roman"/>
              </a:rPr>
              <a:t>with disquietude. It  seemed</a:t>
            </a:r>
            <a:r>
              <a:rPr dirty="0" sz="1450" spc="220">
                <a:latin typeface="Times New Roman"/>
                <a:cs typeface="Times New Roman"/>
              </a:rPr>
              <a:t> </a:t>
            </a:r>
            <a:r>
              <a:rPr dirty="0" sz="1450" spc="-10">
                <a:latin typeface="Times New Roman"/>
                <a:cs typeface="Times New Roman"/>
              </a:rPr>
              <a:t>unchanged</a:t>
            </a:r>
            <a:r>
              <a:rPr dirty="0" sz="1450" spc="215">
                <a:latin typeface="Times New Roman"/>
                <a:cs typeface="Times New Roman"/>
              </a:rPr>
              <a:t> </a:t>
            </a:r>
            <a:r>
              <a:rPr dirty="0" sz="1450" spc="-10">
                <a:latin typeface="Times New Roman"/>
                <a:cs typeface="Times New Roman"/>
              </a:rPr>
              <a:t>since</a:t>
            </a:r>
            <a:r>
              <a:rPr dirty="0" sz="1450" spc="220">
                <a:latin typeface="Times New Roman"/>
                <a:cs typeface="Times New Roman"/>
              </a:rPr>
              <a:t> </a:t>
            </a:r>
            <a:r>
              <a:rPr dirty="0" sz="1450" spc="-10">
                <a:latin typeface="Times New Roman"/>
                <a:cs typeface="Times New Roman"/>
              </a:rPr>
              <a:t>last</a:t>
            </a:r>
            <a:r>
              <a:rPr dirty="0" sz="1450" spc="220">
                <a:latin typeface="Times New Roman"/>
                <a:cs typeface="Times New Roman"/>
              </a:rPr>
              <a:t> </a:t>
            </a:r>
            <a:r>
              <a:rPr dirty="0" sz="1450" spc="-10">
                <a:latin typeface="Times New Roman"/>
                <a:cs typeface="Times New Roman"/>
              </a:rPr>
              <a:t>evening;</a:t>
            </a:r>
            <a:r>
              <a:rPr dirty="0" sz="1450" spc="220">
                <a:latin typeface="Times New Roman"/>
                <a:cs typeface="Times New Roman"/>
              </a:rPr>
              <a:t> </a:t>
            </a:r>
            <a:r>
              <a:rPr dirty="0" sz="1450" spc="-10">
                <a:latin typeface="Times New Roman"/>
                <a:cs typeface="Times New Roman"/>
              </a:rPr>
              <a:t>and</a:t>
            </a:r>
            <a:r>
              <a:rPr dirty="0" sz="1450" spc="220">
                <a:latin typeface="Times New Roman"/>
                <a:cs typeface="Times New Roman"/>
              </a:rPr>
              <a:t> </a:t>
            </a:r>
            <a:r>
              <a:rPr dirty="0" sz="1450" spc="-5">
                <a:latin typeface="Times New Roman"/>
                <a:cs typeface="Times New Roman"/>
              </a:rPr>
              <a:t>I</a:t>
            </a:r>
            <a:r>
              <a:rPr dirty="0" sz="1450" spc="220">
                <a:latin typeface="Times New Roman"/>
                <a:cs typeface="Times New Roman"/>
              </a:rPr>
              <a:t> </a:t>
            </a:r>
            <a:r>
              <a:rPr dirty="0" sz="1450" spc="-10">
                <a:latin typeface="Times New Roman"/>
                <a:cs typeface="Times New Roman"/>
              </a:rPr>
              <a:t>had</a:t>
            </a:r>
            <a:r>
              <a:rPr dirty="0" sz="1450" spc="220">
                <a:latin typeface="Times New Roman"/>
                <a:cs typeface="Times New Roman"/>
              </a:rPr>
              <a:t> </a:t>
            </a:r>
            <a:r>
              <a:rPr dirty="0" sz="1450" spc="-10">
                <a:latin typeface="Times New Roman"/>
                <a:cs typeface="Times New Roman"/>
              </a:rPr>
              <a:t>expected</a:t>
            </a:r>
            <a:r>
              <a:rPr dirty="0" sz="1450" spc="220">
                <a:latin typeface="Times New Roman"/>
                <a:cs typeface="Times New Roman"/>
              </a:rPr>
              <a:t> </a:t>
            </a:r>
            <a:r>
              <a:rPr dirty="0" sz="1450" spc="-10">
                <a:latin typeface="Times New Roman"/>
                <a:cs typeface="Times New Roman"/>
              </a:rPr>
              <a:t>it,</a:t>
            </a:r>
            <a:r>
              <a:rPr dirty="0" sz="1450" spc="220">
                <a:latin typeface="Times New Roman"/>
                <a:cs typeface="Times New Roman"/>
              </a:rPr>
              <a:t> </a:t>
            </a:r>
            <a:r>
              <a:rPr dirty="0" sz="1450" spc="-5">
                <a:latin typeface="Times New Roman"/>
                <a:cs typeface="Times New Roman"/>
              </a:rPr>
              <a:t>I</a:t>
            </a:r>
            <a:r>
              <a:rPr dirty="0" sz="1450" spc="220">
                <a:latin typeface="Times New Roman"/>
                <a:cs typeface="Times New Roman"/>
              </a:rPr>
              <a:t> </a:t>
            </a:r>
            <a:r>
              <a:rPr dirty="0" sz="1450" spc="-10">
                <a:latin typeface="Times New Roman"/>
                <a:cs typeface="Times New Roman"/>
              </a:rPr>
              <a:t>scarce</a:t>
            </a:r>
            <a:r>
              <a:rPr dirty="0" sz="1450" spc="220">
                <a:latin typeface="Times New Roman"/>
                <a:cs typeface="Times New Roman"/>
              </a:rPr>
              <a:t> </a:t>
            </a:r>
            <a:r>
              <a:rPr dirty="0" sz="1450" spc="-10">
                <a:latin typeface="Times New Roman"/>
                <a:cs typeface="Times New Roman"/>
              </a:rPr>
              <a:t>knew</a:t>
            </a:r>
            <a:endParaRPr sz="1450">
              <a:latin typeface="Times New Roman"/>
              <a:cs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8476615"/>
          </a:xfrm>
          <a:prstGeom prst="rect">
            <a:avLst/>
          </a:prstGeom>
        </p:spPr>
        <p:txBody>
          <a:bodyPr wrap="square" lIns="0" tIns="19685" rIns="0" bIns="0" rtlCol="0" vert="horz">
            <a:spAutoFit/>
          </a:bodyPr>
          <a:lstStyle/>
          <a:p>
            <a:pPr algn="just" marL="12700" marR="5715">
              <a:lnSpc>
                <a:spcPts val="1730"/>
              </a:lnSpc>
              <a:spcBef>
                <a:spcPts val="155"/>
              </a:spcBef>
            </a:pPr>
            <a:r>
              <a:rPr dirty="0" sz="1450" spc="-30">
                <a:latin typeface="Times New Roman"/>
                <a:cs typeface="Times New Roman"/>
              </a:rPr>
              <a:t>why, </a:t>
            </a:r>
            <a:r>
              <a:rPr dirty="0" sz="1450" spc="-10">
                <a:latin typeface="Times New Roman"/>
                <a:cs typeface="Times New Roman"/>
              </a:rPr>
              <a:t>to wear some external signs </a:t>
            </a:r>
            <a:r>
              <a:rPr dirty="0" sz="1450" spc="-5">
                <a:latin typeface="Times New Roman"/>
                <a:cs typeface="Times New Roman"/>
              </a:rPr>
              <a:t>of </a:t>
            </a:r>
            <a:r>
              <a:rPr dirty="0" sz="1450" spc="-10">
                <a:latin typeface="Times New Roman"/>
                <a:cs typeface="Times New Roman"/>
              </a:rPr>
              <a:t>habitation. But </a:t>
            </a:r>
            <a:r>
              <a:rPr dirty="0" sz="1450" spc="-5">
                <a:latin typeface="Times New Roman"/>
                <a:cs typeface="Times New Roman"/>
              </a:rPr>
              <a:t>no: </a:t>
            </a:r>
            <a:r>
              <a:rPr dirty="0" sz="1450" spc="-10">
                <a:latin typeface="Times New Roman"/>
                <a:cs typeface="Times New Roman"/>
              </a:rPr>
              <a:t>the windows were all  closely shuttered, the chimneys breathed </a:t>
            </a:r>
            <a:r>
              <a:rPr dirty="0" sz="1450" spc="-5">
                <a:latin typeface="Times New Roman"/>
                <a:cs typeface="Times New Roman"/>
              </a:rPr>
              <a:t>no </a:t>
            </a:r>
            <a:r>
              <a:rPr dirty="0" sz="1450" spc="-10">
                <a:latin typeface="Times New Roman"/>
                <a:cs typeface="Times New Roman"/>
              </a:rPr>
              <a:t>smoke, and the front </a:t>
            </a:r>
            <a:r>
              <a:rPr dirty="0" sz="1450" spc="-5">
                <a:latin typeface="Times New Roman"/>
                <a:cs typeface="Times New Roman"/>
              </a:rPr>
              <a:t>door </a:t>
            </a:r>
            <a:r>
              <a:rPr dirty="0" sz="1450" spc="-10">
                <a:latin typeface="Times New Roman"/>
                <a:cs typeface="Times New Roman"/>
              </a:rPr>
              <a:t>itself  was closely padlocked. </a:t>
            </a:r>
            <a:r>
              <a:rPr dirty="0" sz="1450" spc="-15">
                <a:latin typeface="Times New Roman"/>
                <a:cs typeface="Times New Roman"/>
              </a:rPr>
              <a:t>Northmour, </a:t>
            </a:r>
            <a:r>
              <a:rPr dirty="0" sz="1450" spc="-10">
                <a:latin typeface="Times New Roman"/>
                <a:cs typeface="Times New Roman"/>
              </a:rPr>
              <a:t>therefore, had entered </a:t>
            </a:r>
            <a:r>
              <a:rPr dirty="0" sz="1450" spc="-5">
                <a:latin typeface="Times New Roman"/>
                <a:cs typeface="Times New Roman"/>
              </a:rPr>
              <a:t>by </a:t>
            </a:r>
            <a:r>
              <a:rPr dirty="0" sz="1450" spc="-10">
                <a:latin typeface="Times New Roman"/>
                <a:cs typeface="Times New Roman"/>
              </a:rPr>
              <a:t>the back; this  was the natural and, indeed, the necessary conclusion; and </a:t>
            </a:r>
            <a:r>
              <a:rPr dirty="0" sz="1450" spc="-5">
                <a:latin typeface="Times New Roman"/>
                <a:cs typeface="Times New Roman"/>
              </a:rPr>
              <a:t>you </a:t>
            </a:r>
            <a:r>
              <a:rPr dirty="0" sz="1450" spc="-10">
                <a:latin typeface="Times New Roman"/>
                <a:cs typeface="Times New Roman"/>
              </a:rPr>
              <a:t>may judge </a:t>
            </a:r>
            <a:r>
              <a:rPr dirty="0" sz="1450" spc="-5">
                <a:latin typeface="Times New Roman"/>
                <a:cs typeface="Times New Roman"/>
              </a:rPr>
              <a:t>of  </a:t>
            </a:r>
            <a:r>
              <a:rPr dirty="0" sz="1450" spc="-10">
                <a:latin typeface="Times New Roman"/>
                <a:cs typeface="Times New Roman"/>
              </a:rPr>
              <a:t>my surprise when, </a:t>
            </a:r>
            <a:r>
              <a:rPr dirty="0" sz="1450" spc="-5">
                <a:latin typeface="Times New Roman"/>
                <a:cs typeface="Times New Roman"/>
              </a:rPr>
              <a:t>on </a:t>
            </a:r>
            <a:r>
              <a:rPr dirty="0" sz="1450" spc="-10">
                <a:latin typeface="Times New Roman"/>
                <a:cs typeface="Times New Roman"/>
              </a:rPr>
              <a:t>turning the house, </a:t>
            </a:r>
            <a:r>
              <a:rPr dirty="0" sz="1450" spc="-5">
                <a:latin typeface="Times New Roman"/>
                <a:cs typeface="Times New Roman"/>
              </a:rPr>
              <a:t>I </a:t>
            </a:r>
            <a:r>
              <a:rPr dirty="0" sz="1450" spc="-10">
                <a:latin typeface="Times New Roman"/>
                <a:cs typeface="Times New Roman"/>
              </a:rPr>
              <a:t>found the back </a:t>
            </a:r>
            <a:r>
              <a:rPr dirty="0" sz="1450" spc="-5">
                <a:latin typeface="Times New Roman"/>
                <a:cs typeface="Times New Roman"/>
              </a:rPr>
              <a:t>door </a:t>
            </a:r>
            <a:r>
              <a:rPr dirty="0" sz="1450" spc="-10">
                <a:latin typeface="Times New Roman"/>
                <a:cs typeface="Times New Roman"/>
              </a:rPr>
              <a:t>similarly  secured.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My mind at once reverted to the original theory </a:t>
            </a:r>
            <a:r>
              <a:rPr dirty="0" sz="1450" spc="-5">
                <a:latin typeface="Times New Roman"/>
                <a:cs typeface="Times New Roman"/>
              </a:rPr>
              <a:t>of </a:t>
            </a:r>
            <a:r>
              <a:rPr dirty="0" sz="1450" spc="-10">
                <a:latin typeface="Times New Roman"/>
                <a:cs typeface="Times New Roman"/>
              </a:rPr>
              <a:t>thieves; and </a:t>
            </a:r>
            <a:r>
              <a:rPr dirty="0" sz="1450" spc="-5">
                <a:latin typeface="Times New Roman"/>
                <a:cs typeface="Times New Roman"/>
              </a:rPr>
              <a:t>I </a:t>
            </a:r>
            <a:r>
              <a:rPr dirty="0" sz="1450" spc="-10">
                <a:latin typeface="Times New Roman"/>
                <a:cs typeface="Times New Roman"/>
              </a:rPr>
              <a:t>blamed  myself sharply for my last night's inaction. </a:t>
            </a:r>
            <a:r>
              <a:rPr dirty="0" sz="1450" spc="-5">
                <a:latin typeface="Times New Roman"/>
                <a:cs typeface="Times New Roman"/>
              </a:rPr>
              <a:t>I </a:t>
            </a:r>
            <a:r>
              <a:rPr dirty="0" sz="1450" spc="-10">
                <a:latin typeface="Times New Roman"/>
                <a:cs typeface="Times New Roman"/>
              </a:rPr>
              <a:t>examined all the windows </a:t>
            </a:r>
            <a:r>
              <a:rPr dirty="0" sz="1450" spc="-5">
                <a:latin typeface="Times New Roman"/>
                <a:cs typeface="Times New Roman"/>
              </a:rPr>
              <a:t>on </a:t>
            </a:r>
            <a:r>
              <a:rPr dirty="0" sz="1450" spc="-10">
                <a:latin typeface="Times New Roman"/>
                <a:cs typeface="Times New Roman"/>
              </a:rPr>
              <a:t>the  lower </a:t>
            </a:r>
            <a:r>
              <a:rPr dirty="0" sz="1450" spc="-20">
                <a:latin typeface="Times New Roman"/>
                <a:cs typeface="Times New Roman"/>
              </a:rPr>
              <a:t>storey, </a:t>
            </a:r>
            <a:r>
              <a:rPr dirty="0" sz="1450" spc="-5">
                <a:latin typeface="Times New Roman"/>
                <a:cs typeface="Times New Roman"/>
              </a:rPr>
              <a:t>but none of </a:t>
            </a:r>
            <a:r>
              <a:rPr dirty="0" sz="1450" spc="-10">
                <a:latin typeface="Times New Roman"/>
                <a:cs typeface="Times New Roman"/>
              </a:rPr>
              <a:t>them had been tampered with; </a:t>
            </a:r>
            <a:r>
              <a:rPr dirty="0" sz="1450" spc="-5">
                <a:latin typeface="Times New Roman"/>
                <a:cs typeface="Times New Roman"/>
              </a:rPr>
              <a:t>I </a:t>
            </a:r>
            <a:r>
              <a:rPr dirty="0" sz="1450" spc="-10">
                <a:latin typeface="Times New Roman"/>
                <a:cs typeface="Times New Roman"/>
              </a:rPr>
              <a:t>tried the padlocks,  </a:t>
            </a:r>
            <a:r>
              <a:rPr dirty="0" sz="1450" spc="-5">
                <a:latin typeface="Times New Roman"/>
                <a:cs typeface="Times New Roman"/>
              </a:rPr>
              <a:t>but </a:t>
            </a:r>
            <a:r>
              <a:rPr dirty="0" sz="1450" spc="-10">
                <a:latin typeface="Times New Roman"/>
                <a:cs typeface="Times New Roman"/>
              </a:rPr>
              <a:t>they were both secure. It thus became </a:t>
            </a:r>
            <a:r>
              <a:rPr dirty="0" sz="1450" spc="-5">
                <a:latin typeface="Times New Roman"/>
                <a:cs typeface="Times New Roman"/>
              </a:rPr>
              <a:t>a </a:t>
            </a:r>
            <a:r>
              <a:rPr dirty="0" sz="1450" spc="-10">
                <a:latin typeface="Times New Roman"/>
                <a:cs typeface="Times New Roman"/>
              </a:rPr>
              <a:t>problem how the thieves, if thieves  they were, had managed to enter the house. They must have </a:t>
            </a:r>
            <a:r>
              <a:rPr dirty="0" sz="1450" spc="-5">
                <a:latin typeface="Times New Roman"/>
                <a:cs typeface="Times New Roman"/>
              </a:rPr>
              <a:t>got, I </a:t>
            </a:r>
            <a:r>
              <a:rPr dirty="0" sz="1450" spc="-10">
                <a:latin typeface="Times New Roman"/>
                <a:cs typeface="Times New Roman"/>
              </a:rPr>
              <a:t>reasoned,  </a:t>
            </a:r>
            <a:r>
              <a:rPr dirty="0" sz="1450" spc="-5">
                <a:latin typeface="Times New Roman"/>
                <a:cs typeface="Times New Roman"/>
              </a:rPr>
              <a:t>upon </a:t>
            </a:r>
            <a:r>
              <a:rPr dirty="0" sz="1450" spc="-10">
                <a:latin typeface="Times New Roman"/>
                <a:cs typeface="Times New Roman"/>
              </a:rPr>
              <a:t>the roof </a:t>
            </a:r>
            <a:r>
              <a:rPr dirty="0" sz="1450" spc="-5">
                <a:latin typeface="Times New Roman"/>
                <a:cs typeface="Times New Roman"/>
              </a:rPr>
              <a:t>of </a:t>
            </a:r>
            <a:r>
              <a:rPr dirty="0" sz="1450" spc="-10">
                <a:latin typeface="Times New Roman"/>
                <a:cs typeface="Times New Roman"/>
              </a:rPr>
              <a:t>the outhouse where Northmour used to keep his photographic  battery; and from thence, either </a:t>
            </a:r>
            <a:r>
              <a:rPr dirty="0" sz="1450" spc="-5">
                <a:latin typeface="Times New Roman"/>
                <a:cs typeface="Times New Roman"/>
              </a:rPr>
              <a:t>by </a:t>
            </a:r>
            <a:r>
              <a:rPr dirty="0" sz="1450" spc="-10">
                <a:latin typeface="Times New Roman"/>
                <a:cs typeface="Times New Roman"/>
              </a:rPr>
              <a:t>the window </a:t>
            </a:r>
            <a:r>
              <a:rPr dirty="0" sz="1450" spc="-5">
                <a:latin typeface="Times New Roman"/>
                <a:cs typeface="Times New Roman"/>
              </a:rPr>
              <a:t>of </a:t>
            </a:r>
            <a:r>
              <a:rPr dirty="0" sz="1450" spc="-10">
                <a:latin typeface="Times New Roman"/>
                <a:cs typeface="Times New Roman"/>
              </a:rPr>
              <a:t>the study </a:t>
            </a:r>
            <a:r>
              <a:rPr dirty="0" sz="1450" spc="-5">
                <a:latin typeface="Times New Roman"/>
                <a:cs typeface="Times New Roman"/>
              </a:rPr>
              <a:t>or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my old  bedroom, completed their burglarious</a:t>
            </a:r>
            <a:r>
              <a:rPr dirty="0" sz="1450" spc="10">
                <a:latin typeface="Times New Roman"/>
                <a:cs typeface="Times New Roman"/>
              </a:rPr>
              <a:t> </a:t>
            </a:r>
            <a:r>
              <a:rPr dirty="0" sz="1450" spc="-25">
                <a:latin typeface="Times New Roman"/>
                <a:cs typeface="Times New Roman"/>
              </a:rPr>
              <a:t>entry.</a:t>
            </a:r>
            <a:endParaRPr sz="1450">
              <a:latin typeface="Times New Roman"/>
              <a:cs typeface="Times New Roman"/>
            </a:endParaRPr>
          </a:p>
          <a:p>
            <a:pPr algn="just" marL="12700" marR="5715">
              <a:lnSpc>
                <a:spcPts val="1730"/>
              </a:lnSpc>
              <a:spcBef>
                <a:spcPts val="850"/>
              </a:spcBef>
            </a:pPr>
            <a:r>
              <a:rPr dirty="0" sz="1450" spc="-5">
                <a:latin typeface="Times New Roman"/>
                <a:cs typeface="Times New Roman"/>
              </a:rPr>
              <a:t>I </a:t>
            </a:r>
            <a:r>
              <a:rPr dirty="0" sz="1450" spc="-10">
                <a:latin typeface="Times New Roman"/>
                <a:cs typeface="Times New Roman"/>
              </a:rPr>
              <a:t>followed what </a:t>
            </a:r>
            <a:r>
              <a:rPr dirty="0" sz="1450" spc="-5">
                <a:latin typeface="Times New Roman"/>
                <a:cs typeface="Times New Roman"/>
              </a:rPr>
              <a:t>I </a:t>
            </a:r>
            <a:r>
              <a:rPr dirty="0" sz="1450" spc="-10">
                <a:latin typeface="Times New Roman"/>
                <a:cs typeface="Times New Roman"/>
              </a:rPr>
              <a:t>supposed was their example; and, getting </a:t>
            </a:r>
            <a:r>
              <a:rPr dirty="0" sz="1450" spc="-5">
                <a:latin typeface="Times New Roman"/>
                <a:cs typeface="Times New Roman"/>
              </a:rPr>
              <a:t>on </a:t>
            </a:r>
            <a:r>
              <a:rPr dirty="0" sz="1450" spc="-10">
                <a:latin typeface="Times New Roman"/>
                <a:cs typeface="Times New Roman"/>
              </a:rPr>
              <a:t>the roof, tried  the shutters </a:t>
            </a:r>
            <a:r>
              <a:rPr dirty="0" sz="1450" spc="-5">
                <a:latin typeface="Times New Roman"/>
                <a:cs typeface="Times New Roman"/>
              </a:rPr>
              <a:t>of </a:t>
            </a:r>
            <a:r>
              <a:rPr dirty="0" sz="1450" spc="-10">
                <a:latin typeface="Times New Roman"/>
                <a:cs typeface="Times New Roman"/>
              </a:rPr>
              <a:t>each room. Both were secure; </a:t>
            </a:r>
            <a:r>
              <a:rPr dirty="0" sz="1450" spc="-5">
                <a:latin typeface="Times New Roman"/>
                <a:cs typeface="Times New Roman"/>
              </a:rPr>
              <a:t>but 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beaten; and,  with </a:t>
            </a:r>
            <a:r>
              <a:rPr dirty="0" sz="1450" spc="-5">
                <a:latin typeface="Times New Roman"/>
                <a:cs typeface="Times New Roman"/>
              </a:rPr>
              <a:t>a </a:t>
            </a:r>
            <a:r>
              <a:rPr dirty="0" sz="1450" spc="-10">
                <a:latin typeface="Times New Roman"/>
                <a:cs typeface="Times New Roman"/>
              </a:rPr>
              <a:t>little force, </a:t>
            </a:r>
            <a:r>
              <a:rPr dirty="0" sz="1450" spc="-5">
                <a:latin typeface="Times New Roman"/>
                <a:cs typeface="Times New Roman"/>
              </a:rPr>
              <a:t>one of </a:t>
            </a:r>
            <a:r>
              <a:rPr dirty="0" sz="1450" spc="-10">
                <a:latin typeface="Times New Roman"/>
                <a:cs typeface="Times New Roman"/>
              </a:rPr>
              <a:t>them flew open, grazing, as it did so, the back </a:t>
            </a:r>
            <a:r>
              <a:rPr dirty="0" sz="1450" spc="-5">
                <a:latin typeface="Times New Roman"/>
                <a:cs typeface="Times New Roman"/>
              </a:rPr>
              <a:t>of </a:t>
            </a:r>
            <a:r>
              <a:rPr dirty="0" sz="1450" spc="-10">
                <a:latin typeface="Times New Roman"/>
                <a:cs typeface="Times New Roman"/>
              </a:rPr>
              <a:t>my  hand. </a:t>
            </a:r>
            <a:r>
              <a:rPr dirty="0" sz="1450" spc="-5">
                <a:latin typeface="Times New Roman"/>
                <a:cs typeface="Times New Roman"/>
              </a:rPr>
              <a:t>I </a:t>
            </a:r>
            <a:r>
              <a:rPr dirty="0" sz="1450" spc="-15">
                <a:latin typeface="Times New Roman"/>
                <a:cs typeface="Times New Roman"/>
              </a:rPr>
              <a:t>remember, </a:t>
            </a:r>
            <a:r>
              <a:rPr dirty="0" sz="1450" spc="-5">
                <a:latin typeface="Times New Roman"/>
                <a:cs typeface="Times New Roman"/>
              </a:rPr>
              <a:t>I put </a:t>
            </a:r>
            <a:r>
              <a:rPr dirty="0" sz="1450" spc="-10">
                <a:latin typeface="Times New Roman"/>
                <a:cs typeface="Times New Roman"/>
              </a:rPr>
              <a:t>the wound to my mouth, and stood for perhaps half </a:t>
            </a:r>
            <a:r>
              <a:rPr dirty="0" sz="1450" spc="-5">
                <a:latin typeface="Times New Roman"/>
                <a:cs typeface="Times New Roman"/>
              </a:rPr>
              <a:t>a  </a:t>
            </a:r>
            <a:r>
              <a:rPr dirty="0" sz="1450" spc="-10">
                <a:latin typeface="Times New Roman"/>
                <a:cs typeface="Times New Roman"/>
              </a:rPr>
              <a:t>minute licking it like </a:t>
            </a:r>
            <a:r>
              <a:rPr dirty="0" sz="1450" spc="-5">
                <a:latin typeface="Times New Roman"/>
                <a:cs typeface="Times New Roman"/>
              </a:rPr>
              <a:t>a dog, </a:t>
            </a:r>
            <a:r>
              <a:rPr dirty="0" sz="1450" spc="-10">
                <a:latin typeface="Times New Roman"/>
                <a:cs typeface="Times New Roman"/>
              </a:rPr>
              <a:t>and mechanically gazing behind me over the  waste links and the sea; and, in that space </a:t>
            </a:r>
            <a:r>
              <a:rPr dirty="0" sz="1450" spc="-5">
                <a:latin typeface="Times New Roman"/>
                <a:cs typeface="Times New Roman"/>
              </a:rPr>
              <a:t>of </a:t>
            </a:r>
            <a:r>
              <a:rPr dirty="0" sz="1450" spc="-10">
                <a:latin typeface="Times New Roman"/>
                <a:cs typeface="Times New Roman"/>
              </a:rPr>
              <a:t>time, my eye made note </a:t>
            </a:r>
            <a:r>
              <a:rPr dirty="0" sz="1450" spc="-5">
                <a:latin typeface="Times New Roman"/>
                <a:cs typeface="Times New Roman"/>
              </a:rPr>
              <a:t>of a </a:t>
            </a:r>
            <a:r>
              <a:rPr dirty="0" sz="1450" spc="-15">
                <a:latin typeface="Times New Roman"/>
                <a:cs typeface="Times New Roman"/>
              </a:rPr>
              <a:t>large  </a:t>
            </a:r>
            <a:r>
              <a:rPr dirty="0" sz="1450" spc="-10">
                <a:latin typeface="Times New Roman"/>
                <a:cs typeface="Times New Roman"/>
              </a:rPr>
              <a:t>schooner yacht some miles to the north-east. Then </a:t>
            </a:r>
            <a:r>
              <a:rPr dirty="0" sz="1450" spc="-5">
                <a:latin typeface="Times New Roman"/>
                <a:cs typeface="Times New Roman"/>
              </a:rPr>
              <a:t>I </a:t>
            </a:r>
            <a:r>
              <a:rPr dirty="0" sz="1450" spc="-10">
                <a:latin typeface="Times New Roman"/>
                <a:cs typeface="Times New Roman"/>
              </a:rPr>
              <a:t>threw </a:t>
            </a:r>
            <a:r>
              <a:rPr dirty="0" sz="1450" spc="-5">
                <a:latin typeface="Times New Roman"/>
                <a:cs typeface="Times New Roman"/>
              </a:rPr>
              <a:t>up </a:t>
            </a:r>
            <a:r>
              <a:rPr dirty="0" sz="1450" spc="-10">
                <a:latin typeface="Times New Roman"/>
                <a:cs typeface="Times New Roman"/>
              </a:rPr>
              <a:t>the window and  climbed </a:t>
            </a:r>
            <a:r>
              <a:rPr dirty="0" sz="1450" spc="-5">
                <a:latin typeface="Times New Roman"/>
                <a:cs typeface="Times New Roman"/>
              </a:rPr>
              <a:t>in.</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a:t>
            </a:r>
            <a:r>
              <a:rPr dirty="0" sz="1450" spc="-10">
                <a:latin typeface="Times New Roman"/>
                <a:cs typeface="Times New Roman"/>
              </a:rPr>
              <a:t>went over the house, and nothing can express my mystification. There was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5">
                <a:latin typeface="Times New Roman"/>
                <a:cs typeface="Times New Roman"/>
              </a:rPr>
              <a:t>disorder, </a:t>
            </a:r>
            <a:r>
              <a:rPr dirty="0" sz="1450" spc="-5">
                <a:latin typeface="Times New Roman"/>
                <a:cs typeface="Times New Roman"/>
              </a:rPr>
              <a:t>but, on </a:t>
            </a:r>
            <a:r>
              <a:rPr dirty="0" sz="1450" spc="-10">
                <a:latin typeface="Times New Roman"/>
                <a:cs typeface="Times New Roman"/>
              </a:rPr>
              <a:t>the </a:t>
            </a:r>
            <a:r>
              <a:rPr dirty="0" sz="1450" spc="-20">
                <a:latin typeface="Times New Roman"/>
                <a:cs typeface="Times New Roman"/>
              </a:rPr>
              <a:t>contrary, </a:t>
            </a:r>
            <a:r>
              <a:rPr dirty="0" sz="1450" spc="-10">
                <a:latin typeface="Times New Roman"/>
                <a:cs typeface="Times New Roman"/>
              </a:rPr>
              <a:t>the rooms were unusually clean and  pleasant. </a:t>
            </a:r>
            <a:r>
              <a:rPr dirty="0" sz="1450" spc="-5">
                <a:latin typeface="Times New Roman"/>
                <a:cs typeface="Times New Roman"/>
              </a:rPr>
              <a:t>I </a:t>
            </a:r>
            <a:r>
              <a:rPr dirty="0" sz="1450" spc="-10">
                <a:latin typeface="Times New Roman"/>
                <a:cs typeface="Times New Roman"/>
              </a:rPr>
              <a:t>found fires laid, ready for lighting; three bedrooms prepared with </a:t>
            </a:r>
            <a:r>
              <a:rPr dirty="0" sz="1450" spc="-5">
                <a:latin typeface="Times New Roman"/>
                <a:cs typeface="Times New Roman"/>
              </a:rPr>
              <a:t>a  </a:t>
            </a:r>
            <a:r>
              <a:rPr dirty="0" sz="1450" spc="-10">
                <a:latin typeface="Times New Roman"/>
                <a:cs typeface="Times New Roman"/>
              </a:rPr>
              <a:t>luxury quite foreign to Northmour's habits, and with water in the ewers and  the beds turned down; </a:t>
            </a:r>
            <a:r>
              <a:rPr dirty="0" sz="1450" spc="-5">
                <a:latin typeface="Times New Roman"/>
                <a:cs typeface="Times New Roman"/>
              </a:rPr>
              <a:t>a </a:t>
            </a:r>
            <a:r>
              <a:rPr dirty="0" sz="1450" spc="-10">
                <a:latin typeface="Times New Roman"/>
                <a:cs typeface="Times New Roman"/>
              </a:rPr>
              <a:t>table set for three in the dining-room; and an ample  supply </a:t>
            </a:r>
            <a:r>
              <a:rPr dirty="0" sz="1450" spc="-5">
                <a:latin typeface="Times New Roman"/>
                <a:cs typeface="Times New Roman"/>
              </a:rPr>
              <a:t>of </a:t>
            </a:r>
            <a:r>
              <a:rPr dirty="0" sz="1450" spc="-10">
                <a:latin typeface="Times New Roman"/>
                <a:cs typeface="Times New Roman"/>
              </a:rPr>
              <a:t>cold meats, game, and vegetables </a:t>
            </a:r>
            <a:r>
              <a:rPr dirty="0" sz="1450" spc="-5">
                <a:latin typeface="Times New Roman"/>
                <a:cs typeface="Times New Roman"/>
              </a:rPr>
              <a:t>on </a:t>
            </a:r>
            <a:r>
              <a:rPr dirty="0" sz="1450" spc="-10">
                <a:latin typeface="Times New Roman"/>
                <a:cs typeface="Times New Roman"/>
              </a:rPr>
              <a:t>the pantry shelves. There were  guests expected, that was plain; </a:t>
            </a:r>
            <a:r>
              <a:rPr dirty="0" sz="1450" spc="-5">
                <a:latin typeface="Times New Roman"/>
                <a:cs typeface="Times New Roman"/>
              </a:rPr>
              <a:t>but </a:t>
            </a:r>
            <a:r>
              <a:rPr dirty="0" sz="1450" spc="-10">
                <a:latin typeface="Times New Roman"/>
                <a:cs typeface="Times New Roman"/>
              </a:rPr>
              <a:t>why guests, when Northmour hated  society? And, above all, why was the house thus stealthily prepared at dead </a:t>
            </a:r>
            <a:r>
              <a:rPr dirty="0" sz="1450" spc="-5">
                <a:latin typeface="Times New Roman"/>
                <a:cs typeface="Times New Roman"/>
              </a:rPr>
              <a:t>of  </a:t>
            </a:r>
            <a:r>
              <a:rPr dirty="0" sz="1450" spc="-10">
                <a:latin typeface="Times New Roman"/>
                <a:cs typeface="Times New Roman"/>
              </a:rPr>
              <a:t>night? and why were the shutters closed and the doors</a:t>
            </a:r>
            <a:r>
              <a:rPr dirty="0" sz="1450" spc="70">
                <a:latin typeface="Times New Roman"/>
                <a:cs typeface="Times New Roman"/>
              </a:rPr>
              <a:t> </a:t>
            </a:r>
            <a:r>
              <a:rPr dirty="0" sz="1450" spc="-10">
                <a:latin typeface="Times New Roman"/>
                <a:cs typeface="Times New Roman"/>
              </a:rPr>
              <a:t>padlocked?</a:t>
            </a:r>
            <a:endParaRPr sz="1450">
              <a:latin typeface="Times New Roman"/>
              <a:cs typeface="Times New Roman"/>
            </a:endParaRPr>
          </a:p>
          <a:p>
            <a:pPr algn="just" marL="12700" marR="9525">
              <a:lnSpc>
                <a:spcPts val="1730"/>
              </a:lnSpc>
              <a:spcBef>
                <a:spcPts val="850"/>
              </a:spcBef>
            </a:pPr>
            <a:r>
              <a:rPr dirty="0" sz="1450" spc="-5">
                <a:latin typeface="Times New Roman"/>
                <a:cs typeface="Times New Roman"/>
              </a:rPr>
              <a:t>I </a:t>
            </a:r>
            <a:r>
              <a:rPr dirty="0" sz="1450" spc="-15">
                <a:latin typeface="Times New Roman"/>
                <a:cs typeface="Times New Roman"/>
              </a:rPr>
              <a:t>effaced </a:t>
            </a:r>
            <a:r>
              <a:rPr dirty="0" sz="1450" spc="-10">
                <a:latin typeface="Times New Roman"/>
                <a:cs typeface="Times New Roman"/>
              </a:rPr>
              <a:t>all traces </a:t>
            </a:r>
            <a:r>
              <a:rPr dirty="0" sz="1450" spc="-5">
                <a:latin typeface="Times New Roman"/>
                <a:cs typeface="Times New Roman"/>
              </a:rPr>
              <a:t>of </a:t>
            </a:r>
            <a:r>
              <a:rPr dirty="0" sz="1450" spc="-10">
                <a:latin typeface="Times New Roman"/>
                <a:cs typeface="Times New Roman"/>
              </a:rPr>
              <a:t>my visit, and came forth from the window feeling  sobered and</a:t>
            </a:r>
            <a:r>
              <a:rPr dirty="0" sz="1450" spc="-5">
                <a:latin typeface="Times New Roman"/>
                <a:cs typeface="Times New Roman"/>
              </a:rPr>
              <a:t> </a:t>
            </a:r>
            <a:r>
              <a:rPr dirty="0" sz="1450" spc="-10">
                <a:latin typeface="Times New Roman"/>
                <a:cs typeface="Times New Roman"/>
              </a:rPr>
              <a:t>concerned.</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The schooner yacht was still in the same place; and it flashed for </a:t>
            </a:r>
            <a:r>
              <a:rPr dirty="0" sz="1450" spc="-5">
                <a:latin typeface="Times New Roman"/>
                <a:cs typeface="Times New Roman"/>
              </a:rPr>
              <a:t>a </a:t>
            </a:r>
            <a:r>
              <a:rPr dirty="0" sz="1450" spc="-10">
                <a:latin typeface="Times New Roman"/>
                <a:cs typeface="Times New Roman"/>
              </a:rPr>
              <a:t>moment  through my mind that this might </a:t>
            </a:r>
            <a:r>
              <a:rPr dirty="0" sz="1450" spc="-5">
                <a:latin typeface="Times New Roman"/>
                <a:cs typeface="Times New Roman"/>
              </a:rPr>
              <a:t>be </a:t>
            </a:r>
            <a:r>
              <a:rPr dirty="0" sz="1450" spc="-10">
                <a:latin typeface="Times New Roman"/>
                <a:cs typeface="Times New Roman"/>
              </a:rPr>
              <a:t>the RED EARL bringing the owner </a:t>
            </a:r>
            <a:r>
              <a:rPr dirty="0" sz="1450" spc="-5">
                <a:latin typeface="Times New Roman"/>
                <a:cs typeface="Times New Roman"/>
              </a:rPr>
              <a:t>of </a:t>
            </a:r>
            <a:r>
              <a:rPr dirty="0" sz="1450" spc="-10">
                <a:latin typeface="Times New Roman"/>
                <a:cs typeface="Times New Roman"/>
              </a:rPr>
              <a:t>the  pavilion and his guests. But the vessel's head was set the other</a:t>
            </a:r>
            <a:r>
              <a:rPr dirty="0" sz="1450" spc="90">
                <a:latin typeface="Times New Roman"/>
                <a:cs typeface="Times New Roman"/>
              </a:rPr>
              <a:t> </a:t>
            </a:r>
            <a:r>
              <a:rPr dirty="0" sz="1450" spc="-35">
                <a:latin typeface="Times New Roman"/>
                <a:cs typeface="Times New Roman"/>
              </a:rPr>
              <a:t>way.</a:t>
            </a:r>
            <a:endParaRPr sz="1450">
              <a:latin typeface="Times New Roman"/>
              <a:cs typeface="Times New Roman"/>
            </a:endParaRPr>
          </a:p>
        </p:txBody>
      </p:sp>
      <p:sp>
        <p:nvSpPr>
          <p:cNvPr id="3" name="object 3"/>
          <p:cNvSpPr txBox="1"/>
          <p:nvPr/>
        </p:nvSpPr>
        <p:spPr>
          <a:xfrm>
            <a:off x="913077" y="9709787"/>
            <a:ext cx="5734050" cy="245110"/>
          </a:xfrm>
          <a:prstGeom prst="rect">
            <a:avLst/>
          </a:prstGeom>
        </p:spPr>
        <p:txBody>
          <a:bodyPr wrap="square" lIns="0" tIns="11430" rIns="0" bIns="0" rtlCol="0" vert="horz">
            <a:spAutoFit/>
          </a:bodyPr>
          <a:lstStyle/>
          <a:p>
            <a:pPr marL="12700">
              <a:lnSpc>
                <a:spcPct val="100000"/>
              </a:lnSpc>
              <a:spcBef>
                <a:spcPts val="90"/>
              </a:spcBef>
            </a:pPr>
            <a:r>
              <a:rPr dirty="0" sz="1450" spc="-15" b="1">
                <a:latin typeface="Times New Roman"/>
                <a:cs typeface="Times New Roman"/>
              </a:rPr>
              <a:t>CHAPTER </a:t>
            </a:r>
            <a:r>
              <a:rPr dirty="0" sz="1450" spc="-10" b="1">
                <a:latin typeface="Times New Roman"/>
                <a:cs typeface="Times New Roman"/>
              </a:rPr>
              <a:t>II </a:t>
            </a:r>
            <a:r>
              <a:rPr dirty="0" sz="1450" spc="-5" b="1">
                <a:latin typeface="Times New Roman"/>
                <a:cs typeface="Times New Roman"/>
              </a:rPr>
              <a:t>- </a:t>
            </a:r>
            <a:r>
              <a:rPr dirty="0" sz="1450" spc="-10" b="1">
                <a:latin typeface="Times New Roman"/>
                <a:cs typeface="Times New Roman"/>
              </a:rPr>
              <a:t>TELLS OF THE </a:t>
            </a:r>
            <a:r>
              <a:rPr dirty="0" sz="1450" spc="-15" b="1">
                <a:latin typeface="Times New Roman"/>
                <a:cs typeface="Times New Roman"/>
              </a:rPr>
              <a:t>NOCTURNAL LANDING FROM</a:t>
            </a:r>
            <a:r>
              <a:rPr dirty="0" sz="1450" spc="-70" b="1">
                <a:latin typeface="Times New Roman"/>
                <a:cs typeface="Times New Roman"/>
              </a:rPr>
              <a:t> </a:t>
            </a:r>
            <a:r>
              <a:rPr dirty="0" sz="1450" spc="-10" b="1">
                <a:latin typeface="Times New Roman"/>
                <a:cs typeface="Times New Roman"/>
              </a:rPr>
              <a:t>THE</a:t>
            </a:r>
            <a:endParaRPr sz="1450">
              <a:latin typeface="Times New Roman"/>
              <a:cs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00210"/>
          </a:xfrm>
          <a:prstGeom prst="rect">
            <a:avLst/>
          </a:prstGeom>
        </p:spPr>
        <p:txBody>
          <a:bodyPr wrap="square" lIns="0" tIns="11430" rIns="0" bIns="0" rtlCol="0" vert="horz">
            <a:spAutoFit/>
          </a:bodyPr>
          <a:lstStyle/>
          <a:p>
            <a:pPr algn="ctr" marL="635">
              <a:lnSpc>
                <a:spcPct val="100000"/>
              </a:lnSpc>
              <a:spcBef>
                <a:spcPts val="90"/>
              </a:spcBef>
            </a:pPr>
            <a:r>
              <a:rPr dirty="0" sz="1450" spc="-40" b="1">
                <a:latin typeface="Times New Roman"/>
                <a:cs typeface="Times New Roman"/>
              </a:rPr>
              <a:t>YACHT</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5">
                <a:latin typeface="Times New Roman"/>
                <a:cs typeface="Times New Roman"/>
              </a:rPr>
              <a:t>I </a:t>
            </a:r>
            <a:r>
              <a:rPr dirty="0" sz="1450" spc="-10">
                <a:latin typeface="Times New Roman"/>
                <a:cs typeface="Times New Roman"/>
              </a:rPr>
              <a:t>returned to the den to cook myself </a:t>
            </a:r>
            <a:r>
              <a:rPr dirty="0" sz="1450" spc="-5">
                <a:latin typeface="Times New Roman"/>
                <a:cs typeface="Times New Roman"/>
              </a:rPr>
              <a:t>a </a:t>
            </a:r>
            <a:r>
              <a:rPr dirty="0" sz="1450" spc="-10">
                <a:latin typeface="Times New Roman"/>
                <a:cs typeface="Times New Roman"/>
              </a:rPr>
              <a:t>meal,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stood in great need, as  well as to care for my horse, whom </a:t>
            </a:r>
            <a:r>
              <a:rPr dirty="0" sz="1450" spc="-5">
                <a:latin typeface="Times New Roman"/>
                <a:cs typeface="Times New Roman"/>
              </a:rPr>
              <a:t>I </a:t>
            </a:r>
            <a:r>
              <a:rPr dirty="0" sz="1450" spc="-10">
                <a:latin typeface="Times New Roman"/>
                <a:cs typeface="Times New Roman"/>
              </a:rPr>
              <a:t>had somewhat neglected in the morning.  From time to time </a:t>
            </a:r>
            <a:r>
              <a:rPr dirty="0" sz="1450" spc="-5">
                <a:latin typeface="Times New Roman"/>
                <a:cs typeface="Times New Roman"/>
              </a:rPr>
              <a:t>I </a:t>
            </a:r>
            <a:r>
              <a:rPr dirty="0" sz="1450" spc="-10">
                <a:latin typeface="Times New Roman"/>
                <a:cs typeface="Times New Roman"/>
              </a:rPr>
              <a:t>went down to the edge </a:t>
            </a:r>
            <a:r>
              <a:rPr dirty="0" sz="1450" spc="-5">
                <a:latin typeface="Times New Roman"/>
                <a:cs typeface="Times New Roman"/>
              </a:rPr>
              <a:t>of </a:t>
            </a:r>
            <a:r>
              <a:rPr dirty="0" sz="1450" spc="-10">
                <a:latin typeface="Times New Roman"/>
                <a:cs typeface="Times New Roman"/>
              </a:rPr>
              <a:t>the wood;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change in the pavilion, and </a:t>
            </a:r>
            <a:r>
              <a:rPr dirty="0" sz="1450" spc="-5">
                <a:latin typeface="Times New Roman"/>
                <a:cs typeface="Times New Roman"/>
              </a:rPr>
              <a:t>not a </a:t>
            </a:r>
            <a:r>
              <a:rPr dirty="0" sz="1450" spc="-10">
                <a:latin typeface="Times New Roman"/>
                <a:cs typeface="Times New Roman"/>
              </a:rPr>
              <a:t>human creature was seen all day </a:t>
            </a:r>
            <a:r>
              <a:rPr dirty="0" sz="1450" spc="-5">
                <a:latin typeface="Times New Roman"/>
                <a:cs typeface="Times New Roman"/>
              </a:rPr>
              <a:t>upon </a:t>
            </a:r>
            <a:r>
              <a:rPr dirty="0" sz="1450" spc="-10">
                <a:latin typeface="Times New Roman"/>
                <a:cs typeface="Times New Roman"/>
              </a:rPr>
              <a:t>the  links. The schooner in the </a:t>
            </a:r>
            <a:r>
              <a:rPr dirty="0" sz="1450" spc="-15">
                <a:latin typeface="Times New Roman"/>
                <a:cs typeface="Times New Roman"/>
              </a:rPr>
              <a:t>offing </a:t>
            </a:r>
            <a:r>
              <a:rPr dirty="0" sz="1450" spc="-10">
                <a:latin typeface="Times New Roman"/>
                <a:cs typeface="Times New Roman"/>
              </a:rPr>
              <a:t>was the </a:t>
            </a:r>
            <a:r>
              <a:rPr dirty="0" sz="1450" spc="-5">
                <a:latin typeface="Times New Roman"/>
                <a:cs typeface="Times New Roman"/>
              </a:rPr>
              <a:t>one </a:t>
            </a:r>
            <a:r>
              <a:rPr dirty="0" sz="1450" spc="-10">
                <a:latin typeface="Times New Roman"/>
                <a:cs typeface="Times New Roman"/>
              </a:rPr>
              <a:t>touch </a:t>
            </a:r>
            <a:r>
              <a:rPr dirty="0" sz="1450" spc="-5">
                <a:latin typeface="Times New Roman"/>
                <a:cs typeface="Times New Roman"/>
              </a:rPr>
              <a:t>of </a:t>
            </a:r>
            <a:r>
              <a:rPr dirty="0" sz="1450" spc="-10">
                <a:latin typeface="Times New Roman"/>
                <a:cs typeface="Times New Roman"/>
              </a:rPr>
              <a:t>life within my range </a:t>
            </a:r>
            <a:r>
              <a:rPr dirty="0" sz="1450" spc="-5">
                <a:latin typeface="Times New Roman"/>
                <a:cs typeface="Times New Roman"/>
              </a:rPr>
              <a:t>of  </a:t>
            </a:r>
            <a:r>
              <a:rPr dirty="0" sz="1450" spc="-10">
                <a:latin typeface="Times New Roman"/>
                <a:cs typeface="Times New Roman"/>
              </a:rPr>
              <a:t>vision. She, apparently with </a:t>
            </a:r>
            <a:r>
              <a:rPr dirty="0" sz="1450" spc="-5">
                <a:latin typeface="Times New Roman"/>
                <a:cs typeface="Times New Roman"/>
              </a:rPr>
              <a:t>no </a:t>
            </a:r>
            <a:r>
              <a:rPr dirty="0" sz="1450" spc="-10">
                <a:latin typeface="Times New Roman"/>
                <a:cs typeface="Times New Roman"/>
              </a:rPr>
              <a:t>set object, stood </a:t>
            </a:r>
            <a:r>
              <a:rPr dirty="0" sz="1450" spc="-15">
                <a:latin typeface="Times New Roman"/>
                <a:cs typeface="Times New Roman"/>
              </a:rPr>
              <a:t>off </a:t>
            </a:r>
            <a:r>
              <a:rPr dirty="0" sz="1450" spc="-10">
                <a:latin typeface="Times New Roman"/>
                <a:cs typeface="Times New Roman"/>
              </a:rPr>
              <a:t>and </a:t>
            </a:r>
            <a:r>
              <a:rPr dirty="0" sz="1450" spc="-5">
                <a:latin typeface="Times New Roman"/>
                <a:cs typeface="Times New Roman"/>
              </a:rPr>
              <a:t>on or </a:t>
            </a:r>
            <a:r>
              <a:rPr dirty="0" sz="1450" spc="-10">
                <a:latin typeface="Times New Roman"/>
                <a:cs typeface="Times New Roman"/>
              </a:rPr>
              <a:t>lay </a:t>
            </a:r>
            <a:r>
              <a:rPr dirty="0" sz="1450" spc="-5">
                <a:latin typeface="Times New Roman"/>
                <a:cs typeface="Times New Roman"/>
              </a:rPr>
              <a:t>to, hour </a:t>
            </a:r>
            <a:r>
              <a:rPr dirty="0" sz="1450" spc="-10">
                <a:latin typeface="Times New Roman"/>
                <a:cs typeface="Times New Roman"/>
              </a:rPr>
              <a:t>after  </a:t>
            </a:r>
            <a:r>
              <a:rPr dirty="0" sz="1450" spc="-5">
                <a:latin typeface="Times New Roman"/>
                <a:cs typeface="Times New Roman"/>
              </a:rPr>
              <a:t>hour; but </a:t>
            </a:r>
            <a:r>
              <a:rPr dirty="0" sz="1450" spc="-10">
                <a:latin typeface="Times New Roman"/>
                <a:cs typeface="Times New Roman"/>
              </a:rPr>
              <a:t>as the evening deepened, she drew steadily </a:t>
            </a:r>
            <a:r>
              <a:rPr dirty="0" sz="1450" spc="-20">
                <a:latin typeface="Times New Roman"/>
                <a:cs typeface="Times New Roman"/>
              </a:rPr>
              <a:t>nearer. </a:t>
            </a:r>
            <a:r>
              <a:rPr dirty="0" sz="1450" spc="-5">
                <a:latin typeface="Times New Roman"/>
                <a:cs typeface="Times New Roman"/>
              </a:rPr>
              <a:t>I </a:t>
            </a:r>
            <a:r>
              <a:rPr dirty="0" sz="1450" spc="-10">
                <a:latin typeface="Times New Roman"/>
                <a:cs typeface="Times New Roman"/>
              </a:rPr>
              <a:t>became more  convinced that she carried Northmour and his friends, and that they would  probably come ashore after dark; </a:t>
            </a:r>
            <a:r>
              <a:rPr dirty="0" sz="1450" spc="-5">
                <a:latin typeface="Times New Roman"/>
                <a:cs typeface="Times New Roman"/>
              </a:rPr>
              <a:t>not </a:t>
            </a:r>
            <a:r>
              <a:rPr dirty="0" sz="1450" spc="-10">
                <a:latin typeface="Times New Roman"/>
                <a:cs typeface="Times New Roman"/>
              </a:rPr>
              <a:t>only because that was </a:t>
            </a:r>
            <a:r>
              <a:rPr dirty="0" sz="1450" spc="-5">
                <a:latin typeface="Times New Roman"/>
                <a:cs typeface="Times New Roman"/>
              </a:rPr>
              <a:t>of a </a:t>
            </a:r>
            <a:r>
              <a:rPr dirty="0" sz="1450" spc="-10">
                <a:latin typeface="Times New Roman"/>
                <a:cs typeface="Times New Roman"/>
              </a:rPr>
              <a:t>piece with the  secrecy </a:t>
            </a:r>
            <a:r>
              <a:rPr dirty="0" sz="1450" spc="-5">
                <a:latin typeface="Times New Roman"/>
                <a:cs typeface="Times New Roman"/>
              </a:rPr>
              <a:t>of </a:t>
            </a:r>
            <a:r>
              <a:rPr dirty="0" sz="1450" spc="-10">
                <a:latin typeface="Times New Roman"/>
                <a:cs typeface="Times New Roman"/>
              </a:rPr>
              <a:t>the preparations, </a:t>
            </a:r>
            <a:r>
              <a:rPr dirty="0" sz="1450" spc="-5">
                <a:latin typeface="Times New Roman"/>
                <a:cs typeface="Times New Roman"/>
              </a:rPr>
              <a:t>but </a:t>
            </a:r>
            <a:r>
              <a:rPr dirty="0" sz="1450" spc="-10">
                <a:latin typeface="Times New Roman"/>
                <a:cs typeface="Times New Roman"/>
              </a:rPr>
              <a:t>because the tide would </a:t>
            </a:r>
            <a:r>
              <a:rPr dirty="0" sz="1450" spc="-5">
                <a:latin typeface="Times New Roman"/>
                <a:cs typeface="Times New Roman"/>
              </a:rPr>
              <a:t>not </a:t>
            </a:r>
            <a:r>
              <a:rPr dirty="0" sz="1450" spc="-10">
                <a:latin typeface="Times New Roman"/>
                <a:cs typeface="Times New Roman"/>
              </a:rPr>
              <a:t>have flowed  sufficiently before eleven to cover Graden Floe and the other sea quags that  fortified the shore against</a:t>
            </a:r>
            <a:r>
              <a:rPr dirty="0" sz="1450" spc="10">
                <a:latin typeface="Times New Roman"/>
                <a:cs typeface="Times New Roman"/>
              </a:rPr>
              <a:t> </a:t>
            </a:r>
            <a:r>
              <a:rPr dirty="0" sz="1450" spc="-10">
                <a:latin typeface="Times New Roman"/>
                <a:cs typeface="Times New Roman"/>
              </a:rPr>
              <a:t>invaders.</a:t>
            </a:r>
            <a:endParaRPr sz="1450">
              <a:latin typeface="Times New Roman"/>
              <a:cs typeface="Times New Roman"/>
            </a:endParaRPr>
          </a:p>
          <a:p>
            <a:pPr algn="just" marL="12700" marR="6985">
              <a:lnSpc>
                <a:spcPts val="1730"/>
              </a:lnSpc>
              <a:spcBef>
                <a:spcPts val="844"/>
              </a:spcBef>
            </a:pPr>
            <a:r>
              <a:rPr dirty="0" sz="1450" spc="-10">
                <a:latin typeface="Times New Roman"/>
                <a:cs typeface="Times New Roman"/>
              </a:rPr>
              <a:t>All day the wind had been going down, and the sea along with it;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return towards sunset </a:t>
            </a:r>
            <a:r>
              <a:rPr dirty="0" sz="1450" spc="-5">
                <a:latin typeface="Times New Roman"/>
                <a:cs typeface="Times New Roman"/>
              </a:rPr>
              <a:t>of </a:t>
            </a:r>
            <a:r>
              <a:rPr dirty="0" sz="1450" spc="-10">
                <a:latin typeface="Times New Roman"/>
                <a:cs typeface="Times New Roman"/>
              </a:rPr>
              <a:t>the heavy weather </a:t>
            </a:r>
            <a:r>
              <a:rPr dirty="0" sz="1450" spc="-5">
                <a:latin typeface="Times New Roman"/>
                <a:cs typeface="Times New Roman"/>
              </a:rPr>
              <a:t>of </a:t>
            </a:r>
            <a:r>
              <a:rPr dirty="0" sz="1450" spc="-10">
                <a:latin typeface="Times New Roman"/>
                <a:cs typeface="Times New Roman"/>
              </a:rPr>
              <a:t>the day before. The </a:t>
            </a:r>
            <a:r>
              <a:rPr dirty="0" sz="1450" spc="-5">
                <a:latin typeface="Times New Roman"/>
                <a:cs typeface="Times New Roman"/>
              </a:rPr>
              <a:t>night  </a:t>
            </a:r>
            <a:r>
              <a:rPr dirty="0" sz="1450" spc="-10">
                <a:latin typeface="Times New Roman"/>
                <a:cs typeface="Times New Roman"/>
              </a:rPr>
              <a:t>set in pitch dark. The wind came </a:t>
            </a:r>
            <a:r>
              <a:rPr dirty="0" sz="1450" spc="-15">
                <a:latin typeface="Times New Roman"/>
                <a:cs typeface="Times New Roman"/>
              </a:rPr>
              <a:t>off </a:t>
            </a:r>
            <a:r>
              <a:rPr dirty="0" sz="1450" spc="-10">
                <a:latin typeface="Times New Roman"/>
                <a:cs typeface="Times New Roman"/>
              </a:rPr>
              <a:t>the sea in squalls, like the firing </a:t>
            </a:r>
            <a:r>
              <a:rPr dirty="0" sz="1450" spc="-5">
                <a:latin typeface="Times New Roman"/>
                <a:cs typeface="Times New Roman"/>
              </a:rPr>
              <a:t>of a  </a:t>
            </a:r>
            <a:r>
              <a:rPr dirty="0" sz="1450" spc="-10">
                <a:latin typeface="Times New Roman"/>
                <a:cs typeface="Times New Roman"/>
              </a:rPr>
              <a:t>battery </a:t>
            </a:r>
            <a:r>
              <a:rPr dirty="0" sz="1450" spc="-5">
                <a:latin typeface="Times New Roman"/>
                <a:cs typeface="Times New Roman"/>
              </a:rPr>
              <a:t>of </a:t>
            </a:r>
            <a:r>
              <a:rPr dirty="0" sz="1450" spc="-10">
                <a:latin typeface="Times New Roman"/>
                <a:cs typeface="Times New Roman"/>
              </a:rPr>
              <a:t>cannon; now and then there was </a:t>
            </a:r>
            <a:r>
              <a:rPr dirty="0" sz="1450" spc="-5">
                <a:latin typeface="Times New Roman"/>
                <a:cs typeface="Times New Roman"/>
              </a:rPr>
              <a:t>a </a:t>
            </a:r>
            <a:r>
              <a:rPr dirty="0" sz="1450" spc="-10">
                <a:latin typeface="Times New Roman"/>
                <a:cs typeface="Times New Roman"/>
              </a:rPr>
              <a:t>flaw </a:t>
            </a:r>
            <a:r>
              <a:rPr dirty="0" sz="1450" spc="-5">
                <a:latin typeface="Times New Roman"/>
                <a:cs typeface="Times New Roman"/>
              </a:rPr>
              <a:t>of </a:t>
            </a:r>
            <a:r>
              <a:rPr dirty="0" sz="1450" spc="-10">
                <a:latin typeface="Times New Roman"/>
                <a:cs typeface="Times New Roman"/>
              </a:rPr>
              <a:t>rain, and the surf rolled  heavier with the rising tide. </a:t>
            </a:r>
            <a:r>
              <a:rPr dirty="0" sz="1450" spc="-5">
                <a:latin typeface="Times New Roman"/>
                <a:cs typeface="Times New Roman"/>
              </a:rPr>
              <a:t>I </a:t>
            </a:r>
            <a:r>
              <a:rPr dirty="0" sz="1450" spc="-10">
                <a:latin typeface="Times New Roman"/>
                <a:cs typeface="Times New Roman"/>
              </a:rPr>
              <a:t>was down at my observatory among the elders,  when </a:t>
            </a:r>
            <a:r>
              <a:rPr dirty="0" sz="1450" spc="-5">
                <a:latin typeface="Times New Roman"/>
                <a:cs typeface="Times New Roman"/>
              </a:rPr>
              <a:t>a </a:t>
            </a:r>
            <a:r>
              <a:rPr dirty="0" sz="1450" spc="-10">
                <a:latin typeface="Times New Roman"/>
                <a:cs typeface="Times New Roman"/>
              </a:rPr>
              <a:t>light was run </a:t>
            </a:r>
            <a:r>
              <a:rPr dirty="0" sz="1450" spc="-5">
                <a:latin typeface="Times New Roman"/>
                <a:cs typeface="Times New Roman"/>
              </a:rPr>
              <a:t>up </a:t>
            </a:r>
            <a:r>
              <a:rPr dirty="0" sz="1450" spc="-10">
                <a:latin typeface="Times New Roman"/>
                <a:cs typeface="Times New Roman"/>
              </a:rPr>
              <a:t>to the masthead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schooner, </a:t>
            </a:r>
            <a:r>
              <a:rPr dirty="0" sz="1450" spc="-10">
                <a:latin typeface="Times New Roman"/>
                <a:cs typeface="Times New Roman"/>
              </a:rPr>
              <a:t>and showed she was  closer in than when </a:t>
            </a:r>
            <a:r>
              <a:rPr dirty="0" sz="1450" spc="-5">
                <a:latin typeface="Times New Roman"/>
                <a:cs typeface="Times New Roman"/>
              </a:rPr>
              <a:t>I </a:t>
            </a:r>
            <a:r>
              <a:rPr dirty="0" sz="1450" spc="-10">
                <a:latin typeface="Times New Roman"/>
                <a:cs typeface="Times New Roman"/>
              </a:rPr>
              <a:t>had last seen her </a:t>
            </a:r>
            <a:r>
              <a:rPr dirty="0" sz="1450" spc="-5">
                <a:latin typeface="Times New Roman"/>
                <a:cs typeface="Times New Roman"/>
              </a:rPr>
              <a:t>by </a:t>
            </a:r>
            <a:r>
              <a:rPr dirty="0" sz="1450" spc="-10">
                <a:latin typeface="Times New Roman"/>
                <a:cs typeface="Times New Roman"/>
              </a:rPr>
              <a:t>the dying daylight. </a:t>
            </a:r>
            <a:r>
              <a:rPr dirty="0" sz="1450" spc="-5">
                <a:latin typeface="Times New Roman"/>
                <a:cs typeface="Times New Roman"/>
              </a:rPr>
              <a:t>I </a:t>
            </a:r>
            <a:r>
              <a:rPr dirty="0" sz="1450" spc="-10">
                <a:latin typeface="Times New Roman"/>
                <a:cs typeface="Times New Roman"/>
              </a:rPr>
              <a:t>concluded that  this must </a:t>
            </a:r>
            <a:r>
              <a:rPr dirty="0" sz="1450" spc="-5">
                <a:latin typeface="Times New Roman"/>
                <a:cs typeface="Times New Roman"/>
              </a:rPr>
              <a:t>be a </a:t>
            </a:r>
            <a:r>
              <a:rPr dirty="0" sz="1450" spc="-10">
                <a:latin typeface="Times New Roman"/>
                <a:cs typeface="Times New Roman"/>
              </a:rPr>
              <a:t>signal to Northmour's associates </a:t>
            </a:r>
            <a:r>
              <a:rPr dirty="0" sz="1450" spc="-5">
                <a:latin typeface="Times New Roman"/>
                <a:cs typeface="Times New Roman"/>
              </a:rPr>
              <a:t>on </a:t>
            </a:r>
            <a:r>
              <a:rPr dirty="0" sz="1450" spc="-10">
                <a:latin typeface="Times New Roman"/>
                <a:cs typeface="Times New Roman"/>
              </a:rPr>
              <a:t>shore; and, stepping forth  into the links, looked around me for something in</a:t>
            </a:r>
            <a:r>
              <a:rPr dirty="0" sz="1450" spc="50">
                <a:latin typeface="Times New Roman"/>
                <a:cs typeface="Times New Roman"/>
              </a:rPr>
              <a:t> </a:t>
            </a:r>
            <a:r>
              <a:rPr dirty="0" sz="1450" spc="-10">
                <a:latin typeface="Times New Roman"/>
                <a:cs typeface="Times New Roman"/>
              </a:rPr>
              <a:t>response.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 small footpath ran along 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wood, and formed the most direct  communication between the pavilion and the mansion- house; and, as </a:t>
            </a:r>
            <a:r>
              <a:rPr dirty="0" sz="1450" spc="-5">
                <a:latin typeface="Times New Roman"/>
                <a:cs typeface="Times New Roman"/>
              </a:rPr>
              <a:t>I </a:t>
            </a:r>
            <a:r>
              <a:rPr dirty="0" sz="1450" spc="-10">
                <a:latin typeface="Times New Roman"/>
                <a:cs typeface="Times New Roman"/>
              </a:rPr>
              <a:t>cast  my eyes to that side,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spark </a:t>
            </a:r>
            <a:r>
              <a:rPr dirty="0" sz="1450" spc="-5">
                <a:latin typeface="Times New Roman"/>
                <a:cs typeface="Times New Roman"/>
              </a:rPr>
              <a:t>of </a:t>
            </a:r>
            <a:r>
              <a:rPr dirty="0" sz="1450" spc="-10">
                <a:latin typeface="Times New Roman"/>
                <a:cs typeface="Times New Roman"/>
              </a:rPr>
              <a:t>light, </a:t>
            </a:r>
            <a:r>
              <a:rPr dirty="0" sz="1450" spc="-5">
                <a:latin typeface="Times New Roman"/>
                <a:cs typeface="Times New Roman"/>
              </a:rPr>
              <a:t>not a </a:t>
            </a:r>
            <a:r>
              <a:rPr dirty="0" sz="1450" spc="-10">
                <a:latin typeface="Times New Roman"/>
                <a:cs typeface="Times New Roman"/>
              </a:rPr>
              <a:t>quarter </a:t>
            </a:r>
            <a:r>
              <a:rPr dirty="0" sz="1450" spc="-5">
                <a:latin typeface="Times New Roman"/>
                <a:cs typeface="Times New Roman"/>
              </a:rPr>
              <a:t>of a </a:t>
            </a:r>
            <a:r>
              <a:rPr dirty="0" sz="1450" spc="-10">
                <a:latin typeface="Times New Roman"/>
                <a:cs typeface="Times New Roman"/>
              </a:rPr>
              <a:t>mile </a:t>
            </a:r>
            <a:r>
              <a:rPr dirty="0" sz="1450" spc="-30">
                <a:latin typeface="Times New Roman"/>
                <a:cs typeface="Times New Roman"/>
              </a:rPr>
              <a:t>away, </a:t>
            </a:r>
            <a:r>
              <a:rPr dirty="0" sz="1450" spc="-10">
                <a:latin typeface="Times New Roman"/>
                <a:cs typeface="Times New Roman"/>
              </a:rPr>
              <a:t>and  rapidly approaching. From its uneven course it appeared to </a:t>
            </a:r>
            <a:r>
              <a:rPr dirty="0" sz="1450" spc="-5">
                <a:latin typeface="Times New Roman"/>
                <a:cs typeface="Times New Roman"/>
              </a:rPr>
              <a:t>be </a:t>
            </a:r>
            <a:r>
              <a:rPr dirty="0" sz="1450" spc="-10">
                <a:latin typeface="Times New Roman"/>
                <a:cs typeface="Times New Roman"/>
              </a:rPr>
              <a:t>the light </a:t>
            </a:r>
            <a:r>
              <a:rPr dirty="0" sz="1450" spc="-5">
                <a:latin typeface="Times New Roman"/>
                <a:cs typeface="Times New Roman"/>
              </a:rPr>
              <a:t>of a  </a:t>
            </a:r>
            <a:r>
              <a:rPr dirty="0" sz="1450" spc="-10">
                <a:latin typeface="Times New Roman"/>
                <a:cs typeface="Times New Roman"/>
              </a:rPr>
              <a:t>lantern carried </a:t>
            </a:r>
            <a:r>
              <a:rPr dirty="0" sz="1450" spc="-5">
                <a:latin typeface="Times New Roman"/>
                <a:cs typeface="Times New Roman"/>
              </a:rPr>
              <a:t>by a </a:t>
            </a:r>
            <a:r>
              <a:rPr dirty="0" sz="1450" spc="-10">
                <a:latin typeface="Times New Roman"/>
                <a:cs typeface="Times New Roman"/>
              </a:rPr>
              <a:t>person who followed the windings </a:t>
            </a:r>
            <a:r>
              <a:rPr dirty="0" sz="1450" spc="-5">
                <a:latin typeface="Times New Roman"/>
                <a:cs typeface="Times New Roman"/>
              </a:rPr>
              <a:t>of </a:t>
            </a:r>
            <a:r>
              <a:rPr dirty="0" sz="1450" spc="-10">
                <a:latin typeface="Times New Roman"/>
                <a:cs typeface="Times New Roman"/>
              </a:rPr>
              <a:t>the path, and was  often staggered and taken aback </a:t>
            </a:r>
            <a:r>
              <a:rPr dirty="0" sz="1450" spc="-5">
                <a:latin typeface="Times New Roman"/>
                <a:cs typeface="Times New Roman"/>
              </a:rPr>
              <a:t>by </a:t>
            </a:r>
            <a:r>
              <a:rPr dirty="0" sz="1450" spc="-10">
                <a:latin typeface="Times New Roman"/>
                <a:cs typeface="Times New Roman"/>
              </a:rPr>
              <a:t>the more violent squalls. </a:t>
            </a:r>
            <a:r>
              <a:rPr dirty="0" sz="1450" spc="-5">
                <a:latin typeface="Times New Roman"/>
                <a:cs typeface="Times New Roman"/>
              </a:rPr>
              <a:t>I </a:t>
            </a:r>
            <a:r>
              <a:rPr dirty="0" sz="1450" spc="-10">
                <a:latin typeface="Times New Roman"/>
                <a:cs typeface="Times New Roman"/>
              </a:rPr>
              <a:t>concealed  myself once more among the elders, and waited eagerly for the newcomer's  advance. It proved to </a:t>
            </a:r>
            <a:r>
              <a:rPr dirty="0" sz="1450" spc="-5">
                <a:latin typeface="Times New Roman"/>
                <a:cs typeface="Times New Roman"/>
              </a:rPr>
              <a:t>be a </a:t>
            </a:r>
            <a:r>
              <a:rPr dirty="0" sz="1450" spc="-10">
                <a:latin typeface="Times New Roman"/>
                <a:cs typeface="Times New Roman"/>
              </a:rPr>
              <a:t>woman; and, as she passed within half </a:t>
            </a:r>
            <a:r>
              <a:rPr dirty="0" sz="1450" spc="-5">
                <a:latin typeface="Times New Roman"/>
                <a:cs typeface="Times New Roman"/>
              </a:rPr>
              <a:t>a </a:t>
            </a:r>
            <a:r>
              <a:rPr dirty="0" sz="1450" spc="-10">
                <a:latin typeface="Times New Roman"/>
                <a:cs typeface="Times New Roman"/>
              </a:rPr>
              <a:t>rod </a:t>
            </a:r>
            <a:r>
              <a:rPr dirty="0" sz="1450" spc="-5">
                <a:latin typeface="Times New Roman"/>
                <a:cs typeface="Times New Roman"/>
              </a:rPr>
              <a:t>of </a:t>
            </a:r>
            <a:r>
              <a:rPr dirty="0" sz="1450" spc="-10">
                <a:latin typeface="Times New Roman"/>
                <a:cs typeface="Times New Roman"/>
              </a:rPr>
              <a:t>my  ambush, </a:t>
            </a:r>
            <a:r>
              <a:rPr dirty="0" sz="1450" spc="-5">
                <a:latin typeface="Times New Roman"/>
                <a:cs typeface="Times New Roman"/>
              </a:rPr>
              <a:t>I </a:t>
            </a:r>
            <a:r>
              <a:rPr dirty="0" sz="1450" spc="-10">
                <a:latin typeface="Times New Roman"/>
                <a:cs typeface="Times New Roman"/>
              </a:rPr>
              <a:t>was able to recognise the features. The deaf and silent old dame,  who had nursed Northmour in his childhood, was his associate in this  underhand </a:t>
            </a:r>
            <a:r>
              <a:rPr dirty="0" sz="1450" spc="-25">
                <a:latin typeface="Times New Roman"/>
                <a:cs typeface="Times New Roman"/>
              </a:rPr>
              <a:t>affair.</a:t>
            </a:r>
            <a:endParaRPr sz="1450">
              <a:latin typeface="Times New Roman"/>
              <a:cs typeface="Times New Roman"/>
            </a:endParaRPr>
          </a:p>
          <a:p>
            <a:pPr algn="just" marL="12700" marR="5715">
              <a:lnSpc>
                <a:spcPts val="1730"/>
              </a:lnSpc>
              <a:spcBef>
                <a:spcPts val="844"/>
              </a:spcBef>
            </a:pPr>
            <a:r>
              <a:rPr dirty="0" sz="1450" spc="-5">
                <a:latin typeface="Times New Roman"/>
                <a:cs typeface="Times New Roman"/>
              </a:rPr>
              <a:t>I </a:t>
            </a:r>
            <a:r>
              <a:rPr dirty="0" sz="1450" spc="-10">
                <a:latin typeface="Times New Roman"/>
                <a:cs typeface="Times New Roman"/>
              </a:rPr>
              <a:t>followed her at </a:t>
            </a:r>
            <a:r>
              <a:rPr dirty="0" sz="1450" spc="-5">
                <a:latin typeface="Times New Roman"/>
                <a:cs typeface="Times New Roman"/>
              </a:rPr>
              <a:t>a </a:t>
            </a:r>
            <a:r>
              <a:rPr dirty="0" sz="1450" spc="-10">
                <a:latin typeface="Times New Roman"/>
                <a:cs typeface="Times New Roman"/>
              </a:rPr>
              <a:t>little distance, taking advantage </a:t>
            </a:r>
            <a:r>
              <a:rPr dirty="0" sz="1450" spc="-5">
                <a:latin typeface="Times New Roman"/>
                <a:cs typeface="Times New Roman"/>
              </a:rPr>
              <a:t>of </a:t>
            </a:r>
            <a:r>
              <a:rPr dirty="0" sz="1450" spc="-10">
                <a:latin typeface="Times New Roman"/>
                <a:cs typeface="Times New Roman"/>
              </a:rPr>
              <a:t>the innumerable heights  and hollows, concealed </a:t>
            </a:r>
            <a:r>
              <a:rPr dirty="0" sz="1450" spc="-5">
                <a:latin typeface="Times New Roman"/>
                <a:cs typeface="Times New Roman"/>
              </a:rPr>
              <a:t>by </a:t>
            </a:r>
            <a:r>
              <a:rPr dirty="0" sz="1450" spc="-10">
                <a:latin typeface="Times New Roman"/>
                <a:cs typeface="Times New Roman"/>
              </a:rPr>
              <a:t>the darkness, and favoured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by </a:t>
            </a:r>
            <a:r>
              <a:rPr dirty="0" sz="1450" spc="-10">
                <a:latin typeface="Times New Roman"/>
                <a:cs typeface="Times New Roman"/>
              </a:rPr>
              <a:t>the nurse's  deafness, </a:t>
            </a:r>
            <a:r>
              <a:rPr dirty="0" sz="1450" spc="-5">
                <a:latin typeface="Times New Roman"/>
                <a:cs typeface="Times New Roman"/>
              </a:rPr>
              <a:t>but by </a:t>
            </a:r>
            <a:r>
              <a:rPr dirty="0" sz="1450" spc="-10">
                <a:latin typeface="Times New Roman"/>
                <a:cs typeface="Times New Roman"/>
              </a:rPr>
              <a:t>the uproar </a:t>
            </a:r>
            <a:r>
              <a:rPr dirty="0" sz="1450" spc="-5">
                <a:latin typeface="Times New Roman"/>
                <a:cs typeface="Times New Roman"/>
              </a:rPr>
              <a:t>of </a:t>
            </a:r>
            <a:r>
              <a:rPr dirty="0" sz="1450" spc="-10">
                <a:latin typeface="Times New Roman"/>
                <a:cs typeface="Times New Roman"/>
              </a:rPr>
              <a:t>the wind and surf. She entered the pavilion, and,  going at once to the upper </a:t>
            </a:r>
            <a:r>
              <a:rPr dirty="0" sz="1450" spc="-20">
                <a:latin typeface="Times New Roman"/>
                <a:cs typeface="Times New Roman"/>
              </a:rPr>
              <a:t>storey, </a:t>
            </a:r>
            <a:r>
              <a:rPr dirty="0" sz="1450" spc="-10">
                <a:latin typeface="Times New Roman"/>
                <a:cs typeface="Times New Roman"/>
              </a:rPr>
              <a:t>opened and set </a:t>
            </a:r>
            <a:r>
              <a:rPr dirty="0" sz="1450" spc="-5">
                <a:latin typeface="Times New Roman"/>
                <a:cs typeface="Times New Roman"/>
              </a:rPr>
              <a:t>a </a:t>
            </a:r>
            <a:r>
              <a:rPr dirty="0" sz="1450" spc="-10">
                <a:latin typeface="Times New Roman"/>
                <a:cs typeface="Times New Roman"/>
              </a:rPr>
              <a:t>light in </a:t>
            </a:r>
            <a:r>
              <a:rPr dirty="0" sz="1450" spc="-5">
                <a:latin typeface="Times New Roman"/>
                <a:cs typeface="Times New Roman"/>
              </a:rPr>
              <a:t>one of </a:t>
            </a:r>
            <a:r>
              <a:rPr dirty="0" sz="1450" spc="-10">
                <a:latin typeface="Times New Roman"/>
                <a:cs typeface="Times New Roman"/>
              </a:rPr>
              <a:t>the windows  that looked towards the sea. Immediately afterwards the light at the schooner's  masthead</a:t>
            </a:r>
            <a:r>
              <a:rPr dirty="0" sz="1450" spc="110">
                <a:latin typeface="Times New Roman"/>
                <a:cs typeface="Times New Roman"/>
              </a:rPr>
              <a:t> </a:t>
            </a:r>
            <a:r>
              <a:rPr dirty="0" sz="1450" spc="-10">
                <a:latin typeface="Times New Roman"/>
                <a:cs typeface="Times New Roman"/>
              </a:rPr>
              <a:t>was</a:t>
            </a:r>
            <a:r>
              <a:rPr dirty="0" sz="1450" spc="110">
                <a:latin typeface="Times New Roman"/>
                <a:cs typeface="Times New Roman"/>
              </a:rPr>
              <a:t> </a:t>
            </a:r>
            <a:r>
              <a:rPr dirty="0" sz="1450" spc="-10">
                <a:latin typeface="Times New Roman"/>
                <a:cs typeface="Times New Roman"/>
              </a:rPr>
              <a:t>run</a:t>
            </a:r>
            <a:r>
              <a:rPr dirty="0" sz="1450" spc="110">
                <a:latin typeface="Times New Roman"/>
                <a:cs typeface="Times New Roman"/>
              </a:rPr>
              <a:t> </a:t>
            </a:r>
            <a:r>
              <a:rPr dirty="0" sz="1450" spc="-10">
                <a:latin typeface="Times New Roman"/>
                <a:cs typeface="Times New Roman"/>
              </a:rPr>
              <a:t>down</a:t>
            </a:r>
            <a:r>
              <a:rPr dirty="0" sz="1450" spc="110">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10">
                <a:latin typeface="Times New Roman"/>
                <a:cs typeface="Times New Roman"/>
              </a:rPr>
              <a:t>extinguished.</a:t>
            </a:r>
            <a:r>
              <a:rPr dirty="0" sz="1450" spc="110">
                <a:latin typeface="Times New Roman"/>
                <a:cs typeface="Times New Roman"/>
              </a:rPr>
              <a:t> </a:t>
            </a:r>
            <a:r>
              <a:rPr dirty="0" sz="1450" spc="-10">
                <a:latin typeface="Times New Roman"/>
                <a:cs typeface="Times New Roman"/>
              </a:rPr>
              <a:t>Its</a:t>
            </a:r>
            <a:r>
              <a:rPr dirty="0" sz="1450" spc="110">
                <a:latin typeface="Times New Roman"/>
                <a:cs typeface="Times New Roman"/>
              </a:rPr>
              <a:t> </a:t>
            </a:r>
            <a:r>
              <a:rPr dirty="0" sz="1450" spc="-10">
                <a:latin typeface="Times New Roman"/>
                <a:cs typeface="Times New Roman"/>
              </a:rPr>
              <a:t>purpose</a:t>
            </a:r>
            <a:r>
              <a:rPr dirty="0" sz="1450" spc="110">
                <a:latin typeface="Times New Roman"/>
                <a:cs typeface="Times New Roman"/>
              </a:rPr>
              <a:t> </a:t>
            </a:r>
            <a:r>
              <a:rPr dirty="0" sz="1450" spc="-10">
                <a:latin typeface="Times New Roman"/>
                <a:cs typeface="Times New Roman"/>
              </a:rPr>
              <a:t>had</a:t>
            </a:r>
            <a:r>
              <a:rPr dirty="0" sz="1450" spc="110">
                <a:latin typeface="Times New Roman"/>
                <a:cs typeface="Times New Roman"/>
              </a:rPr>
              <a:t> </a:t>
            </a:r>
            <a:r>
              <a:rPr dirty="0" sz="1450" spc="-10">
                <a:latin typeface="Times New Roman"/>
                <a:cs typeface="Times New Roman"/>
              </a:rPr>
              <a:t>been</a:t>
            </a:r>
            <a:r>
              <a:rPr dirty="0" sz="1450" spc="110">
                <a:latin typeface="Times New Roman"/>
                <a:cs typeface="Times New Roman"/>
              </a:rPr>
              <a:t> </a:t>
            </a:r>
            <a:r>
              <a:rPr dirty="0" sz="1450" spc="-10">
                <a:latin typeface="Times New Roman"/>
                <a:cs typeface="Times New Roman"/>
              </a:rPr>
              <a:t>attained,</a:t>
            </a:r>
            <a:r>
              <a:rPr dirty="0" sz="1450" spc="11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those </a:t>
            </a:r>
            <a:r>
              <a:rPr dirty="0" sz="1450" spc="-5">
                <a:latin typeface="Times New Roman"/>
                <a:cs typeface="Times New Roman"/>
              </a:rPr>
              <a:t>on </a:t>
            </a:r>
            <a:r>
              <a:rPr dirty="0" sz="1450" spc="-10">
                <a:latin typeface="Times New Roman"/>
                <a:cs typeface="Times New Roman"/>
              </a:rPr>
              <a:t>board were sure that they were expected. The old woman resumed  her preparations; although the other shutters remained closed, </a:t>
            </a:r>
            <a:r>
              <a:rPr dirty="0" sz="1450" spc="-5">
                <a:latin typeface="Times New Roman"/>
                <a:cs typeface="Times New Roman"/>
              </a:rPr>
              <a:t>I </a:t>
            </a:r>
            <a:r>
              <a:rPr dirty="0" sz="1450" spc="-10">
                <a:latin typeface="Times New Roman"/>
                <a:cs typeface="Times New Roman"/>
              </a:rPr>
              <a:t>could see </a:t>
            </a:r>
            <a:r>
              <a:rPr dirty="0" sz="1450" spc="-5">
                <a:latin typeface="Times New Roman"/>
                <a:cs typeface="Times New Roman"/>
              </a:rPr>
              <a:t>a  </a:t>
            </a:r>
            <a:r>
              <a:rPr dirty="0" sz="1450" spc="-10">
                <a:latin typeface="Times New Roman"/>
                <a:cs typeface="Times New Roman"/>
              </a:rPr>
              <a:t>glimmer going to and fro about the house; and </a:t>
            </a:r>
            <a:r>
              <a:rPr dirty="0" sz="1450" spc="-5">
                <a:latin typeface="Times New Roman"/>
                <a:cs typeface="Times New Roman"/>
              </a:rPr>
              <a:t>a </a:t>
            </a:r>
            <a:r>
              <a:rPr dirty="0" sz="1450" spc="-10">
                <a:latin typeface="Times New Roman"/>
                <a:cs typeface="Times New Roman"/>
              </a:rPr>
              <a:t>gush </a:t>
            </a:r>
            <a:r>
              <a:rPr dirty="0" sz="1450" spc="-5">
                <a:latin typeface="Times New Roman"/>
                <a:cs typeface="Times New Roman"/>
              </a:rPr>
              <a:t>of </a:t>
            </a:r>
            <a:r>
              <a:rPr dirty="0" sz="1450" spc="-10">
                <a:latin typeface="Times New Roman"/>
                <a:cs typeface="Times New Roman"/>
              </a:rPr>
              <a:t>sparks from </a:t>
            </a:r>
            <a:r>
              <a:rPr dirty="0" sz="1450" spc="-5">
                <a:latin typeface="Times New Roman"/>
                <a:cs typeface="Times New Roman"/>
              </a:rPr>
              <a:t>one  </a:t>
            </a:r>
            <a:r>
              <a:rPr dirty="0" sz="1450" spc="-10">
                <a:latin typeface="Times New Roman"/>
                <a:cs typeface="Times New Roman"/>
              </a:rPr>
              <a:t>chimney after another soon told me that the fires were being</a:t>
            </a:r>
            <a:r>
              <a:rPr dirty="0" sz="1450" spc="85">
                <a:latin typeface="Times New Roman"/>
                <a:cs typeface="Times New Roman"/>
              </a:rPr>
              <a:t> </a:t>
            </a:r>
            <a:r>
              <a:rPr dirty="0" sz="1450" spc="-10">
                <a:latin typeface="Times New Roman"/>
                <a:cs typeface="Times New Roman"/>
              </a:rPr>
              <a:t>kindled.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Northmour and his guests, </a:t>
            </a:r>
            <a:r>
              <a:rPr dirty="0" sz="1450" spc="-5">
                <a:latin typeface="Times New Roman"/>
                <a:cs typeface="Times New Roman"/>
              </a:rPr>
              <a:t>I </a:t>
            </a:r>
            <a:r>
              <a:rPr dirty="0" sz="1450" spc="-10">
                <a:latin typeface="Times New Roman"/>
                <a:cs typeface="Times New Roman"/>
              </a:rPr>
              <a:t>was now persuaded, would come ashore as soon  as there was water </a:t>
            </a:r>
            <a:r>
              <a:rPr dirty="0" sz="1450" spc="-5">
                <a:latin typeface="Times New Roman"/>
                <a:cs typeface="Times New Roman"/>
              </a:rPr>
              <a:t>on </a:t>
            </a:r>
            <a:r>
              <a:rPr dirty="0" sz="1450" spc="-10">
                <a:latin typeface="Times New Roman"/>
                <a:cs typeface="Times New Roman"/>
              </a:rPr>
              <a:t>the floe. It was </a:t>
            </a:r>
            <a:r>
              <a:rPr dirty="0" sz="1450" spc="-5">
                <a:latin typeface="Times New Roman"/>
                <a:cs typeface="Times New Roman"/>
              </a:rPr>
              <a:t>a </a:t>
            </a:r>
            <a:r>
              <a:rPr dirty="0" sz="1450" spc="-10">
                <a:latin typeface="Times New Roman"/>
                <a:cs typeface="Times New Roman"/>
              </a:rPr>
              <a:t>wild </a:t>
            </a:r>
            <a:r>
              <a:rPr dirty="0" sz="1450" spc="-5">
                <a:latin typeface="Times New Roman"/>
                <a:cs typeface="Times New Roman"/>
              </a:rPr>
              <a:t>night </a:t>
            </a:r>
            <a:r>
              <a:rPr dirty="0" sz="1450" spc="-10">
                <a:latin typeface="Times New Roman"/>
                <a:cs typeface="Times New Roman"/>
              </a:rPr>
              <a:t>for boat service; and </a:t>
            </a:r>
            <a:r>
              <a:rPr dirty="0" sz="1450" spc="-5">
                <a:latin typeface="Times New Roman"/>
                <a:cs typeface="Times New Roman"/>
              </a:rPr>
              <a:t>I </a:t>
            </a:r>
            <a:r>
              <a:rPr dirty="0" sz="1450" spc="-10">
                <a:latin typeface="Times New Roman"/>
                <a:cs typeface="Times New Roman"/>
              </a:rPr>
              <a:t>felt  some alarm mingle with my curiosity as </a:t>
            </a:r>
            <a:r>
              <a:rPr dirty="0" sz="1450" spc="-5">
                <a:latin typeface="Times New Roman"/>
                <a:cs typeface="Times New Roman"/>
              </a:rPr>
              <a:t>I </a:t>
            </a:r>
            <a:r>
              <a:rPr dirty="0" sz="1450" spc="-10">
                <a:latin typeface="Times New Roman"/>
                <a:cs typeface="Times New Roman"/>
              </a:rPr>
              <a:t>reflected </a:t>
            </a:r>
            <a:r>
              <a:rPr dirty="0" sz="1450" spc="-5">
                <a:latin typeface="Times New Roman"/>
                <a:cs typeface="Times New Roman"/>
              </a:rPr>
              <a:t>on </a:t>
            </a:r>
            <a:r>
              <a:rPr dirty="0" sz="1450" spc="-10">
                <a:latin typeface="Times New Roman"/>
                <a:cs typeface="Times New Roman"/>
              </a:rPr>
              <a:t>the danger </a:t>
            </a:r>
            <a:r>
              <a:rPr dirty="0" sz="1450" spc="-5">
                <a:latin typeface="Times New Roman"/>
                <a:cs typeface="Times New Roman"/>
              </a:rPr>
              <a:t>of </a:t>
            </a:r>
            <a:r>
              <a:rPr dirty="0" sz="1450" spc="-10">
                <a:latin typeface="Times New Roman"/>
                <a:cs typeface="Times New Roman"/>
              </a:rPr>
              <a:t>the  landing. My old acquaintance, it was true, was the most eccentric </a:t>
            </a:r>
            <a:r>
              <a:rPr dirty="0" sz="1450" spc="-5">
                <a:latin typeface="Times New Roman"/>
                <a:cs typeface="Times New Roman"/>
              </a:rPr>
              <a:t>of </a:t>
            </a:r>
            <a:r>
              <a:rPr dirty="0" sz="1450" spc="-10">
                <a:latin typeface="Times New Roman"/>
                <a:cs typeface="Times New Roman"/>
              </a:rPr>
              <a:t>men; </a:t>
            </a:r>
            <a:r>
              <a:rPr dirty="0" sz="1450" spc="-5">
                <a:latin typeface="Times New Roman"/>
                <a:cs typeface="Times New Roman"/>
              </a:rPr>
              <a:t>but  </a:t>
            </a:r>
            <a:r>
              <a:rPr dirty="0" sz="1450" spc="-10">
                <a:latin typeface="Times New Roman"/>
                <a:cs typeface="Times New Roman"/>
              </a:rPr>
              <a:t>the present eccentricity was both disquieting and lugubrious to </a:t>
            </a:r>
            <a:r>
              <a:rPr dirty="0" sz="1450" spc="-20">
                <a:latin typeface="Times New Roman"/>
                <a:cs typeface="Times New Roman"/>
              </a:rPr>
              <a:t>consider. </a:t>
            </a:r>
            <a:r>
              <a:rPr dirty="0" sz="1450" spc="-10">
                <a:latin typeface="Times New Roman"/>
                <a:cs typeface="Times New Roman"/>
              </a:rPr>
              <a:t>A  variety </a:t>
            </a:r>
            <a:r>
              <a:rPr dirty="0" sz="1450" spc="-5">
                <a:latin typeface="Times New Roman"/>
                <a:cs typeface="Times New Roman"/>
              </a:rPr>
              <a:t>of </a:t>
            </a:r>
            <a:r>
              <a:rPr dirty="0" sz="1450" spc="-10">
                <a:latin typeface="Times New Roman"/>
                <a:cs typeface="Times New Roman"/>
              </a:rPr>
              <a:t>feelings thus led me towards the beach, where </a:t>
            </a:r>
            <a:r>
              <a:rPr dirty="0" sz="1450" spc="-5">
                <a:latin typeface="Times New Roman"/>
                <a:cs typeface="Times New Roman"/>
              </a:rPr>
              <a:t>I </a:t>
            </a:r>
            <a:r>
              <a:rPr dirty="0" sz="1450" spc="-10">
                <a:latin typeface="Times New Roman"/>
                <a:cs typeface="Times New Roman"/>
              </a:rPr>
              <a:t>lay flat </a:t>
            </a:r>
            <a:r>
              <a:rPr dirty="0" sz="1450" spc="-5">
                <a:latin typeface="Times New Roman"/>
                <a:cs typeface="Times New Roman"/>
              </a:rPr>
              <a:t>on </a:t>
            </a:r>
            <a:r>
              <a:rPr dirty="0" sz="1450" spc="-10">
                <a:latin typeface="Times New Roman"/>
                <a:cs typeface="Times New Roman"/>
              </a:rPr>
              <a:t>my face  in </a:t>
            </a:r>
            <a:r>
              <a:rPr dirty="0" sz="1450" spc="-5">
                <a:latin typeface="Times New Roman"/>
                <a:cs typeface="Times New Roman"/>
              </a:rPr>
              <a:t>a </a:t>
            </a:r>
            <a:r>
              <a:rPr dirty="0" sz="1450" spc="-10">
                <a:latin typeface="Times New Roman"/>
                <a:cs typeface="Times New Roman"/>
              </a:rPr>
              <a:t>hollow within six feet </a:t>
            </a:r>
            <a:r>
              <a:rPr dirty="0" sz="1450" spc="-5">
                <a:latin typeface="Times New Roman"/>
                <a:cs typeface="Times New Roman"/>
              </a:rPr>
              <a:t>of </a:t>
            </a:r>
            <a:r>
              <a:rPr dirty="0" sz="1450" spc="-10">
                <a:latin typeface="Times New Roman"/>
                <a:cs typeface="Times New Roman"/>
              </a:rPr>
              <a:t>the track that led to the pavilion. Thence, </a:t>
            </a:r>
            <a:r>
              <a:rPr dirty="0" sz="1450" spc="-5">
                <a:latin typeface="Times New Roman"/>
                <a:cs typeface="Times New Roman"/>
              </a:rPr>
              <a:t>I  </a:t>
            </a:r>
            <a:r>
              <a:rPr dirty="0" sz="1450" spc="-10">
                <a:latin typeface="Times New Roman"/>
                <a:cs typeface="Times New Roman"/>
              </a:rPr>
              <a:t>should have the satisfaction </a:t>
            </a:r>
            <a:r>
              <a:rPr dirty="0" sz="1450" spc="-5">
                <a:latin typeface="Times New Roman"/>
                <a:cs typeface="Times New Roman"/>
              </a:rPr>
              <a:t>of </a:t>
            </a:r>
            <a:r>
              <a:rPr dirty="0" sz="1450" spc="-10">
                <a:latin typeface="Times New Roman"/>
                <a:cs typeface="Times New Roman"/>
              </a:rPr>
              <a:t>recognising the arrivals, and, if they should  prove to </a:t>
            </a:r>
            <a:r>
              <a:rPr dirty="0" sz="1450" spc="-5">
                <a:latin typeface="Times New Roman"/>
                <a:cs typeface="Times New Roman"/>
              </a:rPr>
              <a:t>be </a:t>
            </a:r>
            <a:r>
              <a:rPr dirty="0" sz="1450" spc="-10">
                <a:latin typeface="Times New Roman"/>
                <a:cs typeface="Times New Roman"/>
              </a:rPr>
              <a:t>acquaintances, greeting them as soon as they had</a:t>
            </a:r>
            <a:r>
              <a:rPr dirty="0" sz="1450" spc="75">
                <a:latin typeface="Times New Roman"/>
                <a:cs typeface="Times New Roman"/>
              </a:rPr>
              <a:t> </a:t>
            </a:r>
            <a:r>
              <a:rPr dirty="0" sz="1450" spc="-10">
                <a:latin typeface="Times New Roman"/>
                <a:cs typeface="Times New Roman"/>
              </a:rPr>
              <a:t>landed.</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Some time before eleven, while the tide was still dangerously </a:t>
            </a:r>
            <a:r>
              <a:rPr dirty="0" sz="1450" spc="-30">
                <a:latin typeface="Times New Roman"/>
                <a:cs typeface="Times New Roman"/>
              </a:rPr>
              <a:t>low, </a:t>
            </a:r>
            <a:r>
              <a:rPr dirty="0" sz="1450" spc="-5">
                <a:latin typeface="Times New Roman"/>
                <a:cs typeface="Times New Roman"/>
              </a:rPr>
              <a:t>a </a:t>
            </a:r>
            <a:r>
              <a:rPr dirty="0" sz="1450" spc="-10">
                <a:latin typeface="Times New Roman"/>
                <a:cs typeface="Times New Roman"/>
              </a:rPr>
              <a:t>boat's  lantern appeared close in shore; and, my attention being thus awakened, </a:t>
            </a:r>
            <a:r>
              <a:rPr dirty="0" sz="1450" spc="-5">
                <a:latin typeface="Times New Roman"/>
                <a:cs typeface="Times New Roman"/>
              </a:rPr>
              <a:t>I  </a:t>
            </a:r>
            <a:r>
              <a:rPr dirty="0" sz="1450" spc="-10">
                <a:latin typeface="Times New Roman"/>
                <a:cs typeface="Times New Roman"/>
              </a:rPr>
              <a:t>could perceive another still far to seaward, violently tossed, and sometimes  hidden </a:t>
            </a:r>
            <a:r>
              <a:rPr dirty="0" sz="1450" spc="-5">
                <a:latin typeface="Times New Roman"/>
                <a:cs typeface="Times New Roman"/>
              </a:rPr>
              <a:t>by </a:t>
            </a:r>
            <a:r>
              <a:rPr dirty="0" sz="1450" spc="-10">
                <a:latin typeface="Times New Roman"/>
                <a:cs typeface="Times New Roman"/>
              </a:rPr>
              <a:t>the billows. The </a:t>
            </a:r>
            <a:r>
              <a:rPr dirty="0" sz="1450" spc="-15">
                <a:latin typeface="Times New Roman"/>
                <a:cs typeface="Times New Roman"/>
              </a:rPr>
              <a:t>weather, </a:t>
            </a:r>
            <a:r>
              <a:rPr dirty="0" sz="1450" spc="-10">
                <a:latin typeface="Times New Roman"/>
                <a:cs typeface="Times New Roman"/>
              </a:rPr>
              <a:t>which was getting dirtier as the </a:t>
            </a:r>
            <a:r>
              <a:rPr dirty="0" sz="1450" spc="-5">
                <a:latin typeface="Times New Roman"/>
                <a:cs typeface="Times New Roman"/>
              </a:rPr>
              <a:t>night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and the perilous situation </a:t>
            </a:r>
            <a:r>
              <a:rPr dirty="0" sz="1450" spc="-5">
                <a:latin typeface="Times New Roman"/>
                <a:cs typeface="Times New Roman"/>
              </a:rPr>
              <a:t>of </a:t>
            </a:r>
            <a:r>
              <a:rPr dirty="0" sz="1450" spc="-10">
                <a:latin typeface="Times New Roman"/>
                <a:cs typeface="Times New Roman"/>
              </a:rPr>
              <a:t>the yacht </a:t>
            </a:r>
            <a:r>
              <a:rPr dirty="0" sz="1450" spc="-5">
                <a:latin typeface="Times New Roman"/>
                <a:cs typeface="Times New Roman"/>
              </a:rPr>
              <a:t>upon a </a:t>
            </a:r>
            <a:r>
              <a:rPr dirty="0" sz="1450" spc="-10">
                <a:latin typeface="Times New Roman"/>
                <a:cs typeface="Times New Roman"/>
              </a:rPr>
              <a:t>lee shore, had probably  driven them to attempt </a:t>
            </a:r>
            <a:r>
              <a:rPr dirty="0" sz="1450" spc="-5">
                <a:latin typeface="Times New Roman"/>
                <a:cs typeface="Times New Roman"/>
              </a:rPr>
              <a:t>a </a:t>
            </a:r>
            <a:r>
              <a:rPr dirty="0" sz="1450" spc="-10">
                <a:latin typeface="Times New Roman"/>
                <a:cs typeface="Times New Roman"/>
              </a:rPr>
              <a:t>landing at the earliest possible</a:t>
            </a:r>
            <a:r>
              <a:rPr dirty="0" sz="1450" spc="55">
                <a:latin typeface="Times New Roman"/>
                <a:cs typeface="Times New Roman"/>
              </a:rPr>
              <a:t> </a:t>
            </a:r>
            <a:r>
              <a:rPr dirty="0" sz="1450" spc="-10">
                <a:latin typeface="Times New Roman"/>
                <a:cs typeface="Times New Roman"/>
              </a:rPr>
              <a:t>moment.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 little afterwards, four yachtsmen carrying </a:t>
            </a:r>
            <a:r>
              <a:rPr dirty="0" sz="1450" spc="-5">
                <a:latin typeface="Times New Roman"/>
                <a:cs typeface="Times New Roman"/>
              </a:rPr>
              <a:t>a </a:t>
            </a:r>
            <a:r>
              <a:rPr dirty="0" sz="1450" spc="-10">
                <a:latin typeface="Times New Roman"/>
                <a:cs typeface="Times New Roman"/>
              </a:rPr>
              <a:t>very heavy chest, and guided </a:t>
            </a:r>
            <a:r>
              <a:rPr dirty="0" sz="1450" spc="-5">
                <a:latin typeface="Times New Roman"/>
                <a:cs typeface="Times New Roman"/>
              </a:rPr>
              <a:t>by  a </a:t>
            </a:r>
            <a:r>
              <a:rPr dirty="0" sz="1450" spc="-10">
                <a:latin typeface="Times New Roman"/>
                <a:cs typeface="Times New Roman"/>
              </a:rPr>
              <a:t>fifth with </a:t>
            </a:r>
            <a:r>
              <a:rPr dirty="0" sz="1450" spc="-5">
                <a:latin typeface="Times New Roman"/>
                <a:cs typeface="Times New Roman"/>
              </a:rPr>
              <a:t>a </a:t>
            </a:r>
            <a:r>
              <a:rPr dirty="0" sz="1450" spc="-10">
                <a:latin typeface="Times New Roman"/>
                <a:cs typeface="Times New Roman"/>
              </a:rPr>
              <a:t>lantern, passed close in front </a:t>
            </a:r>
            <a:r>
              <a:rPr dirty="0" sz="1450" spc="-5">
                <a:latin typeface="Times New Roman"/>
                <a:cs typeface="Times New Roman"/>
              </a:rPr>
              <a:t>of </a:t>
            </a:r>
            <a:r>
              <a:rPr dirty="0" sz="1450" spc="-10">
                <a:latin typeface="Times New Roman"/>
                <a:cs typeface="Times New Roman"/>
              </a:rPr>
              <a:t>me as </a:t>
            </a:r>
            <a:r>
              <a:rPr dirty="0" sz="1450" spc="-5">
                <a:latin typeface="Times New Roman"/>
                <a:cs typeface="Times New Roman"/>
              </a:rPr>
              <a:t>I </a:t>
            </a:r>
            <a:r>
              <a:rPr dirty="0" sz="1450" spc="-30">
                <a:latin typeface="Times New Roman"/>
                <a:cs typeface="Times New Roman"/>
              </a:rPr>
              <a:t>lay, </a:t>
            </a:r>
            <a:r>
              <a:rPr dirty="0" sz="1450" spc="-10">
                <a:latin typeface="Times New Roman"/>
                <a:cs typeface="Times New Roman"/>
              </a:rPr>
              <a:t>and were admitted to  the pavilion </a:t>
            </a:r>
            <a:r>
              <a:rPr dirty="0" sz="1450" spc="-5">
                <a:latin typeface="Times New Roman"/>
                <a:cs typeface="Times New Roman"/>
              </a:rPr>
              <a:t>by </a:t>
            </a:r>
            <a:r>
              <a:rPr dirty="0" sz="1450" spc="-10">
                <a:latin typeface="Times New Roman"/>
                <a:cs typeface="Times New Roman"/>
              </a:rPr>
              <a:t>the nurse. They returned to the beach, and passed me </a:t>
            </a:r>
            <a:r>
              <a:rPr dirty="0" sz="1450" spc="-5">
                <a:latin typeface="Times New Roman"/>
                <a:cs typeface="Times New Roman"/>
              </a:rPr>
              <a:t>a </a:t>
            </a:r>
            <a:r>
              <a:rPr dirty="0" sz="1450" spc="-10">
                <a:latin typeface="Times New Roman"/>
                <a:cs typeface="Times New Roman"/>
              </a:rPr>
              <a:t>second  time with another chest, </a:t>
            </a:r>
            <a:r>
              <a:rPr dirty="0" sz="1450" spc="-15">
                <a:latin typeface="Times New Roman"/>
                <a:cs typeface="Times New Roman"/>
              </a:rPr>
              <a:t>larger </a:t>
            </a:r>
            <a:r>
              <a:rPr dirty="0" sz="1450" spc="-5">
                <a:latin typeface="Times New Roman"/>
                <a:cs typeface="Times New Roman"/>
              </a:rPr>
              <a:t>but </a:t>
            </a:r>
            <a:r>
              <a:rPr dirty="0" sz="1450" spc="-10">
                <a:latin typeface="Times New Roman"/>
                <a:cs typeface="Times New Roman"/>
              </a:rPr>
              <a:t>apparently </a:t>
            </a:r>
            <a:r>
              <a:rPr dirty="0" sz="1450" spc="-5">
                <a:latin typeface="Times New Roman"/>
                <a:cs typeface="Times New Roman"/>
              </a:rPr>
              <a:t>not </a:t>
            </a:r>
            <a:r>
              <a:rPr dirty="0" sz="1450" spc="-10">
                <a:latin typeface="Times New Roman"/>
                <a:cs typeface="Times New Roman"/>
              </a:rPr>
              <a:t>so heavy as the first. A third  time they made the transit; and </a:t>
            </a:r>
            <a:r>
              <a:rPr dirty="0" sz="1450" spc="-5">
                <a:latin typeface="Times New Roman"/>
                <a:cs typeface="Times New Roman"/>
              </a:rPr>
              <a:t>on </a:t>
            </a:r>
            <a:r>
              <a:rPr dirty="0" sz="1450" spc="-10">
                <a:latin typeface="Times New Roman"/>
                <a:cs typeface="Times New Roman"/>
              </a:rPr>
              <a:t>this occasion </a:t>
            </a:r>
            <a:r>
              <a:rPr dirty="0" sz="1450" spc="-5">
                <a:latin typeface="Times New Roman"/>
                <a:cs typeface="Times New Roman"/>
              </a:rPr>
              <a:t>one of </a:t>
            </a:r>
            <a:r>
              <a:rPr dirty="0" sz="1450" spc="-10">
                <a:latin typeface="Times New Roman"/>
                <a:cs typeface="Times New Roman"/>
              </a:rPr>
              <a:t>the yachtsmen carried </a:t>
            </a:r>
            <a:r>
              <a:rPr dirty="0" sz="1450" spc="-5">
                <a:latin typeface="Times New Roman"/>
                <a:cs typeface="Times New Roman"/>
              </a:rPr>
              <a:t>a  </a:t>
            </a:r>
            <a:r>
              <a:rPr dirty="0" sz="1450" spc="-10">
                <a:latin typeface="Times New Roman"/>
                <a:cs typeface="Times New Roman"/>
              </a:rPr>
              <a:t>leather portmanteau, and the others </a:t>
            </a:r>
            <a:r>
              <a:rPr dirty="0" sz="1450" spc="-5">
                <a:latin typeface="Times New Roman"/>
                <a:cs typeface="Times New Roman"/>
              </a:rPr>
              <a:t>a </a:t>
            </a:r>
            <a:r>
              <a:rPr dirty="0" sz="1450" spc="-10">
                <a:latin typeface="Times New Roman"/>
                <a:cs typeface="Times New Roman"/>
              </a:rPr>
              <a:t>lady's trunk and carriage bag. My  curiosity was sharply excited. If </a:t>
            </a:r>
            <a:r>
              <a:rPr dirty="0" sz="1450" spc="-5">
                <a:latin typeface="Times New Roman"/>
                <a:cs typeface="Times New Roman"/>
              </a:rPr>
              <a:t>a </a:t>
            </a:r>
            <a:r>
              <a:rPr dirty="0" sz="1450" spc="-10">
                <a:latin typeface="Times New Roman"/>
                <a:cs typeface="Times New Roman"/>
              </a:rPr>
              <a:t>woman were among the guests </a:t>
            </a:r>
            <a:r>
              <a:rPr dirty="0" sz="1450" spc="-5">
                <a:latin typeface="Times New Roman"/>
                <a:cs typeface="Times New Roman"/>
              </a:rPr>
              <a:t>of  </a:t>
            </a:r>
            <a:r>
              <a:rPr dirty="0" sz="1450" spc="-15">
                <a:latin typeface="Times New Roman"/>
                <a:cs typeface="Times New Roman"/>
              </a:rPr>
              <a:t>Northmour, </a:t>
            </a:r>
            <a:r>
              <a:rPr dirty="0" sz="1450" spc="-10">
                <a:latin typeface="Times New Roman"/>
                <a:cs typeface="Times New Roman"/>
              </a:rPr>
              <a:t>it would show </a:t>
            </a:r>
            <a:r>
              <a:rPr dirty="0" sz="1450" spc="-5">
                <a:latin typeface="Times New Roman"/>
                <a:cs typeface="Times New Roman"/>
              </a:rPr>
              <a:t>a </a:t>
            </a:r>
            <a:r>
              <a:rPr dirty="0" sz="1450" spc="-10">
                <a:latin typeface="Times New Roman"/>
                <a:cs typeface="Times New Roman"/>
              </a:rPr>
              <a:t>change in his habits and an apostasy from his pet  theories </a:t>
            </a:r>
            <a:r>
              <a:rPr dirty="0" sz="1450" spc="-5">
                <a:latin typeface="Times New Roman"/>
                <a:cs typeface="Times New Roman"/>
              </a:rPr>
              <a:t>of </a:t>
            </a:r>
            <a:r>
              <a:rPr dirty="0" sz="1450" spc="-10">
                <a:latin typeface="Times New Roman"/>
                <a:cs typeface="Times New Roman"/>
              </a:rPr>
              <a:t>life, well calculated to fill me with surprise. When </a:t>
            </a:r>
            <a:r>
              <a:rPr dirty="0" sz="1450" spc="-5">
                <a:latin typeface="Times New Roman"/>
                <a:cs typeface="Times New Roman"/>
              </a:rPr>
              <a:t>he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dwelt  there </a:t>
            </a:r>
            <a:r>
              <a:rPr dirty="0" sz="1450" spc="-15">
                <a:latin typeface="Times New Roman"/>
                <a:cs typeface="Times New Roman"/>
              </a:rPr>
              <a:t>together, </a:t>
            </a:r>
            <a:r>
              <a:rPr dirty="0" sz="1450" spc="-10">
                <a:latin typeface="Times New Roman"/>
                <a:cs typeface="Times New Roman"/>
              </a:rPr>
              <a:t>the pavilion had been </a:t>
            </a:r>
            <a:r>
              <a:rPr dirty="0" sz="1450" spc="-5">
                <a:latin typeface="Times New Roman"/>
                <a:cs typeface="Times New Roman"/>
              </a:rPr>
              <a:t>a </a:t>
            </a:r>
            <a:r>
              <a:rPr dirty="0" sz="1450" spc="-10">
                <a:latin typeface="Times New Roman"/>
                <a:cs typeface="Times New Roman"/>
              </a:rPr>
              <a:t>temple </a:t>
            </a:r>
            <a:r>
              <a:rPr dirty="0" sz="1450" spc="-5">
                <a:latin typeface="Times New Roman"/>
                <a:cs typeface="Times New Roman"/>
              </a:rPr>
              <a:t>of </a:t>
            </a:r>
            <a:r>
              <a:rPr dirty="0" sz="1450" spc="-20">
                <a:latin typeface="Times New Roman"/>
                <a:cs typeface="Times New Roman"/>
              </a:rPr>
              <a:t>misogyny. </a:t>
            </a:r>
            <a:r>
              <a:rPr dirty="0" sz="1450" spc="-10">
                <a:latin typeface="Times New Roman"/>
                <a:cs typeface="Times New Roman"/>
              </a:rPr>
              <a:t>And </a:t>
            </a:r>
            <a:r>
              <a:rPr dirty="0" sz="1450" spc="-30">
                <a:latin typeface="Times New Roman"/>
                <a:cs typeface="Times New Roman"/>
              </a:rPr>
              <a:t>now, </a:t>
            </a:r>
            <a:r>
              <a:rPr dirty="0" sz="1450" spc="-5">
                <a:latin typeface="Times New Roman"/>
                <a:cs typeface="Times New Roman"/>
              </a:rPr>
              <a:t>one of  </a:t>
            </a:r>
            <a:r>
              <a:rPr dirty="0" sz="1450" spc="-10">
                <a:latin typeface="Times New Roman"/>
                <a:cs typeface="Times New Roman"/>
              </a:rPr>
              <a:t>the detested sex was to </a:t>
            </a:r>
            <a:r>
              <a:rPr dirty="0" sz="1450" spc="-5">
                <a:latin typeface="Times New Roman"/>
                <a:cs typeface="Times New Roman"/>
              </a:rPr>
              <a:t>be </a:t>
            </a:r>
            <a:r>
              <a:rPr dirty="0" sz="1450" spc="-10">
                <a:latin typeface="Times New Roman"/>
                <a:cs typeface="Times New Roman"/>
              </a:rPr>
              <a:t>installed under its roof. </a:t>
            </a:r>
            <a:r>
              <a:rPr dirty="0" sz="1450" spc="-5">
                <a:latin typeface="Times New Roman"/>
                <a:cs typeface="Times New Roman"/>
              </a:rPr>
              <a:t>I </a:t>
            </a:r>
            <a:r>
              <a:rPr dirty="0" sz="1450" spc="-10">
                <a:latin typeface="Times New Roman"/>
                <a:cs typeface="Times New Roman"/>
              </a:rPr>
              <a:t>remembered </a:t>
            </a:r>
            <a:r>
              <a:rPr dirty="0" sz="1450" spc="-5">
                <a:latin typeface="Times New Roman"/>
                <a:cs typeface="Times New Roman"/>
              </a:rPr>
              <a:t>one or </a:t>
            </a:r>
            <a:r>
              <a:rPr dirty="0" sz="1450" spc="-10">
                <a:latin typeface="Times New Roman"/>
                <a:cs typeface="Times New Roman"/>
              </a:rPr>
              <a:t>two  particulars, </a:t>
            </a:r>
            <a:r>
              <a:rPr dirty="0" sz="1450" spc="-5">
                <a:latin typeface="Times New Roman"/>
                <a:cs typeface="Times New Roman"/>
              </a:rPr>
              <a:t>a </a:t>
            </a:r>
            <a:r>
              <a:rPr dirty="0" sz="1450" spc="-10">
                <a:latin typeface="Times New Roman"/>
                <a:cs typeface="Times New Roman"/>
              </a:rPr>
              <a:t>few notes </a:t>
            </a:r>
            <a:r>
              <a:rPr dirty="0" sz="1450" spc="-5">
                <a:latin typeface="Times New Roman"/>
                <a:cs typeface="Times New Roman"/>
              </a:rPr>
              <a:t>of </a:t>
            </a:r>
            <a:r>
              <a:rPr dirty="0" sz="1450" spc="-10">
                <a:latin typeface="Times New Roman"/>
                <a:cs typeface="Times New Roman"/>
              </a:rPr>
              <a:t>daintiness and almost </a:t>
            </a:r>
            <a:r>
              <a:rPr dirty="0" sz="1450" spc="-5">
                <a:latin typeface="Times New Roman"/>
                <a:cs typeface="Times New Roman"/>
              </a:rPr>
              <a:t>of </a:t>
            </a:r>
            <a:r>
              <a:rPr dirty="0" sz="1450" spc="-10">
                <a:latin typeface="Times New Roman"/>
                <a:cs typeface="Times New Roman"/>
              </a:rPr>
              <a:t>coquetry which had struck  me the day before as </a:t>
            </a:r>
            <a:r>
              <a:rPr dirty="0" sz="1450" spc="-5">
                <a:latin typeface="Times New Roman"/>
                <a:cs typeface="Times New Roman"/>
              </a:rPr>
              <a:t>I </a:t>
            </a:r>
            <a:r>
              <a:rPr dirty="0" sz="1450" spc="-10">
                <a:latin typeface="Times New Roman"/>
                <a:cs typeface="Times New Roman"/>
              </a:rPr>
              <a:t>surveyed the preparations in the house; their purpose  was now </a:t>
            </a:r>
            <a:r>
              <a:rPr dirty="0" sz="1450" spc="-20">
                <a:latin typeface="Times New Roman"/>
                <a:cs typeface="Times New Roman"/>
              </a:rPr>
              <a:t>clear, </a:t>
            </a:r>
            <a:r>
              <a:rPr dirty="0" sz="1450" spc="-10">
                <a:latin typeface="Times New Roman"/>
                <a:cs typeface="Times New Roman"/>
              </a:rPr>
              <a:t>and </a:t>
            </a:r>
            <a:r>
              <a:rPr dirty="0" sz="1450" spc="-5">
                <a:latin typeface="Times New Roman"/>
                <a:cs typeface="Times New Roman"/>
              </a:rPr>
              <a:t>I thought </a:t>
            </a:r>
            <a:r>
              <a:rPr dirty="0" sz="1450" spc="-10">
                <a:latin typeface="Times New Roman"/>
                <a:cs typeface="Times New Roman"/>
              </a:rPr>
              <a:t>myself </a:t>
            </a:r>
            <a:r>
              <a:rPr dirty="0" sz="1450" spc="-5">
                <a:latin typeface="Times New Roman"/>
                <a:cs typeface="Times New Roman"/>
              </a:rPr>
              <a:t>dull not </a:t>
            </a:r>
            <a:r>
              <a:rPr dirty="0" sz="1450" spc="-10">
                <a:latin typeface="Times New Roman"/>
                <a:cs typeface="Times New Roman"/>
              </a:rPr>
              <a:t>to have perceived it from the  first.</a:t>
            </a:r>
            <a:endParaRPr sz="1450">
              <a:latin typeface="Times New Roman"/>
              <a:cs typeface="Times New Roman"/>
            </a:endParaRPr>
          </a:p>
          <a:p>
            <a:pPr algn="just" marL="12700" marR="5715">
              <a:lnSpc>
                <a:spcPts val="1730"/>
              </a:lnSpc>
              <a:spcBef>
                <a:spcPts val="840"/>
              </a:spcBef>
            </a:pP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was thus reflecting, </a:t>
            </a:r>
            <a:r>
              <a:rPr dirty="0" sz="1450" spc="-5">
                <a:latin typeface="Times New Roman"/>
                <a:cs typeface="Times New Roman"/>
              </a:rPr>
              <a:t>a </a:t>
            </a:r>
            <a:r>
              <a:rPr dirty="0" sz="1450" spc="-10">
                <a:latin typeface="Times New Roman"/>
                <a:cs typeface="Times New Roman"/>
              </a:rPr>
              <a:t>second lantern drew near me from the beach. It  was carried </a:t>
            </a:r>
            <a:r>
              <a:rPr dirty="0" sz="1450" spc="-5">
                <a:latin typeface="Times New Roman"/>
                <a:cs typeface="Times New Roman"/>
              </a:rPr>
              <a:t>by a </a:t>
            </a:r>
            <a:r>
              <a:rPr dirty="0" sz="1450" spc="-10">
                <a:latin typeface="Times New Roman"/>
                <a:cs typeface="Times New Roman"/>
              </a:rPr>
              <a:t>yachtsman whom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yet seen, and who was conducting  two other persons to the pavilion. These two persons were unquestionably the  guests for whom the house was made ready; and, straining eye and </a:t>
            </a:r>
            <a:r>
              <a:rPr dirty="0" sz="1450" spc="-25">
                <a:latin typeface="Times New Roman"/>
                <a:cs typeface="Times New Roman"/>
              </a:rPr>
              <a:t>ear, </a:t>
            </a:r>
            <a:r>
              <a:rPr dirty="0" sz="1450" spc="-5">
                <a:latin typeface="Times New Roman"/>
                <a:cs typeface="Times New Roman"/>
              </a:rPr>
              <a:t>I </a:t>
            </a:r>
            <a:r>
              <a:rPr dirty="0" sz="1450" spc="-10">
                <a:latin typeface="Times New Roman"/>
                <a:cs typeface="Times New Roman"/>
              </a:rPr>
              <a:t>set  myself to watch them as they passed. One was an unusually tall man, in </a:t>
            </a:r>
            <a:r>
              <a:rPr dirty="0" sz="1450" spc="-5">
                <a:latin typeface="Times New Roman"/>
                <a:cs typeface="Times New Roman"/>
              </a:rPr>
              <a:t>a  </a:t>
            </a:r>
            <a:r>
              <a:rPr dirty="0" sz="1450" spc="-10">
                <a:latin typeface="Times New Roman"/>
                <a:cs typeface="Times New Roman"/>
              </a:rPr>
              <a:t>travelling hat slouched over his eyes, and </a:t>
            </a:r>
            <a:r>
              <a:rPr dirty="0" sz="1450" spc="-5">
                <a:latin typeface="Times New Roman"/>
                <a:cs typeface="Times New Roman"/>
              </a:rPr>
              <a:t>a </a:t>
            </a:r>
            <a:r>
              <a:rPr dirty="0" sz="1450" spc="-10">
                <a:latin typeface="Times New Roman"/>
                <a:cs typeface="Times New Roman"/>
              </a:rPr>
              <a:t>highland cape closely buttoned</a:t>
            </a:r>
            <a:r>
              <a:rPr dirty="0" sz="1450" spc="17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turned </a:t>
            </a:r>
            <a:r>
              <a:rPr dirty="0" sz="1450" spc="-5">
                <a:latin typeface="Times New Roman"/>
                <a:cs typeface="Times New Roman"/>
              </a:rPr>
              <a:t>up </a:t>
            </a:r>
            <a:r>
              <a:rPr dirty="0" sz="1450" spc="-10">
                <a:latin typeface="Times New Roman"/>
                <a:cs typeface="Times New Roman"/>
              </a:rPr>
              <a:t>so as to conceal his face. </a:t>
            </a:r>
            <a:r>
              <a:rPr dirty="0" sz="1450" spc="-60">
                <a:latin typeface="Times New Roman"/>
                <a:cs typeface="Times New Roman"/>
              </a:rPr>
              <a:t>You </a:t>
            </a:r>
            <a:r>
              <a:rPr dirty="0" sz="1450" spc="-10">
                <a:latin typeface="Times New Roman"/>
                <a:cs typeface="Times New Roman"/>
              </a:rPr>
              <a:t>could make </a:t>
            </a:r>
            <a:r>
              <a:rPr dirty="0" sz="1450" spc="-5">
                <a:latin typeface="Times New Roman"/>
                <a:cs typeface="Times New Roman"/>
              </a:rPr>
              <a:t>out 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him than  that </a:t>
            </a:r>
            <a:r>
              <a:rPr dirty="0" sz="1450" spc="-5">
                <a:latin typeface="Times New Roman"/>
                <a:cs typeface="Times New Roman"/>
              </a:rPr>
              <a:t>he </a:t>
            </a:r>
            <a:r>
              <a:rPr dirty="0" sz="1450" spc="-10">
                <a:latin typeface="Times New Roman"/>
                <a:cs typeface="Times New Roman"/>
              </a:rPr>
              <a:t>was, as </a:t>
            </a:r>
            <a:r>
              <a:rPr dirty="0" sz="1450" spc="-5">
                <a:latin typeface="Times New Roman"/>
                <a:cs typeface="Times New Roman"/>
              </a:rPr>
              <a:t>I </a:t>
            </a:r>
            <a:r>
              <a:rPr dirty="0" sz="1450" spc="-10">
                <a:latin typeface="Times New Roman"/>
                <a:cs typeface="Times New Roman"/>
              </a:rPr>
              <a:t>have said, unusually tall, and walked feebly with </a:t>
            </a:r>
            <a:r>
              <a:rPr dirty="0" sz="1450" spc="-5">
                <a:latin typeface="Times New Roman"/>
                <a:cs typeface="Times New Roman"/>
              </a:rPr>
              <a:t>a </a:t>
            </a:r>
            <a:r>
              <a:rPr dirty="0" sz="1450" spc="-10">
                <a:latin typeface="Times New Roman"/>
                <a:cs typeface="Times New Roman"/>
              </a:rPr>
              <a:t>heavy  stoop. By his side, and either clinging to him </a:t>
            </a:r>
            <a:r>
              <a:rPr dirty="0" sz="1450" spc="-5">
                <a:latin typeface="Times New Roman"/>
                <a:cs typeface="Times New Roman"/>
              </a:rPr>
              <a:t>or </a:t>
            </a:r>
            <a:r>
              <a:rPr dirty="0" sz="1450" spc="-10">
                <a:latin typeface="Times New Roman"/>
                <a:cs typeface="Times New Roman"/>
              </a:rPr>
              <a:t>giving him support </a:t>
            </a:r>
            <a:r>
              <a:rPr dirty="0" sz="1450" spc="-5">
                <a:latin typeface="Times New Roman"/>
                <a:cs typeface="Times New Roman"/>
              </a:rPr>
              <a:t>-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make </a:t>
            </a:r>
            <a:r>
              <a:rPr dirty="0" sz="1450" spc="-5">
                <a:latin typeface="Times New Roman"/>
                <a:cs typeface="Times New Roman"/>
              </a:rPr>
              <a:t>out </a:t>
            </a:r>
            <a:r>
              <a:rPr dirty="0" sz="1450" spc="-10">
                <a:latin typeface="Times New Roman"/>
                <a:cs typeface="Times New Roman"/>
              </a:rPr>
              <a:t>which </a:t>
            </a:r>
            <a:r>
              <a:rPr dirty="0" sz="1450" spc="-5">
                <a:latin typeface="Times New Roman"/>
                <a:cs typeface="Times New Roman"/>
              </a:rPr>
              <a:t>- </a:t>
            </a:r>
            <a:r>
              <a:rPr dirty="0" sz="1450" spc="-10">
                <a:latin typeface="Times New Roman"/>
                <a:cs typeface="Times New Roman"/>
              </a:rPr>
              <a:t>was </a:t>
            </a:r>
            <a:r>
              <a:rPr dirty="0" sz="1450" spc="-5">
                <a:latin typeface="Times New Roman"/>
                <a:cs typeface="Times New Roman"/>
              </a:rPr>
              <a:t>a young, </a:t>
            </a:r>
            <a:r>
              <a:rPr dirty="0" sz="1450" spc="-10">
                <a:latin typeface="Times New Roman"/>
                <a:cs typeface="Times New Roman"/>
              </a:rPr>
              <a:t>tall, and slender figure </a:t>
            </a:r>
            <a:r>
              <a:rPr dirty="0" sz="1450" spc="-5">
                <a:latin typeface="Times New Roman"/>
                <a:cs typeface="Times New Roman"/>
              </a:rPr>
              <a:t>of a </a:t>
            </a:r>
            <a:r>
              <a:rPr dirty="0" sz="1450" spc="-10">
                <a:latin typeface="Times New Roman"/>
                <a:cs typeface="Times New Roman"/>
              </a:rPr>
              <a:t>woman. She  was extremely pale; </a:t>
            </a:r>
            <a:r>
              <a:rPr dirty="0" sz="1450" spc="-5">
                <a:latin typeface="Times New Roman"/>
                <a:cs typeface="Times New Roman"/>
              </a:rPr>
              <a:t>but </a:t>
            </a:r>
            <a:r>
              <a:rPr dirty="0" sz="1450" spc="-10">
                <a:latin typeface="Times New Roman"/>
                <a:cs typeface="Times New Roman"/>
              </a:rPr>
              <a:t>in the light </a:t>
            </a:r>
            <a:r>
              <a:rPr dirty="0" sz="1450" spc="-5">
                <a:latin typeface="Times New Roman"/>
                <a:cs typeface="Times New Roman"/>
              </a:rPr>
              <a:t>of </a:t>
            </a:r>
            <a:r>
              <a:rPr dirty="0" sz="1450" spc="-10">
                <a:latin typeface="Times New Roman"/>
                <a:cs typeface="Times New Roman"/>
              </a:rPr>
              <a:t>the lantern her face was so marred </a:t>
            </a:r>
            <a:r>
              <a:rPr dirty="0" sz="1450" spc="-5">
                <a:latin typeface="Times New Roman"/>
                <a:cs typeface="Times New Roman"/>
              </a:rPr>
              <a:t>by  </a:t>
            </a:r>
            <a:r>
              <a:rPr dirty="0" sz="1450" spc="-10">
                <a:latin typeface="Times New Roman"/>
                <a:cs typeface="Times New Roman"/>
              </a:rPr>
              <a:t>strong and changing shadows, that she might equally well have been as ugly as  sin </a:t>
            </a:r>
            <a:r>
              <a:rPr dirty="0" sz="1450" spc="-5">
                <a:latin typeface="Times New Roman"/>
                <a:cs typeface="Times New Roman"/>
              </a:rPr>
              <a:t>or </a:t>
            </a:r>
            <a:r>
              <a:rPr dirty="0" sz="1450" spc="-10">
                <a:latin typeface="Times New Roman"/>
                <a:cs typeface="Times New Roman"/>
              </a:rPr>
              <a:t>as beautiful as </a:t>
            </a:r>
            <a:r>
              <a:rPr dirty="0" sz="1450" spc="-5">
                <a:latin typeface="Times New Roman"/>
                <a:cs typeface="Times New Roman"/>
              </a:rPr>
              <a:t>I </a:t>
            </a:r>
            <a:r>
              <a:rPr dirty="0" sz="1450" spc="-10">
                <a:latin typeface="Times New Roman"/>
                <a:cs typeface="Times New Roman"/>
              </a:rPr>
              <a:t>afterwards found her to</a:t>
            </a:r>
            <a:r>
              <a:rPr dirty="0" sz="1450" spc="35">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When they were just abreast </a:t>
            </a:r>
            <a:r>
              <a:rPr dirty="0" sz="1450" spc="-5">
                <a:latin typeface="Times New Roman"/>
                <a:cs typeface="Times New Roman"/>
              </a:rPr>
              <a:t>of </a:t>
            </a:r>
            <a:r>
              <a:rPr dirty="0" sz="1450" spc="-10">
                <a:latin typeface="Times New Roman"/>
                <a:cs typeface="Times New Roman"/>
              </a:rPr>
              <a:t>me, the girl made some remark which was  drowned </a:t>
            </a:r>
            <a:r>
              <a:rPr dirty="0" sz="1450" spc="-5">
                <a:latin typeface="Times New Roman"/>
                <a:cs typeface="Times New Roman"/>
              </a:rPr>
              <a:t>by </a:t>
            </a:r>
            <a:r>
              <a:rPr dirty="0" sz="1450" spc="-10">
                <a:latin typeface="Times New Roman"/>
                <a:cs typeface="Times New Roman"/>
              </a:rPr>
              <a:t>the noise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wind.</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"Hush!" said her companion; and there was something in the tone with which  the word was uttered that thrilled and rather shook my spirits. It seemed to  breathe from </a:t>
            </a:r>
            <a:r>
              <a:rPr dirty="0" sz="1450" spc="-5">
                <a:latin typeface="Times New Roman"/>
                <a:cs typeface="Times New Roman"/>
              </a:rPr>
              <a:t>a </a:t>
            </a:r>
            <a:r>
              <a:rPr dirty="0" sz="1450" spc="-10">
                <a:latin typeface="Times New Roman"/>
                <a:cs typeface="Times New Roman"/>
              </a:rPr>
              <a:t>bosom labouring under the deadliest terror; </a:t>
            </a:r>
            <a:r>
              <a:rPr dirty="0" sz="1450" spc="-5">
                <a:latin typeface="Times New Roman"/>
                <a:cs typeface="Times New Roman"/>
              </a:rPr>
              <a:t>I </a:t>
            </a:r>
            <a:r>
              <a:rPr dirty="0" sz="1450" spc="-10">
                <a:latin typeface="Times New Roman"/>
                <a:cs typeface="Times New Roman"/>
              </a:rPr>
              <a:t>have never heard  another syllable so expressive; and </a:t>
            </a:r>
            <a:r>
              <a:rPr dirty="0" sz="1450" spc="-5">
                <a:latin typeface="Times New Roman"/>
                <a:cs typeface="Times New Roman"/>
              </a:rPr>
              <a:t>I </a:t>
            </a:r>
            <a:r>
              <a:rPr dirty="0" sz="1450" spc="-10">
                <a:latin typeface="Times New Roman"/>
                <a:cs typeface="Times New Roman"/>
              </a:rPr>
              <a:t>still hear it again when </a:t>
            </a:r>
            <a:r>
              <a:rPr dirty="0" sz="1450" spc="-5">
                <a:latin typeface="Times New Roman"/>
                <a:cs typeface="Times New Roman"/>
              </a:rPr>
              <a:t>I </a:t>
            </a:r>
            <a:r>
              <a:rPr dirty="0" sz="1450" spc="-10">
                <a:latin typeface="Times New Roman"/>
                <a:cs typeface="Times New Roman"/>
              </a:rPr>
              <a:t>am feverish at  night, and my mind runs </a:t>
            </a:r>
            <a:r>
              <a:rPr dirty="0" sz="1450" spc="-5">
                <a:latin typeface="Times New Roman"/>
                <a:cs typeface="Times New Roman"/>
              </a:rPr>
              <a:t>upon </a:t>
            </a:r>
            <a:r>
              <a:rPr dirty="0" sz="1450" spc="-10">
                <a:latin typeface="Times New Roman"/>
                <a:cs typeface="Times New Roman"/>
              </a:rPr>
              <a:t>old times. The man turned towards the girl as  </a:t>
            </a:r>
            <a:r>
              <a:rPr dirty="0" sz="1450" spc="-5">
                <a:latin typeface="Times New Roman"/>
                <a:cs typeface="Times New Roman"/>
              </a:rPr>
              <a:t>he </a:t>
            </a:r>
            <a:r>
              <a:rPr dirty="0" sz="1450" spc="-10">
                <a:latin typeface="Times New Roman"/>
                <a:cs typeface="Times New Roman"/>
              </a:rPr>
              <a:t>spoke;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glimpse </a:t>
            </a:r>
            <a:r>
              <a:rPr dirty="0" sz="1450" spc="-5">
                <a:latin typeface="Times New Roman"/>
                <a:cs typeface="Times New Roman"/>
              </a:rPr>
              <a:t>of </a:t>
            </a:r>
            <a:r>
              <a:rPr dirty="0" sz="1450" spc="-10">
                <a:latin typeface="Times New Roman"/>
                <a:cs typeface="Times New Roman"/>
              </a:rPr>
              <a:t>much red beard and </a:t>
            </a:r>
            <a:r>
              <a:rPr dirty="0" sz="1450" spc="-5">
                <a:latin typeface="Times New Roman"/>
                <a:cs typeface="Times New Roman"/>
              </a:rPr>
              <a:t>a </a:t>
            </a:r>
            <a:r>
              <a:rPr dirty="0" sz="1450" spc="-10">
                <a:latin typeface="Times New Roman"/>
                <a:cs typeface="Times New Roman"/>
              </a:rPr>
              <a:t>nose which seemed to have  been broken in </a:t>
            </a:r>
            <a:r>
              <a:rPr dirty="0" sz="1450" spc="-5">
                <a:latin typeface="Times New Roman"/>
                <a:cs typeface="Times New Roman"/>
              </a:rPr>
              <a:t>youth; </a:t>
            </a:r>
            <a:r>
              <a:rPr dirty="0" sz="1450" spc="-10">
                <a:latin typeface="Times New Roman"/>
                <a:cs typeface="Times New Roman"/>
              </a:rPr>
              <a:t>and his light eyes seemed shining in his face with some  strong and unpleasant</a:t>
            </a:r>
            <a:r>
              <a:rPr dirty="0" sz="1450">
                <a:latin typeface="Times New Roman"/>
                <a:cs typeface="Times New Roman"/>
              </a:rPr>
              <a:t> </a:t>
            </a:r>
            <a:r>
              <a:rPr dirty="0" sz="1450" spc="-10">
                <a:latin typeface="Times New Roman"/>
                <a:cs typeface="Times New Roman"/>
              </a:rPr>
              <a:t>emotion.</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But these two passed </a:t>
            </a:r>
            <a:r>
              <a:rPr dirty="0" sz="1450" spc="-5">
                <a:latin typeface="Times New Roman"/>
                <a:cs typeface="Times New Roman"/>
              </a:rPr>
              <a:t>on </a:t>
            </a:r>
            <a:r>
              <a:rPr dirty="0" sz="1450" spc="-10">
                <a:latin typeface="Times New Roman"/>
                <a:cs typeface="Times New Roman"/>
              </a:rPr>
              <a:t>and were admitted in their turn to the</a:t>
            </a:r>
            <a:r>
              <a:rPr dirty="0" sz="1450" spc="90">
                <a:latin typeface="Times New Roman"/>
                <a:cs typeface="Times New Roman"/>
              </a:rPr>
              <a:t> </a:t>
            </a:r>
            <a:r>
              <a:rPr dirty="0" sz="1450" spc="-10">
                <a:latin typeface="Times New Roman"/>
                <a:cs typeface="Times New Roman"/>
              </a:rPr>
              <a:t>pavilion.</a:t>
            </a:r>
            <a:endParaRPr sz="1450">
              <a:latin typeface="Times New Roman"/>
              <a:cs typeface="Times New Roman"/>
            </a:endParaRPr>
          </a:p>
          <a:p>
            <a:pPr algn="just" marL="12700" marR="6985">
              <a:lnSpc>
                <a:spcPts val="1730"/>
              </a:lnSpc>
              <a:spcBef>
                <a:spcPts val="920"/>
              </a:spcBef>
            </a:pPr>
            <a:r>
              <a:rPr dirty="0" sz="1450" spc="-10">
                <a:latin typeface="Times New Roman"/>
                <a:cs typeface="Times New Roman"/>
              </a:rPr>
              <a:t>One </a:t>
            </a:r>
            <a:r>
              <a:rPr dirty="0" sz="1450" spc="-5">
                <a:latin typeface="Times New Roman"/>
                <a:cs typeface="Times New Roman"/>
              </a:rPr>
              <a:t>by </a:t>
            </a:r>
            <a:r>
              <a:rPr dirty="0" sz="1450" spc="-10">
                <a:latin typeface="Times New Roman"/>
                <a:cs typeface="Times New Roman"/>
              </a:rPr>
              <a:t>one, </a:t>
            </a:r>
            <a:r>
              <a:rPr dirty="0" sz="1450" spc="-5">
                <a:latin typeface="Times New Roman"/>
                <a:cs typeface="Times New Roman"/>
              </a:rPr>
              <a:t>or </a:t>
            </a:r>
            <a:r>
              <a:rPr dirty="0" sz="1450" spc="-10">
                <a:latin typeface="Times New Roman"/>
                <a:cs typeface="Times New Roman"/>
              </a:rPr>
              <a:t>in groups, the seamen returned to the beach. The wind </a:t>
            </a:r>
            <a:r>
              <a:rPr dirty="0" sz="1450" spc="-5">
                <a:latin typeface="Times New Roman"/>
                <a:cs typeface="Times New Roman"/>
              </a:rPr>
              <a:t>brought  </a:t>
            </a:r>
            <a:r>
              <a:rPr dirty="0" sz="1450" spc="-10">
                <a:latin typeface="Times New Roman"/>
                <a:cs typeface="Times New Roman"/>
              </a:rPr>
              <a:t>me the sound </a:t>
            </a:r>
            <a:r>
              <a:rPr dirty="0" sz="1450" spc="-5">
                <a:latin typeface="Times New Roman"/>
                <a:cs typeface="Times New Roman"/>
              </a:rPr>
              <a:t>of a </a:t>
            </a:r>
            <a:r>
              <a:rPr dirty="0" sz="1450" spc="-10">
                <a:latin typeface="Times New Roman"/>
                <a:cs typeface="Times New Roman"/>
              </a:rPr>
              <a:t>rough voice crying, "Shove </a:t>
            </a:r>
            <a:r>
              <a:rPr dirty="0" sz="1450" spc="-15">
                <a:latin typeface="Times New Roman"/>
                <a:cs typeface="Times New Roman"/>
              </a:rPr>
              <a:t>off!" </a:t>
            </a:r>
            <a:r>
              <a:rPr dirty="0" sz="1450" spc="-10">
                <a:latin typeface="Times New Roman"/>
                <a:cs typeface="Times New Roman"/>
              </a:rPr>
              <a:t>Then, after </a:t>
            </a:r>
            <a:r>
              <a:rPr dirty="0" sz="1450" spc="-5">
                <a:latin typeface="Times New Roman"/>
                <a:cs typeface="Times New Roman"/>
              </a:rPr>
              <a:t>a </a:t>
            </a:r>
            <a:r>
              <a:rPr dirty="0" sz="1450" spc="-10">
                <a:latin typeface="Times New Roman"/>
                <a:cs typeface="Times New Roman"/>
              </a:rPr>
              <a:t>pause,  another lantern drew </a:t>
            </a:r>
            <a:r>
              <a:rPr dirty="0" sz="1450" spc="-25">
                <a:latin typeface="Times New Roman"/>
                <a:cs typeface="Times New Roman"/>
              </a:rPr>
              <a:t>near. </a:t>
            </a:r>
            <a:r>
              <a:rPr dirty="0" sz="1450" spc="-10">
                <a:latin typeface="Times New Roman"/>
                <a:cs typeface="Times New Roman"/>
              </a:rPr>
              <a:t>It was Northmour</a:t>
            </a:r>
            <a:r>
              <a:rPr dirty="0" sz="1450" spc="40">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My wife and I, </a:t>
            </a:r>
            <a:r>
              <a:rPr dirty="0" sz="1450" spc="-5">
                <a:latin typeface="Times New Roman"/>
                <a:cs typeface="Times New Roman"/>
              </a:rPr>
              <a:t>a </a:t>
            </a:r>
            <a:r>
              <a:rPr dirty="0" sz="1450" spc="-10">
                <a:latin typeface="Times New Roman"/>
                <a:cs typeface="Times New Roman"/>
              </a:rPr>
              <a:t>man and </a:t>
            </a:r>
            <a:r>
              <a:rPr dirty="0" sz="1450" spc="-5">
                <a:latin typeface="Times New Roman"/>
                <a:cs typeface="Times New Roman"/>
              </a:rPr>
              <a:t>a </a:t>
            </a:r>
            <a:r>
              <a:rPr dirty="0" sz="1450" spc="-10">
                <a:latin typeface="Times New Roman"/>
                <a:cs typeface="Times New Roman"/>
              </a:rPr>
              <a:t>woman, have often agreed to wonder how </a:t>
            </a:r>
            <a:r>
              <a:rPr dirty="0" sz="1450" spc="-5">
                <a:latin typeface="Times New Roman"/>
                <a:cs typeface="Times New Roman"/>
              </a:rPr>
              <a:t>a  </a:t>
            </a:r>
            <a:r>
              <a:rPr dirty="0" sz="1450" spc="-10">
                <a:latin typeface="Times New Roman"/>
                <a:cs typeface="Times New Roman"/>
              </a:rPr>
              <a:t>person could be, at the same time, so handsome and so repulsive as  </a:t>
            </a:r>
            <a:r>
              <a:rPr dirty="0" sz="1450" spc="-15">
                <a:latin typeface="Times New Roman"/>
                <a:cs typeface="Times New Roman"/>
              </a:rPr>
              <a:t>Northmour. </a:t>
            </a:r>
            <a:r>
              <a:rPr dirty="0" sz="1450" spc="-10">
                <a:latin typeface="Times New Roman"/>
                <a:cs typeface="Times New Roman"/>
              </a:rPr>
              <a:t>He had the appearance </a:t>
            </a:r>
            <a:r>
              <a:rPr dirty="0" sz="1450" spc="-5">
                <a:latin typeface="Times New Roman"/>
                <a:cs typeface="Times New Roman"/>
              </a:rPr>
              <a:t>of a </a:t>
            </a:r>
            <a:r>
              <a:rPr dirty="0" sz="1450" spc="-10">
                <a:latin typeface="Times New Roman"/>
                <a:cs typeface="Times New Roman"/>
              </a:rPr>
              <a:t>finished gentleman; his face bore  every mark </a:t>
            </a:r>
            <a:r>
              <a:rPr dirty="0" sz="1450" spc="-5">
                <a:latin typeface="Times New Roman"/>
                <a:cs typeface="Times New Roman"/>
              </a:rPr>
              <a:t>of </a:t>
            </a:r>
            <a:r>
              <a:rPr dirty="0" sz="1450" spc="-10">
                <a:latin typeface="Times New Roman"/>
                <a:cs typeface="Times New Roman"/>
              </a:rPr>
              <a:t>intelligence and courage; </a:t>
            </a:r>
            <a:r>
              <a:rPr dirty="0" sz="1450" spc="-5">
                <a:latin typeface="Times New Roman"/>
                <a:cs typeface="Times New Roman"/>
              </a:rPr>
              <a:t>but you </a:t>
            </a:r>
            <a:r>
              <a:rPr dirty="0" sz="1450" spc="-10">
                <a:latin typeface="Times New Roman"/>
                <a:cs typeface="Times New Roman"/>
              </a:rPr>
              <a:t>had only to look at him, even  in his most amiable moment, to see that </a:t>
            </a:r>
            <a:r>
              <a:rPr dirty="0" sz="1450" spc="-5">
                <a:latin typeface="Times New Roman"/>
                <a:cs typeface="Times New Roman"/>
              </a:rPr>
              <a:t>he </a:t>
            </a:r>
            <a:r>
              <a:rPr dirty="0" sz="1450" spc="-10">
                <a:latin typeface="Times New Roman"/>
                <a:cs typeface="Times New Roman"/>
              </a:rPr>
              <a:t>had the temper </a:t>
            </a:r>
            <a:r>
              <a:rPr dirty="0" sz="1450" spc="-5">
                <a:latin typeface="Times New Roman"/>
                <a:cs typeface="Times New Roman"/>
              </a:rPr>
              <a:t>of a </a:t>
            </a:r>
            <a:r>
              <a:rPr dirty="0" sz="1450" spc="-10">
                <a:latin typeface="Times New Roman"/>
                <a:cs typeface="Times New Roman"/>
              </a:rPr>
              <a:t>slaver captain.  </a:t>
            </a:r>
            <a:r>
              <a:rPr dirty="0" sz="1450" spc="-5">
                <a:latin typeface="Times New Roman"/>
                <a:cs typeface="Times New Roman"/>
              </a:rPr>
              <a:t>I </a:t>
            </a:r>
            <a:r>
              <a:rPr dirty="0" sz="1450" spc="-10">
                <a:latin typeface="Times New Roman"/>
                <a:cs typeface="Times New Roman"/>
              </a:rPr>
              <a:t>never knew </a:t>
            </a:r>
            <a:r>
              <a:rPr dirty="0" sz="1450" spc="-5">
                <a:latin typeface="Times New Roman"/>
                <a:cs typeface="Times New Roman"/>
              </a:rPr>
              <a:t>a </a:t>
            </a:r>
            <a:r>
              <a:rPr dirty="0" sz="1450" spc="-10">
                <a:latin typeface="Times New Roman"/>
                <a:cs typeface="Times New Roman"/>
              </a:rPr>
              <a:t>character that was both explosive and revengeful to the same  degree; </a:t>
            </a:r>
            <a:r>
              <a:rPr dirty="0" sz="1450" spc="-5">
                <a:latin typeface="Times New Roman"/>
                <a:cs typeface="Times New Roman"/>
              </a:rPr>
              <a:t>he </a:t>
            </a:r>
            <a:r>
              <a:rPr dirty="0" sz="1450" spc="-10">
                <a:latin typeface="Times New Roman"/>
                <a:cs typeface="Times New Roman"/>
              </a:rPr>
              <a:t>combined the vivacity </a:t>
            </a:r>
            <a:r>
              <a:rPr dirty="0" sz="1450" spc="-5">
                <a:latin typeface="Times New Roman"/>
                <a:cs typeface="Times New Roman"/>
              </a:rPr>
              <a:t>of </a:t>
            </a:r>
            <a:r>
              <a:rPr dirty="0" sz="1450" spc="-10">
                <a:latin typeface="Times New Roman"/>
                <a:cs typeface="Times New Roman"/>
              </a:rPr>
              <a:t>the south with the sustained and deadly  hatreds </a:t>
            </a:r>
            <a:r>
              <a:rPr dirty="0" sz="1450" spc="-5">
                <a:latin typeface="Times New Roman"/>
                <a:cs typeface="Times New Roman"/>
              </a:rPr>
              <a:t>of </a:t>
            </a:r>
            <a:r>
              <a:rPr dirty="0" sz="1450" spc="-10">
                <a:latin typeface="Times New Roman"/>
                <a:cs typeface="Times New Roman"/>
              </a:rPr>
              <a:t>the north; and both traits were plainly written </a:t>
            </a:r>
            <a:r>
              <a:rPr dirty="0" sz="1450" spc="-5">
                <a:latin typeface="Times New Roman"/>
                <a:cs typeface="Times New Roman"/>
              </a:rPr>
              <a:t>on </a:t>
            </a:r>
            <a:r>
              <a:rPr dirty="0" sz="1450" spc="-10">
                <a:latin typeface="Times New Roman"/>
                <a:cs typeface="Times New Roman"/>
              </a:rPr>
              <a:t>his face, which  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danger signal. In person </a:t>
            </a:r>
            <a:r>
              <a:rPr dirty="0" sz="1450" spc="-5">
                <a:latin typeface="Times New Roman"/>
                <a:cs typeface="Times New Roman"/>
              </a:rPr>
              <a:t>he </a:t>
            </a:r>
            <a:r>
              <a:rPr dirty="0" sz="1450" spc="-10">
                <a:latin typeface="Times New Roman"/>
                <a:cs typeface="Times New Roman"/>
              </a:rPr>
              <a:t>was tall, strong, and active; his hair  and complexion very dark; his features handsomely designed, </a:t>
            </a:r>
            <a:r>
              <a:rPr dirty="0" sz="1450" spc="-5">
                <a:latin typeface="Times New Roman"/>
                <a:cs typeface="Times New Roman"/>
              </a:rPr>
              <a:t>but </a:t>
            </a:r>
            <a:r>
              <a:rPr dirty="0" sz="1450" spc="-10">
                <a:latin typeface="Times New Roman"/>
                <a:cs typeface="Times New Roman"/>
              </a:rPr>
              <a:t>spoiled </a:t>
            </a:r>
            <a:r>
              <a:rPr dirty="0" sz="1450" spc="-5">
                <a:latin typeface="Times New Roman"/>
                <a:cs typeface="Times New Roman"/>
              </a:rPr>
              <a:t>by a  </a:t>
            </a:r>
            <a:r>
              <a:rPr dirty="0" sz="1450" spc="-10">
                <a:latin typeface="Times New Roman"/>
                <a:cs typeface="Times New Roman"/>
              </a:rPr>
              <a:t>menacing expression.</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At that moment </a:t>
            </a:r>
            <a:r>
              <a:rPr dirty="0" sz="1450" spc="-5">
                <a:latin typeface="Times New Roman"/>
                <a:cs typeface="Times New Roman"/>
              </a:rPr>
              <a:t>he </a:t>
            </a:r>
            <a:r>
              <a:rPr dirty="0" sz="1450" spc="-10">
                <a:latin typeface="Times New Roman"/>
                <a:cs typeface="Times New Roman"/>
              </a:rPr>
              <a:t>was somewhat paler than </a:t>
            </a:r>
            <a:r>
              <a:rPr dirty="0" sz="1450" spc="-5">
                <a:latin typeface="Times New Roman"/>
                <a:cs typeface="Times New Roman"/>
              </a:rPr>
              <a:t>by </a:t>
            </a:r>
            <a:r>
              <a:rPr dirty="0" sz="1450" spc="-10">
                <a:latin typeface="Times New Roman"/>
                <a:cs typeface="Times New Roman"/>
              </a:rPr>
              <a:t>nature; </a:t>
            </a:r>
            <a:r>
              <a:rPr dirty="0" sz="1450" spc="-5">
                <a:latin typeface="Times New Roman"/>
                <a:cs typeface="Times New Roman"/>
              </a:rPr>
              <a:t>he </a:t>
            </a:r>
            <a:r>
              <a:rPr dirty="0" sz="1450" spc="-10">
                <a:latin typeface="Times New Roman"/>
                <a:cs typeface="Times New Roman"/>
              </a:rPr>
              <a:t>wore </a:t>
            </a:r>
            <a:r>
              <a:rPr dirty="0" sz="1450" spc="-5">
                <a:latin typeface="Times New Roman"/>
                <a:cs typeface="Times New Roman"/>
              </a:rPr>
              <a:t>a </a:t>
            </a:r>
            <a:r>
              <a:rPr dirty="0" sz="1450" spc="-10">
                <a:latin typeface="Times New Roman"/>
                <a:cs typeface="Times New Roman"/>
              </a:rPr>
              <a:t>heavy  frown; and his lips worked, and </a:t>
            </a:r>
            <a:r>
              <a:rPr dirty="0" sz="1450" spc="-5">
                <a:latin typeface="Times New Roman"/>
                <a:cs typeface="Times New Roman"/>
              </a:rPr>
              <a:t>he </a:t>
            </a:r>
            <a:r>
              <a:rPr dirty="0" sz="1450" spc="-10">
                <a:latin typeface="Times New Roman"/>
                <a:cs typeface="Times New Roman"/>
              </a:rPr>
              <a:t>looked sharply round him as </a:t>
            </a:r>
            <a:r>
              <a:rPr dirty="0" sz="1450" spc="-5">
                <a:latin typeface="Times New Roman"/>
                <a:cs typeface="Times New Roman"/>
              </a:rPr>
              <a:t>he </a:t>
            </a:r>
            <a:r>
              <a:rPr dirty="0" sz="1450" spc="-10">
                <a:latin typeface="Times New Roman"/>
                <a:cs typeface="Times New Roman"/>
              </a:rPr>
              <a:t>walked,  like </a:t>
            </a:r>
            <a:r>
              <a:rPr dirty="0" sz="1450" spc="-5">
                <a:latin typeface="Times New Roman"/>
                <a:cs typeface="Times New Roman"/>
              </a:rPr>
              <a:t>a </a:t>
            </a:r>
            <a:r>
              <a:rPr dirty="0" sz="1450" spc="-10">
                <a:latin typeface="Times New Roman"/>
                <a:cs typeface="Times New Roman"/>
              </a:rPr>
              <a:t>man besieged with apprehensions. And yet </a:t>
            </a:r>
            <a:r>
              <a:rPr dirty="0" sz="1450" spc="-5">
                <a:latin typeface="Times New Roman"/>
                <a:cs typeface="Times New Roman"/>
              </a:rPr>
              <a:t>I thought 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triumph underlying all, as though </a:t>
            </a:r>
            <a:r>
              <a:rPr dirty="0" sz="1450" spc="-5">
                <a:latin typeface="Times New Roman"/>
                <a:cs typeface="Times New Roman"/>
              </a:rPr>
              <a:t>he </a:t>
            </a:r>
            <a:r>
              <a:rPr dirty="0" sz="1450" spc="-10">
                <a:latin typeface="Times New Roman"/>
                <a:cs typeface="Times New Roman"/>
              </a:rPr>
              <a:t>had already </a:t>
            </a:r>
            <a:r>
              <a:rPr dirty="0" sz="1450" spc="-5">
                <a:latin typeface="Times New Roman"/>
                <a:cs typeface="Times New Roman"/>
              </a:rPr>
              <a:t>done </a:t>
            </a:r>
            <a:r>
              <a:rPr dirty="0" sz="1450" spc="-10">
                <a:latin typeface="Times New Roman"/>
                <a:cs typeface="Times New Roman"/>
              </a:rPr>
              <a:t>much, and was near the  end </a:t>
            </a:r>
            <a:r>
              <a:rPr dirty="0" sz="1450" spc="-5">
                <a:latin typeface="Times New Roman"/>
                <a:cs typeface="Times New Roman"/>
              </a:rPr>
              <a:t>of </a:t>
            </a:r>
            <a:r>
              <a:rPr dirty="0" sz="1450" spc="-10">
                <a:latin typeface="Times New Roman"/>
                <a:cs typeface="Times New Roman"/>
              </a:rPr>
              <a:t>an</a:t>
            </a:r>
            <a:r>
              <a:rPr dirty="0" sz="1450" spc="-5">
                <a:latin typeface="Times New Roman"/>
                <a:cs typeface="Times New Roman"/>
              </a:rPr>
              <a:t> </a:t>
            </a:r>
            <a:r>
              <a:rPr dirty="0" sz="1450" spc="-10">
                <a:latin typeface="Times New Roman"/>
                <a:cs typeface="Times New Roman"/>
              </a:rPr>
              <a:t>achievement.</a:t>
            </a:r>
            <a:endParaRPr sz="1450">
              <a:latin typeface="Times New Roman"/>
              <a:cs typeface="Times New Roman"/>
            </a:endParaRPr>
          </a:p>
          <a:p>
            <a:pPr algn="just" marL="12700" marR="9525">
              <a:lnSpc>
                <a:spcPts val="1730"/>
              </a:lnSpc>
              <a:spcBef>
                <a:spcPts val="855"/>
              </a:spcBef>
            </a:pPr>
            <a:r>
              <a:rPr dirty="0" sz="1450" spc="-10">
                <a:latin typeface="Times New Roman"/>
                <a:cs typeface="Times New Roman"/>
              </a:rPr>
              <a:t>Partly from </a:t>
            </a:r>
            <a:r>
              <a:rPr dirty="0" sz="1450" spc="-5">
                <a:latin typeface="Times New Roman"/>
                <a:cs typeface="Times New Roman"/>
              </a:rPr>
              <a:t>a </a:t>
            </a:r>
            <a:r>
              <a:rPr dirty="0" sz="1450" spc="-10">
                <a:latin typeface="Times New Roman"/>
                <a:cs typeface="Times New Roman"/>
              </a:rPr>
              <a:t>scruple </a:t>
            </a:r>
            <a:r>
              <a:rPr dirty="0" sz="1450" spc="-5">
                <a:latin typeface="Times New Roman"/>
                <a:cs typeface="Times New Roman"/>
              </a:rPr>
              <a:t>of </a:t>
            </a:r>
            <a:r>
              <a:rPr dirty="0" sz="1450" spc="-10">
                <a:latin typeface="Times New Roman"/>
                <a:cs typeface="Times New Roman"/>
              </a:rPr>
              <a:t>delicacy </a:t>
            </a:r>
            <a:r>
              <a:rPr dirty="0" sz="1450" spc="-5">
                <a:latin typeface="Times New Roman"/>
                <a:cs typeface="Times New Roman"/>
              </a:rPr>
              <a:t>-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dare say came too late </a:t>
            </a:r>
            <a:r>
              <a:rPr dirty="0" sz="1450" spc="-5">
                <a:latin typeface="Times New Roman"/>
                <a:cs typeface="Times New Roman"/>
              </a:rPr>
              <a:t>- </a:t>
            </a:r>
            <a:r>
              <a:rPr dirty="0" sz="1450" spc="-10">
                <a:latin typeface="Times New Roman"/>
                <a:cs typeface="Times New Roman"/>
              </a:rPr>
              <a:t>partly from  the pleasure </a:t>
            </a:r>
            <a:r>
              <a:rPr dirty="0" sz="1450" spc="-5">
                <a:latin typeface="Times New Roman"/>
                <a:cs typeface="Times New Roman"/>
              </a:rPr>
              <a:t>of </a:t>
            </a:r>
            <a:r>
              <a:rPr dirty="0" sz="1450" spc="-10">
                <a:latin typeface="Times New Roman"/>
                <a:cs typeface="Times New Roman"/>
              </a:rPr>
              <a:t>startling an acquaintance, </a:t>
            </a:r>
            <a:r>
              <a:rPr dirty="0" sz="1450" spc="-5">
                <a:latin typeface="Times New Roman"/>
                <a:cs typeface="Times New Roman"/>
              </a:rPr>
              <a:t>I </a:t>
            </a:r>
            <a:r>
              <a:rPr dirty="0" sz="1450" spc="-10">
                <a:latin typeface="Times New Roman"/>
                <a:cs typeface="Times New Roman"/>
              </a:rPr>
              <a:t>desired to make my</a:t>
            </a:r>
            <a:r>
              <a:rPr dirty="0" sz="1450" spc="260">
                <a:latin typeface="Times New Roman"/>
                <a:cs typeface="Times New Roman"/>
              </a:rPr>
              <a:t> </a:t>
            </a:r>
            <a:r>
              <a:rPr dirty="0" sz="1450" spc="-10">
                <a:latin typeface="Times New Roman"/>
                <a:cs typeface="Times New Roman"/>
              </a:rPr>
              <a:t>presence</a:t>
            </a:r>
            <a:endParaRPr sz="14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man, as </a:t>
            </a:r>
            <a:r>
              <a:rPr dirty="0" sz="1450" spc="-5">
                <a:latin typeface="Times New Roman"/>
                <a:cs typeface="Times New Roman"/>
              </a:rPr>
              <a:t>I do you,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would rather strain the regulation than deny</a:t>
            </a:r>
            <a:r>
              <a:rPr dirty="0" sz="1450" spc="16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Prince and the Colonel, </a:t>
            </a:r>
            <a:r>
              <a:rPr dirty="0" sz="1450" spc="-5">
                <a:latin typeface="Times New Roman"/>
                <a:cs typeface="Times New Roman"/>
              </a:rPr>
              <a:t>one </a:t>
            </a:r>
            <a:r>
              <a:rPr dirty="0" sz="1450" spc="-10">
                <a:latin typeface="Times New Roman"/>
                <a:cs typeface="Times New Roman"/>
              </a:rPr>
              <a:t>after the </a:t>
            </a:r>
            <a:r>
              <a:rPr dirty="0" sz="1450" spc="-20">
                <a:latin typeface="Times New Roman"/>
                <a:cs typeface="Times New Roman"/>
              </a:rPr>
              <a:t>other, </a:t>
            </a:r>
            <a:r>
              <a:rPr dirty="0" sz="1450" spc="-10">
                <a:latin typeface="Times New Roman"/>
                <a:cs typeface="Times New Roman"/>
              </a:rPr>
              <a:t>were subjected to </a:t>
            </a:r>
            <a:r>
              <a:rPr dirty="0" sz="1450" spc="-5">
                <a:latin typeface="Times New Roman"/>
                <a:cs typeface="Times New Roman"/>
              </a:rPr>
              <a:t>a </a:t>
            </a:r>
            <a:r>
              <a:rPr dirty="0" sz="1450" spc="-10">
                <a:latin typeface="Times New Roman"/>
                <a:cs typeface="Times New Roman"/>
              </a:rPr>
              <a:t>long and  particular interrogatory: the Prince alone; </a:t>
            </a:r>
            <a:r>
              <a:rPr dirty="0" sz="1450" spc="-5">
                <a:latin typeface="Times New Roman"/>
                <a:cs typeface="Times New Roman"/>
              </a:rPr>
              <a:t>but </a:t>
            </a:r>
            <a:r>
              <a:rPr dirty="0" sz="1450" spc="-10">
                <a:latin typeface="Times New Roman"/>
                <a:cs typeface="Times New Roman"/>
              </a:rPr>
              <a:t>Geraldine in the presence </a:t>
            </a:r>
            <a:r>
              <a:rPr dirty="0" sz="1450" spc="-5">
                <a:latin typeface="Times New Roman"/>
                <a:cs typeface="Times New Roman"/>
              </a:rPr>
              <a:t>of </a:t>
            </a:r>
            <a:r>
              <a:rPr dirty="0" sz="1450" spc="-10">
                <a:latin typeface="Times New Roman"/>
                <a:cs typeface="Times New Roman"/>
              </a:rPr>
              <a:t>the  Prince, so that the President might observe the countenance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while  the other was being warmly cross-examined. The result was satisfactory; and  the President, after having booked </a:t>
            </a:r>
            <a:r>
              <a:rPr dirty="0" sz="1450" spc="-5">
                <a:latin typeface="Times New Roman"/>
                <a:cs typeface="Times New Roman"/>
              </a:rPr>
              <a:t>a </a:t>
            </a:r>
            <a:r>
              <a:rPr dirty="0" sz="1450" spc="-10">
                <a:latin typeface="Times New Roman"/>
                <a:cs typeface="Times New Roman"/>
              </a:rPr>
              <a:t>few details </a:t>
            </a:r>
            <a:r>
              <a:rPr dirty="0" sz="1450" spc="-5">
                <a:latin typeface="Times New Roman"/>
                <a:cs typeface="Times New Roman"/>
              </a:rPr>
              <a:t>of </a:t>
            </a:r>
            <a:r>
              <a:rPr dirty="0" sz="1450" spc="-10">
                <a:latin typeface="Times New Roman"/>
                <a:cs typeface="Times New Roman"/>
              </a:rPr>
              <a:t>each case, produced </a:t>
            </a:r>
            <a:r>
              <a:rPr dirty="0" sz="1450" spc="-5">
                <a:latin typeface="Times New Roman"/>
                <a:cs typeface="Times New Roman"/>
              </a:rPr>
              <a:t>a </a:t>
            </a:r>
            <a:r>
              <a:rPr dirty="0" sz="1450" spc="-10">
                <a:latin typeface="Times New Roman"/>
                <a:cs typeface="Times New Roman"/>
              </a:rPr>
              <a:t>form  </a:t>
            </a:r>
            <a:r>
              <a:rPr dirty="0" sz="1450" spc="-5">
                <a:latin typeface="Times New Roman"/>
                <a:cs typeface="Times New Roman"/>
              </a:rPr>
              <a:t>of </a:t>
            </a:r>
            <a:r>
              <a:rPr dirty="0" sz="1450" spc="-10">
                <a:latin typeface="Times New Roman"/>
                <a:cs typeface="Times New Roman"/>
              </a:rPr>
              <a:t>oath to </a:t>
            </a:r>
            <a:r>
              <a:rPr dirty="0" sz="1450" spc="-5">
                <a:latin typeface="Times New Roman"/>
                <a:cs typeface="Times New Roman"/>
              </a:rPr>
              <a:t>be </a:t>
            </a:r>
            <a:r>
              <a:rPr dirty="0" sz="1450" spc="-10">
                <a:latin typeface="Times New Roman"/>
                <a:cs typeface="Times New Roman"/>
              </a:rPr>
              <a:t>accepted. Nothing could </a:t>
            </a:r>
            <a:r>
              <a:rPr dirty="0" sz="1450" spc="-5">
                <a:latin typeface="Times New Roman"/>
                <a:cs typeface="Times New Roman"/>
              </a:rPr>
              <a:t>be </a:t>
            </a:r>
            <a:r>
              <a:rPr dirty="0" sz="1450" spc="-10">
                <a:latin typeface="Times New Roman"/>
                <a:cs typeface="Times New Roman"/>
              </a:rPr>
              <a:t>conceived more passive than the  obedience promised, </a:t>
            </a:r>
            <a:r>
              <a:rPr dirty="0" sz="1450" spc="-5">
                <a:latin typeface="Times New Roman"/>
                <a:cs typeface="Times New Roman"/>
              </a:rPr>
              <a:t>or </a:t>
            </a:r>
            <a:r>
              <a:rPr dirty="0" sz="1450" spc="-10">
                <a:latin typeface="Times New Roman"/>
                <a:cs typeface="Times New Roman"/>
              </a:rPr>
              <a:t>more stringent than the terms </a:t>
            </a:r>
            <a:r>
              <a:rPr dirty="0" sz="1450" spc="-5">
                <a:latin typeface="Times New Roman"/>
                <a:cs typeface="Times New Roman"/>
              </a:rPr>
              <a:t>by </a:t>
            </a:r>
            <a:r>
              <a:rPr dirty="0" sz="1450" spc="-10">
                <a:latin typeface="Times New Roman"/>
                <a:cs typeface="Times New Roman"/>
              </a:rPr>
              <a:t>which the juror  </a:t>
            </a:r>
            <a:r>
              <a:rPr dirty="0" sz="1450" spc="-5">
                <a:latin typeface="Times New Roman"/>
                <a:cs typeface="Times New Roman"/>
              </a:rPr>
              <a:t>bound </a:t>
            </a:r>
            <a:r>
              <a:rPr dirty="0" sz="1450" spc="-10">
                <a:latin typeface="Times New Roman"/>
                <a:cs typeface="Times New Roman"/>
              </a:rPr>
              <a:t>himself. The man who forfeited </a:t>
            </a:r>
            <a:r>
              <a:rPr dirty="0" sz="1450" spc="-5">
                <a:latin typeface="Times New Roman"/>
                <a:cs typeface="Times New Roman"/>
              </a:rPr>
              <a:t>a </a:t>
            </a:r>
            <a:r>
              <a:rPr dirty="0" sz="1450" spc="-10">
                <a:latin typeface="Times New Roman"/>
                <a:cs typeface="Times New Roman"/>
              </a:rPr>
              <a:t>pledge so awful could scarcely have </a:t>
            </a:r>
            <a:r>
              <a:rPr dirty="0" sz="1450" spc="-5">
                <a:latin typeface="Times New Roman"/>
                <a:cs typeface="Times New Roman"/>
              </a:rPr>
              <a:t>a  </a:t>
            </a:r>
            <a:r>
              <a:rPr dirty="0" sz="1450" spc="-10">
                <a:latin typeface="Times New Roman"/>
                <a:cs typeface="Times New Roman"/>
              </a:rPr>
              <a:t>rag </a:t>
            </a:r>
            <a:r>
              <a:rPr dirty="0" sz="1450" spc="-5">
                <a:latin typeface="Times New Roman"/>
                <a:cs typeface="Times New Roman"/>
              </a:rPr>
              <a:t>of honour or </a:t>
            </a:r>
            <a:r>
              <a:rPr dirty="0" sz="1450" spc="-10">
                <a:latin typeface="Times New Roman"/>
                <a:cs typeface="Times New Roman"/>
              </a:rPr>
              <a:t>any </a:t>
            </a:r>
            <a:r>
              <a:rPr dirty="0" sz="1450" spc="-5">
                <a:latin typeface="Times New Roman"/>
                <a:cs typeface="Times New Roman"/>
              </a:rPr>
              <a:t>of </a:t>
            </a:r>
            <a:r>
              <a:rPr dirty="0" sz="1450" spc="-10">
                <a:latin typeface="Times New Roman"/>
                <a:cs typeface="Times New Roman"/>
              </a:rPr>
              <a:t>the consolations </a:t>
            </a:r>
            <a:r>
              <a:rPr dirty="0" sz="1450" spc="-5">
                <a:latin typeface="Times New Roman"/>
                <a:cs typeface="Times New Roman"/>
              </a:rPr>
              <a:t>of </a:t>
            </a:r>
            <a:r>
              <a:rPr dirty="0" sz="1450" spc="-10">
                <a:latin typeface="Times New Roman"/>
                <a:cs typeface="Times New Roman"/>
              </a:rPr>
              <a:t>religion left to him. Florizel signed  the document, </a:t>
            </a:r>
            <a:r>
              <a:rPr dirty="0" sz="1450" spc="-5">
                <a:latin typeface="Times New Roman"/>
                <a:cs typeface="Times New Roman"/>
              </a:rPr>
              <a:t>but not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shudder; the Colonel followed his example  with an air </a:t>
            </a:r>
            <a:r>
              <a:rPr dirty="0" sz="1450" spc="-5">
                <a:latin typeface="Times New Roman"/>
                <a:cs typeface="Times New Roman"/>
              </a:rPr>
              <a:t>of </a:t>
            </a:r>
            <a:r>
              <a:rPr dirty="0" sz="1450" spc="-10">
                <a:latin typeface="Times New Roman"/>
                <a:cs typeface="Times New Roman"/>
              </a:rPr>
              <a:t>great depression. Then the President received the entry money;  and without more ado, introduced the two friends into the smoking-room </a:t>
            </a:r>
            <a:r>
              <a:rPr dirty="0" sz="1450" spc="-5">
                <a:latin typeface="Times New Roman"/>
                <a:cs typeface="Times New Roman"/>
              </a:rPr>
              <a:t>of  </a:t>
            </a:r>
            <a:r>
              <a:rPr dirty="0" sz="1450" spc="-10">
                <a:latin typeface="Times New Roman"/>
                <a:cs typeface="Times New Roman"/>
              </a:rPr>
              <a:t>the Suicide</a:t>
            </a:r>
            <a:r>
              <a:rPr dirty="0" sz="1450" spc="-5">
                <a:latin typeface="Times New Roman"/>
                <a:cs typeface="Times New Roman"/>
              </a:rPr>
              <a:t> </a:t>
            </a:r>
            <a:r>
              <a:rPr dirty="0" sz="1450" spc="-10">
                <a:latin typeface="Times New Roman"/>
                <a:cs typeface="Times New Roman"/>
              </a:rPr>
              <a:t>Club.</a:t>
            </a:r>
            <a:endParaRPr sz="1450">
              <a:latin typeface="Times New Roman"/>
              <a:cs typeface="Times New Roman"/>
            </a:endParaRPr>
          </a:p>
          <a:p>
            <a:pPr algn="just" marL="12700" marR="6350">
              <a:lnSpc>
                <a:spcPts val="1730"/>
              </a:lnSpc>
              <a:spcBef>
                <a:spcPts val="844"/>
              </a:spcBef>
            </a:pPr>
            <a:r>
              <a:rPr dirty="0" sz="1450" spc="-10">
                <a:latin typeface="Times New Roman"/>
                <a:cs typeface="Times New Roman"/>
              </a:rPr>
              <a:t>The smoking-room </a:t>
            </a:r>
            <a:r>
              <a:rPr dirty="0" sz="1450" spc="-5">
                <a:latin typeface="Times New Roman"/>
                <a:cs typeface="Times New Roman"/>
              </a:rPr>
              <a:t>of </a:t>
            </a:r>
            <a:r>
              <a:rPr dirty="0" sz="1450" spc="-10">
                <a:latin typeface="Times New Roman"/>
                <a:cs typeface="Times New Roman"/>
              </a:rPr>
              <a:t>the Suicide Club was the same height as the cabinet into  which it opened, </a:t>
            </a:r>
            <a:r>
              <a:rPr dirty="0" sz="1450" spc="-5">
                <a:latin typeface="Times New Roman"/>
                <a:cs typeface="Times New Roman"/>
              </a:rPr>
              <a:t>but </a:t>
            </a:r>
            <a:r>
              <a:rPr dirty="0" sz="1450" spc="-10">
                <a:latin typeface="Times New Roman"/>
                <a:cs typeface="Times New Roman"/>
              </a:rPr>
              <a:t>much </a:t>
            </a:r>
            <a:r>
              <a:rPr dirty="0" sz="1450" spc="-20">
                <a:latin typeface="Times New Roman"/>
                <a:cs typeface="Times New Roman"/>
              </a:rPr>
              <a:t>larger, </a:t>
            </a:r>
            <a:r>
              <a:rPr dirty="0" sz="1450" spc="-10">
                <a:latin typeface="Times New Roman"/>
                <a:cs typeface="Times New Roman"/>
              </a:rPr>
              <a:t>and papered from top to bottom with an  imitation </a:t>
            </a:r>
            <a:r>
              <a:rPr dirty="0" sz="1450" spc="-5">
                <a:latin typeface="Times New Roman"/>
                <a:cs typeface="Times New Roman"/>
              </a:rPr>
              <a:t>of </a:t>
            </a:r>
            <a:r>
              <a:rPr dirty="0" sz="1450" spc="-10">
                <a:latin typeface="Times New Roman"/>
                <a:cs typeface="Times New Roman"/>
              </a:rPr>
              <a:t>oak wainscot. A </a:t>
            </a:r>
            <a:r>
              <a:rPr dirty="0" sz="1450" spc="-15">
                <a:latin typeface="Times New Roman"/>
                <a:cs typeface="Times New Roman"/>
              </a:rPr>
              <a:t>large </a:t>
            </a:r>
            <a:r>
              <a:rPr dirty="0" sz="1450" spc="-10">
                <a:latin typeface="Times New Roman"/>
                <a:cs typeface="Times New Roman"/>
              </a:rPr>
              <a:t>and cheerful fire and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gas-jets  illuminated the </a:t>
            </a:r>
            <a:r>
              <a:rPr dirty="0" sz="1450" spc="-20">
                <a:latin typeface="Times New Roman"/>
                <a:cs typeface="Times New Roman"/>
              </a:rPr>
              <a:t>company. </a:t>
            </a:r>
            <a:r>
              <a:rPr dirty="0" sz="1450" spc="-10">
                <a:latin typeface="Times New Roman"/>
                <a:cs typeface="Times New Roman"/>
              </a:rPr>
              <a:t>The Prince and his follower made the number </a:t>
            </a:r>
            <a:r>
              <a:rPr dirty="0" sz="1450" spc="-5">
                <a:latin typeface="Times New Roman"/>
                <a:cs typeface="Times New Roman"/>
              </a:rPr>
              <a:t>up </a:t>
            </a:r>
            <a:r>
              <a:rPr dirty="0" sz="1450" spc="-10">
                <a:latin typeface="Times New Roman"/>
                <a:cs typeface="Times New Roman"/>
              </a:rPr>
              <a:t>to  eighteen. Most </a:t>
            </a:r>
            <a:r>
              <a:rPr dirty="0" sz="1450" spc="-5">
                <a:latin typeface="Times New Roman"/>
                <a:cs typeface="Times New Roman"/>
              </a:rPr>
              <a:t>of </a:t>
            </a:r>
            <a:r>
              <a:rPr dirty="0" sz="1450" spc="-10">
                <a:latin typeface="Times New Roman"/>
                <a:cs typeface="Times New Roman"/>
              </a:rPr>
              <a:t>the party were smoking, and drinking champagne; </a:t>
            </a:r>
            <a:r>
              <a:rPr dirty="0" sz="1450" spc="-5">
                <a:latin typeface="Times New Roman"/>
                <a:cs typeface="Times New Roman"/>
              </a:rPr>
              <a:t>a </a:t>
            </a:r>
            <a:r>
              <a:rPr dirty="0" sz="1450" spc="-10">
                <a:latin typeface="Times New Roman"/>
                <a:cs typeface="Times New Roman"/>
              </a:rPr>
              <a:t>feverish  hilarity reigned, with sudden and rather ghastly</a:t>
            </a:r>
            <a:r>
              <a:rPr dirty="0" sz="1450" spc="30">
                <a:latin typeface="Times New Roman"/>
                <a:cs typeface="Times New Roman"/>
              </a:rPr>
              <a:t> </a:t>
            </a:r>
            <a:r>
              <a:rPr dirty="0" sz="1450" spc="-10">
                <a:latin typeface="Times New Roman"/>
                <a:cs typeface="Times New Roman"/>
              </a:rPr>
              <a:t>pauses.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"Is this </a:t>
            </a:r>
            <a:r>
              <a:rPr dirty="0" sz="1450" spc="-5">
                <a:latin typeface="Times New Roman"/>
                <a:cs typeface="Times New Roman"/>
              </a:rPr>
              <a:t>a </a:t>
            </a:r>
            <a:r>
              <a:rPr dirty="0" sz="1450" spc="-10">
                <a:latin typeface="Times New Roman"/>
                <a:cs typeface="Times New Roman"/>
              </a:rPr>
              <a:t>full meeting?" asked the</a:t>
            </a:r>
            <a:r>
              <a:rPr dirty="0" sz="1450" spc="20">
                <a:latin typeface="Times New Roman"/>
                <a:cs typeface="Times New Roman"/>
              </a:rPr>
              <a:t> </a:t>
            </a:r>
            <a:r>
              <a:rPr dirty="0" sz="1450" spc="-10">
                <a:latin typeface="Times New Roman"/>
                <a:cs typeface="Times New Roman"/>
              </a:rPr>
              <a:t>Prince.</a:t>
            </a:r>
            <a:endParaRPr sz="1450">
              <a:latin typeface="Times New Roman"/>
              <a:cs typeface="Times New Roman"/>
            </a:endParaRPr>
          </a:p>
          <a:p>
            <a:pPr algn="just" marL="12700" marR="5715">
              <a:lnSpc>
                <a:spcPts val="1730"/>
              </a:lnSpc>
              <a:spcBef>
                <a:spcPts val="920"/>
              </a:spcBef>
            </a:pPr>
            <a:r>
              <a:rPr dirty="0" sz="1450" spc="-10">
                <a:latin typeface="Times New Roman"/>
                <a:cs typeface="Times New Roman"/>
              </a:rPr>
              <a:t>"Middling," said the President. "By the </a:t>
            </a:r>
            <a:r>
              <a:rPr dirty="0" sz="1450" spc="-30">
                <a:latin typeface="Times New Roman"/>
                <a:cs typeface="Times New Roman"/>
              </a:rPr>
              <a:t>way," </a:t>
            </a:r>
            <a:r>
              <a:rPr dirty="0" sz="1450" spc="-5">
                <a:latin typeface="Times New Roman"/>
                <a:cs typeface="Times New Roman"/>
              </a:rPr>
              <a:t>he </a:t>
            </a:r>
            <a:r>
              <a:rPr dirty="0" sz="1450" spc="-10">
                <a:latin typeface="Times New Roman"/>
                <a:cs typeface="Times New Roman"/>
              </a:rPr>
              <a:t>added, "if </a:t>
            </a:r>
            <a:r>
              <a:rPr dirty="0" sz="1450" spc="-5">
                <a:latin typeface="Times New Roman"/>
                <a:cs typeface="Times New Roman"/>
              </a:rPr>
              <a:t>you </a:t>
            </a:r>
            <a:r>
              <a:rPr dirty="0" sz="1450" spc="-10">
                <a:latin typeface="Times New Roman"/>
                <a:cs typeface="Times New Roman"/>
              </a:rPr>
              <a:t>have any  </a:t>
            </a:r>
            <a:r>
              <a:rPr dirty="0" sz="1450" spc="-25">
                <a:latin typeface="Times New Roman"/>
                <a:cs typeface="Times New Roman"/>
              </a:rPr>
              <a:t>money, </a:t>
            </a:r>
            <a:r>
              <a:rPr dirty="0" sz="1450" spc="-10">
                <a:latin typeface="Times New Roman"/>
                <a:cs typeface="Times New Roman"/>
              </a:rPr>
              <a:t>it is usual to </a:t>
            </a:r>
            <a:r>
              <a:rPr dirty="0" sz="1450" spc="-15">
                <a:latin typeface="Times New Roman"/>
                <a:cs typeface="Times New Roman"/>
              </a:rPr>
              <a:t>offer </a:t>
            </a:r>
            <a:r>
              <a:rPr dirty="0" sz="1450" spc="-10">
                <a:latin typeface="Times New Roman"/>
                <a:cs typeface="Times New Roman"/>
              </a:rPr>
              <a:t>some champagne. It keeps </a:t>
            </a:r>
            <a:r>
              <a:rPr dirty="0" sz="1450" spc="-5">
                <a:latin typeface="Times New Roman"/>
                <a:cs typeface="Times New Roman"/>
              </a:rPr>
              <a:t>up a good </a:t>
            </a:r>
            <a:r>
              <a:rPr dirty="0" sz="1450" spc="-10">
                <a:latin typeface="Times New Roman"/>
                <a:cs typeface="Times New Roman"/>
              </a:rPr>
              <a:t>spirit, and is  </a:t>
            </a:r>
            <a:r>
              <a:rPr dirty="0" sz="1450" spc="-5">
                <a:latin typeface="Times New Roman"/>
                <a:cs typeface="Times New Roman"/>
              </a:rPr>
              <a:t>one of </a:t>
            </a:r>
            <a:r>
              <a:rPr dirty="0" sz="1450" spc="-10">
                <a:latin typeface="Times New Roman"/>
                <a:cs typeface="Times New Roman"/>
              </a:rPr>
              <a:t>my own little</a:t>
            </a:r>
            <a:r>
              <a:rPr dirty="0" sz="1450">
                <a:latin typeface="Times New Roman"/>
                <a:cs typeface="Times New Roman"/>
              </a:rPr>
              <a:t> </a:t>
            </a:r>
            <a:r>
              <a:rPr dirty="0" sz="1450" spc="-10">
                <a:latin typeface="Times New Roman"/>
                <a:cs typeface="Times New Roman"/>
              </a:rPr>
              <a:t>perquisites."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"Hammersmith," said Florizel, "I may leave the champagne to</a:t>
            </a:r>
            <a:r>
              <a:rPr dirty="0" sz="1450" spc="4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turned away and began to </a:t>
            </a:r>
            <a:r>
              <a:rPr dirty="0" sz="1450" spc="-5">
                <a:latin typeface="Times New Roman"/>
                <a:cs typeface="Times New Roman"/>
              </a:rPr>
              <a:t>go </a:t>
            </a:r>
            <a:r>
              <a:rPr dirty="0" sz="1450" spc="-10">
                <a:latin typeface="Times New Roman"/>
                <a:cs typeface="Times New Roman"/>
              </a:rPr>
              <a:t>round among the guests.  Accustomed to play the host in the highest circles, </a:t>
            </a:r>
            <a:r>
              <a:rPr dirty="0" sz="1450" spc="-5">
                <a:latin typeface="Times New Roman"/>
                <a:cs typeface="Times New Roman"/>
              </a:rPr>
              <a:t>he </a:t>
            </a:r>
            <a:r>
              <a:rPr dirty="0" sz="1450" spc="-10">
                <a:latin typeface="Times New Roman"/>
                <a:cs typeface="Times New Roman"/>
              </a:rPr>
              <a:t>charmed and dominated  all whom </a:t>
            </a:r>
            <a:r>
              <a:rPr dirty="0" sz="1450" spc="-5">
                <a:latin typeface="Times New Roman"/>
                <a:cs typeface="Times New Roman"/>
              </a:rPr>
              <a:t>he </a:t>
            </a:r>
            <a:r>
              <a:rPr dirty="0" sz="1450" spc="-10">
                <a:latin typeface="Times New Roman"/>
                <a:cs typeface="Times New Roman"/>
              </a:rPr>
              <a:t>approached; there was something at once winning and  authoritative in his address; and his extraordinary coolness gave him yet  another distinction in this half maniacal </a:t>
            </a:r>
            <a:r>
              <a:rPr dirty="0" sz="1450" spc="-20">
                <a:latin typeface="Times New Roman"/>
                <a:cs typeface="Times New Roman"/>
              </a:rPr>
              <a:t>society.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went from </a:t>
            </a:r>
            <a:r>
              <a:rPr dirty="0" sz="1450" spc="-5">
                <a:latin typeface="Times New Roman"/>
                <a:cs typeface="Times New Roman"/>
              </a:rPr>
              <a:t>one </a:t>
            </a:r>
            <a:r>
              <a:rPr dirty="0" sz="1450" spc="-10">
                <a:latin typeface="Times New Roman"/>
                <a:cs typeface="Times New Roman"/>
              </a:rPr>
              <a:t>to  another </a:t>
            </a:r>
            <a:r>
              <a:rPr dirty="0" sz="1450" spc="-5">
                <a:latin typeface="Times New Roman"/>
                <a:cs typeface="Times New Roman"/>
              </a:rPr>
              <a:t>he </a:t>
            </a:r>
            <a:r>
              <a:rPr dirty="0" sz="1450" spc="-10">
                <a:latin typeface="Times New Roman"/>
                <a:cs typeface="Times New Roman"/>
              </a:rPr>
              <a:t>kept both his eyes and ears open, and soon began to gain </a:t>
            </a:r>
            <a:r>
              <a:rPr dirty="0" sz="1450" spc="-5">
                <a:latin typeface="Times New Roman"/>
                <a:cs typeface="Times New Roman"/>
              </a:rPr>
              <a:t>a </a:t>
            </a:r>
            <a:r>
              <a:rPr dirty="0" sz="1450" spc="-10">
                <a:latin typeface="Times New Roman"/>
                <a:cs typeface="Times New Roman"/>
              </a:rPr>
              <a:t>general  idea </a:t>
            </a:r>
            <a:r>
              <a:rPr dirty="0" sz="1450" spc="-5">
                <a:latin typeface="Times New Roman"/>
                <a:cs typeface="Times New Roman"/>
              </a:rPr>
              <a:t>of </a:t>
            </a:r>
            <a:r>
              <a:rPr dirty="0" sz="1450" spc="-10">
                <a:latin typeface="Times New Roman"/>
                <a:cs typeface="Times New Roman"/>
              </a:rPr>
              <a:t>the people among whom </a:t>
            </a:r>
            <a:r>
              <a:rPr dirty="0" sz="1450" spc="-5">
                <a:latin typeface="Times New Roman"/>
                <a:cs typeface="Times New Roman"/>
              </a:rPr>
              <a:t>he </a:t>
            </a:r>
            <a:r>
              <a:rPr dirty="0" sz="1450" spc="-10">
                <a:latin typeface="Times New Roman"/>
                <a:cs typeface="Times New Roman"/>
              </a:rPr>
              <a:t>found himself. As in all other places </a:t>
            </a:r>
            <a:r>
              <a:rPr dirty="0" sz="1450" spc="-5">
                <a:latin typeface="Times New Roman"/>
                <a:cs typeface="Times New Roman"/>
              </a:rPr>
              <a:t>of  </a:t>
            </a:r>
            <a:r>
              <a:rPr dirty="0" sz="1450" spc="-10">
                <a:latin typeface="Times New Roman"/>
                <a:cs typeface="Times New Roman"/>
              </a:rPr>
              <a:t>resort, </a:t>
            </a:r>
            <a:r>
              <a:rPr dirty="0" sz="1450" spc="-5">
                <a:latin typeface="Times New Roman"/>
                <a:cs typeface="Times New Roman"/>
              </a:rPr>
              <a:t>one </a:t>
            </a:r>
            <a:r>
              <a:rPr dirty="0" sz="1450" spc="-10">
                <a:latin typeface="Times New Roman"/>
                <a:cs typeface="Times New Roman"/>
              </a:rPr>
              <a:t>type predominated: people in the prime </a:t>
            </a:r>
            <a:r>
              <a:rPr dirty="0" sz="1450" spc="-5">
                <a:latin typeface="Times New Roman"/>
                <a:cs typeface="Times New Roman"/>
              </a:rPr>
              <a:t>of youth, </a:t>
            </a:r>
            <a:r>
              <a:rPr dirty="0" sz="1450" spc="-10">
                <a:latin typeface="Times New Roman"/>
                <a:cs typeface="Times New Roman"/>
              </a:rPr>
              <a:t>with every show  </a:t>
            </a:r>
            <a:r>
              <a:rPr dirty="0" sz="1450" spc="-5">
                <a:latin typeface="Times New Roman"/>
                <a:cs typeface="Times New Roman"/>
              </a:rPr>
              <a:t>of </a:t>
            </a:r>
            <a:r>
              <a:rPr dirty="0" sz="1450" spc="-10">
                <a:latin typeface="Times New Roman"/>
                <a:cs typeface="Times New Roman"/>
              </a:rPr>
              <a:t>intelligence and sensibility in their appearance, </a:t>
            </a:r>
            <a:r>
              <a:rPr dirty="0" sz="1450" spc="-5">
                <a:latin typeface="Times New Roman"/>
                <a:cs typeface="Times New Roman"/>
              </a:rPr>
              <a:t>but </a:t>
            </a:r>
            <a:r>
              <a:rPr dirty="0" sz="1450" spc="-10">
                <a:latin typeface="Times New Roman"/>
                <a:cs typeface="Times New Roman"/>
              </a:rPr>
              <a:t>with little promise </a:t>
            </a:r>
            <a:r>
              <a:rPr dirty="0" sz="1450" spc="-5">
                <a:latin typeface="Times New Roman"/>
                <a:cs typeface="Times New Roman"/>
              </a:rPr>
              <a:t>of  </a:t>
            </a:r>
            <a:r>
              <a:rPr dirty="0" sz="1450" spc="-10">
                <a:latin typeface="Times New Roman"/>
                <a:cs typeface="Times New Roman"/>
              </a:rPr>
              <a:t>strength </a:t>
            </a:r>
            <a:r>
              <a:rPr dirty="0" sz="1450" spc="-5">
                <a:latin typeface="Times New Roman"/>
                <a:cs typeface="Times New Roman"/>
              </a:rPr>
              <a:t>or </a:t>
            </a:r>
            <a:r>
              <a:rPr dirty="0" sz="1450" spc="-10">
                <a:latin typeface="Times New Roman"/>
                <a:cs typeface="Times New Roman"/>
              </a:rPr>
              <a:t>the quality that makes success. Few were much above </a:t>
            </a:r>
            <a:r>
              <a:rPr dirty="0" sz="1450" spc="-20">
                <a:latin typeface="Times New Roman"/>
                <a:cs typeface="Times New Roman"/>
              </a:rPr>
              <a:t>thirty, </a:t>
            </a:r>
            <a:r>
              <a:rPr dirty="0" sz="1450" spc="-10">
                <a:latin typeface="Times New Roman"/>
                <a:cs typeface="Times New Roman"/>
              </a:rPr>
              <a:t>and  </a:t>
            </a:r>
            <a:r>
              <a:rPr dirty="0" sz="1450" spc="-5">
                <a:latin typeface="Times New Roman"/>
                <a:cs typeface="Times New Roman"/>
              </a:rPr>
              <a:t>not a </a:t>
            </a:r>
            <a:r>
              <a:rPr dirty="0" sz="1450" spc="-10">
                <a:latin typeface="Times New Roman"/>
                <a:cs typeface="Times New Roman"/>
              </a:rPr>
              <a:t>few were still in their teens. They stood, leaning </a:t>
            </a:r>
            <a:r>
              <a:rPr dirty="0" sz="1450" spc="-5">
                <a:latin typeface="Times New Roman"/>
                <a:cs typeface="Times New Roman"/>
              </a:rPr>
              <a:t>on </a:t>
            </a:r>
            <a:r>
              <a:rPr dirty="0" sz="1450" spc="-10">
                <a:latin typeface="Times New Roman"/>
                <a:cs typeface="Times New Roman"/>
              </a:rPr>
              <a:t>tables and shifting </a:t>
            </a:r>
            <a:r>
              <a:rPr dirty="0" sz="1450" spc="-5">
                <a:latin typeface="Times New Roman"/>
                <a:cs typeface="Times New Roman"/>
              </a:rPr>
              <a:t>on  </a:t>
            </a:r>
            <a:r>
              <a:rPr dirty="0" sz="1450" spc="-10">
                <a:latin typeface="Times New Roman"/>
                <a:cs typeface="Times New Roman"/>
              </a:rPr>
              <a:t>their feet; sometimes they smoked extraordinarily fast, and sometimes they let  their cigars </a:t>
            </a:r>
            <a:r>
              <a:rPr dirty="0" sz="1450" spc="-5">
                <a:latin typeface="Times New Roman"/>
                <a:cs typeface="Times New Roman"/>
              </a:rPr>
              <a:t>go out; </a:t>
            </a:r>
            <a:r>
              <a:rPr dirty="0" sz="1450" spc="-10">
                <a:latin typeface="Times New Roman"/>
                <a:cs typeface="Times New Roman"/>
              </a:rPr>
              <a:t>some talked well, </a:t>
            </a:r>
            <a:r>
              <a:rPr dirty="0" sz="1450" spc="-5">
                <a:latin typeface="Times New Roman"/>
                <a:cs typeface="Times New Roman"/>
              </a:rPr>
              <a:t>but </a:t>
            </a:r>
            <a:r>
              <a:rPr dirty="0" sz="1450" spc="-10">
                <a:latin typeface="Times New Roman"/>
                <a:cs typeface="Times New Roman"/>
              </a:rPr>
              <a:t>the conversation </a:t>
            </a:r>
            <a:r>
              <a:rPr dirty="0" sz="1450" spc="-5">
                <a:latin typeface="Times New Roman"/>
                <a:cs typeface="Times New Roman"/>
              </a:rPr>
              <a:t>of </a:t>
            </a:r>
            <a:r>
              <a:rPr dirty="0" sz="1450" spc="-10">
                <a:latin typeface="Times New Roman"/>
                <a:cs typeface="Times New Roman"/>
              </a:rPr>
              <a:t>others was  plainly</a:t>
            </a:r>
            <a:r>
              <a:rPr dirty="0" sz="1450" spc="120">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result</a:t>
            </a:r>
            <a:r>
              <a:rPr dirty="0" sz="1450" spc="120">
                <a:latin typeface="Times New Roman"/>
                <a:cs typeface="Times New Roman"/>
              </a:rPr>
              <a:t> </a:t>
            </a:r>
            <a:r>
              <a:rPr dirty="0" sz="1450" spc="-5">
                <a:latin typeface="Times New Roman"/>
                <a:cs typeface="Times New Roman"/>
              </a:rPr>
              <a:t>of</a:t>
            </a:r>
            <a:r>
              <a:rPr dirty="0" sz="1450" spc="120">
                <a:latin typeface="Times New Roman"/>
                <a:cs typeface="Times New Roman"/>
              </a:rPr>
              <a:t> </a:t>
            </a:r>
            <a:r>
              <a:rPr dirty="0" sz="1450" spc="-10">
                <a:latin typeface="Times New Roman"/>
                <a:cs typeface="Times New Roman"/>
              </a:rPr>
              <a:t>nervous</a:t>
            </a:r>
            <a:r>
              <a:rPr dirty="0" sz="1450" spc="120">
                <a:latin typeface="Times New Roman"/>
                <a:cs typeface="Times New Roman"/>
              </a:rPr>
              <a:t> </a:t>
            </a:r>
            <a:r>
              <a:rPr dirty="0" sz="1450" spc="-10">
                <a:latin typeface="Times New Roman"/>
                <a:cs typeface="Times New Roman"/>
              </a:rPr>
              <a:t>tension,</a:t>
            </a:r>
            <a:r>
              <a:rPr dirty="0" sz="1450" spc="125">
                <a:latin typeface="Times New Roman"/>
                <a:cs typeface="Times New Roman"/>
              </a:rPr>
              <a:t> </a:t>
            </a:r>
            <a:r>
              <a:rPr dirty="0" sz="1450" spc="-10">
                <a:latin typeface="Times New Roman"/>
                <a:cs typeface="Times New Roman"/>
              </a:rPr>
              <a:t>and</a:t>
            </a:r>
            <a:r>
              <a:rPr dirty="0" sz="1450" spc="120">
                <a:latin typeface="Times New Roman"/>
                <a:cs typeface="Times New Roman"/>
              </a:rPr>
              <a:t> </a:t>
            </a:r>
            <a:r>
              <a:rPr dirty="0" sz="1450" spc="-10">
                <a:latin typeface="Times New Roman"/>
                <a:cs typeface="Times New Roman"/>
              </a:rPr>
              <a:t>was</a:t>
            </a:r>
            <a:r>
              <a:rPr dirty="0" sz="1450" spc="120">
                <a:latin typeface="Times New Roman"/>
                <a:cs typeface="Times New Roman"/>
              </a:rPr>
              <a:t> </a:t>
            </a:r>
            <a:r>
              <a:rPr dirty="0" sz="1450" spc="-10">
                <a:latin typeface="Times New Roman"/>
                <a:cs typeface="Times New Roman"/>
              </a:rPr>
              <a:t>equally</a:t>
            </a:r>
            <a:r>
              <a:rPr dirty="0" sz="1450" spc="120">
                <a:latin typeface="Times New Roman"/>
                <a:cs typeface="Times New Roman"/>
              </a:rPr>
              <a:t> </a:t>
            </a:r>
            <a:r>
              <a:rPr dirty="0" sz="1450" spc="-10">
                <a:latin typeface="Times New Roman"/>
                <a:cs typeface="Times New Roman"/>
              </a:rPr>
              <a:t>without</a:t>
            </a:r>
            <a:r>
              <a:rPr dirty="0" sz="1450" spc="120">
                <a:latin typeface="Times New Roman"/>
                <a:cs typeface="Times New Roman"/>
              </a:rPr>
              <a:t> </a:t>
            </a:r>
            <a:r>
              <a:rPr dirty="0" sz="1450" spc="-10">
                <a:latin typeface="Times New Roman"/>
                <a:cs typeface="Times New Roman"/>
              </a:rPr>
              <a:t>wit</a:t>
            </a:r>
            <a:r>
              <a:rPr dirty="0" sz="1450" spc="120">
                <a:latin typeface="Times New Roman"/>
                <a:cs typeface="Times New Roman"/>
              </a:rPr>
              <a:t> </a:t>
            </a:r>
            <a:r>
              <a:rPr dirty="0" sz="1450" spc="-5">
                <a:latin typeface="Times New Roman"/>
                <a:cs typeface="Times New Roman"/>
              </a:rPr>
              <a:t>or</a:t>
            </a:r>
            <a:r>
              <a:rPr dirty="0" sz="1450" spc="125">
                <a:latin typeface="Times New Roman"/>
                <a:cs typeface="Times New Roman"/>
              </a:rPr>
              <a:t> </a:t>
            </a:r>
            <a:r>
              <a:rPr dirty="0" sz="1450" spc="-10">
                <a:latin typeface="Times New Roman"/>
                <a:cs typeface="Times New Roman"/>
              </a:rPr>
              <a:t>purport.</a:t>
            </a:r>
            <a:endParaRPr sz="1450">
              <a:latin typeface="Times New Roman"/>
              <a:cs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known to him without</a:t>
            </a:r>
            <a:r>
              <a:rPr dirty="0" sz="1450" spc="5">
                <a:latin typeface="Times New Roman"/>
                <a:cs typeface="Times New Roman"/>
              </a:rPr>
              <a:t> </a:t>
            </a:r>
            <a:r>
              <a:rPr dirty="0" sz="1450" spc="-25">
                <a:latin typeface="Times New Roman"/>
                <a:cs typeface="Times New Roman"/>
              </a:rPr>
              <a:t>delay.</a:t>
            </a:r>
            <a:endParaRPr sz="1450">
              <a:latin typeface="Times New Roman"/>
              <a:cs typeface="Times New Roman"/>
            </a:endParaRPr>
          </a:p>
          <a:p>
            <a:pPr marL="12700" marR="913130">
              <a:lnSpc>
                <a:spcPts val="1730"/>
              </a:lnSpc>
              <a:spcBef>
                <a:spcPts val="915"/>
              </a:spcBef>
            </a:pPr>
            <a:r>
              <a:rPr dirty="0" sz="1450" spc="-5">
                <a:latin typeface="Times New Roman"/>
                <a:cs typeface="Times New Roman"/>
              </a:rPr>
              <a:t>I got </a:t>
            </a:r>
            <a:r>
              <a:rPr dirty="0" sz="1450" spc="-10">
                <a:latin typeface="Times New Roman"/>
                <a:cs typeface="Times New Roman"/>
              </a:rPr>
              <a:t>suddenly to my feet, and stepped forward. "Northmour!" said  I.</a:t>
            </a:r>
            <a:endParaRPr sz="1450">
              <a:latin typeface="Times New Roman"/>
              <a:cs typeface="Times New Roman"/>
            </a:endParaRPr>
          </a:p>
          <a:p>
            <a:pPr algn="just" marL="12700" marR="6985">
              <a:lnSpc>
                <a:spcPts val="1730"/>
              </a:lnSpc>
              <a:spcBef>
                <a:spcPts val="865"/>
              </a:spcBef>
            </a:pPr>
            <a:r>
              <a:rPr dirty="0" sz="1450" spc="-5">
                <a:latin typeface="Times New Roman"/>
                <a:cs typeface="Times New Roman"/>
              </a:rPr>
              <a:t>I </a:t>
            </a:r>
            <a:r>
              <a:rPr dirty="0" sz="1450" spc="-10">
                <a:latin typeface="Times New Roman"/>
                <a:cs typeface="Times New Roman"/>
              </a:rPr>
              <a:t>have never had so shocking </a:t>
            </a:r>
            <a:r>
              <a:rPr dirty="0" sz="1450" spc="-5">
                <a:latin typeface="Times New Roman"/>
                <a:cs typeface="Times New Roman"/>
              </a:rPr>
              <a:t>a </a:t>
            </a:r>
            <a:r>
              <a:rPr dirty="0" sz="1450" spc="-10">
                <a:latin typeface="Times New Roman"/>
                <a:cs typeface="Times New Roman"/>
              </a:rPr>
              <a:t>surprise in all my days. He leaped </a:t>
            </a:r>
            <a:r>
              <a:rPr dirty="0" sz="1450" spc="-5">
                <a:latin typeface="Times New Roman"/>
                <a:cs typeface="Times New Roman"/>
              </a:rPr>
              <a:t>on </a:t>
            </a:r>
            <a:r>
              <a:rPr dirty="0" sz="1450" spc="-10">
                <a:latin typeface="Times New Roman"/>
                <a:cs typeface="Times New Roman"/>
              </a:rPr>
              <a:t>me  without </a:t>
            </a:r>
            <a:r>
              <a:rPr dirty="0" sz="1450" spc="-5">
                <a:latin typeface="Times New Roman"/>
                <a:cs typeface="Times New Roman"/>
              </a:rPr>
              <a:t>a </a:t>
            </a:r>
            <a:r>
              <a:rPr dirty="0" sz="1450" spc="-10">
                <a:latin typeface="Times New Roman"/>
                <a:cs typeface="Times New Roman"/>
              </a:rPr>
              <a:t>word; something shone in his hand; and </a:t>
            </a:r>
            <a:r>
              <a:rPr dirty="0" sz="1450" spc="-5">
                <a:latin typeface="Times New Roman"/>
                <a:cs typeface="Times New Roman"/>
              </a:rPr>
              <a:t>he </a:t>
            </a:r>
            <a:r>
              <a:rPr dirty="0" sz="1450" spc="-10">
                <a:latin typeface="Times New Roman"/>
                <a:cs typeface="Times New Roman"/>
              </a:rPr>
              <a:t>struck for my heart with  </a:t>
            </a:r>
            <a:r>
              <a:rPr dirty="0" sz="1450" spc="-5">
                <a:latin typeface="Times New Roman"/>
                <a:cs typeface="Times New Roman"/>
              </a:rPr>
              <a:t>a </a:t>
            </a:r>
            <a:r>
              <a:rPr dirty="0" sz="1450" spc="-20">
                <a:latin typeface="Times New Roman"/>
                <a:cs typeface="Times New Roman"/>
              </a:rPr>
              <a:t>dagger. </a:t>
            </a:r>
            <a:r>
              <a:rPr dirty="0" sz="1450" spc="-10">
                <a:latin typeface="Times New Roman"/>
                <a:cs typeface="Times New Roman"/>
              </a:rPr>
              <a:t>At the same moment </a:t>
            </a:r>
            <a:r>
              <a:rPr dirty="0" sz="1450" spc="-5">
                <a:latin typeface="Times New Roman"/>
                <a:cs typeface="Times New Roman"/>
              </a:rPr>
              <a:t>I </a:t>
            </a:r>
            <a:r>
              <a:rPr dirty="0" sz="1450" spc="-10">
                <a:latin typeface="Times New Roman"/>
                <a:cs typeface="Times New Roman"/>
              </a:rPr>
              <a:t>knocked him head over heels. Whether it was  my quickness, </a:t>
            </a:r>
            <a:r>
              <a:rPr dirty="0" sz="1450" spc="-5">
                <a:latin typeface="Times New Roman"/>
                <a:cs typeface="Times New Roman"/>
              </a:rPr>
              <a:t>or </a:t>
            </a:r>
            <a:r>
              <a:rPr dirty="0" sz="1450" spc="-10">
                <a:latin typeface="Times New Roman"/>
                <a:cs typeface="Times New Roman"/>
              </a:rPr>
              <a:t>his own </a:t>
            </a:r>
            <a:r>
              <a:rPr dirty="0" sz="1450" spc="-15">
                <a:latin typeface="Times New Roman"/>
                <a:cs typeface="Times New Roman"/>
              </a:rPr>
              <a:t>uncertainty,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but </a:t>
            </a:r>
            <a:r>
              <a:rPr dirty="0" sz="1450" spc="-10">
                <a:latin typeface="Times New Roman"/>
                <a:cs typeface="Times New Roman"/>
              </a:rPr>
              <a:t>the blade only grazed  my </a:t>
            </a:r>
            <a:r>
              <a:rPr dirty="0" sz="1450" spc="-15">
                <a:latin typeface="Times New Roman"/>
                <a:cs typeface="Times New Roman"/>
              </a:rPr>
              <a:t>shoulder, </a:t>
            </a:r>
            <a:r>
              <a:rPr dirty="0" sz="1450" spc="-10">
                <a:latin typeface="Times New Roman"/>
                <a:cs typeface="Times New Roman"/>
              </a:rPr>
              <a:t>while the hilt and his fist struck me violently </a:t>
            </a:r>
            <a:r>
              <a:rPr dirty="0" sz="1450" spc="-5">
                <a:latin typeface="Times New Roman"/>
                <a:cs typeface="Times New Roman"/>
              </a:rPr>
              <a:t>on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mouth.</a:t>
            </a:r>
            <a:endParaRPr sz="1450">
              <a:latin typeface="Times New Roman"/>
              <a:cs typeface="Times New Roman"/>
            </a:endParaRPr>
          </a:p>
          <a:p>
            <a:pPr algn="just" marL="12700" marR="9525">
              <a:lnSpc>
                <a:spcPts val="1730"/>
              </a:lnSpc>
              <a:spcBef>
                <a:spcPts val="855"/>
              </a:spcBef>
            </a:pPr>
            <a:r>
              <a:rPr dirty="0" sz="1450" spc="-5">
                <a:latin typeface="Times New Roman"/>
                <a:cs typeface="Times New Roman"/>
              </a:rPr>
              <a:t>I </a:t>
            </a:r>
            <a:r>
              <a:rPr dirty="0" sz="1450" spc="-10">
                <a:latin typeface="Times New Roman"/>
                <a:cs typeface="Times New Roman"/>
              </a:rPr>
              <a:t>fled, </a:t>
            </a:r>
            <a:r>
              <a:rPr dirty="0" sz="1450" spc="-5">
                <a:latin typeface="Times New Roman"/>
                <a:cs typeface="Times New Roman"/>
              </a:rPr>
              <a:t>but not </a:t>
            </a:r>
            <a:r>
              <a:rPr dirty="0" sz="1450" spc="-30">
                <a:latin typeface="Times New Roman"/>
                <a:cs typeface="Times New Roman"/>
              </a:rPr>
              <a:t>far. </a:t>
            </a:r>
            <a:r>
              <a:rPr dirty="0" sz="1450" spc="-5">
                <a:latin typeface="Times New Roman"/>
                <a:cs typeface="Times New Roman"/>
              </a:rPr>
              <a:t>I </a:t>
            </a:r>
            <a:r>
              <a:rPr dirty="0" sz="1450" spc="-10">
                <a:latin typeface="Times New Roman"/>
                <a:cs typeface="Times New Roman"/>
              </a:rPr>
              <a:t>had often and often observed the capabilities </a:t>
            </a:r>
            <a:r>
              <a:rPr dirty="0" sz="1450" spc="-5">
                <a:latin typeface="Times New Roman"/>
                <a:cs typeface="Times New Roman"/>
              </a:rPr>
              <a:t>of </a:t>
            </a:r>
            <a:r>
              <a:rPr dirty="0" sz="1450" spc="-10">
                <a:latin typeface="Times New Roman"/>
                <a:cs typeface="Times New Roman"/>
              </a:rPr>
              <a:t>the sand-  hills for protracted ambush </a:t>
            </a:r>
            <a:r>
              <a:rPr dirty="0" sz="1450" spc="-5">
                <a:latin typeface="Times New Roman"/>
                <a:cs typeface="Times New Roman"/>
              </a:rPr>
              <a:t>or </a:t>
            </a:r>
            <a:r>
              <a:rPr dirty="0" sz="1450" spc="-10">
                <a:latin typeface="Times New Roman"/>
                <a:cs typeface="Times New Roman"/>
              </a:rPr>
              <a:t>stealthy advances and retreats; and, </a:t>
            </a:r>
            <a:r>
              <a:rPr dirty="0" sz="1450" spc="-5">
                <a:latin typeface="Times New Roman"/>
                <a:cs typeface="Times New Roman"/>
              </a:rPr>
              <a:t>not </a:t>
            </a:r>
            <a:r>
              <a:rPr dirty="0" sz="1450" spc="-10">
                <a:latin typeface="Times New Roman"/>
                <a:cs typeface="Times New Roman"/>
              </a:rPr>
              <a:t>ten  yards from the scene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scuffle, </a:t>
            </a:r>
            <a:r>
              <a:rPr dirty="0" sz="1450" spc="-10">
                <a:latin typeface="Times New Roman"/>
                <a:cs typeface="Times New Roman"/>
              </a:rPr>
              <a:t>plumped down again </a:t>
            </a:r>
            <a:r>
              <a:rPr dirty="0" sz="1450" spc="-5">
                <a:latin typeface="Times New Roman"/>
                <a:cs typeface="Times New Roman"/>
              </a:rPr>
              <a:t>upon </a:t>
            </a:r>
            <a:r>
              <a:rPr dirty="0" sz="1450" spc="-10">
                <a:latin typeface="Times New Roman"/>
                <a:cs typeface="Times New Roman"/>
              </a:rPr>
              <a:t>the grass. The  lantern had fallen and </a:t>
            </a:r>
            <a:r>
              <a:rPr dirty="0" sz="1450" spc="-5">
                <a:latin typeface="Times New Roman"/>
                <a:cs typeface="Times New Roman"/>
              </a:rPr>
              <a:t>gone out. </a:t>
            </a:r>
            <a:r>
              <a:rPr dirty="0" sz="1450" spc="-10">
                <a:latin typeface="Times New Roman"/>
                <a:cs typeface="Times New Roman"/>
              </a:rPr>
              <a:t>But what was my astonishment to see  Northmour slip at </a:t>
            </a:r>
            <a:r>
              <a:rPr dirty="0" sz="1450" spc="-5">
                <a:latin typeface="Times New Roman"/>
                <a:cs typeface="Times New Roman"/>
              </a:rPr>
              <a:t>a bound </a:t>
            </a:r>
            <a:r>
              <a:rPr dirty="0" sz="1450" spc="-10">
                <a:latin typeface="Times New Roman"/>
                <a:cs typeface="Times New Roman"/>
              </a:rPr>
              <a:t>into the pavilion, and hear him bar the </a:t>
            </a:r>
            <a:r>
              <a:rPr dirty="0" sz="1450" spc="-5">
                <a:latin typeface="Times New Roman"/>
                <a:cs typeface="Times New Roman"/>
              </a:rPr>
              <a:t>door </a:t>
            </a:r>
            <a:r>
              <a:rPr dirty="0" sz="1450" spc="-10">
                <a:latin typeface="Times New Roman"/>
                <a:cs typeface="Times New Roman"/>
              </a:rPr>
              <a:t>behind  him with </a:t>
            </a:r>
            <a:r>
              <a:rPr dirty="0" sz="1450" spc="-5">
                <a:latin typeface="Times New Roman"/>
                <a:cs typeface="Times New Roman"/>
              </a:rPr>
              <a:t>a </a:t>
            </a:r>
            <a:r>
              <a:rPr dirty="0" sz="1450" spc="-10">
                <a:latin typeface="Times New Roman"/>
                <a:cs typeface="Times New Roman"/>
              </a:rPr>
              <a:t>clang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iron!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He had </a:t>
            </a:r>
            <a:r>
              <a:rPr dirty="0" sz="1450" spc="-5">
                <a:latin typeface="Times New Roman"/>
                <a:cs typeface="Times New Roman"/>
              </a:rPr>
              <a:t>not </a:t>
            </a:r>
            <a:r>
              <a:rPr dirty="0" sz="1450" spc="-10">
                <a:latin typeface="Times New Roman"/>
                <a:cs typeface="Times New Roman"/>
              </a:rPr>
              <a:t>pursued me. He had run </a:t>
            </a:r>
            <a:r>
              <a:rPr dirty="0" sz="1450" spc="-30">
                <a:latin typeface="Times New Roman"/>
                <a:cs typeface="Times New Roman"/>
              </a:rPr>
              <a:t>away. </a:t>
            </a:r>
            <a:r>
              <a:rPr dirty="0" sz="1450" spc="-15">
                <a:latin typeface="Times New Roman"/>
                <a:cs typeface="Times New Roman"/>
              </a:rPr>
              <a:t>Northmour,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knew for the  most implacable and daring </a:t>
            </a:r>
            <a:r>
              <a:rPr dirty="0" sz="1450" spc="-5">
                <a:latin typeface="Times New Roman"/>
                <a:cs typeface="Times New Roman"/>
              </a:rPr>
              <a:t>of </a:t>
            </a:r>
            <a:r>
              <a:rPr dirty="0" sz="1450" spc="-10">
                <a:latin typeface="Times New Roman"/>
                <a:cs typeface="Times New Roman"/>
              </a:rPr>
              <a:t>men, had run away! </a:t>
            </a:r>
            <a:r>
              <a:rPr dirty="0" sz="1450" spc="-5">
                <a:latin typeface="Times New Roman"/>
                <a:cs typeface="Times New Roman"/>
              </a:rPr>
              <a:t>I </a:t>
            </a:r>
            <a:r>
              <a:rPr dirty="0" sz="1450" spc="-10">
                <a:latin typeface="Times New Roman"/>
                <a:cs typeface="Times New Roman"/>
              </a:rPr>
              <a:t>could scarce believe my  reason; and yet in this strange business, where all was incredible, there was  nothing to make </a:t>
            </a:r>
            <a:r>
              <a:rPr dirty="0" sz="1450" spc="-5">
                <a:latin typeface="Times New Roman"/>
                <a:cs typeface="Times New Roman"/>
              </a:rPr>
              <a:t>a </a:t>
            </a:r>
            <a:r>
              <a:rPr dirty="0" sz="1450" spc="-10">
                <a:latin typeface="Times New Roman"/>
                <a:cs typeface="Times New Roman"/>
              </a:rPr>
              <a:t>work about in an incredibility more </a:t>
            </a:r>
            <a:r>
              <a:rPr dirty="0" sz="1450" spc="-5">
                <a:latin typeface="Times New Roman"/>
                <a:cs typeface="Times New Roman"/>
              </a:rPr>
              <a:t>or </a:t>
            </a:r>
            <a:r>
              <a:rPr dirty="0" sz="1450" spc="-10">
                <a:latin typeface="Times New Roman"/>
                <a:cs typeface="Times New Roman"/>
              </a:rPr>
              <a:t>less. For why was the  pavilion secretly prepared? Why had Northmour landed with his guests at  dead </a:t>
            </a:r>
            <a:r>
              <a:rPr dirty="0" sz="1450" spc="-5">
                <a:latin typeface="Times New Roman"/>
                <a:cs typeface="Times New Roman"/>
              </a:rPr>
              <a:t>of </a:t>
            </a:r>
            <a:r>
              <a:rPr dirty="0" sz="1450" spc="-10">
                <a:latin typeface="Times New Roman"/>
                <a:cs typeface="Times New Roman"/>
              </a:rPr>
              <a:t>night, in half </a:t>
            </a:r>
            <a:r>
              <a:rPr dirty="0" sz="1450" spc="-5">
                <a:latin typeface="Times New Roman"/>
                <a:cs typeface="Times New Roman"/>
              </a:rPr>
              <a:t>a </a:t>
            </a:r>
            <a:r>
              <a:rPr dirty="0" sz="1450" spc="-10">
                <a:latin typeface="Times New Roman"/>
                <a:cs typeface="Times New Roman"/>
              </a:rPr>
              <a:t>gale </a:t>
            </a:r>
            <a:r>
              <a:rPr dirty="0" sz="1450" spc="-5">
                <a:latin typeface="Times New Roman"/>
                <a:cs typeface="Times New Roman"/>
              </a:rPr>
              <a:t>of </a:t>
            </a:r>
            <a:r>
              <a:rPr dirty="0" sz="1450" spc="-10">
                <a:latin typeface="Times New Roman"/>
                <a:cs typeface="Times New Roman"/>
              </a:rPr>
              <a:t>wind, and with the floe scarce covered? Why  had </a:t>
            </a:r>
            <a:r>
              <a:rPr dirty="0" sz="1450" spc="-5">
                <a:latin typeface="Times New Roman"/>
                <a:cs typeface="Times New Roman"/>
              </a:rPr>
              <a:t>he sought </a:t>
            </a:r>
            <a:r>
              <a:rPr dirty="0" sz="1450" spc="-10">
                <a:latin typeface="Times New Roman"/>
                <a:cs typeface="Times New Roman"/>
              </a:rPr>
              <a:t>to kill me? Had </a:t>
            </a:r>
            <a:r>
              <a:rPr dirty="0" sz="1450" spc="-5">
                <a:latin typeface="Times New Roman"/>
                <a:cs typeface="Times New Roman"/>
              </a:rPr>
              <a:t>he not </a:t>
            </a:r>
            <a:r>
              <a:rPr dirty="0" sz="1450" spc="-10">
                <a:latin typeface="Times New Roman"/>
                <a:cs typeface="Times New Roman"/>
              </a:rPr>
              <a:t>recognised my voice? </a:t>
            </a:r>
            <a:r>
              <a:rPr dirty="0" sz="1450" spc="-5">
                <a:latin typeface="Times New Roman"/>
                <a:cs typeface="Times New Roman"/>
              </a:rPr>
              <a:t>I </a:t>
            </a:r>
            <a:r>
              <a:rPr dirty="0" sz="1450" spc="-10">
                <a:latin typeface="Times New Roman"/>
                <a:cs typeface="Times New Roman"/>
              </a:rPr>
              <a:t>wondered. And,  above all, how had </a:t>
            </a:r>
            <a:r>
              <a:rPr dirty="0" sz="1450" spc="-5">
                <a:latin typeface="Times New Roman"/>
                <a:cs typeface="Times New Roman"/>
              </a:rPr>
              <a:t>he </a:t>
            </a:r>
            <a:r>
              <a:rPr dirty="0" sz="1450" spc="-10">
                <a:latin typeface="Times New Roman"/>
                <a:cs typeface="Times New Roman"/>
              </a:rPr>
              <a:t>come to have </a:t>
            </a:r>
            <a:r>
              <a:rPr dirty="0" sz="1450" spc="-5">
                <a:latin typeface="Times New Roman"/>
                <a:cs typeface="Times New Roman"/>
              </a:rPr>
              <a:t>a </a:t>
            </a:r>
            <a:r>
              <a:rPr dirty="0" sz="1450" spc="-10">
                <a:latin typeface="Times New Roman"/>
                <a:cs typeface="Times New Roman"/>
              </a:rPr>
              <a:t>dagger ready in his hand? A </a:t>
            </a:r>
            <a:r>
              <a:rPr dirty="0" sz="1450" spc="-15">
                <a:latin typeface="Times New Roman"/>
                <a:cs typeface="Times New Roman"/>
              </a:rPr>
              <a:t>dagger, </a:t>
            </a:r>
            <a:r>
              <a:rPr dirty="0" sz="1450" spc="-5">
                <a:latin typeface="Times New Roman"/>
                <a:cs typeface="Times New Roman"/>
              </a:rPr>
              <a:t>or  </a:t>
            </a:r>
            <a:r>
              <a:rPr dirty="0" sz="1450" spc="-10">
                <a:latin typeface="Times New Roman"/>
                <a:cs typeface="Times New Roman"/>
              </a:rPr>
              <a:t>even </a:t>
            </a:r>
            <a:r>
              <a:rPr dirty="0" sz="1450" spc="-5">
                <a:latin typeface="Times New Roman"/>
                <a:cs typeface="Times New Roman"/>
              </a:rPr>
              <a:t>a </a:t>
            </a:r>
            <a:r>
              <a:rPr dirty="0" sz="1450" spc="-10">
                <a:latin typeface="Times New Roman"/>
                <a:cs typeface="Times New Roman"/>
              </a:rPr>
              <a:t>sharp knife, seemed </a:t>
            </a:r>
            <a:r>
              <a:rPr dirty="0" sz="1450" spc="-5">
                <a:latin typeface="Times New Roman"/>
                <a:cs typeface="Times New Roman"/>
              </a:rPr>
              <a:t>out of </a:t>
            </a:r>
            <a:r>
              <a:rPr dirty="0" sz="1450" spc="-10">
                <a:latin typeface="Times New Roman"/>
                <a:cs typeface="Times New Roman"/>
              </a:rPr>
              <a:t>keeping with the age in which we lived; and  </a:t>
            </a:r>
            <a:r>
              <a:rPr dirty="0" sz="1450" spc="-5">
                <a:latin typeface="Times New Roman"/>
                <a:cs typeface="Times New Roman"/>
              </a:rPr>
              <a:t>a </a:t>
            </a:r>
            <a:r>
              <a:rPr dirty="0" sz="1450" spc="-10">
                <a:latin typeface="Times New Roman"/>
                <a:cs typeface="Times New Roman"/>
              </a:rPr>
              <a:t>gentleman landing from his yacht </a:t>
            </a:r>
            <a:r>
              <a:rPr dirty="0" sz="1450" spc="-5">
                <a:latin typeface="Times New Roman"/>
                <a:cs typeface="Times New Roman"/>
              </a:rPr>
              <a:t>on </a:t>
            </a:r>
            <a:r>
              <a:rPr dirty="0" sz="1450" spc="-10">
                <a:latin typeface="Times New Roman"/>
                <a:cs typeface="Times New Roman"/>
              </a:rPr>
              <a:t>the shore </a:t>
            </a:r>
            <a:r>
              <a:rPr dirty="0" sz="1450" spc="-5">
                <a:latin typeface="Times New Roman"/>
                <a:cs typeface="Times New Roman"/>
              </a:rPr>
              <a:t>of </a:t>
            </a:r>
            <a:r>
              <a:rPr dirty="0" sz="1450" spc="-10">
                <a:latin typeface="Times New Roman"/>
                <a:cs typeface="Times New Roman"/>
              </a:rPr>
              <a:t>his own estate, even  although it was at </a:t>
            </a:r>
            <a:r>
              <a:rPr dirty="0" sz="1450" spc="-5">
                <a:latin typeface="Times New Roman"/>
                <a:cs typeface="Times New Roman"/>
              </a:rPr>
              <a:t>night </a:t>
            </a:r>
            <a:r>
              <a:rPr dirty="0" sz="1450" spc="-10">
                <a:latin typeface="Times New Roman"/>
                <a:cs typeface="Times New Roman"/>
              </a:rPr>
              <a:t>and with some mysterious circumstances, does </a:t>
            </a:r>
            <a:r>
              <a:rPr dirty="0" sz="1450" spc="-5">
                <a:latin typeface="Times New Roman"/>
                <a:cs typeface="Times New Roman"/>
              </a:rPr>
              <a:t>not  </a:t>
            </a:r>
            <a:r>
              <a:rPr dirty="0" sz="1450" spc="-20">
                <a:latin typeface="Times New Roman"/>
                <a:cs typeface="Times New Roman"/>
              </a:rPr>
              <a:t>usually,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fact, walk thus prepared for deadly onslaught. The more  </a:t>
            </a:r>
            <a:r>
              <a:rPr dirty="0" sz="1450" spc="-5">
                <a:latin typeface="Times New Roman"/>
                <a:cs typeface="Times New Roman"/>
              </a:rPr>
              <a:t>I </a:t>
            </a:r>
            <a:r>
              <a:rPr dirty="0" sz="1450" spc="-10">
                <a:latin typeface="Times New Roman"/>
                <a:cs typeface="Times New Roman"/>
              </a:rPr>
              <a:t>reflected, the further </a:t>
            </a:r>
            <a:r>
              <a:rPr dirty="0" sz="1450" spc="-5">
                <a:latin typeface="Times New Roman"/>
                <a:cs typeface="Times New Roman"/>
              </a:rPr>
              <a:t>I </a:t>
            </a:r>
            <a:r>
              <a:rPr dirty="0" sz="1450" spc="-10">
                <a:latin typeface="Times New Roman"/>
                <a:cs typeface="Times New Roman"/>
              </a:rPr>
              <a:t>felt at sea. </a:t>
            </a:r>
            <a:r>
              <a:rPr dirty="0" sz="1450" spc="-5">
                <a:latin typeface="Times New Roman"/>
                <a:cs typeface="Times New Roman"/>
              </a:rPr>
              <a:t>I </a:t>
            </a:r>
            <a:r>
              <a:rPr dirty="0" sz="1450" spc="-10">
                <a:latin typeface="Times New Roman"/>
                <a:cs typeface="Times New Roman"/>
              </a:rPr>
              <a:t>recapitulated the elements </a:t>
            </a:r>
            <a:r>
              <a:rPr dirty="0" sz="1450" spc="-5">
                <a:latin typeface="Times New Roman"/>
                <a:cs typeface="Times New Roman"/>
              </a:rPr>
              <a:t>of </a:t>
            </a:r>
            <a:r>
              <a:rPr dirty="0" sz="1450" spc="-20">
                <a:latin typeface="Times New Roman"/>
                <a:cs typeface="Times New Roman"/>
              </a:rPr>
              <a:t>mystery,  </a:t>
            </a:r>
            <a:r>
              <a:rPr dirty="0" sz="1450" spc="-10">
                <a:latin typeface="Times New Roman"/>
                <a:cs typeface="Times New Roman"/>
              </a:rPr>
              <a:t>counting them </a:t>
            </a:r>
            <a:r>
              <a:rPr dirty="0" sz="1450" spc="-5">
                <a:latin typeface="Times New Roman"/>
                <a:cs typeface="Times New Roman"/>
              </a:rPr>
              <a:t>on </a:t>
            </a:r>
            <a:r>
              <a:rPr dirty="0" sz="1450" spc="-10">
                <a:latin typeface="Times New Roman"/>
                <a:cs typeface="Times New Roman"/>
              </a:rPr>
              <a:t>my fingers: the pavilion secretly prepared for guests; the  guests landed at the risk </a:t>
            </a:r>
            <a:r>
              <a:rPr dirty="0" sz="1450" spc="-5">
                <a:latin typeface="Times New Roman"/>
                <a:cs typeface="Times New Roman"/>
              </a:rPr>
              <a:t>of </a:t>
            </a:r>
            <a:r>
              <a:rPr dirty="0" sz="1450" spc="-10">
                <a:latin typeface="Times New Roman"/>
                <a:cs typeface="Times New Roman"/>
              </a:rPr>
              <a:t>their lives and to the imminent peril </a:t>
            </a:r>
            <a:r>
              <a:rPr dirty="0" sz="1450" spc="-5">
                <a:latin typeface="Times New Roman"/>
                <a:cs typeface="Times New Roman"/>
              </a:rPr>
              <a:t>of </a:t>
            </a:r>
            <a:r>
              <a:rPr dirty="0" sz="1450" spc="-10">
                <a:latin typeface="Times New Roman"/>
                <a:cs typeface="Times New Roman"/>
              </a:rPr>
              <a:t>the yacht;  the guests, </a:t>
            </a:r>
            <a:r>
              <a:rPr dirty="0" sz="1450" spc="-5">
                <a:latin typeface="Times New Roman"/>
                <a:cs typeface="Times New Roman"/>
              </a:rPr>
              <a:t>or </a:t>
            </a:r>
            <a:r>
              <a:rPr dirty="0" sz="1450" spc="-10">
                <a:latin typeface="Times New Roman"/>
                <a:cs typeface="Times New Roman"/>
              </a:rPr>
              <a:t>at least </a:t>
            </a:r>
            <a:r>
              <a:rPr dirty="0" sz="1450" spc="-5">
                <a:latin typeface="Times New Roman"/>
                <a:cs typeface="Times New Roman"/>
              </a:rPr>
              <a:t>one of </a:t>
            </a:r>
            <a:r>
              <a:rPr dirty="0" sz="1450" spc="-10">
                <a:latin typeface="Times New Roman"/>
                <a:cs typeface="Times New Roman"/>
              </a:rPr>
              <a:t>them, in undisguised and seemingly causeless  terror; Northmour with </a:t>
            </a:r>
            <a:r>
              <a:rPr dirty="0" sz="1450" spc="-5">
                <a:latin typeface="Times New Roman"/>
                <a:cs typeface="Times New Roman"/>
              </a:rPr>
              <a:t>a </a:t>
            </a:r>
            <a:r>
              <a:rPr dirty="0" sz="1450" spc="-10">
                <a:latin typeface="Times New Roman"/>
                <a:cs typeface="Times New Roman"/>
              </a:rPr>
              <a:t>naked weapon; Northmour stabbing his most  intimate acquaintance at </a:t>
            </a:r>
            <a:r>
              <a:rPr dirty="0" sz="1450" spc="-5">
                <a:latin typeface="Times New Roman"/>
                <a:cs typeface="Times New Roman"/>
              </a:rPr>
              <a:t>a </a:t>
            </a:r>
            <a:r>
              <a:rPr dirty="0" sz="1450" spc="-10">
                <a:latin typeface="Times New Roman"/>
                <a:cs typeface="Times New Roman"/>
              </a:rPr>
              <a:t>word; last, and </a:t>
            </a:r>
            <a:r>
              <a:rPr dirty="0" sz="1450" spc="-5">
                <a:latin typeface="Times New Roman"/>
                <a:cs typeface="Times New Roman"/>
              </a:rPr>
              <a:t>not </a:t>
            </a:r>
            <a:r>
              <a:rPr dirty="0" sz="1450" spc="-10">
                <a:latin typeface="Times New Roman"/>
                <a:cs typeface="Times New Roman"/>
              </a:rPr>
              <a:t>least strange, Northmour fleeing  from the man whom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sought </a:t>
            </a:r>
            <a:r>
              <a:rPr dirty="0" sz="1450" spc="-10">
                <a:latin typeface="Times New Roman"/>
                <a:cs typeface="Times New Roman"/>
              </a:rPr>
              <a:t>to </a:t>
            </a:r>
            <a:r>
              <a:rPr dirty="0" sz="1450" spc="-15">
                <a:latin typeface="Times New Roman"/>
                <a:cs typeface="Times New Roman"/>
              </a:rPr>
              <a:t>murder, </a:t>
            </a:r>
            <a:r>
              <a:rPr dirty="0" sz="1450" spc="-10">
                <a:latin typeface="Times New Roman"/>
                <a:cs typeface="Times New Roman"/>
              </a:rPr>
              <a:t>and barricading himself, like </a:t>
            </a:r>
            <a:r>
              <a:rPr dirty="0" sz="1450" spc="-5">
                <a:latin typeface="Times New Roman"/>
                <a:cs typeface="Times New Roman"/>
              </a:rPr>
              <a:t>a  </a:t>
            </a:r>
            <a:r>
              <a:rPr dirty="0" sz="1450" spc="-10">
                <a:latin typeface="Times New Roman"/>
                <a:cs typeface="Times New Roman"/>
              </a:rPr>
              <a:t>hunted creature, behind the </a:t>
            </a:r>
            <a:r>
              <a:rPr dirty="0" sz="1450" spc="-5">
                <a:latin typeface="Times New Roman"/>
                <a:cs typeface="Times New Roman"/>
              </a:rPr>
              <a:t>door of </a:t>
            </a:r>
            <a:r>
              <a:rPr dirty="0" sz="1450" spc="-10">
                <a:latin typeface="Times New Roman"/>
                <a:cs typeface="Times New Roman"/>
              </a:rPr>
              <a:t>the pavilion. Here were at least six  separate causes for extreme surprise; each part and parcel with the others, and  forming all together </a:t>
            </a:r>
            <a:r>
              <a:rPr dirty="0" sz="1450" spc="-5">
                <a:latin typeface="Times New Roman"/>
                <a:cs typeface="Times New Roman"/>
              </a:rPr>
              <a:t>one </a:t>
            </a:r>
            <a:r>
              <a:rPr dirty="0" sz="1450" spc="-10">
                <a:latin typeface="Times New Roman"/>
                <a:cs typeface="Times New Roman"/>
              </a:rPr>
              <a:t>consistent </a:t>
            </a:r>
            <a:r>
              <a:rPr dirty="0" sz="1450" spc="-25">
                <a:latin typeface="Times New Roman"/>
                <a:cs typeface="Times New Roman"/>
              </a:rPr>
              <a:t>story. </a:t>
            </a:r>
            <a:r>
              <a:rPr dirty="0" sz="1450" spc="-5">
                <a:latin typeface="Times New Roman"/>
                <a:cs typeface="Times New Roman"/>
              </a:rPr>
              <a:t>I </a:t>
            </a:r>
            <a:r>
              <a:rPr dirty="0" sz="1450" spc="-10">
                <a:latin typeface="Times New Roman"/>
                <a:cs typeface="Times New Roman"/>
              </a:rPr>
              <a:t>felt almost ashamed to believe my  own senses.</a:t>
            </a:r>
            <a:endParaRPr sz="1450">
              <a:latin typeface="Times New Roman"/>
              <a:cs typeface="Times New Roman"/>
            </a:endParaRPr>
          </a:p>
          <a:p>
            <a:pPr algn="just" marL="12700" marR="6350">
              <a:lnSpc>
                <a:spcPts val="1730"/>
              </a:lnSpc>
              <a:spcBef>
                <a:spcPts val="825"/>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thus stood, transfixed with </a:t>
            </a:r>
            <a:r>
              <a:rPr dirty="0" sz="1450" spc="-15">
                <a:latin typeface="Times New Roman"/>
                <a:cs typeface="Times New Roman"/>
              </a:rPr>
              <a:t>wonder, </a:t>
            </a:r>
            <a:r>
              <a:rPr dirty="0" sz="1450" spc="-5">
                <a:latin typeface="Times New Roman"/>
                <a:cs typeface="Times New Roman"/>
              </a:rPr>
              <a:t>I </a:t>
            </a:r>
            <a:r>
              <a:rPr dirty="0" sz="1450" spc="-10">
                <a:latin typeface="Times New Roman"/>
                <a:cs typeface="Times New Roman"/>
              </a:rPr>
              <a:t>began to grow painfully conscious  </a:t>
            </a:r>
            <a:r>
              <a:rPr dirty="0" sz="1450" spc="-5">
                <a:latin typeface="Times New Roman"/>
                <a:cs typeface="Times New Roman"/>
              </a:rPr>
              <a:t>of </a:t>
            </a:r>
            <a:r>
              <a:rPr dirty="0" sz="1450" spc="-10">
                <a:latin typeface="Times New Roman"/>
                <a:cs typeface="Times New Roman"/>
              </a:rPr>
              <a:t>the injuries </a:t>
            </a:r>
            <a:r>
              <a:rPr dirty="0" sz="1450" spc="-5">
                <a:latin typeface="Times New Roman"/>
                <a:cs typeface="Times New Roman"/>
              </a:rPr>
              <a:t>I </a:t>
            </a:r>
            <a:r>
              <a:rPr dirty="0" sz="1450" spc="-10">
                <a:latin typeface="Times New Roman"/>
                <a:cs typeface="Times New Roman"/>
              </a:rPr>
              <a:t>had received in the </a:t>
            </a:r>
            <a:r>
              <a:rPr dirty="0" sz="1450" spc="-15">
                <a:latin typeface="Times New Roman"/>
                <a:cs typeface="Times New Roman"/>
              </a:rPr>
              <a:t>scuffle; </a:t>
            </a:r>
            <a:r>
              <a:rPr dirty="0" sz="1450" spc="-10">
                <a:latin typeface="Times New Roman"/>
                <a:cs typeface="Times New Roman"/>
              </a:rPr>
              <a:t>skulked round among the sand-  hills;</a:t>
            </a:r>
            <a:r>
              <a:rPr dirty="0" sz="1450" spc="2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5">
                <a:latin typeface="Times New Roman"/>
                <a:cs typeface="Times New Roman"/>
              </a:rPr>
              <a:t>by</a:t>
            </a:r>
            <a:r>
              <a:rPr dirty="0" sz="1450" spc="30">
                <a:latin typeface="Times New Roman"/>
                <a:cs typeface="Times New Roman"/>
              </a:rPr>
              <a:t>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devious</a:t>
            </a:r>
            <a:r>
              <a:rPr dirty="0" sz="1450" spc="30">
                <a:latin typeface="Times New Roman"/>
                <a:cs typeface="Times New Roman"/>
              </a:rPr>
              <a:t> </a:t>
            </a:r>
            <a:r>
              <a:rPr dirty="0" sz="1450" spc="-10">
                <a:latin typeface="Times New Roman"/>
                <a:cs typeface="Times New Roman"/>
              </a:rPr>
              <a:t>path,</a:t>
            </a:r>
            <a:r>
              <a:rPr dirty="0" sz="1450" spc="25">
                <a:latin typeface="Times New Roman"/>
                <a:cs typeface="Times New Roman"/>
              </a:rPr>
              <a:t> </a:t>
            </a:r>
            <a:r>
              <a:rPr dirty="0" sz="1450" spc="-10">
                <a:latin typeface="Times New Roman"/>
                <a:cs typeface="Times New Roman"/>
              </a:rPr>
              <a:t>regained</a:t>
            </a:r>
            <a:r>
              <a:rPr dirty="0" sz="1450" spc="30">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shelter</a:t>
            </a:r>
            <a:r>
              <a:rPr dirty="0" sz="1450" spc="30">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wood.</a:t>
            </a:r>
            <a:r>
              <a:rPr dirty="0" sz="1450" spc="30">
                <a:latin typeface="Times New Roman"/>
                <a:cs typeface="Times New Roman"/>
              </a:rPr>
              <a:t> </a:t>
            </a:r>
            <a:r>
              <a:rPr dirty="0" sz="1450" spc="-10">
                <a:latin typeface="Times New Roman"/>
                <a:cs typeface="Times New Roman"/>
              </a:rPr>
              <a:t>On</a:t>
            </a:r>
            <a:r>
              <a:rPr dirty="0" sz="1450" spc="30">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35">
                <a:latin typeface="Times New Roman"/>
                <a:cs typeface="Times New Roman"/>
              </a:rPr>
              <a:t>way,</a:t>
            </a:r>
            <a:r>
              <a:rPr dirty="0" sz="1450" spc="3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452564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old nurse passed again within several yards </a:t>
            </a:r>
            <a:r>
              <a:rPr dirty="0" sz="1450" spc="-5">
                <a:latin typeface="Times New Roman"/>
                <a:cs typeface="Times New Roman"/>
              </a:rPr>
              <a:t>of </a:t>
            </a:r>
            <a:r>
              <a:rPr dirty="0" sz="1450" spc="-10">
                <a:latin typeface="Times New Roman"/>
                <a:cs typeface="Times New Roman"/>
              </a:rPr>
              <a:t>me, still carrying her lantern, </a:t>
            </a:r>
            <a:r>
              <a:rPr dirty="0" sz="1450" spc="-5">
                <a:latin typeface="Times New Roman"/>
                <a:cs typeface="Times New Roman"/>
              </a:rPr>
              <a:t>on  </a:t>
            </a:r>
            <a:r>
              <a:rPr dirty="0" sz="1450" spc="-10">
                <a:latin typeface="Times New Roman"/>
                <a:cs typeface="Times New Roman"/>
              </a:rPr>
              <a:t>the return journey to the mansion-house </a:t>
            </a:r>
            <a:r>
              <a:rPr dirty="0" sz="1450" spc="-5">
                <a:latin typeface="Times New Roman"/>
                <a:cs typeface="Times New Roman"/>
              </a:rPr>
              <a:t>of </a:t>
            </a:r>
            <a:r>
              <a:rPr dirty="0" sz="1450" spc="-10">
                <a:latin typeface="Times New Roman"/>
                <a:cs typeface="Times New Roman"/>
              </a:rPr>
              <a:t>Graden. This made </a:t>
            </a:r>
            <a:r>
              <a:rPr dirty="0" sz="1450" spc="-5">
                <a:latin typeface="Times New Roman"/>
                <a:cs typeface="Times New Roman"/>
              </a:rPr>
              <a:t>a </a:t>
            </a:r>
            <a:r>
              <a:rPr dirty="0" sz="1450" spc="-10">
                <a:latin typeface="Times New Roman"/>
                <a:cs typeface="Times New Roman"/>
              </a:rPr>
              <a:t>seventh  suspicious feature in the case </a:t>
            </a:r>
            <a:r>
              <a:rPr dirty="0" sz="1450" spc="-5">
                <a:latin typeface="Times New Roman"/>
                <a:cs typeface="Times New Roman"/>
              </a:rPr>
              <a:t>- </a:t>
            </a:r>
            <a:r>
              <a:rPr dirty="0" sz="1450" spc="-10">
                <a:latin typeface="Times New Roman"/>
                <a:cs typeface="Times New Roman"/>
              </a:rPr>
              <a:t>Northmour and his guests, it appeared, were to  cook and </a:t>
            </a:r>
            <a:r>
              <a:rPr dirty="0" sz="1450" spc="-5">
                <a:latin typeface="Times New Roman"/>
                <a:cs typeface="Times New Roman"/>
              </a:rPr>
              <a:t>do </a:t>
            </a:r>
            <a:r>
              <a:rPr dirty="0" sz="1450" spc="-10">
                <a:latin typeface="Times New Roman"/>
                <a:cs typeface="Times New Roman"/>
              </a:rPr>
              <a:t>the cleaning for themselves, while the old woman continued to  inhabit the big empty barrack among the policies. There must surely </a:t>
            </a:r>
            <a:r>
              <a:rPr dirty="0" sz="1450" spc="-5">
                <a:latin typeface="Times New Roman"/>
                <a:cs typeface="Times New Roman"/>
              </a:rPr>
              <a:t>be </a:t>
            </a:r>
            <a:r>
              <a:rPr dirty="0" sz="1450" spc="-10">
                <a:latin typeface="Times New Roman"/>
                <a:cs typeface="Times New Roman"/>
              </a:rPr>
              <a:t>great  cause for </a:t>
            </a:r>
            <a:r>
              <a:rPr dirty="0" sz="1450" spc="-20">
                <a:latin typeface="Times New Roman"/>
                <a:cs typeface="Times New Roman"/>
              </a:rPr>
              <a:t>secrecy, </a:t>
            </a:r>
            <a:r>
              <a:rPr dirty="0" sz="1450" spc="-10">
                <a:latin typeface="Times New Roman"/>
                <a:cs typeface="Times New Roman"/>
              </a:rPr>
              <a:t>when so many inconveniences were confronted to preserve  it.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So thinking, </a:t>
            </a:r>
            <a:r>
              <a:rPr dirty="0" sz="1450" spc="-5">
                <a:latin typeface="Times New Roman"/>
                <a:cs typeface="Times New Roman"/>
              </a:rPr>
              <a:t>I </a:t>
            </a:r>
            <a:r>
              <a:rPr dirty="0" sz="1450" spc="-10">
                <a:latin typeface="Times New Roman"/>
                <a:cs typeface="Times New Roman"/>
              </a:rPr>
              <a:t>made my way to the den. For greater </a:t>
            </a:r>
            <a:r>
              <a:rPr dirty="0" sz="1450" spc="-20">
                <a:latin typeface="Times New Roman"/>
                <a:cs typeface="Times New Roman"/>
              </a:rPr>
              <a:t>security, </a:t>
            </a:r>
            <a:r>
              <a:rPr dirty="0" sz="1450" spc="-5">
                <a:latin typeface="Times New Roman"/>
                <a:cs typeface="Times New Roman"/>
              </a:rPr>
              <a:t>I </a:t>
            </a:r>
            <a:r>
              <a:rPr dirty="0" sz="1450" spc="-10">
                <a:latin typeface="Times New Roman"/>
                <a:cs typeface="Times New Roman"/>
              </a:rPr>
              <a:t>trod </a:t>
            </a:r>
            <a:r>
              <a:rPr dirty="0" sz="1450" spc="-5">
                <a:latin typeface="Times New Roman"/>
                <a:cs typeface="Times New Roman"/>
              </a:rPr>
              <a:t>out </a:t>
            </a:r>
            <a:r>
              <a:rPr dirty="0" sz="1450" spc="-10">
                <a:latin typeface="Times New Roman"/>
                <a:cs typeface="Times New Roman"/>
              </a:rPr>
              <a:t>the  embers </a:t>
            </a:r>
            <a:r>
              <a:rPr dirty="0" sz="1450" spc="-5">
                <a:latin typeface="Times New Roman"/>
                <a:cs typeface="Times New Roman"/>
              </a:rPr>
              <a:t>of </a:t>
            </a:r>
            <a:r>
              <a:rPr dirty="0" sz="1450" spc="-10">
                <a:latin typeface="Times New Roman"/>
                <a:cs typeface="Times New Roman"/>
              </a:rPr>
              <a:t>the fire, and lit my lantern to examine the wound </a:t>
            </a:r>
            <a:r>
              <a:rPr dirty="0" sz="1450" spc="-5">
                <a:latin typeface="Times New Roman"/>
                <a:cs typeface="Times New Roman"/>
              </a:rPr>
              <a:t>upon </a:t>
            </a:r>
            <a:r>
              <a:rPr dirty="0" sz="1450" spc="-10">
                <a:latin typeface="Times New Roman"/>
                <a:cs typeface="Times New Roman"/>
              </a:rPr>
              <a:t>my </a:t>
            </a:r>
            <a:r>
              <a:rPr dirty="0" sz="1450" spc="-15">
                <a:latin typeface="Times New Roman"/>
                <a:cs typeface="Times New Roman"/>
              </a:rPr>
              <a:t>shoulder.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trifling hurt, although it bled somewhat </a:t>
            </a:r>
            <a:r>
              <a:rPr dirty="0" sz="1450" spc="-25">
                <a:latin typeface="Times New Roman"/>
                <a:cs typeface="Times New Roman"/>
              </a:rPr>
              <a:t>freely,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dressed it as well  as </a:t>
            </a:r>
            <a:r>
              <a:rPr dirty="0" sz="1450" spc="-5">
                <a:latin typeface="Times New Roman"/>
                <a:cs typeface="Times New Roman"/>
              </a:rPr>
              <a:t>I </a:t>
            </a:r>
            <a:r>
              <a:rPr dirty="0" sz="1450" spc="-10">
                <a:latin typeface="Times New Roman"/>
                <a:cs typeface="Times New Roman"/>
              </a:rPr>
              <a:t>could (for its position made it difficult to reach) with some rag and cold  water from the spring. While </a:t>
            </a:r>
            <a:r>
              <a:rPr dirty="0" sz="1450" spc="-5">
                <a:latin typeface="Times New Roman"/>
                <a:cs typeface="Times New Roman"/>
              </a:rPr>
              <a:t>I </a:t>
            </a:r>
            <a:r>
              <a:rPr dirty="0" sz="1450" spc="-10">
                <a:latin typeface="Times New Roman"/>
                <a:cs typeface="Times New Roman"/>
              </a:rPr>
              <a:t>was thus busied, </a:t>
            </a:r>
            <a:r>
              <a:rPr dirty="0" sz="1450" spc="-5">
                <a:latin typeface="Times New Roman"/>
                <a:cs typeface="Times New Roman"/>
              </a:rPr>
              <a:t>I </a:t>
            </a:r>
            <a:r>
              <a:rPr dirty="0" sz="1450" spc="-10">
                <a:latin typeface="Times New Roman"/>
                <a:cs typeface="Times New Roman"/>
              </a:rPr>
              <a:t>mentally declared war  against Northmour and his </a:t>
            </a:r>
            <a:r>
              <a:rPr dirty="0" sz="1450" spc="-20">
                <a:latin typeface="Times New Roman"/>
                <a:cs typeface="Times New Roman"/>
              </a:rPr>
              <a:t>mystery.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an angry man </a:t>
            </a:r>
            <a:r>
              <a:rPr dirty="0" sz="1450" spc="-5">
                <a:latin typeface="Times New Roman"/>
                <a:cs typeface="Times New Roman"/>
              </a:rPr>
              <a:t>by </a:t>
            </a:r>
            <a:r>
              <a:rPr dirty="0" sz="1450" spc="-10">
                <a:latin typeface="Times New Roman"/>
                <a:cs typeface="Times New Roman"/>
              </a:rPr>
              <a:t>nature, and </a:t>
            </a:r>
            <a:r>
              <a:rPr dirty="0" sz="1450" spc="-5">
                <a:latin typeface="Times New Roman"/>
                <a:cs typeface="Times New Roman"/>
              </a:rPr>
              <a:t>I  </a:t>
            </a:r>
            <a:r>
              <a:rPr dirty="0" sz="1450" spc="-10">
                <a:latin typeface="Times New Roman"/>
                <a:cs typeface="Times New Roman"/>
              </a:rPr>
              <a:t>believe there was more curiosity than resentment in my heart. But war </a:t>
            </a:r>
            <a:r>
              <a:rPr dirty="0" sz="1450" spc="-5">
                <a:latin typeface="Times New Roman"/>
                <a:cs typeface="Times New Roman"/>
              </a:rPr>
              <a:t>I  </a:t>
            </a:r>
            <a:r>
              <a:rPr dirty="0" sz="1450" spc="-10">
                <a:latin typeface="Times New Roman"/>
                <a:cs typeface="Times New Roman"/>
              </a:rPr>
              <a:t>certainly declared; and,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preparation, </a:t>
            </a:r>
            <a:r>
              <a:rPr dirty="0" sz="1450" spc="-5">
                <a:latin typeface="Times New Roman"/>
                <a:cs typeface="Times New Roman"/>
              </a:rPr>
              <a:t>I got out </a:t>
            </a:r>
            <a:r>
              <a:rPr dirty="0" sz="1450" spc="-10">
                <a:latin typeface="Times New Roman"/>
                <a:cs typeface="Times New Roman"/>
              </a:rPr>
              <a:t>my </a:t>
            </a:r>
            <a:r>
              <a:rPr dirty="0" sz="1450" spc="-15">
                <a:latin typeface="Times New Roman"/>
                <a:cs typeface="Times New Roman"/>
              </a:rPr>
              <a:t>revolver, </a:t>
            </a:r>
            <a:r>
              <a:rPr dirty="0" sz="1450" spc="-10">
                <a:latin typeface="Times New Roman"/>
                <a:cs typeface="Times New Roman"/>
              </a:rPr>
              <a:t>and,  having drawn the </a:t>
            </a:r>
            <a:r>
              <a:rPr dirty="0" sz="1450" spc="-15">
                <a:latin typeface="Times New Roman"/>
                <a:cs typeface="Times New Roman"/>
              </a:rPr>
              <a:t>charges, </a:t>
            </a:r>
            <a:r>
              <a:rPr dirty="0" sz="1450" spc="-10">
                <a:latin typeface="Times New Roman"/>
                <a:cs typeface="Times New Roman"/>
              </a:rPr>
              <a:t>cleaned and reloaded it with scrupulous care. Next </a:t>
            </a:r>
            <a:r>
              <a:rPr dirty="0" sz="1450" spc="-5">
                <a:latin typeface="Times New Roman"/>
                <a:cs typeface="Times New Roman"/>
              </a:rPr>
              <a:t>I  </a:t>
            </a:r>
            <a:r>
              <a:rPr dirty="0" sz="1450" spc="-10">
                <a:latin typeface="Times New Roman"/>
                <a:cs typeface="Times New Roman"/>
              </a:rPr>
              <a:t>became preoccupied about my horse. It might break loose, </a:t>
            </a:r>
            <a:r>
              <a:rPr dirty="0" sz="1450" spc="-5">
                <a:latin typeface="Times New Roman"/>
                <a:cs typeface="Times New Roman"/>
              </a:rPr>
              <a:t>or </a:t>
            </a:r>
            <a:r>
              <a:rPr dirty="0" sz="1450" spc="-10">
                <a:latin typeface="Times New Roman"/>
                <a:cs typeface="Times New Roman"/>
              </a:rPr>
              <a:t>fall to neighing,  and so betray my camp in the </a:t>
            </a:r>
            <a:r>
              <a:rPr dirty="0" sz="1450" spc="-25">
                <a:latin typeface="Times New Roman"/>
                <a:cs typeface="Times New Roman"/>
              </a:rPr>
              <a:t>Sea-Wood. </a:t>
            </a:r>
            <a:r>
              <a:rPr dirty="0" sz="1450" spc="-5">
                <a:latin typeface="Times New Roman"/>
                <a:cs typeface="Times New Roman"/>
              </a:rPr>
              <a:t>I </a:t>
            </a:r>
            <a:r>
              <a:rPr dirty="0" sz="1450" spc="-10">
                <a:latin typeface="Times New Roman"/>
                <a:cs typeface="Times New Roman"/>
              </a:rPr>
              <a:t>determined to rid myself </a:t>
            </a:r>
            <a:r>
              <a:rPr dirty="0" sz="1450" spc="-5">
                <a:latin typeface="Times New Roman"/>
                <a:cs typeface="Times New Roman"/>
              </a:rPr>
              <a:t>of </a:t>
            </a:r>
            <a:r>
              <a:rPr dirty="0" sz="1450" spc="-10">
                <a:latin typeface="Times New Roman"/>
                <a:cs typeface="Times New Roman"/>
              </a:rPr>
              <a:t>its  neighbourhood; and long before dawn </a:t>
            </a:r>
            <a:r>
              <a:rPr dirty="0" sz="1450" spc="-5">
                <a:latin typeface="Times New Roman"/>
                <a:cs typeface="Times New Roman"/>
              </a:rPr>
              <a:t>I </a:t>
            </a:r>
            <a:r>
              <a:rPr dirty="0" sz="1450" spc="-10">
                <a:latin typeface="Times New Roman"/>
                <a:cs typeface="Times New Roman"/>
              </a:rPr>
              <a:t>was leading it over the links in the  direction </a:t>
            </a:r>
            <a:r>
              <a:rPr dirty="0" sz="1450" spc="-5">
                <a:latin typeface="Times New Roman"/>
                <a:cs typeface="Times New Roman"/>
              </a:rPr>
              <a:t>of </a:t>
            </a:r>
            <a:r>
              <a:rPr dirty="0" sz="1450" spc="-10">
                <a:latin typeface="Times New Roman"/>
                <a:cs typeface="Times New Roman"/>
              </a:rPr>
              <a:t>the fisher</a:t>
            </a:r>
            <a:r>
              <a:rPr dirty="0" sz="1450">
                <a:latin typeface="Times New Roman"/>
                <a:cs typeface="Times New Roman"/>
              </a:rPr>
              <a:t> </a:t>
            </a:r>
            <a:r>
              <a:rPr dirty="0" sz="1450" spc="-10">
                <a:latin typeface="Times New Roman"/>
                <a:cs typeface="Times New Roman"/>
              </a:rPr>
              <a:t>village.</a:t>
            </a:r>
            <a:endParaRPr sz="1450">
              <a:latin typeface="Times New Roman"/>
              <a:cs typeface="Times New Roman"/>
            </a:endParaRPr>
          </a:p>
        </p:txBody>
      </p:sp>
      <p:sp>
        <p:nvSpPr>
          <p:cNvPr id="3" name="object 3"/>
          <p:cNvSpPr txBox="1"/>
          <p:nvPr/>
        </p:nvSpPr>
        <p:spPr>
          <a:xfrm>
            <a:off x="876300" y="5758597"/>
            <a:ext cx="5807075" cy="4141470"/>
          </a:xfrm>
          <a:prstGeom prst="rect">
            <a:avLst/>
          </a:prstGeom>
        </p:spPr>
        <p:txBody>
          <a:bodyPr wrap="square" lIns="0" tIns="19685" rIns="0" bIns="0" rtlCol="0" vert="horz">
            <a:spAutoFit/>
          </a:bodyPr>
          <a:lstStyle/>
          <a:p>
            <a:pPr marL="2659380" marR="104775" indent="-2546350">
              <a:lnSpc>
                <a:spcPts val="1730"/>
              </a:lnSpc>
              <a:spcBef>
                <a:spcPts val="155"/>
              </a:spcBef>
            </a:pPr>
            <a:r>
              <a:rPr dirty="0" sz="1450" spc="-15" b="1">
                <a:latin typeface="Times New Roman"/>
                <a:cs typeface="Times New Roman"/>
              </a:rPr>
              <a:t>CHAPTER </a:t>
            </a:r>
            <a:r>
              <a:rPr dirty="0" sz="1450" spc="-10" b="1">
                <a:latin typeface="Times New Roman"/>
                <a:cs typeface="Times New Roman"/>
              </a:rPr>
              <a:t>III </a:t>
            </a:r>
            <a:r>
              <a:rPr dirty="0" sz="1450" spc="-5" b="1">
                <a:latin typeface="Times New Roman"/>
                <a:cs typeface="Times New Roman"/>
              </a:rPr>
              <a:t>- </a:t>
            </a:r>
            <a:r>
              <a:rPr dirty="0" sz="1450" spc="-10" b="1">
                <a:latin typeface="Times New Roman"/>
                <a:cs typeface="Times New Roman"/>
              </a:rPr>
              <a:t>TELLS </a:t>
            </a:r>
            <a:r>
              <a:rPr dirty="0" sz="1450" spc="-15" b="1">
                <a:latin typeface="Times New Roman"/>
                <a:cs typeface="Times New Roman"/>
              </a:rPr>
              <a:t>HOW </a:t>
            </a:r>
            <a:r>
              <a:rPr dirty="0" sz="1450" spc="-5" b="1">
                <a:latin typeface="Times New Roman"/>
                <a:cs typeface="Times New Roman"/>
              </a:rPr>
              <a:t>I </a:t>
            </a:r>
            <a:r>
              <a:rPr dirty="0" sz="1450" spc="-15" b="1">
                <a:latin typeface="Times New Roman"/>
                <a:cs typeface="Times New Roman"/>
              </a:rPr>
              <a:t>BECAME ACQUAINTED </a:t>
            </a:r>
            <a:r>
              <a:rPr dirty="0" sz="1450" spc="-10" b="1">
                <a:latin typeface="Times New Roman"/>
                <a:cs typeface="Times New Roman"/>
              </a:rPr>
              <a:t>WITH </a:t>
            </a:r>
            <a:r>
              <a:rPr dirty="0" sz="1450" spc="-15" b="1">
                <a:latin typeface="Times New Roman"/>
                <a:cs typeface="Times New Roman"/>
              </a:rPr>
              <a:t>MY  </a:t>
            </a:r>
            <a:r>
              <a:rPr dirty="0" sz="1450" spc="-10" b="1">
                <a:latin typeface="Times New Roman"/>
                <a:cs typeface="Times New Roman"/>
              </a:rPr>
              <a:t>WIFE</a:t>
            </a:r>
            <a:endParaRPr sz="1450">
              <a:latin typeface="Times New Roman"/>
              <a:cs typeface="Times New Roman"/>
            </a:endParaRPr>
          </a:p>
          <a:p>
            <a:pPr>
              <a:lnSpc>
                <a:spcPct val="100000"/>
              </a:lnSpc>
            </a:pPr>
            <a:endParaRPr sz="1600">
              <a:latin typeface="Times New Roman"/>
              <a:cs typeface="Times New Roman"/>
            </a:endParaRPr>
          </a:p>
          <a:p>
            <a:pPr algn="just" marL="12700" marR="6350">
              <a:lnSpc>
                <a:spcPts val="1730"/>
              </a:lnSpc>
              <a:spcBef>
                <a:spcPts val="1180"/>
              </a:spcBef>
            </a:pPr>
            <a:r>
              <a:rPr dirty="0" sz="1450" spc="-10">
                <a:latin typeface="Times New Roman"/>
                <a:cs typeface="Times New Roman"/>
              </a:rPr>
              <a:t>For two days </a:t>
            </a:r>
            <a:r>
              <a:rPr dirty="0" sz="1450" spc="-5">
                <a:latin typeface="Times New Roman"/>
                <a:cs typeface="Times New Roman"/>
              </a:rPr>
              <a:t>I </a:t>
            </a:r>
            <a:r>
              <a:rPr dirty="0" sz="1450" spc="-10">
                <a:latin typeface="Times New Roman"/>
                <a:cs typeface="Times New Roman"/>
              </a:rPr>
              <a:t>skulked round the pavilion, profiting </a:t>
            </a:r>
            <a:r>
              <a:rPr dirty="0" sz="1450" spc="-5">
                <a:latin typeface="Times New Roman"/>
                <a:cs typeface="Times New Roman"/>
              </a:rPr>
              <a:t>by </a:t>
            </a:r>
            <a:r>
              <a:rPr dirty="0" sz="1450" spc="-10">
                <a:latin typeface="Times New Roman"/>
                <a:cs typeface="Times New Roman"/>
              </a:rPr>
              <a:t>the uneven surface </a:t>
            </a:r>
            <a:r>
              <a:rPr dirty="0" sz="1450" spc="-5">
                <a:latin typeface="Times New Roman"/>
                <a:cs typeface="Times New Roman"/>
              </a:rPr>
              <a:t>of  </a:t>
            </a:r>
            <a:r>
              <a:rPr dirty="0" sz="1450" spc="-10">
                <a:latin typeface="Times New Roman"/>
                <a:cs typeface="Times New Roman"/>
              </a:rPr>
              <a:t>the links. </a:t>
            </a:r>
            <a:r>
              <a:rPr dirty="0" sz="1450" spc="-5">
                <a:latin typeface="Times New Roman"/>
                <a:cs typeface="Times New Roman"/>
              </a:rPr>
              <a:t>I </a:t>
            </a:r>
            <a:r>
              <a:rPr dirty="0" sz="1450" spc="-10">
                <a:latin typeface="Times New Roman"/>
                <a:cs typeface="Times New Roman"/>
              </a:rPr>
              <a:t>became an adept in the necessary tactics. These low hillocks and  shallow dells, running </a:t>
            </a:r>
            <a:r>
              <a:rPr dirty="0" sz="1450" spc="-5">
                <a:latin typeface="Times New Roman"/>
                <a:cs typeface="Times New Roman"/>
              </a:rPr>
              <a:t>one </a:t>
            </a:r>
            <a:r>
              <a:rPr dirty="0" sz="1450" spc="-10">
                <a:latin typeface="Times New Roman"/>
                <a:cs typeface="Times New Roman"/>
              </a:rPr>
              <a:t>into </a:t>
            </a:r>
            <a:r>
              <a:rPr dirty="0" sz="1450" spc="-15">
                <a:latin typeface="Times New Roman"/>
                <a:cs typeface="Times New Roman"/>
              </a:rPr>
              <a:t>another, </a:t>
            </a:r>
            <a:r>
              <a:rPr dirty="0" sz="1450" spc="-10">
                <a:latin typeface="Times New Roman"/>
                <a:cs typeface="Times New Roman"/>
              </a:rPr>
              <a:t>became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cloak </a:t>
            </a:r>
            <a:r>
              <a:rPr dirty="0" sz="1450" spc="-5">
                <a:latin typeface="Times New Roman"/>
                <a:cs typeface="Times New Roman"/>
              </a:rPr>
              <a:t>of </a:t>
            </a:r>
            <a:r>
              <a:rPr dirty="0" sz="1450" spc="-10">
                <a:latin typeface="Times New Roman"/>
                <a:cs typeface="Times New Roman"/>
              </a:rPr>
              <a:t>darkness for  my enthralling, </a:t>
            </a:r>
            <a:r>
              <a:rPr dirty="0" sz="1450" spc="-5">
                <a:latin typeface="Times New Roman"/>
                <a:cs typeface="Times New Roman"/>
              </a:rPr>
              <a:t>but </a:t>
            </a:r>
            <a:r>
              <a:rPr dirty="0" sz="1450" spc="-10">
                <a:latin typeface="Times New Roman"/>
                <a:cs typeface="Times New Roman"/>
              </a:rPr>
              <a:t>perhaps dishonourable, pursuit. </a:t>
            </a:r>
            <a:r>
              <a:rPr dirty="0" sz="1450" spc="-45">
                <a:latin typeface="Times New Roman"/>
                <a:cs typeface="Times New Roman"/>
              </a:rPr>
              <a:t>Yet,</a:t>
            </a:r>
            <a:r>
              <a:rPr dirty="0" sz="1450" spc="270">
                <a:latin typeface="Times New Roman"/>
                <a:cs typeface="Times New Roman"/>
              </a:rPr>
              <a:t>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this  advantage, </a:t>
            </a:r>
            <a:r>
              <a:rPr dirty="0" sz="1450" spc="-5">
                <a:latin typeface="Times New Roman"/>
                <a:cs typeface="Times New Roman"/>
              </a:rPr>
              <a:t>I </a:t>
            </a:r>
            <a:r>
              <a:rPr dirty="0" sz="1450" spc="-10">
                <a:latin typeface="Times New Roman"/>
                <a:cs typeface="Times New Roman"/>
              </a:rPr>
              <a:t>could learn </a:t>
            </a:r>
            <a:r>
              <a:rPr dirty="0" sz="1450" spc="-5">
                <a:latin typeface="Times New Roman"/>
                <a:cs typeface="Times New Roman"/>
              </a:rPr>
              <a:t>but </a:t>
            </a:r>
            <a:r>
              <a:rPr dirty="0" sz="1450" spc="-10">
                <a:latin typeface="Times New Roman"/>
                <a:cs typeface="Times New Roman"/>
              </a:rPr>
              <a:t>little </a:t>
            </a:r>
            <a:r>
              <a:rPr dirty="0" sz="1450" spc="-5">
                <a:latin typeface="Times New Roman"/>
                <a:cs typeface="Times New Roman"/>
              </a:rPr>
              <a:t>of </a:t>
            </a:r>
            <a:r>
              <a:rPr dirty="0" sz="1450" spc="-10">
                <a:latin typeface="Times New Roman"/>
                <a:cs typeface="Times New Roman"/>
              </a:rPr>
              <a:t>Northmour </a:t>
            </a:r>
            <a:r>
              <a:rPr dirty="0" sz="1450" spc="-5">
                <a:latin typeface="Times New Roman"/>
                <a:cs typeface="Times New Roman"/>
              </a:rPr>
              <a:t>or </a:t>
            </a:r>
            <a:r>
              <a:rPr dirty="0" sz="1450" spc="-10">
                <a:latin typeface="Times New Roman"/>
                <a:cs typeface="Times New Roman"/>
              </a:rPr>
              <a:t>his</a:t>
            </a:r>
            <a:r>
              <a:rPr dirty="0" sz="1450" spc="35">
                <a:latin typeface="Times New Roman"/>
                <a:cs typeface="Times New Roman"/>
              </a:rPr>
              <a:t> </a:t>
            </a:r>
            <a:r>
              <a:rPr dirty="0" sz="1450" spc="-10">
                <a:latin typeface="Times New Roman"/>
                <a:cs typeface="Times New Roman"/>
              </a:rPr>
              <a:t>guests.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Fresh provisions were </a:t>
            </a:r>
            <a:r>
              <a:rPr dirty="0" sz="1450" spc="-5">
                <a:latin typeface="Times New Roman"/>
                <a:cs typeface="Times New Roman"/>
              </a:rPr>
              <a:t>brought </a:t>
            </a:r>
            <a:r>
              <a:rPr dirty="0" sz="1450" spc="-10">
                <a:latin typeface="Times New Roman"/>
                <a:cs typeface="Times New Roman"/>
              </a:rPr>
              <a:t>under cover </a:t>
            </a:r>
            <a:r>
              <a:rPr dirty="0" sz="1450" spc="-5">
                <a:latin typeface="Times New Roman"/>
                <a:cs typeface="Times New Roman"/>
              </a:rPr>
              <a:t>of </a:t>
            </a:r>
            <a:r>
              <a:rPr dirty="0" sz="1450" spc="-10">
                <a:latin typeface="Times New Roman"/>
                <a:cs typeface="Times New Roman"/>
              </a:rPr>
              <a:t>darkness </a:t>
            </a:r>
            <a:r>
              <a:rPr dirty="0" sz="1450" spc="-5">
                <a:latin typeface="Times New Roman"/>
                <a:cs typeface="Times New Roman"/>
              </a:rPr>
              <a:t>by </a:t>
            </a:r>
            <a:r>
              <a:rPr dirty="0" sz="1450" spc="-10">
                <a:latin typeface="Times New Roman"/>
                <a:cs typeface="Times New Roman"/>
              </a:rPr>
              <a:t>the old woman  from the mansion-house. </a:t>
            </a:r>
            <a:r>
              <a:rPr dirty="0" sz="1450" spc="-15">
                <a:latin typeface="Times New Roman"/>
                <a:cs typeface="Times New Roman"/>
              </a:rPr>
              <a:t>Northmour, </a:t>
            </a:r>
            <a:r>
              <a:rPr dirty="0" sz="1450" spc="-10">
                <a:latin typeface="Times New Roman"/>
                <a:cs typeface="Times New Roman"/>
              </a:rPr>
              <a:t>and the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sometimes </a:t>
            </a:r>
            <a:r>
              <a:rPr dirty="0" sz="1450" spc="-15">
                <a:latin typeface="Times New Roman"/>
                <a:cs typeface="Times New Roman"/>
              </a:rPr>
              <a:t>together,  </a:t>
            </a:r>
            <a:r>
              <a:rPr dirty="0" sz="1450" spc="-5">
                <a:latin typeface="Times New Roman"/>
                <a:cs typeface="Times New Roman"/>
              </a:rPr>
              <a:t>but </a:t>
            </a:r>
            <a:r>
              <a:rPr dirty="0" sz="1450" spc="-10">
                <a:latin typeface="Times New Roman"/>
                <a:cs typeface="Times New Roman"/>
              </a:rPr>
              <a:t>more often </a:t>
            </a:r>
            <a:r>
              <a:rPr dirty="0" sz="1450" spc="-20">
                <a:latin typeface="Times New Roman"/>
                <a:cs typeface="Times New Roman"/>
              </a:rPr>
              <a:t>singly, </a:t>
            </a:r>
            <a:r>
              <a:rPr dirty="0" sz="1450" spc="-10">
                <a:latin typeface="Times New Roman"/>
                <a:cs typeface="Times New Roman"/>
              </a:rPr>
              <a:t>would walk for an </a:t>
            </a:r>
            <a:r>
              <a:rPr dirty="0" sz="1450" spc="-5">
                <a:latin typeface="Times New Roman"/>
                <a:cs typeface="Times New Roman"/>
              </a:rPr>
              <a:t>hour or </a:t>
            </a:r>
            <a:r>
              <a:rPr dirty="0" sz="1450" spc="-10">
                <a:latin typeface="Times New Roman"/>
                <a:cs typeface="Times New Roman"/>
              </a:rPr>
              <a:t>two at </a:t>
            </a:r>
            <a:r>
              <a:rPr dirty="0" sz="1450" spc="-5">
                <a:latin typeface="Times New Roman"/>
                <a:cs typeface="Times New Roman"/>
              </a:rPr>
              <a:t>a </a:t>
            </a:r>
            <a:r>
              <a:rPr dirty="0" sz="1450" spc="-10">
                <a:latin typeface="Times New Roman"/>
                <a:cs typeface="Times New Roman"/>
              </a:rPr>
              <a:t>time </a:t>
            </a:r>
            <a:r>
              <a:rPr dirty="0" sz="1450" spc="-5">
                <a:latin typeface="Times New Roman"/>
                <a:cs typeface="Times New Roman"/>
              </a:rPr>
              <a:t>on </a:t>
            </a:r>
            <a:r>
              <a:rPr dirty="0" sz="1450" spc="-10">
                <a:latin typeface="Times New Roman"/>
                <a:cs typeface="Times New Roman"/>
              </a:rPr>
              <a:t>the beach  beside the quicksand.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but </a:t>
            </a:r>
            <a:r>
              <a:rPr dirty="0" sz="1450" spc="-10">
                <a:latin typeface="Times New Roman"/>
                <a:cs typeface="Times New Roman"/>
              </a:rPr>
              <a:t>conclude that this promenade was chosen  with an eye to secrecy; for the spot was open only to the seaward. But it suited  me </a:t>
            </a:r>
            <a:r>
              <a:rPr dirty="0" sz="1450" spc="-5">
                <a:latin typeface="Times New Roman"/>
                <a:cs typeface="Times New Roman"/>
              </a:rPr>
              <a:t>not </a:t>
            </a:r>
            <a:r>
              <a:rPr dirty="0" sz="1450" spc="-10">
                <a:latin typeface="Times New Roman"/>
                <a:cs typeface="Times New Roman"/>
              </a:rPr>
              <a:t>less excellently; the highest and most accidented </a:t>
            </a:r>
            <a:r>
              <a:rPr dirty="0" sz="1450" spc="-5">
                <a:latin typeface="Times New Roman"/>
                <a:cs typeface="Times New Roman"/>
              </a:rPr>
              <a:t>of </a:t>
            </a:r>
            <a:r>
              <a:rPr dirty="0" sz="1450" spc="-10">
                <a:latin typeface="Times New Roman"/>
                <a:cs typeface="Times New Roman"/>
              </a:rPr>
              <a:t>the sand-hills  immediately adjoined; and from these, lying flat in </a:t>
            </a:r>
            <a:r>
              <a:rPr dirty="0" sz="1450" spc="-5">
                <a:latin typeface="Times New Roman"/>
                <a:cs typeface="Times New Roman"/>
              </a:rPr>
              <a:t>a </a:t>
            </a:r>
            <a:r>
              <a:rPr dirty="0" sz="1450" spc="-20">
                <a:latin typeface="Times New Roman"/>
                <a:cs typeface="Times New Roman"/>
              </a:rPr>
              <a:t>hollow, </a:t>
            </a:r>
            <a:r>
              <a:rPr dirty="0" sz="1450" spc="-5">
                <a:latin typeface="Times New Roman"/>
                <a:cs typeface="Times New Roman"/>
              </a:rPr>
              <a:t>I </a:t>
            </a:r>
            <a:r>
              <a:rPr dirty="0" sz="1450" spc="-10">
                <a:latin typeface="Times New Roman"/>
                <a:cs typeface="Times New Roman"/>
              </a:rPr>
              <a:t>could overlook  Northmour </a:t>
            </a:r>
            <a:r>
              <a:rPr dirty="0" sz="1450" spc="-5">
                <a:latin typeface="Times New Roman"/>
                <a:cs typeface="Times New Roman"/>
              </a:rPr>
              <a:t>or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lady as they</a:t>
            </a:r>
            <a:r>
              <a:rPr dirty="0" sz="1450" spc="15">
                <a:latin typeface="Times New Roman"/>
                <a:cs typeface="Times New Roman"/>
              </a:rPr>
              <a:t> </a:t>
            </a:r>
            <a:r>
              <a:rPr dirty="0" sz="1450" spc="-10">
                <a:latin typeface="Times New Roman"/>
                <a:cs typeface="Times New Roman"/>
              </a:rPr>
              <a:t>walked.</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The</a:t>
            </a:r>
            <a:r>
              <a:rPr dirty="0" sz="1450" spc="229">
                <a:latin typeface="Times New Roman"/>
                <a:cs typeface="Times New Roman"/>
              </a:rPr>
              <a:t> </a:t>
            </a:r>
            <a:r>
              <a:rPr dirty="0" sz="1450" spc="-10">
                <a:latin typeface="Times New Roman"/>
                <a:cs typeface="Times New Roman"/>
              </a:rPr>
              <a:t>tall</a:t>
            </a:r>
            <a:r>
              <a:rPr dirty="0" sz="1450" spc="235">
                <a:latin typeface="Times New Roman"/>
                <a:cs typeface="Times New Roman"/>
              </a:rPr>
              <a:t> </a:t>
            </a:r>
            <a:r>
              <a:rPr dirty="0" sz="1450" spc="-10">
                <a:latin typeface="Times New Roman"/>
                <a:cs typeface="Times New Roman"/>
              </a:rPr>
              <a:t>man</a:t>
            </a:r>
            <a:r>
              <a:rPr dirty="0" sz="1450" spc="235">
                <a:latin typeface="Times New Roman"/>
                <a:cs typeface="Times New Roman"/>
              </a:rPr>
              <a:t> </a:t>
            </a:r>
            <a:r>
              <a:rPr dirty="0" sz="1450" spc="-10">
                <a:latin typeface="Times New Roman"/>
                <a:cs typeface="Times New Roman"/>
              </a:rPr>
              <a:t>seemed</a:t>
            </a:r>
            <a:r>
              <a:rPr dirty="0" sz="1450" spc="235">
                <a:latin typeface="Times New Roman"/>
                <a:cs typeface="Times New Roman"/>
              </a:rPr>
              <a:t> </a:t>
            </a:r>
            <a:r>
              <a:rPr dirty="0" sz="1450" spc="-10">
                <a:latin typeface="Times New Roman"/>
                <a:cs typeface="Times New Roman"/>
              </a:rPr>
              <a:t>to</a:t>
            </a:r>
            <a:r>
              <a:rPr dirty="0" sz="1450" spc="235">
                <a:latin typeface="Times New Roman"/>
                <a:cs typeface="Times New Roman"/>
              </a:rPr>
              <a:t> </a:t>
            </a:r>
            <a:r>
              <a:rPr dirty="0" sz="1450" spc="-10">
                <a:latin typeface="Times New Roman"/>
                <a:cs typeface="Times New Roman"/>
              </a:rPr>
              <a:t>have</a:t>
            </a:r>
            <a:r>
              <a:rPr dirty="0" sz="1450" spc="235">
                <a:latin typeface="Times New Roman"/>
                <a:cs typeface="Times New Roman"/>
              </a:rPr>
              <a:t> </a:t>
            </a:r>
            <a:r>
              <a:rPr dirty="0" sz="1450" spc="-10">
                <a:latin typeface="Times New Roman"/>
                <a:cs typeface="Times New Roman"/>
              </a:rPr>
              <a:t>disappeared.</a:t>
            </a:r>
            <a:r>
              <a:rPr dirty="0" sz="1450" spc="235">
                <a:latin typeface="Times New Roman"/>
                <a:cs typeface="Times New Roman"/>
              </a:rPr>
              <a:t> </a:t>
            </a:r>
            <a:r>
              <a:rPr dirty="0" sz="1450" spc="-10">
                <a:latin typeface="Times New Roman"/>
                <a:cs typeface="Times New Roman"/>
              </a:rPr>
              <a:t>Not</a:t>
            </a:r>
            <a:r>
              <a:rPr dirty="0" sz="1450" spc="229">
                <a:latin typeface="Times New Roman"/>
                <a:cs typeface="Times New Roman"/>
              </a:rPr>
              <a:t> </a:t>
            </a:r>
            <a:r>
              <a:rPr dirty="0" sz="1450" spc="-10">
                <a:latin typeface="Times New Roman"/>
                <a:cs typeface="Times New Roman"/>
              </a:rPr>
              <a:t>only</a:t>
            </a:r>
            <a:r>
              <a:rPr dirty="0" sz="1450" spc="235">
                <a:latin typeface="Times New Roman"/>
                <a:cs typeface="Times New Roman"/>
              </a:rPr>
              <a:t> </a:t>
            </a:r>
            <a:r>
              <a:rPr dirty="0" sz="1450" spc="-10">
                <a:latin typeface="Times New Roman"/>
                <a:cs typeface="Times New Roman"/>
              </a:rPr>
              <a:t>did</a:t>
            </a:r>
            <a:r>
              <a:rPr dirty="0" sz="1450" spc="235">
                <a:latin typeface="Times New Roman"/>
                <a:cs typeface="Times New Roman"/>
              </a:rPr>
              <a:t> </a:t>
            </a:r>
            <a:r>
              <a:rPr dirty="0" sz="1450" spc="-5">
                <a:latin typeface="Times New Roman"/>
                <a:cs typeface="Times New Roman"/>
              </a:rPr>
              <a:t>he</a:t>
            </a:r>
            <a:r>
              <a:rPr dirty="0" sz="1450" spc="235">
                <a:latin typeface="Times New Roman"/>
                <a:cs typeface="Times New Roman"/>
              </a:rPr>
              <a:t> </a:t>
            </a:r>
            <a:r>
              <a:rPr dirty="0" sz="1450" spc="-10">
                <a:latin typeface="Times New Roman"/>
                <a:cs typeface="Times New Roman"/>
              </a:rPr>
              <a:t>never</a:t>
            </a:r>
            <a:r>
              <a:rPr dirty="0" sz="1450" spc="235">
                <a:latin typeface="Times New Roman"/>
                <a:cs typeface="Times New Roman"/>
              </a:rPr>
              <a:t> </a:t>
            </a:r>
            <a:r>
              <a:rPr dirty="0" sz="1450" spc="-10">
                <a:latin typeface="Times New Roman"/>
                <a:cs typeface="Times New Roman"/>
              </a:rPr>
              <a:t>cross</a:t>
            </a:r>
            <a:r>
              <a:rPr dirty="0" sz="1450" spc="23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threshold, </a:t>
            </a:r>
            <a:r>
              <a:rPr dirty="0" sz="1450" spc="-5">
                <a:latin typeface="Times New Roman"/>
                <a:cs typeface="Times New Roman"/>
              </a:rPr>
              <a:t>but he </a:t>
            </a:r>
            <a:r>
              <a:rPr dirty="0" sz="1450" spc="-10">
                <a:latin typeface="Times New Roman"/>
                <a:cs typeface="Times New Roman"/>
              </a:rPr>
              <a:t>never so much as showed face at </a:t>
            </a:r>
            <a:r>
              <a:rPr dirty="0" sz="1450" spc="-5">
                <a:latin typeface="Times New Roman"/>
                <a:cs typeface="Times New Roman"/>
              </a:rPr>
              <a:t>a </a:t>
            </a:r>
            <a:r>
              <a:rPr dirty="0" sz="1450" spc="-10">
                <a:latin typeface="Times New Roman"/>
                <a:cs typeface="Times New Roman"/>
              </a:rPr>
              <a:t>window; </a:t>
            </a:r>
            <a:r>
              <a:rPr dirty="0" sz="1450" spc="-25">
                <a:latin typeface="Times New Roman"/>
                <a:cs typeface="Times New Roman"/>
              </a:rPr>
              <a:t>or, </a:t>
            </a:r>
            <a:r>
              <a:rPr dirty="0" sz="1450" spc="-10">
                <a:latin typeface="Times New Roman"/>
                <a:cs typeface="Times New Roman"/>
              </a:rPr>
              <a:t>at least, </a:t>
            </a:r>
            <a:r>
              <a:rPr dirty="0" sz="1450" spc="-5">
                <a:latin typeface="Times New Roman"/>
                <a:cs typeface="Times New Roman"/>
              </a:rPr>
              <a:t>not  </a:t>
            </a:r>
            <a:r>
              <a:rPr dirty="0" sz="1450" spc="-10">
                <a:latin typeface="Times New Roman"/>
                <a:cs typeface="Times New Roman"/>
              </a:rPr>
              <a:t>so far as </a:t>
            </a:r>
            <a:r>
              <a:rPr dirty="0" sz="1450" spc="-5">
                <a:latin typeface="Times New Roman"/>
                <a:cs typeface="Times New Roman"/>
              </a:rPr>
              <a:t>I </a:t>
            </a:r>
            <a:r>
              <a:rPr dirty="0" sz="1450" spc="-10">
                <a:latin typeface="Times New Roman"/>
                <a:cs typeface="Times New Roman"/>
              </a:rPr>
              <a:t>could see; for </a:t>
            </a:r>
            <a:r>
              <a:rPr dirty="0" sz="1450" spc="-5">
                <a:latin typeface="Times New Roman"/>
                <a:cs typeface="Times New Roman"/>
              </a:rPr>
              <a:t>I </a:t>
            </a:r>
            <a:r>
              <a:rPr dirty="0" sz="1450" spc="-10">
                <a:latin typeface="Times New Roman"/>
                <a:cs typeface="Times New Roman"/>
              </a:rPr>
              <a:t>dared </a:t>
            </a:r>
            <a:r>
              <a:rPr dirty="0" sz="1450" spc="-5">
                <a:latin typeface="Times New Roman"/>
                <a:cs typeface="Times New Roman"/>
              </a:rPr>
              <a:t>not </a:t>
            </a:r>
            <a:r>
              <a:rPr dirty="0" sz="1450" spc="-10">
                <a:latin typeface="Times New Roman"/>
                <a:cs typeface="Times New Roman"/>
              </a:rPr>
              <a:t>creep forward beyond </a:t>
            </a:r>
            <a:r>
              <a:rPr dirty="0" sz="1450" spc="-5">
                <a:latin typeface="Times New Roman"/>
                <a:cs typeface="Times New Roman"/>
              </a:rPr>
              <a:t>a </a:t>
            </a:r>
            <a:r>
              <a:rPr dirty="0" sz="1450" spc="-10">
                <a:latin typeface="Times New Roman"/>
                <a:cs typeface="Times New Roman"/>
              </a:rPr>
              <a:t>certain distance in  the </a:t>
            </a:r>
            <a:r>
              <a:rPr dirty="0" sz="1450" spc="-30">
                <a:latin typeface="Times New Roman"/>
                <a:cs typeface="Times New Roman"/>
              </a:rPr>
              <a:t>day, </a:t>
            </a:r>
            <a:r>
              <a:rPr dirty="0" sz="1450" spc="-10">
                <a:latin typeface="Times New Roman"/>
                <a:cs typeface="Times New Roman"/>
              </a:rPr>
              <a:t>since the upper floor commanded the bottoms </a:t>
            </a:r>
            <a:r>
              <a:rPr dirty="0" sz="1450" spc="-5">
                <a:latin typeface="Times New Roman"/>
                <a:cs typeface="Times New Roman"/>
              </a:rPr>
              <a:t>of </a:t>
            </a:r>
            <a:r>
              <a:rPr dirty="0" sz="1450" spc="-10">
                <a:latin typeface="Times New Roman"/>
                <a:cs typeface="Times New Roman"/>
              </a:rPr>
              <a:t>the links; and at  night, when </a:t>
            </a:r>
            <a:r>
              <a:rPr dirty="0" sz="1450" spc="-5">
                <a:latin typeface="Times New Roman"/>
                <a:cs typeface="Times New Roman"/>
              </a:rPr>
              <a:t>I </a:t>
            </a:r>
            <a:r>
              <a:rPr dirty="0" sz="1450" spc="-10">
                <a:latin typeface="Times New Roman"/>
                <a:cs typeface="Times New Roman"/>
              </a:rPr>
              <a:t>could venture </a:t>
            </a:r>
            <a:r>
              <a:rPr dirty="0" sz="1450" spc="-15">
                <a:latin typeface="Times New Roman"/>
                <a:cs typeface="Times New Roman"/>
              </a:rPr>
              <a:t>farther, </a:t>
            </a:r>
            <a:r>
              <a:rPr dirty="0" sz="1450" spc="-10">
                <a:latin typeface="Times New Roman"/>
                <a:cs typeface="Times New Roman"/>
              </a:rPr>
              <a:t>the lower windows were barricaded as if  to stand </a:t>
            </a:r>
            <a:r>
              <a:rPr dirty="0" sz="1450" spc="-5">
                <a:latin typeface="Times New Roman"/>
                <a:cs typeface="Times New Roman"/>
              </a:rPr>
              <a:t>a </a:t>
            </a:r>
            <a:r>
              <a:rPr dirty="0" sz="1450" spc="-10">
                <a:latin typeface="Times New Roman"/>
                <a:cs typeface="Times New Roman"/>
              </a:rPr>
              <a:t>siege. Sometimes </a:t>
            </a:r>
            <a:r>
              <a:rPr dirty="0" sz="1450" spc="-5">
                <a:latin typeface="Times New Roman"/>
                <a:cs typeface="Times New Roman"/>
              </a:rPr>
              <a:t>I thought </a:t>
            </a:r>
            <a:r>
              <a:rPr dirty="0" sz="1450" spc="-10">
                <a:latin typeface="Times New Roman"/>
                <a:cs typeface="Times New Roman"/>
              </a:rPr>
              <a:t>the tall man must </a:t>
            </a:r>
            <a:r>
              <a:rPr dirty="0" sz="1450" spc="-5">
                <a:latin typeface="Times New Roman"/>
                <a:cs typeface="Times New Roman"/>
              </a:rPr>
              <a:t>be </a:t>
            </a:r>
            <a:r>
              <a:rPr dirty="0" sz="1450" spc="-10">
                <a:latin typeface="Times New Roman"/>
                <a:cs typeface="Times New Roman"/>
              </a:rPr>
              <a:t>confined to bed, for  </a:t>
            </a:r>
            <a:r>
              <a:rPr dirty="0" sz="1450" spc="-5">
                <a:latin typeface="Times New Roman"/>
                <a:cs typeface="Times New Roman"/>
              </a:rPr>
              <a:t>I </a:t>
            </a:r>
            <a:r>
              <a:rPr dirty="0" sz="1450" spc="-10">
                <a:latin typeface="Times New Roman"/>
                <a:cs typeface="Times New Roman"/>
              </a:rPr>
              <a:t>remembered the feebleness </a:t>
            </a:r>
            <a:r>
              <a:rPr dirty="0" sz="1450" spc="-5">
                <a:latin typeface="Times New Roman"/>
                <a:cs typeface="Times New Roman"/>
              </a:rPr>
              <a:t>of </a:t>
            </a:r>
            <a:r>
              <a:rPr dirty="0" sz="1450" spc="-10">
                <a:latin typeface="Times New Roman"/>
                <a:cs typeface="Times New Roman"/>
              </a:rPr>
              <a:t>his gait; and sometimes </a:t>
            </a:r>
            <a:r>
              <a:rPr dirty="0" sz="1450" spc="-5">
                <a:latin typeface="Times New Roman"/>
                <a:cs typeface="Times New Roman"/>
              </a:rPr>
              <a:t>I thought he </a:t>
            </a:r>
            <a:r>
              <a:rPr dirty="0" sz="1450" spc="-10">
                <a:latin typeface="Times New Roman"/>
                <a:cs typeface="Times New Roman"/>
              </a:rPr>
              <a:t>must  have </a:t>
            </a:r>
            <a:r>
              <a:rPr dirty="0" sz="1450" spc="-5">
                <a:latin typeface="Times New Roman"/>
                <a:cs typeface="Times New Roman"/>
              </a:rPr>
              <a:t>gone </a:t>
            </a:r>
            <a:r>
              <a:rPr dirty="0" sz="1450" spc="-10">
                <a:latin typeface="Times New Roman"/>
                <a:cs typeface="Times New Roman"/>
              </a:rPr>
              <a:t>clear </a:t>
            </a:r>
            <a:r>
              <a:rPr dirty="0" sz="1450" spc="-30">
                <a:latin typeface="Times New Roman"/>
                <a:cs typeface="Times New Roman"/>
              </a:rPr>
              <a:t>away, </a:t>
            </a:r>
            <a:r>
              <a:rPr dirty="0" sz="1450" spc="-10">
                <a:latin typeface="Times New Roman"/>
                <a:cs typeface="Times New Roman"/>
              </a:rPr>
              <a:t>and that Northmour and the </a:t>
            </a:r>
            <a:r>
              <a:rPr dirty="0" sz="1450" spc="-5">
                <a:latin typeface="Times New Roman"/>
                <a:cs typeface="Times New Roman"/>
              </a:rPr>
              <a:t>young </a:t>
            </a:r>
            <a:r>
              <a:rPr dirty="0" sz="1450" spc="-10">
                <a:latin typeface="Times New Roman"/>
                <a:cs typeface="Times New Roman"/>
              </a:rPr>
              <a:t>lady remained alone  together in the pavilion. The idea, even then, displeased</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Whether </a:t>
            </a:r>
            <a:r>
              <a:rPr dirty="0" sz="1450" spc="-5">
                <a:latin typeface="Times New Roman"/>
                <a:cs typeface="Times New Roman"/>
              </a:rPr>
              <a:t>or not </a:t>
            </a:r>
            <a:r>
              <a:rPr dirty="0" sz="1450" spc="-10">
                <a:latin typeface="Times New Roman"/>
                <a:cs typeface="Times New Roman"/>
              </a:rPr>
              <a:t>this pair were man and wife, </a:t>
            </a:r>
            <a:r>
              <a:rPr dirty="0" sz="1450" spc="-5">
                <a:latin typeface="Times New Roman"/>
                <a:cs typeface="Times New Roman"/>
              </a:rPr>
              <a:t>I </a:t>
            </a:r>
            <a:r>
              <a:rPr dirty="0" sz="1450" spc="-10">
                <a:latin typeface="Times New Roman"/>
                <a:cs typeface="Times New Roman"/>
              </a:rPr>
              <a:t>had seen abundant reason to  </a:t>
            </a:r>
            <a:r>
              <a:rPr dirty="0" sz="1450" spc="-5">
                <a:latin typeface="Times New Roman"/>
                <a:cs typeface="Times New Roman"/>
              </a:rPr>
              <a:t>doubt </a:t>
            </a:r>
            <a:r>
              <a:rPr dirty="0" sz="1450" spc="-10">
                <a:latin typeface="Times New Roman"/>
                <a:cs typeface="Times New Roman"/>
              </a:rPr>
              <a:t>the friendliness </a:t>
            </a:r>
            <a:r>
              <a:rPr dirty="0" sz="1450" spc="-5">
                <a:latin typeface="Times New Roman"/>
                <a:cs typeface="Times New Roman"/>
              </a:rPr>
              <a:t>of </a:t>
            </a:r>
            <a:r>
              <a:rPr dirty="0" sz="1450" spc="-10">
                <a:latin typeface="Times New Roman"/>
                <a:cs typeface="Times New Roman"/>
              </a:rPr>
              <a:t>their relation. Although </a:t>
            </a:r>
            <a:r>
              <a:rPr dirty="0" sz="1450" spc="-5">
                <a:latin typeface="Times New Roman"/>
                <a:cs typeface="Times New Roman"/>
              </a:rPr>
              <a:t>I </a:t>
            </a:r>
            <a:r>
              <a:rPr dirty="0" sz="1450" spc="-10">
                <a:latin typeface="Times New Roman"/>
                <a:cs typeface="Times New Roman"/>
              </a:rPr>
              <a:t>could hear nothing </a:t>
            </a:r>
            <a:r>
              <a:rPr dirty="0" sz="1450" spc="-5">
                <a:latin typeface="Times New Roman"/>
                <a:cs typeface="Times New Roman"/>
              </a:rPr>
              <a:t>of </a:t>
            </a:r>
            <a:r>
              <a:rPr dirty="0" sz="1450" spc="-10">
                <a:latin typeface="Times New Roman"/>
                <a:cs typeface="Times New Roman"/>
              </a:rPr>
              <a:t>what  they said, and rarely so much as glean </a:t>
            </a:r>
            <a:r>
              <a:rPr dirty="0" sz="1450" spc="-5">
                <a:latin typeface="Times New Roman"/>
                <a:cs typeface="Times New Roman"/>
              </a:rPr>
              <a:t>a </a:t>
            </a:r>
            <a:r>
              <a:rPr dirty="0" sz="1450" spc="-10">
                <a:latin typeface="Times New Roman"/>
                <a:cs typeface="Times New Roman"/>
              </a:rPr>
              <a:t>decided expression </a:t>
            </a:r>
            <a:r>
              <a:rPr dirty="0" sz="1450" spc="-5">
                <a:latin typeface="Times New Roman"/>
                <a:cs typeface="Times New Roman"/>
              </a:rPr>
              <a:t>on </a:t>
            </a:r>
            <a:r>
              <a:rPr dirty="0" sz="1450" spc="-10">
                <a:latin typeface="Times New Roman"/>
                <a:cs typeface="Times New Roman"/>
              </a:rPr>
              <a:t>the face </a:t>
            </a:r>
            <a:r>
              <a:rPr dirty="0" sz="1450" spc="-5">
                <a:latin typeface="Times New Roman"/>
                <a:cs typeface="Times New Roman"/>
              </a:rPr>
              <a:t>of  </a:t>
            </a:r>
            <a:r>
              <a:rPr dirty="0" sz="1450" spc="-15">
                <a:latin typeface="Times New Roman"/>
                <a:cs typeface="Times New Roman"/>
              </a:rPr>
              <a:t>either,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distance, almost </a:t>
            </a:r>
            <a:r>
              <a:rPr dirty="0" sz="1450" spc="-5">
                <a:latin typeface="Times New Roman"/>
                <a:cs typeface="Times New Roman"/>
              </a:rPr>
              <a:t>a </a:t>
            </a:r>
            <a:r>
              <a:rPr dirty="0" sz="1450" spc="-10">
                <a:latin typeface="Times New Roman"/>
                <a:cs typeface="Times New Roman"/>
              </a:rPr>
              <a:t>stiffness, in their bearing which showed  them to </a:t>
            </a:r>
            <a:r>
              <a:rPr dirty="0" sz="1450" spc="-5">
                <a:latin typeface="Times New Roman"/>
                <a:cs typeface="Times New Roman"/>
              </a:rPr>
              <a:t>be </a:t>
            </a:r>
            <a:r>
              <a:rPr dirty="0" sz="1450" spc="-10">
                <a:latin typeface="Times New Roman"/>
                <a:cs typeface="Times New Roman"/>
              </a:rPr>
              <a:t>either unfamiliar </a:t>
            </a:r>
            <a:r>
              <a:rPr dirty="0" sz="1450" spc="-5">
                <a:latin typeface="Times New Roman"/>
                <a:cs typeface="Times New Roman"/>
              </a:rPr>
              <a:t>or </a:t>
            </a:r>
            <a:r>
              <a:rPr dirty="0" sz="1450" spc="-10">
                <a:latin typeface="Times New Roman"/>
                <a:cs typeface="Times New Roman"/>
              </a:rPr>
              <a:t>at </a:t>
            </a:r>
            <a:r>
              <a:rPr dirty="0" sz="1450" spc="-25">
                <a:latin typeface="Times New Roman"/>
                <a:cs typeface="Times New Roman"/>
              </a:rPr>
              <a:t>enmity. </a:t>
            </a:r>
            <a:r>
              <a:rPr dirty="0" sz="1450" spc="-10">
                <a:latin typeface="Times New Roman"/>
                <a:cs typeface="Times New Roman"/>
              </a:rPr>
              <a:t>The girl walked faster when she was  with Northmour than when she was alone; and </a:t>
            </a:r>
            <a:r>
              <a:rPr dirty="0" sz="1450" spc="-5">
                <a:latin typeface="Times New Roman"/>
                <a:cs typeface="Times New Roman"/>
              </a:rPr>
              <a:t>I </a:t>
            </a:r>
            <a:r>
              <a:rPr dirty="0" sz="1450" spc="-10">
                <a:latin typeface="Times New Roman"/>
                <a:cs typeface="Times New Roman"/>
              </a:rPr>
              <a:t>conceived that any inclination  between </a:t>
            </a:r>
            <a:r>
              <a:rPr dirty="0" sz="1450" spc="-5">
                <a:latin typeface="Times New Roman"/>
                <a:cs typeface="Times New Roman"/>
              </a:rPr>
              <a:t>a </a:t>
            </a:r>
            <a:r>
              <a:rPr dirty="0" sz="1450" spc="-10">
                <a:latin typeface="Times New Roman"/>
                <a:cs typeface="Times New Roman"/>
              </a:rPr>
              <a:t>man and </a:t>
            </a:r>
            <a:r>
              <a:rPr dirty="0" sz="1450" spc="-5">
                <a:latin typeface="Times New Roman"/>
                <a:cs typeface="Times New Roman"/>
              </a:rPr>
              <a:t>a </a:t>
            </a:r>
            <a:r>
              <a:rPr dirty="0" sz="1450" spc="-10">
                <a:latin typeface="Times New Roman"/>
                <a:cs typeface="Times New Roman"/>
              </a:rPr>
              <a:t>woman would rather delay than accelerate the step.  </a:t>
            </a:r>
            <a:r>
              <a:rPr dirty="0" sz="1450" spc="-15">
                <a:latin typeface="Times New Roman"/>
                <a:cs typeface="Times New Roman"/>
              </a:rPr>
              <a:t>Moreover, </a:t>
            </a:r>
            <a:r>
              <a:rPr dirty="0" sz="1450" spc="-10">
                <a:latin typeface="Times New Roman"/>
                <a:cs typeface="Times New Roman"/>
              </a:rPr>
              <a:t>she kept </a:t>
            </a:r>
            <a:r>
              <a:rPr dirty="0" sz="1450" spc="-5">
                <a:latin typeface="Times New Roman"/>
                <a:cs typeface="Times New Roman"/>
              </a:rPr>
              <a:t>a good </a:t>
            </a:r>
            <a:r>
              <a:rPr dirty="0" sz="1450" spc="-10">
                <a:latin typeface="Times New Roman"/>
                <a:cs typeface="Times New Roman"/>
              </a:rPr>
              <a:t>yard free </a:t>
            </a:r>
            <a:r>
              <a:rPr dirty="0" sz="1450" spc="-5">
                <a:latin typeface="Times New Roman"/>
                <a:cs typeface="Times New Roman"/>
              </a:rPr>
              <a:t>of </a:t>
            </a:r>
            <a:r>
              <a:rPr dirty="0" sz="1450" spc="-10">
                <a:latin typeface="Times New Roman"/>
                <a:cs typeface="Times New Roman"/>
              </a:rPr>
              <a:t>him, and trailed her umbrella, as if it  were </a:t>
            </a:r>
            <a:r>
              <a:rPr dirty="0" sz="1450" spc="-5">
                <a:latin typeface="Times New Roman"/>
                <a:cs typeface="Times New Roman"/>
              </a:rPr>
              <a:t>a </a:t>
            </a:r>
            <a:r>
              <a:rPr dirty="0" sz="1450" spc="-15">
                <a:latin typeface="Times New Roman"/>
                <a:cs typeface="Times New Roman"/>
              </a:rPr>
              <a:t>barrier, </a:t>
            </a:r>
            <a:r>
              <a:rPr dirty="0" sz="1450" spc="-5">
                <a:latin typeface="Times New Roman"/>
                <a:cs typeface="Times New Roman"/>
              </a:rPr>
              <a:t>on </a:t>
            </a:r>
            <a:r>
              <a:rPr dirty="0" sz="1450" spc="-10">
                <a:latin typeface="Times New Roman"/>
                <a:cs typeface="Times New Roman"/>
              </a:rPr>
              <a:t>the side between them. Northmour kept sidling closer; and,  as the girl retired from his advance, their course lay at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diagonal across  the beach, and would have landed them in the surf had it been long enough  continued. But, when this was imminent, the girl would unostentatiously  change sides and </a:t>
            </a:r>
            <a:r>
              <a:rPr dirty="0" sz="1450" spc="-5">
                <a:latin typeface="Times New Roman"/>
                <a:cs typeface="Times New Roman"/>
              </a:rPr>
              <a:t>put </a:t>
            </a:r>
            <a:r>
              <a:rPr dirty="0" sz="1450" spc="-10">
                <a:latin typeface="Times New Roman"/>
                <a:cs typeface="Times New Roman"/>
              </a:rPr>
              <a:t>Northmour between her and the sea. </a:t>
            </a:r>
            <a:r>
              <a:rPr dirty="0" sz="1450" spc="-5">
                <a:latin typeface="Times New Roman"/>
                <a:cs typeface="Times New Roman"/>
              </a:rPr>
              <a:t>I </a:t>
            </a:r>
            <a:r>
              <a:rPr dirty="0" sz="1450" spc="-10">
                <a:latin typeface="Times New Roman"/>
                <a:cs typeface="Times New Roman"/>
              </a:rPr>
              <a:t>watched these  manoeuvres, for my part, with high enjoyment and approval, and chuckled to  myself at every</a:t>
            </a:r>
            <a:r>
              <a:rPr dirty="0" sz="1450">
                <a:latin typeface="Times New Roman"/>
                <a:cs typeface="Times New Roman"/>
              </a:rPr>
              <a:t> </a:t>
            </a:r>
            <a:r>
              <a:rPr dirty="0" sz="1450" spc="-10">
                <a:latin typeface="Times New Roman"/>
                <a:cs typeface="Times New Roman"/>
              </a:rPr>
              <a:t>move.</a:t>
            </a:r>
            <a:endParaRPr sz="1450">
              <a:latin typeface="Times New Roman"/>
              <a:cs typeface="Times New Roman"/>
            </a:endParaRPr>
          </a:p>
          <a:p>
            <a:pPr algn="just" marL="12700" marR="6350">
              <a:lnSpc>
                <a:spcPts val="1730"/>
              </a:lnSpc>
              <a:spcBef>
                <a:spcPts val="840"/>
              </a:spcBef>
            </a:pPr>
            <a:r>
              <a:rPr dirty="0" sz="1450" spc="-10">
                <a:latin typeface="Times New Roman"/>
                <a:cs typeface="Times New Roman"/>
              </a:rPr>
              <a:t>On the morning </a:t>
            </a:r>
            <a:r>
              <a:rPr dirty="0" sz="1450" spc="-5">
                <a:latin typeface="Times New Roman"/>
                <a:cs typeface="Times New Roman"/>
              </a:rPr>
              <a:t>of </a:t>
            </a:r>
            <a:r>
              <a:rPr dirty="0" sz="1450" spc="-10">
                <a:latin typeface="Times New Roman"/>
                <a:cs typeface="Times New Roman"/>
              </a:rPr>
              <a:t>the third </a:t>
            </a:r>
            <a:r>
              <a:rPr dirty="0" sz="1450" spc="-30">
                <a:latin typeface="Times New Roman"/>
                <a:cs typeface="Times New Roman"/>
              </a:rPr>
              <a:t>day, </a:t>
            </a:r>
            <a:r>
              <a:rPr dirty="0" sz="1450" spc="-10">
                <a:latin typeface="Times New Roman"/>
                <a:cs typeface="Times New Roman"/>
              </a:rPr>
              <a:t>she walked alone for some time, and </a:t>
            </a:r>
            <a:r>
              <a:rPr dirty="0" sz="1450" spc="-5">
                <a:latin typeface="Times New Roman"/>
                <a:cs typeface="Times New Roman"/>
              </a:rPr>
              <a:t>I  </a:t>
            </a:r>
            <a:r>
              <a:rPr dirty="0" sz="1450" spc="-10">
                <a:latin typeface="Times New Roman"/>
                <a:cs typeface="Times New Roman"/>
              </a:rPr>
              <a:t>perceived, to my great concern, that she was more than once in tears. </a:t>
            </a:r>
            <a:r>
              <a:rPr dirty="0" sz="1450" spc="-60">
                <a:latin typeface="Times New Roman"/>
                <a:cs typeface="Times New Roman"/>
              </a:rPr>
              <a:t>You </a:t>
            </a:r>
            <a:r>
              <a:rPr dirty="0" sz="1450" spc="-10">
                <a:latin typeface="Times New Roman"/>
                <a:cs typeface="Times New Roman"/>
              </a:rPr>
              <a:t>will  see that my heart was already interested more than </a:t>
            </a:r>
            <a:r>
              <a:rPr dirty="0" sz="1450" spc="-5">
                <a:latin typeface="Times New Roman"/>
                <a:cs typeface="Times New Roman"/>
              </a:rPr>
              <a:t>I </a:t>
            </a:r>
            <a:r>
              <a:rPr dirty="0" sz="1450" spc="-10">
                <a:latin typeface="Times New Roman"/>
                <a:cs typeface="Times New Roman"/>
              </a:rPr>
              <a:t>supposed. She had </a:t>
            </a:r>
            <a:r>
              <a:rPr dirty="0" sz="1450" spc="-5">
                <a:latin typeface="Times New Roman"/>
                <a:cs typeface="Times New Roman"/>
              </a:rPr>
              <a:t>a </a:t>
            </a:r>
            <a:r>
              <a:rPr dirty="0" sz="1450" spc="-10">
                <a:latin typeface="Times New Roman"/>
                <a:cs typeface="Times New Roman"/>
              </a:rPr>
              <a:t>firm  yet airy motion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body, </a:t>
            </a:r>
            <a:r>
              <a:rPr dirty="0" sz="1450" spc="-10">
                <a:latin typeface="Times New Roman"/>
                <a:cs typeface="Times New Roman"/>
              </a:rPr>
              <a:t>and carried her head with unimaginable grace;  every step was </a:t>
            </a:r>
            <a:r>
              <a:rPr dirty="0" sz="1450" spc="-5">
                <a:latin typeface="Times New Roman"/>
                <a:cs typeface="Times New Roman"/>
              </a:rPr>
              <a:t>a </a:t>
            </a:r>
            <a:r>
              <a:rPr dirty="0" sz="1450" spc="-10">
                <a:latin typeface="Times New Roman"/>
                <a:cs typeface="Times New Roman"/>
              </a:rPr>
              <a:t>thing to look at, and she seemed in my eyes to breathe  sweetness and</a:t>
            </a:r>
            <a:r>
              <a:rPr dirty="0" sz="1450" spc="-5">
                <a:latin typeface="Times New Roman"/>
                <a:cs typeface="Times New Roman"/>
              </a:rPr>
              <a:t> </a:t>
            </a:r>
            <a:r>
              <a:rPr dirty="0" sz="1450" spc="-10">
                <a:latin typeface="Times New Roman"/>
                <a:cs typeface="Times New Roman"/>
              </a:rPr>
              <a:t>distinction.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day was so agreeable, being calm and </a:t>
            </a:r>
            <a:r>
              <a:rPr dirty="0" sz="1450" spc="-20">
                <a:latin typeface="Times New Roman"/>
                <a:cs typeface="Times New Roman"/>
              </a:rPr>
              <a:t>sunshiny,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tranquil sea, and  yet with </a:t>
            </a:r>
            <a:r>
              <a:rPr dirty="0" sz="1450" spc="-5">
                <a:latin typeface="Times New Roman"/>
                <a:cs typeface="Times New Roman"/>
              </a:rPr>
              <a:t>a </a:t>
            </a:r>
            <a:r>
              <a:rPr dirty="0" sz="1450" spc="-10">
                <a:latin typeface="Times New Roman"/>
                <a:cs typeface="Times New Roman"/>
              </a:rPr>
              <a:t>healthful piquancy and </a:t>
            </a:r>
            <a:r>
              <a:rPr dirty="0" sz="1450" spc="-5">
                <a:latin typeface="Times New Roman"/>
                <a:cs typeface="Times New Roman"/>
              </a:rPr>
              <a:t>vigour </a:t>
            </a:r>
            <a:r>
              <a:rPr dirty="0" sz="1450" spc="-10">
                <a:latin typeface="Times New Roman"/>
                <a:cs typeface="Times New Roman"/>
              </a:rPr>
              <a:t>in the </a:t>
            </a:r>
            <a:r>
              <a:rPr dirty="0" sz="1450" spc="-25">
                <a:latin typeface="Times New Roman"/>
                <a:cs typeface="Times New Roman"/>
              </a:rPr>
              <a:t>air, </a:t>
            </a:r>
            <a:r>
              <a:rPr dirty="0" sz="1450" spc="-10">
                <a:latin typeface="Times New Roman"/>
                <a:cs typeface="Times New Roman"/>
              </a:rPr>
              <a:t>that, contrary to custom,  she was tempted forth </a:t>
            </a:r>
            <a:r>
              <a:rPr dirty="0" sz="1450" spc="-5">
                <a:latin typeface="Times New Roman"/>
                <a:cs typeface="Times New Roman"/>
              </a:rPr>
              <a:t>a </a:t>
            </a:r>
            <a:r>
              <a:rPr dirty="0" sz="1450" spc="-10">
                <a:latin typeface="Times New Roman"/>
                <a:cs typeface="Times New Roman"/>
              </a:rPr>
              <a:t>second time to walk. On this occasion she was  accompanied </a:t>
            </a:r>
            <a:r>
              <a:rPr dirty="0" sz="1450" spc="-5">
                <a:latin typeface="Times New Roman"/>
                <a:cs typeface="Times New Roman"/>
              </a:rPr>
              <a:t>by </a:t>
            </a:r>
            <a:r>
              <a:rPr dirty="0" sz="1450" spc="-15">
                <a:latin typeface="Times New Roman"/>
                <a:cs typeface="Times New Roman"/>
              </a:rPr>
              <a:t>Northmour, </a:t>
            </a:r>
            <a:r>
              <a:rPr dirty="0" sz="1450" spc="-10">
                <a:latin typeface="Times New Roman"/>
                <a:cs typeface="Times New Roman"/>
              </a:rPr>
              <a:t>and they had been </a:t>
            </a:r>
            <a:r>
              <a:rPr dirty="0" sz="1450" spc="-5">
                <a:latin typeface="Times New Roman"/>
                <a:cs typeface="Times New Roman"/>
              </a:rPr>
              <a:t>but a </a:t>
            </a:r>
            <a:r>
              <a:rPr dirty="0" sz="1450" spc="-10">
                <a:latin typeface="Times New Roman"/>
                <a:cs typeface="Times New Roman"/>
              </a:rPr>
              <a:t>short while </a:t>
            </a:r>
            <a:r>
              <a:rPr dirty="0" sz="1450" spc="-5">
                <a:latin typeface="Times New Roman"/>
                <a:cs typeface="Times New Roman"/>
              </a:rPr>
              <a:t>on </a:t>
            </a:r>
            <a:r>
              <a:rPr dirty="0" sz="1450" spc="-10">
                <a:latin typeface="Times New Roman"/>
                <a:cs typeface="Times New Roman"/>
              </a:rPr>
              <a:t>the beach,  when </a:t>
            </a:r>
            <a:r>
              <a:rPr dirty="0" sz="1450" spc="-5">
                <a:latin typeface="Times New Roman"/>
                <a:cs typeface="Times New Roman"/>
              </a:rPr>
              <a:t>I </a:t>
            </a:r>
            <a:r>
              <a:rPr dirty="0" sz="1450" spc="-10">
                <a:latin typeface="Times New Roman"/>
                <a:cs typeface="Times New Roman"/>
              </a:rPr>
              <a:t>saw him take forcible possession </a:t>
            </a:r>
            <a:r>
              <a:rPr dirty="0" sz="1450" spc="-5">
                <a:latin typeface="Times New Roman"/>
                <a:cs typeface="Times New Roman"/>
              </a:rPr>
              <a:t>of </a:t>
            </a:r>
            <a:r>
              <a:rPr dirty="0" sz="1450" spc="-10">
                <a:latin typeface="Times New Roman"/>
                <a:cs typeface="Times New Roman"/>
              </a:rPr>
              <a:t>her hand. She struggled, and  uttered </a:t>
            </a:r>
            <a:r>
              <a:rPr dirty="0" sz="1450" spc="-5">
                <a:latin typeface="Times New Roman"/>
                <a:cs typeface="Times New Roman"/>
              </a:rPr>
              <a:t>a </a:t>
            </a:r>
            <a:r>
              <a:rPr dirty="0" sz="1450" spc="-10">
                <a:latin typeface="Times New Roman"/>
                <a:cs typeface="Times New Roman"/>
              </a:rPr>
              <a:t>cry that was almost </a:t>
            </a:r>
            <a:r>
              <a:rPr dirty="0" sz="1450" spc="-5">
                <a:latin typeface="Times New Roman"/>
                <a:cs typeface="Times New Roman"/>
              </a:rPr>
              <a:t>a </a:t>
            </a:r>
            <a:r>
              <a:rPr dirty="0" sz="1450" spc="-10">
                <a:latin typeface="Times New Roman"/>
                <a:cs typeface="Times New Roman"/>
              </a:rPr>
              <a:t>scream. </a:t>
            </a:r>
            <a:r>
              <a:rPr dirty="0" sz="1450" spc="-5">
                <a:latin typeface="Times New Roman"/>
                <a:cs typeface="Times New Roman"/>
              </a:rPr>
              <a:t>I </a:t>
            </a:r>
            <a:r>
              <a:rPr dirty="0" sz="1450" spc="-10">
                <a:latin typeface="Times New Roman"/>
                <a:cs typeface="Times New Roman"/>
              </a:rPr>
              <a:t>sprang to my feet, unmindful </a:t>
            </a:r>
            <a:r>
              <a:rPr dirty="0" sz="1450" spc="-5">
                <a:latin typeface="Times New Roman"/>
                <a:cs typeface="Times New Roman"/>
              </a:rPr>
              <a:t>of </a:t>
            </a:r>
            <a:r>
              <a:rPr dirty="0" sz="1450" spc="-10">
                <a:latin typeface="Times New Roman"/>
                <a:cs typeface="Times New Roman"/>
              </a:rPr>
              <a:t>my  strange position; </a:t>
            </a:r>
            <a:r>
              <a:rPr dirty="0" sz="1450" spc="-5">
                <a:latin typeface="Times New Roman"/>
                <a:cs typeface="Times New Roman"/>
              </a:rPr>
              <a:t>but, </a:t>
            </a:r>
            <a:r>
              <a:rPr dirty="0" sz="1450" spc="-10">
                <a:latin typeface="Times New Roman"/>
                <a:cs typeface="Times New Roman"/>
              </a:rPr>
              <a:t>ere </a:t>
            </a:r>
            <a:r>
              <a:rPr dirty="0" sz="1450" spc="-5">
                <a:latin typeface="Times New Roman"/>
                <a:cs typeface="Times New Roman"/>
              </a:rPr>
              <a:t>I </a:t>
            </a:r>
            <a:r>
              <a:rPr dirty="0" sz="1450" spc="-10">
                <a:latin typeface="Times New Roman"/>
                <a:cs typeface="Times New Roman"/>
              </a:rPr>
              <a:t>had taken </a:t>
            </a:r>
            <a:r>
              <a:rPr dirty="0" sz="1450" spc="-5">
                <a:latin typeface="Times New Roman"/>
                <a:cs typeface="Times New Roman"/>
              </a:rPr>
              <a:t>a </a:t>
            </a:r>
            <a:r>
              <a:rPr dirty="0" sz="1450" spc="-10">
                <a:latin typeface="Times New Roman"/>
                <a:cs typeface="Times New Roman"/>
              </a:rPr>
              <a:t>step, </a:t>
            </a:r>
            <a:r>
              <a:rPr dirty="0" sz="1450" spc="-5">
                <a:latin typeface="Times New Roman"/>
                <a:cs typeface="Times New Roman"/>
              </a:rPr>
              <a:t>I </a:t>
            </a:r>
            <a:r>
              <a:rPr dirty="0" sz="1450" spc="-10">
                <a:latin typeface="Times New Roman"/>
                <a:cs typeface="Times New Roman"/>
              </a:rPr>
              <a:t>saw Northmour bareheaded and  bowing very </a:t>
            </a:r>
            <a:r>
              <a:rPr dirty="0" sz="1450" spc="-30">
                <a:latin typeface="Times New Roman"/>
                <a:cs typeface="Times New Roman"/>
              </a:rPr>
              <a:t>low, </a:t>
            </a:r>
            <a:r>
              <a:rPr dirty="0" sz="1450" spc="-10">
                <a:latin typeface="Times New Roman"/>
                <a:cs typeface="Times New Roman"/>
              </a:rPr>
              <a:t>as if to apologise; and dropped again at once into my  ambush. A few words were interchanged; and then, with another </a:t>
            </a:r>
            <a:r>
              <a:rPr dirty="0" sz="1450" spc="-30">
                <a:latin typeface="Times New Roman"/>
                <a:cs typeface="Times New Roman"/>
              </a:rPr>
              <a:t>bow, </a:t>
            </a:r>
            <a:r>
              <a:rPr dirty="0" sz="1450" spc="-5">
                <a:latin typeface="Times New Roman"/>
                <a:cs typeface="Times New Roman"/>
              </a:rPr>
              <a:t>he </a:t>
            </a:r>
            <a:r>
              <a:rPr dirty="0" sz="1450" spc="-10">
                <a:latin typeface="Times New Roman"/>
                <a:cs typeface="Times New Roman"/>
              </a:rPr>
              <a:t>left  the beach to return to the pavilion. He passed </a:t>
            </a:r>
            <a:r>
              <a:rPr dirty="0" sz="1450" spc="-5">
                <a:latin typeface="Times New Roman"/>
                <a:cs typeface="Times New Roman"/>
              </a:rPr>
              <a:t>not </a:t>
            </a:r>
            <a:r>
              <a:rPr dirty="0" sz="1450" spc="-10">
                <a:latin typeface="Times New Roman"/>
                <a:cs typeface="Times New Roman"/>
              </a:rPr>
              <a:t>far from me, and </a:t>
            </a:r>
            <a:r>
              <a:rPr dirty="0" sz="1450" spc="-5">
                <a:latin typeface="Times New Roman"/>
                <a:cs typeface="Times New Roman"/>
              </a:rPr>
              <a:t>I </a:t>
            </a:r>
            <a:r>
              <a:rPr dirty="0" sz="1450" spc="-10">
                <a:latin typeface="Times New Roman"/>
                <a:cs typeface="Times New Roman"/>
              </a:rPr>
              <a:t>could see  him, flushed and lowering, and cutting savagely with his cane among the  grass.</a:t>
            </a:r>
            <a:r>
              <a:rPr dirty="0" sz="1450" spc="35">
                <a:latin typeface="Times New Roman"/>
                <a:cs typeface="Times New Roman"/>
              </a:rPr>
              <a:t> </a:t>
            </a:r>
            <a:r>
              <a:rPr dirty="0" sz="1450" spc="-10">
                <a:latin typeface="Times New Roman"/>
                <a:cs typeface="Times New Roman"/>
              </a:rPr>
              <a:t>It</a:t>
            </a:r>
            <a:r>
              <a:rPr dirty="0" sz="1450" spc="35">
                <a:latin typeface="Times New Roman"/>
                <a:cs typeface="Times New Roman"/>
              </a:rPr>
              <a:t> </a:t>
            </a:r>
            <a:r>
              <a:rPr dirty="0" sz="1450" spc="-10">
                <a:latin typeface="Times New Roman"/>
                <a:cs typeface="Times New Roman"/>
              </a:rPr>
              <a:t>was</a:t>
            </a:r>
            <a:r>
              <a:rPr dirty="0" sz="1450" spc="40">
                <a:latin typeface="Times New Roman"/>
                <a:cs typeface="Times New Roman"/>
              </a:rPr>
              <a:t> </a:t>
            </a:r>
            <a:r>
              <a:rPr dirty="0" sz="1450" spc="-5">
                <a:latin typeface="Times New Roman"/>
                <a:cs typeface="Times New Roman"/>
              </a:rPr>
              <a:t>not</a:t>
            </a:r>
            <a:r>
              <a:rPr dirty="0" sz="1450" spc="35">
                <a:latin typeface="Times New Roman"/>
                <a:cs typeface="Times New Roman"/>
              </a:rPr>
              <a:t> </a:t>
            </a:r>
            <a:r>
              <a:rPr dirty="0" sz="1450" spc="-10">
                <a:latin typeface="Times New Roman"/>
                <a:cs typeface="Times New Roman"/>
              </a:rPr>
              <a:t>without</a:t>
            </a:r>
            <a:r>
              <a:rPr dirty="0" sz="1450" spc="30">
                <a:latin typeface="Times New Roman"/>
                <a:cs typeface="Times New Roman"/>
              </a:rPr>
              <a:t> </a:t>
            </a:r>
            <a:r>
              <a:rPr dirty="0" sz="1450" spc="-10">
                <a:latin typeface="Times New Roman"/>
                <a:cs typeface="Times New Roman"/>
              </a:rPr>
              <a:t>satisfaction</a:t>
            </a:r>
            <a:r>
              <a:rPr dirty="0" sz="1450" spc="40">
                <a:latin typeface="Times New Roman"/>
                <a:cs typeface="Times New Roman"/>
              </a:rPr>
              <a:t> </a:t>
            </a:r>
            <a:r>
              <a:rPr dirty="0" sz="1450" spc="-10">
                <a:latin typeface="Times New Roman"/>
                <a:cs typeface="Times New Roman"/>
              </a:rPr>
              <a:t>that</a:t>
            </a:r>
            <a:r>
              <a:rPr dirty="0" sz="1450" spc="30">
                <a:latin typeface="Times New Roman"/>
                <a:cs typeface="Times New Roman"/>
              </a:rPr>
              <a:t> </a:t>
            </a: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recognised</a:t>
            </a:r>
            <a:r>
              <a:rPr dirty="0" sz="1450" spc="35">
                <a:latin typeface="Times New Roman"/>
                <a:cs typeface="Times New Roman"/>
              </a:rPr>
              <a:t> </a:t>
            </a:r>
            <a:r>
              <a:rPr dirty="0" sz="1450" spc="-10">
                <a:latin typeface="Times New Roman"/>
                <a:cs typeface="Times New Roman"/>
              </a:rPr>
              <a:t>my</a:t>
            </a:r>
            <a:r>
              <a:rPr dirty="0" sz="1450" spc="40">
                <a:latin typeface="Times New Roman"/>
                <a:cs typeface="Times New Roman"/>
              </a:rPr>
              <a:t> </a:t>
            </a:r>
            <a:r>
              <a:rPr dirty="0" sz="1450" spc="-10">
                <a:latin typeface="Times New Roman"/>
                <a:cs typeface="Times New Roman"/>
              </a:rPr>
              <a:t>own</a:t>
            </a:r>
            <a:r>
              <a:rPr dirty="0" sz="1450" spc="35">
                <a:latin typeface="Times New Roman"/>
                <a:cs typeface="Times New Roman"/>
              </a:rPr>
              <a:t> </a:t>
            </a:r>
            <a:r>
              <a:rPr dirty="0" sz="1450" spc="-10">
                <a:latin typeface="Times New Roman"/>
                <a:cs typeface="Times New Roman"/>
              </a:rPr>
              <a:t>handiwork</a:t>
            </a:r>
            <a:r>
              <a:rPr dirty="0" sz="1450" spc="35">
                <a:latin typeface="Times New Roman"/>
                <a:cs typeface="Times New Roman"/>
              </a:rPr>
              <a:t> </a:t>
            </a:r>
            <a:r>
              <a:rPr dirty="0" sz="1450" spc="-10">
                <a:latin typeface="Times New Roman"/>
                <a:cs typeface="Times New Roman"/>
              </a:rPr>
              <a:t>in</a:t>
            </a:r>
            <a:r>
              <a:rPr dirty="0" sz="1450" spc="4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great cut under his right eye, and </a:t>
            </a:r>
            <a:r>
              <a:rPr dirty="0" sz="1450" spc="-5">
                <a:latin typeface="Times New Roman"/>
                <a:cs typeface="Times New Roman"/>
              </a:rPr>
              <a:t>a </a:t>
            </a:r>
            <a:r>
              <a:rPr dirty="0" sz="1450" spc="-10">
                <a:latin typeface="Times New Roman"/>
                <a:cs typeface="Times New Roman"/>
              </a:rPr>
              <a:t>considerable discolouration round the  socket.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For some time the girl remained where </a:t>
            </a:r>
            <a:r>
              <a:rPr dirty="0" sz="1450" spc="-5">
                <a:latin typeface="Times New Roman"/>
                <a:cs typeface="Times New Roman"/>
              </a:rPr>
              <a:t>he </a:t>
            </a:r>
            <a:r>
              <a:rPr dirty="0" sz="1450" spc="-10">
                <a:latin typeface="Times New Roman"/>
                <a:cs typeface="Times New Roman"/>
              </a:rPr>
              <a:t>had left </a:t>
            </a:r>
            <a:r>
              <a:rPr dirty="0" sz="1450" spc="-20">
                <a:latin typeface="Times New Roman"/>
                <a:cs typeface="Times New Roman"/>
              </a:rPr>
              <a:t>her, </a:t>
            </a:r>
            <a:r>
              <a:rPr dirty="0" sz="1450" spc="-10">
                <a:latin typeface="Times New Roman"/>
                <a:cs typeface="Times New Roman"/>
              </a:rPr>
              <a:t>looking </a:t>
            </a:r>
            <a:r>
              <a:rPr dirty="0" sz="1450" spc="-5">
                <a:latin typeface="Times New Roman"/>
                <a:cs typeface="Times New Roman"/>
              </a:rPr>
              <a:t>out </a:t>
            </a:r>
            <a:r>
              <a:rPr dirty="0" sz="1450" spc="-10">
                <a:latin typeface="Times New Roman"/>
                <a:cs typeface="Times New Roman"/>
              </a:rPr>
              <a:t>past the  islet and over the bright sea. Then with </a:t>
            </a:r>
            <a:r>
              <a:rPr dirty="0" sz="1450" spc="-5">
                <a:latin typeface="Times New Roman"/>
                <a:cs typeface="Times New Roman"/>
              </a:rPr>
              <a:t>a </a:t>
            </a:r>
            <a:r>
              <a:rPr dirty="0" sz="1450" spc="-10">
                <a:latin typeface="Times New Roman"/>
                <a:cs typeface="Times New Roman"/>
              </a:rPr>
              <a:t>start, as </a:t>
            </a:r>
            <a:r>
              <a:rPr dirty="0" sz="1450" spc="-5">
                <a:latin typeface="Times New Roman"/>
                <a:cs typeface="Times New Roman"/>
              </a:rPr>
              <a:t>one </a:t>
            </a:r>
            <a:r>
              <a:rPr dirty="0" sz="1450" spc="-10">
                <a:latin typeface="Times New Roman"/>
                <a:cs typeface="Times New Roman"/>
              </a:rPr>
              <a:t>who throws </a:t>
            </a:r>
            <a:r>
              <a:rPr dirty="0" sz="1450" spc="-15">
                <a:latin typeface="Times New Roman"/>
                <a:cs typeface="Times New Roman"/>
              </a:rPr>
              <a:t>off  </a:t>
            </a:r>
            <a:r>
              <a:rPr dirty="0" sz="1450" spc="-10">
                <a:latin typeface="Times New Roman"/>
                <a:cs typeface="Times New Roman"/>
              </a:rPr>
              <a:t>preoccupation and puts </a:t>
            </a:r>
            <a:r>
              <a:rPr dirty="0" sz="1450" spc="-15">
                <a:latin typeface="Times New Roman"/>
                <a:cs typeface="Times New Roman"/>
              </a:rPr>
              <a:t>energy </a:t>
            </a:r>
            <a:r>
              <a:rPr dirty="0" sz="1450" spc="-10">
                <a:latin typeface="Times New Roman"/>
                <a:cs typeface="Times New Roman"/>
              </a:rPr>
              <a:t>again </a:t>
            </a:r>
            <a:r>
              <a:rPr dirty="0" sz="1450" spc="-5">
                <a:latin typeface="Times New Roman"/>
                <a:cs typeface="Times New Roman"/>
              </a:rPr>
              <a:t>upon </a:t>
            </a:r>
            <a:r>
              <a:rPr dirty="0" sz="1450" spc="-10">
                <a:latin typeface="Times New Roman"/>
                <a:cs typeface="Times New Roman"/>
              </a:rPr>
              <a:t>its mettle, she broke into </a:t>
            </a:r>
            <a:r>
              <a:rPr dirty="0" sz="1450" spc="-5">
                <a:latin typeface="Times New Roman"/>
                <a:cs typeface="Times New Roman"/>
              </a:rPr>
              <a:t>a </a:t>
            </a:r>
            <a:r>
              <a:rPr dirty="0" sz="1450" spc="-10">
                <a:latin typeface="Times New Roman"/>
                <a:cs typeface="Times New Roman"/>
              </a:rPr>
              <a:t>rapid  and decisive walk. She also was much incensed </a:t>
            </a:r>
            <a:r>
              <a:rPr dirty="0" sz="1450" spc="-5">
                <a:latin typeface="Times New Roman"/>
                <a:cs typeface="Times New Roman"/>
              </a:rPr>
              <a:t>by </a:t>
            </a:r>
            <a:r>
              <a:rPr dirty="0" sz="1450" spc="-10">
                <a:latin typeface="Times New Roman"/>
                <a:cs typeface="Times New Roman"/>
              </a:rPr>
              <a:t>what had passed. She had  forgotten where she was. And </a:t>
            </a:r>
            <a:r>
              <a:rPr dirty="0" sz="1450" spc="-5">
                <a:latin typeface="Times New Roman"/>
                <a:cs typeface="Times New Roman"/>
              </a:rPr>
              <a:t>I </a:t>
            </a:r>
            <a:r>
              <a:rPr dirty="0" sz="1450" spc="-10">
                <a:latin typeface="Times New Roman"/>
                <a:cs typeface="Times New Roman"/>
              </a:rPr>
              <a:t>beheld her walk straight into the borders </a:t>
            </a:r>
            <a:r>
              <a:rPr dirty="0" sz="1450" spc="-5">
                <a:latin typeface="Times New Roman"/>
                <a:cs typeface="Times New Roman"/>
              </a:rPr>
              <a:t>of </a:t>
            </a:r>
            <a:r>
              <a:rPr dirty="0" sz="1450" spc="-10">
                <a:latin typeface="Times New Roman"/>
                <a:cs typeface="Times New Roman"/>
              </a:rPr>
              <a:t>the  quicksand where it is most abrupt and dangerous. </a:t>
            </a:r>
            <a:r>
              <a:rPr dirty="0" sz="1450" spc="-45">
                <a:latin typeface="Times New Roman"/>
                <a:cs typeface="Times New Roman"/>
              </a:rPr>
              <a:t>Two </a:t>
            </a:r>
            <a:r>
              <a:rPr dirty="0" sz="1450" spc="-5">
                <a:latin typeface="Times New Roman"/>
                <a:cs typeface="Times New Roman"/>
              </a:rPr>
              <a:t>or </a:t>
            </a:r>
            <a:r>
              <a:rPr dirty="0" sz="1450" spc="-10">
                <a:latin typeface="Times New Roman"/>
                <a:cs typeface="Times New Roman"/>
              </a:rPr>
              <a:t>three steps farther  and her life would have been in serious </a:t>
            </a:r>
            <a:r>
              <a:rPr dirty="0" sz="1450" spc="-20">
                <a:latin typeface="Times New Roman"/>
                <a:cs typeface="Times New Roman"/>
              </a:rPr>
              <a:t>jeopardy,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slid down the face </a:t>
            </a:r>
            <a:r>
              <a:rPr dirty="0" sz="1450" spc="-5">
                <a:latin typeface="Times New Roman"/>
                <a:cs typeface="Times New Roman"/>
              </a:rPr>
              <a:t>of  </a:t>
            </a:r>
            <a:r>
              <a:rPr dirty="0" sz="1450" spc="-10">
                <a:latin typeface="Times New Roman"/>
                <a:cs typeface="Times New Roman"/>
              </a:rPr>
              <a:t>the sand-hill, which is there precipitous, and, running half-way forward, called  to her to</a:t>
            </a:r>
            <a:r>
              <a:rPr dirty="0" sz="1450">
                <a:latin typeface="Times New Roman"/>
                <a:cs typeface="Times New Roman"/>
              </a:rPr>
              <a:t> </a:t>
            </a:r>
            <a:r>
              <a:rPr dirty="0" sz="1450" spc="-10">
                <a:latin typeface="Times New Roman"/>
                <a:cs typeface="Times New Roman"/>
              </a:rPr>
              <a:t>stop.</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She did so, and turned </a:t>
            </a:r>
            <a:r>
              <a:rPr dirty="0" sz="1450" spc="-5">
                <a:latin typeface="Times New Roman"/>
                <a:cs typeface="Times New Roman"/>
              </a:rPr>
              <a:t>round. </a:t>
            </a:r>
            <a:r>
              <a:rPr dirty="0" sz="1450" spc="-10">
                <a:latin typeface="Times New Roman"/>
                <a:cs typeface="Times New Roman"/>
              </a:rPr>
              <a:t>There was </a:t>
            </a:r>
            <a:r>
              <a:rPr dirty="0" sz="1450" spc="-5">
                <a:latin typeface="Times New Roman"/>
                <a:cs typeface="Times New Roman"/>
              </a:rPr>
              <a:t>not a </a:t>
            </a:r>
            <a:r>
              <a:rPr dirty="0" sz="1450" spc="-10">
                <a:latin typeface="Times New Roman"/>
                <a:cs typeface="Times New Roman"/>
              </a:rPr>
              <a:t>tremor </a:t>
            </a:r>
            <a:r>
              <a:rPr dirty="0" sz="1450" spc="-5">
                <a:latin typeface="Times New Roman"/>
                <a:cs typeface="Times New Roman"/>
              </a:rPr>
              <a:t>of </a:t>
            </a:r>
            <a:r>
              <a:rPr dirty="0" sz="1450" spc="-10">
                <a:latin typeface="Times New Roman"/>
                <a:cs typeface="Times New Roman"/>
              </a:rPr>
              <a:t>fear in her </a:t>
            </a:r>
            <a:r>
              <a:rPr dirty="0" sz="1450" spc="-15">
                <a:latin typeface="Times New Roman"/>
                <a:cs typeface="Times New Roman"/>
              </a:rPr>
              <a:t>behaviour,  </a:t>
            </a:r>
            <a:r>
              <a:rPr dirty="0" sz="1450" spc="-10">
                <a:latin typeface="Times New Roman"/>
                <a:cs typeface="Times New Roman"/>
              </a:rPr>
              <a:t>and she marched directly </a:t>
            </a:r>
            <a:r>
              <a:rPr dirty="0" sz="1450" spc="-5">
                <a:latin typeface="Times New Roman"/>
                <a:cs typeface="Times New Roman"/>
              </a:rPr>
              <a:t>up </a:t>
            </a:r>
            <a:r>
              <a:rPr dirty="0" sz="1450" spc="-10">
                <a:latin typeface="Times New Roman"/>
                <a:cs typeface="Times New Roman"/>
              </a:rPr>
              <a:t>to me like </a:t>
            </a:r>
            <a:r>
              <a:rPr dirty="0" sz="1450" spc="-5">
                <a:latin typeface="Times New Roman"/>
                <a:cs typeface="Times New Roman"/>
              </a:rPr>
              <a:t>a </a:t>
            </a:r>
            <a:r>
              <a:rPr dirty="0" sz="1450" spc="-10">
                <a:latin typeface="Times New Roman"/>
                <a:cs typeface="Times New Roman"/>
              </a:rPr>
              <a:t>queen. </a:t>
            </a:r>
            <a:r>
              <a:rPr dirty="0" sz="1450" spc="-5">
                <a:latin typeface="Times New Roman"/>
                <a:cs typeface="Times New Roman"/>
              </a:rPr>
              <a:t>I </a:t>
            </a:r>
            <a:r>
              <a:rPr dirty="0" sz="1450" spc="-10">
                <a:latin typeface="Times New Roman"/>
                <a:cs typeface="Times New Roman"/>
              </a:rPr>
              <a:t>was barefoot, and clad like </a:t>
            </a:r>
            <a:r>
              <a:rPr dirty="0" sz="1450" spc="-5">
                <a:latin typeface="Times New Roman"/>
                <a:cs typeface="Times New Roman"/>
              </a:rPr>
              <a:t>a  </a:t>
            </a:r>
            <a:r>
              <a:rPr dirty="0" sz="1450" spc="-10">
                <a:latin typeface="Times New Roman"/>
                <a:cs typeface="Times New Roman"/>
              </a:rPr>
              <a:t>common </a:t>
            </a:r>
            <a:r>
              <a:rPr dirty="0" sz="1450" spc="-15">
                <a:latin typeface="Times New Roman"/>
                <a:cs typeface="Times New Roman"/>
              </a:rPr>
              <a:t>sailor, </a:t>
            </a:r>
            <a:r>
              <a:rPr dirty="0" sz="1450" spc="-10">
                <a:latin typeface="Times New Roman"/>
                <a:cs typeface="Times New Roman"/>
              </a:rPr>
              <a:t>save for an Egyptian scarf round my waist; and she probably  took me at first for some </a:t>
            </a:r>
            <a:r>
              <a:rPr dirty="0" sz="1450" spc="-5">
                <a:latin typeface="Times New Roman"/>
                <a:cs typeface="Times New Roman"/>
              </a:rPr>
              <a:t>one </a:t>
            </a:r>
            <a:r>
              <a:rPr dirty="0" sz="1450" spc="-10">
                <a:latin typeface="Times New Roman"/>
                <a:cs typeface="Times New Roman"/>
              </a:rPr>
              <a:t>from the fisher village, straying after bait. As for  </a:t>
            </a:r>
            <a:r>
              <a:rPr dirty="0" sz="1450" spc="-20">
                <a:latin typeface="Times New Roman"/>
                <a:cs typeface="Times New Roman"/>
              </a:rPr>
              <a:t>her,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thus saw her face to face, her eyes set steadily and imperiously  </a:t>
            </a:r>
            <a:r>
              <a:rPr dirty="0" sz="1450" spc="-5">
                <a:latin typeface="Times New Roman"/>
                <a:cs typeface="Times New Roman"/>
              </a:rPr>
              <a:t>upon </a:t>
            </a:r>
            <a:r>
              <a:rPr dirty="0" sz="1450" spc="-10">
                <a:latin typeface="Times New Roman"/>
                <a:cs typeface="Times New Roman"/>
              </a:rPr>
              <a:t>mine, </a:t>
            </a:r>
            <a:r>
              <a:rPr dirty="0" sz="1450" spc="-5">
                <a:latin typeface="Times New Roman"/>
                <a:cs typeface="Times New Roman"/>
              </a:rPr>
              <a:t>I </a:t>
            </a:r>
            <a:r>
              <a:rPr dirty="0" sz="1450" spc="-10">
                <a:latin typeface="Times New Roman"/>
                <a:cs typeface="Times New Roman"/>
              </a:rPr>
              <a:t>was filled with admiration and astonishment, and </a:t>
            </a:r>
            <a:r>
              <a:rPr dirty="0" sz="1450" spc="-5">
                <a:latin typeface="Times New Roman"/>
                <a:cs typeface="Times New Roman"/>
              </a:rPr>
              <a:t>thought </a:t>
            </a:r>
            <a:r>
              <a:rPr dirty="0" sz="1450" spc="-10">
                <a:latin typeface="Times New Roman"/>
                <a:cs typeface="Times New Roman"/>
              </a:rPr>
              <a:t>her  even more beautiful than </a:t>
            </a:r>
            <a:r>
              <a:rPr dirty="0" sz="1450" spc="-5">
                <a:latin typeface="Times New Roman"/>
                <a:cs typeface="Times New Roman"/>
              </a:rPr>
              <a:t>I </a:t>
            </a:r>
            <a:r>
              <a:rPr dirty="0" sz="1450" spc="-10">
                <a:latin typeface="Times New Roman"/>
                <a:cs typeface="Times New Roman"/>
              </a:rPr>
              <a:t>had looked to find </a:t>
            </a:r>
            <a:r>
              <a:rPr dirty="0" sz="1450" spc="-30">
                <a:latin typeface="Times New Roman"/>
                <a:cs typeface="Times New Roman"/>
              </a:rPr>
              <a:t>her. </a:t>
            </a:r>
            <a:r>
              <a:rPr dirty="0" sz="1450" spc="-10">
                <a:latin typeface="Times New Roman"/>
                <a:cs typeface="Times New Roman"/>
              </a:rPr>
              <a:t>Nor could </a:t>
            </a:r>
            <a:r>
              <a:rPr dirty="0" sz="1450" spc="-5">
                <a:latin typeface="Times New Roman"/>
                <a:cs typeface="Times New Roman"/>
              </a:rPr>
              <a:t>I </a:t>
            </a:r>
            <a:r>
              <a:rPr dirty="0" sz="1450" spc="-10">
                <a:latin typeface="Times New Roman"/>
                <a:cs typeface="Times New Roman"/>
              </a:rPr>
              <a:t>think enough </a:t>
            </a:r>
            <a:r>
              <a:rPr dirty="0" sz="1450" spc="-5">
                <a:latin typeface="Times New Roman"/>
                <a:cs typeface="Times New Roman"/>
              </a:rPr>
              <a:t>of  one </a:t>
            </a:r>
            <a:r>
              <a:rPr dirty="0" sz="1450" spc="-10">
                <a:latin typeface="Times New Roman"/>
                <a:cs typeface="Times New Roman"/>
              </a:rPr>
              <a:t>who, acting with so much boldness, yet preserved </a:t>
            </a:r>
            <a:r>
              <a:rPr dirty="0" sz="1450" spc="-5">
                <a:latin typeface="Times New Roman"/>
                <a:cs typeface="Times New Roman"/>
              </a:rPr>
              <a:t>a </a:t>
            </a:r>
            <a:r>
              <a:rPr dirty="0" sz="1450" spc="-10">
                <a:latin typeface="Times New Roman"/>
                <a:cs typeface="Times New Roman"/>
              </a:rPr>
              <a:t>maidenly air that was  both quaint and engaging; for my wife kept an old-fashioned precision </a:t>
            </a:r>
            <a:r>
              <a:rPr dirty="0" sz="1450" spc="-5">
                <a:latin typeface="Times New Roman"/>
                <a:cs typeface="Times New Roman"/>
              </a:rPr>
              <a:t>of  </a:t>
            </a:r>
            <a:r>
              <a:rPr dirty="0" sz="1450" spc="-10">
                <a:latin typeface="Times New Roman"/>
                <a:cs typeface="Times New Roman"/>
              </a:rPr>
              <a:t>manner through all her admirable life </a:t>
            </a:r>
            <a:r>
              <a:rPr dirty="0" sz="1450" spc="-5">
                <a:latin typeface="Times New Roman"/>
                <a:cs typeface="Times New Roman"/>
              </a:rPr>
              <a:t>- </a:t>
            </a:r>
            <a:r>
              <a:rPr dirty="0" sz="1450" spc="-10">
                <a:latin typeface="Times New Roman"/>
                <a:cs typeface="Times New Roman"/>
              </a:rPr>
              <a:t>an excellent thing in woman, since it  sets another value </a:t>
            </a:r>
            <a:r>
              <a:rPr dirty="0" sz="1450" spc="-5">
                <a:latin typeface="Times New Roman"/>
                <a:cs typeface="Times New Roman"/>
              </a:rPr>
              <a:t>on </a:t>
            </a:r>
            <a:r>
              <a:rPr dirty="0" sz="1450" spc="-10">
                <a:latin typeface="Times New Roman"/>
                <a:cs typeface="Times New Roman"/>
              </a:rPr>
              <a:t>her sweet</a:t>
            </a:r>
            <a:r>
              <a:rPr dirty="0" sz="1450" spc="15">
                <a:latin typeface="Times New Roman"/>
                <a:cs typeface="Times New Roman"/>
              </a:rPr>
              <a:t> </a:t>
            </a:r>
            <a:r>
              <a:rPr dirty="0" sz="1450" spc="-10">
                <a:latin typeface="Times New Roman"/>
                <a:cs typeface="Times New Roman"/>
              </a:rPr>
              <a:t>familiarities.</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"What does this mean?" she</a:t>
            </a:r>
            <a:r>
              <a:rPr dirty="0" sz="1450" spc="1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a:lnSpc>
                <a:spcPct val="100000"/>
              </a:lnSpc>
              <a:spcBef>
                <a:spcPts val="855"/>
              </a:spcBef>
            </a:pPr>
            <a:r>
              <a:rPr dirty="0" sz="1450" spc="-45">
                <a:latin typeface="Times New Roman"/>
                <a:cs typeface="Times New Roman"/>
              </a:rPr>
              <a:t>"You </a:t>
            </a:r>
            <a:r>
              <a:rPr dirty="0" sz="1450" spc="-10">
                <a:latin typeface="Times New Roman"/>
                <a:cs typeface="Times New Roman"/>
              </a:rPr>
              <a:t>were walking," </a:t>
            </a:r>
            <a:r>
              <a:rPr dirty="0" sz="1450" spc="-5">
                <a:latin typeface="Times New Roman"/>
                <a:cs typeface="Times New Roman"/>
              </a:rPr>
              <a:t>I </a:t>
            </a:r>
            <a:r>
              <a:rPr dirty="0" sz="1450" spc="-10">
                <a:latin typeface="Times New Roman"/>
                <a:cs typeface="Times New Roman"/>
              </a:rPr>
              <a:t>told </a:t>
            </a:r>
            <a:r>
              <a:rPr dirty="0" sz="1450" spc="-20">
                <a:latin typeface="Times New Roman"/>
                <a:cs typeface="Times New Roman"/>
              </a:rPr>
              <a:t>her, </a:t>
            </a:r>
            <a:r>
              <a:rPr dirty="0" sz="1450" spc="-10">
                <a:latin typeface="Times New Roman"/>
                <a:cs typeface="Times New Roman"/>
              </a:rPr>
              <a:t>"directly into Graden</a:t>
            </a:r>
            <a:r>
              <a:rPr dirty="0" sz="1450" spc="80">
                <a:latin typeface="Times New Roman"/>
                <a:cs typeface="Times New Roman"/>
              </a:rPr>
              <a:t> </a:t>
            </a:r>
            <a:r>
              <a:rPr dirty="0" sz="1450" spc="-10">
                <a:latin typeface="Times New Roman"/>
                <a:cs typeface="Times New Roman"/>
              </a:rPr>
              <a:t>Floe."</a:t>
            </a:r>
            <a:endParaRPr sz="1450">
              <a:latin typeface="Times New Roman"/>
              <a:cs typeface="Times New Roman"/>
            </a:endParaRPr>
          </a:p>
          <a:p>
            <a:pPr algn="just" marL="12700" marR="11430">
              <a:lnSpc>
                <a:spcPts val="1730"/>
              </a:lnSpc>
              <a:spcBef>
                <a:spcPts val="920"/>
              </a:spcBef>
            </a:pPr>
            <a:r>
              <a:rPr dirty="0" sz="1450" spc="-45">
                <a:latin typeface="Times New Roman"/>
                <a:cs typeface="Times New Roman"/>
              </a:rPr>
              <a:t>"You</a:t>
            </a:r>
            <a:r>
              <a:rPr dirty="0" sz="1450" spc="270">
                <a:latin typeface="Times New Roman"/>
                <a:cs typeface="Times New Roman"/>
              </a:rPr>
              <a:t> </a:t>
            </a:r>
            <a:r>
              <a:rPr dirty="0" sz="1450" spc="-5">
                <a:latin typeface="Times New Roman"/>
                <a:cs typeface="Times New Roman"/>
              </a:rPr>
              <a:t>do not </a:t>
            </a:r>
            <a:r>
              <a:rPr dirty="0" sz="1450" spc="-10">
                <a:latin typeface="Times New Roman"/>
                <a:cs typeface="Times New Roman"/>
              </a:rPr>
              <a:t>belong to these parts," she said again. </a:t>
            </a:r>
            <a:r>
              <a:rPr dirty="0" sz="1450" spc="-45">
                <a:latin typeface="Times New Roman"/>
                <a:cs typeface="Times New Roman"/>
              </a:rPr>
              <a:t>"You  </a:t>
            </a:r>
            <a:r>
              <a:rPr dirty="0" sz="1450" spc="-10">
                <a:latin typeface="Times New Roman"/>
                <a:cs typeface="Times New Roman"/>
              </a:rPr>
              <a:t>speak like an  educated man."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believe </a:t>
            </a:r>
            <a:r>
              <a:rPr dirty="0" sz="1450" spc="-5">
                <a:latin typeface="Times New Roman"/>
                <a:cs typeface="Times New Roman"/>
              </a:rPr>
              <a:t>I </a:t>
            </a:r>
            <a:r>
              <a:rPr dirty="0" sz="1450" spc="-10">
                <a:latin typeface="Times New Roman"/>
                <a:cs typeface="Times New Roman"/>
              </a:rPr>
              <a:t>have right to that name," said I, "although in this</a:t>
            </a:r>
            <a:r>
              <a:rPr dirty="0" sz="1450" spc="110">
                <a:latin typeface="Times New Roman"/>
                <a:cs typeface="Times New Roman"/>
              </a:rPr>
              <a:t> </a:t>
            </a:r>
            <a:r>
              <a:rPr dirty="0" sz="1450" spc="-10">
                <a:latin typeface="Times New Roman"/>
                <a:cs typeface="Times New Roman"/>
              </a:rPr>
              <a:t>disguise."</a:t>
            </a:r>
            <a:endParaRPr sz="1450">
              <a:latin typeface="Times New Roman"/>
              <a:cs typeface="Times New Roman"/>
            </a:endParaRPr>
          </a:p>
          <a:p>
            <a:pPr algn="just" marL="12700" marR="8255">
              <a:lnSpc>
                <a:spcPts val="1730"/>
              </a:lnSpc>
              <a:spcBef>
                <a:spcPts val="915"/>
              </a:spcBef>
            </a:pPr>
            <a:r>
              <a:rPr dirty="0" sz="1450" spc="-10">
                <a:latin typeface="Times New Roman"/>
                <a:cs typeface="Times New Roman"/>
              </a:rPr>
              <a:t>But her woman's eye had already detected the sash. "Oh!" she said; "your sash  betrays </a:t>
            </a:r>
            <a:r>
              <a:rPr dirty="0" sz="1450" spc="-5">
                <a:latin typeface="Times New Roman"/>
                <a:cs typeface="Times New Roman"/>
              </a:rPr>
              <a:t>you."</a:t>
            </a:r>
            <a:endParaRPr sz="1450">
              <a:latin typeface="Times New Roman"/>
              <a:cs typeface="Times New Roman"/>
            </a:endParaRPr>
          </a:p>
          <a:p>
            <a:pPr algn="just" marL="12700" marR="8890">
              <a:lnSpc>
                <a:spcPts val="1730"/>
              </a:lnSpc>
              <a:spcBef>
                <a:spcPts val="865"/>
              </a:spcBef>
            </a:pPr>
            <a:r>
              <a:rPr dirty="0" sz="1450" spc="-45">
                <a:latin typeface="Times New Roman"/>
                <a:cs typeface="Times New Roman"/>
              </a:rPr>
              <a:t>"You </a:t>
            </a:r>
            <a:r>
              <a:rPr dirty="0" sz="1450" spc="-10">
                <a:latin typeface="Times New Roman"/>
                <a:cs typeface="Times New Roman"/>
              </a:rPr>
              <a:t>have said the word </a:t>
            </a:r>
            <a:r>
              <a:rPr dirty="0" sz="1450" spc="-50">
                <a:latin typeface="Times New Roman"/>
                <a:cs typeface="Times New Roman"/>
              </a:rPr>
              <a:t>BETRAY," </a:t>
            </a:r>
            <a:r>
              <a:rPr dirty="0" sz="1450" spc="-5">
                <a:latin typeface="Times New Roman"/>
                <a:cs typeface="Times New Roman"/>
              </a:rPr>
              <a:t>I </a:t>
            </a:r>
            <a:r>
              <a:rPr dirty="0" sz="1450" spc="-10">
                <a:latin typeface="Times New Roman"/>
                <a:cs typeface="Times New Roman"/>
              </a:rPr>
              <a:t>resumed. "May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not </a:t>
            </a:r>
            <a:r>
              <a:rPr dirty="0" sz="1450" spc="-10">
                <a:latin typeface="Times New Roman"/>
                <a:cs typeface="Times New Roman"/>
              </a:rPr>
              <a:t>to betray  me? </a:t>
            </a:r>
            <a:r>
              <a:rPr dirty="0" sz="1450" spc="-5">
                <a:latin typeface="Times New Roman"/>
                <a:cs typeface="Times New Roman"/>
              </a:rPr>
              <a:t>I </a:t>
            </a:r>
            <a:r>
              <a:rPr dirty="0" sz="1450" spc="-10">
                <a:latin typeface="Times New Roman"/>
                <a:cs typeface="Times New Roman"/>
              </a:rPr>
              <a:t>was obliged to disclose myself in </a:t>
            </a:r>
            <a:r>
              <a:rPr dirty="0" sz="1450" spc="-5">
                <a:latin typeface="Times New Roman"/>
                <a:cs typeface="Times New Roman"/>
              </a:rPr>
              <a:t>your </a:t>
            </a:r>
            <a:r>
              <a:rPr dirty="0" sz="1450" spc="-10">
                <a:latin typeface="Times New Roman"/>
                <a:cs typeface="Times New Roman"/>
              </a:rPr>
              <a:t>interest; </a:t>
            </a:r>
            <a:r>
              <a:rPr dirty="0" sz="1450" spc="-5">
                <a:latin typeface="Times New Roman"/>
                <a:cs typeface="Times New Roman"/>
              </a:rPr>
              <a:t>but </a:t>
            </a:r>
            <a:r>
              <a:rPr dirty="0" sz="1450" spc="-10">
                <a:latin typeface="Times New Roman"/>
                <a:cs typeface="Times New Roman"/>
              </a:rPr>
              <a:t>if Northmour  learned my presence it might </a:t>
            </a:r>
            <a:r>
              <a:rPr dirty="0" sz="1450" spc="-5">
                <a:latin typeface="Times New Roman"/>
                <a:cs typeface="Times New Roman"/>
              </a:rPr>
              <a:t>be </a:t>
            </a:r>
            <a:r>
              <a:rPr dirty="0" sz="1450" spc="-10">
                <a:latin typeface="Times New Roman"/>
                <a:cs typeface="Times New Roman"/>
              </a:rPr>
              <a:t>worse than disagreeable for</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1464310">
              <a:lnSpc>
                <a:spcPts val="2590"/>
              </a:lnSpc>
              <a:spcBef>
                <a:spcPts val="170"/>
              </a:spcBef>
            </a:pPr>
            <a:r>
              <a:rPr dirty="0" sz="1450" spc="-10">
                <a:latin typeface="Times New Roman"/>
                <a:cs typeface="Times New Roman"/>
              </a:rPr>
              <a:t>"Do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she asked, "to whom </a:t>
            </a:r>
            <a:r>
              <a:rPr dirty="0" sz="1450" spc="-5">
                <a:latin typeface="Times New Roman"/>
                <a:cs typeface="Times New Roman"/>
              </a:rPr>
              <a:t>you </a:t>
            </a:r>
            <a:r>
              <a:rPr dirty="0" sz="1450" spc="-10">
                <a:latin typeface="Times New Roman"/>
                <a:cs typeface="Times New Roman"/>
              </a:rPr>
              <a:t>are speaking?"  "Not to </a:t>
            </a:r>
            <a:r>
              <a:rPr dirty="0" sz="1450" spc="-35">
                <a:latin typeface="Times New Roman"/>
                <a:cs typeface="Times New Roman"/>
              </a:rPr>
              <a:t>Mr. </a:t>
            </a:r>
            <a:r>
              <a:rPr dirty="0" sz="1450" spc="-10">
                <a:latin typeface="Times New Roman"/>
                <a:cs typeface="Times New Roman"/>
              </a:rPr>
              <a:t>Northmour's wife?" </a:t>
            </a:r>
            <a:r>
              <a:rPr dirty="0" sz="1450" spc="-5">
                <a:latin typeface="Times New Roman"/>
                <a:cs typeface="Times New Roman"/>
              </a:rPr>
              <a:t>I </a:t>
            </a:r>
            <a:r>
              <a:rPr dirty="0" sz="1450" spc="-10">
                <a:latin typeface="Times New Roman"/>
                <a:cs typeface="Times New Roman"/>
              </a:rPr>
              <a:t>asked,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a:t>
            </a:r>
            <a:r>
              <a:rPr dirty="0" sz="1450" spc="55">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marL="12700" marR="7620">
              <a:lnSpc>
                <a:spcPts val="1730"/>
              </a:lnSpc>
              <a:spcBef>
                <a:spcPts val="695"/>
              </a:spcBef>
            </a:pPr>
            <a:r>
              <a:rPr dirty="0" sz="1450" spc="-10">
                <a:latin typeface="Times New Roman"/>
                <a:cs typeface="Times New Roman"/>
              </a:rPr>
              <a:t>She shook her head. All this while she was studying my face with an  embarrassing intentness. Then she broke </a:t>
            </a:r>
            <a:r>
              <a:rPr dirty="0" sz="1450" spc="-5">
                <a:latin typeface="Times New Roman"/>
                <a:cs typeface="Times New Roman"/>
              </a:rPr>
              <a:t>out</a:t>
            </a:r>
            <a:r>
              <a:rPr dirty="0" sz="1450" spc="20">
                <a:latin typeface="Times New Roman"/>
                <a:cs typeface="Times New Roman"/>
              </a:rPr>
              <a:t> </a:t>
            </a:r>
            <a:r>
              <a:rPr dirty="0" sz="1450" spc="-5">
                <a:latin typeface="Times New Roman"/>
                <a:cs typeface="Times New Roman"/>
              </a:rPr>
              <a:t>-</a:t>
            </a:r>
            <a:endParaRPr sz="1450">
              <a:latin typeface="Times New Roman"/>
              <a:cs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45">
                <a:latin typeface="Times New Roman"/>
                <a:cs typeface="Times New Roman"/>
              </a:rPr>
              <a:t>"You </a:t>
            </a:r>
            <a:r>
              <a:rPr dirty="0" sz="1450" spc="-10">
                <a:latin typeface="Times New Roman"/>
                <a:cs typeface="Times New Roman"/>
              </a:rPr>
              <a:t>have an honest face. Be honest like </a:t>
            </a:r>
            <a:r>
              <a:rPr dirty="0" sz="1450" spc="-5">
                <a:latin typeface="Times New Roman"/>
                <a:cs typeface="Times New Roman"/>
              </a:rPr>
              <a:t>your </a:t>
            </a:r>
            <a:r>
              <a:rPr dirty="0" sz="1450" spc="-10">
                <a:latin typeface="Times New Roman"/>
                <a:cs typeface="Times New Roman"/>
              </a:rPr>
              <a:t>face, </a:t>
            </a:r>
            <a:r>
              <a:rPr dirty="0" sz="1450" spc="-25">
                <a:latin typeface="Times New Roman"/>
                <a:cs typeface="Times New Roman"/>
              </a:rPr>
              <a:t>sir, </a:t>
            </a:r>
            <a:r>
              <a:rPr dirty="0" sz="1450" spc="-10">
                <a:latin typeface="Times New Roman"/>
                <a:cs typeface="Times New Roman"/>
              </a:rPr>
              <a:t>and tell me what </a:t>
            </a:r>
            <a:r>
              <a:rPr dirty="0" sz="1450" spc="-5">
                <a:latin typeface="Times New Roman"/>
                <a:cs typeface="Times New Roman"/>
              </a:rPr>
              <a:t>you  </a:t>
            </a:r>
            <a:r>
              <a:rPr dirty="0" sz="1450" spc="-10">
                <a:latin typeface="Times New Roman"/>
                <a:cs typeface="Times New Roman"/>
              </a:rPr>
              <a:t>want and what </a:t>
            </a:r>
            <a:r>
              <a:rPr dirty="0" sz="1450" spc="-5">
                <a:latin typeface="Times New Roman"/>
                <a:cs typeface="Times New Roman"/>
              </a:rPr>
              <a:t>you </a:t>
            </a:r>
            <a:r>
              <a:rPr dirty="0" sz="1450" spc="-10">
                <a:latin typeface="Times New Roman"/>
                <a:cs typeface="Times New Roman"/>
              </a:rPr>
              <a:t>are afraid </a:t>
            </a:r>
            <a:r>
              <a:rPr dirty="0" sz="1450" spc="-5">
                <a:latin typeface="Times New Roman"/>
                <a:cs typeface="Times New Roman"/>
              </a:rPr>
              <a:t>of.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hurt you? I </a:t>
            </a:r>
            <a:r>
              <a:rPr dirty="0" sz="1450" spc="-10">
                <a:latin typeface="Times New Roman"/>
                <a:cs typeface="Times New Roman"/>
              </a:rPr>
              <a:t>believe </a:t>
            </a:r>
            <a:r>
              <a:rPr dirty="0" sz="1450" spc="-5">
                <a:latin typeface="Times New Roman"/>
                <a:cs typeface="Times New Roman"/>
              </a:rPr>
              <a:t>you  </a:t>
            </a:r>
            <a:r>
              <a:rPr dirty="0" sz="1450" spc="-10">
                <a:latin typeface="Times New Roman"/>
                <a:cs typeface="Times New Roman"/>
              </a:rPr>
              <a:t>have far more power to injure me! And yet </a:t>
            </a:r>
            <a:r>
              <a:rPr dirty="0" sz="1450" spc="-5">
                <a:latin typeface="Times New Roman"/>
                <a:cs typeface="Times New Roman"/>
              </a:rPr>
              <a:t>you do not </a:t>
            </a:r>
            <a:r>
              <a:rPr dirty="0" sz="1450" spc="-10">
                <a:latin typeface="Times New Roman"/>
                <a:cs typeface="Times New Roman"/>
              </a:rPr>
              <a:t>look </a:t>
            </a:r>
            <a:r>
              <a:rPr dirty="0" sz="1450" spc="-5">
                <a:latin typeface="Times New Roman"/>
                <a:cs typeface="Times New Roman"/>
              </a:rPr>
              <a:t>unkind. </a:t>
            </a: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mean </a:t>
            </a:r>
            <a:r>
              <a:rPr dirty="0" sz="1450" spc="-5">
                <a:latin typeface="Times New Roman"/>
                <a:cs typeface="Times New Roman"/>
              </a:rPr>
              <a:t>- you, a </a:t>
            </a:r>
            <a:r>
              <a:rPr dirty="0" sz="1450" spc="-10">
                <a:latin typeface="Times New Roman"/>
                <a:cs typeface="Times New Roman"/>
              </a:rPr>
              <a:t>gentleman </a:t>
            </a:r>
            <a:r>
              <a:rPr dirty="0" sz="1450" spc="-5">
                <a:latin typeface="Times New Roman"/>
                <a:cs typeface="Times New Roman"/>
              </a:rPr>
              <a:t>- by </a:t>
            </a:r>
            <a:r>
              <a:rPr dirty="0" sz="1450" spc="-10">
                <a:latin typeface="Times New Roman"/>
                <a:cs typeface="Times New Roman"/>
              </a:rPr>
              <a:t>skulking like </a:t>
            </a:r>
            <a:r>
              <a:rPr dirty="0" sz="1450" spc="-5">
                <a:latin typeface="Times New Roman"/>
                <a:cs typeface="Times New Roman"/>
              </a:rPr>
              <a:t>a </a:t>
            </a:r>
            <a:r>
              <a:rPr dirty="0" sz="1450" spc="-10">
                <a:latin typeface="Times New Roman"/>
                <a:cs typeface="Times New Roman"/>
              </a:rPr>
              <a:t>spy about this desolate  place? </a:t>
            </a:r>
            <a:r>
              <a:rPr dirty="0" sz="1450" spc="-35">
                <a:latin typeface="Times New Roman"/>
                <a:cs typeface="Times New Roman"/>
              </a:rPr>
              <a:t>Tell </a:t>
            </a:r>
            <a:r>
              <a:rPr dirty="0" sz="1450" spc="-10">
                <a:latin typeface="Times New Roman"/>
                <a:cs typeface="Times New Roman"/>
              </a:rPr>
              <a:t>me," she said, "who is it </a:t>
            </a:r>
            <a:r>
              <a:rPr dirty="0" sz="1450" spc="-5">
                <a:latin typeface="Times New Roman"/>
                <a:cs typeface="Times New Roman"/>
              </a:rPr>
              <a:t>you</a:t>
            </a:r>
            <a:r>
              <a:rPr dirty="0" sz="1450" spc="60">
                <a:latin typeface="Times New Roman"/>
                <a:cs typeface="Times New Roman"/>
              </a:rPr>
              <a:t> </a:t>
            </a:r>
            <a:r>
              <a:rPr dirty="0" sz="1450" spc="-10">
                <a:latin typeface="Times New Roman"/>
                <a:cs typeface="Times New Roman"/>
              </a:rPr>
              <a:t>hate?"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hate </a:t>
            </a:r>
            <a:r>
              <a:rPr dirty="0" sz="1450" spc="-5">
                <a:latin typeface="Times New Roman"/>
                <a:cs typeface="Times New Roman"/>
              </a:rPr>
              <a:t>no one," I </a:t>
            </a:r>
            <a:r>
              <a:rPr dirty="0" sz="1450" spc="-10">
                <a:latin typeface="Times New Roman"/>
                <a:cs typeface="Times New Roman"/>
              </a:rPr>
              <a:t>answered; "and </a:t>
            </a:r>
            <a:r>
              <a:rPr dirty="0" sz="1450" spc="-5">
                <a:latin typeface="Times New Roman"/>
                <a:cs typeface="Times New Roman"/>
              </a:rPr>
              <a:t>I </a:t>
            </a:r>
            <a:r>
              <a:rPr dirty="0" sz="1450" spc="-10">
                <a:latin typeface="Times New Roman"/>
                <a:cs typeface="Times New Roman"/>
              </a:rPr>
              <a:t>fear </a:t>
            </a:r>
            <a:r>
              <a:rPr dirty="0" sz="1450" spc="-5">
                <a:latin typeface="Times New Roman"/>
                <a:cs typeface="Times New Roman"/>
              </a:rPr>
              <a:t>no one </a:t>
            </a:r>
            <a:r>
              <a:rPr dirty="0" sz="1450" spc="-10">
                <a:latin typeface="Times New Roman"/>
                <a:cs typeface="Times New Roman"/>
              </a:rPr>
              <a:t>face to face. My name is  Cassilis </a:t>
            </a:r>
            <a:r>
              <a:rPr dirty="0" sz="1450" spc="-5">
                <a:latin typeface="Times New Roman"/>
                <a:cs typeface="Times New Roman"/>
              </a:rPr>
              <a:t>- </a:t>
            </a:r>
            <a:r>
              <a:rPr dirty="0" sz="1450" spc="-10">
                <a:latin typeface="Times New Roman"/>
                <a:cs typeface="Times New Roman"/>
              </a:rPr>
              <a:t>Frank Cassilis. </a:t>
            </a:r>
            <a:r>
              <a:rPr dirty="0" sz="1450" spc="-5">
                <a:latin typeface="Times New Roman"/>
                <a:cs typeface="Times New Roman"/>
              </a:rPr>
              <a:t>I </a:t>
            </a:r>
            <a:r>
              <a:rPr dirty="0" sz="1450" spc="-10">
                <a:latin typeface="Times New Roman"/>
                <a:cs typeface="Times New Roman"/>
              </a:rPr>
              <a:t>lead the life </a:t>
            </a:r>
            <a:r>
              <a:rPr dirty="0" sz="1450" spc="-5">
                <a:latin typeface="Times New Roman"/>
                <a:cs typeface="Times New Roman"/>
              </a:rPr>
              <a:t>of a </a:t>
            </a:r>
            <a:r>
              <a:rPr dirty="0" sz="1450" spc="-10">
                <a:latin typeface="Times New Roman"/>
                <a:cs typeface="Times New Roman"/>
              </a:rPr>
              <a:t>vagabond for my own </a:t>
            </a:r>
            <a:r>
              <a:rPr dirty="0" sz="1450" spc="-5">
                <a:latin typeface="Times New Roman"/>
                <a:cs typeface="Times New Roman"/>
              </a:rPr>
              <a:t>good  </a:t>
            </a:r>
            <a:r>
              <a:rPr dirty="0" sz="1450" spc="-10">
                <a:latin typeface="Times New Roman"/>
                <a:cs typeface="Times New Roman"/>
              </a:rPr>
              <a:t>pleasure.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one of </a:t>
            </a:r>
            <a:r>
              <a:rPr dirty="0" sz="1450" spc="-10">
                <a:latin typeface="Times New Roman"/>
                <a:cs typeface="Times New Roman"/>
              </a:rPr>
              <a:t>Northmour's oldest friends; and three nights ago, when </a:t>
            </a:r>
            <a:r>
              <a:rPr dirty="0" sz="1450" spc="-5">
                <a:latin typeface="Times New Roman"/>
                <a:cs typeface="Times New Roman"/>
              </a:rPr>
              <a:t>I  </a:t>
            </a:r>
            <a:r>
              <a:rPr dirty="0" sz="1450" spc="-10">
                <a:latin typeface="Times New Roman"/>
                <a:cs typeface="Times New Roman"/>
              </a:rPr>
              <a:t>addressed him </a:t>
            </a:r>
            <a:r>
              <a:rPr dirty="0" sz="1450" spc="-5">
                <a:latin typeface="Times New Roman"/>
                <a:cs typeface="Times New Roman"/>
              </a:rPr>
              <a:t>on </a:t>
            </a:r>
            <a:r>
              <a:rPr dirty="0" sz="1450" spc="-10">
                <a:latin typeface="Times New Roman"/>
                <a:cs typeface="Times New Roman"/>
              </a:rPr>
              <a:t>these links, </a:t>
            </a:r>
            <a:r>
              <a:rPr dirty="0" sz="1450" spc="-5">
                <a:latin typeface="Times New Roman"/>
                <a:cs typeface="Times New Roman"/>
              </a:rPr>
              <a:t>he </a:t>
            </a:r>
            <a:r>
              <a:rPr dirty="0" sz="1450" spc="-10">
                <a:latin typeface="Times New Roman"/>
                <a:cs typeface="Times New Roman"/>
              </a:rPr>
              <a:t>stabbed me in the shoulder with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knife."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"It was you!" she</a:t>
            </a:r>
            <a:r>
              <a:rPr dirty="0" sz="1450" spc="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6350">
              <a:lnSpc>
                <a:spcPts val="1730"/>
              </a:lnSpc>
              <a:spcBef>
                <a:spcPts val="915"/>
              </a:spcBef>
            </a:pPr>
            <a:r>
              <a:rPr dirty="0" sz="1450" spc="-10">
                <a:latin typeface="Times New Roman"/>
                <a:cs typeface="Times New Roman"/>
              </a:rPr>
              <a:t>"Why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so," I </a:t>
            </a:r>
            <a:r>
              <a:rPr dirty="0" sz="1450" spc="-10">
                <a:latin typeface="Times New Roman"/>
                <a:cs typeface="Times New Roman"/>
              </a:rPr>
              <a:t>continued, disregarding the interruption, "is more than </a:t>
            </a:r>
            <a:r>
              <a:rPr dirty="0" sz="1450" spc="-5">
                <a:latin typeface="Times New Roman"/>
                <a:cs typeface="Times New Roman"/>
              </a:rPr>
              <a:t>I  </a:t>
            </a:r>
            <a:r>
              <a:rPr dirty="0" sz="1450" spc="-10">
                <a:latin typeface="Times New Roman"/>
                <a:cs typeface="Times New Roman"/>
              </a:rPr>
              <a:t>can guess, and more than </a:t>
            </a:r>
            <a:r>
              <a:rPr dirty="0" sz="1450" spc="-5">
                <a:latin typeface="Times New Roman"/>
                <a:cs typeface="Times New Roman"/>
              </a:rPr>
              <a:t>I </a:t>
            </a:r>
            <a:r>
              <a:rPr dirty="0" sz="1450" spc="-10">
                <a:latin typeface="Times New Roman"/>
                <a:cs typeface="Times New Roman"/>
              </a:rPr>
              <a:t>care to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many friends, </a:t>
            </a:r>
            <a:r>
              <a:rPr dirty="0" sz="1450" spc="-5">
                <a:latin typeface="Times New Roman"/>
                <a:cs typeface="Times New Roman"/>
              </a:rPr>
              <a:t>nor </a:t>
            </a: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very susceptible to friendship; </a:t>
            </a:r>
            <a:r>
              <a:rPr dirty="0" sz="1450" spc="-5">
                <a:latin typeface="Times New Roman"/>
                <a:cs typeface="Times New Roman"/>
              </a:rPr>
              <a:t>but no </a:t>
            </a:r>
            <a:r>
              <a:rPr dirty="0" sz="1450" spc="-10">
                <a:latin typeface="Times New Roman"/>
                <a:cs typeface="Times New Roman"/>
              </a:rPr>
              <a:t>man shall drive me from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by  </a:t>
            </a:r>
            <a:r>
              <a:rPr dirty="0" sz="1450" spc="-20">
                <a:latin typeface="Times New Roman"/>
                <a:cs typeface="Times New Roman"/>
              </a:rPr>
              <a:t>terror. </a:t>
            </a:r>
            <a:r>
              <a:rPr dirty="0" sz="1450" spc="-5">
                <a:latin typeface="Times New Roman"/>
                <a:cs typeface="Times New Roman"/>
              </a:rPr>
              <a:t>I </a:t>
            </a:r>
            <a:r>
              <a:rPr dirty="0" sz="1450" spc="-10">
                <a:latin typeface="Times New Roman"/>
                <a:cs typeface="Times New Roman"/>
              </a:rPr>
              <a:t>had camped in Graden Sea- </a:t>
            </a:r>
            <a:r>
              <a:rPr dirty="0" sz="1450" spc="-40">
                <a:latin typeface="Times New Roman"/>
                <a:cs typeface="Times New Roman"/>
              </a:rPr>
              <a:t>Wood </a:t>
            </a:r>
            <a:r>
              <a:rPr dirty="0" sz="1450" spc="-10">
                <a:latin typeface="Times New Roman"/>
                <a:cs typeface="Times New Roman"/>
              </a:rPr>
              <a:t>ere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I </a:t>
            </a:r>
            <a:r>
              <a:rPr dirty="0" sz="1450" spc="-10">
                <a:latin typeface="Times New Roman"/>
                <a:cs typeface="Times New Roman"/>
              </a:rPr>
              <a:t>camp in it still. If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mean harm to </a:t>
            </a:r>
            <a:r>
              <a:rPr dirty="0" sz="1450" spc="-5">
                <a:latin typeface="Times New Roman"/>
                <a:cs typeface="Times New Roman"/>
              </a:rPr>
              <a:t>you or </a:t>
            </a:r>
            <a:r>
              <a:rPr dirty="0" sz="1450" spc="-10">
                <a:latin typeface="Times New Roman"/>
                <a:cs typeface="Times New Roman"/>
              </a:rPr>
              <a:t>yours, madam, the remedy is in </a:t>
            </a:r>
            <a:r>
              <a:rPr dirty="0" sz="1450" spc="-5">
                <a:latin typeface="Times New Roman"/>
                <a:cs typeface="Times New Roman"/>
              </a:rPr>
              <a:t>your </a:t>
            </a:r>
            <a:r>
              <a:rPr dirty="0" sz="1450" spc="-10">
                <a:latin typeface="Times New Roman"/>
                <a:cs typeface="Times New Roman"/>
              </a:rPr>
              <a:t>hand.  </a:t>
            </a:r>
            <a:r>
              <a:rPr dirty="0" sz="1450" spc="-35">
                <a:latin typeface="Times New Roman"/>
                <a:cs typeface="Times New Roman"/>
              </a:rPr>
              <a:t>Tell </a:t>
            </a:r>
            <a:r>
              <a:rPr dirty="0" sz="1450" spc="-10">
                <a:latin typeface="Times New Roman"/>
                <a:cs typeface="Times New Roman"/>
              </a:rPr>
              <a:t>him that my camp is in the Hemlock Den, and to-night </a:t>
            </a:r>
            <a:r>
              <a:rPr dirty="0" sz="1450" spc="-5">
                <a:latin typeface="Times New Roman"/>
                <a:cs typeface="Times New Roman"/>
              </a:rPr>
              <a:t>he </a:t>
            </a:r>
            <a:r>
              <a:rPr dirty="0" sz="1450" spc="-10">
                <a:latin typeface="Times New Roman"/>
                <a:cs typeface="Times New Roman"/>
              </a:rPr>
              <a:t>can stab me in  safety while </a:t>
            </a:r>
            <a:r>
              <a:rPr dirty="0" sz="1450" spc="-5">
                <a:latin typeface="Times New Roman"/>
                <a:cs typeface="Times New Roman"/>
              </a:rPr>
              <a:t>I</a:t>
            </a:r>
            <a:r>
              <a:rPr dirty="0" sz="1450">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algn="just" marL="12700" marR="6985">
              <a:lnSpc>
                <a:spcPts val="1730"/>
              </a:lnSpc>
              <a:spcBef>
                <a:spcPts val="855"/>
              </a:spcBef>
            </a:pPr>
            <a:r>
              <a:rPr dirty="0" sz="1450" spc="-25">
                <a:latin typeface="Times New Roman"/>
                <a:cs typeface="Times New Roman"/>
              </a:rPr>
              <a:t>With </a:t>
            </a:r>
            <a:r>
              <a:rPr dirty="0" sz="1450" spc="-10">
                <a:latin typeface="Times New Roman"/>
                <a:cs typeface="Times New Roman"/>
              </a:rPr>
              <a:t>this </a:t>
            </a:r>
            <a:r>
              <a:rPr dirty="0" sz="1450" spc="-5">
                <a:latin typeface="Times New Roman"/>
                <a:cs typeface="Times New Roman"/>
              </a:rPr>
              <a:t>I </a:t>
            </a:r>
            <a:r>
              <a:rPr dirty="0" sz="1450" spc="-15">
                <a:latin typeface="Times New Roman"/>
                <a:cs typeface="Times New Roman"/>
              </a:rPr>
              <a:t>doffed </a:t>
            </a:r>
            <a:r>
              <a:rPr dirty="0" sz="1450" spc="-10">
                <a:latin typeface="Times New Roman"/>
                <a:cs typeface="Times New Roman"/>
              </a:rPr>
              <a:t>my cap to </a:t>
            </a:r>
            <a:r>
              <a:rPr dirty="0" sz="1450" spc="-20">
                <a:latin typeface="Times New Roman"/>
                <a:cs typeface="Times New Roman"/>
              </a:rPr>
              <a:t>her, </a:t>
            </a:r>
            <a:r>
              <a:rPr dirty="0" sz="1450" spc="-10">
                <a:latin typeface="Times New Roman"/>
                <a:cs typeface="Times New Roman"/>
              </a:rPr>
              <a:t>and scrambled </a:t>
            </a:r>
            <a:r>
              <a:rPr dirty="0" sz="1450" spc="-5">
                <a:latin typeface="Times New Roman"/>
                <a:cs typeface="Times New Roman"/>
              </a:rPr>
              <a:t>up </a:t>
            </a:r>
            <a:r>
              <a:rPr dirty="0" sz="1450" spc="-10">
                <a:latin typeface="Times New Roman"/>
                <a:cs typeface="Times New Roman"/>
              </a:rPr>
              <a:t>once more among the  sand-hills. </a:t>
            </a:r>
            <a:r>
              <a:rPr dirty="0" sz="1450" spc="-5">
                <a:latin typeface="Times New Roman"/>
                <a:cs typeface="Times New Roman"/>
              </a:rPr>
              <a:t>I do not </a:t>
            </a:r>
            <a:r>
              <a:rPr dirty="0" sz="1450" spc="-10">
                <a:latin typeface="Times New Roman"/>
                <a:cs typeface="Times New Roman"/>
              </a:rPr>
              <a:t>know </a:t>
            </a:r>
            <a:r>
              <a:rPr dirty="0" sz="1450" spc="-30">
                <a:latin typeface="Times New Roman"/>
                <a:cs typeface="Times New Roman"/>
              </a:rPr>
              <a:t>why, </a:t>
            </a:r>
            <a:r>
              <a:rPr dirty="0" sz="1450" spc="-5">
                <a:latin typeface="Times New Roman"/>
                <a:cs typeface="Times New Roman"/>
              </a:rPr>
              <a:t>but I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prodigious sense </a:t>
            </a:r>
            <a:r>
              <a:rPr dirty="0" sz="1450" spc="-5">
                <a:latin typeface="Times New Roman"/>
                <a:cs typeface="Times New Roman"/>
              </a:rPr>
              <a:t>of </a:t>
            </a:r>
            <a:r>
              <a:rPr dirty="0" sz="1450" spc="-10">
                <a:latin typeface="Times New Roman"/>
                <a:cs typeface="Times New Roman"/>
              </a:rPr>
              <a:t>injustice, and  felt like </a:t>
            </a:r>
            <a:r>
              <a:rPr dirty="0" sz="1450" spc="-5">
                <a:latin typeface="Times New Roman"/>
                <a:cs typeface="Times New Roman"/>
              </a:rPr>
              <a:t>a </a:t>
            </a:r>
            <a:r>
              <a:rPr dirty="0" sz="1450" spc="-10">
                <a:latin typeface="Times New Roman"/>
                <a:cs typeface="Times New Roman"/>
              </a:rPr>
              <a:t>hero and </a:t>
            </a:r>
            <a:r>
              <a:rPr dirty="0" sz="1450" spc="-5">
                <a:latin typeface="Times New Roman"/>
                <a:cs typeface="Times New Roman"/>
              </a:rPr>
              <a:t>a </a:t>
            </a:r>
            <a:r>
              <a:rPr dirty="0" sz="1450" spc="-10">
                <a:latin typeface="Times New Roman"/>
                <a:cs typeface="Times New Roman"/>
              </a:rPr>
              <a:t>martyr; while,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fact,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 </a:t>
            </a:r>
            <a:r>
              <a:rPr dirty="0" sz="1450" spc="-10">
                <a:latin typeface="Times New Roman"/>
                <a:cs typeface="Times New Roman"/>
              </a:rPr>
              <a:t>word to say  in my defence, </a:t>
            </a:r>
            <a:r>
              <a:rPr dirty="0" sz="1450" spc="-5">
                <a:latin typeface="Times New Roman"/>
                <a:cs typeface="Times New Roman"/>
              </a:rPr>
              <a:t>nor </a:t>
            </a:r>
            <a:r>
              <a:rPr dirty="0" sz="1450" spc="-10">
                <a:latin typeface="Times New Roman"/>
                <a:cs typeface="Times New Roman"/>
              </a:rPr>
              <a:t>so much as </a:t>
            </a:r>
            <a:r>
              <a:rPr dirty="0" sz="1450" spc="-5">
                <a:latin typeface="Times New Roman"/>
                <a:cs typeface="Times New Roman"/>
              </a:rPr>
              <a:t>one </a:t>
            </a:r>
            <a:r>
              <a:rPr dirty="0" sz="1450" spc="-10">
                <a:latin typeface="Times New Roman"/>
                <a:cs typeface="Times New Roman"/>
              </a:rPr>
              <a:t>plausible reason to </a:t>
            </a:r>
            <a:r>
              <a:rPr dirty="0" sz="1450" spc="-15">
                <a:latin typeface="Times New Roman"/>
                <a:cs typeface="Times New Roman"/>
              </a:rPr>
              <a:t>offer </a:t>
            </a:r>
            <a:r>
              <a:rPr dirty="0" sz="1450" spc="-10">
                <a:latin typeface="Times New Roman"/>
                <a:cs typeface="Times New Roman"/>
              </a:rPr>
              <a:t>for my conduct. </a:t>
            </a:r>
            <a:r>
              <a:rPr dirty="0" sz="1450" spc="-5">
                <a:latin typeface="Times New Roman"/>
                <a:cs typeface="Times New Roman"/>
              </a:rPr>
              <a:t>I  </a:t>
            </a:r>
            <a:r>
              <a:rPr dirty="0" sz="1450" spc="-10">
                <a:latin typeface="Times New Roman"/>
                <a:cs typeface="Times New Roman"/>
              </a:rPr>
              <a:t>had stayed at Graden </a:t>
            </a:r>
            <a:r>
              <a:rPr dirty="0" sz="1450" spc="-5">
                <a:latin typeface="Times New Roman"/>
                <a:cs typeface="Times New Roman"/>
              </a:rPr>
              <a:t>out of a </a:t>
            </a:r>
            <a:r>
              <a:rPr dirty="0" sz="1450" spc="-10">
                <a:latin typeface="Times New Roman"/>
                <a:cs typeface="Times New Roman"/>
              </a:rPr>
              <a:t>curiosity natural </a:t>
            </a:r>
            <a:r>
              <a:rPr dirty="0" sz="1450" spc="-5">
                <a:latin typeface="Times New Roman"/>
                <a:cs typeface="Times New Roman"/>
              </a:rPr>
              <a:t>enough, but </a:t>
            </a:r>
            <a:r>
              <a:rPr dirty="0" sz="1450" spc="-10">
                <a:latin typeface="Times New Roman"/>
                <a:cs typeface="Times New Roman"/>
              </a:rPr>
              <a:t>undignified; and  though there was another motive growing in along with the first, it was </a:t>
            </a:r>
            <a:r>
              <a:rPr dirty="0" sz="1450" spc="-5">
                <a:latin typeface="Times New Roman"/>
                <a:cs typeface="Times New Roman"/>
              </a:rPr>
              <a:t>not  one </a:t>
            </a:r>
            <a:r>
              <a:rPr dirty="0" sz="1450" spc="-10">
                <a:latin typeface="Times New Roman"/>
                <a:cs typeface="Times New Roman"/>
              </a:rPr>
              <a:t>which, at that period, </a:t>
            </a:r>
            <a:r>
              <a:rPr dirty="0" sz="1450" spc="-5">
                <a:latin typeface="Times New Roman"/>
                <a:cs typeface="Times New Roman"/>
              </a:rPr>
              <a:t>I </a:t>
            </a:r>
            <a:r>
              <a:rPr dirty="0" sz="1450" spc="-10">
                <a:latin typeface="Times New Roman"/>
                <a:cs typeface="Times New Roman"/>
              </a:rPr>
              <a:t>could have properly explained to the lady </a:t>
            </a:r>
            <a:r>
              <a:rPr dirty="0" sz="1450" spc="-5">
                <a:latin typeface="Times New Roman"/>
                <a:cs typeface="Times New Roman"/>
              </a:rPr>
              <a:t>of </a:t>
            </a:r>
            <a:r>
              <a:rPr dirty="0" sz="1450" spc="-10">
                <a:latin typeface="Times New Roman"/>
                <a:cs typeface="Times New Roman"/>
              </a:rPr>
              <a:t>my  heart.</a:t>
            </a:r>
            <a:endParaRPr sz="1450">
              <a:latin typeface="Times New Roman"/>
              <a:cs typeface="Times New Roman"/>
            </a:endParaRPr>
          </a:p>
          <a:p>
            <a:pPr algn="just" marL="12700" marR="5715">
              <a:lnSpc>
                <a:spcPts val="1730"/>
              </a:lnSpc>
              <a:spcBef>
                <a:spcPts val="850"/>
              </a:spcBef>
            </a:pPr>
            <a:r>
              <a:rPr dirty="0" sz="1450" spc="-20">
                <a:latin typeface="Times New Roman"/>
                <a:cs typeface="Times New Roman"/>
              </a:rPr>
              <a:t>Certainly, </a:t>
            </a:r>
            <a:r>
              <a:rPr dirty="0" sz="1450" spc="-10">
                <a:latin typeface="Times New Roman"/>
                <a:cs typeface="Times New Roman"/>
              </a:rPr>
              <a:t>that night, </a:t>
            </a:r>
            <a:r>
              <a:rPr dirty="0" sz="1450" spc="-5">
                <a:latin typeface="Times New Roman"/>
                <a:cs typeface="Times New Roman"/>
              </a:rPr>
              <a:t>I thought of no one </a:t>
            </a:r>
            <a:r>
              <a:rPr dirty="0" sz="1450" spc="-10">
                <a:latin typeface="Times New Roman"/>
                <a:cs typeface="Times New Roman"/>
              </a:rPr>
              <a:t>else; and, though her whole conduct  and position seemed suspicious,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find it in my heart to entertain </a:t>
            </a:r>
            <a:r>
              <a:rPr dirty="0" sz="1450" spc="-5">
                <a:latin typeface="Times New Roman"/>
                <a:cs typeface="Times New Roman"/>
              </a:rPr>
              <a:t>a  doubt of </a:t>
            </a:r>
            <a:r>
              <a:rPr dirty="0" sz="1450" spc="-10">
                <a:latin typeface="Times New Roman"/>
                <a:cs typeface="Times New Roman"/>
              </a:rPr>
              <a:t>her </a:t>
            </a:r>
            <a:r>
              <a:rPr dirty="0" sz="1450" spc="-20">
                <a:latin typeface="Times New Roman"/>
                <a:cs typeface="Times New Roman"/>
              </a:rPr>
              <a:t>integrity. </a:t>
            </a:r>
            <a:r>
              <a:rPr dirty="0" sz="1450" spc="-5">
                <a:latin typeface="Times New Roman"/>
                <a:cs typeface="Times New Roman"/>
              </a:rPr>
              <a:t>I </a:t>
            </a:r>
            <a:r>
              <a:rPr dirty="0" sz="1450" spc="-10">
                <a:latin typeface="Times New Roman"/>
                <a:cs typeface="Times New Roman"/>
              </a:rPr>
              <a:t>could have staked my life that she was clear </a:t>
            </a:r>
            <a:r>
              <a:rPr dirty="0" sz="1450" spc="-5">
                <a:latin typeface="Times New Roman"/>
                <a:cs typeface="Times New Roman"/>
              </a:rPr>
              <a:t>of </a:t>
            </a:r>
            <a:r>
              <a:rPr dirty="0" sz="1450" spc="-10">
                <a:latin typeface="Times New Roman"/>
                <a:cs typeface="Times New Roman"/>
              </a:rPr>
              <a:t>blame,  and, though all was dark at the present, that the explanation </a:t>
            </a:r>
            <a:r>
              <a:rPr dirty="0" sz="1450" spc="-5">
                <a:latin typeface="Times New Roman"/>
                <a:cs typeface="Times New Roman"/>
              </a:rPr>
              <a:t>of </a:t>
            </a:r>
            <a:r>
              <a:rPr dirty="0" sz="1450" spc="-10">
                <a:latin typeface="Times New Roman"/>
                <a:cs typeface="Times New Roman"/>
              </a:rPr>
              <a:t>the mystery  would show her part in these events to </a:t>
            </a:r>
            <a:r>
              <a:rPr dirty="0" sz="1450" spc="-5">
                <a:latin typeface="Times New Roman"/>
                <a:cs typeface="Times New Roman"/>
              </a:rPr>
              <a:t>be </a:t>
            </a:r>
            <a:r>
              <a:rPr dirty="0" sz="1450" spc="-10">
                <a:latin typeface="Times New Roman"/>
                <a:cs typeface="Times New Roman"/>
              </a:rPr>
              <a:t>both right and needful. It was true,  let me cudgel my imagination as </a:t>
            </a:r>
            <a:r>
              <a:rPr dirty="0" sz="1450" spc="-5">
                <a:latin typeface="Times New Roman"/>
                <a:cs typeface="Times New Roman"/>
              </a:rPr>
              <a:t>I </a:t>
            </a:r>
            <a:r>
              <a:rPr dirty="0" sz="1450" spc="-10">
                <a:latin typeface="Times New Roman"/>
                <a:cs typeface="Times New Roman"/>
              </a:rPr>
              <a:t>pleased, that </a:t>
            </a:r>
            <a:r>
              <a:rPr dirty="0" sz="1450" spc="-5">
                <a:latin typeface="Times New Roman"/>
                <a:cs typeface="Times New Roman"/>
              </a:rPr>
              <a:t>I </a:t>
            </a:r>
            <a:r>
              <a:rPr dirty="0" sz="1450" spc="-10">
                <a:latin typeface="Times New Roman"/>
                <a:cs typeface="Times New Roman"/>
              </a:rPr>
              <a:t>could invent </a:t>
            </a:r>
            <a:r>
              <a:rPr dirty="0" sz="1450" spc="-5">
                <a:latin typeface="Times New Roman"/>
                <a:cs typeface="Times New Roman"/>
              </a:rPr>
              <a:t>no </a:t>
            </a:r>
            <a:r>
              <a:rPr dirty="0" sz="1450" spc="-10">
                <a:latin typeface="Times New Roman"/>
                <a:cs typeface="Times New Roman"/>
              </a:rPr>
              <a:t>theory </a:t>
            </a:r>
            <a:r>
              <a:rPr dirty="0" sz="1450" spc="-5">
                <a:latin typeface="Times New Roman"/>
                <a:cs typeface="Times New Roman"/>
              </a:rPr>
              <a:t>of </a:t>
            </a:r>
            <a:r>
              <a:rPr dirty="0" sz="1450" spc="-10">
                <a:latin typeface="Times New Roman"/>
                <a:cs typeface="Times New Roman"/>
              </a:rPr>
              <a:t>her  relations to Northmour; </a:t>
            </a:r>
            <a:r>
              <a:rPr dirty="0" sz="1450" spc="-5">
                <a:latin typeface="Times New Roman"/>
                <a:cs typeface="Times New Roman"/>
              </a:rPr>
              <a:t>but I </a:t>
            </a:r>
            <a:r>
              <a:rPr dirty="0" sz="1450" spc="-10">
                <a:latin typeface="Times New Roman"/>
                <a:cs typeface="Times New Roman"/>
              </a:rPr>
              <a:t>felt </a:t>
            </a:r>
            <a:r>
              <a:rPr dirty="0" sz="1450" spc="-5">
                <a:latin typeface="Times New Roman"/>
                <a:cs typeface="Times New Roman"/>
              </a:rPr>
              <a:t>none </a:t>
            </a:r>
            <a:r>
              <a:rPr dirty="0" sz="1450" spc="-10">
                <a:latin typeface="Times New Roman"/>
                <a:cs typeface="Times New Roman"/>
              </a:rPr>
              <a:t>the less sure </a:t>
            </a:r>
            <a:r>
              <a:rPr dirty="0" sz="1450" spc="-5">
                <a:latin typeface="Times New Roman"/>
                <a:cs typeface="Times New Roman"/>
              </a:rPr>
              <a:t>of </a:t>
            </a:r>
            <a:r>
              <a:rPr dirty="0" sz="1450" spc="-10">
                <a:latin typeface="Times New Roman"/>
                <a:cs typeface="Times New Roman"/>
              </a:rPr>
              <a:t>my conclusion because  it was founded </a:t>
            </a:r>
            <a:r>
              <a:rPr dirty="0" sz="1450" spc="-5">
                <a:latin typeface="Times New Roman"/>
                <a:cs typeface="Times New Roman"/>
              </a:rPr>
              <a:t>on </a:t>
            </a:r>
            <a:r>
              <a:rPr dirty="0" sz="1450" spc="-10">
                <a:latin typeface="Times New Roman"/>
                <a:cs typeface="Times New Roman"/>
              </a:rPr>
              <a:t>instinct in place </a:t>
            </a:r>
            <a:r>
              <a:rPr dirty="0" sz="1450" spc="-5">
                <a:latin typeface="Times New Roman"/>
                <a:cs typeface="Times New Roman"/>
              </a:rPr>
              <a:t>of </a:t>
            </a:r>
            <a:r>
              <a:rPr dirty="0" sz="1450" spc="-10">
                <a:latin typeface="Times New Roman"/>
                <a:cs typeface="Times New Roman"/>
              </a:rPr>
              <a:t>reason, and, as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went to sleep  that </a:t>
            </a:r>
            <a:r>
              <a:rPr dirty="0" sz="1450" spc="-5">
                <a:latin typeface="Times New Roman"/>
                <a:cs typeface="Times New Roman"/>
              </a:rPr>
              <a:t>night </a:t>
            </a:r>
            <a:r>
              <a:rPr dirty="0" sz="1450" spc="-10">
                <a:latin typeface="Times New Roman"/>
                <a:cs typeface="Times New Roman"/>
              </a:rPr>
              <a:t>with the </a:t>
            </a:r>
            <a:r>
              <a:rPr dirty="0" sz="1450" spc="-5">
                <a:latin typeface="Times New Roman"/>
                <a:cs typeface="Times New Roman"/>
              </a:rPr>
              <a:t>thought of </a:t>
            </a:r>
            <a:r>
              <a:rPr dirty="0" sz="1450" spc="-10">
                <a:latin typeface="Times New Roman"/>
                <a:cs typeface="Times New Roman"/>
              </a:rPr>
              <a:t>her under my</a:t>
            </a:r>
            <a:r>
              <a:rPr dirty="0" sz="1450" spc="15">
                <a:latin typeface="Times New Roman"/>
                <a:cs typeface="Times New Roman"/>
              </a:rPr>
              <a:t> </a:t>
            </a:r>
            <a:r>
              <a:rPr dirty="0" sz="1450" spc="-20">
                <a:latin typeface="Times New Roman"/>
                <a:cs typeface="Times New Roman"/>
              </a:rPr>
              <a:t>pillow.</a:t>
            </a:r>
            <a:endParaRPr sz="1450">
              <a:latin typeface="Times New Roman"/>
              <a:cs typeface="Times New Roman"/>
            </a:endParaRPr>
          </a:p>
          <a:p>
            <a:pPr algn="just" marL="12700" marR="7620">
              <a:lnSpc>
                <a:spcPts val="1730"/>
              </a:lnSpc>
              <a:spcBef>
                <a:spcPts val="850"/>
              </a:spcBef>
            </a:pPr>
            <a:r>
              <a:rPr dirty="0" sz="1450" spc="-10">
                <a:latin typeface="Times New Roman"/>
                <a:cs typeface="Times New Roman"/>
              </a:rPr>
              <a:t>Next day she came </a:t>
            </a:r>
            <a:r>
              <a:rPr dirty="0" sz="1450" spc="-5">
                <a:latin typeface="Times New Roman"/>
                <a:cs typeface="Times New Roman"/>
              </a:rPr>
              <a:t>out </a:t>
            </a:r>
            <a:r>
              <a:rPr dirty="0" sz="1450" spc="-10">
                <a:latin typeface="Times New Roman"/>
                <a:cs typeface="Times New Roman"/>
              </a:rPr>
              <a:t>about the same </a:t>
            </a:r>
            <a:r>
              <a:rPr dirty="0" sz="1450" spc="-5">
                <a:latin typeface="Times New Roman"/>
                <a:cs typeface="Times New Roman"/>
              </a:rPr>
              <a:t>hour </a:t>
            </a:r>
            <a:r>
              <a:rPr dirty="0" sz="1450" spc="-10">
                <a:latin typeface="Times New Roman"/>
                <a:cs typeface="Times New Roman"/>
              </a:rPr>
              <a:t>alone, and, as soon as the sand-  hills concealed her from the pavilion, drew nearer to the edge, and called me  </a:t>
            </a:r>
            <a:r>
              <a:rPr dirty="0" sz="1450" spc="-5">
                <a:latin typeface="Times New Roman"/>
                <a:cs typeface="Times New Roman"/>
              </a:rPr>
              <a:t>by </a:t>
            </a:r>
            <a:r>
              <a:rPr dirty="0" sz="1450" spc="-10">
                <a:latin typeface="Times New Roman"/>
                <a:cs typeface="Times New Roman"/>
              </a:rPr>
              <a:t>name in guarded tones. </a:t>
            </a:r>
            <a:r>
              <a:rPr dirty="0" sz="1450" spc="-5">
                <a:latin typeface="Times New Roman"/>
                <a:cs typeface="Times New Roman"/>
              </a:rPr>
              <a:t>I </a:t>
            </a:r>
            <a:r>
              <a:rPr dirty="0" sz="1450" spc="-10">
                <a:latin typeface="Times New Roman"/>
                <a:cs typeface="Times New Roman"/>
              </a:rPr>
              <a:t>was astonished to observe that she was deadly  pale, and seemingly under the influence </a:t>
            </a:r>
            <a:r>
              <a:rPr dirty="0" sz="1450" spc="-5">
                <a:latin typeface="Times New Roman"/>
                <a:cs typeface="Times New Roman"/>
              </a:rPr>
              <a:t>of </a:t>
            </a:r>
            <a:r>
              <a:rPr dirty="0" sz="1450" spc="-10">
                <a:latin typeface="Times New Roman"/>
                <a:cs typeface="Times New Roman"/>
              </a:rPr>
              <a:t>strong</a:t>
            </a:r>
            <a:r>
              <a:rPr dirty="0" sz="1450" spc="35">
                <a:latin typeface="Times New Roman"/>
                <a:cs typeface="Times New Roman"/>
              </a:rPr>
              <a:t> </a:t>
            </a:r>
            <a:r>
              <a:rPr dirty="0" sz="1450" spc="-10">
                <a:latin typeface="Times New Roman"/>
                <a:cs typeface="Times New Roman"/>
              </a:rPr>
              <a:t>emotion.</a:t>
            </a:r>
            <a:endParaRPr sz="1450">
              <a:latin typeface="Times New Roman"/>
              <a:cs typeface="Times New Roman"/>
            </a:endParaRPr>
          </a:p>
          <a:p>
            <a:pPr algn="just" marL="12700">
              <a:lnSpc>
                <a:spcPct val="100000"/>
              </a:lnSpc>
              <a:spcBef>
                <a:spcPts val="795"/>
              </a:spcBef>
            </a:pPr>
            <a:r>
              <a:rPr dirty="0" sz="1450" spc="-30">
                <a:latin typeface="Times New Roman"/>
                <a:cs typeface="Times New Roman"/>
              </a:rPr>
              <a:t>"Mr. </a:t>
            </a:r>
            <a:r>
              <a:rPr dirty="0" sz="1450" spc="-10">
                <a:latin typeface="Times New Roman"/>
                <a:cs typeface="Times New Roman"/>
              </a:rPr>
              <a:t>Cassilis!" she cried; </a:t>
            </a:r>
            <a:r>
              <a:rPr dirty="0" sz="1450" spc="-30">
                <a:latin typeface="Times New Roman"/>
                <a:cs typeface="Times New Roman"/>
              </a:rPr>
              <a:t>"Mr.</a:t>
            </a:r>
            <a:r>
              <a:rPr dirty="0" sz="1450" spc="30">
                <a:latin typeface="Times New Roman"/>
                <a:cs typeface="Times New Roman"/>
              </a:rPr>
              <a:t> </a:t>
            </a:r>
            <a:r>
              <a:rPr dirty="0" sz="1450" spc="-10">
                <a:latin typeface="Times New Roman"/>
                <a:cs typeface="Times New Roman"/>
              </a:rPr>
              <a:t>Cassilis!"</a:t>
            </a:r>
            <a:endParaRPr sz="1450">
              <a:latin typeface="Times New Roman"/>
              <a:cs typeface="Times New Roman"/>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7620">
              <a:lnSpc>
                <a:spcPts val="1730"/>
              </a:lnSpc>
              <a:spcBef>
                <a:spcPts val="155"/>
              </a:spcBef>
            </a:pPr>
            <a:r>
              <a:rPr dirty="0" sz="1450" spc="-5">
                <a:latin typeface="Times New Roman"/>
                <a:cs typeface="Times New Roman"/>
              </a:rPr>
              <a:t>I </a:t>
            </a:r>
            <a:r>
              <a:rPr dirty="0" sz="1450" spc="-10">
                <a:latin typeface="Times New Roman"/>
                <a:cs typeface="Times New Roman"/>
              </a:rPr>
              <a:t>appeared at once, and leaped down </a:t>
            </a:r>
            <a:r>
              <a:rPr dirty="0" sz="1450" spc="-5">
                <a:latin typeface="Times New Roman"/>
                <a:cs typeface="Times New Roman"/>
              </a:rPr>
              <a:t>upon </a:t>
            </a:r>
            <a:r>
              <a:rPr dirty="0" sz="1450" spc="-10">
                <a:latin typeface="Times New Roman"/>
                <a:cs typeface="Times New Roman"/>
              </a:rPr>
              <a:t>the beach. A remarkable air </a:t>
            </a:r>
            <a:r>
              <a:rPr dirty="0" sz="1450" spc="-5">
                <a:latin typeface="Times New Roman"/>
                <a:cs typeface="Times New Roman"/>
              </a:rPr>
              <a:t>of </a:t>
            </a:r>
            <a:r>
              <a:rPr dirty="0" sz="1450" spc="-10">
                <a:latin typeface="Times New Roman"/>
                <a:cs typeface="Times New Roman"/>
              </a:rPr>
              <a:t>relief  overspread her countenance as soon as she saw</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"Oh!" she cried, with </a:t>
            </a:r>
            <a:r>
              <a:rPr dirty="0" sz="1450" spc="-5">
                <a:latin typeface="Times New Roman"/>
                <a:cs typeface="Times New Roman"/>
              </a:rPr>
              <a:t>a </a:t>
            </a:r>
            <a:r>
              <a:rPr dirty="0" sz="1450" spc="-10">
                <a:latin typeface="Times New Roman"/>
                <a:cs typeface="Times New Roman"/>
              </a:rPr>
              <a:t>hoarse </a:t>
            </a:r>
            <a:r>
              <a:rPr dirty="0" sz="1450" spc="-5">
                <a:latin typeface="Times New Roman"/>
                <a:cs typeface="Times New Roman"/>
              </a:rPr>
              <a:t>sound, </a:t>
            </a:r>
            <a:r>
              <a:rPr dirty="0" sz="1450" spc="-10">
                <a:latin typeface="Times New Roman"/>
                <a:cs typeface="Times New Roman"/>
              </a:rPr>
              <a:t>like </a:t>
            </a:r>
            <a:r>
              <a:rPr dirty="0" sz="1450" spc="-5">
                <a:latin typeface="Times New Roman"/>
                <a:cs typeface="Times New Roman"/>
              </a:rPr>
              <a:t>one </a:t>
            </a:r>
            <a:r>
              <a:rPr dirty="0" sz="1450" spc="-10">
                <a:latin typeface="Times New Roman"/>
                <a:cs typeface="Times New Roman"/>
              </a:rPr>
              <a:t>whose bosom has been  lightened </a:t>
            </a:r>
            <a:r>
              <a:rPr dirty="0" sz="1450" spc="-5">
                <a:latin typeface="Times New Roman"/>
                <a:cs typeface="Times New Roman"/>
              </a:rPr>
              <a:t>of a </a:t>
            </a:r>
            <a:r>
              <a:rPr dirty="0" sz="1450" spc="-10">
                <a:latin typeface="Times New Roman"/>
                <a:cs typeface="Times New Roman"/>
              </a:rPr>
              <a:t>weight. And then, "Thank God </a:t>
            </a:r>
            <a:r>
              <a:rPr dirty="0" sz="1450" spc="-5">
                <a:latin typeface="Times New Roman"/>
                <a:cs typeface="Times New Roman"/>
              </a:rPr>
              <a:t>you </a:t>
            </a:r>
            <a:r>
              <a:rPr dirty="0" sz="1450" spc="-10">
                <a:latin typeface="Times New Roman"/>
                <a:cs typeface="Times New Roman"/>
              </a:rPr>
              <a:t>are still safe!" she added; "I  </a:t>
            </a:r>
            <a:r>
              <a:rPr dirty="0" sz="1450" spc="-25">
                <a:latin typeface="Times New Roman"/>
                <a:cs typeface="Times New Roman"/>
              </a:rPr>
              <a:t>knew,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here." </a:t>
            </a:r>
            <a:r>
              <a:rPr dirty="0" sz="1450" spc="-40">
                <a:latin typeface="Times New Roman"/>
                <a:cs typeface="Times New Roman"/>
              </a:rPr>
              <a:t>(Was </a:t>
            </a:r>
            <a:r>
              <a:rPr dirty="0" sz="1450" spc="-5">
                <a:latin typeface="Times New Roman"/>
                <a:cs typeface="Times New Roman"/>
              </a:rPr>
              <a:t>not </a:t>
            </a:r>
            <a:r>
              <a:rPr dirty="0" sz="1450" spc="-10">
                <a:latin typeface="Times New Roman"/>
                <a:cs typeface="Times New Roman"/>
              </a:rPr>
              <a:t>this strange? So swiftly and  wisely does Nature prepare </a:t>
            </a:r>
            <a:r>
              <a:rPr dirty="0" sz="1450" spc="-5">
                <a:latin typeface="Times New Roman"/>
                <a:cs typeface="Times New Roman"/>
              </a:rPr>
              <a:t>our </a:t>
            </a:r>
            <a:r>
              <a:rPr dirty="0" sz="1450" spc="-10">
                <a:latin typeface="Times New Roman"/>
                <a:cs typeface="Times New Roman"/>
              </a:rPr>
              <a:t>hearts for these great life-long intimacies, that  both my wife and </a:t>
            </a:r>
            <a:r>
              <a:rPr dirty="0" sz="1450" spc="-5">
                <a:latin typeface="Times New Roman"/>
                <a:cs typeface="Times New Roman"/>
              </a:rPr>
              <a:t>I </a:t>
            </a:r>
            <a:r>
              <a:rPr dirty="0" sz="1450" spc="-10">
                <a:latin typeface="Times New Roman"/>
                <a:cs typeface="Times New Roman"/>
              </a:rPr>
              <a:t>had been given </a:t>
            </a:r>
            <a:r>
              <a:rPr dirty="0" sz="1450" spc="-5">
                <a:latin typeface="Times New Roman"/>
                <a:cs typeface="Times New Roman"/>
              </a:rPr>
              <a:t>a </a:t>
            </a:r>
            <a:r>
              <a:rPr dirty="0" sz="1450" spc="-10">
                <a:latin typeface="Times New Roman"/>
                <a:cs typeface="Times New Roman"/>
              </a:rPr>
              <a:t>presentiment </a:t>
            </a:r>
            <a:r>
              <a:rPr dirty="0" sz="1450" spc="-5">
                <a:latin typeface="Times New Roman"/>
                <a:cs typeface="Times New Roman"/>
              </a:rPr>
              <a:t>on </a:t>
            </a:r>
            <a:r>
              <a:rPr dirty="0" sz="1450" spc="-10">
                <a:latin typeface="Times New Roman"/>
                <a:cs typeface="Times New Roman"/>
              </a:rPr>
              <a:t>this the second day </a:t>
            </a:r>
            <a:r>
              <a:rPr dirty="0" sz="1450" spc="-5">
                <a:latin typeface="Times New Roman"/>
                <a:cs typeface="Times New Roman"/>
              </a:rPr>
              <a:t>of  our </a:t>
            </a:r>
            <a:r>
              <a:rPr dirty="0" sz="1450" spc="-10">
                <a:latin typeface="Times New Roman"/>
                <a:cs typeface="Times New Roman"/>
              </a:rPr>
              <a:t>acquaintance. </a:t>
            </a:r>
            <a:r>
              <a:rPr dirty="0" sz="1450" spc="-5">
                <a:latin typeface="Times New Roman"/>
                <a:cs typeface="Times New Roman"/>
              </a:rPr>
              <a:t>I </a:t>
            </a:r>
            <a:r>
              <a:rPr dirty="0" sz="1450" spc="-10">
                <a:latin typeface="Times New Roman"/>
                <a:cs typeface="Times New Roman"/>
              </a:rPr>
              <a:t>had even then hoped that she would seek me; she had felt  sure that she would find me.) "Do </a:t>
            </a:r>
            <a:r>
              <a:rPr dirty="0" sz="1450" spc="-5">
                <a:latin typeface="Times New Roman"/>
                <a:cs typeface="Times New Roman"/>
              </a:rPr>
              <a:t>not," </a:t>
            </a:r>
            <a:r>
              <a:rPr dirty="0" sz="1450" spc="-10">
                <a:latin typeface="Times New Roman"/>
                <a:cs typeface="Times New Roman"/>
              </a:rPr>
              <a:t>she went, </a:t>
            </a:r>
            <a:r>
              <a:rPr dirty="0" sz="1450" spc="-5">
                <a:latin typeface="Times New Roman"/>
                <a:cs typeface="Times New Roman"/>
              </a:rPr>
              <a:t>on </a:t>
            </a:r>
            <a:r>
              <a:rPr dirty="0" sz="1450" spc="-20">
                <a:latin typeface="Times New Roman"/>
                <a:cs typeface="Times New Roman"/>
              </a:rPr>
              <a:t>swiftly, </a:t>
            </a:r>
            <a:r>
              <a:rPr dirty="0" sz="1450" spc="-10">
                <a:latin typeface="Times New Roman"/>
                <a:cs typeface="Times New Roman"/>
              </a:rPr>
              <a:t>"do </a:t>
            </a:r>
            <a:r>
              <a:rPr dirty="0" sz="1450" spc="-5">
                <a:latin typeface="Times New Roman"/>
                <a:cs typeface="Times New Roman"/>
              </a:rPr>
              <a:t>not </a:t>
            </a:r>
            <a:r>
              <a:rPr dirty="0" sz="1450" spc="-10">
                <a:latin typeface="Times New Roman"/>
                <a:cs typeface="Times New Roman"/>
              </a:rPr>
              <a:t>stay in  this place. Promise me that </a:t>
            </a:r>
            <a:r>
              <a:rPr dirty="0" sz="1450" spc="-5">
                <a:latin typeface="Times New Roman"/>
                <a:cs typeface="Times New Roman"/>
              </a:rPr>
              <a:t>you </a:t>
            </a:r>
            <a:r>
              <a:rPr dirty="0" sz="1450" spc="-10">
                <a:latin typeface="Times New Roman"/>
                <a:cs typeface="Times New Roman"/>
              </a:rPr>
              <a:t>will sleep </a:t>
            </a:r>
            <a:r>
              <a:rPr dirty="0" sz="1450" spc="-5">
                <a:latin typeface="Times New Roman"/>
                <a:cs typeface="Times New Roman"/>
              </a:rPr>
              <a:t>no </a:t>
            </a:r>
            <a:r>
              <a:rPr dirty="0" sz="1450" spc="-10">
                <a:latin typeface="Times New Roman"/>
                <a:cs typeface="Times New Roman"/>
              </a:rPr>
              <a:t>longer in that wood. </a:t>
            </a:r>
            <a:r>
              <a:rPr dirty="0" sz="1450" spc="-60">
                <a:latin typeface="Times New Roman"/>
                <a:cs typeface="Times New Roman"/>
              </a:rPr>
              <a:t>You </a:t>
            </a:r>
            <a:r>
              <a:rPr dirty="0" sz="1450" spc="-5">
                <a:latin typeface="Times New Roman"/>
                <a:cs typeface="Times New Roman"/>
              </a:rPr>
              <a:t>do not  </a:t>
            </a:r>
            <a:r>
              <a:rPr dirty="0" sz="1450" spc="-10">
                <a:latin typeface="Times New Roman"/>
                <a:cs typeface="Times New Roman"/>
              </a:rPr>
              <a:t>know how </a:t>
            </a:r>
            <a:r>
              <a:rPr dirty="0" sz="1450" spc="-5">
                <a:latin typeface="Times New Roman"/>
                <a:cs typeface="Times New Roman"/>
              </a:rPr>
              <a:t>I </a:t>
            </a:r>
            <a:r>
              <a:rPr dirty="0" sz="1450" spc="-15">
                <a:latin typeface="Times New Roman"/>
                <a:cs typeface="Times New Roman"/>
              </a:rPr>
              <a:t>suffer; </a:t>
            </a:r>
            <a:r>
              <a:rPr dirty="0" sz="1450" spc="-10">
                <a:latin typeface="Times New Roman"/>
                <a:cs typeface="Times New Roman"/>
              </a:rPr>
              <a:t>all last </a:t>
            </a:r>
            <a:r>
              <a:rPr dirty="0" sz="1450" spc="-5">
                <a:latin typeface="Times New Roman"/>
                <a:cs typeface="Times New Roman"/>
              </a:rPr>
              <a:t>night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sleep for thinking </a:t>
            </a:r>
            <a:r>
              <a:rPr dirty="0" sz="1450" spc="-5">
                <a:latin typeface="Times New Roman"/>
                <a:cs typeface="Times New Roman"/>
              </a:rPr>
              <a:t>of your</a:t>
            </a:r>
            <a:r>
              <a:rPr dirty="0" sz="1450" spc="125">
                <a:latin typeface="Times New Roman"/>
                <a:cs typeface="Times New Roman"/>
              </a:rPr>
              <a:t> </a:t>
            </a:r>
            <a:r>
              <a:rPr dirty="0" sz="1450" spc="-10">
                <a:latin typeface="Times New Roman"/>
                <a:cs typeface="Times New Roman"/>
              </a:rPr>
              <a:t>peril."</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"Peril?" </a:t>
            </a:r>
            <a:r>
              <a:rPr dirty="0" sz="1450" spc="-5">
                <a:latin typeface="Times New Roman"/>
                <a:cs typeface="Times New Roman"/>
              </a:rPr>
              <a:t>I </a:t>
            </a:r>
            <a:r>
              <a:rPr dirty="0" sz="1450" spc="-10">
                <a:latin typeface="Times New Roman"/>
                <a:cs typeface="Times New Roman"/>
              </a:rPr>
              <a:t>repeated. "Peril from whom? From</a:t>
            </a:r>
            <a:r>
              <a:rPr dirty="0" sz="1450" spc="20">
                <a:latin typeface="Times New Roman"/>
                <a:cs typeface="Times New Roman"/>
              </a:rPr>
              <a:t> </a:t>
            </a:r>
            <a:r>
              <a:rPr dirty="0" sz="1450" spc="-10">
                <a:latin typeface="Times New Roman"/>
                <a:cs typeface="Times New Roman"/>
              </a:rPr>
              <a:t>Northmour?"</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"Not </a:t>
            </a:r>
            <a:r>
              <a:rPr dirty="0" sz="1450" spc="-5">
                <a:latin typeface="Times New Roman"/>
                <a:cs typeface="Times New Roman"/>
              </a:rPr>
              <a:t>so," </a:t>
            </a:r>
            <a:r>
              <a:rPr dirty="0" sz="1450" spc="-10">
                <a:latin typeface="Times New Roman"/>
                <a:cs typeface="Times New Roman"/>
              </a:rPr>
              <a:t>she said. "Did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would tell him after what </a:t>
            </a:r>
            <a:r>
              <a:rPr dirty="0" sz="1450" spc="-5">
                <a:latin typeface="Times New Roman"/>
                <a:cs typeface="Times New Roman"/>
              </a:rPr>
              <a:t>you</a:t>
            </a:r>
            <a:r>
              <a:rPr dirty="0" sz="1450" spc="7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9525">
              <a:lnSpc>
                <a:spcPts val="1730"/>
              </a:lnSpc>
              <a:spcBef>
                <a:spcPts val="915"/>
              </a:spcBef>
            </a:pPr>
            <a:r>
              <a:rPr dirty="0" sz="1450" spc="-10">
                <a:latin typeface="Times New Roman"/>
                <a:cs typeface="Times New Roman"/>
              </a:rPr>
              <a:t>"Not from Northmour?" </a:t>
            </a:r>
            <a:r>
              <a:rPr dirty="0" sz="1450" spc="-5">
                <a:latin typeface="Times New Roman"/>
                <a:cs typeface="Times New Roman"/>
              </a:rPr>
              <a:t>I </a:t>
            </a:r>
            <a:r>
              <a:rPr dirty="0" sz="1450" spc="-10">
                <a:latin typeface="Times New Roman"/>
                <a:cs typeface="Times New Roman"/>
              </a:rPr>
              <a:t>repeated. "Then how? From whom?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none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afraid </a:t>
            </a:r>
            <a:r>
              <a:rPr dirty="0" sz="1450" spc="-5">
                <a:latin typeface="Times New Roman"/>
                <a:cs typeface="Times New Roman"/>
              </a:rPr>
              <a:t>of."</a:t>
            </a:r>
            <a:endParaRPr sz="1450">
              <a:latin typeface="Times New Roman"/>
              <a:cs typeface="Times New Roman"/>
            </a:endParaRPr>
          </a:p>
          <a:p>
            <a:pPr algn="just" marL="12700" marR="6350">
              <a:lnSpc>
                <a:spcPts val="1730"/>
              </a:lnSpc>
              <a:spcBef>
                <a:spcPts val="860"/>
              </a:spcBef>
            </a:pPr>
            <a:r>
              <a:rPr dirty="0" sz="1450" spc="-45">
                <a:latin typeface="Times New Roman"/>
                <a:cs typeface="Times New Roman"/>
              </a:rPr>
              <a:t>"You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ask me," was her </a:t>
            </a:r>
            <a:r>
              <a:rPr dirty="0" sz="1450" spc="-25">
                <a:latin typeface="Times New Roman"/>
                <a:cs typeface="Times New Roman"/>
              </a:rPr>
              <a:t>reply,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free to tell </a:t>
            </a:r>
            <a:r>
              <a:rPr dirty="0" sz="1450" spc="-5">
                <a:latin typeface="Times New Roman"/>
                <a:cs typeface="Times New Roman"/>
              </a:rPr>
              <a:t>you. </a:t>
            </a:r>
            <a:r>
              <a:rPr dirty="0" sz="1450" spc="-10">
                <a:latin typeface="Times New Roman"/>
                <a:cs typeface="Times New Roman"/>
              </a:rPr>
              <a:t>Only  believe me, and </a:t>
            </a:r>
            <a:r>
              <a:rPr dirty="0" sz="1450" spc="-5">
                <a:latin typeface="Times New Roman"/>
                <a:cs typeface="Times New Roman"/>
              </a:rPr>
              <a:t>go </a:t>
            </a:r>
            <a:r>
              <a:rPr dirty="0" sz="1450" spc="-10">
                <a:latin typeface="Times New Roman"/>
                <a:cs typeface="Times New Roman"/>
              </a:rPr>
              <a:t>hence </a:t>
            </a:r>
            <a:r>
              <a:rPr dirty="0" sz="1450" spc="-5">
                <a:latin typeface="Times New Roman"/>
                <a:cs typeface="Times New Roman"/>
              </a:rPr>
              <a:t>- </a:t>
            </a:r>
            <a:r>
              <a:rPr dirty="0" sz="1450" spc="-10">
                <a:latin typeface="Times New Roman"/>
                <a:cs typeface="Times New Roman"/>
              </a:rPr>
              <a:t>believe me, and </a:t>
            </a:r>
            <a:r>
              <a:rPr dirty="0" sz="1450" spc="-5">
                <a:latin typeface="Times New Roman"/>
                <a:cs typeface="Times New Roman"/>
              </a:rPr>
              <a:t>go </a:t>
            </a:r>
            <a:r>
              <a:rPr dirty="0" sz="1450" spc="-10">
                <a:latin typeface="Times New Roman"/>
                <a:cs typeface="Times New Roman"/>
              </a:rPr>
              <a:t>away </a:t>
            </a:r>
            <a:r>
              <a:rPr dirty="0" sz="1450" spc="-20">
                <a:latin typeface="Times New Roman"/>
                <a:cs typeface="Times New Roman"/>
              </a:rPr>
              <a:t>quickly, quickly,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life!"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 appeal to his alarm is never </a:t>
            </a:r>
            <a:r>
              <a:rPr dirty="0" sz="1450" spc="-5">
                <a:latin typeface="Times New Roman"/>
                <a:cs typeface="Times New Roman"/>
              </a:rPr>
              <a:t>a good </a:t>
            </a:r>
            <a:r>
              <a:rPr dirty="0" sz="1450" spc="-10">
                <a:latin typeface="Times New Roman"/>
                <a:cs typeface="Times New Roman"/>
              </a:rPr>
              <a:t>plan to rid oneself </a:t>
            </a:r>
            <a:r>
              <a:rPr dirty="0" sz="1450" spc="-5">
                <a:latin typeface="Times New Roman"/>
                <a:cs typeface="Times New Roman"/>
              </a:rPr>
              <a:t>of a </a:t>
            </a:r>
            <a:r>
              <a:rPr dirty="0" sz="1450" spc="-10">
                <a:latin typeface="Times New Roman"/>
                <a:cs typeface="Times New Roman"/>
              </a:rPr>
              <a:t>spirited </a:t>
            </a:r>
            <a:r>
              <a:rPr dirty="0" sz="1450" spc="-5">
                <a:latin typeface="Times New Roman"/>
                <a:cs typeface="Times New Roman"/>
              </a:rPr>
              <a:t>young  </a:t>
            </a:r>
            <a:r>
              <a:rPr dirty="0" sz="1450" spc="-10">
                <a:latin typeface="Times New Roman"/>
                <a:cs typeface="Times New Roman"/>
              </a:rPr>
              <a:t>man. My obstinacy was </a:t>
            </a:r>
            <a:r>
              <a:rPr dirty="0" sz="1450" spc="-5">
                <a:latin typeface="Times New Roman"/>
                <a:cs typeface="Times New Roman"/>
              </a:rPr>
              <a:t>but </a:t>
            </a:r>
            <a:r>
              <a:rPr dirty="0" sz="1450" spc="-10">
                <a:latin typeface="Times New Roman"/>
                <a:cs typeface="Times New Roman"/>
              </a:rPr>
              <a:t>increased </a:t>
            </a:r>
            <a:r>
              <a:rPr dirty="0" sz="1450" spc="-5">
                <a:latin typeface="Times New Roman"/>
                <a:cs typeface="Times New Roman"/>
              </a:rPr>
              <a:t>by </a:t>
            </a:r>
            <a:r>
              <a:rPr dirty="0" sz="1450" spc="-10">
                <a:latin typeface="Times New Roman"/>
                <a:cs typeface="Times New Roman"/>
              </a:rPr>
              <a:t>what she said, and </a:t>
            </a:r>
            <a:r>
              <a:rPr dirty="0" sz="1450" spc="-5">
                <a:latin typeface="Times New Roman"/>
                <a:cs typeface="Times New Roman"/>
              </a:rPr>
              <a:t>I </a:t>
            </a:r>
            <a:r>
              <a:rPr dirty="0" sz="1450" spc="-10">
                <a:latin typeface="Times New Roman"/>
                <a:cs typeface="Times New Roman"/>
              </a:rPr>
              <a:t>made it </a:t>
            </a:r>
            <a:r>
              <a:rPr dirty="0" sz="1450" spc="-5">
                <a:latin typeface="Times New Roman"/>
                <a:cs typeface="Times New Roman"/>
              </a:rPr>
              <a:t>a point  of honour </a:t>
            </a:r>
            <a:r>
              <a:rPr dirty="0" sz="1450" spc="-10">
                <a:latin typeface="Times New Roman"/>
                <a:cs typeface="Times New Roman"/>
              </a:rPr>
              <a:t>to remain. And her solicitude for my safety still more confirmed me  in the</a:t>
            </a:r>
            <a:r>
              <a:rPr dirty="0" sz="1450" spc="-5">
                <a:latin typeface="Times New Roman"/>
                <a:cs typeface="Times New Roman"/>
              </a:rPr>
              <a:t> </a:t>
            </a:r>
            <a:r>
              <a:rPr dirty="0" sz="1450" spc="-10">
                <a:latin typeface="Times New Roman"/>
                <a:cs typeface="Times New Roman"/>
              </a:rPr>
              <a:t>resolve.</a:t>
            </a:r>
            <a:endParaRPr sz="1450">
              <a:latin typeface="Times New Roman"/>
              <a:cs typeface="Times New Roman"/>
            </a:endParaRPr>
          </a:p>
          <a:p>
            <a:pPr algn="just" marL="12700" marR="9525">
              <a:lnSpc>
                <a:spcPts val="1730"/>
              </a:lnSpc>
              <a:spcBef>
                <a:spcPts val="860"/>
              </a:spcBef>
            </a:pPr>
            <a:r>
              <a:rPr dirty="0" sz="1450" spc="-45">
                <a:latin typeface="Times New Roman"/>
                <a:cs typeface="Times New Roman"/>
              </a:rPr>
              <a:t>"You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think me inquisitive, madam," </a:t>
            </a:r>
            <a:r>
              <a:rPr dirty="0" sz="1450" spc="-5">
                <a:latin typeface="Times New Roman"/>
                <a:cs typeface="Times New Roman"/>
              </a:rPr>
              <a:t>I </a:t>
            </a:r>
            <a:r>
              <a:rPr dirty="0" sz="1450" spc="-10">
                <a:latin typeface="Times New Roman"/>
                <a:cs typeface="Times New Roman"/>
              </a:rPr>
              <a:t>replied; "but, if Graden is so  dangerous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you </a:t>
            </a:r>
            <a:r>
              <a:rPr dirty="0" sz="1450" spc="-10">
                <a:latin typeface="Times New Roman"/>
                <a:cs typeface="Times New Roman"/>
              </a:rPr>
              <a:t>yourself perhaps remain here at some</a:t>
            </a:r>
            <a:r>
              <a:rPr dirty="0" sz="1450" spc="55">
                <a:latin typeface="Times New Roman"/>
                <a:cs typeface="Times New Roman"/>
              </a:rPr>
              <a:t> </a:t>
            </a:r>
            <a:r>
              <a:rPr dirty="0" sz="1450" spc="-10">
                <a:latin typeface="Times New Roman"/>
                <a:cs typeface="Times New Roman"/>
              </a:rPr>
              <a:t>risk."</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She only looked at me</a:t>
            </a:r>
            <a:r>
              <a:rPr dirty="0" sz="1450" spc="10">
                <a:latin typeface="Times New Roman"/>
                <a:cs typeface="Times New Roman"/>
              </a:rPr>
              <a:t> </a:t>
            </a:r>
            <a:r>
              <a:rPr dirty="0" sz="1450" spc="-15">
                <a:latin typeface="Times New Roman"/>
                <a:cs typeface="Times New Roman"/>
              </a:rPr>
              <a:t>reproachfully.</a:t>
            </a:r>
            <a:endParaRPr sz="1450">
              <a:latin typeface="Times New Roman"/>
              <a:cs typeface="Times New Roman"/>
            </a:endParaRPr>
          </a:p>
          <a:p>
            <a:pPr algn="just" marL="12700" marR="58419">
              <a:lnSpc>
                <a:spcPct val="149000"/>
              </a:lnSpc>
            </a:pPr>
            <a:r>
              <a:rPr dirty="0" sz="1450" spc="-45">
                <a:latin typeface="Times New Roman"/>
                <a:cs typeface="Times New Roman"/>
              </a:rPr>
              <a:t>"You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father </a:t>
            </a:r>
            <a:r>
              <a:rPr dirty="0" sz="1450" spc="-5">
                <a:latin typeface="Times New Roman"/>
                <a:cs typeface="Times New Roman"/>
              </a:rPr>
              <a:t>- " I </a:t>
            </a:r>
            <a:r>
              <a:rPr dirty="0" sz="1450" spc="-10">
                <a:latin typeface="Times New Roman"/>
                <a:cs typeface="Times New Roman"/>
              </a:rPr>
              <a:t>resumed; </a:t>
            </a:r>
            <a:r>
              <a:rPr dirty="0" sz="1450" spc="-5">
                <a:latin typeface="Times New Roman"/>
                <a:cs typeface="Times New Roman"/>
              </a:rPr>
              <a:t>but </a:t>
            </a:r>
            <a:r>
              <a:rPr dirty="0" sz="1450" spc="-10">
                <a:latin typeface="Times New Roman"/>
                <a:cs typeface="Times New Roman"/>
              </a:rPr>
              <a:t>she interrupted me almost with </a:t>
            </a:r>
            <a:r>
              <a:rPr dirty="0" sz="1450" spc="-5">
                <a:latin typeface="Times New Roman"/>
                <a:cs typeface="Times New Roman"/>
              </a:rPr>
              <a:t>a </a:t>
            </a:r>
            <a:r>
              <a:rPr dirty="0" sz="1450" spc="-10">
                <a:latin typeface="Times New Roman"/>
                <a:cs typeface="Times New Roman"/>
              </a:rPr>
              <a:t>gasp.  "My father! How </a:t>
            </a:r>
            <a:r>
              <a:rPr dirty="0" sz="1450" spc="-5">
                <a:latin typeface="Times New Roman"/>
                <a:cs typeface="Times New Roman"/>
              </a:rPr>
              <a:t>do you </a:t>
            </a:r>
            <a:r>
              <a:rPr dirty="0" sz="1450" spc="-10">
                <a:latin typeface="Times New Roman"/>
                <a:cs typeface="Times New Roman"/>
              </a:rPr>
              <a:t>know that?" she</a:t>
            </a:r>
            <a:r>
              <a:rPr dirty="0" sz="1450" spc="2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"I saw </a:t>
            </a:r>
            <a:r>
              <a:rPr dirty="0" sz="1450" spc="-5">
                <a:latin typeface="Times New Roman"/>
                <a:cs typeface="Times New Roman"/>
              </a:rPr>
              <a:t>you </a:t>
            </a:r>
            <a:r>
              <a:rPr dirty="0" sz="1450" spc="-10">
                <a:latin typeface="Times New Roman"/>
                <a:cs typeface="Times New Roman"/>
              </a:rPr>
              <a:t>together when </a:t>
            </a:r>
            <a:r>
              <a:rPr dirty="0" sz="1450" spc="-5">
                <a:latin typeface="Times New Roman"/>
                <a:cs typeface="Times New Roman"/>
              </a:rPr>
              <a:t>you </a:t>
            </a:r>
            <a:r>
              <a:rPr dirty="0" sz="1450" spc="-10">
                <a:latin typeface="Times New Roman"/>
                <a:cs typeface="Times New Roman"/>
              </a:rPr>
              <a:t>landed," was my answer; and </a:t>
            </a:r>
            <a:r>
              <a:rPr dirty="0" sz="1450" spc="-5">
                <a:latin typeface="Times New Roman"/>
                <a:cs typeface="Times New Roman"/>
              </a:rPr>
              <a:t>I do not </a:t>
            </a:r>
            <a:r>
              <a:rPr dirty="0" sz="1450" spc="-10">
                <a:latin typeface="Times New Roman"/>
                <a:cs typeface="Times New Roman"/>
              </a:rPr>
              <a:t>know  </a:t>
            </a:r>
            <a:r>
              <a:rPr dirty="0" sz="1450" spc="-30">
                <a:latin typeface="Times New Roman"/>
                <a:cs typeface="Times New Roman"/>
              </a:rPr>
              <a:t>why, </a:t>
            </a:r>
            <a:r>
              <a:rPr dirty="0" sz="1450" spc="-5">
                <a:latin typeface="Times New Roman"/>
                <a:cs typeface="Times New Roman"/>
              </a:rPr>
              <a:t>but </a:t>
            </a:r>
            <a:r>
              <a:rPr dirty="0" sz="1450" spc="-10">
                <a:latin typeface="Times New Roman"/>
                <a:cs typeface="Times New Roman"/>
              </a:rPr>
              <a:t>it seemed satisfactory to both </a:t>
            </a:r>
            <a:r>
              <a:rPr dirty="0" sz="1450" spc="-5">
                <a:latin typeface="Times New Roman"/>
                <a:cs typeface="Times New Roman"/>
              </a:rPr>
              <a:t>of </a:t>
            </a:r>
            <a:r>
              <a:rPr dirty="0" sz="1450" spc="-10">
                <a:latin typeface="Times New Roman"/>
                <a:cs typeface="Times New Roman"/>
              </a:rPr>
              <a:t>us, as indeed it was the truth. "But,"  </a:t>
            </a:r>
            <a:r>
              <a:rPr dirty="0" sz="1450" spc="-5">
                <a:latin typeface="Times New Roman"/>
                <a:cs typeface="Times New Roman"/>
              </a:rPr>
              <a:t>I </a:t>
            </a:r>
            <a:r>
              <a:rPr dirty="0" sz="1450" spc="-10">
                <a:latin typeface="Times New Roman"/>
                <a:cs typeface="Times New Roman"/>
              </a:rPr>
              <a:t>continued, "you need have </a:t>
            </a:r>
            <a:r>
              <a:rPr dirty="0" sz="1450" spc="-5">
                <a:latin typeface="Times New Roman"/>
                <a:cs typeface="Times New Roman"/>
              </a:rPr>
              <a:t>no </a:t>
            </a:r>
            <a:r>
              <a:rPr dirty="0" sz="1450" spc="-10">
                <a:latin typeface="Times New Roman"/>
                <a:cs typeface="Times New Roman"/>
              </a:rPr>
              <a:t>fear from me.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you </a:t>
            </a:r>
            <a:r>
              <a:rPr dirty="0" sz="1450" spc="-10">
                <a:latin typeface="Times New Roman"/>
                <a:cs typeface="Times New Roman"/>
              </a:rPr>
              <a:t>have some reason to  </a:t>
            </a:r>
            <a:r>
              <a:rPr dirty="0" sz="1450" spc="-5">
                <a:latin typeface="Times New Roman"/>
                <a:cs typeface="Times New Roman"/>
              </a:rPr>
              <a:t>be </a:t>
            </a:r>
            <a:r>
              <a:rPr dirty="0" sz="1450" spc="-10">
                <a:latin typeface="Times New Roman"/>
                <a:cs typeface="Times New Roman"/>
              </a:rPr>
              <a:t>secret, and, </a:t>
            </a:r>
            <a:r>
              <a:rPr dirty="0" sz="1450" spc="-5">
                <a:latin typeface="Times New Roman"/>
                <a:cs typeface="Times New Roman"/>
              </a:rPr>
              <a:t>you </a:t>
            </a:r>
            <a:r>
              <a:rPr dirty="0" sz="1450" spc="-10">
                <a:latin typeface="Times New Roman"/>
                <a:cs typeface="Times New Roman"/>
              </a:rPr>
              <a:t>may believe me, </a:t>
            </a:r>
            <a:r>
              <a:rPr dirty="0" sz="1450" spc="-5">
                <a:latin typeface="Times New Roman"/>
                <a:cs typeface="Times New Roman"/>
              </a:rPr>
              <a:t>your </a:t>
            </a:r>
            <a:r>
              <a:rPr dirty="0" sz="1450" spc="-10">
                <a:latin typeface="Times New Roman"/>
                <a:cs typeface="Times New Roman"/>
              </a:rPr>
              <a:t>secret is as safe with me as if </a:t>
            </a:r>
            <a:r>
              <a:rPr dirty="0" sz="1450" spc="-5">
                <a:latin typeface="Times New Roman"/>
                <a:cs typeface="Times New Roman"/>
              </a:rPr>
              <a:t>I </a:t>
            </a:r>
            <a:r>
              <a:rPr dirty="0" sz="1450" spc="-10">
                <a:latin typeface="Times New Roman"/>
                <a:cs typeface="Times New Roman"/>
              </a:rPr>
              <a:t>were  in Graden Floe. </a:t>
            </a:r>
            <a:r>
              <a:rPr dirty="0" sz="1450" spc="-5">
                <a:latin typeface="Times New Roman"/>
                <a:cs typeface="Times New Roman"/>
              </a:rPr>
              <a:t>I </a:t>
            </a:r>
            <a:r>
              <a:rPr dirty="0" sz="1450" spc="-10">
                <a:latin typeface="Times New Roman"/>
                <a:cs typeface="Times New Roman"/>
              </a:rPr>
              <a:t>have scarce spoken to any </a:t>
            </a:r>
            <a:r>
              <a:rPr dirty="0" sz="1450" spc="-5">
                <a:latin typeface="Times New Roman"/>
                <a:cs typeface="Times New Roman"/>
              </a:rPr>
              <a:t>one </a:t>
            </a:r>
            <a:r>
              <a:rPr dirty="0" sz="1450" spc="-10">
                <a:latin typeface="Times New Roman"/>
                <a:cs typeface="Times New Roman"/>
              </a:rPr>
              <a:t>for years; my horse is my  only companion, and even he, </a:t>
            </a:r>
            <a:r>
              <a:rPr dirty="0" sz="1450" spc="-5">
                <a:latin typeface="Times New Roman"/>
                <a:cs typeface="Times New Roman"/>
              </a:rPr>
              <a:t>poor </a:t>
            </a:r>
            <a:r>
              <a:rPr dirty="0" sz="1450" spc="-10">
                <a:latin typeface="Times New Roman"/>
                <a:cs typeface="Times New Roman"/>
              </a:rPr>
              <a:t>beast, is </a:t>
            </a:r>
            <a:r>
              <a:rPr dirty="0" sz="1450" spc="-5">
                <a:latin typeface="Times New Roman"/>
                <a:cs typeface="Times New Roman"/>
              </a:rPr>
              <a:t>not </a:t>
            </a:r>
            <a:r>
              <a:rPr dirty="0" sz="1450" spc="-10">
                <a:latin typeface="Times New Roman"/>
                <a:cs typeface="Times New Roman"/>
              </a:rPr>
              <a:t>beside me. </a:t>
            </a:r>
            <a:r>
              <a:rPr dirty="0" sz="1450" spc="-60">
                <a:latin typeface="Times New Roman"/>
                <a:cs typeface="Times New Roman"/>
              </a:rPr>
              <a:t>You </a:t>
            </a:r>
            <a:r>
              <a:rPr dirty="0" sz="1450" spc="-10">
                <a:latin typeface="Times New Roman"/>
                <a:cs typeface="Times New Roman"/>
              </a:rPr>
              <a:t>see, then, </a:t>
            </a:r>
            <a:r>
              <a:rPr dirty="0" sz="1450" spc="-5">
                <a:latin typeface="Times New Roman"/>
                <a:cs typeface="Times New Roman"/>
              </a:rPr>
              <a:t>you  </a:t>
            </a:r>
            <a:r>
              <a:rPr dirty="0" sz="1450" spc="-10">
                <a:latin typeface="Times New Roman"/>
                <a:cs typeface="Times New Roman"/>
              </a:rPr>
              <a:t>may count </a:t>
            </a:r>
            <a:r>
              <a:rPr dirty="0" sz="1450" spc="-5">
                <a:latin typeface="Times New Roman"/>
                <a:cs typeface="Times New Roman"/>
              </a:rPr>
              <a:t>on </a:t>
            </a:r>
            <a:r>
              <a:rPr dirty="0" sz="1450" spc="-10">
                <a:latin typeface="Times New Roman"/>
                <a:cs typeface="Times New Roman"/>
              </a:rPr>
              <a:t>me for silence. So tell me the truth, my dear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are </a:t>
            </a:r>
            <a:r>
              <a:rPr dirty="0" sz="1450" spc="-5">
                <a:latin typeface="Times New Roman"/>
                <a:cs typeface="Times New Roman"/>
              </a:rPr>
              <a:t>you  not </a:t>
            </a:r>
            <a:r>
              <a:rPr dirty="0" sz="1450" spc="-10">
                <a:latin typeface="Times New Roman"/>
                <a:cs typeface="Times New Roman"/>
              </a:rPr>
              <a:t>in danger?"</a:t>
            </a:r>
            <a:endParaRPr sz="1450">
              <a:latin typeface="Times New Roman"/>
              <a:cs typeface="Times New Roman"/>
            </a:endParaRPr>
          </a:p>
          <a:p>
            <a:pPr algn="just" marL="12700">
              <a:lnSpc>
                <a:spcPct val="100000"/>
              </a:lnSpc>
              <a:spcBef>
                <a:spcPts val="785"/>
              </a:spcBef>
            </a:pPr>
            <a:r>
              <a:rPr dirty="0" sz="1450" spc="-30">
                <a:latin typeface="Times New Roman"/>
                <a:cs typeface="Times New Roman"/>
              </a:rPr>
              <a:t>"Mr. </a:t>
            </a:r>
            <a:r>
              <a:rPr dirty="0" sz="1450" spc="-10">
                <a:latin typeface="Times New Roman"/>
                <a:cs typeface="Times New Roman"/>
              </a:rPr>
              <a:t>Northmour says </a:t>
            </a:r>
            <a:r>
              <a:rPr dirty="0" sz="1450" spc="-5">
                <a:latin typeface="Times New Roman"/>
                <a:cs typeface="Times New Roman"/>
              </a:rPr>
              <a:t>you </a:t>
            </a:r>
            <a:r>
              <a:rPr dirty="0" sz="1450" spc="-10">
                <a:latin typeface="Times New Roman"/>
                <a:cs typeface="Times New Roman"/>
              </a:rPr>
              <a:t>are an honourable man," she returned, "and </a:t>
            </a:r>
            <a:r>
              <a:rPr dirty="0" sz="1450" spc="-5">
                <a:latin typeface="Times New Roman"/>
                <a:cs typeface="Times New Roman"/>
              </a:rPr>
              <a:t>I</a:t>
            </a:r>
            <a:r>
              <a:rPr dirty="0" sz="1450" spc="225">
                <a:latin typeface="Times New Roman"/>
                <a:cs typeface="Times New Roman"/>
              </a:rPr>
              <a:t> </a:t>
            </a:r>
            <a:r>
              <a:rPr dirty="0" sz="1450" spc="-10">
                <a:latin typeface="Times New Roman"/>
                <a:cs typeface="Times New Roman"/>
              </a:rPr>
              <a:t>believe</a:t>
            </a:r>
            <a:endParaRPr sz="1450">
              <a:latin typeface="Times New Roman"/>
              <a:cs typeface="Times New Roman"/>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12700">
              <a:lnSpc>
                <a:spcPts val="1730"/>
              </a:lnSpc>
              <a:spcBef>
                <a:spcPts val="155"/>
              </a:spcBef>
            </a:pPr>
            <a:r>
              <a:rPr dirty="0" sz="1450" spc="-10">
                <a:latin typeface="Times New Roman"/>
                <a:cs typeface="Times New Roman"/>
              </a:rPr>
              <a:t>it when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you. I </a:t>
            </a:r>
            <a:r>
              <a:rPr dirty="0" sz="1450" spc="-10">
                <a:latin typeface="Times New Roman"/>
                <a:cs typeface="Times New Roman"/>
              </a:rPr>
              <a:t>will tell </a:t>
            </a:r>
            <a:r>
              <a:rPr dirty="0" sz="1450" spc="-5">
                <a:latin typeface="Times New Roman"/>
                <a:cs typeface="Times New Roman"/>
              </a:rPr>
              <a:t>you </a:t>
            </a:r>
            <a:r>
              <a:rPr dirty="0" sz="1450" spc="-10">
                <a:latin typeface="Times New Roman"/>
                <a:cs typeface="Times New Roman"/>
              </a:rPr>
              <a:t>so much; </a:t>
            </a:r>
            <a:r>
              <a:rPr dirty="0" sz="1450" spc="-5">
                <a:latin typeface="Times New Roman"/>
                <a:cs typeface="Times New Roman"/>
              </a:rPr>
              <a:t>you </a:t>
            </a:r>
            <a:r>
              <a:rPr dirty="0" sz="1450" spc="-10">
                <a:latin typeface="Times New Roman"/>
                <a:cs typeface="Times New Roman"/>
              </a:rPr>
              <a:t>are right; we are in dreadful,  dreadful </a:t>
            </a:r>
            <a:r>
              <a:rPr dirty="0" sz="1450" spc="-15">
                <a:latin typeface="Times New Roman"/>
                <a:cs typeface="Times New Roman"/>
              </a:rPr>
              <a:t>danger,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share it </a:t>
            </a:r>
            <a:r>
              <a:rPr dirty="0" sz="1450" spc="-5">
                <a:latin typeface="Times New Roman"/>
                <a:cs typeface="Times New Roman"/>
              </a:rPr>
              <a:t>by </a:t>
            </a:r>
            <a:r>
              <a:rPr dirty="0" sz="1450" spc="-10">
                <a:latin typeface="Times New Roman"/>
                <a:cs typeface="Times New Roman"/>
              </a:rPr>
              <a:t>remaining where </a:t>
            </a:r>
            <a:r>
              <a:rPr dirty="0" sz="1450" spc="-5">
                <a:latin typeface="Times New Roman"/>
                <a:cs typeface="Times New Roman"/>
              </a:rPr>
              <a:t>you</a:t>
            </a:r>
            <a:r>
              <a:rPr dirty="0" sz="1450" spc="40">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"Ah!" said I; "you have heard </a:t>
            </a:r>
            <a:r>
              <a:rPr dirty="0" sz="1450" spc="-5">
                <a:latin typeface="Times New Roman"/>
                <a:cs typeface="Times New Roman"/>
              </a:rPr>
              <a:t>of </a:t>
            </a:r>
            <a:r>
              <a:rPr dirty="0" sz="1450" spc="-10">
                <a:latin typeface="Times New Roman"/>
                <a:cs typeface="Times New Roman"/>
              </a:rPr>
              <a:t>me from Northmour? And </a:t>
            </a:r>
            <a:r>
              <a:rPr dirty="0" sz="1450" spc="-5">
                <a:latin typeface="Times New Roman"/>
                <a:cs typeface="Times New Roman"/>
              </a:rPr>
              <a:t>he </a:t>
            </a:r>
            <a:r>
              <a:rPr dirty="0" sz="1450" spc="-10">
                <a:latin typeface="Times New Roman"/>
                <a:cs typeface="Times New Roman"/>
              </a:rPr>
              <a:t>gives me </a:t>
            </a:r>
            <a:r>
              <a:rPr dirty="0" sz="1450" spc="-5">
                <a:latin typeface="Times New Roman"/>
                <a:cs typeface="Times New Roman"/>
              </a:rPr>
              <a:t>a  good</a:t>
            </a:r>
            <a:r>
              <a:rPr dirty="0" sz="1450" spc="-10">
                <a:latin typeface="Times New Roman"/>
                <a:cs typeface="Times New Roman"/>
              </a:rPr>
              <a:t> character?"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asked him about </a:t>
            </a:r>
            <a:r>
              <a:rPr dirty="0" sz="1450" spc="-5">
                <a:latin typeface="Times New Roman"/>
                <a:cs typeface="Times New Roman"/>
              </a:rPr>
              <a:t>you </a:t>
            </a:r>
            <a:r>
              <a:rPr dirty="0" sz="1450" spc="-10">
                <a:latin typeface="Times New Roman"/>
                <a:cs typeface="Times New Roman"/>
              </a:rPr>
              <a:t>last </a:t>
            </a:r>
            <a:r>
              <a:rPr dirty="0" sz="1450" spc="-5">
                <a:latin typeface="Times New Roman"/>
                <a:cs typeface="Times New Roman"/>
              </a:rPr>
              <a:t>night," </a:t>
            </a:r>
            <a:r>
              <a:rPr dirty="0" sz="1450" spc="-10">
                <a:latin typeface="Times New Roman"/>
                <a:cs typeface="Times New Roman"/>
              </a:rPr>
              <a:t>was her </a:t>
            </a:r>
            <a:r>
              <a:rPr dirty="0" sz="1450" spc="-25">
                <a:latin typeface="Times New Roman"/>
                <a:cs typeface="Times New Roman"/>
              </a:rPr>
              <a:t>reply. </a:t>
            </a:r>
            <a:r>
              <a:rPr dirty="0" sz="1450" spc="-10">
                <a:latin typeface="Times New Roman"/>
                <a:cs typeface="Times New Roman"/>
              </a:rPr>
              <a:t>"I pretended," she hesitated,  "I pretended to have met </a:t>
            </a:r>
            <a:r>
              <a:rPr dirty="0" sz="1450" spc="-5">
                <a:latin typeface="Times New Roman"/>
                <a:cs typeface="Times New Roman"/>
              </a:rPr>
              <a:t>you </a:t>
            </a:r>
            <a:r>
              <a:rPr dirty="0" sz="1450" spc="-10">
                <a:latin typeface="Times New Roman"/>
                <a:cs typeface="Times New Roman"/>
              </a:rPr>
              <a:t>long ago, and spoken to </a:t>
            </a:r>
            <a:r>
              <a:rPr dirty="0" sz="1450" spc="-5">
                <a:latin typeface="Times New Roman"/>
                <a:cs typeface="Times New Roman"/>
              </a:rPr>
              <a:t>you of </a:t>
            </a:r>
            <a:r>
              <a:rPr dirty="0" sz="1450" spc="-10">
                <a:latin typeface="Times New Roman"/>
                <a:cs typeface="Times New Roman"/>
              </a:rPr>
              <a:t>him. It was </a:t>
            </a:r>
            <a:r>
              <a:rPr dirty="0" sz="1450" spc="-5">
                <a:latin typeface="Times New Roman"/>
                <a:cs typeface="Times New Roman"/>
              </a:rPr>
              <a:t>not  </a:t>
            </a:r>
            <a:r>
              <a:rPr dirty="0" sz="1450" spc="-10">
                <a:latin typeface="Times New Roman"/>
                <a:cs typeface="Times New Roman"/>
              </a:rPr>
              <a:t>true; </a:t>
            </a:r>
            <a:r>
              <a:rPr dirty="0" sz="1450" spc="-5">
                <a:latin typeface="Times New Roman"/>
                <a:cs typeface="Times New Roman"/>
              </a:rPr>
              <a:t>but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myself without betraying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put </a:t>
            </a:r>
            <a:r>
              <a:rPr dirty="0" sz="1450" spc="-10">
                <a:latin typeface="Times New Roman"/>
                <a:cs typeface="Times New Roman"/>
              </a:rPr>
              <a:t>me in  </a:t>
            </a:r>
            <a:r>
              <a:rPr dirty="0" sz="1450" spc="-5">
                <a:latin typeface="Times New Roman"/>
                <a:cs typeface="Times New Roman"/>
              </a:rPr>
              <a:t>a </a:t>
            </a:r>
            <a:r>
              <a:rPr dirty="0" sz="1450" spc="-20">
                <a:latin typeface="Times New Roman"/>
                <a:cs typeface="Times New Roman"/>
              </a:rPr>
              <a:t>difficulty. </a:t>
            </a:r>
            <a:r>
              <a:rPr dirty="0" sz="1450" spc="-10">
                <a:latin typeface="Times New Roman"/>
                <a:cs typeface="Times New Roman"/>
              </a:rPr>
              <a:t>He praised </a:t>
            </a:r>
            <a:r>
              <a:rPr dirty="0" sz="1450" spc="-5">
                <a:latin typeface="Times New Roman"/>
                <a:cs typeface="Times New Roman"/>
              </a:rPr>
              <a:t>you</a:t>
            </a:r>
            <a:r>
              <a:rPr dirty="0" sz="1450" spc="15">
                <a:latin typeface="Times New Roman"/>
                <a:cs typeface="Times New Roman"/>
              </a:rPr>
              <a:t> </a:t>
            </a:r>
            <a:r>
              <a:rPr dirty="0" sz="1450" spc="-20">
                <a:latin typeface="Times New Roman"/>
                <a:cs typeface="Times New Roman"/>
              </a:rPr>
              <a:t>highly."</a:t>
            </a:r>
            <a:endParaRPr sz="1450">
              <a:latin typeface="Times New Roman"/>
              <a:cs typeface="Times New Roman"/>
            </a:endParaRPr>
          </a:p>
          <a:p>
            <a:pPr marL="12700" marR="657860">
              <a:lnSpc>
                <a:spcPts val="1730"/>
              </a:lnSpc>
              <a:spcBef>
                <a:spcPts val="860"/>
              </a:spcBef>
            </a:pPr>
            <a:r>
              <a:rPr dirty="0" sz="1450" spc="-10">
                <a:latin typeface="Times New Roman"/>
                <a:cs typeface="Times New Roman"/>
              </a:rPr>
              <a:t>"And </a:t>
            </a:r>
            <a:r>
              <a:rPr dirty="0" sz="1450" spc="-5">
                <a:latin typeface="Times New Roman"/>
                <a:cs typeface="Times New Roman"/>
              </a:rPr>
              <a:t>- you </a:t>
            </a:r>
            <a:r>
              <a:rPr dirty="0" sz="1450" spc="-10">
                <a:latin typeface="Times New Roman"/>
                <a:cs typeface="Times New Roman"/>
              </a:rPr>
              <a:t>may permit me </a:t>
            </a:r>
            <a:r>
              <a:rPr dirty="0" sz="1450" spc="-5">
                <a:latin typeface="Times New Roman"/>
                <a:cs typeface="Times New Roman"/>
              </a:rPr>
              <a:t>one </a:t>
            </a:r>
            <a:r>
              <a:rPr dirty="0" sz="1450" spc="-10">
                <a:latin typeface="Times New Roman"/>
                <a:cs typeface="Times New Roman"/>
              </a:rPr>
              <a:t>question </a:t>
            </a:r>
            <a:r>
              <a:rPr dirty="0" sz="1450" spc="-5">
                <a:latin typeface="Times New Roman"/>
                <a:cs typeface="Times New Roman"/>
              </a:rPr>
              <a:t>- </a:t>
            </a:r>
            <a:r>
              <a:rPr dirty="0" sz="1450" spc="-10">
                <a:latin typeface="Times New Roman"/>
                <a:cs typeface="Times New Roman"/>
              </a:rPr>
              <a:t>does this danger come from  Northmour?" </a:t>
            </a:r>
            <a:r>
              <a:rPr dirty="0" sz="1450" spc="-5">
                <a:latin typeface="Times New Roman"/>
                <a:cs typeface="Times New Roman"/>
              </a:rPr>
              <a:t>I </a:t>
            </a:r>
            <a:r>
              <a:rPr dirty="0" sz="1450" spc="-10">
                <a:latin typeface="Times New Roman"/>
                <a:cs typeface="Times New Roman"/>
              </a:rPr>
              <a:t>asked.</a:t>
            </a:r>
            <a:endParaRPr sz="1450">
              <a:latin typeface="Times New Roman"/>
              <a:cs typeface="Times New Roman"/>
            </a:endParaRPr>
          </a:p>
          <a:p>
            <a:pPr marL="12700">
              <a:lnSpc>
                <a:spcPct val="100000"/>
              </a:lnSpc>
              <a:spcBef>
                <a:spcPts val="795"/>
              </a:spcBef>
            </a:pPr>
            <a:r>
              <a:rPr dirty="0" sz="1450" spc="-10">
                <a:latin typeface="Times New Roman"/>
                <a:cs typeface="Times New Roman"/>
              </a:rPr>
              <a:t>"From </a:t>
            </a:r>
            <a:r>
              <a:rPr dirty="0" sz="1450" spc="-35">
                <a:latin typeface="Times New Roman"/>
                <a:cs typeface="Times New Roman"/>
              </a:rPr>
              <a:t>Mr. </a:t>
            </a:r>
            <a:r>
              <a:rPr dirty="0" sz="1450" spc="-10">
                <a:latin typeface="Times New Roman"/>
                <a:cs typeface="Times New Roman"/>
              </a:rPr>
              <a:t>Northmour?" she cried. "Oh </a:t>
            </a:r>
            <a:r>
              <a:rPr dirty="0" sz="1450" spc="-5">
                <a:latin typeface="Times New Roman"/>
                <a:cs typeface="Times New Roman"/>
              </a:rPr>
              <a:t>no; he </a:t>
            </a:r>
            <a:r>
              <a:rPr dirty="0" sz="1450" spc="-10">
                <a:latin typeface="Times New Roman"/>
                <a:cs typeface="Times New Roman"/>
              </a:rPr>
              <a:t>stays with </a:t>
            </a:r>
            <a:r>
              <a:rPr dirty="0" sz="1450" spc="-5">
                <a:latin typeface="Times New Roman"/>
                <a:cs typeface="Times New Roman"/>
              </a:rPr>
              <a:t>us </a:t>
            </a:r>
            <a:r>
              <a:rPr dirty="0" sz="1450" spc="-10">
                <a:latin typeface="Times New Roman"/>
                <a:cs typeface="Times New Roman"/>
              </a:rPr>
              <a:t>to share</a:t>
            </a:r>
            <a:r>
              <a:rPr dirty="0" sz="1450" spc="90">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13970">
              <a:lnSpc>
                <a:spcPts val="1730"/>
              </a:lnSpc>
              <a:spcBef>
                <a:spcPts val="919"/>
              </a:spcBef>
            </a:pPr>
            <a:r>
              <a:rPr dirty="0" sz="1450" spc="-10">
                <a:latin typeface="Times New Roman"/>
                <a:cs typeface="Times New Roman"/>
              </a:rPr>
              <a:t>"While </a:t>
            </a:r>
            <a:r>
              <a:rPr dirty="0" sz="1450" spc="-5">
                <a:latin typeface="Times New Roman"/>
                <a:cs typeface="Times New Roman"/>
              </a:rPr>
              <a:t>you </a:t>
            </a:r>
            <a:r>
              <a:rPr dirty="0" sz="1450" spc="-10">
                <a:latin typeface="Times New Roman"/>
                <a:cs typeface="Times New Roman"/>
              </a:rPr>
              <a:t>propose that </a:t>
            </a:r>
            <a:r>
              <a:rPr dirty="0" sz="1450" spc="-5">
                <a:latin typeface="Times New Roman"/>
                <a:cs typeface="Times New Roman"/>
              </a:rPr>
              <a:t>I </a:t>
            </a:r>
            <a:r>
              <a:rPr dirty="0" sz="1450" spc="-10">
                <a:latin typeface="Times New Roman"/>
                <a:cs typeface="Times New Roman"/>
              </a:rPr>
              <a:t>should run away?" </a:t>
            </a:r>
            <a:r>
              <a:rPr dirty="0" sz="1450" spc="-5">
                <a:latin typeface="Times New Roman"/>
                <a:cs typeface="Times New Roman"/>
              </a:rPr>
              <a:t>I </a:t>
            </a:r>
            <a:r>
              <a:rPr dirty="0" sz="1450" spc="-10">
                <a:latin typeface="Times New Roman"/>
                <a:cs typeface="Times New Roman"/>
              </a:rPr>
              <a:t>said. </a:t>
            </a:r>
            <a:r>
              <a:rPr dirty="0" sz="1450" spc="-45">
                <a:latin typeface="Times New Roman"/>
                <a:cs typeface="Times New Roman"/>
              </a:rPr>
              <a:t>"You </a:t>
            </a:r>
            <a:r>
              <a:rPr dirty="0" sz="1450" spc="-5">
                <a:latin typeface="Times New Roman"/>
                <a:cs typeface="Times New Roman"/>
              </a:rPr>
              <a:t>do not </a:t>
            </a:r>
            <a:r>
              <a:rPr dirty="0" sz="1450" spc="-10">
                <a:latin typeface="Times New Roman"/>
                <a:cs typeface="Times New Roman"/>
              </a:rPr>
              <a:t>rate me very  </a:t>
            </a:r>
            <a:r>
              <a:rPr dirty="0" sz="1450" spc="-5">
                <a:latin typeface="Times New Roman"/>
                <a:cs typeface="Times New Roman"/>
              </a:rPr>
              <a:t>high."</a:t>
            </a:r>
            <a:endParaRPr sz="1450">
              <a:latin typeface="Times New Roman"/>
              <a:cs typeface="Times New Roman"/>
            </a:endParaRPr>
          </a:p>
          <a:p>
            <a:pPr marL="12700">
              <a:lnSpc>
                <a:spcPct val="100000"/>
              </a:lnSpc>
              <a:spcBef>
                <a:spcPts val="795"/>
              </a:spcBef>
            </a:pPr>
            <a:r>
              <a:rPr dirty="0" sz="1450" spc="-10">
                <a:latin typeface="Times New Roman"/>
                <a:cs typeface="Times New Roman"/>
              </a:rPr>
              <a:t>"Why should </a:t>
            </a:r>
            <a:r>
              <a:rPr dirty="0" sz="1450" spc="-5">
                <a:latin typeface="Times New Roman"/>
                <a:cs typeface="Times New Roman"/>
              </a:rPr>
              <a:t>you </a:t>
            </a:r>
            <a:r>
              <a:rPr dirty="0" sz="1450" spc="-10">
                <a:latin typeface="Times New Roman"/>
                <a:cs typeface="Times New Roman"/>
              </a:rPr>
              <a:t>stay?" she asked. </a:t>
            </a: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friend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ours."</a:t>
            </a:r>
            <a:endParaRPr sz="1450">
              <a:latin typeface="Times New Roman"/>
              <a:cs typeface="Times New Roman"/>
            </a:endParaRPr>
          </a:p>
          <a:p>
            <a:pPr algn="just" marL="12700" marR="5080">
              <a:lnSpc>
                <a:spcPts val="1730"/>
              </a:lnSpc>
              <a:spcBef>
                <a:spcPts val="915"/>
              </a:spcBef>
            </a:pP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what came over me, for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conscious </a:t>
            </a:r>
            <a:r>
              <a:rPr dirty="0" sz="1450" spc="-5">
                <a:latin typeface="Times New Roman"/>
                <a:cs typeface="Times New Roman"/>
              </a:rPr>
              <a:t>of a </a:t>
            </a:r>
            <a:r>
              <a:rPr dirty="0" sz="1450" spc="-10">
                <a:latin typeface="Times New Roman"/>
                <a:cs typeface="Times New Roman"/>
              </a:rPr>
              <a:t>similar  weakness since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but I </a:t>
            </a:r>
            <a:r>
              <a:rPr dirty="0" sz="1450" spc="-10">
                <a:latin typeface="Times New Roman"/>
                <a:cs typeface="Times New Roman"/>
              </a:rPr>
              <a:t>was so mortified </a:t>
            </a:r>
            <a:r>
              <a:rPr dirty="0" sz="1450" spc="-5">
                <a:latin typeface="Times New Roman"/>
                <a:cs typeface="Times New Roman"/>
              </a:rPr>
              <a:t>by </a:t>
            </a:r>
            <a:r>
              <a:rPr dirty="0" sz="1450" spc="-10">
                <a:latin typeface="Times New Roman"/>
                <a:cs typeface="Times New Roman"/>
              </a:rPr>
              <a:t>this retort that my eyes  pricked and filled with tears, as </a:t>
            </a:r>
            <a:r>
              <a:rPr dirty="0" sz="1450" spc="-5">
                <a:latin typeface="Times New Roman"/>
                <a:cs typeface="Times New Roman"/>
              </a:rPr>
              <a:t>I </a:t>
            </a:r>
            <a:r>
              <a:rPr dirty="0" sz="1450" spc="-10">
                <a:latin typeface="Times New Roman"/>
                <a:cs typeface="Times New Roman"/>
              </a:rPr>
              <a:t>continued to gaze </a:t>
            </a:r>
            <a:r>
              <a:rPr dirty="0" sz="1450" spc="-5">
                <a:latin typeface="Times New Roman"/>
                <a:cs typeface="Times New Roman"/>
              </a:rPr>
              <a:t>upon </a:t>
            </a:r>
            <a:r>
              <a:rPr dirty="0" sz="1450" spc="-10">
                <a:latin typeface="Times New Roman"/>
                <a:cs typeface="Times New Roman"/>
              </a:rPr>
              <a:t>her</a:t>
            </a:r>
            <a:r>
              <a:rPr dirty="0" sz="1450" spc="6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"No, </a:t>
            </a:r>
            <a:r>
              <a:rPr dirty="0" sz="1450" spc="-5">
                <a:latin typeface="Times New Roman"/>
                <a:cs typeface="Times New Roman"/>
              </a:rPr>
              <a:t>no," </a:t>
            </a:r>
            <a:r>
              <a:rPr dirty="0" sz="1450" spc="-10">
                <a:latin typeface="Times New Roman"/>
                <a:cs typeface="Times New Roman"/>
              </a:rPr>
              <a:t>she said, in </a:t>
            </a:r>
            <a:r>
              <a:rPr dirty="0" sz="1450" spc="-5">
                <a:latin typeface="Times New Roman"/>
                <a:cs typeface="Times New Roman"/>
              </a:rPr>
              <a:t>a </a:t>
            </a:r>
            <a:r>
              <a:rPr dirty="0" sz="1450" spc="-10">
                <a:latin typeface="Times New Roman"/>
                <a:cs typeface="Times New Roman"/>
              </a:rPr>
              <a:t>changed voice; "I did </a:t>
            </a:r>
            <a:r>
              <a:rPr dirty="0" sz="1450" spc="-5">
                <a:latin typeface="Times New Roman"/>
                <a:cs typeface="Times New Roman"/>
              </a:rPr>
              <a:t>not </a:t>
            </a:r>
            <a:r>
              <a:rPr dirty="0" sz="1450" spc="-10">
                <a:latin typeface="Times New Roman"/>
                <a:cs typeface="Times New Roman"/>
              </a:rPr>
              <a:t>mean the words</a:t>
            </a:r>
            <a:r>
              <a:rPr dirty="0" sz="1450" spc="95">
                <a:latin typeface="Times New Roman"/>
                <a:cs typeface="Times New Roman"/>
              </a:rPr>
              <a:t> </a:t>
            </a:r>
            <a:r>
              <a:rPr dirty="0" sz="1450" spc="-15">
                <a:latin typeface="Times New Roman"/>
                <a:cs typeface="Times New Roman"/>
              </a:rPr>
              <a:t>unkindly."</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"It was </a:t>
            </a:r>
            <a:r>
              <a:rPr dirty="0" sz="1450" spc="-5">
                <a:latin typeface="Times New Roman"/>
                <a:cs typeface="Times New Roman"/>
              </a:rPr>
              <a:t>I </a:t>
            </a:r>
            <a:r>
              <a:rPr dirty="0" sz="1450" spc="-10">
                <a:latin typeface="Times New Roman"/>
                <a:cs typeface="Times New Roman"/>
              </a:rPr>
              <a:t>who offended," </a:t>
            </a:r>
            <a:r>
              <a:rPr dirty="0" sz="1450" spc="-5">
                <a:latin typeface="Times New Roman"/>
                <a:cs typeface="Times New Roman"/>
              </a:rPr>
              <a:t>I </a:t>
            </a:r>
            <a:r>
              <a:rPr dirty="0" sz="1450" spc="-10">
                <a:latin typeface="Times New Roman"/>
                <a:cs typeface="Times New Roman"/>
              </a:rPr>
              <a:t>said; and </a:t>
            </a:r>
            <a:r>
              <a:rPr dirty="0" sz="1450" spc="-5">
                <a:latin typeface="Times New Roman"/>
                <a:cs typeface="Times New Roman"/>
              </a:rPr>
              <a:t>I </a:t>
            </a:r>
            <a:r>
              <a:rPr dirty="0" sz="1450" spc="-10">
                <a:latin typeface="Times New Roman"/>
                <a:cs typeface="Times New Roman"/>
              </a:rPr>
              <a:t>held </a:t>
            </a:r>
            <a:r>
              <a:rPr dirty="0" sz="1450" spc="-5">
                <a:latin typeface="Times New Roman"/>
                <a:cs typeface="Times New Roman"/>
              </a:rPr>
              <a:t>out </a:t>
            </a:r>
            <a:r>
              <a:rPr dirty="0" sz="1450" spc="-10">
                <a:latin typeface="Times New Roman"/>
                <a:cs typeface="Times New Roman"/>
              </a:rPr>
              <a:t>my hand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appeal  that somehow touched </a:t>
            </a:r>
            <a:r>
              <a:rPr dirty="0" sz="1450" spc="-20">
                <a:latin typeface="Times New Roman"/>
                <a:cs typeface="Times New Roman"/>
              </a:rPr>
              <a:t>her, </a:t>
            </a:r>
            <a:r>
              <a:rPr dirty="0" sz="1450" spc="-10">
                <a:latin typeface="Times New Roman"/>
                <a:cs typeface="Times New Roman"/>
              </a:rPr>
              <a:t>for she gave me hers at once, and even </a:t>
            </a:r>
            <a:r>
              <a:rPr dirty="0" sz="1450" spc="-20">
                <a:latin typeface="Times New Roman"/>
                <a:cs typeface="Times New Roman"/>
              </a:rPr>
              <a:t>eagerly. </a:t>
            </a:r>
            <a:r>
              <a:rPr dirty="0" sz="1450" spc="-5">
                <a:latin typeface="Times New Roman"/>
                <a:cs typeface="Times New Roman"/>
              </a:rPr>
              <a:t>I  </a:t>
            </a:r>
            <a:r>
              <a:rPr dirty="0" sz="1450" spc="-10">
                <a:latin typeface="Times New Roman"/>
                <a:cs typeface="Times New Roman"/>
              </a:rPr>
              <a:t>held it for awhile in mine, and gazed into her eyes. It was she who first tore  her hand </a:t>
            </a:r>
            <a:r>
              <a:rPr dirty="0" sz="1450" spc="-30">
                <a:latin typeface="Times New Roman"/>
                <a:cs typeface="Times New Roman"/>
              </a:rPr>
              <a:t>away, </a:t>
            </a:r>
            <a:r>
              <a:rPr dirty="0" sz="1450" spc="-10">
                <a:latin typeface="Times New Roman"/>
                <a:cs typeface="Times New Roman"/>
              </a:rPr>
              <a:t>and, forgetting all about her request and the promise she had  </a:t>
            </a:r>
            <a:r>
              <a:rPr dirty="0" sz="1450" spc="-5">
                <a:latin typeface="Times New Roman"/>
                <a:cs typeface="Times New Roman"/>
              </a:rPr>
              <a:t>sought </a:t>
            </a:r>
            <a:r>
              <a:rPr dirty="0" sz="1450" spc="-10">
                <a:latin typeface="Times New Roman"/>
                <a:cs typeface="Times New Roman"/>
              </a:rPr>
              <a:t>to extort, ran at the top </a:t>
            </a:r>
            <a:r>
              <a:rPr dirty="0" sz="1450" spc="-5">
                <a:latin typeface="Times New Roman"/>
                <a:cs typeface="Times New Roman"/>
              </a:rPr>
              <a:t>of </a:t>
            </a:r>
            <a:r>
              <a:rPr dirty="0" sz="1450" spc="-10">
                <a:latin typeface="Times New Roman"/>
                <a:cs typeface="Times New Roman"/>
              </a:rPr>
              <a:t>her speed, and without turning, till she was  </a:t>
            </a:r>
            <a:r>
              <a:rPr dirty="0" sz="1450" spc="-5">
                <a:latin typeface="Times New Roman"/>
                <a:cs typeface="Times New Roman"/>
              </a:rPr>
              <a:t>out of</a:t>
            </a:r>
            <a:r>
              <a:rPr dirty="0" sz="1450" spc="-10">
                <a:latin typeface="Times New Roman"/>
                <a:cs typeface="Times New Roman"/>
              </a:rPr>
              <a:t> sight.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And then </a:t>
            </a:r>
            <a:r>
              <a:rPr dirty="0" sz="1450" spc="-5">
                <a:latin typeface="Times New Roman"/>
                <a:cs typeface="Times New Roman"/>
              </a:rPr>
              <a:t>I </a:t>
            </a:r>
            <a:r>
              <a:rPr dirty="0" sz="1450" spc="-10">
                <a:latin typeface="Times New Roman"/>
                <a:cs typeface="Times New Roman"/>
              </a:rPr>
              <a:t>knew that </a:t>
            </a:r>
            <a:r>
              <a:rPr dirty="0" sz="1450" spc="-5">
                <a:latin typeface="Times New Roman"/>
                <a:cs typeface="Times New Roman"/>
              </a:rPr>
              <a:t>I </a:t>
            </a:r>
            <a:r>
              <a:rPr dirty="0" sz="1450" spc="-10">
                <a:latin typeface="Times New Roman"/>
                <a:cs typeface="Times New Roman"/>
              </a:rPr>
              <a:t>loved </a:t>
            </a:r>
            <a:r>
              <a:rPr dirty="0" sz="1450" spc="-20">
                <a:latin typeface="Times New Roman"/>
                <a:cs typeface="Times New Roman"/>
              </a:rPr>
              <a:t>her, </a:t>
            </a:r>
            <a:r>
              <a:rPr dirty="0" sz="1450" spc="-10">
                <a:latin typeface="Times New Roman"/>
                <a:cs typeface="Times New Roman"/>
              </a:rPr>
              <a:t>and </a:t>
            </a:r>
            <a:r>
              <a:rPr dirty="0" sz="1450" spc="-5">
                <a:latin typeface="Times New Roman"/>
                <a:cs typeface="Times New Roman"/>
              </a:rPr>
              <a:t>thought </a:t>
            </a:r>
            <a:r>
              <a:rPr dirty="0" sz="1450" spc="-10">
                <a:latin typeface="Times New Roman"/>
                <a:cs typeface="Times New Roman"/>
              </a:rPr>
              <a:t>in my glad heart that she </a:t>
            </a:r>
            <a:r>
              <a:rPr dirty="0" sz="1450" spc="-5">
                <a:latin typeface="Times New Roman"/>
                <a:cs typeface="Times New Roman"/>
              </a:rPr>
              <a:t>- </a:t>
            </a:r>
            <a:r>
              <a:rPr dirty="0" sz="1450" spc="-10">
                <a:latin typeface="Times New Roman"/>
                <a:cs typeface="Times New Roman"/>
              </a:rPr>
              <a:t>she  herself </a:t>
            </a:r>
            <a:r>
              <a:rPr dirty="0" sz="1450" spc="-5">
                <a:latin typeface="Times New Roman"/>
                <a:cs typeface="Times New Roman"/>
              </a:rPr>
              <a:t>-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indifferent to my suit. Many </a:t>
            </a:r>
            <a:r>
              <a:rPr dirty="0" sz="1450" spc="-5">
                <a:latin typeface="Times New Roman"/>
                <a:cs typeface="Times New Roman"/>
              </a:rPr>
              <a:t>a </a:t>
            </a:r>
            <a:r>
              <a:rPr dirty="0" sz="1450" spc="-10">
                <a:latin typeface="Times New Roman"/>
                <a:cs typeface="Times New Roman"/>
              </a:rPr>
              <a:t>time she has denied it in after  days, </a:t>
            </a:r>
            <a:r>
              <a:rPr dirty="0" sz="1450" spc="-5">
                <a:latin typeface="Times New Roman"/>
                <a:cs typeface="Times New Roman"/>
              </a:rPr>
              <a:t>but </a:t>
            </a:r>
            <a:r>
              <a:rPr dirty="0" sz="1450" spc="-10">
                <a:latin typeface="Times New Roman"/>
                <a:cs typeface="Times New Roman"/>
              </a:rPr>
              <a:t>it was with </a:t>
            </a:r>
            <a:r>
              <a:rPr dirty="0" sz="1450" spc="-5">
                <a:latin typeface="Times New Roman"/>
                <a:cs typeface="Times New Roman"/>
              </a:rPr>
              <a:t>a </a:t>
            </a:r>
            <a:r>
              <a:rPr dirty="0" sz="1450" spc="-10">
                <a:latin typeface="Times New Roman"/>
                <a:cs typeface="Times New Roman"/>
              </a:rPr>
              <a:t>smiling and </a:t>
            </a:r>
            <a:r>
              <a:rPr dirty="0" sz="1450" spc="-5">
                <a:latin typeface="Times New Roman"/>
                <a:cs typeface="Times New Roman"/>
              </a:rPr>
              <a:t>not a </a:t>
            </a:r>
            <a:r>
              <a:rPr dirty="0" sz="1450" spc="-10">
                <a:latin typeface="Times New Roman"/>
                <a:cs typeface="Times New Roman"/>
              </a:rPr>
              <a:t>serious denial. For my part,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our </a:t>
            </a:r>
            <a:r>
              <a:rPr dirty="0" sz="1450" spc="-10">
                <a:latin typeface="Times New Roman"/>
                <a:cs typeface="Times New Roman"/>
              </a:rPr>
              <a:t>hands would </a:t>
            </a:r>
            <a:r>
              <a:rPr dirty="0" sz="1450" spc="-5">
                <a:latin typeface="Times New Roman"/>
                <a:cs typeface="Times New Roman"/>
              </a:rPr>
              <a:t>not </a:t>
            </a:r>
            <a:r>
              <a:rPr dirty="0" sz="1450" spc="-10">
                <a:latin typeface="Times New Roman"/>
                <a:cs typeface="Times New Roman"/>
              </a:rPr>
              <a:t>have lain so closely in each other if she had </a:t>
            </a:r>
            <a:r>
              <a:rPr dirty="0" sz="1450" spc="-5">
                <a:latin typeface="Times New Roman"/>
                <a:cs typeface="Times New Roman"/>
              </a:rPr>
              <a:t>not </a:t>
            </a:r>
            <a:r>
              <a:rPr dirty="0" sz="1450" spc="-10">
                <a:latin typeface="Times New Roman"/>
                <a:cs typeface="Times New Roman"/>
              </a:rPr>
              <a:t>begun to  melt to me </a:t>
            </a:r>
            <a:r>
              <a:rPr dirty="0" sz="1450" spc="-20">
                <a:latin typeface="Times New Roman"/>
                <a:cs typeface="Times New Roman"/>
              </a:rPr>
              <a:t>already. </a:t>
            </a:r>
            <a:r>
              <a:rPr dirty="0" sz="1450" spc="-10">
                <a:latin typeface="Times New Roman"/>
                <a:cs typeface="Times New Roman"/>
              </a:rPr>
              <a:t>And, when all is said, it is </a:t>
            </a:r>
            <a:r>
              <a:rPr dirty="0" sz="1450" spc="-5">
                <a:latin typeface="Times New Roman"/>
                <a:cs typeface="Times New Roman"/>
              </a:rPr>
              <a:t>no </a:t>
            </a:r>
            <a:r>
              <a:rPr dirty="0" sz="1450" spc="-10">
                <a:latin typeface="Times New Roman"/>
                <a:cs typeface="Times New Roman"/>
              </a:rPr>
              <a:t>great contention, since, </a:t>
            </a:r>
            <a:r>
              <a:rPr dirty="0" sz="1450" spc="-5">
                <a:latin typeface="Times New Roman"/>
                <a:cs typeface="Times New Roman"/>
              </a:rPr>
              <a:t>by  </a:t>
            </a:r>
            <a:r>
              <a:rPr dirty="0" sz="1450" spc="-10">
                <a:latin typeface="Times New Roman"/>
                <a:cs typeface="Times New Roman"/>
              </a:rPr>
              <a:t>her own avowal, she began to love me </a:t>
            </a:r>
            <a:r>
              <a:rPr dirty="0" sz="1450" spc="-5">
                <a:latin typeface="Times New Roman"/>
                <a:cs typeface="Times New Roman"/>
              </a:rPr>
              <a:t>on </a:t>
            </a:r>
            <a:r>
              <a:rPr dirty="0" sz="1450" spc="-10">
                <a:latin typeface="Times New Roman"/>
                <a:cs typeface="Times New Roman"/>
              </a:rPr>
              <a:t>the</a:t>
            </a:r>
            <a:r>
              <a:rPr dirty="0" sz="1450" spc="45">
                <a:latin typeface="Times New Roman"/>
                <a:cs typeface="Times New Roman"/>
              </a:rPr>
              <a:t> </a:t>
            </a:r>
            <a:r>
              <a:rPr dirty="0" sz="1450" spc="-25">
                <a:latin typeface="Times New Roman"/>
                <a:cs typeface="Times New Roman"/>
              </a:rPr>
              <a:t>morrow.</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And yet </a:t>
            </a:r>
            <a:r>
              <a:rPr dirty="0" sz="1450" spc="-5">
                <a:latin typeface="Times New Roman"/>
                <a:cs typeface="Times New Roman"/>
              </a:rPr>
              <a:t>on </a:t>
            </a:r>
            <a:r>
              <a:rPr dirty="0" sz="1450" spc="-10">
                <a:latin typeface="Times New Roman"/>
                <a:cs typeface="Times New Roman"/>
              </a:rPr>
              <a:t>the morrow very little took place. She came and called me down as  </a:t>
            </a:r>
            <a:r>
              <a:rPr dirty="0" sz="1450" spc="-5">
                <a:latin typeface="Times New Roman"/>
                <a:cs typeface="Times New Roman"/>
              </a:rPr>
              <a:t>on </a:t>
            </a:r>
            <a:r>
              <a:rPr dirty="0" sz="1450" spc="-10">
                <a:latin typeface="Times New Roman"/>
                <a:cs typeface="Times New Roman"/>
              </a:rPr>
              <a:t>the day before, upbraided me for lingering at Graden, and, when she found  </a:t>
            </a:r>
            <a:r>
              <a:rPr dirty="0" sz="1450" spc="-5">
                <a:latin typeface="Times New Roman"/>
                <a:cs typeface="Times New Roman"/>
              </a:rPr>
              <a:t>I </a:t>
            </a:r>
            <a:r>
              <a:rPr dirty="0" sz="1450" spc="-10">
                <a:latin typeface="Times New Roman"/>
                <a:cs typeface="Times New Roman"/>
              </a:rPr>
              <a:t>was still obdurate, began to ask me more particularly as to my arrival. </a:t>
            </a:r>
            <a:r>
              <a:rPr dirty="0" sz="1450" spc="-5">
                <a:latin typeface="Times New Roman"/>
                <a:cs typeface="Times New Roman"/>
              </a:rPr>
              <a:t>I </a:t>
            </a:r>
            <a:r>
              <a:rPr dirty="0" sz="1450" spc="-10">
                <a:latin typeface="Times New Roman"/>
                <a:cs typeface="Times New Roman"/>
              </a:rPr>
              <a:t>told  her </a:t>
            </a:r>
            <a:r>
              <a:rPr dirty="0" sz="1450" spc="-5">
                <a:latin typeface="Times New Roman"/>
                <a:cs typeface="Times New Roman"/>
              </a:rPr>
              <a:t>by </a:t>
            </a:r>
            <a:r>
              <a:rPr dirty="0" sz="1450" spc="-10">
                <a:latin typeface="Times New Roman"/>
                <a:cs typeface="Times New Roman"/>
              </a:rPr>
              <a:t>what series </a:t>
            </a:r>
            <a:r>
              <a:rPr dirty="0" sz="1450" spc="-5">
                <a:latin typeface="Times New Roman"/>
                <a:cs typeface="Times New Roman"/>
              </a:rPr>
              <a:t>of </a:t>
            </a:r>
            <a:r>
              <a:rPr dirty="0" sz="1450" spc="-10">
                <a:latin typeface="Times New Roman"/>
                <a:cs typeface="Times New Roman"/>
              </a:rPr>
              <a:t>accidents </a:t>
            </a:r>
            <a:r>
              <a:rPr dirty="0" sz="1450" spc="-5">
                <a:latin typeface="Times New Roman"/>
                <a:cs typeface="Times New Roman"/>
              </a:rPr>
              <a:t>I </a:t>
            </a:r>
            <a:r>
              <a:rPr dirty="0" sz="1450" spc="-10">
                <a:latin typeface="Times New Roman"/>
                <a:cs typeface="Times New Roman"/>
              </a:rPr>
              <a:t>had come to witness their disembarkation,  and how </a:t>
            </a:r>
            <a:r>
              <a:rPr dirty="0" sz="1450" spc="-5">
                <a:latin typeface="Times New Roman"/>
                <a:cs typeface="Times New Roman"/>
              </a:rPr>
              <a:t>I </a:t>
            </a:r>
            <a:r>
              <a:rPr dirty="0" sz="1450" spc="-10">
                <a:latin typeface="Times New Roman"/>
                <a:cs typeface="Times New Roman"/>
              </a:rPr>
              <a:t>had determined to remain, partly from the interest which had been  wakened in me </a:t>
            </a:r>
            <a:r>
              <a:rPr dirty="0" sz="1450" spc="-5">
                <a:latin typeface="Times New Roman"/>
                <a:cs typeface="Times New Roman"/>
              </a:rPr>
              <a:t>by </a:t>
            </a:r>
            <a:r>
              <a:rPr dirty="0" sz="1450" spc="-10">
                <a:latin typeface="Times New Roman"/>
                <a:cs typeface="Times New Roman"/>
              </a:rPr>
              <a:t>Northmour's guests, and partly because </a:t>
            </a:r>
            <a:r>
              <a:rPr dirty="0" sz="1450" spc="-5">
                <a:latin typeface="Times New Roman"/>
                <a:cs typeface="Times New Roman"/>
              </a:rPr>
              <a:t>of </a:t>
            </a:r>
            <a:r>
              <a:rPr dirty="0" sz="1450" spc="-10">
                <a:latin typeface="Times New Roman"/>
                <a:cs typeface="Times New Roman"/>
              </a:rPr>
              <a:t>his own  murderous</a:t>
            </a:r>
            <a:r>
              <a:rPr dirty="0" sz="1450" spc="114">
                <a:latin typeface="Times New Roman"/>
                <a:cs typeface="Times New Roman"/>
              </a:rPr>
              <a:t> </a:t>
            </a:r>
            <a:r>
              <a:rPr dirty="0" sz="1450" spc="-10">
                <a:latin typeface="Times New Roman"/>
                <a:cs typeface="Times New Roman"/>
              </a:rPr>
              <a:t>attack.</a:t>
            </a:r>
            <a:r>
              <a:rPr dirty="0" sz="1450" spc="120">
                <a:latin typeface="Times New Roman"/>
                <a:cs typeface="Times New Roman"/>
              </a:rPr>
              <a:t> </a:t>
            </a:r>
            <a:r>
              <a:rPr dirty="0" sz="1450" spc="-10">
                <a:latin typeface="Times New Roman"/>
                <a:cs typeface="Times New Roman"/>
              </a:rPr>
              <a:t>As</a:t>
            </a:r>
            <a:r>
              <a:rPr dirty="0" sz="1450" spc="120">
                <a:latin typeface="Times New Roman"/>
                <a:cs typeface="Times New Roman"/>
              </a:rPr>
              <a:t> </a:t>
            </a:r>
            <a:r>
              <a:rPr dirty="0" sz="1450" spc="-10">
                <a:latin typeface="Times New Roman"/>
                <a:cs typeface="Times New Roman"/>
              </a:rPr>
              <a:t>to</a:t>
            </a:r>
            <a:r>
              <a:rPr dirty="0" sz="1450" spc="114">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20">
                <a:latin typeface="Times New Roman"/>
                <a:cs typeface="Times New Roman"/>
              </a:rPr>
              <a:t>former,</a:t>
            </a:r>
            <a:r>
              <a:rPr dirty="0" sz="1450" spc="120">
                <a:latin typeface="Times New Roman"/>
                <a:cs typeface="Times New Roman"/>
              </a:rPr>
              <a:t> </a:t>
            </a: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fear</a:t>
            </a:r>
            <a:r>
              <a:rPr dirty="0" sz="1450" spc="114">
                <a:latin typeface="Times New Roman"/>
                <a:cs typeface="Times New Roman"/>
              </a:rPr>
              <a:t> </a:t>
            </a: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was</a:t>
            </a:r>
            <a:r>
              <a:rPr dirty="0" sz="1450" spc="120">
                <a:latin typeface="Times New Roman"/>
                <a:cs typeface="Times New Roman"/>
              </a:rPr>
              <a:t> </a:t>
            </a:r>
            <a:r>
              <a:rPr dirty="0" sz="1450" spc="-10">
                <a:latin typeface="Times New Roman"/>
                <a:cs typeface="Times New Roman"/>
              </a:rPr>
              <a:t>disingenuous,</a:t>
            </a:r>
            <a:r>
              <a:rPr dirty="0" sz="1450" spc="120">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led</a:t>
            </a:r>
            <a:r>
              <a:rPr dirty="0" sz="1450" spc="120">
                <a:latin typeface="Times New Roman"/>
                <a:cs typeface="Times New Roman"/>
              </a:rPr>
              <a:t> </a:t>
            </a:r>
            <a:r>
              <a:rPr dirty="0" sz="1450" spc="-10">
                <a:latin typeface="Times New Roman"/>
                <a:cs typeface="Times New Roman"/>
              </a:rPr>
              <a:t>her</a:t>
            </a:r>
            <a:r>
              <a:rPr dirty="0" sz="1450" spc="12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759904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regard herself as having been an attraction to me from the first moment that </a:t>
            </a:r>
            <a:r>
              <a:rPr dirty="0" sz="1450" spc="-5">
                <a:latin typeface="Times New Roman"/>
                <a:cs typeface="Times New Roman"/>
              </a:rPr>
              <a:t>I  </a:t>
            </a:r>
            <a:r>
              <a:rPr dirty="0" sz="1450" spc="-10">
                <a:latin typeface="Times New Roman"/>
                <a:cs typeface="Times New Roman"/>
              </a:rPr>
              <a:t>saw her </a:t>
            </a:r>
            <a:r>
              <a:rPr dirty="0" sz="1450" spc="-5">
                <a:latin typeface="Times New Roman"/>
                <a:cs typeface="Times New Roman"/>
              </a:rPr>
              <a:t>on </a:t>
            </a:r>
            <a:r>
              <a:rPr dirty="0" sz="1450" spc="-10">
                <a:latin typeface="Times New Roman"/>
                <a:cs typeface="Times New Roman"/>
              </a:rPr>
              <a:t>the links. It relieves my heart to make this confession even </a:t>
            </a:r>
            <a:r>
              <a:rPr dirty="0" sz="1450" spc="-30">
                <a:latin typeface="Times New Roman"/>
                <a:cs typeface="Times New Roman"/>
              </a:rPr>
              <a:t>now,  </a:t>
            </a:r>
            <a:r>
              <a:rPr dirty="0" sz="1450" spc="-10">
                <a:latin typeface="Times New Roman"/>
                <a:cs typeface="Times New Roman"/>
              </a:rPr>
              <a:t>when my wife is with God, and already knows all things, and the honesty </a:t>
            </a:r>
            <a:r>
              <a:rPr dirty="0" sz="1450" spc="-5">
                <a:latin typeface="Times New Roman"/>
                <a:cs typeface="Times New Roman"/>
              </a:rPr>
              <a:t>of  </a:t>
            </a:r>
            <a:r>
              <a:rPr dirty="0" sz="1450" spc="-10">
                <a:latin typeface="Times New Roman"/>
                <a:cs typeface="Times New Roman"/>
              </a:rPr>
              <a:t>my purpose even in this; for while she lived, although it often pricked my  conscience, </a:t>
            </a:r>
            <a:r>
              <a:rPr dirty="0" sz="1450" spc="-5">
                <a:latin typeface="Times New Roman"/>
                <a:cs typeface="Times New Roman"/>
              </a:rPr>
              <a:t>I </a:t>
            </a:r>
            <a:r>
              <a:rPr dirty="0" sz="1450" spc="-10">
                <a:latin typeface="Times New Roman"/>
                <a:cs typeface="Times New Roman"/>
              </a:rPr>
              <a:t>had never the hardihood to undeceive </a:t>
            </a:r>
            <a:r>
              <a:rPr dirty="0" sz="1450" spc="-30">
                <a:latin typeface="Times New Roman"/>
                <a:cs typeface="Times New Roman"/>
              </a:rPr>
              <a:t>her. </a:t>
            </a:r>
            <a:r>
              <a:rPr dirty="0" sz="1450" spc="-10">
                <a:latin typeface="Times New Roman"/>
                <a:cs typeface="Times New Roman"/>
              </a:rPr>
              <a:t>Even </a:t>
            </a:r>
            <a:r>
              <a:rPr dirty="0" sz="1450" spc="-5">
                <a:latin typeface="Times New Roman"/>
                <a:cs typeface="Times New Roman"/>
              </a:rPr>
              <a:t>a </a:t>
            </a:r>
            <a:r>
              <a:rPr dirty="0" sz="1450" spc="-10">
                <a:latin typeface="Times New Roman"/>
                <a:cs typeface="Times New Roman"/>
              </a:rPr>
              <a:t>little secret, in  such </a:t>
            </a:r>
            <a:r>
              <a:rPr dirty="0" sz="1450" spc="-5">
                <a:latin typeface="Times New Roman"/>
                <a:cs typeface="Times New Roman"/>
              </a:rPr>
              <a:t>a </a:t>
            </a:r>
            <a:r>
              <a:rPr dirty="0" sz="1450" spc="-10">
                <a:latin typeface="Times New Roman"/>
                <a:cs typeface="Times New Roman"/>
              </a:rPr>
              <a:t>married life as ours, is like the rose-leaf which kept the Princess from  her sleep.</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From this the talk branched into other subjects, and </a:t>
            </a:r>
            <a:r>
              <a:rPr dirty="0" sz="1450" spc="-5">
                <a:latin typeface="Times New Roman"/>
                <a:cs typeface="Times New Roman"/>
              </a:rPr>
              <a:t>I </a:t>
            </a:r>
            <a:r>
              <a:rPr dirty="0" sz="1450" spc="-10">
                <a:latin typeface="Times New Roman"/>
                <a:cs typeface="Times New Roman"/>
              </a:rPr>
              <a:t>told her much about my  lonely and wandering existence; she, for her part, giving </a:t>
            </a:r>
            <a:r>
              <a:rPr dirty="0" sz="1450" spc="-25">
                <a:latin typeface="Times New Roman"/>
                <a:cs typeface="Times New Roman"/>
              </a:rPr>
              <a:t>ear, </a:t>
            </a:r>
            <a:r>
              <a:rPr dirty="0" sz="1450" spc="-10">
                <a:latin typeface="Times New Roman"/>
                <a:cs typeface="Times New Roman"/>
              </a:rPr>
              <a:t>and saying little.  Although we spoke very </a:t>
            </a:r>
            <a:r>
              <a:rPr dirty="0" sz="1450" spc="-20">
                <a:latin typeface="Times New Roman"/>
                <a:cs typeface="Times New Roman"/>
              </a:rPr>
              <a:t>naturally, </a:t>
            </a:r>
            <a:r>
              <a:rPr dirty="0" sz="1450" spc="-10">
                <a:latin typeface="Times New Roman"/>
                <a:cs typeface="Times New Roman"/>
              </a:rPr>
              <a:t>and latterly </a:t>
            </a:r>
            <a:r>
              <a:rPr dirty="0" sz="1450" spc="-5">
                <a:latin typeface="Times New Roman"/>
                <a:cs typeface="Times New Roman"/>
              </a:rPr>
              <a:t>on </a:t>
            </a:r>
            <a:r>
              <a:rPr dirty="0" sz="1450" spc="-10">
                <a:latin typeface="Times New Roman"/>
                <a:cs typeface="Times New Roman"/>
              </a:rPr>
              <a:t>topics that might seem  indifferent, we were both sweetly agitated. </a:t>
            </a:r>
            <a:r>
              <a:rPr dirty="0" sz="1450" spc="-40">
                <a:latin typeface="Times New Roman"/>
                <a:cs typeface="Times New Roman"/>
              </a:rPr>
              <a:t>Too </a:t>
            </a:r>
            <a:r>
              <a:rPr dirty="0" sz="1450" spc="-10">
                <a:latin typeface="Times New Roman"/>
                <a:cs typeface="Times New Roman"/>
              </a:rPr>
              <a:t>soon it was time for her to </a:t>
            </a:r>
            <a:r>
              <a:rPr dirty="0" sz="1450" spc="-5">
                <a:latin typeface="Times New Roman"/>
                <a:cs typeface="Times New Roman"/>
              </a:rPr>
              <a:t>go;  </a:t>
            </a:r>
            <a:r>
              <a:rPr dirty="0" sz="1450" spc="-10">
                <a:latin typeface="Times New Roman"/>
                <a:cs typeface="Times New Roman"/>
              </a:rPr>
              <a:t>and we separated, as if </a:t>
            </a:r>
            <a:r>
              <a:rPr dirty="0" sz="1450" spc="-5">
                <a:latin typeface="Times New Roman"/>
                <a:cs typeface="Times New Roman"/>
              </a:rPr>
              <a:t>by </a:t>
            </a:r>
            <a:r>
              <a:rPr dirty="0" sz="1450" spc="-10">
                <a:latin typeface="Times New Roman"/>
                <a:cs typeface="Times New Roman"/>
              </a:rPr>
              <a:t>mutual consent, without shaking hands, for both  knew that, between us, it was </a:t>
            </a:r>
            <a:r>
              <a:rPr dirty="0" sz="1450" spc="-5">
                <a:latin typeface="Times New Roman"/>
                <a:cs typeface="Times New Roman"/>
              </a:rPr>
              <a:t>no </a:t>
            </a:r>
            <a:r>
              <a:rPr dirty="0" sz="1450" spc="-10">
                <a:latin typeface="Times New Roman"/>
                <a:cs typeface="Times New Roman"/>
              </a:rPr>
              <a:t>idle</a:t>
            </a:r>
            <a:r>
              <a:rPr dirty="0" sz="1450" spc="25">
                <a:latin typeface="Times New Roman"/>
                <a:cs typeface="Times New Roman"/>
              </a:rPr>
              <a:t> </a:t>
            </a:r>
            <a:r>
              <a:rPr dirty="0" sz="1450" spc="-20">
                <a:latin typeface="Times New Roman"/>
                <a:cs typeface="Times New Roman"/>
              </a:rPr>
              <a:t>ceremony.</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next, and that was the fourth day </a:t>
            </a:r>
            <a:r>
              <a:rPr dirty="0" sz="1450" spc="-5">
                <a:latin typeface="Times New Roman"/>
                <a:cs typeface="Times New Roman"/>
              </a:rPr>
              <a:t>of our </a:t>
            </a:r>
            <a:r>
              <a:rPr dirty="0" sz="1450" spc="-10">
                <a:latin typeface="Times New Roman"/>
                <a:cs typeface="Times New Roman"/>
              </a:rPr>
              <a:t>acquaintance, we met in the same  spot, </a:t>
            </a:r>
            <a:r>
              <a:rPr dirty="0" sz="1450" spc="-5">
                <a:latin typeface="Times New Roman"/>
                <a:cs typeface="Times New Roman"/>
              </a:rPr>
              <a:t>but </a:t>
            </a:r>
            <a:r>
              <a:rPr dirty="0" sz="1450" spc="-10">
                <a:latin typeface="Times New Roman"/>
                <a:cs typeface="Times New Roman"/>
              </a:rPr>
              <a:t>early in the morning, with much familiarity and yet much timidity </a:t>
            </a:r>
            <a:r>
              <a:rPr dirty="0" sz="1450" spc="-5">
                <a:latin typeface="Times New Roman"/>
                <a:cs typeface="Times New Roman"/>
              </a:rPr>
              <a:t>on  </a:t>
            </a:r>
            <a:r>
              <a:rPr dirty="0" sz="1450" spc="-10">
                <a:latin typeface="Times New Roman"/>
                <a:cs typeface="Times New Roman"/>
              </a:rPr>
              <a:t>either side. When she had once more spoken about my danger </a:t>
            </a:r>
            <a:r>
              <a:rPr dirty="0" sz="1450" spc="-5">
                <a:latin typeface="Times New Roman"/>
                <a:cs typeface="Times New Roman"/>
              </a:rPr>
              <a:t>- </a:t>
            </a:r>
            <a:r>
              <a:rPr dirty="0" sz="1450" spc="-10">
                <a:latin typeface="Times New Roman"/>
                <a:cs typeface="Times New Roman"/>
              </a:rPr>
              <a:t>and that, </a:t>
            </a:r>
            <a:r>
              <a:rPr dirty="0" sz="1450" spc="-5">
                <a:latin typeface="Times New Roman"/>
                <a:cs typeface="Times New Roman"/>
              </a:rPr>
              <a:t>I  </a:t>
            </a:r>
            <a:r>
              <a:rPr dirty="0" sz="1450" spc="-10">
                <a:latin typeface="Times New Roman"/>
                <a:cs typeface="Times New Roman"/>
              </a:rPr>
              <a:t>understood, was her excuse for coming </a:t>
            </a:r>
            <a:r>
              <a:rPr dirty="0" sz="1450" spc="-5">
                <a:latin typeface="Times New Roman"/>
                <a:cs typeface="Times New Roman"/>
              </a:rPr>
              <a:t>- </a:t>
            </a:r>
            <a:r>
              <a:rPr dirty="0" sz="1450" spc="-10">
                <a:latin typeface="Times New Roman"/>
                <a:cs typeface="Times New Roman"/>
              </a:rPr>
              <a:t>I, who had prepared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talk during the night, began to tell her how highly </a:t>
            </a:r>
            <a:r>
              <a:rPr dirty="0" sz="1450" spc="-5">
                <a:latin typeface="Times New Roman"/>
                <a:cs typeface="Times New Roman"/>
              </a:rPr>
              <a:t>I </a:t>
            </a:r>
            <a:r>
              <a:rPr dirty="0" sz="1450" spc="-10">
                <a:latin typeface="Times New Roman"/>
                <a:cs typeface="Times New Roman"/>
              </a:rPr>
              <a:t>valued her kind interest,  and how </a:t>
            </a:r>
            <a:r>
              <a:rPr dirty="0" sz="1450" spc="-5">
                <a:latin typeface="Times New Roman"/>
                <a:cs typeface="Times New Roman"/>
              </a:rPr>
              <a:t>no one </a:t>
            </a:r>
            <a:r>
              <a:rPr dirty="0" sz="1450" spc="-10">
                <a:latin typeface="Times New Roman"/>
                <a:cs typeface="Times New Roman"/>
              </a:rPr>
              <a:t>had ever cared to hear about my life, </a:t>
            </a:r>
            <a:r>
              <a:rPr dirty="0" sz="1450" spc="-5">
                <a:latin typeface="Times New Roman"/>
                <a:cs typeface="Times New Roman"/>
              </a:rPr>
              <a:t>nor </a:t>
            </a:r>
            <a:r>
              <a:rPr dirty="0" sz="1450" spc="-10">
                <a:latin typeface="Times New Roman"/>
                <a:cs typeface="Times New Roman"/>
              </a:rPr>
              <a:t>had </a:t>
            </a:r>
            <a:r>
              <a:rPr dirty="0" sz="1450" spc="-5">
                <a:latin typeface="Times New Roman"/>
                <a:cs typeface="Times New Roman"/>
              </a:rPr>
              <a:t>I </a:t>
            </a:r>
            <a:r>
              <a:rPr dirty="0" sz="1450" spc="-10">
                <a:latin typeface="Times New Roman"/>
                <a:cs typeface="Times New Roman"/>
              </a:rPr>
              <a:t>ever cared to  relate it, before </a:t>
            </a:r>
            <a:r>
              <a:rPr dirty="0" sz="1450" spc="-20">
                <a:latin typeface="Times New Roman"/>
                <a:cs typeface="Times New Roman"/>
              </a:rPr>
              <a:t>yesterday.</a:t>
            </a:r>
            <a:r>
              <a:rPr dirty="0" sz="1450" spc="320">
                <a:latin typeface="Times New Roman"/>
                <a:cs typeface="Times New Roman"/>
              </a:rPr>
              <a:t> </a:t>
            </a:r>
            <a:r>
              <a:rPr dirty="0" sz="1450" spc="-10">
                <a:latin typeface="Times New Roman"/>
                <a:cs typeface="Times New Roman"/>
              </a:rPr>
              <a:t>Suddenly she interrupted me, saying with  vehemence </a:t>
            </a:r>
            <a:r>
              <a:rPr dirty="0" sz="1450" spc="-5">
                <a:latin typeface="Times New Roman"/>
                <a:cs typeface="Times New Roman"/>
              </a:rPr>
              <a:t>-</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"And yet, if </a:t>
            </a:r>
            <a:r>
              <a:rPr dirty="0" sz="1450" spc="-5">
                <a:latin typeface="Times New Roman"/>
                <a:cs typeface="Times New Roman"/>
              </a:rPr>
              <a:t>you </a:t>
            </a:r>
            <a:r>
              <a:rPr dirty="0" sz="1450" spc="-10">
                <a:latin typeface="Times New Roman"/>
                <a:cs typeface="Times New Roman"/>
              </a:rPr>
              <a:t>knew who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so much as speak to</a:t>
            </a:r>
            <a:r>
              <a:rPr dirty="0" sz="1450" spc="8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255">
              <a:lnSpc>
                <a:spcPts val="1730"/>
              </a:lnSpc>
              <a:spcBef>
                <a:spcPts val="915"/>
              </a:spcBef>
            </a:pPr>
            <a:r>
              <a:rPr dirty="0" sz="1450" spc="-5">
                <a:latin typeface="Times New Roman"/>
                <a:cs typeface="Times New Roman"/>
              </a:rPr>
              <a:t>I </a:t>
            </a:r>
            <a:r>
              <a:rPr dirty="0" sz="1450" spc="-10">
                <a:latin typeface="Times New Roman"/>
                <a:cs typeface="Times New Roman"/>
              </a:rPr>
              <a:t>told her such </a:t>
            </a:r>
            <a:r>
              <a:rPr dirty="0" sz="1450" spc="-5">
                <a:latin typeface="Times New Roman"/>
                <a:cs typeface="Times New Roman"/>
              </a:rPr>
              <a:t>a thought </a:t>
            </a:r>
            <a:r>
              <a:rPr dirty="0" sz="1450" spc="-10">
                <a:latin typeface="Times New Roman"/>
                <a:cs typeface="Times New Roman"/>
              </a:rPr>
              <a:t>was madness, and, little as we had met, </a:t>
            </a:r>
            <a:r>
              <a:rPr dirty="0" sz="1450" spc="-5">
                <a:latin typeface="Times New Roman"/>
                <a:cs typeface="Times New Roman"/>
              </a:rPr>
              <a:t>I </a:t>
            </a:r>
            <a:r>
              <a:rPr dirty="0" sz="1450" spc="-10">
                <a:latin typeface="Times New Roman"/>
                <a:cs typeface="Times New Roman"/>
              </a:rPr>
              <a:t>counted her  already </a:t>
            </a:r>
            <a:r>
              <a:rPr dirty="0" sz="1450" spc="-5">
                <a:latin typeface="Times New Roman"/>
                <a:cs typeface="Times New Roman"/>
              </a:rPr>
              <a:t>a </a:t>
            </a:r>
            <a:r>
              <a:rPr dirty="0" sz="1450" spc="-10">
                <a:latin typeface="Times New Roman"/>
                <a:cs typeface="Times New Roman"/>
              </a:rPr>
              <a:t>dear friend; </a:t>
            </a:r>
            <a:r>
              <a:rPr dirty="0" sz="1450" spc="-5">
                <a:latin typeface="Times New Roman"/>
                <a:cs typeface="Times New Roman"/>
              </a:rPr>
              <a:t>but </a:t>
            </a:r>
            <a:r>
              <a:rPr dirty="0" sz="1450" spc="-10">
                <a:latin typeface="Times New Roman"/>
                <a:cs typeface="Times New Roman"/>
              </a:rPr>
              <a:t>my protestations seemed only to make her more  desperate.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"My father is in hiding!" she</a:t>
            </a:r>
            <a:r>
              <a:rPr dirty="0" sz="1450" spc="2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"My </a:t>
            </a:r>
            <a:r>
              <a:rPr dirty="0" sz="1450" spc="-20">
                <a:latin typeface="Times New Roman"/>
                <a:cs typeface="Times New Roman"/>
              </a:rPr>
              <a:t>dear," </a:t>
            </a:r>
            <a:r>
              <a:rPr dirty="0" sz="1450" spc="-5">
                <a:latin typeface="Times New Roman"/>
                <a:cs typeface="Times New Roman"/>
              </a:rPr>
              <a:t>I </a:t>
            </a:r>
            <a:r>
              <a:rPr dirty="0" sz="1450" spc="-10">
                <a:latin typeface="Times New Roman"/>
                <a:cs typeface="Times New Roman"/>
              </a:rPr>
              <a:t>said, forgetting for the first time to add "young </a:t>
            </a:r>
            <a:r>
              <a:rPr dirty="0" sz="1450" spc="-25">
                <a:latin typeface="Times New Roman"/>
                <a:cs typeface="Times New Roman"/>
              </a:rPr>
              <a:t>lady," </a:t>
            </a:r>
            <a:r>
              <a:rPr dirty="0" sz="1450" spc="-10">
                <a:latin typeface="Times New Roman"/>
                <a:cs typeface="Times New Roman"/>
              </a:rPr>
              <a:t>"what </a:t>
            </a:r>
            <a:r>
              <a:rPr dirty="0" sz="1450" spc="-5">
                <a:latin typeface="Times New Roman"/>
                <a:cs typeface="Times New Roman"/>
              </a:rPr>
              <a:t>do I  </a:t>
            </a:r>
            <a:r>
              <a:rPr dirty="0" sz="1450" spc="-10">
                <a:latin typeface="Times New Roman"/>
                <a:cs typeface="Times New Roman"/>
              </a:rPr>
              <a:t>care? If </a:t>
            </a:r>
            <a:r>
              <a:rPr dirty="0" sz="1450" spc="-5">
                <a:latin typeface="Times New Roman"/>
                <a:cs typeface="Times New Roman"/>
              </a:rPr>
              <a:t>he </a:t>
            </a:r>
            <a:r>
              <a:rPr dirty="0" sz="1450" spc="-10">
                <a:latin typeface="Times New Roman"/>
                <a:cs typeface="Times New Roman"/>
              </a:rPr>
              <a:t>were in hiding twenty times </a:t>
            </a:r>
            <a:r>
              <a:rPr dirty="0" sz="1450" spc="-20">
                <a:latin typeface="Times New Roman"/>
                <a:cs typeface="Times New Roman"/>
              </a:rPr>
              <a:t>over, </a:t>
            </a:r>
            <a:r>
              <a:rPr dirty="0" sz="1450" spc="-10">
                <a:latin typeface="Times New Roman"/>
                <a:cs typeface="Times New Roman"/>
              </a:rPr>
              <a:t>would it make </a:t>
            </a:r>
            <a:r>
              <a:rPr dirty="0" sz="1450" spc="-5">
                <a:latin typeface="Times New Roman"/>
                <a:cs typeface="Times New Roman"/>
              </a:rPr>
              <a:t>one thought of  </a:t>
            </a:r>
            <a:r>
              <a:rPr dirty="0" sz="1450" spc="-10">
                <a:latin typeface="Times New Roman"/>
                <a:cs typeface="Times New Roman"/>
              </a:rPr>
              <a:t>change in</a:t>
            </a:r>
            <a:r>
              <a:rPr dirty="0" sz="1450" spc="-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"Ah, </a:t>
            </a:r>
            <a:r>
              <a:rPr dirty="0" sz="1450" spc="-5">
                <a:latin typeface="Times New Roman"/>
                <a:cs typeface="Times New Roman"/>
              </a:rPr>
              <a:t>but </a:t>
            </a:r>
            <a:r>
              <a:rPr dirty="0" sz="1450" spc="-10">
                <a:latin typeface="Times New Roman"/>
                <a:cs typeface="Times New Roman"/>
              </a:rPr>
              <a:t>the cause!" she cried, "the cause! It is </a:t>
            </a:r>
            <a:r>
              <a:rPr dirty="0" sz="1450" spc="-5">
                <a:latin typeface="Times New Roman"/>
                <a:cs typeface="Times New Roman"/>
              </a:rPr>
              <a:t>- " </a:t>
            </a:r>
            <a:r>
              <a:rPr dirty="0" sz="1450" spc="-10">
                <a:latin typeface="Times New Roman"/>
                <a:cs typeface="Times New Roman"/>
              </a:rPr>
              <a:t>she faltered for </a:t>
            </a:r>
            <a:r>
              <a:rPr dirty="0" sz="1450" spc="-5">
                <a:latin typeface="Times New Roman"/>
                <a:cs typeface="Times New Roman"/>
              </a:rPr>
              <a:t>a </a:t>
            </a:r>
            <a:r>
              <a:rPr dirty="0" sz="1450" spc="-10">
                <a:latin typeface="Times New Roman"/>
                <a:cs typeface="Times New Roman"/>
              </a:rPr>
              <a:t>second </a:t>
            </a:r>
            <a:r>
              <a:rPr dirty="0" sz="1450" spc="-5">
                <a:latin typeface="Times New Roman"/>
                <a:cs typeface="Times New Roman"/>
              </a:rPr>
              <a:t>-  </a:t>
            </a:r>
            <a:r>
              <a:rPr dirty="0" sz="1450" spc="-10">
                <a:latin typeface="Times New Roman"/>
                <a:cs typeface="Times New Roman"/>
              </a:rPr>
              <a:t>"it is disgraceful to</a:t>
            </a:r>
            <a:r>
              <a:rPr dirty="0" sz="1450" spc="5">
                <a:latin typeface="Times New Roman"/>
                <a:cs typeface="Times New Roman"/>
              </a:rPr>
              <a:t> </a:t>
            </a:r>
            <a:r>
              <a:rPr dirty="0" sz="1450" spc="-10">
                <a:latin typeface="Times New Roman"/>
                <a:cs typeface="Times New Roman"/>
              </a:rPr>
              <a:t>us!"</a:t>
            </a:r>
            <a:endParaRPr sz="1450">
              <a:latin typeface="Times New Roman"/>
              <a:cs typeface="Times New Roman"/>
            </a:endParaRPr>
          </a:p>
        </p:txBody>
      </p:sp>
      <p:sp>
        <p:nvSpPr>
          <p:cNvPr id="3" name="object 3"/>
          <p:cNvSpPr txBox="1"/>
          <p:nvPr/>
        </p:nvSpPr>
        <p:spPr>
          <a:xfrm>
            <a:off x="876300" y="8831746"/>
            <a:ext cx="5799455" cy="1068070"/>
          </a:xfrm>
          <a:prstGeom prst="rect">
            <a:avLst/>
          </a:prstGeom>
        </p:spPr>
        <p:txBody>
          <a:bodyPr wrap="square" lIns="0" tIns="19685" rIns="0" bIns="0" rtlCol="0" vert="horz">
            <a:spAutoFit/>
          </a:bodyPr>
          <a:lstStyle/>
          <a:p>
            <a:pPr algn="ctr" marL="260985" marR="245110">
              <a:lnSpc>
                <a:spcPts val="1730"/>
              </a:lnSpc>
              <a:spcBef>
                <a:spcPts val="155"/>
              </a:spcBef>
            </a:pPr>
            <a:r>
              <a:rPr dirty="0" sz="1450" spc="-15" b="1">
                <a:latin typeface="Times New Roman"/>
                <a:cs typeface="Times New Roman"/>
              </a:rPr>
              <a:t>CHAPTER </a:t>
            </a:r>
            <a:r>
              <a:rPr dirty="0" sz="1450" spc="-10" b="1">
                <a:latin typeface="Times New Roman"/>
                <a:cs typeface="Times New Roman"/>
              </a:rPr>
              <a:t>IV </a:t>
            </a:r>
            <a:r>
              <a:rPr dirty="0" sz="1450" spc="-5" b="1">
                <a:latin typeface="Times New Roman"/>
                <a:cs typeface="Times New Roman"/>
              </a:rPr>
              <a:t>- </a:t>
            </a:r>
            <a:r>
              <a:rPr dirty="0" sz="1450" spc="-10" b="1">
                <a:latin typeface="Times New Roman"/>
                <a:cs typeface="Times New Roman"/>
              </a:rPr>
              <a:t>TELLS IN </a:t>
            </a:r>
            <a:r>
              <a:rPr dirty="0" sz="1450" spc="-40" b="1">
                <a:latin typeface="Times New Roman"/>
                <a:cs typeface="Times New Roman"/>
              </a:rPr>
              <a:t>WHAT </a:t>
            </a:r>
            <a:r>
              <a:rPr dirty="0" sz="1450" spc="-10" b="1">
                <a:latin typeface="Times New Roman"/>
                <a:cs typeface="Times New Roman"/>
              </a:rPr>
              <a:t>A </a:t>
            </a:r>
            <a:r>
              <a:rPr dirty="0" sz="1450" spc="-30" b="1">
                <a:latin typeface="Times New Roman"/>
                <a:cs typeface="Times New Roman"/>
              </a:rPr>
              <a:t>STARTLING </a:t>
            </a:r>
            <a:r>
              <a:rPr dirty="0" sz="1450" spc="-15" b="1">
                <a:latin typeface="Times New Roman"/>
                <a:cs typeface="Times New Roman"/>
              </a:rPr>
              <a:t>MANNER </a:t>
            </a:r>
            <a:r>
              <a:rPr dirty="0" sz="1450" spc="-5" b="1">
                <a:latin typeface="Times New Roman"/>
                <a:cs typeface="Times New Roman"/>
              </a:rPr>
              <a:t>I  </a:t>
            </a:r>
            <a:r>
              <a:rPr dirty="0" sz="1450" spc="-15" b="1">
                <a:latin typeface="Times New Roman"/>
                <a:cs typeface="Times New Roman"/>
              </a:rPr>
              <a:t>LEARNED </a:t>
            </a:r>
            <a:r>
              <a:rPr dirty="0" sz="1450" spc="-40" b="1">
                <a:latin typeface="Times New Roman"/>
                <a:cs typeface="Times New Roman"/>
              </a:rPr>
              <a:t>THAT </a:t>
            </a:r>
            <a:r>
              <a:rPr dirty="0" sz="1450" spc="-5" b="1">
                <a:latin typeface="Times New Roman"/>
                <a:cs typeface="Times New Roman"/>
              </a:rPr>
              <a:t>I </a:t>
            </a:r>
            <a:r>
              <a:rPr dirty="0" sz="1450" spc="-65" b="1">
                <a:latin typeface="Times New Roman"/>
                <a:cs typeface="Times New Roman"/>
              </a:rPr>
              <a:t>WAS </a:t>
            </a:r>
            <a:r>
              <a:rPr dirty="0" sz="1450" spc="-10" b="1">
                <a:latin typeface="Times New Roman"/>
                <a:cs typeface="Times New Roman"/>
              </a:rPr>
              <a:t>NOT </a:t>
            </a:r>
            <a:r>
              <a:rPr dirty="0" sz="1450" spc="-15" b="1">
                <a:latin typeface="Times New Roman"/>
                <a:cs typeface="Times New Roman"/>
              </a:rPr>
              <a:t>ALONE </a:t>
            </a:r>
            <a:r>
              <a:rPr dirty="0" sz="1450" spc="-10" b="1">
                <a:latin typeface="Times New Roman"/>
                <a:cs typeface="Times New Roman"/>
              </a:rPr>
              <a:t>IN </a:t>
            </a:r>
            <a:r>
              <a:rPr dirty="0" sz="1450" spc="-15" b="1">
                <a:latin typeface="Times New Roman"/>
                <a:cs typeface="Times New Roman"/>
              </a:rPr>
              <a:t>GRADEN</a:t>
            </a:r>
            <a:r>
              <a:rPr dirty="0" sz="1450" spc="110" b="1">
                <a:latin typeface="Times New Roman"/>
                <a:cs typeface="Times New Roman"/>
              </a:rPr>
              <a:t> </a:t>
            </a:r>
            <a:r>
              <a:rPr dirty="0" sz="1450" spc="-15" b="1">
                <a:latin typeface="Times New Roman"/>
                <a:cs typeface="Times New Roman"/>
              </a:rPr>
              <a:t>SEA-WOOD</a:t>
            </a:r>
            <a:endParaRPr sz="1450">
              <a:latin typeface="Times New Roman"/>
              <a:cs typeface="Times New Roman"/>
            </a:endParaRPr>
          </a:p>
          <a:p>
            <a:pPr>
              <a:lnSpc>
                <a:spcPct val="100000"/>
              </a:lnSpc>
            </a:pPr>
            <a:endParaRPr sz="1600">
              <a:latin typeface="Times New Roman"/>
              <a:cs typeface="Times New Roman"/>
            </a:endParaRPr>
          </a:p>
          <a:p>
            <a:pPr algn="ctr">
              <a:lnSpc>
                <a:spcPct val="100000"/>
              </a:lnSpc>
              <a:spcBef>
                <a:spcPts val="1115"/>
              </a:spcBef>
            </a:pPr>
            <a:r>
              <a:rPr dirty="0" sz="1450" spc="-10">
                <a:latin typeface="Times New Roman"/>
                <a:cs typeface="Times New Roman"/>
              </a:rPr>
              <a:t>This</a:t>
            </a:r>
            <a:r>
              <a:rPr dirty="0" sz="1450" spc="204">
                <a:latin typeface="Times New Roman"/>
                <a:cs typeface="Times New Roman"/>
              </a:rPr>
              <a:t> </a:t>
            </a:r>
            <a:r>
              <a:rPr dirty="0" sz="1450" spc="-10">
                <a:latin typeface="Times New Roman"/>
                <a:cs typeface="Times New Roman"/>
              </a:rPr>
              <a:t>was</a:t>
            </a:r>
            <a:r>
              <a:rPr dirty="0" sz="1450" spc="210">
                <a:latin typeface="Times New Roman"/>
                <a:cs typeface="Times New Roman"/>
              </a:rPr>
              <a:t> </a:t>
            </a:r>
            <a:r>
              <a:rPr dirty="0" sz="1450" spc="-10">
                <a:latin typeface="Times New Roman"/>
                <a:cs typeface="Times New Roman"/>
              </a:rPr>
              <a:t>my</a:t>
            </a:r>
            <a:r>
              <a:rPr dirty="0" sz="1450" spc="204">
                <a:latin typeface="Times New Roman"/>
                <a:cs typeface="Times New Roman"/>
              </a:rPr>
              <a:t> </a:t>
            </a:r>
            <a:r>
              <a:rPr dirty="0" sz="1450" spc="-10">
                <a:latin typeface="Times New Roman"/>
                <a:cs typeface="Times New Roman"/>
              </a:rPr>
              <a:t>wife's</a:t>
            </a:r>
            <a:r>
              <a:rPr dirty="0" sz="1450" spc="210">
                <a:latin typeface="Times New Roman"/>
                <a:cs typeface="Times New Roman"/>
              </a:rPr>
              <a:t> </a:t>
            </a:r>
            <a:r>
              <a:rPr dirty="0" sz="1450" spc="-25">
                <a:latin typeface="Times New Roman"/>
                <a:cs typeface="Times New Roman"/>
              </a:rPr>
              <a:t>story,</a:t>
            </a:r>
            <a:r>
              <a:rPr dirty="0" sz="1450" spc="204">
                <a:latin typeface="Times New Roman"/>
                <a:cs typeface="Times New Roman"/>
              </a:rPr>
              <a:t> </a:t>
            </a:r>
            <a:r>
              <a:rPr dirty="0" sz="1450" spc="-10">
                <a:latin typeface="Times New Roman"/>
                <a:cs typeface="Times New Roman"/>
              </a:rPr>
              <a:t>as</a:t>
            </a:r>
            <a:r>
              <a:rPr dirty="0" sz="1450" spc="210">
                <a:latin typeface="Times New Roman"/>
                <a:cs typeface="Times New Roman"/>
              </a:rPr>
              <a:t> </a:t>
            </a:r>
            <a:r>
              <a:rPr dirty="0" sz="1450" spc="-5">
                <a:latin typeface="Times New Roman"/>
                <a:cs typeface="Times New Roman"/>
              </a:rPr>
              <a:t>I</a:t>
            </a:r>
            <a:r>
              <a:rPr dirty="0" sz="1450" spc="204">
                <a:latin typeface="Times New Roman"/>
                <a:cs typeface="Times New Roman"/>
              </a:rPr>
              <a:t> </a:t>
            </a:r>
            <a:r>
              <a:rPr dirty="0" sz="1450" spc="-10">
                <a:latin typeface="Times New Roman"/>
                <a:cs typeface="Times New Roman"/>
              </a:rPr>
              <a:t>drew</a:t>
            </a:r>
            <a:r>
              <a:rPr dirty="0" sz="1450" spc="210">
                <a:latin typeface="Times New Roman"/>
                <a:cs typeface="Times New Roman"/>
              </a:rPr>
              <a:t> </a:t>
            </a:r>
            <a:r>
              <a:rPr dirty="0" sz="1450" spc="-10">
                <a:latin typeface="Times New Roman"/>
                <a:cs typeface="Times New Roman"/>
              </a:rPr>
              <a:t>it</a:t>
            </a:r>
            <a:r>
              <a:rPr dirty="0" sz="1450" spc="204">
                <a:latin typeface="Times New Roman"/>
                <a:cs typeface="Times New Roman"/>
              </a:rPr>
              <a:t> </a:t>
            </a:r>
            <a:r>
              <a:rPr dirty="0" sz="1450" spc="-10">
                <a:latin typeface="Times New Roman"/>
                <a:cs typeface="Times New Roman"/>
              </a:rPr>
              <a:t>from</a:t>
            </a:r>
            <a:r>
              <a:rPr dirty="0" sz="1450" spc="210">
                <a:latin typeface="Times New Roman"/>
                <a:cs typeface="Times New Roman"/>
              </a:rPr>
              <a:t> </a:t>
            </a:r>
            <a:r>
              <a:rPr dirty="0" sz="1450" spc="-10">
                <a:latin typeface="Times New Roman"/>
                <a:cs typeface="Times New Roman"/>
              </a:rPr>
              <a:t>her</a:t>
            </a:r>
            <a:r>
              <a:rPr dirty="0" sz="1450" spc="204">
                <a:latin typeface="Times New Roman"/>
                <a:cs typeface="Times New Roman"/>
              </a:rPr>
              <a:t> </a:t>
            </a:r>
            <a:r>
              <a:rPr dirty="0" sz="1450" spc="-10">
                <a:latin typeface="Times New Roman"/>
                <a:cs typeface="Times New Roman"/>
              </a:rPr>
              <a:t>among</a:t>
            </a:r>
            <a:r>
              <a:rPr dirty="0" sz="1450" spc="210">
                <a:latin typeface="Times New Roman"/>
                <a:cs typeface="Times New Roman"/>
              </a:rPr>
              <a:t> </a:t>
            </a:r>
            <a:r>
              <a:rPr dirty="0" sz="1450" spc="-10">
                <a:latin typeface="Times New Roman"/>
                <a:cs typeface="Times New Roman"/>
              </a:rPr>
              <a:t>tears</a:t>
            </a:r>
            <a:r>
              <a:rPr dirty="0" sz="1450" spc="204">
                <a:latin typeface="Times New Roman"/>
                <a:cs typeface="Times New Roman"/>
              </a:rPr>
              <a:t> </a:t>
            </a:r>
            <a:r>
              <a:rPr dirty="0" sz="1450" spc="-10">
                <a:latin typeface="Times New Roman"/>
                <a:cs typeface="Times New Roman"/>
              </a:rPr>
              <a:t>and</a:t>
            </a:r>
            <a:r>
              <a:rPr dirty="0" sz="1450" spc="210">
                <a:latin typeface="Times New Roman"/>
                <a:cs typeface="Times New Roman"/>
              </a:rPr>
              <a:t> </a:t>
            </a:r>
            <a:r>
              <a:rPr dirty="0" sz="1450" spc="-10">
                <a:latin typeface="Times New Roman"/>
                <a:cs typeface="Times New Roman"/>
              </a:rPr>
              <a:t>sobs.</a:t>
            </a:r>
            <a:r>
              <a:rPr dirty="0" sz="1450" spc="204">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name was Clara Huddlestone: it sounded very beautiful in my ears; </a:t>
            </a:r>
            <a:r>
              <a:rPr dirty="0" sz="1450" spc="-5">
                <a:latin typeface="Times New Roman"/>
                <a:cs typeface="Times New Roman"/>
              </a:rPr>
              <a:t>but not </a:t>
            </a:r>
            <a:r>
              <a:rPr dirty="0" sz="1450" spc="-10">
                <a:latin typeface="Times New Roman"/>
                <a:cs typeface="Times New Roman"/>
              </a:rPr>
              <a:t>so  beautiful as that other name </a:t>
            </a:r>
            <a:r>
              <a:rPr dirty="0" sz="1450" spc="-5">
                <a:latin typeface="Times New Roman"/>
                <a:cs typeface="Times New Roman"/>
              </a:rPr>
              <a:t>of </a:t>
            </a:r>
            <a:r>
              <a:rPr dirty="0" sz="1450" spc="-10">
                <a:latin typeface="Times New Roman"/>
                <a:cs typeface="Times New Roman"/>
              </a:rPr>
              <a:t>Clara Cassilis, which she wore during the  longer and, </a:t>
            </a:r>
            <a:r>
              <a:rPr dirty="0" sz="1450" spc="-5">
                <a:latin typeface="Times New Roman"/>
                <a:cs typeface="Times New Roman"/>
              </a:rPr>
              <a:t>I </a:t>
            </a:r>
            <a:r>
              <a:rPr dirty="0" sz="1450" spc="-10">
                <a:latin typeface="Times New Roman"/>
                <a:cs typeface="Times New Roman"/>
              </a:rPr>
              <a:t>thank God, the happier portion </a:t>
            </a:r>
            <a:r>
              <a:rPr dirty="0" sz="1450" spc="-5">
                <a:latin typeface="Times New Roman"/>
                <a:cs typeface="Times New Roman"/>
              </a:rPr>
              <a:t>of </a:t>
            </a:r>
            <a:r>
              <a:rPr dirty="0" sz="1450" spc="-10">
                <a:latin typeface="Times New Roman"/>
                <a:cs typeface="Times New Roman"/>
              </a:rPr>
              <a:t>her life. Her </a:t>
            </a:r>
            <a:r>
              <a:rPr dirty="0" sz="1450" spc="-15">
                <a:latin typeface="Times New Roman"/>
                <a:cs typeface="Times New Roman"/>
              </a:rPr>
              <a:t>father, </a:t>
            </a:r>
            <a:r>
              <a:rPr dirty="0" sz="1450" spc="-10">
                <a:latin typeface="Times New Roman"/>
                <a:cs typeface="Times New Roman"/>
              </a:rPr>
              <a:t>Bernard  Huddlestone, had been </a:t>
            </a:r>
            <a:r>
              <a:rPr dirty="0" sz="1450" spc="-5">
                <a:latin typeface="Times New Roman"/>
                <a:cs typeface="Times New Roman"/>
              </a:rPr>
              <a:t>a </a:t>
            </a:r>
            <a:r>
              <a:rPr dirty="0" sz="1450" spc="-10">
                <a:latin typeface="Times New Roman"/>
                <a:cs typeface="Times New Roman"/>
              </a:rPr>
              <a:t>private banker in </a:t>
            </a:r>
            <a:r>
              <a:rPr dirty="0" sz="1450" spc="-5">
                <a:latin typeface="Times New Roman"/>
                <a:cs typeface="Times New Roman"/>
              </a:rPr>
              <a:t>a </a:t>
            </a:r>
            <a:r>
              <a:rPr dirty="0" sz="1450" spc="-10">
                <a:latin typeface="Times New Roman"/>
                <a:cs typeface="Times New Roman"/>
              </a:rPr>
              <a:t>very </a:t>
            </a:r>
            <a:r>
              <a:rPr dirty="0" sz="1450" spc="-15">
                <a:latin typeface="Times New Roman"/>
                <a:cs typeface="Times New Roman"/>
              </a:rPr>
              <a:t>large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business. Many  years before, his </a:t>
            </a:r>
            <a:r>
              <a:rPr dirty="0" sz="1450" spc="-15">
                <a:latin typeface="Times New Roman"/>
                <a:cs typeface="Times New Roman"/>
              </a:rPr>
              <a:t>affairs </a:t>
            </a:r>
            <a:r>
              <a:rPr dirty="0" sz="1450" spc="-10">
                <a:latin typeface="Times New Roman"/>
                <a:cs typeface="Times New Roman"/>
              </a:rPr>
              <a:t>becoming disordered, </a:t>
            </a:r>
            <a:r>
              <a:rPr dirty="0" sz="1450" spc="-5">
                <a:latin typeface="Times New Roman"/>
                <a:cs typeface="Times New Roman"/>
              </a:rPr>
              <a:t>he </a:t>
            </a:r>
            <a:r>
              <a:rPr dirty="0" sz="1450" spc="-10">
                <a:latin typeface="Times New Roman"/>
                <a:cs typeface="Times New Roman"/>
              </a:rPr>
              <a:t>had been led to try  dangerous, and at last criminal, expedients to retrieve himself from ruin. All  was in vain; </a:t>
            </a:r>
            <a:r>
              <a:rPr dirty="0" sz="1450" spc="-5">
                <a:latin typeface="Times New Roman"/>
                <a:cs typeface="Times New Roman"/>
              </a:rPr>
              <a:t>he </a:t>
            </a:r>
            <a:r>
              <a:rPr dirty="0" sz="1450" spc="-10">
                <a:latin typeface="Times New Roman"/>
                <a:cs typeface="Times New Roman"/>
              </a:rPr>
              <a:t>became more and more cruelly involved, and found his </a:t>
            </a:r>
            <a:r>
              <a:rPr dirty="0" sz="1450" spc="-5">
                <a:latin typeface="Times New Roman"/>
                <a:cs typeface="Times New Roman"/>
              </a:rPr>
              <a:t>honour  </a:t>
            </a:r>
            <a:r>
              <a:rPr dirty="0" sz="1450" spc="-10">
                <a:latin typeface="Times New Roman"/>
                <a:cs typeface="Times New Roman"/>
              </a:rPr>
              <a:t>lost at the same moment with his fortune. About this period, Northmour had  been courting his daughter with great </a:t>
            </a:r>
            <a:r>
              <a:rPr dirty="0" sz="1450" spc="-20">
                <a:latin typeface="Times New Roman"/>
                <a:cs typeface="Times New Roman"/>
              </a:rPr>
              <a:t>assiduity, </a:t>
            </a:r>
            <a:r>
              <a:rPr dirty="0" sz="1450" spc="-10">
                <a:latin typeface="Times New Roman"/>
                <a:cs typeface="Times New Roman"/>
              </a:rPr>
              <a:t>though with small  encouragement; and to him, knowing him thus disposed in his </a:t>
            </a:r>
            <a:r>
              <a:rPr dirty="0" sz="1450" spc="-15">
                <a:latin typeface="Times New Roman"/>
                <a:cs typeface="Times New Roman"/>
              </a:rPr>
              <a:t>favour, </a:t>
            </a:r>
            <a:r>
              <a:rPr dirty="0" sz="1450" spc="-10">
                <a:latin typeface="Times New Roman"/>
                <a:cs typeface="Times New Roman"/>
              </a:rPr>
              <a:t>Bernard  Huddlestone turned for help in his </a:t>
            </a:r>
            <a:r>
              <a:rPr dirty="0" sz="1450" spc="-20">
                <a:latin typeface="Times New Roman"/>
                <a:cs typeface="Times New Roman"/>
              </a:rPr>
              <a:t>extremity. </a:t>
            </a: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merely ruin and  </a:t>
            </a:r>
            <a:r>
              <a:rPr dirty="0" sz="1450" spc="-15">
                <a:latin typeface="Times New Roman"/>
                <a:cs typeface="Times New Roman"/>
              </a:rPr>
              <a:t>dishonour, </a:t>
            </a:r>
            <a:r>
              <a:rPr dirty="0" sz="1450" spc="-5">
                <a:latin typeface="Times New Roman"/>
                <a:cs typeface="Times New Roman"/>
              </a:rPr>
              <a:t>nor </a:t>
            </a:r>
            <a:r>
              <a:rPr dirty="0" sz="1450" spc="-10">
                <a:latin typeface="Times New Roman"/>
                <a:cs typeface="Times New Roman"/>
              </a:rPr>
              <a:t>merely </a:t>
            </a:r>
            <a:r>
              <a:rPr dirty="0" sz="1450" spc="-5">
                <a:latin typeface="Times New Roman"/>
                <a:cs typeface="Times New Roman"/>
              </a:rPr>
              <a:t>a </a:t>
            </a:r>
            <a:r>
              <a:rPr dirty="0" sz="1450" spc="-10">
                <a:latin typeface="Times New Roman"/>
                <a:cs typeface="Times New Roman"/>
              </a:rPr>
              <a:t>legal condemnation, that the unhappy man had  </a:t>
            </a:r>
            <a:r>
              <a:rPr dirty="0" sz="1450" spc="-5">
                <a:latin typeface="Times New Roman"/>
                <a:cs typeface="Times New Roman"/>
              </a:rPr>
              <a:t>brought upon </a:t>
            </a:r>
            <a:r>
              <a:rPr dirty="0" sz="1450" spc="-10">
                <a:latin typeface="Times New Roman"/>
                <a:cs typeface="Times New Roman"/>
              </a:rPr>
              <a:t>his head. It seems </a:t>
            </a:r>
            <a:r>
              <a:rPr dirty="0" sz="1450" spc="-5">
                <a:latin typeface="Times New Roman"/>
                <a:cs typeface="Times New Roman"/>
              </a:rPr>
              <a:t>he </a:t>
            </a:r>
            <a:r>
              <a:rPr dirty="0" sz="1450" spc="-10">
                <a:latin typeface="Times New Roman"/>
                <a:cs typeface="Times New Roman"/>
              </a:rPr>
              <a:t>could have </a:t>
            </a:r>
            <a:r>
              <a:rPr dirty="0" sz="1450" spc="-5">
                <a:latin typeface="Times New Roman"/>
                <a:cs typeface="Times New Roman"/>
              </a:rPr>
              <a:t>gone </a:t>
            </a:r>
            <a:r>
              <a:rPr dirty="0" sz="1450" spc="-10">
                <a:latin typeface="Times New Roman"/>
                <a:cs typeface="Times New Roman"/>
              </a:rPr>
              <a:t>to prison with </a:t>
            </a:r>
            <a:r>
              <a:rPr dirty="0" sz="1450" spc="-5">
                <a:latin typeface="Times New Roman"/>
                <a:cs typeface="Times New Roman"/>
              </a:rPr>
              <a:t>a </a:t>
            </a:r>
            <a:r>
              <a:rPr dirty="0" sz="1450" spc="-10">
                <a:latin typeface="Times New Roman"/>
                <a:cs typeface="Times New Roman"/>
              </a:rPr>
              <a:t>light  heart. What </a:t>
            </a:r>
            <a:r>
              <a:rPr dirty="0" sz="1450" spc="-5">
                <a:latin typeface="Times New Roman"/>
                <a:cs typeface="Times New Roman"/>
              </a:rPr>
              <a:t>he </a:t>
            </a:r>
            <a:r>
              <a:rPr dirty="0" sz="1450" spc="-10">
                <a:latin typeface="Times New Roman"/>
                <a:cs typeface="Times New Roman"/>
              </a:rPr>
              <a:t>feared, what kept him awake at </a:t>
            </a:r>
            <a:r>
              <a:rPr dirty="0" sz="1450" spc="-5">
                <a:latin typeface="Times New Roman"/>
                <a:cs typeface="Times New Roman"/>
              </a:rPr>
              <a:t>night or </a:t>
            </a:r>
            <a:r>
              <a:rPr dirty="0" sz="1450" spc="-10">
                <a:latin typeface="Times New Roman"/>
                <a:cs typeface="Times New Roman"/>
              </a:rPr>
              <a:t>recalled him from  slumber into </a:t>
            </a:r>
            <a:r>
              <a:rPr dirty="0" sz="1450" spc="-25">
                <a:latin typeface="Times New Roman"/>
                <a:cs typeface="Times New Roman"/>
              </a:rPr>
              <a:t>frenzy, </a:t>
            </a:r>
            <a:r>
              <a:rPr dirty="0" sz="1450" spc="-10">
                <a:latin typeface="Times New Roman"/>
                <a:cs typeface="Times New Roman"/>
              </a:rPr>
              <a:t>was some secret, sudden, and unlawful attempt </a:t>
            </a:r>
            <a:r>
              <a:rPr dirty="0" sz="1450" spc="-5">
                <a:latin typeface="Times New Roman"/>
                <a:cs typeface="Times New Roman"/>
              </a:rPr>
              <a:t>upon </a:t>
            </a:r>
            <a:r>
              <a:rPr dirty="0" sz="1450" spc="-10">
                <a:latin typeface="Times New Roman"/>
                <a:cs typeface="Times New Roman"/>
              </a:rPr>
              <a:t>his  life. Hence, </a:t>
            </a:r>
            <a:r>
              <a:rPr dirty="0" sz="1450" spc="-5">
                <a:latin typeface="Times New Roman"/>
                <a:cs typeface="Times New Roman"/>
              </a:rPr>
              <a:t>he </a:t>
            </a:r>
            <a:r>
              <a:rPr dirty="0" sz="1450" spc="-10">
                <a:latin typeface="Times New Roman"/>
                <a:cs typeface="Times New Roman"/>
              </a:rPr>
              <a:t>desired to bury his existence and escape to </a:t>
            </a:r>
            <a:r>
              <a:rPr dirty="0" sz="1450" spc="-5">
                <a:latin typeface="Times New Roman"/>
                <a:cs typeface="Times New Roman"/>
              </a:rPr>
              <a:t>one of </a:t>
            </a:r>
            <a:r>
              <a:rPr dirty="0" sz="1450" spc="-10">
                <a:latin typeface="Times New Roman"/>
                <a:cs typeface="Times New Roman"/>
              </a:rPr>
              <a:t>the islands in  the South Pacific, and it was in Northmour's yacht, the RED EARL, that </a:t>
            </a:r>
            <a:r>
              <a:rPr dirty="0" sz="1450" spc="-5">
                <a:latin typeface="Times New Roman"/>
                <a:cs typeface="Times New Roman"/>
              </a:rPr>
              <a:t>he  </a:t>
            </a:r>
            <a:r>
              <a:rPr dirty="0" sz="1450" spc="-10">
                <a:latin typeface="Times New Roman"/>
                <a:cs typeface="Times New Roman"/>
              </a:rPr>
              <a:t>designed to </a:t>
            </a:r>
            <a:r>
              <a:rPr dirty="0" sz="1450" spc="-5">
                <a:latin typeface="Times New Roman"/>
                <a:cs typeface="Times New Roman"/>
              </a:rPr>
              <a:t>go. </a:t>
            </a:r>
            <a:r>
              <a:rPr dirty="0" sz="1450" spc="-10">
                <a:latin typeface="Times New Roman"/>
                <a:cs typeface="Times New Roman"/>
              </a:rPr>
              <a:t>The yacht picked them </a:t>
            </a:r>
            <a:r>
              <a:rPr dirty="0" sz="1450" spc="-5">
                <a:latin typeface="Times New Roman"/>
                <a:cs typeface="Times New Roman"/>
              </a:rPr>
              <a:t>up </a:t>
            </a:r>
            <a:r>
              <a:rPr dirty="0" sz="1450" spc="-10">
                <a:latin typeface="Times New Roman"/>
                <a:cs typeface="Times New Roman"/>
              </a:rPr>
              <a:t>clandestinely </a:t>
            </a:r>
            <a:r>
              <a:rPr dirty="0" sz="1450" spc="-5">
                <a:latin typeface="Times New Roman"/>
                <a:cs typeface="Times New Roman"/>
              </a:rPr>
              <a:t>upon </a:t>
            </a:r>
            <a:r>
              <a:rPr dirty="0" sz="1450" spc="-10">
                <a:latin typeface="Times New Roman"/>
                <a:cs typeface="Times New Roman"/>
              </a:rPr>
              <a:t>the coast </a:t>
            </a:r>
            <a:r>
              <a:rPr dirty="0" sz="1450" spc="-5">
                <a:latin typeface="Times New Roman"/>
                <a:cs typeface="Times New Roman"/>
              </a:rPr>
              <a:t>of  </a:t>
            </a:r>
            <a:r>
              <a:rPr dirty="0" sz="1450" spc="-30">
                <a:latin typeface="Times New Roman"/>
                <a:cs typeface="Times New Roman"/>
              </a:rPr>
              <a:t>Wales, </a:t>
            </a:r>
            <a:r>
              <a:rPr dirty="0" sz="1450" spc="-10">
                <a:latin typeface="Times New Roman"/>
                <a:cs typeface="Times New Roman"/>
              </a:rPr>
              <a:t>and had once more deposited them at Graden, till she could </a:t>
            </a:r>
            <a:r>
              <a:rPr dirty="0" sz="1450" spc="-5">
                <a:latin typeface="Times New Roman"/>
                <a:cs typeface="Times New Roman"/>
              </a:rPr>
              <a:t>be </a:t>
            </a:r>
            <a:r>
              <a:rPr dirty="0" sz="1450" spc="-10">
                <a:latin typeface="Times New Roman"/>
                <a:cs typeface="Times New Roman"/>
              </a:rPr>
              <a:t>refitted  and provisioned for the longer voyage. Nor could Clara </a:t>
            </a:r>
            <a:r>
              <a:rPr dirty="0" sz="1450" spc="-5">
                <a:latin typeface="Times New Roman"/>
                <a:cs typeface="Times New Roman"/>
              </a:rPr>
              <a:t>doubt </a:t>
            </a:r>
            <a:r>
              <a:rPr dirty="0" sz="1450" spc="-10">
                <a:latin typeface="Times New Roman"/>
                <a:cs typeface="Times New Roman"/>
              </a:rPr>
              <a:t>that her hand  had been stipulated as the price </a:t>
            </a:r>
            <a:r>
              <a:rPr dirty="0" sz="1450" spc="-5">
                <a:latin typeface="Times New Roman"/>
                <a:cs typeface="Times New Roman"/>
              </a:rPr>
              <a:t>of </a:t>
            </a:r>
            <a:r>
              <a:rPr dirty="0" sz="1450" spc="-10">
                <a:latin typeface="Times New Roman"/>
                <a:cs typeface="Times New Roman"/>
              </a:rPr>
              <a:t>passage. </a:t>
            </a:r>
            <a:r>
              <a:rPr dirty="0" sz="1450" spc="-20">
                <a:latin typeface="Times New Roman"/>
                <a:cs typeface="Times New Roman"/>
              </a:rPr>
              <a:t>For, </a:t>
            </a:r>
            <a:r>
              <a:rPr dirty="0" sz="1450" spc="-10">
                <a:latin typeface="Times New Roman"/>
                <a:cs typeface="Times New Roman"/>
              </a:rPr>
              <a:t>although Northmour was  neither unkind </a:t>
            </a:r>
            <a:r>
              <a:rPr dirty="0" sz="1450" spc="-5">
                <a:latin typeface="Times New Roman"/>
                <a:cs typeface="Times New Roman"/>
              </a:rPr>
              <a:t>nor </a:t>
            </a:r>
            <a:r>
              <a:rPr dirty="0" sz="1450" spc="-10">
                <a:latin typeface="Times New Roman"/>
                <a:cs typeface="Times New Roman"/>
              </a:rPr>
              <a:t>even discourteous, </a:t>
            </a:r>
            <a:r>
              <a:rPr dirty="0" sz="1450" spc="-5">
                <a:latin typeface="Times New Roman"/>
                <a:cs typeface="Times New Roman"/>
              </a:rPr>
              <a:t>he </a:t>
            </a:r>
            <a:r>
              <a:rPr dirty="0" sz="1450" spc="-10">
                <a:latin typeface="Times New Roman"/>
                <a:cs typeface="Times New Roman"/>
              </a:rPr>
              <a:t>had shown himself in several  instances somewhat overbold in speech and</a:t>
            </a:r>
            <a:r>
              <a:rPr dirty="0" sz="1450" spc="20">
                <a:latin typeface="Times New Roman"/>
                <a:cs typeface="Times New Roman"/>
              </a:rPr>
              <a:t> </a:t>
            </a:r>
            <a:r>
              <a:rPr dirty="0" sz="1450" spc="-20">
                <a:latin typeface="Times New Roman"/>
                <a:cs typeface="Times New Roman"/>
              </a:rPr>
              <a:t>manner.</a:t>
            </a:r>
            <a:endParaRPr sz="1450">
              <a:latin typeface="Times New Roman"/>
              <a:cs typeface="Times New Roman"/>
            </a:endParaRPr>
          </a:p>
          <a:p>
            <a:pPr algn="just" marL="12700" marR="6985">
              <a:lnSpc>
                <a:spcPts val="1730"/>
              </a:lnSpc>
              <a:spcBef>
                <a:spcPts val="830"/>
              </a:spcBef>
            </a:pPr>
            <a:r>
              <a:rPr dirty="0" sz="1450" spc="-5">
                <a:latin typeface="Times New Roman"/>
                <a:cs typeface="Times New Roman"/>
              </a:rPr>
              <a:t>I </a:t>
            </a:r>
            <a:r>
              <a:rPr dirty="0" sz="1450" spc="-10">
                <a:latin typeface="Times New Roman"/>
                <a:cs typeface="Times New Roman"/>
              </a:rPr>
              <a:t>listened, </a:t>
            </a:r>
            <a:r>
              <a:rPr dirty="0" sz="1450" spc="-5">
                <a:latin typeface="Times New Roman"/>
                <a:cs typeface="Times New Roman"/>
              </a:rPr>
              <a:t>I </a:t>
            </a:r>
            <a:r>
              <a:rPr dirty="0" sz="1450" spc="-10">
                <a:latin typeface="Times New Roman"/>
                <a:cs typeface="Times New Roman"/>
              </a:rPr>
              <a:t>need </a:t>
            </a:r>
            <a:r>
              <a:rPr dirty="0" sz="1450" spc="-5">
                <a:latin typeface="Times New Roman"/>
                <a:cs typeface="Times New Roman"/>
              </a:rPr>
              <a:t>not </a:t>
            </a:r>
            <a:r>
              <a:rPr dirty="0" sz="1450" spc="-30">
                <a:latin typeface="Times New Roman"/>
                <a:cs typeface="Times New Roman"/>
              </a:rPr>
              <a:t>say, </a:t>
            </a:r>
            <a:r>
              <a:rPr dirty="0" sz="1450" spc="-10">
                <a:latin typeface="Times New Roman"/>
                <a:cs typeface="Times New Roman"/>
              </a:rPr>
              <a:t>with fixed attention, and </a:t>
            </a:r>
            <a:r>
              <a:rPr dirty="0" sz="1450" spc="-5">
                <a:latin typeface="Times New Roman"/>
                <a:cs typeface="Times New Roman"/>
              </a:rPr>
              <a:t>put </a:t>
            </a:r>
            <a:r>
              <a:rPr dirty="0" sz="1450" spc="-10">
                <a:latin typeface="Times New Roman"/>
                <a:cs typeface="Times New Roman"/>
              </a:rPr>
              <a:t>many questions as to the  more mysterious part. It was in vain. She had </a:t>
            </a:r>
            <a:r>
              <a:rPr dirty="0" sz="1450" spc="-5">
                <a:latin typeface="Times New Roman"/>
                <a:cs typeface="Times New Roman"/>
              </a:rPr>
              <a:t>no </a:t>
            </a:r>
            <a:r>
              <a:rPr dirty="0" sz="1450" spc="-10">
                <a:latin typeface="Times New Roman"/>
                <a:cs typeface="Times New Roman"/>
              </a:rPr>
              <a:t>clear idea </a:t>
            </a:r>
            <a:r>
              <a:rPr dirty="0" sz="1450" spc="-5">
                <a:latin typeface="Times New Roman"/>
                <a:cs typeface="Times New Roman"/>
              </a:rPr>
              <a:t>of </a:t>
            </a:r>
            <a:r>
              <a:rPr dirty="0" sz="1450" spc="-10">
                <a:latin typeface="Times New Roman"/>
                <a:cs typeface="Times New Roman"/>
              </a:rPr>
              <a:t>what the blow  was, </a:t>
            </a:r>
            <a:r>
              <a:rPr dirty="0" sz="1450" spc="-5">
                <a:latin typeface="Times New Roman"/>
                <a:cs typeface="Times New Roman"/>
              </a:rPr>
              <a:t>nor of </a:t>
            </a:r>
            <a:r>
              <a:rPr dirty="0" sz="1450" spc="-10">
                <a:latin typeface="Times New Roman"/>
                <a:cs typeface="Times New Roman"/>
              </a:rPr>
              <a:t>how it was expected to fall. Her father's alarm was unfeigned and  physically prostrating, 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thought </a:t>
            </a:r>
            <a:r>
              <a:rPr dirty="0" sz="1450" spc="-10">
                <a:latin typeface="Times New Roman"/>
                <a:cs typeface="Times New Roman"/>
              </a:rPr>
              <a:t>more than once </a:t>
            </a:r>
            <a:r>
              <a:rPr dirty="0" sz="1450" spc="-5">
                <a:latin typeface="Times New Roman"/>
                <a:cs typeface="Times New Roman"/>
              </a:rPr>
              <a:t>of </a:t>
            </a:r>
            <a:r>
              <a:rPr dirty="0" sz="1450" spc="-10">
                <a:latin typeface="Times New Roman"/>
                <a:cs typeface="Times New Roman"/>
              </a:rPr>
              <a:t>making an  unconditional surrender to the police. But the scheme was finally abandoned,  for </a:t>
            </a:r>
            <a:r>
              <a:rPr dirty="0" sz="1450" spc="-5">
                <a:latin typeface="Times New Roman"/>
                <a:cs typeface="Times New Roman"/>
              </a:rPr>
              <a:t>he </a:t>
            </a:r>
            <a:r>
              <a:rPr dirty="0" sz="1450" spc="-10">
                <a:latin typeface="Times New Roman"/>
                <a:cs typeface="Times New Roman"/>
              </a:rPr>
              <a:t>was convinced that </a:t>
            </a:r>
            <a:r>
              <a:rPr dirty="0" sz="1450" spc="-5">
                <a:latin typeface="Times New Roman"/>
                <a:cs typeface="Times New Roman"/>
              </a:rPr>
              <a:t>not </a:t>
            </a:r>
            <a:r>
              <a:rPr dirty="0" sz="1450" spc="-10">
                <a:latin typeface="Times New Roman"/>
                <a:cs typeface="Times New Roman"/>
              </a:rPr>
              <a:t>even the strength </a:t>
            </a:r>
            <a:r>
              <a:rPr dirty="0" sz="1450" spc="-5">
                <a:latin typeface="Times New Roman"/>
                <a:cs typeface="Times New Roman"/>
              </a:rPr>
              <a:t>of our </a:t>
            </a:r>
            <a:r>
              <a:rPr dirty="0" sz="1450" spc="-10">
                <a:latin typeface="Times New Roman"/>
                <a:cs typeface="Times New Roman"/>
              </a:rPr>
              <a:t>English prisons could  shelter him from his pursuers. He had had many </a:t>
            </a:r>
            <a:r>
              <a:rPr dirty="0" sz="1450" spc="-15">
                <a:latin typeface="Times New Roman"/>
                <a:cs typeface="Times New Roman"/>
              </a:rPr>
              <a:t>affairs </a:t>
            </a:r>
            <a:r>
              <a:rPr dirty="0" sz="1450" spc="-10">
                <a:latin typeface="Times New Roman"/>
                <a:cs typeface="Times New Roman"/>
              </a:rPr>
              <a:t>with </a:t>
            </a:r>
            <a:r>
              <a:rPr dirty="0" sz="1450" spc="-25">
                <a:latin typeface="Times New Roman"/>
                <a:cs typeface="Times New Roman"/>
              </a:rPr>
              <a:t>Italy, </a:t>
            </a:r>
            <a:r>
              <a:rPr dirty="0" sz="1450" spc="-10">
                <a:latin typeface="Times New Roman"/>
                <a:cs typeface="Times New Roman"/>
              </a:rPr>
              <a:t>and with  Italians resident in London, in the later years </a:t>
            </a:r>
            <a:r>
              <a:rPr dirty="0" sz="1450" spc="-5">
                <a:latin typeface="Times New Roman"/>
                <a:cs typeface="Times New Roman"/>
              </a:rPr>
              <a:t>of </a:t>
            </a:r>
            <a:r>
              <a:rPr dirty="0" sz="1450" spc="-10">
                <a:latin typeface="Times New Roman"/>
                <a:cs typeface="Times New Roman"/>
              </a:rPr>
              <a:t>his business; and these last, as  Clara fancied, were somehow connected with the doom that threatened him.  He had shown great terror at the presence </a:t>
            </a:r>
            <a:r>
              <a:rPr dirty="0" sz="1450" spc="-5">
                <a:latin typeface="Times New Roman"/>
                <a:cs typeface="Times New Roman"/>
              </a:rPr>
              <a:t>of </a:t>
            </a:r>
            <a:r>
              <a:rPr dirty="0" sz="1450" spc="-10">
                <a:latin typeface="Times New Roman"/>
                <a:cs typeface="Times New Roman"/>
              </a:rPr>
              <a:t>an Italian seaman </a:t>
            </a:r>
            <a:r>
              <a:rPr dirty="0" sz="1450" spc="-5">
                <a:latin typeface="Times New Roman"/>
                <a:cs typeface="Times New Roman"/>
              </a:rPr>
              <a:t>on </a:t>
            </a:r>
            <a:r>
              <a:rPr dirty="0" sz="1450" spc="-10">
                <a:latin typeface="Times New Roman"/>
                <a:cs typeface="Times New Roman"/>
              </a:rPr>
              <a:t>board the  RED EARL, and had bitterly and repeatedly accused Northmour in  consequence. The latter had protested that Beppo (that was the seaman's  name) was </a:t>
            </a:r>
            <a:r>
              <a:rPr dirty="0" sz="1450" spc="-5">
                <a:latin typeface="Times New Roman"/>
                <a:cs typeface="Times New Roman"/>
              </a:rPr>
              <a:t>a </a:t>
            </a:r>
            <a:r>
              <a:rPr dirty="0" sz="1450" spc="-10">
                <a:latin typeface="Times New Roman"/>
                <a:cs typeface="Times New Roman"/>
              </a:rPr>
              <a:t>capital </a:t>
            </a:r>
            <a:r>
              <a:rPr dirty="0" sz="1450" spc="-25">
                <a:latin typeface="Times New Roman"/>
                <a:cs typeface="Times New Roman"/>
              </a:rPr>
              <a:t>fellow, </a:t>
            </a:r>
            <a:r>
              <a:rPr dirty="0" sz="1450" spc="-10">
                <a:latin typeface="Times New Roman"/>
                <a:cs typeface="Times New Roman"/>
              </a:rPr>
              <a:t>and could </a:t>
            </a:r>
            <a:r>
              <a:rPr dirty="0" sz="1450" spc="-5">
                <a:latin typeface="Times New Roman"/>
                <a:cs typeface="Times New Roman"/>
              </a:rPr>
              <a:t>be </a:t>
            </a:r>
            <a:r>
              <a:rPr dirty="0" sz="1450" spc="-10">
                <a:latin typeface="Times New Roman"/>
                <a:cs typeface="Times New Roman"/>
              </a:rPr>
              <a:t>trusted to the death; </a:t>
            </a:r>
            <a:r>
              <a:rPr dirty="0" sz="1450" spc="-5">
                <a:latin typeface="Times New Roman"/>
                <a:cs typeface="Times New Roman"/>
              </a:rPr>
              <a:t>but </a:t>
            </a:r>
            <a:r>
              <a:rPr dirty="0" sz="1450" spc="-35">
                <a:latin typeface="Times New Roman"/>
                <a:cs typeface="Times New Roman"/>
              </a:rPr>
              <a:t>Mr.  </a:t>
            </a:r>
            <a:r>
              <a:rPr dirty="0" sz="1450" spc="-10">
                <a:latin typeface="Times New Roman"/>
                <a:cs typeface="Times New Roman"/>
              </a:rPr>
              <a:t>Huddlestone had continued ever since to declare that all was lost, that it was  only </a:t>
            </a:r>
            <a:r>
              <a:rPr dirty="0" sz="1450" spc="-5">
                <a:latin typeface="Times New Roman"/>
                <a:cs typeface="Times New Roman"/>
              </a:rPr>
              <a:t>a </a:t>
            </a:r>
            <a:r>
              <a:rPr dirty="0" sz="1450" spc="-10">
                <a:latin typeface="Times New Roman"/>
                <a:cs typeface="Times New Roman"/>
              </a:rPr>
              <a:t>question </a:t>
            </a:r>
            <a:r>
              <a:rPr dirty="0" sz="1450" spc="-5">
                <a:latin typeface="Times New Roman"/>
                <a:cs typeface="Times New Roman"/>
              </a:rPr>
              <a:t>of </a:t>
            </a:r>
            <a:r>
              <a:rPr dirty="0" sz="1450" spc="-10">
                <a:latin typeface="Times New Roman"/>
                <a:cs typeface="Times New Roman"/>
              </a:rPr>
              <a:t>days, and that Beppo would </a:t>
            </a:r>
            <a:r>
              <a:rPr dirty="0" sz="1450" spc="-5">
                <a:latin typeface="Times New Roman"/>
                <a:cs typeface="Times New Roman"/>
              </a:rPr>
              <a:t>be </a:t>
            </a:r>
            <a:r>
              <a:rPr dirty="0" sz="1450" spc="-10">
                <a:latin typeface="Times New Roman"/>
                <a:cs typeface="Times New Roman"/>
              </a:rPr>
              <a:t>the ruin </a:t>
            </a:r>
            <a:r>
              <a:rPr dirty="0" sz="1450" spc="-5">
                <a:latin typeface="Times New Roman"/>
                <a:cs typeface="Times New Roman"/>
              </a:rPr>
              <a:t>of </a:t>
            </a:r>
            <a:r>
              <a:rPr dirty="0" sz="1450" spc="-10">
                <a:latin typeface="Times New Roman"/>
                <a:cs typeface="Times New Roman"/>
              </a:rPr>
              <a:t>him</a:t>
            </a:r>
            <a:r>
              <a:rPr dirty="0" sz="1450" spc="80">
                <a:latin typeface="Times New Roman"/>
                <a:cs typeface="Times New Roman"/>
              </a:rPr>
              <a:t> </a:t>
            </a:r>
            <a:r>
              <a:rPr dirty="0" sz="1450" spc="-10">
                <a:latin typeface="Times New Roman"/>
                <a:cs typeface="Times New Roman"/>
              </a:rPr>
              <a:t>yet.</a:t>
            </a:r>
            <a:endParaRPr sz="1450">
              <a:latin typeface="Times New Roman"/>
              <a:cs typeface="Times New Roman"/>
            </a:endParaRPr>
          </a:p>
          <a:p>
            <a:pPr algn="just" marL="12700" marR="5080">
              <a:lnSpc>
                <a:spcPts val="1730"/>
              </a:lnSpc>
              <a:spcBef>
                <a:spcPts val="840"/>
              </a:spcBef>
            </a:pPr>
            <a:r>
              <a:rPr dirty="0" sz="1450" spc="-5">
                <a:latin typeface="Times New Roman"/>
                <a:cs typeface="Times New Roman"/>
              </a:rPr>
              <a:t>I </a:t>
            </a:r>
            <a:r>
              <a:rPr dirty="0" sz="1450" spc="-10">
                <a:latin typeface="Times New Roman"/>
                <a:cs typeface="Times New Roman"/>
              </a:rPr>
              <a:t>regarded the whole story as the hallucination </a:t>
            </a:r>
            <a:r>
              <a:rPr dirty="0" sz="1450" spc="-5">
                <a:latin typeface="Times New Roman"/>
                <a:cs typeface="Times New Roman"/>
              </a:rPr>
              <a:t>of a </a:t>
            </a:r>
            <a:r>
              <a:rPr dirty="0" sz="1450" spc="-10">
                <a:latin typeface="Times New Roman"/>
                <a:cs typeface="Times New Roman"/>
              </a:rPr>
              <a:t>mind shaken </a:t>
            </a:r>
            <a:r>
              <a:rPr dirty="0" sz="1450" spc="-5">
                <a:latin typeface="Times New Roman"/>
                <a:cs typeface="Times New Roman"/>
              </a:rPr>
              <a:t>by </a:t>
            </a:r>
            <a:r>
              <a:rPr dirty="0" sz="1450" spc="-20">
                <a:latin typeface="Times New Roman"/>
                <a:cs typeface="Times New Roman"/>
              </a:rPr>
              <a:t>calamity.  </a:t>
            </a:r>
            <a:r>
              <a:rPr dirty="0" sz="1450" spc="-10">
                <a:latin typeface="Times New Roman"/>
                <a:cs typeface="Times New Roman"/>
              </a:rPr>
              <a:t>He had </a:t>
            </a:r>
            <a:r>
              <a:rPr dirty="0" sz="1450" spc="-15">
                <a:latin typeface="Times New Roman"/>
                <a:cs typeface="Times New Roman"/>
              </a:rPr>
              <a:t>suffered </a:t>
            </a:r>
            <a:r>
              <a:rPr dirty="0" sz="1450" spc="-10">
                <a:latin typeface="Times New Roman"/>
                <a:cs typeface="Times New Roman"/>
              </a:rPr>
              <a:t>heavy loss </a:t>
            </a:r>
            <a:r>
              <a:rPr dirty="0" sz="1450" spc="-5">
                <a:latin typeface="Times New Roman"/>
                <a:cs typeface="Times New Roman"/>
              </a:rPr>
              <a:t>by </a:t>
            </a:r>
            <a:r>
              <a:rPr dirty="0" sz="1450" spc="-10">
                <a:latin typeface="Times New Roman"/>
                <a:cs typeface="Times New Roman"/>
              </a:rPr>
              <a:t>his Italian transactions; and hence the sight </a:t>
            </a:r>
            <a:r>
              <a:rPr dirty="0" sz="1450" spc="-5">
                <a:latin typeface="Times New Roman"/>
                <a:cs typeface="Times New Roman"/>
              </a:rPr>
              <a:t>of  </a:t>
            </a:r>
            <a:r>
              <a:rPr dirty="0" sz="1450" spc="-10">
                <a:latin typeface="Times New Roman"/>
                <a:cs typeface="Times New Roman"/>
              </a:rPr>
              <a:t>an</a:t>
            </a:r>
            <a:r>
              <a:rPr dirty="0" sz="1450" spc="185">
                <a:latin typeface="Times New Roman"/>
                <a:cs typeface="Times New Roman"/>
              </a:rPr>
              <a:t> </a:t>
            </a:r>
            <a:r>
              <a:rPr dirty="0" sz="1450" spc="-10">
                <a:latin typeface="Times New Roman"/>
                <a:cs typeface="Times New Roman"/>
              </a:rPr>
              <a:t>Italian</a:t>
            </a:r>
            <a:r>
              <a:rPr dirty="0" sz="1450" spc="190">
                <a:latin typeface="Times New Roman"/>
                <a:cs typeface="Times New Roman"/>
              </a:rPr>
              <a:t> </a:t>
            </a:r>
            <a:r>
              <a:rPr dirty="0" sz="1450" spc="-10">
                <a:latin typeface="Times New Roman"/>
                <a:cs typeface="Times New Roman"/>
              </a:rPr>
              <a:t>was</a:t>
            </a:r>
            <a:r>
              <a:rPr dirty="0" sz="1450" spc="190">
                <a:latin typeface="Times New Roman"/>
                <a:cs typeface="Times New Roman"/>
              </a:rPr>
              <a:t> </a:t>
            </a:r>
            <a:r>
              <a:rPr dirty="0" sz="1450" spc="-10">
                <a:latin typeface="Times New Roman"/>
                <a:cs typeface="Times New Roman"/>
              </a:rPr>
              <a:t>hateful</a:t>
            </a:r>
            <a:r>
              <a:rPr dirty="0" sz="1450" spc="180">
                <a:latin typeface="Times New Roman"/>
                <a:cs typeface="Times New Roman"/>
              </a:rPr>
              <a:t> </a:t>
            </a:r>
            <a:r>
              <a:rPr dirty="0" sz="1450" spc="-10">
                <a:latin typeface="Times New Roman"/>
                <a:cs typeface="Times New Roman"/>
              </a:rPr>
              <a:t>to</a:t>
            </a:r>
            <a:r>
              <a:rPr dirty="0" sz="1450" spc="190">
                <a:latin typeface="Times New Roman"/>
                <a:cs typeface="Times New Roman"/>
              </a:rPr>
              <a:t> </a:t>
            </a:r>
            <a:r>
              <a:rPr dirty="0" sz="1450" spc="-10">
                <a:latin typeface="Times New Roman"/>
                <a:cs typeface="Times New Roman"/>
              </a:rPr>
              <a:t>him,</a:t>
            </a:r>
            <a:r>
              <a:rPr dirty="0" sz="1450" spc="190">
                <a:latin typeface="Times New Roman"/>
                <a:cs typeface="Times New Roman"/>
              </a:rPr>
              <a:t> </a:t>
            </a:r>
            <a:r>
              <a:rPr dirty="0" sz="1450" spc="-10">
                <a:latin typeface="Times New Roman"/>
                <a:cs typeface="Times New Roman"/>
              </a:rPr>
              <a:t>and</a:t>
            </a:r>
            <a:r>
              <a:rPr dirty="0" sz="1450" spc="185">
                <a:latin typeface="Times New Roman"/>
                <a:cs typeface="Times New Roman"/>
              </a:rPr>
              <a:t> </a:t>
            </a:r>
            <a:r>
              <a:rPr dirty="0" sz="1450" spc="-10">
                <a:latin typeface="Times New Roman"/>
                <a:cs typeface="Times New Roman"/>
              </a:rPr>
              <a:t>the</a:t>
            </a:r>
            <a:r>
              <a:rPr dirty="0" sz="1450" spc="185">
                <a:latin typeface="Times New Roman"/>
                <a:cs typeface="Times New Roman"/>
              </a:rPr>
              <a:t> </a:t>
            </a:r>
            <a:r>
              <a:rPr dirty="0" sz="1450" spc="-10">
                <a:latin typeface="Times New Roman"/>
                <a:cs typeface="Times New Roman"/>
              </a:rPr>
              <a:t>principal</a:t>
            </a:r>
            <a:r>
              <a:rPr dirty="0" sz="1450" spc="190">
                <a:latin typeface="Times New Roman"/>
                <a:cs typeface="Times New Roman"/>
              </a:rPr>
              <a:t> </a:t>
            </a:r>
            <a:r>
              <a:rPr dirty="0" sz="1450" spc="-10">
                <a:latin typeface="Times New Roman"/>
                <a:cs typeface="Times New Roman"/>
              </a:rPr>
              <a:t>part</a:t>
            </a:r>
            <a:r>
              <a:rPr dirty="0" sz="1450" spc="180">
                <a:latin typeface="Times New Roman"/>
                <a:cs typeface="Times New Roman"/>
              </a:rPr>
              <a:t> </a:t>
            </a:r>
            <a:r>
              <a:rPr dirty="0" sz="1450" spc="-10">
                <a:latin typeface="Times New Roman"/>
                <a:cs typeface="Times New Roman"/>
              </a:rPr>
              <a:t>in</a:t>
            </a:r>
            <a:r>
              <a:rPr dirty="0" sz="1450" spc="190">
                <a:latin typeface="Times New Roman"/>
                <a:cs typeface="Times New Roman"/>
              </a:rPr>
              <a:t> </a:t>
            </a:r>
            <a:r>
              <a:rPr dirty="0" sz="1450" spc="-10">
                <a:latin typeface="Times New Roman"/>
                <a:cs typeface="Times New Roman"/>
              </a:rPr>
              <a:t>his</a:t>
            </a:r>
            <a:r>
              <a:rPr dirty="0" sz="1450" spc="185">
                <a:latin typeface="Times New Roman"/>
                <a:cs typeface="Times New Roman"/>
              </a:rPr>
              <a:t> </a:t>
            </a:r>
            <a:r>
              <a:rPr dirty="0" sz="1450" spc="-10">
                <a:latin typeface="Times New Roman"/>
                <a:cs typeface="Times New Roman"/>
              </a:rPr>
              <a:t>nightmare</a:t>
            </a:r>
            <a:r>
              <a:rPr dirty="0" sz="1450" spc="185">
                <a:latin typeface="Times New Roman"/>
                <a:cs typeface="Times New Roman"/>
              </a:rPr>
              <a:t> </a:t>
            </a:r>
            <a:r>
              <a:rPr dirty="0" sz="1450" spc="-10">
                <a:latin typeface="Times New Roman"/>
                <a:cs typeface="Times New Roman"/>
              </a:rPr>
              <a:t>would</a:t>
            </a:r>
            <a:endParaRPr sz="1450">
              <a:latin typeface="Times New Roman"/>
              <a:cs typeface="Times New Roman"/>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naturally enough </a:t>
            </a:r>
            <a:r>
              <a:rPr dirty="0" sz="1450" spc="-5">
                <a:latin typeface="Times New Roman"/>
                <a:cs typeface="Times New Roman"/>
              </a:rPr>
              <a:t>be </a:t>
            </a:r>
            <a:r>
              <a:rPr dirty="0" sz="1450" spc="-10">
                <a:latin typeface="Times New Roman"/>
                <a:cs typeface="Times New Roman"/>
              </a:rPr>
              <a:t>played </a:t>
            </a:r>
            <a:r>
              <a:rPr dirty="0" sz="1450" spc="-5">
                <a:latin typeface="Times New Roman"/>
                <a:cs typeface="Times New Roman"/>
              </a:rPr>
              <a:t>by one of </a:t>
            </a:r>
            <a:r>
              <a:rPr dirty="0" sz="1450" spc="-10">
                <a:latin typeface="Times New Roman"/>
                <a:cs typeface="Times New Roman"/>
              </a:rPr>
              <a:t>that</a:t>
            </a:r>
            <a:r>
              <a:rPr dirty="0" sz="1450" spc="10">
                <a:latin typeface="Times New Roman"/>
                <a:cs typeface="Times New Roman"/>
              </a:rPr>
              <a:t> </a:t>
            </a:r>
            <a:r>
              <a:rPr dirty="0" sz="1450" spc="-10">
                <a:latin typeface="Times New Roman"/>
                <a:cs typeface="Times New Roman"/>
              </a:rPr>
              <a:t>nation.</a:t>
            </a:r>
            <a:endParaRPr sz="1450">
              <a:latin typeface="Times New Roman"/>
              <a:cs typeface="Times New Roman"/>
            </a:endParaRPr>
          </a:p>
          <a:p>
            <a:pPr marL="12700" marR="11430">
              <a:lnSpc>
                <a:spcPts val="1730"/>
              </a:lnSpc>
              <a:spcBef>
                <a:spcPts val="915"/>
              </a:spcBef>
            </a:pPr>
            <a:r>
              <a:rPr dirty="0" sz="1450" spc="-10">
                <a:latin typeface="Times New Roman"/>
                <a:cs typeface="Times New Roman"/>
              </a:rPr>
              <a:t>"What </a:t>
            </a:r>
            <a:r>
              <a:rPr dirty="0" sz="1450" spc="-5">
                <a:latin typeface="Times New Roman"/>
                <a:cs typeface="Times New Roman"/>
              </a:rPr>
              <a:t>your </a:t>
            </a:r>
            <a:r>
              <a:rPr dirty="0" sz="1450" spc="-10">
                <a:latin typeface="Times New Roman"/>
                <a:cs typeface="Times New Roman"/>
              </a:rPr>
              <a:t>father wants," </a:t>
            </a:r>
            <a:r>
              <a:rPr dirty="0" sz="1450" spc="-5">
                <a:latin typeface="Times New Roman"/>
                <a:cs typeface="Times New Roman"/>
              </a:rPr>
              <a:t>I </a:t>
            </a:r>
            <a:r>
              <a:rPr dirty="0" sz="1450" spc="-10">
                <a:latin typeface="Times New Roman"/>
                <a:cs typeface="Times New Roman"/>
              </a:rPr>
              <a:t>said, "is </a:t>
            </a:r>
            <a:r>
              <a:rPr dirty="0" sz="1450" spc="-5">
                <a:latin typeface="Times New Roman"/>
                <a:cs typeface="Times New Roman"/>
              </a:rPr>
              <a:t>a good </a:t>
            </a:r>
            <a:r>
              <a:rPr dirty="0" sz="1450" spc="-10">
                <a:latin typeface="Times New Roman"/>
                <a:cs typeface="Times New Roman"/>
              </a:rPr>
              <a:t>doctor and some calming  medicine."</a:t>
            </a:r>
            <a:endParaRPr sz="1450">
              <a:latin typeface="Times New Roman"/>
              <a:cs typeface="Times New Roman"/>
            </a:endParaRPr>
          </a:p>
          <a:p>
            <a:pPr marL="12700" marR="12700">
              <a:lnSpc>
                <a:spcPts val="1730"/>
              </a:lnSpc>
              <a:spcBef>
                <a:spcPts val="865"/>
              </a:spcBef>
            </a:pPr>
            <a:r>
              <a:rPr dirty="0" sz="1450" spc="-10">
                <a:latin typeface="Times New Roman"/>
                <a:cs typeface="Times New Roman"/>
              </a:rPr>
              <a:t>"But </a:t>
            </a:r>
            <a:r>
              <a:rPr dirty="0" sz="1450" spc="-35">
                <a:latin typeface="Times New Roman"/>
                <a:cs typeface="Times New Roman"/>
              </a:rPr>
              <a:t>Mr. </a:t>
            </a:r>
            <a:r>
              <a:rPr dirty="0" sz="1450" spc="-10">
                <a:latin typeface="Times New Roman"/>
                <a:cs typeface="Times New Roman"/>
              </a:rPr>
              <a:t>Northmour?" objected </a:t>
            </a:r>
            <a:r>
              <a:rPr dirty="0" sz="1450" spc="-5">
                <a:latin typeface="Times New Roman"/>
                <a:cs typeface="Times New Roman"/>
              </a:rPr>
              <a:t>your </a:t>
            </a:r>
            <a:r>
              <a:rPr dirty="0" sz="1450" spc="-20">
                <a:latin typeface="Times New Roman"/>
                <a:cs typeface="Times New Roman"/>
              </a:rPr>
              <a:t>mother. </a:t>
            </a:r>
            <a:r>
              <a:rPr dirty="0" sz="1450" spc="-10">
                <a:latin typeface="Times New Roman"/>
                <a:cs typeface="Times New Roman"/>
              </a:rPr>
              <a:t>"He is untroubled </a:t>
            </a:r>
            <a:r>
              <a:rPr dirty="0" sz="1450" spc="-5">
                <a:latin typeface="Times New Roman"/>
                <a:cs typeface="Times New Roman"/>
              </a:rPr>
              <a:t>by </a:t>
            </a:r>
            <a:r>
              <a:rPr dirty="0" sz="1450" spc="-10">
                <a:latin typeface="Times New Roman"/>
                <a:cs typeface="Times New Roman"/>
              </a:rPr>
              <a:t>losses, and  yet </a:t>
            </a:r>
            <a:r>
              <a:rPr dirty="0" sz="1450" spc="-5">
                <a:latin typeface="Times New Roman"/>
                <a:cs typeface="Times New Roman"/>
              </a:rPr>
              <a:t>he </a:t>
            </a:r>
            <a:r>
              <a:rPr dirty="0" sz="1450" spc="-10">
                <a:latin typeface="Times New Roman"/>
                <a:cs typeface="Times New Roman"/>
              </a:rPr>
              <a:t>shares in this</a:t>
            </a:r>
            <a:r>
              <a:rPr dirty="0" sz="1450" spc="5">
                <a:latin typeface="Times New Roman"/>
                <a:cs typeface="Times New Roman"/>
              </a:rPr>
              <a:t> </a:t>
            </a:r>
            <a:r>
              <a:rPr dirty="0" sz="1450" spc="-20">
                <a:latin typeface="Times New Roman"/>
                <a:cs typeface="Times New Roman"/>
              </a:rPr>
              <a:t>terror."</a:t>
            </a:r>
            <a:endParaRPr sz="1450">
              <a:latin typeface="Times New Roman"/>
              <a:cs typeface="Times New Roman"/>
            </a:endParaRPr>
          </a:p>
          <a:p>
            <a:pPr marL="12700">
              <a:lnSpc>
                <a:spcPct val="100000"/>
              </a:lnSpc>
              <a:spcBef>
                <a:spcPts val="795"/>
              </a:spcBef>
            </a:pP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laughing at what </a:t>
            </a:r>
            <a:r>
              <a:rPr dirty="0" sz="1450" spc="-5">
                <a:latin typeface="Times New Roman"/>
                <a:cs typeface="Times New Roman"/>
              </a:rPr>
              <a:t>I </a:t>
            </a:r>
            <a:r>
              <a:rPr dirty="0" sz="1450" spc="-10">
                <a:latin typeface="Times New Roman"/>
                <a:cs typeface="Times New Roman"/>
              </a:rPr>
              <a:t>considered her</a:t>
            </a:r>
            <a:r>
              <a:rPr dirty="0" sz="1450" spc="45">
                <a:latin typeface="Times New Roman"/>
                <a:cs typeface="Times New Roman"/>
              </a:rPr>
              <a:t> </a:t>
            </a:r>
            <a:r>
              <a:rPr dirty="0" sz="1450" spc="-20">
                <a:latin typeface="Times New Roman"/>
                <a:cs typeface="Times New Roman"/>
              </a:rPr>
              <a:t>simplicity.</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said I, "you have told me yourself what reward </a:t>
            </a:r>
            <a:r>
              <a:rPr dirty="0" sz="1450" spc="-5">
                <a:latin typeface="Times New Roman"/>
                <a:cs typeface="Times New Roman"/>
              </a:rPr>
              <a:t>he </a:t>
            </a:r>
            <a:r>
              <a:rPr dirty="0" sz="1450" spc="-10">
                <a:latin typeface="Times New Roman"/>
                <a:cs typeface="Times New Roman"/>
              </a:rPr>
              <a:t>has to look </a:t>
            </a:r>
            <a:r>
              <a:rPr dirty="0" sz="1450" spc="-30">
                <a:latin typeface="Times New Roman"/>
                <a:cs typeface="Times New Roman"/>
              </a:rPr>
              <a:t>for.  </a:t>
            </a:r>
            <a:r>
              <a:rPr dirty="0" sz="1450" spc="-10">
                <a:latin typeface="Times New Roman"/>
                <a:cs typeface="Times New Roman"/>
              </a:rPr>
              <a:t>All is fair in love, </a:t>
            </a:r>
            <a:r>
              <a:rPr dirty="0" sz="1450" spc="-5">
                <a:latin typeface="Times New Roman"/>
                <a:cs typeface="Times New Roman"/>
              </a:rPr>
              <a:t>you </a:t>
            </a:r>
            <a:r>
              <a:rPr dirty="0" sz="1450" spc="-10">
                <a:latin typeface="Times New Roman"/>
                <a:cs typeface="Times New Roman"/>
              </a:rPr>
              <a:t>must remember; and if Northmour foments </a:t>
            </a:r>
            <a:r>
              <a:rPr dirty="0" sz="1450" spc="-5">
                <a:latin typeface="Times New Roman"/>
                <a:cs typeface="Times New Roman"/>
              </a:rPr>
              <a:t>your </a:t>
            </a:r>
            <a:r>
              <a:rPr dirty="0" sz="1450" spc="-10">
                <a:latin typeface="Times New Roman"/>
                <a:cs typeface="Times New Roman"/>
              </a:rPr>
              <a:t>father's  terrors, it is </a:t>
            </a:r>
            <a:r>
              <a:rPr dirty="0" sz="1450" spc="-5">
                <a:latin typeface="Times New Roman"/>
                <a:cs typeface="Times New Roman"/>
              </a:rPr>
              <a:t>not </a:t>
            </a:r>
            <a:r>
              <a:rPr dirty="0" sz="1450" spc="-10">
                <a:latin typeface="Times New Roman"/>
                <a:cs typeface="Times New Roman"/>
              </a:rPr>
              <a:t>at all because </a:t>
            </a:r>
            <a:r>
              <a:rPr dirty="0" sz="1450" spc="-5">
                <a:latin typeface="Times New Roman"/>
                <a:cs typeface="Times New Roman"/>
              </a:rPr>
              <a:t>he </a:t>
            </a:r>
            <a:r>
              <a:rPr dirty="0" sz="1450" spc="-10">
                <a:latin typeface="Times New Roman"/>
                <a:cs typeface="Times New Roman"/>
              </a:rPr>
              <a:t>is afraid </a:t>
            </a:r>
            <a:r>
              <a:rPr dirty="0" sz="1450" spc="-5">
                <a:latin typeface="Times New Roman"/>
                <a:cs typeface="Times New Roman"/>
              </a:rPr>
              <a:t>of </a:t>
            </a:r>
            <a:r>
              <a:rPr dirty="0" sz="1450" spc="-10">
                <a:latin typeface="Times New Roman"/>
                <a:cs typeface="Times New Roman"/>
              </a:rPr>
              <a:t>any Italian man, </a:t>
            </a:r>
            <a:r>
              <a:rPr dirty="0" sz="1450" spc="-5">
                <a:latin typeface="Times New Roman"/>
                <a:cs typeface="Times New Roman"/>
              </a:rPr>
              <a:t>but </a:t>
            </a:r>
            <a:r>
              <a:rPr dirty="0" sz="1450" spc="-10">
                <a:latin typeface="Times New Roman"/>
                <a:cs typeface="Times New Roman"/>
              </a:rPr>
              <a:t>simply  because </a:t>
            </a:r>
            <a:r>
              <a:rPr dirty="0" sz="1450" spc="-5">
                <a:latin typeface="Times New Roman"/>
                <a:cs typeface="Times New Roman"/>
              </a:rPr>
              <a:t>he </a:t>
            </a:r>
            <a:r>
              <a:rPr dirty="0" sz="1450" spc="-10">
                <a:latin typeface="Times New Roman"/>
                <a:cs typeface="Times New Roman"/>
              </a:rPr>
              <a:t>is infatuated with </a:t>
            </a:r>
            <a:r>
              <a:rPr dirty="0" sz="1450" spc="-5">
                <a:latin typeface="Times New Roman"/>
                <a:cs typeface="Times New Roman"/>
              </a:rPr>
              <a:t>a </a:t>
            </a:r>
            <a:r>
              <a:rPr dirty="0" sz="1450" spc="-10">
                <a:latin typeface="Times New Roman"/>
                <a:cs typeface="Times New Roman"/>
              </a:rPr>
              <a:t>charming English</a:t>
            </a:r>
            <a:r>
              <a:rPr dirty="0" sz="1450" spc="25">
                <a:latin typeface="Times New Roman"/>
                <a:cs typeface="Times New Roman"/>
              </a:rPr>
              <a:t> </a:t>
            </a:r>
            <a:r>
              <a:rPr dirty="0" sz="1450" spc="-10">
                <a:latin typeface="Times New Roman"/>
                <a:cs typeface="Times New Roman"/>
              </a:rPr>
              <a:t>woman."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She reminded me </a:t>
            </a:r>
            <a:r>
              <a:rPr dirty="0" sz="1450" spc="-5">
                <a:latin typeface="Times New Roman"/>
                <a:cs typeface="Times New Roman"/>
              </a:rPr>
              <a:t>of </a:t>
            </a:r>
            <a:r>
              <a:rPr dirty="0" sz="1450" spc="-10">
                <a:latin typeface="Times New Roman"/>
                <a:cs typeface="Times New Roman"/>
              </a:rPr>
              <a:t>his attack </a:t>
            </a:r>
            <a:r>
              <a:rPr dirty="0" sz="1450" spc="-5">
                <a:latin typeface="Times New Roman"/>
                <a:cs typeface="Times New Roman"/>
              </a:rPr>
              <a:t>upon </a:t>
            </a:r>
            <a:r>
              <a:rPr dirty="0" sz="1450" spc="-10">
                <a:latin typeface="Times New Roman"/>
                <a:cs typeface="Times New Roman"/>
              </a:rPr>
              <a:t>myself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night of </a:t>
            </a:r>
            <a:r>
              <a:rPr dirty="0" sz="1450" spc="-10">
                <a:latin typeface="Times New Roman"/>
                <a:cs typeface="Times New Roman"/>
              </a:rPr>
              <a:t>the disembarkation,  and this </a:t>
            </a:r>
            <a:r>
              <a:rPr dirty="0" sz="1450" spc="-5">
                <a:latin typeface="Times New Roman"/>
                <a:cs typeface="Times New Roman"/>
              </a:rPr>
              <a:t>I </a:t>
            </a:r>
            <a:r>
              <a:rPr dirty="0" sz="1450" spc="-10">
                <a:latin typeface="Times New Roman"/>
                <a:cs typeface="Times New Roman"/>
              </a:rPr>
              <a:t>was unable to explain. In short, and from </a:t>
            </a:r>
            <a:r>
              <a:rPr dirty="0" sz="1450" spc="-5">
                <a:latin typeface="Times New Roman"/>
                <a:cs typeface="Times New Roman"/>
              </a:rPr>
              <a:t>one </a:t>
            </a:r>
            <a:r>
              <a:rPr dirty="0" sz="1450" spc="-10">
                <a:latin typeface="Times New Roman"/>
                <a:cs typeface="Times New Roman"/>
              </a:rPr>
              <a:t>thing to </a:t>
            </a:r>
            <a:r>
              <a:rPr dirty="0" sz="1450" spc="-15">
                <a:latin typeface="Times New Roman"/>
                <a:cs typeface="Times New Roman"/>
              </a:rPr>
              <a:t>another, </a:t>
            </a:r>
            <a:r>
              <a:rPr dirty="0" sz="1450" spc="-10">
                <a:latin typeface="Times New Roman"/>
                <a:cs typeface="Times New Roman"/>
              </a:rPr>
              <a:t>it was  agreed between us, that </a:t>
            </a:r>
            <a:r>
              <a:rPr dirty="0" sz="1450" spc="-5">
                <a:latin typeface="Times New Roman"/>
                <a:cs typeface="Times New Roman"/>
              </a:rPr>
              <a:t>I </a:t>
            </a:r>
            <a:r>
              <a:rPr dirty="0" sz="1450" spc="-10">
                <a:latin typeface="Times New Roman"/>
                <a:cs typeface="Times New Roman"/>
              </a:rPr>
              <a:t>should set </a:t>
            </a:r>
            <a:r>
              <a:rPr dirty="0" sz="1450" spc="-5">
                <a:latin typeface="Times New Roman"/>
                <a:cs typeface="Times New Roman"/>
              </a:rPr>
              <a:t>out </a:t>
            </a:r>
            <a:r>
              <a:rPr dirty="0" sz="1450" spc="-10">
                <a:latin typeface="Times New Roman"/>
                <a:cs typeface="Times New Roman"/>
              </a:rPr>
              <a:t>at once for the fisher village, Graden  </a:t>
            </a:r>
            <a:r>
              <a:rPr dirty="0" sz="1450" spc="-35">
                <a:latin typeface="Times New Roman"/>
                <a:cs typeface="Times New Roman"/>
              </a:rPr>
              <a:t>Wester, </a:t>
            </a:r>
            <a:r>
              <a:rPr dirty="0" sz="1450" spc="-10">
                <a:latin typeface="Times New Roman"/>
                <a:cs typeface="Times New Roman"/>
              </a:rPr>
              <a:t>as it was called, look </a:t>
            </a:r>
            <a:r>
              <a:rPr dirty="0" sz="1450" spc="-5">
                <a:latin typeface="Times New Roman"/>
                <a:cs typeface="Times New Roman"/>
              </a:rPr>
              <a:t>up </a:t>
            </a:r>
            <a:r>
              <a:rPr dirty="0" sz="1450" spc="-10">
                <a:latin typeface="Times New Roman"/>
                <a:cs typeface="Times New Roman"/>
              </a:rPr>
              <a:t>all the newspapers </a:t>
            </a:r>
            <a:r>
              <a:rPr dirty="0" sz="1450" spc="-5">
                <a:latin typeface="Times New Roman"/>
                <a:cs typeface="Times New Roman"/>
              </a:rPr>
              <a:t>I </a:t>
            </a:r>
            <a:r>
              <a:rPr dirty="0" sz="1450" spc="-10">
                <a:latin typeface="Times New Roman"/>
                <a:cs typeface="Times New Roman"/>
              </a:rPr>
              <a:t>could find, and see for  myself if there seemed any basis </a:t>
            </a:r>
            <a:r>
              <a:rPr dirty="0" sz="1450" spc="-5">
                <a:latin typeface="Times New Roman"/>
                <a:cs typeface="Times New Roman"/>
              </a:rPr>
              <a:t>of </a:t>
            </a:r>
            <a:r>
              <a:rPr dirty="0" sz="1450" spc="-10">
                <a:latin typeface="Times New Roman"/>
                <a:cs typeface="Times New Roman"/>
              </a:rPr>
              <a:t>fact for these continued alarms. The next  morning, at the same </a:t>
            </a:r>
            <a:r>
              <a:rPr dirty="0" sz="1450" spc="-5">
                <a:latin typeface="Times New Roman"/>
                <a:cs typeface="Times New Roman"/>
              </a:rPr>
              <a:t>hour </a:t>
            </a:r>
            <a:r>
              <a:rPr dirty="0" sz="1450" spc="-10">
                <a:latin typeface="Times New Roman"/>
                <a:cs typeface="Times New Roman"/>
              </a:rPr>
              <a:t>and place, </a:t>
            </a:r>
            <a:r>
              <a:rPr dirty="0" sz="1450" spc="-5">
                <a:latin typeface="Times New Roman"/>
                <a:cs typeface="Times New Roman"/>
              </a:rPr>
              <a:t>I </a:t>
            </a:r>
            <a:r>
              <a:rPr dirty="0" sz="1450" spc="-10">
                <a:latin typeface="Times New Roman"/>
                <a:cs typeface="Times New Roman"/>
              </a:rPr>
              <a:t>was to make my report to Clara. She  said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on </a:t>
            </a:r>
            <a:r>
              <a:rPr dirty="0" sz="1450" spc="-10">
                <a:latin typeface="Times New Roman"/>
                <a:cs typeface="Times New Roman"/>
              </a:rPr>
              <a:t>that occasion about my departure; </a:t>
            </a:r>
            <a:r>
              <a:rPr dirty="0" sz="1450" spc="-20">
                <a:latin typeface="Times New Roman"/>
                <a:cs typeface="Times New Roman"/>
              </a:rPr>
              <a:t>nor, </a:t>
            </a:r>
            <a:r>
              <a:rPr dirty="0" sz="1450" spc="-10">
                <a:latin typeface="Times New Roman"/>
                <a:cs typeface="Times New Roman"/>
              </a:rPr>
              <a:t>indeed, did she make it  </a:t>
            </a:r>
            <a:r>
              <a:rPr dirty="0" sz="1450" spc="-5">
                <a:latin typeface="Times New Roman"/>
                <a:cs typeface="Times New Roman"/>
              </a:rPr>
              <a:t>a </a:t>
            </a:r>
            <a:r>
              <a:rPr dirty="0" sz="1450" spc="-10">
                <a:latin typeface="Times New Roman"/>
                <a:cs typeface="Times New Roman"/>
              </a:rPr>
              <a:t>secret that she clung to the </a:t>
            </a:r>
            <a:r>
              <a:rPr dirty="0" sz="1450" spc="-5">
                <a:latin typeface="Times New Roman"/>
                <a:cs typeface="Times New Roman"/>
              </a:rPr>
              <a:t>thought of </a:t>
            </a:r>
            <a:r>
              <a:rPr dirty="0" sz="1450" spc="-10">
                <a:latin typeface="Times New Roman"/>
                <a:cs typeface="Times New Roman"/>
              </a:rPr>
              <a:t>my proximity as something helpful  and pleasant; and, for my part,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left </a:t>
            </a:r>
            <a:r>
              <a:rPr dirty="0" sz="1450" spc="-20">
                <a:latin typeface="Times New Roman"/>
                <a:cs typeface="Times New Roman"/>
              </a:rPr>
              <a:t>her, </a:t>
            </a:r>
            <a:r>
              <a:rPr dirty="0" sz="1450" spc="-10">
                <a:latin typeface="Times New Roman"/>
                <a:cs typeface="Times New Roman"/>
              </a:rPr>
              <a:t>if she had </a:t>
            </a:r>
            <a:r>
              <a:rPr dirty="0" sz="1450" spc="-5">
                <a:latin typeface="Times New Roman"/>
                <a:cs typeface="Times New Roman"/>
              </a:rPr>
              <a:t>gone upon  </a:t>
            </a:r>
            <a:r>
              <a:rPr dirty="0" sz="1450" spc="-10">
                <a:latin typeface="Times New Roman"/>
                <a:cs typeface="Times New Roman"/>
              </a:rPr>
              <a:t>her knees to ask</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a:lnSpc>
                <a:spcPts val="1730"/>
              </a:lnSpc>
              <a:spcBef>
                <a:spcPts val="850"/>
              </a:spcBef>
            </a:pPr>
            <a:r>
              <a:rPr dirty="0" sz="1450" spc="-5">
                <a:latin typeface="Times New Roman"/>
                <a:cs typeface="Times New Roman"/>
              </a:rPr>
              <a:t>I </a:t>
            </a:r>
            <a:r>
              <a:rPr dirty="0" sz="1450" spc="-10">
                <a:latin typeface="Times New Roman"/>
                <a:cs typeface="Times New Roman"/>
              </a:rPr>
              <a:t>reached Graden </a:t>
            </a:r>
            <a:r>
              <a:rPr dirty="0" sz="1450" spc="-30">
                <a:latin typeface="Times New Roman"/>
                <a:cs typeface="Times New Roman"/>
              </a:rPr>
              <a:t>Wester </a:t>
            </a:r>
            <a:r>
              <a:rPr dirty="0" sz="1450" spc="-10">
                <a:latin typeface="Times New Roman"/>
                <a:cs typeface="Times New Roman"/>
              </a:rPr>
              <a:t>before ten in the forenoon; for in those days </a:t>
            </a:r>
            <a:r>
              <a:rPr dirty="0" sz="1450" spc="-5">
                <a:latin typeface="Times New Roman"/>
                <a:cs typeface="Times New Roman"/>
              </a:rPr>
              <a:t>I </a:t>
            </a:r>
            <a:r>
              <a:rPr dirty="0" sz="1450" spc="-10">
                <a:latin typeface="Times New Roman"/>
                <a:cs typeface="Times New Roman"/>
              </a:rPr>
              <a:t>was an  excellent pedestrian, and the distance, as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have said, was little over  seven miles; fine walking all the way </a:t>
            </a:r>
            <a:r>
              <a:rPr dirty="0" sz="1450" spc="-5">
                <a:latin typeface="Times New Roman"/>
                <a:cs typeface="Times New Roman"/>
              </a:rPr>
              <a:t>upon </a:t>
            </a:r>
            <a:r>
              <a:rPr dirty="0" sz="1450" spc="-10">
                <a:latin typeface="Times New Roman"/>
                <a:cs typeface="Times New Roman"/>
              </a:rPr>
              <a:t>the springy turf. The village is </a:t>
            </a:r>
            <a:r>
              <a:rPr dirty="0" sz="1450" spc="-5">
                <a:latin typeface="Times New Roman"/>
                <a:cs typeface="Times New Roman"/>
              </a:rPr>
              <a:t>one  of </a:t>
            </a:r>
            <a:r>
              <a:rPr dirty="0" sz="1450" spc="-10">
                <a:latin typeface="Times New Roman"/>
                <a:cs typeface="Times New Roman"/>
              </a:rPr>
              <a:t>the bleakest </a:t>
            </a:r>
            <a:r>
              <a:rPr dirty="0" sz="1450" spc="-5">
                <a:latin typeface="Times New Roman"/>
                <a:cs typeface="Times New Roman"/>
              </a:rPr>
              <a:t>on </a:t>
            </a:r>
            <a:r>
              <a:rPr dirty="0" sz="1450" spc="-10">
                <a:latin typeface="Times New Roman"/>
                <a:cs typeface="Times New Roman"/>
              </a:rPr>
              <a:t>that coast, which is saying much: there is </a:t>
            </a:r>
            <a:r>
              <a:rPr dirty="0" sz="1450" spc="-5">
                <a:latin typeface="Times New Roman"/>
                <a:cs typeface="Times New Roman"/>
              </a:rPr>
              <a:t>a </a:t>
            </a:r>
            <a:r>
              <a:rPr dirty="0" sz="1450" spc="-10">
                <a:latin typeface="Times New Roman"/>
                <a:cs typeface="Times New Roman"/>
              </a:rPr>
              <a:t>church in </a:t>
            </a:r>
            <a:r>
              <a:rPr dirty="0" sz="1450" spc="-5">
                <a:latin typeface="Times New Roman"/>
                <a:cs typeface="Times New Roman"/>
              </a:rPr>
              <a:t>a  </a:t>
            </a:r>
            <a:r>
              <a:rPr dirty="0" sz="1450" spc="-10">
                <a:latin typeface="Times New Roman"/>
                <a:cs typeface="Times New Roman"/>
              </a:rPr>
              <a:t>hollow; </a:t>
            </a:r>
            <a:r>
              <a:rPr dirty="0" sz="1450" spc="-5">
                <a:latin typeface="Times New Roman"/>
                <a:cs typeface="Times New Roman"/>
              </a:rPr>
              <a:t>a </a:t>
            </a:r>
            <a:r>
              <a:rPr dirty="0" sz="1450" spc="-10">
                <a:latin typeface="Times New Roman"/>
                <a:cs typeface="Times New Roman"/>
              </a:rPr>
              <a:t>miserable haven in the rocks, where many boats have been lost as  they returned from fishing; two </a:t>
            </a:r>
            <a:r>
              <a:rPr dirty="0" sz="1450" spc="-5">
                <a:latin typeface="Times New Roman"/>
                <a:cs typeface="Times New Roman"/>
              </a:rPr>
              <a:t>or </a:t>
            </a:r>
            <a:r>
              <a:rPr dirty="0" sz="1450" spc="-10">
                <a:latin typeface="Times New Roman"/>
                <a:cs typeface="Times New Roman"/>
              </a:rPr>
              <a:t>three score </a:t>
            </a:r>
            <a:r>
              <a:rPr dirty="0" sz="1450" spc="-5">
                <a:latin typeface="Times New Roman"/>
                <a:cs typeface="Times New Roman"/>
              </a:rPr>
              <a:t>of </a:t>
            </a:r>
            <a:r>
              <a:rPr dirty="0" sz="1450" spc="-10">
                <a:latin typeface="Times New Roman"/>
                <a:cs typeface="Times New Roman"/>
              </a:rPr>
              <a:t>stone houses arranged along  the beach and in two streets, </a:t>
            </a:r>
            <a:r>
              <a:rPr dirty="0" sz="1450" spc="-5">
                <a:latin typeface="Times New Roman"/>
                <a:cs typeface="Times New Roman"/>
              </a:rPr>
              <a:t>one </a:t>
            </a:r>
            <a:r>
              <a:rPr dirty="0" sz="1450" spc="-10">
                <a:latin typeface="Times New Roman"/>
                <a:cs typeface="Times New Roman"/>
              </a:rPr>
              <a:t>leading from the </a:t>
            </a:r>
            <a:r>
              <a:rPr dirty="0" sz="1450" spc="-15">
                <a:latin typeface="Times New Roman"/>
                <a:cs typeface="Times New Roman"/>
              </a:rPr>
              <a:t>harbour, </a:t>
            </a:r>
            <a:r>
              <a:rPr dirty="0" sz="1450" spc="-10">
                <a:latin typeface="Times New Roman"/>
                <a:cs typeface="Times New Roman"/>
              </a:rPr>
              <a:t>and another  striking </a:t>
            </a:r>
            <a:r>
              <a:rPr dirty="0" sz="1450" spc="-5">
                <a:latin typeface="Times New Roman"/>
                <a:cs typeface="Times New Roman"/>
              </a:rPr>
              <a:t>out </a:t>
            </a:r>
            <a:r>
              <a:rPr dirty="0" sz="1450" spc="-10">
                <a:latin typeface="Times New Roman"/>
                <a:cs typeface="Times New Roman"/>
              </a:rPr>
              <a:t>from it at right angles; and, at the corner </a:t>
            </a:r>
            <a:r>
              <a:rPr dirty="0" sz="1450" spc="-5">
                <a:latin typeface="Times New Roman"/>
                <a:cs typeface="Times New Roman"/>
              </a:rPr>
              <a:t>of </a:t>
            </a:r>
            <a:r>
              <a:rPr dirty="0" sz="1450" spc="-10">
                <a:latin typeface="Times New Roman"/>
                <a:cs typeface="Times New Roman"/>
              </a:rPr>
              <a:t>these two, </a:t>
            </a:r>
            <a:r>
              <a:rPr dirty="0" sz="1450" spc="-5">
                <a:latin typeface="Times New Roman"/>
                <a:cs typeface="Times New Roman"/>
              </a:rPr>
              <a:t>a </a:t>
            </a:r>
            <a:r>
              <a:rPr dirty="0" sz="1450" spc="-10">
                <a:latin typeface="Times New Roman"/>
                <a:cs typeface="Times New Roman"/>
              </a:rPr>
              <a:t>very dark  and cheerless tavern,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principal</a:t>
            </a:r>
            <a:r>
              <a:rPr dirty="0" sz="1450" spc="15">
                <a:latin typeface="Times New Roman"/>
                <a:cs typeface="Times New Roman"/>
              </a:rPr>
              <a:t> </a:t>
            </a:r>
            <a:r>
              <a:rPr dirty="0" sz="1450" spc="-10">
                <a:latin typeface="Times New Roman"/>
                <a:cs typeface="Times New Roman"/>
              </a:rPr>
              <a:t>hotel.</a:t>
            </a:r>
            <a:endParaRPr sz="1450">
              <a:latin typeface="Times New Roman"/>
              <a:cs typeface="Times New Roman"/>
            </a:endParaRPr>
          </a:p>
          <a:p>
            <a:pPr algn="just" marL="12700" marR="5715">
              <a:lnSpc>
                <a:spcPts val="1730"/>
              </a:lnSpc>
              <a:spcBef>
                <a:spcPts val="850"/>
              </a:spcBef>
            </a:pPr>
            <a:r>
              <a:rPr dirty="0" sz="1450" spc="-5">
                <a:latin typeface="Times New Roman"/>
                <a:cs typeface="Times New Roman"/>
              </a:rPr>
              <a:t>I </a:t>
            </a:r>
            <a:r>
              <a:rPr dirty="0" sz="1450" spc="-10">
                <a:latin typeface="Times New Roman"/>
                <a:cs typeface="Times New Roman"/>
              </a:rPr>
              <a:t>had dressed myself somewhat more suitably to my station in life, and at once  called </a:t>
            </a:r>
            <a:r>
              <a:rPr dirty="0" sz="1450" spc="-5">
                <a:latin typeface="Times New Roman"/>
                <a:cs typeface="Times New Roman"/>
              </a:rPr>
              <a:t>upon </a:t>
            </a:r>
            <a:r>
              <a:rPr dirty="0" sz="1450" spc="-10">
                <a:latin typeface="Times New Roman"/>
                <a:cs typeface="Times New Roman"/>
              </a:rPr>
              <a:t>the minister in his little manse beside the graveyard. He knew me,  although it was more than nine years since we had met; and when </a:t>
            </a:r>
            <a:r>
              <a:rPr dirty="0" sz="1450" spc="-5">
                <a:latin typeface="Times New Roman"/>
                <a:cs typeface="Times New Roman"/>
              </a:rPr>
              <a:t>I </a:t>
            </a:r>
            <a:r>
              <a:rPr dirty="0" sz="1450" spc="-10">
                <a:latin typeface="Times New Roman"/>
                <a:cs typeface="Times New Roman"/>
              </a:rPr>
              <a:t>told him  that </a:t>
            </a:r>
            <a:r>
              <a:rPr dirty="0" sz="1450" spc="-5">
                <a:latin typeface="Times New Roman"/>
                <a:cs typeface="Times New Roman"/>
              </a:rPr>
              <a:t>I </a:t>
            </a:r>
            <a:r>
              <a:rPr dirty="0" sz="1450" spc="-10">
                <a:latin typeface="Times New Roman"/>
                <a:cs typeface="Times New Roman"/>
              </a:rPr>
              <a:t>had been long </a:t>
            </a:r>
            <a:r>
              <a:rPr dirty="0" sz="1450" spc="-5">
                <a:latin typeface="Times New Roman"/>
                <a:cs typeface="Times New Roman"/>
              </a:rPr>
              <a:t>upon a </a:t>
            </a:r>
            <a:r>
              <a:rPr dirty="0" sz="1450" spc="-10">
                <a:latin typeface="Times New Roman"/>
                <a:cs typeface="Times New Roman"/>
              </a:rPr>
              <a:t>walking </a:t>
            </a:r>
            <a:r>
              <a:rPr dirty="0" sz="1450" spc="-20">
                <a:latin typeface="Times New Roman"/>
                <a:cs typeface="Times New Roman"/>
              </a:rPr>
              <a:t>tour, </a:t>
            </a:r>
            <a:r>
              <a:rPr dirty="0" sz="1450" spc="-10">
                <a:latin typeface="Times New Roman"/>
                <a:cs typeface="Times New Roman"/>
              </a:rPr>
              <a:t>and was behind with the news,  readily lent me an armful </a:t>
            </a:r>
            <a:r>
              <a:rPr dirty="0" sz="1450" spc="-5">
                <a:latin typeface="Times New Roman"/>
                <a:cs typeface="Times New Roman"/>
              </a:rPr>
              <a:t>of </a:t>
            </a:r>
            <a:r>
              <a:rPr dirty="0" sz="1450" spc="-10">
                <a:latin typeface="Times New Roman"/>
                <a:cs typeface="Times New Roman"/>
              </a:rPr>
              <a:t>newspapers, dating from </a:t>
            </a:r>
            <a:r>
              <a:rPr dirty="0" sz="1450" spc="-5">
                <a:latin typeface="Times New Roman"/>
                <a:cs typeface="Times New Roman"/>
              </a:rPr>
              <a:t>a </a:t>
            </a:r>
            <a:r>
              <a:rPr dirty="0" sz="1450" spc="-10">
                <a:latin typeface="Times New Roman"/>
                <a:cs typeface="Times New Roman"/>
              </a:rPr>
              <a:t>month back to the day  before. </a:t>
            </a:r>
            <a:r>
              <a:rPr dirty="0" sz="1450" spc="-25">
                <a:latin typeface="Times New Roman"/>
                <a:cs typeface="Times New Roman"/>
              </a:rPr>
              <a:t>With </a:t>
            </a:r>
            <a:r>
              <a:rPr dirty="0" sz="1450" spc="-10">
                <a:latin typeface="Times New Roman"/>
                <a:cs typeface="Times New Roman"/>
              </a:rPr>
              <a:t>these </a:t>
            </a:r>
            <a:r>
              <a:rPr dirty="0" sz="1450" spc="-5">
                <a:latin typeface="Times New Roman"/>
                <a:cs typeface="Times New Roman"/>
              </a:rPr>
              <a:t>I sought </a:t>
            </a:r>
            <a:r>
              <a:rPr dirty="0" sz="1450" spc="-10">
                <a:latin typeface="Times New Roman"/>
                <a:cs typeface="Times New Roman"/>
              </a:rPr>
              <a:t>the tavern, and, ordering some breakfast, sat down  to study the "Huddlestone</a:t>
            </a:r>
            <a:r>
              <a:rPr dirty="0" sz="1450" spc="10">
                <a:latin typeface="Times New Roman"/>
                <a:cs typeface="Times New Roman"/>
              </a:rPr>
              <a:t> </a:t>
            </a:r>
            <a:r>
              <a:rPr dirty="0" sz="1450" spc="-10">
                <a:latin typeface="Times New Roman"/>
                <a:cs typeface="Times New Roman"/>
              </a:rPr>
              <a:t>Failure."</a:t>
            </a:r>
            <a:endParaRPr sz="1450">
              <a:latin typeface="Times New Roman"/>
              <a:cs typeface="Times New Roman"/>
            </a:endParaRPr>
          </a:p>
          <a:p>
            <a:pPr algn="just" marL="12700" marR="11430">
              <a:lnSpc>
                <a:spcPts val="1730"/>
              </a:lnSpc>
              <a:spcBef>
                <a:spcPts val="850"/>
              </a:spcBef>
            </a:pPr>
            <a:r>
              <a:rPr dirty="0" sz="1450" spc="-10">
                <a:latin typeface="Times New Roman"/>
                <a:cs typeface="Times New Roman"/>
              </a:rPr>
              <a:t>It had been, it appeared, </a:t>
            </a:r>
            <a:r>
              <a:rPr dirty="0" sz="1450" spc="-5">
                <a:latin typeface="Times New Roman"/>
                <a:cs typeface="Times New Roman"/>
              </a:rPr>
              <a:t>a </a:t>
            </a:r>
            <a:r>
              <a:rPr dirty="0" sz="1450" spc="-10">
                <a:latin typeface="Times New Roman"/>
                <a:cs typeface="Times New Roman"/>
              </a:rPr>
              <a:t>very flagrant case. Thousands </a:t>
            </a:r>
            <a:r>
              <a:rPr dirty="0" sz="1450" spc="-5">
                <a:latin typeface="Times New Roman"/>
                <a:cs typeface="Times New Roman"/>
              </a:rPr>
              <a:t>of </a:t>
            </a:r>
            <a:r>
              <a:rPr dirty="0" sz="1450" spc="-10">
                <a:latin typeface="Times New Roman"/>
                <a:cs typeface="Times New Roman"/>
              </a:rPr>
              <a:t>persons were  reduced</a:t>
            </a:r>
            <a:r>
              <a:rPr dirty="0" sz="1450" spc="95">
                <a:latin typeface="Times New Roman"/>
                <a:cs typeface="Times New Roman"/>
              </a:rPr>
              <a:t> </a:t>
            </a:r>
            <a:r>
              <a:rPr dirty="0" sz="1450" spc="-10">
                <a:latin typeface="Times New Roman"/>
                <a:cs typeface="Times New Roman"/>
              </a:rPr>
              <a:t>to</a:t>
            </a:r>
            <a:r>
              <a:rPr dirty="0" sz="1450" spc="100">
                <a:latin typeface="Times New Roman"/>
                <a:cs typeface="Times New Roman"/>
              </a:rPr>
              <a:t> </a:t>
            </a:r>
            <a:r>
              <a:rPr dirty="0" sz="1450" spc="-10">
                <a:latin typeface="Times New Roman"/>
                <a:cs typeface="Times New Roman"/>
              </a:rPr>
              <a:t>poverty;</a:t>
            </a:r>
            <a:r>
              <a:rPr dirty="0" sz="1450" spc="90">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5">
                <a:latin typeface="Times New Roman"/>
                <a:cs typeface="Times New Roman"/>
              </a:rPr>
              <a:t>one</a:t>
            </a:r>
            <a:r>
              <a:rPr dirty="0" sz="1450" spc="90">
                <a:latin typeface="Times New Roman"/>
                <a:cs typeface="Times New Roman"/>
              </a:rPr>
              <a:t> </a:t>
            </a:r>
            <a:r>
              <a:rPr dirty="0" sz="1450" spc="-10">
                <a:latin typeface="Times New Roman"/>
                <a:cs typeface="Times New Roman"/>
              </a:rPr>
              <a:t>in</a:t>
            </a:r>
            <a:r>
              <a:rPr dirty="0" sz="1450" spc="100">
                <a:latin typeface="Times New Roman"/>
                <a:cs typeface="Times New Roman"/>
              </a:rPr>
              <a:t> </a:t>
            </a:r>
            <a:r>
              <a:rPr dirty="0" sz="1450" spc="-10">
                <a:latin typeface="Times New Roman"/>
                <a:cs typeface="Times New Roman"/>
              </a:rPr>
              <a:t>particular</a:t>
            </a:r>
            <a:r>
              <a:rPr dirty="0" sz="1450" spc="95">
                <a:latin typeface="Times New Roman"/>
                <a:cs typeface="Times New Roman"/>
              </a:rPr>
              <a:t> </a:t>
            </a:r>
            <a:r>
              <a:rPr dirty="0" sz="1450" spc="-10">
                <a:latin typeface="Times New Roman"/>
                <a:cs typeface="Times New Roman"/>
              </a:rPr>
              <a:t>had</a:t>
            </a:r>
            <a:r>
              <a:rPr dirty="0" sz="1450" spc="95">
                <a:latin typeface="Times New Roman"/>
                <a:cs typeface="Times New Roman"/>
              </a:rPr>
              <a:t> </a:t>
            </a:r>
            <a:r>
              <a:rPr dirty="0" sz="1450" spc="-10">
                <a:latin typeface="Times New Roman"/>
                <a:cs typeface="Times New Roman"/>
              </a:rPr>
              <a:t>blown</a:t>
            </a:r>
            <a:r>
              <a:rPr dirty="0" sz="1450" spc="100">
                <a:latin typeface="Times New Roman"/>
                <a:cs typeface="Times New Roman"/>
              </a:rPr>
              <a:t> </a:t>
            </a:r>
            <a:r>
              <a:rPr dirty="0" sz="1450" spc="-5">
                <a:latin typeface="Times New Roman"/>
                <a:cs typeface="Times New Roman"/>
              </a:rPr>
              <a:t>out</a:t>
            </a:r>
            <a:r>
              <a:rPr dirty="0" sz="1450" spc="90">
                <a:latin typeface="Times New Roman"/>
                <a:cs typeface="Times New Roman"/>
              </a:rPr>
              <a:t> </a:t>
            </a:r>
            <a:r>
              <a:rPr dirty="0" sz="1450" spc="-10">
                <a:latin typeface="Times New Roman"/>
                <a:cs typeface="Times New Roman"/>
              </a:rPr>
              <a:t>his</a:t>
            </a:r>
            <a:r>
              <a:rPr dirty="0" sz="1450" spc="100">
                <a:latin typeface="Times New Roman"/>
                <a:cs typeface="Times New Roman"/>
              </a:rPr>
              <a:t> </a:t>
            </a:r>
            <a:r>
              <a:rPr dirty="0" sz="1450" spc="-10">
                <a:latin typeface="Times New Roman"/>
                <a:cs typeface="Times New Roman"/>
              </a:rPr>
              <a:t>brains</a:t>
            </a:r>
            <a:r>
              <a:rPr dirty="0" sz="1450" spc="90">
                <a:latin typeface="Times New Roman"/>
                <a:cs typeface="Times New Roman"/>
              </a:rPr>
              <a:t> </a:t>
            </a:r>
            <a:r>
              <a:rPr dirty="0" sz="1450" spc="-10">
                <a:latin typeface="Times New Roman"/>
                <a:cs typeface="Times New Roman"/>
              </a:rPr>
              <a:t>as</a:t>
            </a:r>
            <a:r>
              <a:rPr dirty="0" sz="1450" spc="95">
                <a:latin typeface="Times New Roman"/>
                <a:cs typeface="Times New Roman"/>
              </a:rPr>
              <a:t> </a:t>
            </a:r>
            <a:r>
              <a:rPr dirty="0" sz="1450" spc="-10">
                <a:latin typeface="Times New Roman"/>
                <a:cs typeface="Times New Roman"/>
              </a:rPr>
              <a:t>soon</a:t>
            </a:r>
            <a:r>
              <a:rPr dirty="0" sz="1450" spc="100">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As each new bottle </a:t>
            </a:r>
            <a:r>
              <a:rPr dirty="0" sz="1450" spc="-5">
                <a:latin typeface="Times New Roman"/>
                <a:cs typeface="Times New Roman"/>
              </a:rPr>
              <a:t>of </a:t>
            </a:r>
            <a:r>
              <a:rPr dirty="0" sz="1450" spc="-10">
                <a:latin typeface="Times New Roman"/>
                <a:cs typeface="Times New Roman"/>
              </a:rPr>
              <a:t>champagne was opened, there was </a:t>
            </a:r>
            <a:r>
              <a:rPr dirty="0" sz="1450" spc="-5">
                <a:latin typeface="Times New Roman"/>
                <a:cs typeface="Times New Roman"/>
              </a:rPr>
              <a:t>a </a:t>
            </a:r>
            <a:r>
              <a:rPr dirty="0" sz="1450" spc="-10">
                <a:latin typeface="Times New Roman"/>
                <a:cs typeface="Times New Roman"/>
              </a:rPr>
              <a:t>manifest  improvement in </a:t>
            </a:r>
            <a:r>
              <a:rPr dirty="0" sz="1450" spc="-20">
                <a:latin typeface="Times New Roman"/>
                <a:cs typeface="Times New Roman"/>
              </a:rPr>
              <a:t>gaiety. </a:t>
            </a:r>
            <a:r>
              <a:rPr dirty="0" sz="1450" spc="-10">
                <a:latin typeface="Times New Roman"/>
                <a:cs typeface="Times New Roman"/>
              </a:rPr>
              <a:t>Only two were seated </a:t>
            </a:r>
            <a:r>
              <a:rPr dirty="0" sz="1450" spc="-5">
                <a:latin typeface="Times New Roman"/>
                <a:cs typeface="Times New Roman"/>
              </a:rPr>
              <a:t>- one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chair in the recess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with his head hanging and his hands plunged deep into his trouser  pockets, pale, visibly moist with perspiration, saying never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a </a:t>
            </a:r>
            <a:r>
              <a:rPr dirty="0" sz="1450" spc="-10">
                <a:latin typeface="Times New Roman"/>
                <a:cs typeface="Times New Roman"/>
              </a:rPr>
              <a:t>very  wreck </a:t>
            </a:r>
            <a:r>
              <a:rPr dirty="0" sz="1450" spc="-5">
                <a:latin typeface="Times New Roman"/>
                <a:cs typeface="Times New Roman"/>
              </a:rPr>
              <a:t>of </a:t>
            </a:r>
            <a:r>
              <a:rPr dirty="0" sz="1450" spc="-10">
                <a:latin typeface="Times New Roman"/>
                <a:cs typeface="Times New Roman"/>
              </a:rPr>
              <a:t>soul and </a:t>
            </a:r>
            <a:r>
              <a:rPr dirty="0" sz="1450" spc="-5">
                <a:latin typeface="Times New Roman"/>
                <a:cs typeface="Times New Roman"/>
              </a:rPr>
              <a:t>body; </a:t>
            </a:r>
            <a:r>
              <a:rPr dirty="0" sz="1450" spc="-10">
                <a:latin typeface="Times New Roman"/>
                <a:cs typeface="Times New Roman"/>
              </a:rPr>
              <a:t>the other sat </a:t>
            </a:r>
            <a:r>
              <a:rPr dirty="0" sz="1450" spc="-5">
                <a:latin typeface="Times New Roman"/>
                <a:cs typeface="Times New Roman"/>
              </a:rPr>
              <a:t>on </a:t>
            </a:r>
            <a:r>
              <a:rPr dirty="0" sz="1450" spc="-10">
                <a:latin typeface="Times New Roman"/>
                <a:cs typeface="Times New Roman"/>
              </a:rPr>
              <a:t>the divan close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chimney, </a:t>
            </a:r>
            <a:r>
              <a:rPr dirty="0" sz="1450" spc="-10">
                <a:latin typeface="Times New Roman"/>
                <a:cs typeface="Times New Roman"/>
              </a:rPr>
              <a:t>and  attracted notice </a:t>
            </a:r>
            <a:r>
              <a:rPr dirty="0" sz="1450" spc="-5">
                <a:latin typeface="Times New Roman"/>
                <a:cs typeface="Times New Roman"/>
              </a:rPr>
              <a:t>by a </a:t>
            </a:r>
            <a:r>
              <a:rPr dirty="0" sz="1450" spc="-10">
                <a:latin typeface="Times New Roman"/>
                <a:cs typeface="Times New Roman"/>
              </a:rPr>
              <a:t>trenchant dissimilarity from all the rest. He was probably  upwards </a:t>
            </a:r>
            <a:r>
              <a:rPr dirty="0" sz="1450" spc="-5">
                <a:latin typeface="Times New Roman"/>
                <a:cs typeface="Times New Roman"/>
              </a:rPr>
              <a:t>of </a:t>
            </a:r>
            <a:r>
              <a:rPr dirty="0" sz="1450" spc="-25">
                <a:latin typeface="Times New Roman"/>
                <a:cs typeface="Times New Roman"/>
              </a:rPr>
              <a:t>forty, </a:t>
            </a:r>
            <a:r>
              <a:rPr dirty="0" sz="1450" spc="-5">
                <a:latin typeface="Times New Roman"/>
                <a:cs typeface="Times New Roman"/>
              </a:rPr>
              <a:t>but he </a:t>
            </a:r>
            <a:r>
              <a:rPr dirty="0" sz="1450" spc="-10">
                <a:latin typeface="Times New Roman"/>
                <a:cs typeface="Times New Roman"/>
              </a:rPr>
              <a:t>looked fully ten years older; and Florizel </a:t>
            </a:r>
            <a:r>
              <a:rPr dirty="0" sz="1450" spc="-5">
                <a:latin typeface="Times New Roman"/>
                <a:cs typeface="Times New Roman"/>
              </a:rPr>
              <a:t>thought he  </a:t>
            </a:r>
            <a:r>
              <a:rPr dirty="0" sz="1450" spc="-10">
                <a:latin typeface="Times New Roman"/>
                <a:cs typeface="Times New Roman"/>
              </a:rPr>
              <a:t>had never seen </a:t>
            </a:r>
            <a:r>
              <a:rPr dirty="0" sz="1450" spc="-5">
                <a:latin typeface="Times New Roman"/>
                <a:cs typeface="Times New Roman"/>
              </a:rPr>
              <a:t>a </a:t>
            </a:r>
            <a:r>
              <a:rPr dirty="0" sz="1450" spc="-10">
                <a:latin typeface="Times New Roman"/>
                <a:cs typeface="Times New Roman"/>
              </a:rPr>
              <a:t>man more naturally hideous, </a:t>
            </a:r>
            <a:r>
              <a:rPr dirty="0" sz="1450" spc="-5">
                <a:latin typeface="Times New Roman"/>
                <a:cs typeface="Times New Roman"/>
              </a:rPr>
              <a:t>nor one </a:t>
            </a:r>
            <a:r>
              <a:rPr dirty="0" sz="1450" spc="-10">
                <a:latin typeface="Times New Roman"/>
                <a:cs typeface="Times New Roman"/>
              </a:rPr>
              <a:t>more ravaged </a:t>
            </a:r>
            <a:r>
              <a:rPr dirty="0" sz="1450" spc="-5">
                <a:latin typeface="Times New Roman"/>
                <a:cs typeface="Times New Roman"/>
              </a:rPr>
              <a:t>by  </a:t>
            </a:r>
            <a:r>
              <a:rPr dirty="0" sz="1450" spc="-10">
                <a:latin typeface="Times New Roman"/>
                <a:cs typeface="Times New Roman"/>
              </a:rPr>
              <a:t>disease and ruinous excitements. He was </a:t>
            </a:r>
            <a:r>
              <a:rPr dirty="0" sz="1450" spc="-5">
                <a:latin typeface="Times New Roman"/>
                <a:cs typeface="Times New Roman"/>
              </a:rPr>
              <a:t>no </a:t>
            </a:r>
            <a:r>
              <a:rPr dirty="0" sz="1450" spc="-10">
                <a:latin typeface="Times New Roman"/>
                <a:cs typeface="Times New Roman"/>
              </a:rPr>
              <a:t>more than skin and bone, was  partly paralysed, and wore spectacles </a:t>
            </a:r>
            <a:r>
              <a:rPr dirty="0" sz="1450" spc="-5">
                <a:latin typeface="Times New Roman"/>
                <a:cs typeface="Times New Roman"/>
              </a:rPr>
              <a:t>of </a:t>
            </a:r>
            <a:r>
              <a:rPr dirty="0" sz="1450" spc="-10">
                <a:latin typeface="Times New Roman"/>
                <a:cs typeface="Times New Roman"/>
              </a:rPr>
              <a:t>such unusual </a:t>
            </a:r>
            <a:r>
              <a:rPr dirty="0" sz="1450" spc="-20">
                <a:latin typeface="Times New Roman"/>
                <a:cs typeface="Times New Roman"/>
              </a:rPr>
              <a:t>power, </a:t>
            </a:r>
            <a:r>
              <a:rPr dirty="0" sz="1450" spc="-10">
                <a:latin typeface="Times New Roman"/>
                <a:cs typeface="Times New Roman"/>
              </a:rPr>
              <a:t>that his eyes  appeared through the glasses greatly magnified and distorted in shape. Except  the Prince and the President, </a:t>
            </a:r>
            <a:r>
              <a:rPr dirty="0" sz="1450" spc="-5">
                <a:latin typeface="Times New Roman"/>
                <a:cs typeface="Times New Roman"/>
              </a:rPr>
              <a:t>he </a:t>
            </a:r>
            <a:r>
              <a:rPr dirty="0" sz="1450" spc="-10">
                <a:latin typeface="Times New Roman"/>
                <a:cs typeface="Times New Roman"/>
              </a:rPr>
              <a:t>was the only person in the room who  preserved the composure </a:t>
            </a:r>
            <a:r>
              <a:rPr dirty="0" sz="1450" spc="-5">
                <a:latin typeface="Times New Roman"/>
                <a:cs typeface="Times New Roman"/>
              </a:rPr>
              <a:t>of </a:t>
            </a:r>
            <a:r>
              <a:rPr dirty="0" sz="1450" spc="-10">
                <a:latin typeface="Times New Roman"/>
                <a:cs typeface="Times New Roman"/>
              </a:rPr>
              <a:t>ordinary</a:t>
            </a:r>
            <a:r>
              <a:rPr dirty="0" sz="1450" spc="1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There was little decency among the members </a:t>
            </a:r>
            <a:r>
              <a:rPr dirty="0" sz="1450" spc="-5">
                <a:latin typeface="Times New Roman"/>
                <a:cs typeface="Times New Roman"/>
              </a:rPr>
              <a:t>of </a:t>
            </a:r>
            <a:r>
              <a:rPr dirty="0" sz="1450" spc="-10">
                <a:latin typeface="Times New Roman"/>
                <a:cs typeface="Times New Roman"/>
              </a:rPr>
              <a:t>the club. Some boasted </a:t>
            </a:r>
            <a:r>
              <a:rPr dirty="0" sz="1450" spc="-5">
                <a:latin typeface="Times New Roman"/>
                <a:cs typeface="Times New Roman"/>
              </a:rPr>
              <a:t>of </a:t>
            </a:r>
            <a:r>
              <a:rPr dirty="0" sz="1450" spc="-10">
                <a:latin typeface="Times New Roman"/>
                <a:cs typeface="Times New Roman"/>
              </a:rPr>
              <a:t>the  disgraceful actions, the consequences </a:t>
            </a:r>
            <a:r>
              <a:rPr dirty="0" sz="1450" spc="-5">
                <a:latin typeface="Times New Roman"/>
                <a:cs typeface="Times New Roman"/>
              </a:rPr>
              <a:t>of </a:t>
            </a:r>
            <a:r>
              <a:rPr dirty="0" sz="1450" spc="-10">
                <a:latin typeface="Times New Roman"/>
                <a:cs typeface="Times New Roman"/>
              </a:rPr>
              <a:t>which had reduced them to seek  refuge in death; and the others listened without disapproval. There was </a:t>
            </a:r>
            <a:r>
              <a:rPr dirty="0" sz="1450" spc="-5">
                <a:latin typeface="Times New Roman"/>
                <a:cs typeface="Times New Roman"/>
              </a:rPr>
              <a:t>a </a:t>
            </a:r>
            <a:r>
              <a:rPr dirty="0" sz="1450" spc="-10">
                <a:latin typeface="Times New Roman"/>
                <a:cs typeface="Times New Roman"/>
              </a:rPr>
              <a:t>tacit  understanding against moral judgments; and whoever passed the club doors  enjoyed already some </a:t>
            </a:r>
            <a:r>
              <a:rPr dirty="0" sz="1450" spc="-5">
                <a:latin typeface="Times New Roman"/>
                <a:cs typeface="Times New Roman"/>
              </a:rPr>
              <a:t>of </a:t>
            </a:r>
            <a:r>
              <a:rPr dirty="0" sz="1450" spc="-10">
                <a:latin typeface="Times New Roman"/>
                <a:cs typeface="Times New Roman"/>
              </a:rPr>
              <a:t>the immunities </a:t>
            </a:r>
            <a:r>
              <a:rPr dirty="0" sz="1450" spc="-5">
                <a:latin typeface="Times New Roman"/>
                <a:cs typeface="Times New Roman"/>
              </a:rPr>
              <a:t>of </a:t>
            </a:r>
            <a:r>
              <a:rPr dirty="0" sz="1450" spc="-10">
                <a:latin typeface="Times New Roman"/>
                <a:cs typeface="Times New Roman"/>
              </a:rPr>
              <a:t>the tomb. They drank to each  other's memories, and to those </a:t>
            </a:r>
            <a:r>
              <a:rPr dirty="0" sz="1450" spc="-5">
                <a:latin typeface="Times New Roman"/>
                <a:cs typeface="Times New Roman"/>
              </a:rPr>
              <a:t>of </a:t>
            </a:r>
            <a:r>
              <a:rPr dirty="0" sz="1450" spc="-10">
                <a:latin typeface="Times New Roman"/>
                <a:cs typeface="Times New Roman"/>
              </a:rPr>
              <a:t>notable suicides in the past. They compared  and developed their different views </a:t>
            </a:r>
            <a:r>
              <a:rPr dirty="0" sz="1450" spc="-5">
                <a:latin typeface="Times New Roman"/>
                <a:cs typeface="Times New Roman"/>
              </a:rPr>
              <a:t>of </a:t>
            </a:r>
            <a:r>
              <a:rPr dirty="0" sz="1450" spc="-10">
                <a:latin typeface="Times New Roman"/>
                <a:cs typeface="Times New Roman"/>
              </a:rPr>
              <a:t>death </a:t>
            </a:r>
            <a:r>
              <a:rPr dirty="0" sz="1450" spc="-5">
                <a:latin typeface="Times New Roman"/>
                <a:cs typeface="Times New Roman"/>
              </a:rPr>
              <a:t>- </a:t>
            </a:r>
            <a:r>
              <a:rPr dirty="0" sz="1450" spc="-10">
                <a:latin typeface="Times New Roman"/>
                <a:cs typeface="Times New Roman"/>
              </a:rPr>
              <a:t>some declaring that it was </a:t>
            </a:r>
            <a:r>
              <a:rPr dirty="0" sz="1450" spc="-5">
                <a:latin typeface="Times New Roman"/>
                <a:cs typeface="Times New Roman"/>
              </a:rPr>
              <a:t>no  </a:t>
            </a:r>
            <a:r>
              <a:rPr dirty="0" sz="1450" spc="-10">
                <a:latin typeface="Times New Roman"/>
                <a:cs typeface="Times New Roman"/>
              </a:rPr>
              <a:t>more than blackness and cessation; others full </a:t>
            </a:r>
            <a:r>
              <a:rPr dirty="0" sz="1450" spc="-5">
                <a:latin typeface="Times New Roman"/>
                <a:cs typeface="Times New Roman"/>
              </a:rPr>
              <a:t>of a hope </a:t>
            </a:r>
            <a:r>
              <a:rPr dirty="0" sz="1450" spc="-10">
                <a:latin typeface="Times New Roman"/>
                <a:cs typeface="Times New Roman"/>
              </a:rPr>
              <a:t>that that very </a:t>
            </a:r>
            <a:r>
              <a:rPr dirty="0" sz="1450" spc="-5">
                <a:latin typeface="Times New Roman"/>
                <a:cs typeface="Times New Roman"/>
              </a:rPr>
              <a:t>night  </a:t>
            </a:r>
            <a:r>
              <a:rPr dirty="0" sz="1450" spc="-10">
                <a:latin typeface="Times New Roman"/>
                <a:cs typeface="Times New Roman"/>
              </a:rPr>
              <a:t>they should </a:t>
            </a:r>
            <a:r>
              <a:rPr dirty="0" sz="1450" spc="-5">
                <a:latin typeface="Times New Roman"/>
                <a:cs typeface="Times New Roman"/>
              </a:rPr>
              <a:t>be </a:t>
            </a:r>
            <a:r>
              <a:rPr dirty="0" sz="1450" spc="-10">
                <a:latin typeface="Times New Roman"/>
                <a:cs typeface="Times New Roman"/>
              </a:rPr>
              <a:t>scaling the stars and commencing with the mighty</a:t>
            </a:r>
            <a:r>
              <a:rPr dirty="0" sz="1450" spc="7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6350">
              <a:lnSpc>
                <a:spcPts val="1730"/>
              </a:lnSpc>
              <a:spcBef>
                <a:spcPts val="850"/>
              </a:spcBef>
            </a:pPr>
            <a:r>
              <a:rPr dirty="0" sz="1450" spc="-45">
                <a:latin typeface="Times New Roman"/>
                <a:cs typeface="Times New Roman"/>
              </a:rPr>
              <a:t>"To </a:t>
            </a:r>
            <a:r>
              <a:rPr dirty="0" sz="1450" spc="-10">
                <a:latin typeface="Times New Roman"/>
                <a:cs typeface="Times New Roman"/>
              </a:rPr>
              <a:t>the eternal memory </a:t>
            </a:r>
            <a:r>
              <a:rPr dirty="0" sz="1450" spc="-5">
                <a:latin typeface="Times New Roman"/>
                <a:cs typeface="Times New Roman"/>
              </a:rPr>
              <a:t>of </a:t>
            </a:r>
            <a:r>
              <a:rPr dirty="0" sz="1450" spc="-10">
                <a:latin typeface="Times New Roman"/>
                <a:cs typeface="Times New Roman"/>
              </a:rPr>
              <a:t>Baron </a:t>
            </a:r>
            <a:r>
              <a:rPr dirty="0" sz="1450" spc="-15">
                <a:latin typeface="Times New Roman"/>
                <a:cs typeface="Times New Roman"/>
              </a:rPr>
              <a:t>Trenck, </a:t>
            </a:r>
            <a:r>
              <a:rPr dirty="0" sz="1450" spc="-10">
                <a:latin typeface="Times New Roman"/>
                <a:cs typeface="Times New Roman"/>
              </a:rPr>
              <a:t>the type </a:t>
            </a:r>
            <a:r>
              <a:rPr dirty="0" sz="1450" spc="-5">
                <a:latin typeface="Times New Roman"/>
                <a:cs typeface="Times New Roman"/>
              </a:rPr>
              <a:t>of </a:t>
            </a:r>
            <a:r>
              <a:rPr dirty="0" sz="1450" spc="-10">
                <a:latin typeface="Times New Roman"/>
                <a:cs typeface="Times New Roman"/>
              </a:rPr>
              <a:t>suicides!" cried one. "He  went </a:t>
            </a:r>
            <a:r>
              <a:rPr dirty="0" sz="1450" spc="-5">
                <a:latin typeface="Times New Roman"/>
                <a:cs typeface="Times New Roman"/>
              </a:rPr>
              <a:t>out of a </a:t>
            </a:r>
            <a:r>
              <a:rPr dirty="0" sz="1450" spc="-10">
                <a:latin typeface="Times New Roman"/>
                <a:cs typeface="Times New Roman"/>
              </a:rPr>
              <a:t>small cell into </a:t>
            </a:r>
            <a:r>
              <a:rPr dirty="0" sz="1450" spc="-5">
                <a:latin typeface="Times New Roman"/>
                <a:cs typeface="Times New Roman"/>
              </a:rPr>
              <a:t>a </a:t>
            </a:r>
            <a:r>
              <a:rPr dirty="0" sz="1450" spc="-15">
                <a:latin typeface="Times New Roman"/>
                <a:cs typeface="Times New Roman"/>
              </a:rPr>
              <a:t>smaller,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might come forth again to  freedom."</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"For my part," said </a:t>
            </a:r>
            <a:r>
              <a:rPr dirty="0" sz="1450" spc="-5">
                <a:latin typeface="Times New Roman"/>
                <a:cs typeface="Times New Roman"/>
              </a:rPr>
              <a:t>a </a:t>
            </a:r>
            <a:r>
              <a:rPr dirty="0" sz="1450" spc="-10">
                <a:latin typeface="Times New Roman"/>
                <a:cs typeface="Times New Roman"/>
              </a:rPr>
              <a:t>second, "I wish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bandage for my eyes and  cotton for my ears. Only they have </a:t>
            </a:r>
            <a:r>
              <a:rPr dirty="0" sz="1450" spc="-5">
                <a:latin typeface="Times New Roman"/>
                <a:cs typeface="Times New Roman"/>
              </a:rPr>
              <a:t>no </a:t>
            </a:r>
            <a:r>
              <a:rPr dirty="0" sz="1450" spc="-10">
                <a:latin typeface="Times New Roman"/>
                <a:cs typeface="Times New Roman"/>
              </a:rPr>
              <a:t>cotton thick enough in this</a:t>
            </a:r>
            <a:r>
              <a:rPr dirty="0" sz="1450" spc="114">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 third was for reading the mysteries </a:t>
            </a:r>
            <a:r>
              <a:rPr dirty="0" sz="1450" spc="-5">
                <a:latin typeface="Times New Roman"/>
                <a:cs typeface="Times New Roman"/>
              </a:rPr>
              <a:t>of </a:t>
            </a:r>
            <a:r>
              <a:rPr dirty="0" sz="1450" spc="-10">
                <a:latin typeface="Times New Roman"/>
                <a:cs typeface="Times New Roman"/>
              </a:rPr>
              <a:t>life in </a:t>
            </a:r>
            <a:r>
              <a:rPr dirty="0" sz="1450" spc="-5">
                <a:latin typeface="Times New Roman"/>
                <a:cs typeface="Times New Roman"/>
              </a:rPr>
              <a:t>a </a:t>
            </a:r>
            <a:r>
              <a:rPr dirty="0" sz="1450" spc="-10">
                <a:latin typeface="Times New Roman"/>
                <a:cs typeface="Times New Roman"/>
              </a:rPr>
              <a:t>future state; and </a:t>
            </a:r>
            <a:r>
              <a:rPr dirty="0" sz="1450" spc="-5">
                <a:latin typeface="Times New Roman"/>
                <a:cs typeface="Times New Roman"/>
              </a:rPr>
              <a:t>a </a:t>
            </a:r>
            <a:r>
              <a:rPr dirty="0" sz="1450" spc="-10">
                <a:latin typeface="Times New Roman"/>
                <a:cs typeface="Times New Roman"/>
              </a:rPr>
              <a:t>fourth  professed that </a:t>
            </a:r>
            <a:r>
              <a:rPr dirty="0" sz="1450" spc="-5">
                <a:latin typeface="Times New Roman"/>
                <a:cs typeface="Times New Roman"/>
              </a:rPr>
              <a:t>he </a:t>
            </a:r>
            <a:r>
              <a:rPr dirty="0" sz="1450" spc="-10">
                <a:latin typeface="Times New Roman"/>
                <a:cs typeface="Times New Roman"/>
              </a:rPr>
              <a:t>would never have joined the club, if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induced  to believe in </a:t>
            </a:r>
            <a:r>
              <a:rPr dirty="0" sz="1450" spc="-35">
                <a:latin typeface="Times New Roman"/>
                <a:cs typeface="Times New Roman"/>
              </a:rPr>
              <a:t>Mr.</a:t>
            </a:r>
            <a:r>
              <a:rPr dirty="0" sz="1450" spc="5">
                <a:latin typeface="Times New Roman"/>
                <a:cs typeface="Times New Roman"/>
              </a:rPr>
              <a:t> </a:t>
            </a:r>
            <a:r>
              <a:rPr dirty="0" sz="1450" spc="-10">
                <a:latin typeface="Times New Roman"/>
                <a:cs typeface="Times New Roman"/>
              </a:rPr>
              <a:t>Darwin.</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"I could </a:t>
            </a:r>
            <a:r>
              <a:rPr dirty="0" sz="1450" spc="-5">
                <a:latin typeface="Times New Roman"/>
                <a:cs typeface="Times New Roman"/>
              </a:rPr>
              <a:t>not </a:t>
            </a:r>
            <a:r>
              <a:rPr dirty="0" sz="1450" spc="-20">
                <a:latin typeface="Times New Roman"/>
                <a:cs typeface="Times New Roman"/>
              </a:rPr>
              <a:t>bear," </a:t>
            </a:r>
            <a:r>
              <a:rPr dirty="0" sz="1450" spc="-10">
                <a:latin typeface="Times New Roman"/>
                <a:cs typeface="Times New Roman"/>
              </a:rPr>
              <a:t>said this remarkable suicide, "to </a:t>
            </a:r>
            <a:r>
              <a:rPr dirty="0" sz="1450" spc="-5">
                <a:latin typeface="Times New Roman"/>
                <a:cs typeface="Times New Roman"/>
              </a:rPr>
              <a:t>be </a:t>
            </a:r>
            <a:r>
              <a:rPr dirty="0" sz="1450" spc="-10">
                <a:latin typeface="Times New Roman"/>
                <a:cs typeface="Times New Roman"/>
              </a:rPr>
              <a:t>descended from an  ape."</a:t>
            </a:r>
            <a:endParaRPr sz="1450">
              <a:latin typeface="Times New Roman"/>
              <a:cs typeface="Times New Roman"/>
            </a:endParaRPr>
          </a:p>
          <a:p>
            <a:pPr algn="just" marL="12700" marR="5080">
              <a:lnSpc>
                <a:spcPts val="1730"/>
              </a:lnSpc>
              <a:spcBef>
                <a:spcPts val="860"/>
              </a:spcBef>
            </a:pPr>
            <a:r>
              <a:rPr dirty="0" sz="1450" spc="-15">
                <a:latin typeface="Times New Roman"/>
                <a:cs typeface="Times New Roman"/>
              </a:rPr>
              <a:t>Altogether, </a:t>
            </a:r>
            <a:r>
              <a:rPr dirty="0" sz="1450" spc="-10">
                <a:latin typeface="Times New Roman"/>
                <a:cs typeface="Times New Roman"/>
              </a:rPr>
              <a:t>the Prince was disappointed </a:t>
            </a:r>
            <a:r>
              <a:rPr dirty="0" sz="1450" spc="-5">
                <a:latin typeface="Times New Roman"/>
                <a:cs typeface="Times New Roman"/>
              </a:rPr>
              <a:t>by </a:t>
            </a:r>
            <a:r>
              <a:rPr dirty="0" sz="1450" spc="-10">
                <a:latin typeface="Times New Roman"/>
                <a:cs typeface="Times New Roman"/>
              </a:rPr>
              <a:t>the bearing and conversation </a:t>
            </a:r>
            <a:r>
              <a:rPr dirty="0" sz="1450" spc="-5">
                <a:latin typeface="Times New Roman"/>
                <a:cs typeface="Times New Roman"/>
              </a:rPr>
              <a:t>of </a:t>
            </a:r>
            <a:r>
              <a:rPr dirty="0" sz="1450" spc="-10">
                <a:latin typeface="Times New Roman"/>
                <a:cs typeface="Times New Roman"/>
              </a:rPr>
              <a:t>the  members.</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"It does </a:t>
            </a:r>
            <a:r>
              <a:rPr dirty="0" sz="1450" spc="-5">
                <a:latin typeface="Times New Roman"/>
                <a:cs typeface="Times New Roman"/>
              </a:rPr>
              <a:t>not </a:t>
            </a:r>
            <a:r>
              <a:rPr dirty="0" sz="1450" spc="-10">
                <a:latin typeface="Times New Roman"/>
                <a:cs typeface="Times New Roman"/>
              </a:rPr>
              <a:t>seem to me," </a:t>
            </a:r>
            <a:r>
              <a:rPr dirty="0" sz="1450" spc="-5">
                <a:latin typeface="Times New Roman"/>
                <a:cs typeface="Times New Roman"/>
              </a:rPr>
              <a:t>he </a:t>
            </a:r>
            <a:r>
              <a:rPr dirty="0" sz="1450" spc="-10">
                <a:latin typeface="Times New Roman"/>
                <a:cs typeface="Times New Roman"/>
              </a:rPr>
              <a:t>thought, "a matter for so much disturbance. If </a:t>
            </a:r>
            <a:r>
              <a:rPr dirty="0" sz="1450" spc="-5">
                <a:latin typeface="Times New Roman"/>
                <a:cs typeface="Times New Roman"/>
              </a:rPr>
              <a:t>a  </a:t>
            </a:r>
            <a:r>
              <a:rPr dirty="0" sz="1450" spc="-10">
                <a:latin typeface="Times New Roman"/>
                <a:cs typeface="Times New Roman"/>
              </a:rPr>
              <a:t>man has made </a:t>
            </a:r>
            <a:r>
              <a:rPr dirty="0" sz="1450" spc="-5">
                <a:latin typeface="Times New Roman"/>
                <a:cs typeface="Times New Roman"/>
              </a:rPr>
              <a:t>up </a:t>
            </a:r>
            <a:r>
              <a:rPr dirty="0" sz="1450" spc="-10">
                <a:latin typeface="Times New Roman"/>
                <a:cs typeface="Times New Roman"/>
              </a:rPr>
              <a:t>his mind to kill himself, let him </a:t>
            </a:r>
            <a:r>
              <a:rPr dirty="0" sz="1450" spc="-5">
                <a:latin typeface="Times New Roman"/>
                <a:cs typeface="Times New Roman"/>
              </a:rPr>
              <a:t>do </a:t>
            </a:r>
            <a:r>
              <a:rPr dirty="0" sz="1450" spc="-10">
                <a:latin typeface="Times New Roman"/>
                <a:cs typeface="Times New Roman"/>
              </a:rPr>
              <a:t>it, in God's name, like </a:t>
            </a:r>
            <a:r>
              <a:rPr dirty="0" sz="1450" spc="-5">
                <a:latin typeface="Times New Roman"/>
                <a:cs typeface="Times New Roman"/>
              </a:rPr>
              <a:t>a  </a:t>
            </a:r>
            <a:r>
              <a:rPr dirty="0" sz="1450" spc="-10">
                <a:latin typeface="Times New Roman"/>
                <a:cs typeface="Times New Roman"/>
              </a:rPr>
              <a:t>gentleman. This flutter and big talk is </a:t>
            </a:r>
            <a:r>
              <a:rPr dirty="0" sz="1450" spc="-5">
                <a:latin typeface="Times New Roman"/>
                <a:cs typeface="Times New Roman"/>
              </a:rPr>
              <a:t>out of</a:t>
            </a:r>
            <a:r>
              <a:rPr dirty="0" sz="1450" spc="35">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In</a:t>
            </a:r>
            <a:r>
              <a:rPr dirty="0" sz="1450" spc="3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meanwhile</a:t>
            </a:r>
            <a:r>
              <a:rPr dirty="0" sz="1450" spc="40">
                <a:latin typeface="Times New Roman"/>
                <a:cs typeface="Times New Roman"/>
              </a:rPr>
              <a:t> </a:t>
            </a:r>
            <a:r>
              <a:rPr dirty="0" sz="1450" spc="-10">
                <a:latin typeface="Times New Roman"/>
                <a:cs typeface="Times New Roman"/>
              </a:rPr>
              <a:t>Colonel</a:t>
            </a:r>
            <a:r>
              <a:rPr dirty="0" sz="1450" spc="35">
                <a:latin typeface="Times New Roman"/>
                <a:cs typeface="Times New Roman"/>
              </a:rPr>
              <a:t> </a:t>
            </a:r>
            <a:r>
              <a:rPr dirty="0" sz="1450" spc="-10">
                <a:latin typeface="Times New Roman"/>
                <a:cs typeface="Times New Roman"/>
              </a:rPr>
              <a:t>Geraldine</a:t>
            </a:r>
            <a:r>
              <a:rPr dirty="0" sz="1450" spc="35">
                <a:latin typeface="Times New Roman"/>
                <a:cs typeface="Times New Roman"/>
              </a:rPr>
              <a:t> </a:t>
            </a:r>
            <a:r>
              <a:rPr dirty="0" sz="1450" spc="-10">
                <a:latin typeface="Times New Roman"/>
                <a:cs typeface="Times New Roman"/>
              </a:rPr>
              <a:t>was</a:t>
            </a:r>
            <a:r>
              <a:rPr dirty="0" sz="1450" spc="40">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prey</a:t>
            </a:r>
            <a:r>
              <a:rPr dirty="0" sz="1450" spc="40">
                <a:latin typeface="Times New Roman"/>
                <a:cs typeface="Times New Roman"/>
              </a:rPr>
              <a:t>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blackest</a:t>
            </a:r>
            <a:r>
              <a:rPr dirty="0" sz="1450" spc="35">
                <a:latin typeface="Times New Roman"/>
                <a:cs typeface="Times New Roman"/>
              </a:rPr>
              <a:t> </a:t>
            </a:r>
            <a:r>
              <a:rPr dirty="0" sz="1450" spc="-10">
                <a:latin typeface="Times New Roman"/>
                <a:cs typeface="Times New Roman"/>
              </a:rPr>
              <a:t>apprehensions;</a:t>
            </a:r>
            <a:endParaRPr sz="1450">
              <a:latin typeface="Times New Roman"/>
              <a:cs typeface="Times New Roman"/>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payment was suspended. It was strange to myself that, while </a:t>
            </a:r>
            <a:r>
              <a:rPr dirty="0" sz="1450" spc="-5">
                <a:latin typeface="Times New Roman"/>
                <a:cs typeface="Times New Roman"/>
              </a:rPr>
              <a:t>I </a:t>
            </a:r>
            <a:r>
              <a:rPr dirty="0" sz="1450" spc="-10">
                <a:latin typeface="Times New Roman"/>
                <a:cs typeface="Times New Roman"/>
              </a:rPr>
              <a:t>read these  details, </a:t>
            </a:r>
            <a:r>
              <a:rPr dirty="0" sz="1450" spc="-5">
                <a:latin typeface="Times New Roman"/>
                <a:cs typeface="Times New Roman"/>
              </a:rPr>
              <a:t>I </a:t>
            </a:r>
            <a:r>
              <a:rPr dirty="0" sz="1450" spc="-10">
                <a:latin typeface="Times New Roman"/>
                <a:cs typeface="Times New Roman"/>
              </a:rPr>
              <a:t>continued rather to sympathise with </a:t>
            </a:r>
            <a:r>
              <a:rPr dirty="0" sz="1450" spc="-35">
                <a:latin typeface="Times New Roman"/>
                <a:cs typeface="Times New Roman"/>
              </a:rPr>
              <a:t>Mr. </a:t>
            </a:r>
            <a:r>
              <a:rPr dirty="0" sz="1450" spc="-10">
                <a:latin typeface="Times New Roman"/>
                <a:cs typeface="Times New Roman"/>
              </a:rPr>
              <a:t>Huddlestone than with his  victims; so complete already was the empire </a:t>
            </a:r>
            <a:r>
              <a:rPr dirty="0" sz="1450" spc="-5">
                <a:latin typeface="Times New Roman"/>
                <a:cs typeface="Times New Roman"/>
              </a:rPr>
              <a:t>of </a:t>
            </a:r>
            <a:r>
              <a:rPr dirty="0" sz="1450" spc="-10">
                <a:latin typeface="Times New Roman"/>
                <a:cs typeface="Times New Roman"/>
              </a:rPr>
              <a:t>my love for my wife. A price  was naturally set </a:t>
            </a:r>
            <a:r>
              <a:rPr dirty="0" sz="1450" spc="-5">
                <a:latin typeface="Times New Roman"/>
                <a:cs typeface="Times New Roman"/>
              </a:rPr>
              <a:t>upon </a:t>
            </a:r>
            <a:r>
              <a:rPr dirty="0" sz="1450" spc="-10">
                <a:latin typeface="Times New Roman"/>
                <a:cs typeface="Times New Roman"/>
              </a:rPr>
              <a:t>the banker's head; and, as the case was inexcusable and  the public indignation thoroughly aroused, the unusual figure </a:t>
            </a:r>
            <a:r>
              <a:rPr dirty="0" sz="1450" spc="-5">
                <a:latin typeface="Times New Roman"/>
                <a:cs typeface="Times New Roman"/>
              </a:rPr>
              <a:t>of 750 pounds  </a:t>
            </a:r>
            <a:r>
              <a:rPr dirty="0" sz="1450" spc="-10">
                <a:latin typeface="Times New Roman"/>
                <a:cs typeface="Times New Roman"/>
              </a:rPr>
              <a:t>was </a:t>
            </a:r>
            <a:r>
              <a:rPr dirty="0" sz="1450" spc="-15">
                <a:latin typeface="Times New Roman"/>
                <a:cs typeface="Times New Roman"/>
              </a:rPr>
              <a:t>offered </a:t>
            </a:r>
            <a:r>
              <a:rPr dirty="0" sz="1450" spc="-10">
                <a:latin typeface="Times New Roman"/>
                <a:cs typeface="Times New Roman"/>
              </a:rPr>
              <a:t>for his capture. He was reported to have </a:t>
            </a:r>
            <a:r>
              <a:rPr dirty="0" sz="1450" spc="-15">
                <a:latin typeface="Times New Roman"/>
                <a:cs typeface="Times New Roman"/>
              </a:rPr>
              <a:t>large </a:t>
            </a:r>
            <a:r>
              <a:rPr dirty="0" sz="1450" spc="-10">
                <a:latin typeface="Times New Roman"/>
                <a:cs typeface="Times New Roman"/>
              </a:rPr>
              <a:t>sums </a:t>
            </a:r>
            <a:r>
              <a:rPr dirty="0" sz="1450" spc="-5">
                <a:latin typeface="Times New Roman"/>
                <a:cs typeface="Times New Roman"/>
              </a:rPr>
              <a:t>of </a:t>
            </a:r>
            <a:r>
              <a:rPr dirty="0" sz="1450" spc="-10">
                <a:latin typeface="Times New Roman"/>
                <a:cs typeface="Times New Roman"/>
              </a:rPr>
              <a:t>money in  his possession. One </a:t>
            </a:r>
            <a:r>
              <a:rPr dirty="0" sz="1450" spc="-30">
                <a:latin typeface="Times New Roman"/>
                <a:cs typeface="Times New Roman"/>
              </a:rPr>
              <a:t>day, </a:t>
            </a:r>
            <a:r>
              <a:rPr dirty="0" sz="1450" spc="-5">
                <a:latin typeface="Times New Roman"/>
                <a:cs typeface="Times New Roman"/>
              </a:rPr>
              <a:t>he </a:t>
            </a:r>
            <a:r>
              <a:rPr dirty="0" sz="1450" spc="-10">
                <a:latin typeface="Times New Roman"/>
                <a:cs typeface="Times New Roman"/>
              </a:rPr>
              <a:t>had been heard </a:t>
            </a:r>
            <a:r>
              <a:rPr dirty="0" sz="1450" spc="-5">
                <a:latin typeface="Times New Roman"/>
                <a:cs typeface="Times New Roman"/>
              </a:rPr>
              <a:t>of </a:t>
            </a:r>
            <a:r>
              <a:rPr dirty="0" sz="1450" spc="-10">
                <a:latin typeface="Times New Roman"/>
                <a:cs typeface="Times New Roman"/>
              </a:rPr>
              <a:t>in Spain; the next, there was  sure intelligence that </a:t>
            </a:r>
            <a:r>
              <a:rPr dirty="0" sz="1450" spc="-5">
                <a:latin typeface="Times New Roman"/>
                <a:cs typeface="Times New Roman"/>
              </a:rPr>
              <a:t>he </a:t>
            </a:r>
            <a:r>
              <a:rPr dirty="0" sz="1450" spc="-10">
                <a:latin typeface="Times New Roman"/>
                <a:cs typeface="Times New Roman"/>
              </a:rPr>
              <a:t>was still lurking between Manchester and Liverpool,  </a:t>
            </a:r>
            <a:r>
              <a:rPr dirty="0" sz="1450" spc="-5">
                <a:latin typeface="Times New Roman"/>
                <a:cs typeface="Times New Roman"/>
              </a:rPr>
              <a:t>or </a:t>
            </a:r>
            <a:r>
              <a:rPr dirty="0" sz="1450" spc="-10">
                <a:latin typeface="Times New Roman"/>
                <a:cs typeface="Times New Roman"/>
              </a:rPr>
              <a:t>along the border </a:t>
            </a:r>
            <a:r>
              <a:rPr dirty="0" sz="1450" spc="-5">
                <a:latin typeface="Times New Roman"/>
                <a:cs typeface="Times New Roman"/>
              </a:rPr>
              <a:t>of </a:t>
            </a:r>
            <a:r>
              <a:rPr dirty="0" sz="1450" spc="-30">
                <a:latin typeface="Times New Roman"/>
                <a:cs typeface="Times New Roman"/>
              </a:rPr>
              <a:t>Wales; </a:t>
            </a:r>
            <a:r>
              <a:rPr dirty="0" sz="1450" spc="-10">
                <a:latin typeface="Times New Roman"/>
                <a:cs typeface="Times New Roman"/>
              </a:rPr>
              <a:t>and the day </a:t>
            </a:r>
            <a:r>
              <a:rPr dirty="0" sz="1450" spc="-20">
                <a:latin typeface="Times New Roman"/>
                <a:cs typeface="Times New Roman"/>
              </a:rPr>
              <a:t>after, </a:t>
            </a:r>
            <a:r>
              <a:rPr dirty="0" sz="1450" spc="-5">
                <a:latin typeface="Times New Roman"/>
                <a:cs typeface="Times New Roman"/>
              </a:rPr>
              <a:t>a </a:t>
            </a:r>
            <a:r>
              <a:rPr dirty="0" sz="1450" spc="-10">
                <a:latin typeface="Times New Roman"/>
                <a:cs typeface="Times New Roman"/>
              </a:rPr>
              <a:t>telegram would announce his  arrival in Cuba </a:t>
            </a:r>
            <a:r>
              <a:rPr dirty="0" sz="1450" spc="-5">
                <a:latin typeface="Times New Roman"/>
                <a:cs typeface="Times New Roman"/>
              </a:rPr>
              <a:t>or </a:t>
            </a:r>
            <a:r>
              <a:rPr dirty="0" sz="1450" spc="-30">
                <a:latin typeface="Times New Roman"/>
                <a:cs typeface="Times New Roman"/>
              </a:rPr>
              <a:t>Yucatan. </a:t>
            </a:r>
            <a:r>
              <a:rPr dirty="0" sz="1450" spc="-10">
                <a:latin typeface="Times New Roman"/>
                <a:cs typeface="Times New Roman"/>
              </a:rPr>
              <a:t>But in all this there was </a:t>
            </a:r>
            <a:r>
              <a:rPr dirty="0" sz="1450" spc="-5">
                <a:latin typeface="Times New Roman"/>
                <a:cs typeface="Times New Roman"/>
              </a:rPr>
              <a:t>no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an Italian, </a:t>
            </a:r>
            <a:r>
              <a:rPr dirty="0" sz="1450" spc="-5">
                <a:latin typeface="Times New Roman"/>
                <a:cs typeface="Times New Roman"/>
              </a:rPr>
              <a:t>nor  </a:t>
            </a:r>
            <a:r>
              <a:rPr dirty="0" sz="1450" spc="-10">
                <a:latin typeface="Times New Roman"/>
                <a:cs typeface="Times New Roman"/>
              </a:rPr>
              <a:t>any sign </a:t>
            </a:r>
            <a:r>
              <a:rPr dirty="0" sz="1450" spc="-5">
                <a:latin typeface="Times New Roman"/>
                <a:cs typeface="Times New Roman"/>
              </a:rPr>
              <a:t>of</a:t>
            </a:r>
            <a:r>
              <a:rPr dirty="0" sz="1450">
                <a:latin typeface="Times New Roman"/>
                <a:cs typeface="Times New Roman"/>
              </a:rPr>
              <a:t> </a:t>
            </a:r>
            <a:r>
              <a:rPr dirty="0" sz="1450" spc="-20">
                <a:latin typeface="Times New Roman"/>
                <a:cs typeface="Times New Roman"/>
              </a:rPr>
              <a:t>mystery.</a:t>
            </a:r>
            <a:endParaRPr sz="1450">
              <a:latin typeface="Times New Roman"/>
              <a:cs typeface="Times New Roman"/>
            </a:endParaRPr>
          </a:p>
          <a:p>
            <a:pPr algn="just" marL="12700" marR="7620">
              <a:lnSpc>
                <a:spcPts val="1730"/>
              </a:lnSpc>
              <a:spcBef>
                <a:spcPts val="844"/>
              </a:spcBef>
            </a:pPr>
            <a:r>
              <a:rPr dirty="0" sz="1450" spc="-10">
                <a:latin typeface="Times New Roman"/>
                <a:cs typeface="Times New Roman"/>
              </a:rPr>
              <a:t>In the very last </a:t>
            </a:r>
            <a:r>
              <a:rPr dirty="0" sz="1450" spc="-20">
                <a:latin typeface="Times New Roman"/>
                <a:cs typeface="Times New Roman"/>
              </a:rPr>
              <a:t>paper,</a:t>
            </a:r>
            <a:r>
              <a:rPr dirty="0" sz="1450" spc="320">
                <a:latin typeface="Times New Roman"/>
                <a:cs typeface="Times New Roman"/>
              </a:rPr>
              <a:t> </a:t>
            </a:r>
            <a:r>
              <a:rPr dirty="0" sz="1450" spc="-15">
                <a:latin typeface="Times New Roman"/>
                <a:cs typeface="Times New Roman"/>
              </a:rPr>
              <a:t>however, </a:t>
            </a:r>
            <a:r>
              <a:rPr dirty="0" sz="1450" spc="-10">
                <a:latin typeface="Times New Roman"/>
                <a:cs typeface="Times New Roman"/>
              </a:rPr>
              <a:t>there was </a:t>
            </a:r>
            <a:r>
              <a:rPr dirty="0" sz="1450" spc="-5">
                <a:latin typeface="Times New Roman"/>
                <a:cs typeface="Times New Roman"/>
              </a:rPr>
              <a:t>one </a:t>
            </a:r>
            <a:r>
              <a:rPr dirty="0" sz="1450" spc="-10">
                <a:latin typeface="Times New Roman"/>
                <a:cs typeface="Times New Roman"/>
              </a:rPr>
              <a:t>item </a:t>
            </a:r>
            <a:r>
              <a:rPr dirty="0" sz="1450" spc="-5">
                <a:latin typeface="Times New Roman"/>
                <a:cs typeface="Times New Roman"/>
              </a:rPr>
              <a:t>not </a:t>
            </a:r>
            <a:r>
              <a:rPr dirty="0" sz="1450" spc="-10">
                <a:latin typeface="Times New Roman"/>
                <a:cs typeface="Times New Roman"/>
              </a:rPr>
              <a:t>so </a:t>
            </a:r>
            <a:r>
              <a:rPr dirty="0" sz="1450" spc="-25">
                <a:latin typeface="Times New Roman"/>
                <a:cs typeface="Times New Roman"/>
              </a:rPr>
              <a:t>clear. </a:t>
            </a:r>
            <a:r>
              <a:rPr dirty="0" sz="1450" spc="-10">
                <a:latin typeface="Times New Roman"/>
                <a:cs typeface="Times New Roman"/>
              </a:rPr>
              <a:t>The  accountants who were </a:t>
            </a:r>
            <a:r>
              <a:rPr dirty="0" sz="1450" spc="-15">
                <a:latin typeface="Times New Roman"/>
                <a:cs typeface="Times New Roman"/>
              </a:rPr>
              <a:t>charged </a:t>
            </a:r>
            <a:r>
              <a:rPr dirty="0" sz="1450" spc="-10">
                <a:latin typeface="Times New Roman"/>
                <a:cs typeface="Times New Roman"/>
              </a:rPr>
              <a:t>to verify the failure had, it seemed, come </a:t>
            </a:r>
            <a:r>
              <a:rPr dirty="0" sz="1450" spc="-5">
                <a:latin typeface="Times New Roman"/>
                <a:cs typeface="Times New Roman"/>
              </a:rPr>
              <a:t>upon  </a:t>
            </a:r>
            <a:r>
              <a:rPr dirty="0" sz="1450" spc="-10">
                <a:latin typeface="Times New Roman"/>
                <a:cs typeface="Times New Roman"/>
              </a:rPr>
              <a:t>the traces </a:t>
            </a:r>
            <a:r>
              <a:rPr dirty="0" sz="1450" spc="-5">
                <a:latin typeface="Times New Roman"/>
                <a:cs typeface="Times New Roman"/>
              </a:rPr>
              <a:t>of a </a:t>
            </a:r>
            <a:r>
              <a:rPr dirty="0" sz="1450" spc="-10">
                <a:latin typeface="Times New Roman"/>
                <a:cs typeface="Times New Roman"/>
              </a:rPr>
              <a:t>very </a:t>
            </a:r>
            <a:r>
              <a:rPr dirty="0" sz="1450" spc="-15">
                <a:latin typeface="Times New Roman"/>
                <a:cs typeface="Times New Roman"/>
              </a:rPr>
              <a:t>large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thousands, which figured for some time in  the transactions </a:t>
            </a:r>
            <a:r>
              <a:rPr dirty="0" sz="1450" spc="-5">
                <a:latin typeface="Times New Roman"/>
                <a:cs typeface="Times New Roman"/>
              </a:rPr>
              <a:t>of </a:t>
            </a:r>
            <a:r>
              <a:rPr dirty="0" sz="1450" spc="-10">
                <a:latin typeface="Times New Roman"/>
                <a:cs typeface="Times New Roman"/>
              </a:rPr>
              <a:t>the house </a:t>
            </a:r>
            <a:r>
              <a:rPr dirty="0" sz="1450" spc="-5">
                <a:latin typeface="Times New Roman"/>
                <a:cs typeface="Times New Roman"/>
              </a:rPr>
              <a:t>of </a:t>
            </a:r>
            <a:r>
              <a:rPr dirty="0" sz="1450" spc="-10">
                <a:latin typeface="Times New Roman"/>
                <a:cs typeface="Times New Roman"/>
              </a:rPr>
              <a:t>Huddlestone; </a:t>
            </a:r>
            <a:r>
              <a:rPr dirty="0" sz="1450" spc="-5">
                <a:latin typeface="Times New Roman"/>
                <a:cs typeface="Times New Roman"/>
              </a:rPr>
              <a:t>but </a:t>
            </a:r>
            <a:r>
              <a:rPr dirty="0" sz="1450" spc="-10">
                <a:latin typeface="Times New Roman"/>
                <a:cs typeface="Times New Roman"/>
              </a:rPr>
              <a:t>which came from nowhere,  and disappeared in the same mysterious fashion. It was only once referred to  </a:t>
            </a:r>
            <a:r>
              <a:rPr dirty="0" sz="1450" spc="-5">
                <a:latin typeface="Times New Roman"/>
                <a:cs typeface="Times New Roman"/>
              </a:rPr>
              <a:t>by </a:t>
            </a:r>
            <a:r>
              <a:rPr dirty="0" sz="1450" spc="-10">
                <a:latin typeface="Times New Roman"/>
                <a:cs typeface="Times New Roman"/>
              </a:rPr>
              <a:t>name, and then under the initials "X. X."; </a:t>
            </a:r>
            <a:r>
              <a:rPr dirty="0" sz="1450" spc="-5">
                <a:latin typeface="Times New Roman"/>
                <a:cs typeface="Times New Roman"/>
              </a:rPr>
              <a:t>but </a:t>
            </a:r>
            <a:r>
              <a:rPr dirty="0" sz="1450" spc="-10">
                <a:latin typeface="Times New Roman"/>
                <a:cs typeface="Times New Roman"/>
              </a:rPr>
              <a:t>it had plainly been floated for  the first time into the business at </a:t>
            </a:r>
            <a:r>
              <a:rPr dirty="0" sz="1450" spc="-5">
                <a:latin typeface="Times New Roman"/>
                <a:cs typeface="Times New Roman"/>
              </a:rPr>
              <a:t>a </a:t>
            </a:r>
            <a:r>
              <a:rPr dirty="0" sz="1450" spc="-10">
                <a:latin typeface="Times New Roman"/>
                <a:cs typeface="Times New Roman"/>
              </a:rPr>
              <a:t>period </a:t>
            </a:r>
            <a:r>
              <a:rPr dirty="0" sz="1450" spc="-5">
                <a:latin typeface="Times New Roman"/>
                <a:cs typeface="Times New Roman"/>
              </a:rPr>
              <a:t>of </a:t>
            </a:r>
            <a:r>
              <a:rPr dirty="0" sz="1450" spc="-10">
                <a:latin typeface="Times New Roman"/>
                <a:cs typeface="Times New Roman"/>
              </a:rPr>
              <a:t>great depression some six years  ago. The name </a:t>
            </a:r>
            <a:r>
              <a:rPr dirty="0" sz="1450" spc="-5">
                <a:latin typeface="Times New Roman"/>
                <a:cs typeface="Times New Roman"/>
              </a:rPr>
              <a:t>of a </a:t>
            </a:r>
            <a:r>
              <a:rPr dirty="0" sz="1450" spc="-10">
                <a:latin typeface="Times New Roman"/>
                <a:cs typeface="Times New Roman"/>
              </a:rPr>
              <a:t>distinguished Royal personage had been mentioned </a:t>
            </a:r>
            <a:r>
              <a:rPr dirty="0" sz="1450" spc="-5">
                <a:latin typeface="Times New Roman"/>
                <a:cs typeface="Times New Roman"/>
              </a:rPr>
              <a:t>by  </a:t>
            </a:r>
            <a:r>
              <a:rPr dirty="0" sz="1450" spc="-10">
                <a:latin typeface="Times New Roman"/>
                <a:cs typeface="Times New Roman"/>
              </a:rPr>
              <a:t>rumour in connection with this sum. "The cowardly desperado" </a:t>
            </a:r>
            <a:r>
              <a:rPr dirty="0" sz="1450" spc="-5">
                <a:latin typeface="Times New Roman"/>
                <a:cs typeface="Times New Roman"/>
              </a:rPr>
              <a:t>- </a:t>
            </a:r>
            <a:r>
              <a:rPr dirty="0" sz="1450" spc="-10">
                <a:latin typeface="Times New Roman"/>
                <a:cs typeface="Times New Roman"/>
              </a:rPr>
              <a:t>such, </a:t>
            </a:r>
            <a:r>
              <a:rPr dirty="0" sz="1450" spc="-5">
                <a:latin typeface="Times New Roman"/>
                <a:cs typeface="Times New Roman"/>
              </a:rPr>
              <a:t>I  </a:t>
            </a:r>
            <a:r>
              <a:rPr dirty="0" sz="1450" spc="-15">
                <a:latin typeface="Times New Roman"/>
                <a:cs typeface="Times New Roman"/>
              </a:rPr>
              <a:t>remember, </a:t>
            </a:r>
            <a:r>
              <a:rPr dirty="0" sz="1450" spc="-10">
                <a:latin typeface="Times New Roman"/>
                <a:cs typeface="Times New Roman"/>
              </a:rPr>
              <a:t>was the editorial expression </a:t>
            </a:r>
            <a:r>
              <a:rPr dirty="0" sz="1450" spc="-5">
                <a:latin typeface="Times New Roman"/>
                <a:cs typeface="Times New Roman"/>
              </a:rPr>
              <a:t>- </a:t>
            </a:r>
            <a:r>
              <a:rPr dirty="0" sz="1450" spc="-10">
                <a:latin typeface="Times New Roman"/>
                <a:cs typeface="Times New Roman"/>
              </a:rPr>
              <a:t>was supposed to have escaped with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this mysterious fund still in his</a:t>
            </a:r>
            <a:r>
              <a:rPr dirty="0" sz="1450" spc="45">
                <a:latin typeface="Times New Roman"/>
                <a:cs typeface="Times New Roman"/>
              </a:rPr>
              <a:t> </a:t>
            </a:r>
            <a:r>
              <a:rPr dirty="0" sz="1450" spc="-10">
                <a:latin typeface="Times New Roman"/>
                <a:cs typeface="Times New Roman"/>
              </a:rPr>
              <a:t>possession.</a:t>
            </a:r>
            <a:endParaRPr sz="1450">
              <a:latin typeface="Times New Roman"/>
              <a:cs typeface="Times New Roman"/>
            </a:endParaRPr>
          </a:p>
          <a:p>
            <a:pPr algn="just" marL="12700" marR="9525">
              <a:lnSpc>
                <a:spcPts val="1730"/>
              </a:lnSpc>
              <a:spcBef>
                <a:spcPts val="850"/>
              </a:spcBef>
            </a:pPr>
            <a:r>
              <a:rPr dirty="0" sz="1450" spc="-5">
                <a:latin typeface="Times New Roman"/>
                <a:cs typeface="Times New Roman"/>
              </a:rPr>
              <a:t>I </a:t>
            </a:r>
            <a:r>
              <a:rPr dirty="0" sz="1450" spc="-10">
                <a:latin typeface="Times New Roman"/>
                <a:cs typeface="Times New Roman"/>
              </a:rPr>
              <a:t>was still brooding over the fact, and trying to torture it into some connection  with </a:t>
            </a:r>
            <a:r>
              <a:rPr dirty="0" sz="1450" spc="-35">
                <a:latin typeface="Times New Roman"/>
                <a:cs typeface="Times New Roman"/>
              </a:rPr>
              <a:t>Mr. </a:t>
            </a:r>
            <a:r>
              <a:rPr dirty="0" sz="1450" spc="-10">
                <a:latin typeface="Times New Roman"/>
                <a:cs typeface="Times New Roman"/>
              </a:rPr>
              <a:t>Huddlestone's </a:t>
            </a:r>
            <a:r>
              <a:rPr dirty="0" sz="1450" spc="-15">
                <a:latin typeface="Times New Roman"/>
                <a:cs typeface="Times New Roman"/>
              </a:rPr>
              <a:t>danger, </a:t>
            </a: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man entered the tavern and asked for  some bread and cheese with </a:t>
            </a:r>
            <a:r>
              <a:rPr dirty="0" sz="1450" spc="-5">
                <a:latin typeface="Times New Roman"/>
                <a:cs typeface="Times New Roman"/>
              </a:rPr>
              <a:t>a </a:t>
            </a:r>
            <a:r>
              <a:rPr dirty="0" sz="1450" spc="-10">
                <a:latin typeface="Times New Roman"/>
                <a:cs typeface="Times New Roman"/>
              </a:rPr>
              <a:t>decided foreign</a:t>
            </a:r>
            <a:r>
              <a:rPr dirty="0" sz="1450" spc="25">
                <a:latin typeface="Times New Roman"/>
                <a:cs typeface="Times New Roman"/>
              </a:rPr>
              <a:t> </a:t>
            </a:r>
            <a:r>
              <a:rPr dirty="0" sz="1450" spc="-10">
                <a:latin typeface="Times New Roman"/>
                <a:cs typeface="Times New Roman"/>
              </a:rPr>
              <a:t>accent.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"SIETE </a:t>
            </a:r>
            <a:r>
              <a:rPr dirty="0" sz="1450" spc="-25">
                <a:latin typeface="Times New Roman"/>
                <a:cs typeface="Times New Roman"/>
              </a:rPr>
              <a:t>ITALIANO?" </a:t>
            </a:r>
            <a:r>
              <a:rPr dirty="0" sz="1450" spc="-10">
                <a:latin typeface="Times New Roman"/>
                <a:cs typeface="Times New Roman"/>
              </a:rPr>
              <a:t>said</a:t>
            </a:r>
            <a:r>
              <a:rPr dirty="0" sz="1450" spc="15">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"SI, SIGNOR," was his</a:t>
            </a:r>
            <a:r>
              <a:rPr dirty="0" sz="1450" spc="5">
                <a:latin typeface="Times New Roman"/>
                <a:cs typeface="Times New Roman"/>
              </a:rPr>
              <a:t> </a:t>
            </a:r>
            <a:r>
              <a:rPr dirty="0" sz="1450" spc="-25">
                <a:latin typeface="Times New Roman"/>
                <a:cs typeface="Times New Roman"/>
              </a:rPr>
              <a:t>reply.</a:t>
            </a:r>
            <a:endParaRPr sz="1450">
              <a:latin typeface="Times New Roman"/>
              <a:cs typeface="Times New Roman"/>
            </a:endParaRPr>
          </a:p>
          <a:p>
            <a:pPr algn="just" marL="12700" marR="5080">
              <a:lnSpc>
                <a:spcPts val="1730"/>
              </a:lnSpc>
              <a:spcBef>
                <a:spcPts val="919"/>
              </a:spcBef>
            </a:pPr>
            <a:r>
              <a:rPr dirty="0" sz="1450" spc="-5">
                <a:latin typeface="Times New Roman"/>
                <a:cs typeface="Times New Roman"/>
              </a:rPr>
              <a:t>I </a:t>
            </a:r>
            <a:r>
              <a:rPr dirty="0" sz="1450" spc="-10">
                <a:latin typeface="Times New Roman"/>
                <a:cs typeface="Times New Roman"/>
              </a:rPr>
              <a:t>said it was unusually far north to find </a:t>
            </a:r>
            <a:r>
              <a:rPr dirty="0" sz="1450" spc="-5">
                <a:latin typeface="Times New Roman"/>
                <a:cs typeface="Times New Roman"/>
              </a:rPr>
              <a:t>one of </a:t>
            </a:r>
            <a:r>
              <a:rPr dirty="0" sz="1450" spc="-10">
                <a:latin typeface="Times New Roman"/>
                <a:cs typeface="Times New Roman"/>
              </a:rPr>
              <a:t>his compatriots; at which </a:t>
            </a:r>
            <a:r>
              <a:rPr dirty="0" sz="1450" spc="-5">
                <a:latin typeface="Times New Roman"/>
                <a:cs typeface="Times New Roman"/>
              </a:rPr>
              <a:t>he  </a:t>
            </a:r>
            <a:r>
              <a:rPr dirty="0" sz="1450" spc="-10">
                <a:latin typeface="Times New Roman"/>
                <a:cs typeface="Times New Roman"/>
              </a:rPr>
              <a:t>shrugged his shoulders, and replied that </a:t>
            </a:r>
            <a:r>
              <a:rPr dirty="0" sz="1450" spc="-5">
                <a:latin typeface="Times New Roman"/>
                <a:cs typeface="Times New Roman"/>
              </a:rPr>
              <a:t>a </a:t>
            </a:r>
            <a:r>
              <a:rPr dirty="0" sz="1450" spc="-10">
                <a:latin typeface="Times New Roman"/>
                <a:cs typeface="Times New Roman"/>
              </a:rPr>
              <a:t>man would </a:t>
            </a:r>
            <a:r>
              <a:rPr dirty="0" sz="1450" spc="-5">
                <a:latin typeface="Times New Roman"/>
                <a:cs typeface="Times New Roman"/>
              </a:rPr>
              <a:t>go </a:t>
            </a:r>
            <a:r>
              <a:rPr dirty="0" sz="1450" spc="-10">
                <a:latin typeface="Times New Roman"/>
                <a:cs typeface="Times New Roman"/>
              </a:rPr>
              <a:t>anywhere to find  work. What work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hope </a:t>
            </a:r>
            <a:r>
              <a:rPr dirty="0" sz="1450" spc="-10">
                <a:latin typeface="Times New Roman"/>
                <a:cs typeface="Times New Roman"/>
              </a:rPr>
              <a:t>to find at Graden </a:t>
            </a:r>
            <a:r>
              <a:rPr dirty="0" sz="1450" spc="-35">
                <a:latin typeface="Times New Roman"/>
                <a:cs typeface="Times New Roman"/>
              </a:rPr>
              <a:t>Wester, </a:t>
            </a:r>
            <a:r>
              <a:rPr dirty="0" sz="1450" spc="-5">
                <a:latin typeface="Times New Roman"/>
                <a:cs typeface="Times New Roman"/>
              </a:rPr>
              <a:t>I </a:t>
            </a:r>
            <a:r>
              <a:rPr dirty="0" sz="1450" spc="-10">
                <a:latin typeface="Times New Roman"/>
                <a:cs typeface="Times New Roman"/>
              </a:rPr>
              <a:t>was totally unable  to conceive; and the incident struck so unpleasantly </a:t>
            </a:r>
            <a:r>
              <a:rPr dirty="0" sz="1450" spc="-5">
                <a:latin typeface="Times New Roman"/>
                <a:cs typeface="Times New Roman"/>
              </a:rPr>
              <a:t>upon </a:t>
            </a:r>
            <a:r>
              <a:rPr dirty="0" sz="1450" spc="-10">
                <a:latin typeface="Times New Roman"/>
                <a:cs typeface="Times New Roman"/>
              </a:rPr>
              <a:t>my mind, that </a:t>
            </a:r>
            <a:r>
              <a:rPr dirty="0" sz="1450" spc="-5">
                <a:latin typeface="Times New Roman"/>
                <a:cs typeface="Times New Roman"/>
              </a:rPr>
              <a:t>I  </a:t>
            </a:r>
            <a:r>
              <a:rPr dirty="0" sz="1450" spc="-10">
                <a:latin typeface="Times New Roman"/>
                <a:cs typeface="Times New Roman"/>
              </a:rPr>
              <a:t>asked the landlord, while </a:t>
            </a:r>
            <a:r>
              <a:rPr dirty="0" sz="1450" spc="-5">
                <a:latin typeface="Times New Roman"/>
                <a:cs typeface="Times New Roman"/>
              </a:rPr>
              <a:t>he </a:t>
            </a:r>
            <a:r>
              <a:rPr dirty="0" sz="1450" spc="-10">
                <a:latin typeface="Times New Roman"/>
                <a:cs typeface="Times New Roman"/>
              </a:rPr>
              <a:t>was counting me some change, whether </a:t>
            </a:r>
            <a:r>
              <a:rPr dirty="0" sz="1450" spc="-5">
                <a:latin typeface="Times New Roman"/>
                <a:cs typeface="Times New Roman"/>
              </a:rPr>
              <a:t>he </a:t>
            </a:r>
            <a:r>
              <a:rPr dirty="0" sz="1450" spc="-10">
                <a:latin typeface="Times New Roman"/>
                <a:cs typeface="Times New Roman"/>
              </a:rPr>
              <a:t>had  ever before seen an Italian in the village. He said </a:t>
            </a:r>
            <a:r>
              <a:rPr dirty="0" sz="1450" spc="-5">
                <a:latin typeface="Times New Roman"/>
                <a:cs typeface="Times New Roman"/>
              </a:rPr>
              <a:t>he </a:t>
            </a:r>
            <a:r>
              <a:rPr dirty="0" sz="1450" spc="-10">
                <a:latin typeface="Times New Roman"/>
                <a:cs typeface="Times New Roman"/>
              </a:rPr>
              <a:t>had once seen some  Norwegians, who had been shipwrecked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Graden Ness and  rescued </a:t>
            </a:r>
            <a:r>
              <a:rPr dirty="0" sz="1450" spc="-5">
                <a:latin typeface="Times New Roman"/>
                <a:cs typeface="Times New Roman"/>
              </a:rPr>
              <a:t>by </a:t>
            </a:r>
            <a:r>
              <a:rPr dirty="0" sz="1450" spc="-10">
                <a:latin typeface="Times New Roman"/>
                <a:cs typeface="Times New Roman"/>
              </a:rPr>
              <a:t>the lifeboat from</a:t>
            </a:r>
            <a:r>
              <a:rPr dirty="0" sz="1450" spc="10">
                <a:latin typeface="Times New Roman"/>
                <a:cs typeface="Times New Roman"/>
              </a:rPr>
              <a:t> </a:t>
            </a:r>
            <a:r>
              <a:rPr dirty="0" sz="1450" spc="-10">
                <a:latin typeface="Times New Roman"/>
                <a:cs typeface="Times New Roman"/>
              </a:rPr>
              <a:t>Cauldhaven.</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"No!" said I; "but an Italian, like the man who has just had bread and</a:t>
            </a:r>
            <a:r>
              <a:rPr dirty="0" sz="1450" spc="160">
                <a:latin typeface="Times New Roman"/>
                <a:cs typeface="Times New Roman"/>
              </a:rPr>
              <a:t> </a:t>
            </a:r>
            <a:r>
              <a:rPr dirty="0" sz="1450" spc="-10">
                <a:latin typeface="Times New Roman"/>
                <a:cs typeface="Times New Roman"/>
              </a:rPr>
              <a:t>cheese."</a:t>
            </a:r>
            <a:endParaRPr sz="1450">
              <a:latin typeface="Times New Roman"/>
              <a:cs typeface="Times New Roman"/>
            </a:endParaRPr>
          </a:p>
          <a:p>
            <a:pPr algn="just" marL="12700" marR="8890">
              <a:lnSpc>
                <a:spcPts val="1730"/>
              </a:lnSpc>
              <a:spcBef>
                <a:spcPts val="920"/>
              </a:spcBef>
            </a:pPr>
            <a:r>
              <a:rPr dirty="0" sz="1450" spc="-10">
                <a:latin typeface="Times New Roman"/>
                <a:cs typeface="Times New Roman"/>
              </a:rPr>
              <a:t>"What?" cried he, "yon black-avised fellow wi' the teeth? </a:t>
            </a:r>
            <a:r>
              <a:rPr dirty="0" sz="1450" spc="-50">
                <a:latin typeface="Times New Roman"/>
                <a:cs typeface="Times New Roman"/>
              </a:rPr>
              <a:t>Was </a:t>
            </a:r>
            <a:r>
              <a:rPr dirty="0" sz="1450" spc="-5">
                <a:latin typeface="Times New Roman"/>
                <a:cs typeface="Times New Roman"/>
              </a:rPr>
              <a:t>he </a:t>
            </a:r>
            <a:r>
              <a:rPr dirty="0" sz="1450" spc="-10">
                <a:latin typeface="Times New Roman"/>
                <a:cs typeface="Times New Roman"/>
              </a:rPr>
              <a:t>an I-talian?  </a:t>
            </a:r>
            <a:r>
              <a:rPr dirty="0" sz="1450" spc="-35">
                <a:latin typeface="Times New Roman"/>
                <a:cs typeface="Times New Roman"/>
              </a:rPr>
              <a:t>Weel, </a:t>
            </a:r>
            <a:r>
              <a:rPr dirty="0" sz="1450" spc="-5">
                <a:latin typeface="Times New Roman"/>
                <a:cs typeface="Times New Roman"/>
              </a:rPr>
              <a:t>yon's </a:t>
            </a:r>
            <a:r>
              <a:rPr dirty="0" sz="1450" spc="-10">
                <a:latin typeface="Times New Roman"/>
                <a:cs typeface="Times New Roman"/>
              </a:rPr>
              <a:t>the first that ever </a:t>
            </a:r>
            <a:r>
              <a:rPr dirty="0" sz="1450" spc="-5">
                <a:latin typeface="Times New Roman"/>
                <a:cs typeface="Times New Roman"/>
              </a:rPr>
              <a:t>I </a:t>
            </a:r>
            <a:r>
              <a:rPr dirty="0" sz="1450" spc="-35">
                <a:latin typeface="Times New Roman"/>
                <a:cs typeface="Times New Roman"/>
              </a:rPr>
              <a:t>saw, </a:t>
            </a:r>
            <a:r>
              <a:rPr dirty="0" sz="1450" spc="-10">
                <a:latin typeface="Times New Roman"/>
                <a:cs typeface="Times New Roman"/>
              </a:rPr>
              <a:t>an' </a:t>
            </a:r>
            <a:r>
              <a:rPr dirty="0" sz="1450" spc="-5">
                <a:latin typeface="Times New Roman"/>
                <a:cs typeface="Times New Roman"/>
              </a:rPr>
              <a:t>I </a:t>
            </a:r>
            <a:r>
              <a:rPr dirty="0" sz="1450" spc="-10">
                <a:latin typeface="Times New Roman"/>
                <a:cs typeface="Times New Roman"/>
              </a:rPr>
              <a:t>dare say he's like to </a:t>
            </a:r>
            <a:r>
              <a:rPr dirty="0" sz="1450" spc="-5">
                <a:latin typeface="Times New Roman"/>
                <a:cs typeface="Times New Roman"/>
              </a:rPr>
              <a:t>be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last."</a:t>
            </a:r>
            <a:endParaRPr sz="1450">
              <a:latin typeface="Times New Roman"/>
              <a:cs typeface="Times New Roman"/>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Even as </a:t>
            </a:r>
            <a:r>
              <a:rPr dirty="0" sz="1450" spc="-5">
                <a:latin typeface="Times New Roman"/>
                <a:cs typeface="Times New Roman"/>
              </a:rPr>
              <a:t>he </a:t>
            </a:r>
            <a:r>
              <a:rPr dirty="0" sz="1450" spc="-10">
                <a:latin typeface="Times New Roman"/>
                <a:cs typeface="Times New Roman"/>
              </a:rPr>
              <a:t>was speaking, </a:t>
            </a:r>
            <a:r>
              <a:rPr dirty="0" sz="1450" spc="-5">
                <a:latin typeface="Times New Roman"/>
                <a:cs typeface="Times New Roman"/>
              </a:rPr>
              <a:t>I </a:t>
            </a:r>
            <a:r>
              <a:rPr dirty="0" sz="1450" spc="-10">
                <a:latin typeface="Times New Roman"/>
                <a:cs typeface="Times New Roman"/>
              </a:rPr>
              <a:t>raised my eyes, and, casting </a:t>
            </a:r>
            <a:r>
              <a:rPr dirty="0" sz="1450" spc="-5">
                <a:latin typeface="Times New Roman"/>
                <a:cs typeface="Times New Roman"/>
              </a:rPr>
              <a:t>a </a:t>
            </a:r>
            <a:r>
              <a:rPr dirty="0" sz="1450" spc="-10">
                <a:latin typeface="Times New Roman"/>
                <a:cs typeface="Times New Roman"/>
              </a:rPr>
              <a:t>glance into the  street, beheld three men in earnest conversation </a:t>
            </a:r>
            <a:r>
              <a:rPr dirty="0" sz="1450" spc="-15">
                <a:latin typeface="Times New Roman"/>
                <a:cs typeface="Times New Roman"/>
              </a:rPr>
              <a:t>together,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thirty yards  </a:t>
            </a:r>
            <a:r>
              <a:rPr dirty="0" sz="1450" spc="-30">
                <a:latin typeface="Times New Roman"/>
                <a:cs typeface="Times New Roman"/>
              </a:rPr>
              <a:t>away. </a:t>
            </a:r>
            <a:r>
              <a:rPr dirty="0" sz="1450" spc="-10">
                <a:latin typeface="Times New Roman"/>
                <a:cs typeface="Times New Roman"/>
              </a:rPr>
              <a:t>One </a:t>
            </a:r>
            <a:r>
              <a:rPr dirty="0" sz="1450" spc="-5">
                <a:latin typeface="Times New Roman"/>
                <a:cs typeface="Times New Roman"/>
              </a:rPr>
              <a:t>of </a:t>
            </a:r>
            <a:r>
              <a:rPr dirty="0" sz="1450" spc="-10">
                <a:latin typeface="Times New Roman"/>
                <a:cs typeface="Times New Roman"/>
              </a:rPr>
              <a:t>them was my recent companion in the tavern parlour; the other  two, </a:t>
            </a:r>
            <a:r>
              <a:rPr dirty="0" sz="1450" spc="-5">
                <a:latin typeface="Times New Roman"/>
                <a:cs typeface="Times New Roman"/>
              </a:rPr>
              <a:t>by </a:t>
            </a:r>
            <a:r>
              <a:rPr dirty="0" sz="1450" spc="-10">
                <a:latin typeface="Times New Roman"/>
                <a:cs typeface="Times New Roman"/>
              </a:rPr>
              <a:t>their handsome, sallow features and soft hats, should evidently belong  to the same race. A crowd </a:t>
            </a:r>
            <a:r>
              <a:rPr dirty="0" sz="1450" spc="-5">
                <a:latin typeface="Times New Roman"/>
                <a:cs typeface="Times New Roman"/>
              </a:rPr>
              <a:t>of </a:t>
            </a:r>
            <a:r>
              <a:rPr dirty="0" sz="1450" spc="-10">
                <a:latin typeface="Times New Roman"/>
                <a:cs typeface="Times New Roman"/>
              </a:rPr>
              <a:t>village children stood around them, gesticulating  and talking gibberish in imitation. The trio looked singularly foreign to the  bleak dirty street in which they were standing, and the dark grey heaven that  overspread them; and </a:t>
            </a:r>
            <a:r>
              <a:rPr dirty="0" sz="1450" spc="-5">
                <a:latin typeface="Times New Roman"/>
                <a:cs typeface="Times New Roman"/>
              </a:rPr>
              <a:t>I </a:t>
            </a:r>
            <a:r>
              <a:rPr dirty="0" sz="1450" spc="-10">
                <a:latin typeface="Times New Roman"/>
                <a:cs typeface="Times New Roman"/>
              </a:rPr>
              <a:t>confess my incredulity received at that moment </a:t>
            </a:r>
            <a:r>
              <a:rPr dirty="0" sz="1450" spc="-5">
                <a:latin typeface="Times New Roman"/>
                <a:cs typeface="Times New Roman"/>
              </a:rPr>
              <a:t>a  </a:t>
            </a:r>
            <a:r>
              <a:rPr dirty="0" sz="1450" spc="-10">
                <a:latin typeface="Times New Roman"/>
                <a:cs typeface="Times New Roman"/>
              </a:rPr>
              <a:t>shock from which it never recovered. </a:t>
            </a:r>
            <a:r>
              <a:rPr dirty="0" sz="1450" spc="-5">
                <a:latin typeface="Times New Roman"/>
                <a:cs typeface="Times New Roman"/>
              </a:rPr>
              <a:t>I </a:t>
            </a:r>
            <a:r>
              <a:rPr dirty="0" sz="1450" spc="-10">
                <a:latin typeface="Times New Roman"/>
                <a:cs typeface="Times New Roman"/>
              </a:rPr>
              <a:t>might reason with myself as </a:t>
            </a:r>
            <a:r>
              <a:rPr dirty="0" sz="1450" spc="-5">
                <a:latin typeface="Times New Roman"/>
                <a:cs typeface="Times New Roman"/>
              </a:rPr>
              <a:t>I </a:t>
            </a:r>
            <a:r>
              <a:rPr dirty="0" sz="1450" spc="-10">
                <a:latin typeface="Times New Roman"/>
                <a:cs typeface="Times New Roman"/>
              </a:rPr>
              <a:t>pleased,  </a:t>
            </a:r>
            <a:r>
              <a:rPr dirty="0" sz="1450" spc="-5">
                <a:latin typeface="Times New Roman"/>
                <a:cs typeface="Times New Roman"/>
              </a:rPr>
              <a:t>but I </a:t>
            </a:r>
            <a:r>
              <a:rPr dirty="0" sz="1450" spc="-10">
                <a:latin typeface="Times New Roman"/>
                <a:cs typeface="Times New Roman"/>
              </a:rPr>
              <a:t>could </a:t>
            </a:r>
            <a:r>
              <a:rPr dirty="0" sz="1450" spc="-5">
                <a:latin typeface="Times New Roman"/>
                <a:cs typeface="Times New Roman"/>
              </a:rPr>
              <a:t>not </a:t>
            </a:r>
            <a:r>
              <a:rPr dirty="0" sz="1450" spc="-15">
                <a:latin typeface="Times New Roman"/>
                <a:cs typeface="Times New Roman"/>
              </a:rPr>
              <a:t>argue </a:t>
            </a:r>
            <a:r>
              <a:rPr dirty="0" sz="1450" spc="-10">
                <a:latin typeface="Times New Roman"/>
                <a:cs typeface="Times New Roman"/>
              </a:rPr>
              <a:t>down 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had seen, and </a:t>
            </a:r>
            <a:r>
              <a:rPr dirty="0" sz="1450" spc="-5">
                <a:latin typeface="Times New Roman"/>
                <a:cs typeface="Times New Roman"/>
              </a:rPr>
              <a:t>I </a:t>
            </a:r>
            <a:r>
              <a:rPr dirty="0" sz="1450" spc="-10">
                <a:latin typeface="Times New Roman"/>
                <a:cs typeface="Times New Roman"/>
              </a:rPr>
              <a:t>began to share  in the Italian</a:t>
            </a:r>
            <a:r>
              <a:rPr dirty="0" sz="1450">
                <a:latin typeface="Times New Roman"/>
                <a:cs typeface="Times New Roman"/>
              </a:rPr>
              <a:t> </a:t>
            </a:r>
            <a:r>
              <a:rPr dirty="0" sz="1450" spc="-20">
                <a:latin typeface="Times New Roman"/>
                <a:cs typeface="Times New Roman"/>
              </a:rPr>
              <a:t>terror.</a:t>
            </a:r>
            <a:endParaRPr sz="1450">
              <a:latin typeface="Times New Roman"/>
              <a:cs typeface="Times New Roman"/>
            </a:endParaRPr>
          </a:p>
          <a:p>
            <a:pPr algn="just" marL="12700" marR="7620">
              <a:lnSpc>
                <a:spcPts val="1730"/>
              </a:lnSpc>
              <a:spcBef>
                <a:spcPts val="844"/>
              </a:spcBef>
            </a:pPr>
            <a:r>
              <a:rPr dirty="0" sz="1450" spc="-10">
                <a:latin typeface="Times New Roman"/>
                <a:cs typeface="Times New Roman"/>
              </a:rPr>
              <a:t>It was already drawing towards the close </a:t>
            </a:r>
            <a:r>
              <a:rPr dirty="0" sz="1450" spc="-5">
                <a:latin typeface="Times New Roman"/>
                <a:cs typeface="Times New Roman"/>
              </a:rPr>
              <a:t>of </a:t>
            </a:r>
            <a:r>
              <a:rPr dirty="0" sz="1450" spc="-10">
                <a:latin typeface="Times New Roman"/>
                <a:cs typeface="Times New Roman"/>
              </a:rPr>
              <a:t>the day before </a:t>
            </a:r>
            <a:r>
              <a:rPr dirty="0" sz="1450" spc="-5">
                <a:latin typeface="Times New Roman"/>
                <a:cs typeface="Times New Roman"/>
              </a:rPr>
              <a:t>I </a:t>
            </a:r>
            <a:r>
              <a:rPr dirty="0" sz="1450" spc="-10">
                <a:latin typeface="Times New Roman"/>
                <a:cs typeface="Times New Roman"/>
              </a:rPr>
              <a:t>had returned the  newspapers at the manse, and </a:t>
            </a:r>
            <a:r>
              <a:rPr dirty="0" sz="1450" spc="-5">
                <a:latin typeface="Times New Roman"/>
                <a:cs typeface="Times New Roman"/>
              </a:rPr>
              <a:t>got </a:t>
            </a:r>
            <a:r>
              <a:rPr dirty="0" sz="1450" spc="-10">
                <a:latin typeface="Times New Roman"/>
                <a:cs typeface="Times New Roman"/>
              </a:rPr>
              <a:t>well forward </a:t>
            </a:r>
            <a:r>
              <a:rPr dirty="0" sz="1450" spc="-5">
                <a:latin typeface="Times New Roman"/>
                <a:cs typeface="Times New Roman"/>
              </a:rPr>
              <a:t>on </a:t>
            </a:r>
            <a:r>
              <a:rPr dirty="0" sz="1450" spc="-10">
                <a:latin typeface="Times New Roman"/>
                <a:cs typeface="Times New Roman"/>
              </a:rPr>
              <a:t>to the links </a:t>
            </a:r>
            <a:r>
              <a:rPr dirty="0" sz="1450" spc="-5">
                <a:latin typeface="Times New Roman"/>
                <a:cs typeface="Times New Roman"/>
              </a:rPr>
              <a:t>on </a:t>
            </a:r>
            <a:r>
              <a:rPr dirty="0" sz="1450" spc="-10">
                <a:latin typeface="Times New Roman"/>
                <a:cs typeface="Times New Roman"/>
              </a:rPr>
              <a:t>my way  home. </a:t>
            </a:r>
            <a:r>
              <a:rPr dirty="0" sz="1450" spc="-5">
                <a:latin typeface="Times New Roman"/>
                <a:cs typeface="Times New Roman"/>
              </a:rPr>
              <a:t>I </a:t>
            </a:r>
            <a:r>
              <a:rPr dirty="0" sz="1450" spc="-10">
                <a:latin typeface="Times New Roman"/>
                <a:cs typeface="Times New Roman"/>
              </a:rPr>
              <a:t>shall never </a:t>
            </a:r>
            <a:r>
              <a:rPr dirty="0" sz="1450" spc="-15">
                <a:latin typeface="Times New Roman"/>
                <a:cs typeface="Times New Roman"/>
              </a:rPr>
              <a:t>forget </a:t>
            </a:r>
            <a:r>
              <a:rPr dirty="0" sz="1450" spc="-10">
                <a:latin typeface="Times New Roman"/>
                <a:cs typeface="Times New Roman"/>
              </a:rPr>
              <a:t>that walk. It grew very cold and boisterous; the  wind sang in the short grass about my feet; thin rain showers came running </a:t>
            </a:r>
            <a:r>
              <a:rPr dirty="0" sz="1450" spc="-5">
                <a:latin typeface="Times New Roman"/>
                <a:cs typeface="Times New Roman"/>
              </a:rPr>
              <a:t>on  </a:t>
            </a:r>
            <a:r>
              <a:rPr dirty="0" sz="1450" spc="-10">
                <a:latin typeface="Times New Roman"/>
                <a:cs typeface="Times New Roman"/>
              </a:rPr>
              <a:t>the gusts; and an immense mountain range </a:t>
            </a:r>
            <a:r>
              <a:rPr dirty="0" sz="1450" spc="-5">
                <a:latin typeface="Times New Roman"/>
                <a:cs typeface="Times New Roman"/>
              </a:rPr>
              <a:t>of </a:t>
            </a:r>
            <a:r>
              <a:rPr dirty="0" sz="1450" spc="-10">
                <a:latin typeface="Times New Roman"/>
                <a:cs typeface="Times New Roman"/>
              </a:rPr>
              <a:t>clouds began to arise </a:t>
            </a:r>
            <a:r>
              <a:rPr dirty="0" sz="1450" spc="-5">
                <a:latin typeface="Times New Roman"/>
                <a:cs typeface="Times New Roman"/>
              </a:rPr>
              <a:t>out of </a:t>
            </a:r>
            <a:r>
              <a:rPr dirty="0" sz="1450" spc="-10">
                <a:latin typeface="Times New Roman"/>
                <a:cs typeface="Times New Roman"/>
              </a:rPr>
              <a:t>the  bosom </a:t>
            </a:r>
            <a:r>
              <a:rPr dirty="0" sz="1450" spc="-5">
                <a:latin typeface="Times New Roman"/>
                <a:cs typeface="Times New Roman"/>
              </a:rPr>
              <a:t>of </a:t>
            </a:r>
            <a:r>
              <a:rPr dirty="0" sz="1450" spc="-10">
                <a:latin typeface="Times New Roman"/>
                <a:cs typeface="Times New Roman"/>
              </a:rPr>
              <a:t>the sea. It would </a:t>
            </a:r>
            <a:r>
              <a:rPr dirty="0" sz="1450" spc="-5">
                <a:latin typeface="Times New Roman"/>
                <a:cs typeface="Times New Roman"/>
              </a:rPr>
              <a:t>be </a:t>
            </a:r>
            <a:r>
              <a:rPr dirty="0" sz="1450" spc="-10">
                <a:latin typeface="Times New Roman"/>
                <a:cs typeface="Times New Roman"/>
              </a:rPr>
              <a:t>hard to imagine </a:t>
            </a:r>
            <a:r>
              <a:rPr dirty="0" sz="1450" spc="-5">
                <a:latin typeface="Times New Roman"/>
                <a:cs typeface="Times New Roman"/>
              </a:rPr>
              <a:t>a </a:t>
            </a:r>
            <a:r>
              <a:rPr dirty="0" sz="1450" spc="-10">
                <a:latin typeface="Times New Roman"/>
                <a:cs typeface="Times New Roman"/>
              </a:rPr>
              <a:t>more dismal evening; and  whether it was from these external influences, </a:t>
            </a:r>
            <a:r>
              <a:rPr dirty="0" sz="1450" spc="-5">
                <a:latin typeface="Times New Roman"/>
                <a:cs typeface="Times New Roman"/>
              </a:rPr>
              <a:t>or </a:t>
            </a:r>
            <a:r>
              <a:rPr dirty="0" sz="1450" spc="-10">
                <a:latin typeface="Times New Roman"/>
                <a:cs typeface="Times New Roman"/>
              </a:rPr>
              <a:t>because my nerves were  already </a:t>
            </a:r>
            <a:r>
              <a:rPr dirty="0" sz="1450" spc="-15">
                <a:latin typeface="Times New Roman"/>
                <a:cs typeface="Times New Roman"/>
              </a:rPr>
              <a:t>affected </a:t>
            </a:r>
            <a:r>
              <a:rPr dirty="0" sz="1450" spc="-5">
                <a:latin typeface="Times New Roman"/>
                <a:cs typeface="Times New Roman"/>
              </a:rPr>
              <a:t>by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had heard and seen, my thoughts were as gloomy as  the </a:t>
            </a:r>
            <a:r>
              <a:rPr dirty="0" sz="1450" spc="-20">
                <a:latin typeface="Times New Roman"/>
                <a:cs typeface="Times New Roman"/>
              </a:rPr>
              <a:t>weather.</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The upper windows </a:t>
            </a:r>
            <a:r>
              <a:rPr dirty="0" sz="1450" spc="-5">
                <a:latin typeface="Times New Roman"/>
                <a:cs typeface="Times New Roman"/>
              </a:rPr>
              <a:t>of </a:t>
            </a:r>
            <a:r>
              <a:rPr dirty="0" sz="1450" spc="-10">
                <a:latin typeface="Times New Roman"/>
                <a:cs typeface="Times New Roman"/>
              </a:rPr>
              <a:t>the pavilion commanded </a:t>
            </a:r>
            <a:r>
              <a:rPr dirty="0" sz="1450" spc="-5">
                <a:latin typeface="Times New Roman"/>
                <a:cs typeface="Times New Roman"/>
              </a:rPr>
              <a:t>a </a:t>
            </a:r>
            <a:r>
              <a:rPr dirty="0" sz="1450" spc="-10">
                <a:latin typeface="Times New Roman"/>
                <a:cs typeface="Times New Roman"/>
              </a:rPr>
              <a:t>considerable spread </a:t>
            </a:r>
            <a:r>
              <a:rPr dirty="0" sz="1450" spc="-5">
                <a:latin typeface="Times New Roman"/>
                <a:cs typeface="Times New Roman"/>
              </a:rPr>
              <a:t>of </a:t>
            </a:r>
            <a:r>
              <a:rPr dirty="0" sz="1450" spc="-10">
                <a:latin typeface="Times New Roman"/>
                <a:cs typeface="Times New Roman"/>
              </a:rPr>
              <a:t>links  in the direction </a:t>
            </a:r>
            <a:r>
              <a:rPr dirty="0" sz="1450" spc="-5">
                <a:latin typeface="Times New Roman"/>
                <a:cs typeface="Times New Roman"/>
              </a:rPr>
              <a:t>of </a:t>
            </a:r>
            <a:r>
              <a:rPr dirty="0" sz="1450" spc="-10">
                <a:latin typeface="Times New Roman"/>
                <a:cs typeface="Times New Roman"/>
              </a:rPr>
              <a:t>Graden </a:t>
            </a:r>
            <a:r>
              <a:rPr dirty="0" sz="1450" spc="-40">
                <a:latin typeface="Times New Roman"/>
                <a:cs typeface="Times New Roman"/>
              </a:rPr>
              <a:t>Wester. </a:t>
            </a:r>
            <a:r>
              <a:rPr dirty="0" sz="1450" spc="-60">
                <a:latin typeface="Times New Roman"/>
                <a:cs typeface="Times New Roman"/>
              </a:rPr>
              <a:t>To </a:t>
            </a:r>
            <a:r>
              <a:rPr dirty="0" sz="1450" spc="-10">
                <a:latin typeface="Times New Roman"/>
                <a:cs typeface="Times New Roman"/>
              </a:rPr>
              <a:t>avoid observation, it was necessary to  </a:t>
            </a:r>
            <a:r>
              <a:rPr dirty="0" sz="1450" spc="-5">
                <a:latin typeface="Times New Roman"/>
                <a:cs typeface="Times New Roman"/>
              </a:rPr>
              <a:t>hug </a:t>
            </a:r>
            <a:r>
              <a:rPr dirty="0" sz="1450" spc="-10">
                <a:latin typeface="Times New Roman"/>
                <a:cs typeface="Times New Roman"/>
              </a:rPr>
              <a:t>the beach until </a:t>
            </a:r>
            <a:r>
              <a:rPr dirty="0" sz="1450" spc="-5">
                <a:latin typeface="Times New Roman"/>
                <a:cs typeface="Times New Roman"/>
              </a:rPr>
              <a:t>I </a:t>
            </a:r>
            <a:r>
              <a:rPr dirty="0" sz="1450" spc="-10">
                <a:latin typeface="Times New Roman"/>
                <a:cs typeface="Times New Roman"/>
              </a:rPr>
              <a:t>had gained cover from the higher sand-hills </a:t>
            </a:r>
            <a:r>
              <a:rPr dirty="0" sz="1450" spc="-5">
                <a:latin typeface="Times New Roman"/>
                <a:cs typeface="Times New Roman"/>
              </a:rPr>
              <a:t>on </a:t>
            </a:r>
            <a:r>
              <a:rPr dirty="0" sz="1450" spc="-10">
                <a:latin typeface="Times New Roman"/>
                <a:cs typeface="Times New Roman"/>
              </a:rPr>
              <a:t>the little  headland, when </a:t>
            </a:r>
            <a:r>
              <a:rPr dirty="0" sz="1450" spc="-5">
                <a:latin typeface="Times New Roman"/>
                <a:cs typeface="Times New Roman"/>
              </a:rPr>
              <a:t>I </a:t>
            </a:r>
            <a:r>
              <a:rPr dirty="0" sz="1450" spc="-10">
                <a:latin typeface="Times New Roman"/>
                <a:cs typeface="Times New Roman"/>
              </a:rPr>
              <a:t>might strike across, through the hollows, for the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wood. The sun was about setting; the tide was </a:t>
            </a:r>
            <a:r>
              <a:rPr dirty="0" sz="1450" spc="-30">
                <a:latin typeface="Times New Roman"/>
                <a:cs typeface="Times New Roman"/>
              </a:rPr>
              <a:t>low, </a:t>
            </a:r>
            <a:r>
              <a:rPr dirty="0" sz="1450" spc="-10">
                <a:latin typeface="Times New Roman"/>
                <a:cs typeface="Times New Roman"/>
              </a:rPr>
              <a:t>and all the quicksands  uncovered; and </a:t>
            </a:r>
            <a:r>
              <a:rPr dirty="0" sz="1450" spc="-5">
                <a:latin typeface="Times New Roman"/>
                <a:cs typeface="Times New Roman"/>
              </a:rPr>
              <a:t>I </a:t>
            </a:r>
            <a:r>
              <a:rPr dirty="0" sz="1450" spc="-10">
                <a:latin typeface="Times New Roman"/>
                <a:cs typeface="Times New Roman"/>
              </a:rPr>
              <a:t>was moving along, lost in unpleasant thought, when </a:t>
            </a:r>
            <a:r>
              <a:rPr dirty="0" sz="1450" spc="-5">
                <a:latin typeface="Times New Roman"/>
                <a:cs typeface="Times New Roman"/>
              </a:rPr>
              <a:t>I </a:t>
            </a:r>
            <a:r>
              <a:rPr dirty="0" sz="1450" spc="-10">
                <a:latin typeface="Times New Roman"/>
                <a:cs typeface="Times New Roman"/>
              </a:rPr>
              <a:t>was  suddenly thunderstruck to perceive the prints </a:t>
            </a:r>
            <a:r>
              <a:rPr dirty="0" sz="1450" spc="-5">
                <a:latin typeface="Times New Roman"/>
                <a:cs typeface="Times New Roman"/>
              </a:rPr>
              <a:t>of </a:t>
            </a:r>
            <a:r>
              <a:rPr dirty="0" sz="1450" spc="-10">
                <a:latin typeface="Times New Roman"/>
                <a:cs typeface="Times New Roman"/>
              </a:rPr>
              <a:t>human feet. They ran parallel  to my own course, </a:t>
            </a:r>
            <a:r>
              <a:rPr dirty="0" sz="1450" spc="-5">
                <a:latin typeface="Times New Roman"/>
                <a:cs typeface="Times New Roman"/>
              </a:rPr>
              <a:t>but </a:t>
            </a:r>
            <a:r>
              <a:rPr dirty="0" sz="1450" spc="-10">
                <a:latin typeface="Times New Roman"/>
                <a:cs typeface="Times New Roman"/>
              </a:rPr>
              <a:t>low down </a:t>
            </a:r>
            <a:r>
              <a:rPr dirty="0" sz="1450" spc="-5">
                <a:latin typeface="Times New Roman"/>
                <a:cs typeface="Times New Roman"/>
              </a:rPr>
              <a:t>upon </a:t>
            </a:r>
            <a:r>
              <a:rPr dirty="0" sz="1450" spc="-10">
                <a:latin typeface="Times New Roman"/>
                <a:cs typeface="Times New Roman"/>
              </a:rPr>
              <a:t>the beach instead </a:t>
            </a:r>
            <a:r>
              <a:rPr dirty="0" sz="1450" spc="-5">
                <a:latin typeface="Times New Roman"/>
                <a:cs typeface="Times New Roman"/>
              </a:rPr>
              <a:t>of </a:t>
            </a:r>
            <a:r>
              <a:rPr dirty="0" sz="1450" spc="-10">
                <a:latin typeface="Times New Roman"/>
                <a:cs typeface="Times New Roman"/>
              </a:rPr>
              <a:t>along the border </a:t>
            </a:r>
            <a:r>
              <a:rPr dirty="0" sz="1450" spc="-5">
                <a:latin typeface="Times New Roman"/>
                <a:cs typeface="Times New Roman"/>
              </a:rPr>
              <a:t>of  </a:t>
            </a:r>
            <a:r>
              <a:rPr dirty="0" sz="1450" spc="-10">
                <a:latin typeface="Times New Roman"/>
                <a:cs typeface="Times New Roman"/>
              </a:rPr>
              <a:t>the turf; and, when </a:t>
            </a:r>
            <a:r>
              <a:rPr dirty="0" sz="1450" spc="-5">
                <a:latin typeface="Times New Roman"/>
                <a:cs typeface="Times New Roman"/>
              </a:rPr>
              <a:t>I </a:t>
            </a:r>
            <a:r>
              <a:rPr dirty="0" sz="1450" spc="-10">
                <a:latin typeface="Times New Roman"/>
                <a:cs typeface="Times New Roman"/>
              </a:rPr>
              <a:t>examined them, </a:t>
            </a:r>
            <a:r>
              <a:rPr dirty="0" sz="1450" spc="-5">
                <a:latin typeface="Times New Roman"/>
                <a:cs typeface="Times New Roman"/>
              </a:rPr>
              <a:t>I </a:t>
            </a:r>
            <a:r>
              <a:rPr dirty="0" sz="1450" spc="-10">
                <a:latin typeface="Times New Roman"/>
                <a:cs typeface="Times New Roman"/>
              </a:rPr>
              <a:t>saw at once, </a:t>
            </a:r>
            <a:r>
              <a:rPr dirty="0" sz="1450" spc="-5">
                <a:latin typeface="Times New Roman"/>
                <a:cs typeface="Times New Roman"/>
              </a:rPr>
              <a:t>by </a:t>
            </a:r>
            <a:r>
              <a:rPr dirty="0" sz="1450" spc="-10">
                <a:latin typeface="Times New Roman"/>
                <a:cs typeface="Times New Roman"/>
              </a:rPr>
              <a:t>the size and coarseness  </a:t>
            </a:r>
            <a:r>
              <a:rPr dirty="0" sz="1450" spc="-5">
                <a:latin typeface="Times New Roman"/>
                <a:cs typeface="Times New Roman"/>
              </a:rPr>
              <a:t>of </a:t>
            </a:r>
            <a:r>
              <a:rPr dirty="0" sz="1450" spc="-10">
                <a:latin typeface="Times New Roman"/>
                <a:cs typeface="Times New Roman"/>
              </a:rPr>
              <a:t>the impression, that it was </a:t>
            </a:r>
            <a:r>
              <a:rPr dirty="0" sz="1450" spc="-5">
                <a:latin typeface="Times New Roman"/>
                <a:cs typeface="Times New Roman"/>
              </a:rPr>
              <a:t>a </a:t>
            </a:r>
            <a:r>
              <a:rPr dirty="0" sz="1450" spc="-10">
                <a:latin typeface="Times New Roman"/>
                <a:cs typeface="Times New Roman"/>
              </a:rPr>
              <a:t>stranger to me and to those in the pavilion who  had recently passed that </a:t>
            </a:r>
            <a:r>
              <a:rPr dirty="0" sz="1450" spc="-35">
                <a:latin typeface="Times New Roman"/>
                <a:cs typeface="Times New Roman"/>
              </a:rPr>
              <a:t>way. </a:t>
            </a:r>
            <a:r>
              <a:rPr dirty="0" sz="1450" spc="-10">
                <a:latin typeface="Times New Roman"/>
                <a:cs typeface="Times New Roman"/>
              </a:rPr>
              <a:t>Not only so; </a:t>
            </a:r>
            <a:r>
              <a:rPr dirty="0" sz="1450" spc="-5">
                <a:latin typeface="Times New Roman"/>
                <a:cs typeface="Times New Roman"/>
              </a:rPr>
              <a:t>but </a:t>
            </a:r>
            <a:r>
              <a:rPr dirty="0" sz="1450" spc="-10">
                <a:latin typeface="Times New Roman"/>
                <a:cs typeface="Times New Roman"/>
              </a:rPr>
              <a:t>from the recklessness </a:t>
            </a:r>
            <a:r>
              <a:rPr dirty="0" sz="1450" spc="-5">
                <a:latin typeface="Times New Roman"/>
                <a:cs typeface="Times New Roman"/>
              </a:rPr>
              <a:t>of </a:t>
            </a:r>
            <a:r>
              <a:rPr dirty="0" sz="1450" spc="-10">
                <a:latin typeface="Times New Roman"/>
                <a:cs typeface="Times New Roman"/>
              </a:rPr>
              <a:t>the  course which </a:t>
            </a:r>
            <a:r>
              <a:rPr dirty="0" sz="1450" spc="-5">
                <a:latin typeface="Times New Roman"/>
                <a:cs typeface="Times New Roman"/>
              </a:rPr>
              <a:t>he </a:t>
            </a:r>
            <a:r>
              <a:rPr dirty="0" sz="1450" spc="-10">
                <a:latin typeface="Times New Roman"/>
                <a:cs typeface="Times New Roman"/>
              </a:rPr>
              <a:t>had followed, steering near to the most formidable portions </a:t>
            </a:r>
            <a:r>
              <a:rPr dirty="0" sz="1450" spc="-5">
                <a:latin typeface="Times New Roman"/>
                <a:cs typeface="Times New Roman"/>
              </a:rPr>
              <a:t>of  </a:t>
            </a:r>
            <a:r>
              <a:rPr dirty="0" sz="1450" spc="-10">
                <a:latin typeface="Times New Roman"/>
                <a:cs typeface="Times New Roman"/>
              </a:rPr>
              <a:t>the sand, </a:t>
            </a:r>
            <a:r>
              <a:rPr dirty="0" sz="1450" spc="-5">
                <a:latin typeface="Times New Roman"/>
                <a:cs typeface="Times New Roman"/>
              </a:rPr>
              <a:t>he </a:t>
            </a:r>
            <a:r>
              <a:rPr dirty="0" sz="1450" spc="-10">
                <a:latin typeface="Times New Roman"/>
                <a:cs typeface="Times New Roman"/>
              </a:rPr>
              <a:t>was as evidently </a:t>
            </a:r>
            <a:r>
              <a:rPr dirty="0" sz="1450" spc="-5">
                <a:latin typeface="Times New Roman"/>
                <a:cs typeface="Times New Roman"/>
              </a:rPr>
              <a:t>a </a:t>
            </a:r>
            <a:r>
              <a:rPr dirty="0" sz="1450" spc="-10">
                <a:latin typeface="Times New Roman"/>
                <a:cs typeface="Times New Roman"/>
              </a:rPr>
              <a:t>stranger to the country and to the ill-repute </a:t>
            </a:r>
            <a:r>
              <a:rPr dirty="0" sz="1450" spc="-5">
                <a:latin typeface="Times New Roman"/>
                <a:cs typeface="Times New Roman"/>
              </a:rPr>
              <a:t>of  </a:t>
            </a:r>
            <a:r>
              <a:rPr dirty="0" sz="1450" spc="-10">
                <a:latin typeface="Times New Roman"/>
                <a:cs typeface="Times New Roman"/>
              </a:rPr>
              <a:t>Graden beach.</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Step </a:t>
            </a:r>
            <a:r>
              <a:rPr dirty="0" sz="1450" spc="-5">
                <a:latin typeface="Times New Roman"/>
                <a:cs typeface="Times New Roman"/>
              </a:rPr>
              <a:t>by </a:t>
            </a:r>
            <a:r>
              <a:rPr dirty="0" sz="1450" spc="-10">
                <a:latin typeface="Times New Roman"/>
                <a:cs typeface="Times New Roman"/>
              </a:rPr>
              <a:t>step </a:t>
            </a:r>
            <a:r>
              <a:rPr dirty="0" sz="1450" spc="-5">
                <a:latin typeface="Times New Roman"/>
                <a:cs typeface="Times New Roman"/>
              </a:rPr>
              <a:t>I </a:t>
            </a:r>
            <a:r>
              <a:rPr dirty="0" sz="1450" spc="-10">
                <a:latin typeface="Times New Roman"/>
                <a:cs typeface="Times New Roman"/>
              </a:rPr>
              <a:t>followed the prints; until,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 </a:t>
            </a:r>
            <a:r>
              <a:rPr dirty="0" sz="1450" spc="-10">
                <a:latin typeface="Times New Roman"/>
                <a:cs typeface="Times New Roman"/>
              </a:rPr>
              <a:t>mile </a:t>
            </a:r>
            <a:r>
              <a:rPr dirty="0" sz="1450" spc="-15">
                <a:latin typeface="Times New Roman"/>
                <a:cs typeface="Times New Roman"/>
              </a:rPr>
              <a:t>farther, </a:t>
            </a:r>
            <a:r>
              <a:rPr dirty="0" sz="1450" spc="-5">
                <a:latin typeface="Times New Roman"/>
                <a:cs typeface="Times New Roman"/>
              </a:rPr>
              <a:t>I </a:t>
            </a:r>
            <a:r>
              <a:rPr dirty="0" sz="1450" spc="-10">
                <a:latin typeface="Times New Roman"/>
                <a:cs typeface="Times New Roman"/>
              </a:rPr>
              <a:t>beheld  them die away into the south-eastern boundary </a:t>
            </a:r>
            <a:r>
              <a:rPr dirty="0" sz="1450" spc="-5">
                <a:latin typeface="Times New Roman"/>
                <a:cs typeface="Times New Roman"/>
              </a:rPr>
              <a:t>of </a:t>
            </a:r>
            <a:r>
              <a:rPr dirty="0" sz="1450" spc="-10">
                <a:latin typeface="Times New Roman"/>
                <a:cs typeface="Times New Roman"/>
              </a:rPr>
              <a:t>Graden Floe. There,  whoever </a:t>
            </a:r>
            <a:r>
              <a:rPr dirty="0" sz="1450" spc="-5">
                <a:latin typeface="Times New Roman"/>
                <a:cs typeface="Times New Roman"/>
              </a:rPr>
              <a:t>he </a:t>
            </a:r>
            <a:r>
              <a:rPr dirty="0" sz="1450" spc="-10">
                <a:latin typeface="Times New Roman"/>
                <a:cs typeface="Times New Roman"/>
              </a:rPr>
              <a:t>was, the miserable man had perished. One </a:t>
            </a:r>
            <a:r>
              <a:rPr dirty="0" sz="1450" spc="-5">
                <a:latin typeface="Times New Roman"/>
                <a:cs typeface="Times New Roman"/>
              </a:rPr>
              <a:t>or </a:t>
            </a:r>
            <a:r>
              <a:rPr dirty="0" sz="1450" spc="-10">
                <a:latin typeface="Times New Roman"/>
                <a:cs typeface="Times New Roman"/>
              </a:rPr>
              <a:t>two gulls, who had,  perhaps, seen him </a:t>
            </a:r>
            <a:r>
              <a:rPr dirty="0" sz="1450" spc="-15">
                <a:latin typeface="Times New Roman"/>
                <a:cs typeface="Times New Roman"/>
              </a:rPr>
              <a:t>disappear, </a:t>
            </a:r>
            <a:r>
              <a:rPr dirty="0" sz="1450" spc="-10">
                <a:latin typeface="Times New Roman"/>
                <a:cs typeface="Times New Roman"/>
              </a:rPr>
              <a:t>wheeled over his sepulchre with their usual  melancholy piping. The sun had broken through the clouds </a:t>
            </a:r>
            <a:r>
              <a:rPr dirty="0" sz="1450" spc="-5">
                <a:latin typeface="Times New Roman"/>
                <a:cs typeface="Times New Roman"/>
              </a:rPr>
              <a:t>by a </a:t>
            </a:r>
            <a:r>
              <a:rPr dirty="0" sz="1450" spc="-10">
                <a:latin typeface="Times New Roman"/>
                <a:cs typeface="Times New Roman"/>
              </a:rPr>
              <a:t>last </a:t>
            </a:r>
            <a:r>
              <a:rPr dirty="0" sz="1450" spc="-15">
                <a:latin typeface="Times New Roman"/>
                <a:cs typeface="Times New Roman"/>
              </a:rPr>
              <a:t>effort, </a:t>
            </a:r>
            <a:r>
              <a:rPr dirty="0" sz="1450" spc="-10">
                <a:latin typeface="Times New Roman"/>
                <a:cs typeface="Times New Roman"/>
              </a:rPr>
              <a:t>and  coloured the wide level </a:t>
            </a:r>
            <a:r>
              <a:rPr dirty="0" sz="1450" spc="-5">
                <a:latin typeface="Times New Roman"/>
                <a:cs typeface="Times New Roman"/>
              </a:rPr>
              <a:t>of </a:t>
            </a:r>
            <a:r>
              <a:rPr dirty="0" sz="1450" spc="-10">
                <a:latin typeface="Times New Roman"/>
                <a:cs typeface="Times New Roman"/>
              </a:rPr>
              <a:t>quicksands with </a:t>
            </a:r>
            <a:r>
              <a:rPr dirty="0" sz="1450" spc="-5">
                <a:latin typeface="Times New Roman"/>
                <a:cs typeface="Times New Roman"/>
              </a:rPr>
              <a:t>a </a:t>
            </a:r>
            <a:r>
              <a:rPr dirty="0" sz="1450" spc="-10">
                <a:latin typeface="Times New Roman"/>
                <a:cs typeface="Times New Roman"/>
              </a:rPr>
              <a:t>dusky purple. </a:t>
            </a:r>
            <a:r>
              <a:rPr dirty="0" sz="1450" spc="-5">
                <a:latin typeface="Times New Roman"/>
                <a:cs typeface="Times New Roman"/>
              </a:rPr>
              <a:t>I </a:t>
            </a:r>
            <a:r>
              <a:rPr dirty="0" sz="1450" spc="-10">
                <a:latin typeface="Times New Roman"/>
                <a:cs typeface="Times New Roman"/>
              </a:rPr>
              <a:t>stood for some  time</a:t>
            </a:r>
            <a:r>
              <a:rPr dirty="0" sz="1450" spc="135">
                <a:latin typeface="Times New Roman"/>
                <a:cs typeface="Times New Roman"/>
              </a:rPr>
              <a:t> </a:t>
            </a:r>
            <a:r>
              <a:rPr dirty="0" sz="1450" spc="-10">
                <a:latin typeface="Times New Roman"/>
                <a:cs typeface="Times New Roman"/>
              </a:rPr>
              <a:t>gazing</a:t>
            </a:r>
            <a:r>
              <a:rPr dirty="0" sz="1450" spc="145">
                <a:latin typeface="Times New Roman"/>
                <a:cs typeface="Times New Roman"/>
              </a:rPr>
              <a:t> </a:t>
            </a:r>
            <a:r>
              <a:rPr dirty="0" sz="1450" spc="-10">
                <a:latin typeface="Times New Roman"/>
                <a:cs typeface="Times New Roman"/>
              </a:rPr>
              <a:t>at</a:t>
            </a:r>
            <a:r>
              <a:rPr dirty="0" sz="1450" spc="135">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spot,</a:t>
            </a:r>
            <a:r>
              <a:rPr dirty="0" sz="1450" spc="140">
                <a:latin typeface="Times New Roman"/>
                <a:cs typeface="Times New Roman"/>
              </a:rPr>
              <a:t> </a:t>
            </a:r>
            <a:r>
              <a:rPr dirty="0" sz="1450" spc="-10">
                <a:latin typeface="Times New Roman"/>
                <a:cs typeface="Times New Roman"/>
              </a:rPr>
              <a:t>chilled</a:t>
            </a:r>
            <a:r>
              <a:rPr dirty="0" sz="1450" spc="145">
                <a:latin typeface="Times New Roman"/>
                <a:cs typeface="Times New Roman"/>
              </a:rPr>
              <a:t> </a:t>
            </a:r>
            <a:r>
              <a:rPr dirty="0" sz="1450" spc="-10">
                <a:latin typeface="Times New Roman"/>
                <a:cs typeface="Times New Roman"/>
              </a:rPr>
              <a:t>and</a:t>
            </a:r>
            <a:r>
              <a:rPr dirty="0" sz="1450" spc="140">
                <a:latin typeface="Times New Roman"/>
                <a:cs typeface="Times New Roman"/>
              </a:rPr>
              <a:t> </a:t>
            </a:r>
            <a:r>
              <a:rPr dirty="0" sz="1450" spc="-10">
                <a:latin typeface="Times New Roman"/>
                <a:cs typeface="Times New Roman"/>
              </a:rPr>
              <a:t>disheartened</a:t>
            </a:r>
            <a:r>
              <a:rPr dirty="0" sz="1450" spc="145">
                <a:latin typeface="Times New Roman"/>
                <a:cs typeface="Times New Roman"/>
              </a:rPr>
              <a:t> </a:t>
            </a:r>
            <a:r>
              <a:rPr dirty="0" sz="1450" spc="-5">
                <a:latin typeface="Times New Roman"/>
                <a:cs typeface="Times New Roman"/>
              </a:rPr>
              <a:t>by</a:t>
            </a:r>
            <a:r>
              <a:rPr dirty="0" sz="1450" spc="140">
                <a:latin typeface="Times New Roman"/>
                <a:cs typeface="Times New Roman"/>
              </a:rPr>
              <a:t> </a:t>
            </a:r>
            <a:r>
              <a:rPr dirty="0" sz="1450" spc="-10">
                <a:latin typeface="Times New Roman"/>
                <a:cs typeface="Times New Roman"/>
              </a:rPr>
              <a:t>my</a:t>
            </a:r>
            <a:r>
              <a:rPr dirty="0" sz="1450" spc="145">
                <a:latin typeface="Times New Roman"/>
                <a:cs typeface="Times New Roman"/>
              </a:rPr>
              <a:t> </a:t>
            </a:r>
            <a:r>
              <a:rPr dirty="0" sz="1450" spc="-10">
                <a:latin typeface="Times New Roman"/>
                <a:cs typeface="Times New Roman"/>
              </a:rPr>
              <a:t>own</a:t>
            </a:r>
            <a:r>
              <a:rPr dirty="0" sz="1450" spc="140">
                <a:latin typeface="Times New Roman"/>
                <a:cs typeface="Times New Roman"/>
              </a:rPr>
              <a:t> </a:t>
            </a:r>
            <a:r>
              <a:rPr dirty="0" sz="1450" spc="-10">
                <a:latin typeface="Times New Roman"/>
                <a:cs typeface="Times New Roman"/>
              </a:rPr>
              <a:t>reflections,</a:t>
            </a:r>
            <a:r>
              <a:rPr dirty="0" sz="1450" spc="14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strong and commanding consciousness </a:t>
            </a:r>
            <a:r>
              <a:rPr dirty="0" sz="1450" spc="-5">
                <a:latin typeface="Times New Roman"/>
                <a:cs typeface="Times New Roman"/>
              </a:rPr>
              <a:t>of </a:t>
            </a:r>
            <a:r>
              <a:rPr dirty="0" sz="1450" spc="-10">
                <a:latin typeface="Times New Roman"/>
                <a:cs typeface="Times New Roman"/>
              </a:rPr>
              <a:t>death. </a:t>
            </a:r>
            <a:r>
              <a:rPr dirty="0" sz="1450" spc="-5">
                <a:latin typeface="Times New Roman"/>
                <a:cs typeface="Times New Roman"/>
              </a:rPr>
              <a:t>I </a:t>
            </a:r>
            <a:r>
              <a:rPr dirty="0" sz="1450" spc="-10">
                <a:latin typeface="Times New Roman"/>
                <a:cs typeface="Times New Roman"/>
              </a:rPr>
              <a:t>remember wondering  how long the tragedy had taken, and whether his screams had been audible at  the pavilion. And then, making </a:t>
            </a:r>
            <a:r>
              <a:rPr dirty="0" sz="1450" spc="-5">
                <a:latin typeface="Times New Roman"/>
                <a:cs typeface="Times New Roman"/>
              </a:rPr>
              <a:t>a </a:t>
            </a:r>
            <a:r>
              <a:rPr dirty="0" sz="1450" spc="-10">
                <a:latin typeface="Times New Roman"/>
                <a:cs typeface="Times New Roman"/>
              </a:rPr>
              <a:t>strong resolution, </a:t>
            </a:r>
            <a:r>
              <a:rPr dirty="0" sz="1450" spc="-5">
                <a:latin typeface="Times New Roman"/>
                <a:cs typeface="Times New Roman"/>
              </a:rPr>
              <a:t>I </a:t>
            </a:r>
            <a:r>
              <a:rPr dirty="0" sz="1450" spc="-10">
                <a:latin typeface="Times New Roman"/>
                <a:cs typeface="Times New Roman"/>
              </a:rPr>
              <a:t>was about to tear myself  </a:t>
            </a:r>
            <a:r>
              <a:rPr dirty="0" sz="1450" spc="-30">
                <a:latin typeface="Times New Roman"/>
                <a:cs typeface="Times New Roman"/>
              </a:rPr>
              <a:t>away, </a:t>
            </a: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gust fiercer than usual fell </a:t>
            </a:r>
            <a:r>
              <a:rPr dirty="0" sz="1450" spc="-5">
                <a:latin typeface="Times New Roman"/>
                <a:cs typeface="Times New Roman"/>
              </a:rPr>
              <a:t>upon </a:t>
            </a:r>
            <a:r>
              <a:rPr dirty="0" sz="1450" spc="-10">
                <a:latin typeface="Times New Roman"/>
                <a:cs typeface="Times New Roman"/>
              </a:rPr>
              <a:t>this quarter </a:t>
            </a:r>
            <a:r>
              <a:rPr dirty="0" sz="1450" spc="-5">
                <a:latin typeface="Times New Roman"/>
                <a:cs typeface="Times New Roman"/>
              </a:rPr>
              <a:t>of </a:t>
            </a:r>
            <a:r>
              <a:rPr dirty="0" sz="1450" spc="-10">
                <a:latin typeface="Times New Roman"/>
                <a:cs typeface="Times New Roman"/>
              </a:rPr>
              <a:t>the beach, and </a:t>
            </a:r>
            <a:r>
              <a:rPr dirty="0" sz="1450" spc="-5">
                <a:latin typeface="Times New Roman"/>
                <a:cs typeface="Times New Roman"/>
              </a:rPr>
              <a:t>I  </a:t>
            </a:r>
            <a:r>
              <a:rPr dirty="0" sz="1450" spc="-10">
                <a:latin typeface="Times New Roman"/>
                <a:cs typeface="Times New Roman"/>
              </a:rPr>
              <a:t>saw </a:t>
            </a:r>
            <a:r>
              <a:rPr dirty="0" sz="1450" spc="-30">
                <a:latin typeface="Times New Roman"/>
                <a:cs typeface="Times New Roman"/>
              </a:rPr>
              <a:t>now, </a:t>
            </a:r>
            <a:r>
              <a:rPr dirty="0" sz="1450" spc="-10">
                <a:latin typeface="Times New Roman"/>
                <a:cs typeface="Times New Roman"/>
              </a:rPr>
              <a:t>whirling high in </a:t>
            </a:r>
            <a:r>
              <a:rPr dirty="0" sz="1450" spc="-25">
                <a:latin typeface="Times New Roman"/>
                <a:cs typeface="Times New Roman"/>
              </a:rPr>
              <a:t>air, </a:t>
            </a:r>
            <a:r>
              <a:rPr dirty="0" sz="1450" spc="-10">
                <a:latin typeface="Times New Roman"/>
                <a:cs typeface="Times New Roman"/>
              </a:rPr>
              <a:t>now skimming lightly across the surface </a:t>
            </a:r>
            <a:r>
              <a:rPr dirty="0" sz="1450" spc="-5">
                <a:latin typeface="Times New Roman"/>
                <a:cs typeface="Times New Roman"/>
              </a:rPr>
              <a:t>of </a:t>
            </a:r>
            <a:r>
              <a:rPr dirty="0" sz="1450" spc="-10">
                <a:latin typeface="Times New Roman"/>
                <a:cs typeface="Times New Roman"/>
              </a:rPr>
              <a:t>the  sands, </a:t>
            </a:r>
            <a:r>
              <a:rPr dirty="0" sz="1450" spc="-5">
                <a:latin typeface="Times New Roman"/>
                <a:cs typeface="Times New Roman"/>
              </a:rPr>
              <a:t>a </a:t>
            </a:r>
            <a:r>
              <a:rPr dirty="0" sz="1450" spc="-10">
                <a:latin typeface="Times New Roman"/>
                <a:cs typeface="Times New Roman"/>
              </a:rPr>
              <a:t>soft, black, felt hat, somewhat conical in shape, such as </a:t>
            </a:r>
            <a:r>
              <a:rPr dirty="0" sz="1450" spc="-5">
                <a:latin typeface="Times New Roman"/>
                <a:cs typeface="Times New Roman"/>
              </a:rPr>
              <a:t>I </a:t>
            </a:r>
            <a:r>
              <a:rPr dirty="0" sz="1450" spc="-10">
                <a:latin typeface="Times New Roman"/>
                <a:cs typeface="Times New Roman"/>
              </a:rPr>
              <a:t>had  remarked already </a:t>
            </a:r>
            <a:r>
              <a:rPr dirty="0" sz="1450" spc="-5">
                <a:latin typeface="Times New Roman"/>
                <a:cs typeface="Times New Roman"/>
              </a:rPr>
              <a:t>on </a:t>
            </a:r>
            <a:r>
              <a:rPr dirty="0" sz="1450" spc="-10">
                <a:latin typeface="Times New Roman"/>
                <a:cs typeface="Times New Roman"/>
              </a:rPr>
              <a:t>the heads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Italians.</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but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sure, that </a:t>
            </a:r>
            <a:r>
              <a:rPr dirty="0" sz="1450" spc="-5">
                <a:latin typeface="Times New Roman"/>
                <a:cs typeface="Times New Roman"/>
              </a:rPr>
              <a:t>I </a:t>
            </a:r>
            <a:r>
              <a:rPr dirty="0" sz="1450" spc="-10">
                <a:latin typeface="Times New Roman"/>
                <a:cs typeface="Times New Roman"/>
              </a:rPr>
              <a:t>uttered </a:t>
            </a:r>
            <a:r>
              <a:rPr dirty="0" sz="1450" spc="-5">
                <a:latin typeface="Times New Roman"/>
                <a:cs typeface="Times New Roman"/>
              </a:rPr>
              <a:t>a </a:t>
            </a:r>
            <a:r>
              <a:rPr dirty="0" sz="1450" spc="-30">
                <a:latin typeface="Times New Roman"/>
                <a:cs typeface="Times New Roman"/>
              </a:rPr>
              <a:t>cry. </a:t>
            </a:r>
            <a:r>
              <a:rPr dirty="0" sz="1450" spc="-10">
                <a:latin typeface="Times New Roman"/>
                <a:cs typeface="Times New Roman"/>
              </a:rPr>
              <a:t>The wind was driving the hat  shoreward, and </a:t>
            </a:r>
            <a:r>
              <a:rPr dirty="0" sz="1450" spc="-5">
                <a:latin typeface="Times New Roman"/>
                <a:cs typeface="Times New Roman"/>
              </a:rPr>
              <a:t>I </a:t>
            </a:r>
            <a:r>
              <a:rPr dirty="0" sz="1450" spc="-10">
                <a:latin typeface="Times New Roman"/>
                <a:cs typeface="Times New Roman"/>
              </a:rPr>
              <a:t>ran round the border </a:t>
            </a:r>
            <a:r>
              <a:rPr dirty="0" sz="1450" spc="-5">
                <a:latin typeface="Times New Roman"/>
                <a:cs typeface="Times New Roman"/>
              </a:rPr>
              <a:t>of </a:t>
            </a:r>
            <a:r>
              <a:rPr dirty="0" sz="1450" spc="-10">
                <a:latin typeface="Times New Roman"/>
                <a:cs typeface="Times New Roman"/>
              </a:rPr>
              <a:t>the floe to </a:t>
            </a:r>
            <a:r>
              <a:rPr dirty="0" sz="1450" spc="-5">
                <a:latin typeface="Times New Roman"/>
                <a:cs typeface="Times New Roman"/>
              </a:rPr>
              <a:t>be </a:t>
            </a:r>
            <a:r>
              <a:rPr dirty="0" sz="1450" spc="-10">
                <a:latin typeface="Times New Roman"/>
                <a:cs typeface="Times New Roman"/>
              </a:rPr>
              <a:t>ready against its arrival.  The gust fell, dropping the hat for </a:t>
            </a:r>
            <a:r>
              <a:rPr dirty="0" sz="1450" spc="-5">
                <a:latin typeface="Times New Roman"/>
                <a:cs typeface="Times New Roman"/>
              </a:rPr>
              <a:t>a </a:t>
            </a:r>
            <a:r>
              <a:rPr dirty="0" sz="1450" spc="-10">
                <a:latin typeface="Times New Roman"/>
                <a:cs typeface="Times New Roman"/>
              </a:rPr>
              <a:t>while </a:t>
            </a:r>
            <a:r>
              <a:rPr dirty="0" sz="1450" spc="-5">
                <a:latin typeface="Times New Roman"/>
                <a:cs typeface="Times New Roman"/>
              </a:rPr>
              <a:t>upon </a:t>
            </a:r>
            <a:r>
              <a:rPr dirty="0" sz="1450" spc="-10">
                <a:latin typeface="Times New Roman"/>
                <a:cs typeface="Times New Roman"/>
              </a:rPr>
              <a:t>the quicksand, and then, once  more freshening, landed it </a:t>
            </a:r>
            <a:r>
              <a:rPr dirty="0" sz="1450" spc="-5">
                <a:latin typeface="Times New Roman"/>
                <a:cs typeface="Times New Roman"/>
              </a:rPr>
              <a:t>a </a:t>
            </a:r>
            <a:r>
              <a:rPr dirty="0" sz="1450" spc="-10">
                <a:latin typeface="Times New Roman"/>
                <a:cs typeface="Times New Roman"/>
              </a:rPr>
              <a:t>few yards from where </a:t>
            </a:r>
            <a:r>
              <a:rPr dirty="0" sz="1450" spc="-5">
                <a:latin typeface="Times New Roman"/>
                <a:cs typeface="Times New Roman"/>
              </a:rPr>
              <a:t>I </a:t>
            </a:r>
            <a:r>
              <a:rPr dirty="0" sz="1450" spc="-10">
                <a:latin typeface="Times New Roman"/>
                <a:cs typeface="Times New Roman"/>
              </a:rPr>
              <a:t>stood. </a:t>
            </a:r>
            <a:r>
              <a:rPr dirty="0" sz="1450" spc="-5">
                <a:latin typeface="Times New Roman"/>
                <a:cs typeface="Times New Roman"/>
              </a:rPr>
              <a:t>I </a:t>
            </a:r>
            <a:r>
              <a:rPr dirty="0" sz="1450" spc="-10">
                <a:latin typeface="Times New Roman"/>
                <a:cs typeface="Times New Roman"/>
              </a:rPr>
              <a:t>seized it with the  interest </a:t>
            </a:r>
            <a:r>
              <a:rPr dirty="0" sz="1450" spc="-5">
                <a:latin typeface="Times New Roman"/>
                <a:cs typeface="Times New Roman"/>
              </a:rPr>
              <a:t>you </a:t>
            </a:r>
            <a:r>
              <a:rPr dirty="0" sz="1450" spc="-10">
                <a:latin typeface="Times New Roman"/>
                <a:cs typeface="Times New Roman"/>
              </a:rPr>
              <a:t>may imagine. It had seen some service; indeed, it was rustier than  either </a:t>
            </a:r>
            <a:r>
              <a:rPr dirty="0" sz="1450" spc="-5">
                <a:latin typeface="Times New Roman"/>
                <a:cs typeface="Times New Roman"/>
              </a:rPr>
              <a:t>of </a:t>
            </a:r>
            <a:r>
              <a:rPr dirty="0" sz="1450" spc="-10">
                <a:latin typeface="Times New Roman"/>
                <a:cs typeface="Times New Roman"/>
              </a:rPr>
              <a:t>those </a:t>
            </a:r>
            <a:r>
              <a:rPr dirty="0" sz="1450" spc="-5">
                <a:latin typeface="Times New Roman"/>
                <a:cs typeface="Times New Roman"/>
              </a:rPr>
              <a:t>I </a:t>
            </a:r>
            <a:r>
              <a:rPr dirty="0" sz="1450" spc="-10">
                <a:latin typeface="Times New Roman"/>
                <a:cs typeface="Times New Roman"/>
              </a:rPr>
              <a:t>had seen that day </a:t>
            </a:r>
            <a:r>
              <a:rPr dirty="0" sz="1450" spc="-5">
                <a:latin typeface="Times New Roman"/>
                <a:cs typeface="Times New Roman"/>
              </a:rPr>
              <a:t>upon </a:t>
            </a:r>
            <a:r>
              <a:rPr dirty="0" sz="1450" spc="-10">
                <a:latin typeface="Times New Roman"/>
                <a:cs typeface="Times New Roman"/>
              </a:rPr>
              <a:t>the street. The lining was red, stamped  with the name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maker,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have forgotten, and that </a:t>
            </a:r>
            <a:r>
              <a:rPr dirty="0" sz="1450" spc="-5">
                <a:latin typeface="Times New Roman"/>
                <a:cs typeface="Times New Roman"/>
              </a:rPr>
              <a:t>of </a:t>
            </a:r>
            <a:r>
              <a:rPr dirty="0" sz="1450" spc="-10">
                <a:latin typeface="Times New Roman"/>
                <a:cs typeface="Times New Roman"/>
              </a:rPr>
              <a:t>the place </a:t>
            </a:r>
            <a:r>
              <a:rPr dirty="0" sz="1450" spc="-5">
                <a:latin typeface="Times New Roman"/>
                <a:cs typeface="Times New Roman"/>
              </a:rPr>
              <a:t>of  </a:t>
            </a:r>
            <a:r>
              <a:rPr dirty="0" sz="1450" spc="-10">
                <a:latin typeface="Times New Roman"/>
                <a:cs typeface="Times New Roman"/>
              </a:rPr>
              <a:t>manufacture, VENEDIG. This (it is </a:t>
            </a:r>
            <a:r>
              <a:rPr dirty="0" sz="1450" spc="-5">
                <a:latin typeface="Times New Roman"/>
                <a:cs typeface="Times New Roman"/>
              </a:rPr>
              <a:t>not </a:t>
            </a:r>
            <a:r>
              <a:rPr dirty="0" sz="1450" spc="-10">
                <a:latin typeface="Times New Roman"/>
                <a:cs typeface="Times New Roman"/>
              </a:rPr>
              <a:t>yet forgotten) was the name given </a:t>
            </a:r>
            <a:r>
              <a:rPr dirty="0" sz="1450" spc="-5">
                <a:latin typeface="Times New Roman"/>
                <a:cs typeface="Times New Roman"/>
              </a:rPr>
              <a:t>by  </a:t>
            </a:r>
            <a:r>
              <a:rPr dirty="0" sz="1450" spc="-10">
                <a:latin typeface="Times New Roman"/>
                <a:cs typeface="Times New Roman"/>
              </a:rPr>
              <a:t>the Austrians to the beautiful city </a:t>
            </a:r>
            <a:r>
              <a:rPr dirty="0" sz="1450" spc="-5">
                <a:latin typeface="Times New Roman"/>
                <a:cs typeface="Times New Roman"/>
              </a:rPr>
              <a:t>of </a:t>
            </a:r>
            <a:r>
              <a:rPr dirty="0" sz="1450" spc="-35">
                <a:latin typeface="Times New Roman"/>
                <a:cs typeface="Times New Roman"/>
              </a:rPr>
              <a:t>Venice, </a:t>
            </a:r>
            <a:r>
              <a:rPr dirty="0" sz="1450" spc="-10">
                <a:latin typeface="Times New Roman"/>
                <a:cs typeface="Times New Roman"/>
              </a:rPr>
              <a:t>then, and for long </a:t>
            </a:r>
            <a:r>
              <a:rPr dirty="0" sz="1450" spc="-20">
                <a:latin typeface="Times New Roman"/>
                <a:cs typeface="Times New Roman"/>
              </a:rPr>
              <a:t>after,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their dominions.</a:t>
            </a:r>
            <a:endParaRPr sz="1450">
              <a:latin typeface="Times New Roman"/>
              <a:cs typeface="Times New Roman"/>
            </a:endParaRPr>
          </a:p>
          <a:p>
            <a:pPr algn="just" marL="12700" marR="7620">
              <a:lnSpc>
                <a:spcPts val="1730"/>
              </a:lnSpc>
              <a:spcBef>
                <a:spcPts val="844"/>
              </a:spcBef>
            </a:pPr>
            <a:r>
              <a:rPr dirty="0" sz="1450" spc="-10">
                <a:latin typeface="Times New Roman"/>
                <a:cs typeface="Times New Roman"/>
              </a:rPr>
              <a:t>The shock was complete. </a:t>
            </a:r>
            <a:r>
              <a:rPr dirty="0" sz="1450" spc="-5">
                <a:latin typeface="Times New Roman"/>
                <a:cs typeface="Times New Roman"/>
              </a:rPr>
              <a:t>I </a:t>
            </a:r>
            <a:r>
              <a:rPr dirty="0" sz="1450" spc="-10">
                <a:latin typeface="Times New Roman"/>
                <a:cs typeface="Times New Roman"/>
              </a:rPr>
              <a:t>saw imaginary Italians </a:t>
            </a:r>
            <a:r>
              <a:rPr dirty="0" sz="1450" spc="-5">
                <a:latin typeface="Times New Roman"/>
                <a:cs typeface="Times New Roman"/>
              </a:rPr>
              <a:t>upon </a:t>
            </a:r>
            <a:r>
              <a:rPr dirty="0" sz="1450" spc="-10">
                <a:latin typeface="Times New Roman"/>
                <a:cs typeface="Times New Roman"/>
              </a:rPr>
              <a:t>every side; and for the  first, and,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for the last time in my experience, became overpowered  </a:t>
            </a:r>
            <a:r>
              <a:rPr dirty="0" sz="1450" spc="-5">
                <a:latin typeface="Times New Roman"/>
                <a:cs typeface="Times New Roman"/>
              </a:rPr>
              <a:t>by </a:t>
            </a:r>
            <a:r>
              <a:rPr dirty="0" sz="1450" spc="-10">
                <a:latin typeface="Times New Roman"/>
                <a:cs typeface="Times New Roman"/>
              </a:rPr>
              <a:t>what is called </a:t>
            </a:r>
            <a:r>
              <a:rPr dirty="0" sz="1450" spc="-5">
                <a:latin typeface="Times New Roman"/>
                <a:cs typeface="Times New Roman"/>
              </a:rPr>
              <a:t>a </a:t>
            </a:r>
            <a:r>
              <a:rPr dirty="0" sz="1450" spc="-10">
                <a:latin typeface="Times New Roman"/>
                <a:cs typeface="Times New Roman"/>
              </a:rPr>
              <a:t>panic </a:t>
            </a:r>
            <a:r>
              <a:rPr dirty="0" sz="1450" spc="-20">
                <a:latin typeface="Times New Roman"/>
                <a:cs typeface="Times New Roman"/>
              </a:rPr>
              <a:t>terror. </a:t>
            </a:r>
            <a:r>
              <a:rPr dirty="0" sz="1450" spc="-5">
                <a:latin typeface="Times New Roman"/>
                <a:cs typeface="Times New Roman"/>
              </a:rPr>
              <a:t>I </a:t>
            </a:r>
            <a:r>
              <a:rPr dirty="0" sz="1450" spc="-10">
                <a:latin typeface="Times New Roman"/>
                <a:cs typeface="Times New Roman"/>
              </a:rPr>
              <a:t>knew nothing, that is, to </a:t>
            </a:r>
            <a:r>
              <a:rPr dirty="0" sz="1450" spc="-5">
                <a:latin typeface="Times New Roman"/>
                <a:cs typeface="Times New Roman"/>
              </a:rPr>
              <a:t>be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and yet  </a:t>
            </a:r>
            <a:r>
              <a:rPr dirty="0" sz="1450" spc="-5">
                <a:latin typeface="Times New Roman"/>
                <a:cs typeface="Times New Roman"/>
              </a:rPr>
              <a:t>I </a:t>
            </a:r>
            <a:r>
              <a:rPr dirty="0" sz="1450" spc="-10">
                <a:latin typeface="Times New Roman"/>
                <a:cs typeface="Times New Roman"/>
              </a:rPr>
              <a:t>admit that </a:t>
            </a:r>
            <a:r>
              <a:rPr dirty="0" sz="1450" spc="-5">
                <a:latin typeface="Times New Roman"/>
                <a:cs typeface="Times New Roman"/>
              </a:rPr>
              <a:t>I </a:t>
            </a:r>
            <a:r>
              <a:rPr dirty="0" sz="1450" spc="-10">
                <a:latin typeface="Times New Roman"/>
                <a:cs typeface="Times New Roman"/>
              </a:rPr>
              <a:t>was heartily afraid; and it was with </a:t>
            </a:r>
            <a:r>
              <a:rPr dirty="0" sz="1450" spc="-5">
                <a:latin typeface="Times New Roman"/>
                <a:cs typeface="Times New Roman"/>
              </a:rPr>
              <a:t>a </a:t>
            </a:r>
            <a:r>
              <a:rPr dirty="0" sz="1450" spc="-10">
                <a:latin typeface="Times New Roman"/>
                <a:cs typeface="Times New Roman"/>
              </a:rPr>
              <a:t>sensible reluctance that </a:t>
            </a:r>
            <a:r>
              <a:rPr dirty="0" sz="1450" spc="-5">
                <a:latin typeface="Times New Roman"/>
                <a:cs typeface="Times New Roman"/>
              </a:rPr>
              <a:t>I  </a:t>
            </a:r>
            <a:r>
              <a:rPr dirty="0" sz="1450" spc="-10">
                <a:latin typeface="Times New Roman"/>
                <a:cs typeface="Times New Roman"/>
              </a:rPr>
              <a:t>returned to my exposed and solitary camp in the</a:t>
            </a:r>
            <a:r>
              <a:rPr dirty="0" sz="1450" spc="45">
                <a:latin typeface="Times New Roman"/>
                <a:cs typeface="Times New Roman"/>
              </a:rPr>
              <a:t> </a:t>
            </a:r>
            <a:r>
              <a:rPr dirty="0" sz="1450" spc="-25">
                <a:latin typeface="Times New Roman"/>
                <a:cs typeface="Times New Roman"/>
              </a:rPr>
              <a:t>Sea-Wood.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There </a:t>
            </a:r>
            <a:r>
              <a:rPr dirty="0" sz="1450" spc="-5">
                <a:latin typeface="Times New Roman"/>
                <a:cs typeface="Times New Roman"/>
              </a:rPr>
              <a:t>I </a:t>
            </a:r>
            <a:r>
              <a:rPr dirty="0" sz="1450" spc="-10">
                <a:latin typeface="Times New Roman"/>
                <a:cs typeface="Times New Roman"/>
              </a:rPr>
              <a:t>ate some cold porridge which had been left over from the </a:t>
            </a:r>
            <a:r>
              <a:rPr dirty="0" sz="1450" spc="-5">
                <a:latin typeface="Times New Roman"/>
                <a:cs typeface="Times New Roman"/>
              </a:rPr>
              <a:t>night </a:t>
            </a:r>
            <a:r>
              <a:rPr dirty="0" sz="1450" spc="-10">
                <a:latin typeface="Times New Roman"/>
                <a:cs typeface="Times New Roman"/>
              </a:rPr>
              <a:t>before,  for </a:t>
            </a:r>
            <a:r>
              <a:rPr dirty="0" sz="1450" spc="-5">
                <a:latin typeface="Times New Roman"/>
                <a:cs typeface="Times New Roman"/>
              </a:rPr>
              <a:t>I </a:t>
            </a:r>
            <a:r>
              <a:rPr dirty="0" sz="1450" spc="-10">
                <a:latin typeface="Times New Roman"/>
                <a:cs typeface="Times New Roman"/>
              </a:rPr>
              <a:t>was disinclined to make </a:t>
            </a:r>
            <a:r>
              <a:rPr dirty="0" sz="1450" spc="-5">
                <a:latin typeface="Times New Roman"/>
                <a:cs typeface="Times New Roman"/>
              </a:rPr>
              <a:t>a </a:t>
            </a:r>
            <a:r>
              <a:rPr dirty="0" sz="1450" spc="-10">
                <a:latin typeface="Times New Roman"/>
                <a:cs typeface="Times New Roman"/>
              </a:rPr>
              <a:t>fire; and, feeling strengthened and reassured,  dismissed all these fanciful terrors from my mind, and lay down to sleep with  composure.</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How long </a:t>
            </a:r>
            <a:r>
              <a:rPr dirty="0" sz="1450" spc="-5">
                <a:latin typeface="Times New Roman"/>
                <a:cs typeface="Times New Roman"/>
              </a:rPr>
              <a:t>I </a:t>
            </a:r>
            <a:r>
              <a:rPr dirty="0" sz="1450" spc="-10">
                <a:latin typeface="Times New Roman"/>
                <a:cs typeface="Times New Roman"/>
              </a:rPr>
              <a:t>may have slept it is impossible for me to guess; </a:t>
            </a:r>
            <a:r>
              <a:rPr dirty="0" sz="1450" spc="-5">
                <a:latin typeface="Times New Roman"/>
                <a:cs typeface="Times New Roman"/>
              </a:rPr>
              <a:t>but I </a:t>
            </a:r>
            <a:r>
              <a:rPr dirty="0" sz="1450" spc="-10">
                <a:latin typeface="Times New Roman"/>
                <a:cs typeface="Times New Roman"/>
              </a:rPr>
              <a:t>was  awakened at last </a:t>
            </a:r>
            <a:r>
              <a:rPr dirty="0" sz="1450" spc="-5">
                <a:latin typeface="Times New Roman"/>
                <a:cs typeface="Times New Roman"/>
              </a:rPr>
              <a:t>by a </a:t>
            </a:r>
            <a:r>
              <a:rPr dirty="0" sz="1450" spc="-10">
                <a:latin typeface="Times New Roman"/>
                <a:cs typeface="Times New Roman"/>
              </a:rPr>
              <a:t>sudden, blinding flash </a:t>
            </a:r>
            <a:r>
              <a:rPr dirty="0" sz="1450" spc="-5">
                <a:latin typeface="Times New Roman"/>
                <a:cs typeface="Times New Roman"/>
              </a:rPr>
              <a:t>of </a:t>
            </a:r>
            <a:r>
              <a:rPr dirty="0" sz="1450" spc="-10">
                <a:latin typeface="Times New Roman"/>
                <a:cs typeface="Times New Roman"/>
              </a:rPr>
              <a:t>light into my face. It woke me  like </a:t>
            </a:r>
            <a:r>
              <a:rPr dirty="0" sz="1450" spc="-5">
                <a:latin typeface="Times New Roman"/>
                <a:cs typeface="Times New Roman"/>
              </a:rPr>
              <a:t>a </a:t>
            </a:r>
            <a:r>
              <a:rPr dirty="0" sz="1450" spc="-25">
                <a:latin typeface="Times New Roman"/>
                <a:cs typeface="Times New Roman"/>
              </a:rPr>
              <a:t>blow. </a:t>
            </a:r>
            <a:r>
              <a:rPr dirty="0" sz="1450" spc="-10">
                <a:latin typeface="Times New Roman"/>
                <a:cs typeface="Times New Roman"/>
              </a:rPr>
              <a:t>In an instant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upon </a:t>
            </a:r>
            <a:r>
              <a:rPr dirty="0" sz="1450" spc="-10">
                <a:latin typeface="Times New Roman"/>
                <a:cs typeface="Times New Roman"/>
              </a:rPr>
              <a:t>my knees. But the light had </a:t>
            </a:r>
            <a:r>
              <a:rPr dirty="0" sz="1450" spc="-5">
                <a:latin typeface="Times New Roman"/>
                <a:cs typeface="Times New Roman"/>
              </a:rPr>
              <a:t>gone </a:t>
            </a:r>
            <a:r>
              <a:rPr dirty="0" sz="1450" spc="-10">
                <a:latin typeface="Times New Roman"/>
                <a:cs typeface="Times New Roman"/>
              </a:rPr>
              <a:t>as  suddenly as it came. The darkness was intense. And, as it was blowing great  </a:t>
            </a:r>
            <a:r>
              <a:rPr dirty="0" sz="1450" spc="-5">
                <a:latin typeface="Times New Roman"/>
                <a:cs typeface="Times New Roman"/>
              </a:rPr>
              <a:t>guns </a:t>
            </a:r>
            <a:r>
              <a:rPr dirty="0" sz="1450" spc="-10">
                <a:latin typeface="Times New Roman"/>
                <a:cs typeface="Times New Roman"/>
              </a:rPr>
              <a:t>from the sea and pouring with rain, the noises </a:t>
            </a:r>
            <a:r>
              <a:rPr dirty="0" sz="1450" spc="-5">
                <a:latin typeface="Times New Roman"/>
                <a:cs typeface="Times New Roman"/>
              </a:rPr>
              <a:t>of </a:t>
            </a:r>
            <a:r>
              <a:rPr dirty="0" sz="1450" spc="-10">
                <a:latin typeface="Times New Roman"/>
                <a:cs typeface="Times New Roman"/>
              </a:rPr>
              <a:t>the storm effectually  concealed all</a:t>
            </a:r>
            <a:r>
              <a:rPr dirty="0" sz="1450" spc="-5">
                <a:latin typeface="Times New Roman"/>
                <a:cs typeface="Times New Roman"/>
              </a:rPr>
              <a:t> </a:t>
            </a:r>
            <a:r>
              <a:rPr dirty="0" sz="1450" spc="-10">
                <a:latin typeface="Times New Roman"/>
                <a:cs typeface="Times New Roman"/>
              </a:rPr>
              <a:t>others.</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It was,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minute before </a:t>
            </a:r>
            <a:r>
              <a:rPr dirty="0" sz="1450" spc="-5">
                <a:latin typeface="Times New Roman"/>
                <a:cs typeface="Times New Roman"/>
              </a:rPr>
              <a:t>I </a:t>
            </a:r>
            <a:r>
              <a:rPr dirty="0" sz="1450" spc="-10">
                <a:latin typeface="Times New Roman"/>
                <a:cs typeface="Times New Roman"/>
              </a:rPr>
              <a:t>regained my self- possession. But for  two circumstances, </a:t>
            </a:r>
            <a:r>
              <a:rPr dirty="0" sz="1450" spc="-5">
                <a:latin typeface="Times New Roman"/>
                <a:cs typeface="Times New Roman"/>
              </a:rPr>
              <a:t>I </a:t>
            </a:r>
            <a:r>
              <a:rPr dirty="0" sz="1450" spc="-10">
                <a:latin typeface="Times New Roman"/>
                <a:cs typeface="Times New Roman"/>
              </a:rPr>
              <a:t>should have </a:t>
            </a:r>
            <a:r>
              <a:rPr dirty="0" sz="1450" spc="-5">
                <a:latin typeface="Times New Roman"/>
                <a:cs typeface="Times New Roman"/>
              </a:rPr>
              <a:t>thought I </a:t>
            </a:r>
            <a:r>
              <a:rPr dirty="0" sz="1450" spc="-10">
                <a:latin typeface="Times New Roman"/>
                <a:cs typeface="Times New Roman"/>
              </a:rPr>
              <a:t>had been awakened </a:t>
            </a:r>
            <a:r>
              <a:rPr dirty="0" sz="1450" spc="-5">
                <a:latin typeface="Times New Roman"/>
                <a:cs typeface="Times New Roman"/>
              </a:rPr>
              <a:t>by </a:t>
            </a:r>
            <a:r>
              <a:rPr dirty="0" sz="1450" spc="-10">
                <a:latin typeface="Times New Roman"/>
                <a:cs typeface="Times New Roman"/>
              </a:rPr>
              <a:t>some new  and vivid form </a:t>
            </a:r>
            <a:r>
              <a:rPr dirty="0" sz="1450" spc="-5">
                <a:latin typeface="Times New Roman"/>
                <a:cs typeface="Times New Roman"/>
              </a:rPr>
              <a:t>of </a:t>
            </a:r>
            <a:r>
              <a:rPr dirty="0" sz="1450" spc="-10">
                <a:latin typeface="Times New Roman"/>
                <a:cs typeface="Times New Roman"/>
              </a:rPr>
              <a:t>nightmare. First, the flap </a:t>
            </a:r>
            <a:r>
              <a:rPr dirty="0" sz="1450" spc="-5">
                <a:latin typeface="Times New Roman"/>
                <a:cs typeface="Times New Roman"/>
              </a:rPr>
              <a:t>of </a:t>
            </a:r>
            <a:r>
              <a:rPr dirty="0" sz="1450" spc="-10">
                <a:latin typeface="Times New Roman"/>
                <a:cs typeface="Times New Roman"/>
              </a:rPr>
              <a:t>my tent, which </a:t>
            </a:r>
            <a:r>
              <a:rPr dirty="0" sz="1450" spc="-5">
                <a:latin typeface="Times New Roman"/>
                <a:cs typeface="Times New Roman"/>
              </a:rPr>
              <a:t>I </a:t>
            </a:r>
            <a:r>
              <a:rPr dirty="0" sz="1450" spc="-10">
                <a:latin typeface="Times New Roman"/>
                <a:cs typeface="Times New Roman"/>
              </a:rPr>
              <a:t>had shut  carefully when </a:t>
            </a:r>
            <a:r>
              <a:rPr dirty="0" sz="1450" spc="-5">
                <a:latin typeface="Times New Roman"/>
                <a:cs typeface="Times New Roman"/>
              </a:rPr>
              <a:t>I </a:t>
            </a:r>
            <a:r>
              <a:rPr dirty="0" sz="1450" spc="-10">
                <a:latin typeface="Times New Roman"/>
                <a:cs typeface="Times New Roman"/>
              </a:rPr>
              <a:t>retired, was now unfastened; and, second, </a:t>
            </a:r>
            <a:r>
              <a:rPr dirty="0" sz="1450" spc="-5">
                <a:latin typeface="Times New Roman"/>
                <a:cs typeface="Times New Roman"/>
              </a:rPr>
              <a:t>I </a:t>
            </a:r>
            <a:r>
              <a:rPr dirty="0" sz="1450" spc="-10">
                <a:latin typeface="Times New Roman"/>
                <a:cs typeface="Times New Roman"/>
              </a:rPr>
              <a:t>could still  perceive, with </a:t>
            </a:r>
            <a:r>
              <a:rPr dirty="0" sz="1450" spc="-5">
                <a:latin typeface="Times New Roman"/>
                <a:cs typeface="Times New Roman"/>
              </a:rPr>
              <a:t>a </a:t>
            </a:r>
            <a:r>
              <a:rPr dirty="0" sz="1450" spc="-10">
                <a:latin typeface="Times New Roman"/>
                <a:cs typeface="Times New Roman"/>
              </a:rPr>
              <a:t>sharpness that excluded any theory </a:t>
            </a:r>
            <a:r>
              <a:rPr dirty="0" sz="1450" spc="-5">
                <a:latin typeface="Times New Roman"/>
                <a:cs typeface="Times New Roman"/>
              </a:rPr>
              <a:t>of </a:t>
            </a:r>
            <a:r>
              <a:rPr dirty="0" sz="1450" spc="-10">
                <a:latin typeface="Times New Roman"/>
                <a:cs typeface="Times New Roman"/>
              </a:rPr>
              <a:t>hallucination, the smell  </a:t>
            </a:r>
            <a:r>
              <a:rPr dirty="0" sz="1450" spc="-5">
                <a:latin typeface="Times New Roman"/>
                <a:cs typeface="Times New Roman"/>
              </a:rPr>
              <a:t>of hot </a:t>
            </a:r>
            <a:r>
              <a:rPr dirty="0" sz="1450" spc="-10">
                <a:latin typeface="Times New Roman"/>
                <a:cs typeface="Times New Roman"/>
              </a:rPr>
              <a:t>metal and </a:t>
            </a:r>
            <a:r>
              <a:rPr dirty="0" sz="1450" spc="-5">
                <a:latin typeface="Times New Roman"/>
                <a:cs typeface="Times New Roman"/>
              </a:rPr>
              <a:t>of </a:t>
            </a:r>
            <a:r>
              <a:rPr dirty="0" sz="1450" spc="-10">
                <a:latin typeface="Times New Roman"/>
                <a:cs typeface="Times New Roman"/>
              </a:rPr>
              <a:t>burning oil. The conclusion was obvious. </a:t>
            </a:r>
            <a:r>
              <a:rPr dirty="0" sz="1450" spc="-5">
                <a:latin typeface="Times New Roman"/>
                <a:cs typeface="Times New Roman"/>
              </a:rPr>
              <a:t>I </a:t>
            </a:r>
            <a:r>
              <a:rPr dirty="0" sz="1450" spc="-10">
                <a:latin typeface="Times New Roman"/>
                <a:cs typeface="Times New Roman"/>
              </a:rPr>
              <a:t>had been  wakened </a:t>
            </a:r>
            <a:r>
              <a:rPr dirty="0" sz="1450" spc="-5">
                <a:latin typeface="Times New Roman"/>
                <a:cs typeface="Times New Roman"/>
              </a:rPr>
              <a:t>by </a:t>
            </a: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flashing </a:t>
            </a:r>
            <a:r>
              <a:rPr dirty="0" sz="1450" spc="-5">
                <a:latin typeface="Times New Roman"/>
                <a:cs typeface="Times New Roman"/>
              </a:rPr>
              <a:t>a </a:t>
            </a:r>
            <a:r>
              <a:rPr dirty="0" sz="1450" spc="-10">
                <a:latin typeface="Times New Roman"/>
                <a:cs typeface="Times New Roman"/>
              </a:rPr>
              <a:t>bull's-eye lantern in my face. It had been </a:t>
            </a:r>
            <a:r>
              <a:rPr dirty="0" sz="1450" spc="-5">
                <a:latin typeface="Times New Roman"/>
                <a:cs typeface="Times New Roman"/>
              </a:rPr>
              <a:t>but  a</a:t>
            </a:r>
            <a:r>
              <a:rPr dirty="0" sz="1450" spc="185">
                <a:latin typeface="Times New Roman"/>
                <a:cs typeface="Times New Roman"/>
              </a:rPr>
              <a:t> </a:t>
            </a:r>
            <a:r>
              <a:rPr dirty="0" sz="1450" spc="-10">
                <a:latin typeface="Times New Roman"/>
                <a:cs typeface="Times New Roman"/>
              </a:rPr>
              <a:t>flash,</a:t>
            </a:r>
            <a:r>
              <a:rPr dirty="0" sz="1450" spc="190">
                <a:latin typeface="Times New Roman"/>
                <a:cs typeface="Times New Roman"/>
              </a:rPr>
              <a:t> </a:t>
            </a:r>
            <a:r>
              <a:rPr dirty="0" sz="1450" spc="-10">
                <a:latin typeface="Times New Roman"/>
                <a:cs typeface="Times New Roman"/>
              </a:rPr>
              <a:t>and</a:t>
            </a:r>
            <a:r>
              <a:rPr dirty="0" sz="1450" spc="185">
                <a:latin typeface="Times New Roman"/>
                <a:cs typeface="Times New Roman"/>
              </a:rPr>
              <a:t> </a:t>
            </a:r>
            <a:r>
              <a:rPr dirty="0" sz="1450" spc="-30">
                <a:latin typeface="Times New Roman"/>
                <a:cs typeface="Times New Roman"/>
              </a:rPr>
              <a:t>away.</a:t>
            </a:r>
            <a:r>
              <a:rPr dirty="0" sz="1450" spc="190">
                <a:latin typeface="Times New Roman"/>
                <a:cs typeface="Times New Roman"/>
              </a:rPr>
              <a:t> </a:t>
            </a:r>
            <a:r>
              <a:rPr dirty="0" sz="1450" spc="-10">
                <a:latin typeface="Times New Roman"/>
                <a:cs typeface="Times New Roman"/>
              </a:rPr>
              <a:t>He</a:t>
            </a:r>
            <a:r>
              <a:rPr dirty="0" sz="1450" spc="190">
                <a:latin typeface="Times New Roman"/>
                <a:cs typeface="Times New Roman"/>
              </a:rPr>
              <a:t> </a:t>
            </a:r>
            <a:r>
              <a:rPr dirty="0" sz="1450" spc="-10">
                <a:latin typeface="Times New Roman"/>
                <a:cs typeface="Times New Roman"/>
              </a:rPr>
              <a:t>had</a:t>
            </a:r>
            <a:r>
              <a:rPr dirty="0" sz="1450" spc="185">
                <a:latin typeface="Times New Roman"/>
                <a:cs typeface="Times New Roman"/>
              </a:rPr>
              <a:t> </a:t>
            </a:r>
            <a:r>
              <a:rPr dirty="0" sz="1450" spc="-10">
                <a:latin typeface="Times New Roman"/>
                <a:cs typeface="Times New Roman"/>
              </a:rPr>
              <a:t>seen</a:t>
            </a:r>
            <a:r>
              <a:rPr dirty="0" sz="1450" spc="190">
                <a:latin typeface="Times New Roman"/>
                <a:cs typeface="Times New Roman"/>
              </a:rPr>
              <a:t> </a:t>
            </a:r>
            <a:r>
              <a:rPr dirty="0" sz="1450" spc="-10">
                <a:latin typeface="Times New Roman"/>
                <a:cs typeface="Times New Roman"/>
              </a:rPr>
              <a:t>my</a:t>
            </a:r>
            <a:r>
              <a:rPr dirty="0" sz="1450" spc="185">
                <a:latin typeface="Times New Roman"/>
                <a:cs typeface="Times New Roman"/>
              </a:rPr>
              <a:t> </a:t>
            </a:r>
            <a:r>
              <a:rPr dirty="0" sz="1450" spc="-10">
                <a:latin typeface="Times New Roman"/>
                <a:cs typeface="Times New Roman"/>
              </a:rPr>
              <a:t>face,</a:t>
            </a:r>
            <a:r>
              <a:rPr dirty="0" sz="1450" spc="190">
                <a:latin typeface="Times New Roman"/>
                <a:cs typeface="Times New Roman"/>
              </a:rPr>
              <a:t> </a:t>
            </a:r>
            <a:r>
              <a:rPr dirty="0" sz="1450" spc="-10">
                <a:latin typeface="Times New Roman"/>
                <a:cs typeface="Times New Roman"/>
              </a:rPr>
              <a:t>and</a:t>
            </a:r>
            <a:r>
              <a:rPr dirty="0" sz="1450" spc="190">
                <a:latin typeface="Times New Roman"/>
                <a:cs typeface="Times New Roman"/>
              </a:rPr>
              <a:t> </a:t>
            </a:r>
            <a:r>
              <a:rPr dirty="0" sz="1450" spc="-10">
                <a:latin typeface="Times New Roman"/>
                <a:cs typeface="Times New Roman"/>
              </a:rPr>
              <a:t>then</a:t>
            </a:r>
            <a:r>
              <a:rPr dirty="0" sz="1450" spc="185">
                <a:latin typeface="Times New Roman"/>
                <a:cs typeface="Times New Roman"/>
              </a:rPr>
              <a:t> </a:t>
            </a:r>
            <a:r>
              <a:rPr dirty="0" sz="1450" spc="-10">
                <a:latin typeface="Times New Roman"/>
                <a:cs typeface="Times New Roman"/>
              </a:rPr>
              <a:t>gone.</a:t>
            </a:r>
            <a:r>
              <a:rPr dirty="0" sz="1450" spc="190">
                <a:latin typeface="Times New Roman"/>
                <a:cs typeface="Times New Roman"/>
              </a:rPr>
              <a:t> </a:t>
            </a:r>
            <a:r>
              <a:rPr dirty="0" sz="1450" spc="-5">
                <a:latin typeface="Times New Roman"/>
                <a:cs typeface="Times New Roman"/>
              </a:rPr>
              <a:t>I</a:t>
            </a:r>
            <a:r>
              <a:rPr dirty="0" sz="1450" spc="185">
                <a:latin typeface="Times New Roman"/>
                <a:cs typeface="Times New Roman"/>
              </a:rPr>
              <a:t> </a:t>
            </a:r>
            <a:r>
              <a:rPr dirty="0" sz="1450" spc="-10">
                <a:latin typeface="Times New Roman"/>
                <a:cs typeface="Times New Roman"/>
              </a:rPr>
              <a:t>asked</a:t>
            </a:r>
            <a:r>
              <a:rPr dirty="0" sz="1450" spc="190">
                <a:latin typeface="Times New Roman"/>
                <a:cs typeface="Times New Roman"/>
              </a:rPr>
              <a:t> </a:t>
            </a:r>
            <a:r>
              <a:rPr dirty="0" sz="1450" spc="-10">
                <a:latin typeface="Times New Roman"/>
                <a:cs typeface="Times New Roman"/>
              </a:rPr>
              <a:t>myself</a:t>
            </a:r>
            <a:r>
              <a:rPr dirty="0" sz="1450" spc="19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805" cy="419671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object </a:t>
            </a:r>
            <a:r>
              <a:rPr dirty="0" sz="1450" spc="-5">
                <a:latin typeface="Times New Roman"/>
                <a:cs typeface="Times New Roman"/>
              </a:rPr>
              <a:t>of </a:t>
            </a:r>
            <a:r>
              <a:rPr dirty="0" sz="1450" spc="-10">
                <a:latin typeface="Times New Roman"/>
                <a:cs typeface="Times New Roman"/>
              </a:rPr>
              <a:t>so strange </a:t>
            </a:r>
            <a:r>
              <a:rPr dirty="0" sz="1450" spc="-5">
                <a:latin typeface="Times New Roman"/>
                <a:cs typeface="Times New Roman"/>
              </a:rPr>
              <a:t>a </a:t>
            </a:r>
            <a:r>
              <a:rPr dirty="0" sz="1450" spc="-10">
                <a:latin typeface="Times New Roman"/>
                <a:cs typeface="Times New Roman"/>
              </a:rPr>
              <a:t>proceeding, and the answer came pat. The man, whoever  </a:t>
            </a:r>
            <a:r>
              <a:rPr dirty="0" sz="1450" spc="-5">
                <a:latin typeface="Times New Roman"/>
                <a:cs typeface="Times New Roman"/>
              </a:rPr>
              <a:t>he </a:t>
            </a:r>
            <a:r>
              <a:rPr dirty="0" sz="1450" spc="-10">
                <a:latin typeface="Times New Roman"/>
                <a:cs typeface="Times New Roman"/>
              </a:rPr>
              <a:t>was, had </a:t>
            </a:r>
            <a:r>
              <a:rPr dirty="0" sz="1450" spc="-5">
                <a:latin typeface="Times New Roman"/>
                <a:cs typeface="Times New Roman"/>
              </a:rPr>
              <a:t>thought </a:t>
            </a:r>
            <a:r>
              <a:rPr dirty="0" sz="1450" spc="-10">
                <a:latin typeface="Times New Roman"/>
                <a:cs typeface="Times New Roman"/>
              </a:rPr>
              <a:t>to recognise me, 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There was yet another  question unresolved; and to this,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5">
                <a:latin typeface="Times New Roman"/>
                <a:cs typeface="Times New Roman"/>
              </a:rPr>
              <a:t>I </a:t>
            </a:r>
            <a:r>
              <a:rPr dirty="0" sz="1450" spc="-10">
                <a:latin typeface="Times New Roman"/>
                <a:cs typeface="Times New Roman"/>
              </a:rPr>
              <a:t>feared to give an answer; if </a:t>
            </a:r>
            <a:r>
              <a:rPr dirty="0" sz="1450" spc="-5">
                <a:latin typeface="Times New Roman"/>
                <a:cs typeface="Times New Roman"/>
              </a:rPr>
              <a:t>he  </a:t>
            </a:r>
            <a:r>
              <a:rPr dirty="0" sz="1450" spc="-10">
                <a:latin typeface="Times New Roman"/>
                <a:cs typeface="Times New Roman"/>
              </a:rPr>
              <a:t>had recognised me, what would </a:t>
            </a:r>
            <a:r>
              <a:rPr dirty="0" sz="1450" spc="-5">
                <a:latin typeface="Times New Roman"/>
                <a:cs typeface="Times New Roman"/>
              </a:rPr>
              <a:t>he </a:t>
            </a:r>
            <a:r>
              <a:rPr dirty="0" sz="1450" spc="-10">
                <a:latin typeface="Times New Roman"/>
                <a:cs typeface="Times New Roman"/>
              </a:rPr>
              <a:t>have</a:t>
            </a:r>
            <a:r>
              <a:rPr dirty="0" sz="1450" spc="20">
                <a:latin typeface="Times New Roman"/>
                <a:cs typeface="Times New Roman"/>
              </a:rPr>
              <a:t> </a:t>
            </a:r>
            <a:r>
              <a:rPr dirty="0" sz="1450" spc="-10">
                <a:latin typeface="Times New Roman"/>
                <a:cs typeface="Times New Roman"/>
              </a:rPr>
              <a:t>done?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My fears were immediately diverted from myself, for </a:t>
            </a:r>
            <a:r>
              <a:rPr dirty="0" sz="1450" spc="-5">
                <a:latin typeface="Times New Roman"/>
                <a:cs typeface="Times New Roman"/>
              </a:rPr>
              <a:t>I </a:t>
            </a:r>
            <a:r>
              <a:rPr dirty="0" sz="1450" spc="-10">
                <a:latin typeface="Times New Roman"/>
                <a:cs typeface="Times New Roman"/>
              </a:rPr>
              <a:t>saw that </a:t>
            </a:r>
            <a:r>
              <a:rPr dirty="0" sz="1450" spc="-5">
                <a:latin typeface="Times New Roman"/>
                <a:cs typeface="Times New Roman"/>
              </a:rPr>
              <a:t>I </a:t>
            </a:r>
            <a:r>
              <a:rPr dirty="0" sz="1450" spc="-10">
                <a:latin typeface="Times New Roman"/>
                <a:cs typeface="Times New Roman"/>
              </a:rPr>
              <a:t>had been  visited in </a:t>
            </a:r>
            <a:r>
              <a:rPr dirty="0" sz="1450" spc="-5">
                <a:latin typeface="Times New Roman"/>
                <a:cs typeface="Times New Roman"/>
              </a:rPr>
              <a:t>a </a:t>
            </a:r>
            <a:r>
              <a:rPr dirty="0" sz="1450" spc="-10">
                <a:latin typeface="Times New Roman"/>
                <a:cs typeface="Times New Roman"/>
              </a:rPr>
              <a:t>mistake; and </a:t>
            </a:r>
            <a:r>
              <a:rPr dirty="0" sz="1450" spc="-5">
                <a:latin typeface="Times New Roman"/>
                <a:cs typeface="Times New Roman"/>
              </a:rPr>
              <a:t>I </a:t>
            </a:r>
            <a:r>
              <a:rPr dirty="0" sz="1450" spc="-10">
                <a:latin typeface="Times New Roman"/>
                <a:cs typeface="Times New Roman"/>
              </a:rPr>
              <a:t>became persuaded that some dreadful danger  threatened the pavilion. It required some nerve to issue forth into the black and  intricate thicket which surrounded and overhung the den; </a:t>
            </a:r>
            <a:r>
              <a:rPr dirty="0" sz="1450" spc="-5">
                <a:latin typeface="Times New Roman"/>
                <a:cs typeface="Times New Roman"/>
              </a:rPr>
              <a:t>but I </a:t>
            </a:r>
            <a:r>
              <a:rPr dirty="0" sz="1450" spc="-10">
                <a:latin typeface="Times New Roman"/>
                <a:cs typeface="Times New Roman"/>
              </a:rPr>
              <a:t>groped my way  to the links, drenched with rain, beaten </a:t>
            </a:r>
            <a:r>
              <a:rPr dirty="0" sz="1450" spc="-5">
                <a:latin typeface="Times New Roman"/>
                <a:cs typeface="Times New Roman"/>
              </a:rPr>
              <a:t>upon </a:t>
            </a:r>
            <a:r>
              <a:rPr dirty="0" sz="1450" spc="-10">
                <a:latin typeface="Times New Roman"/>
                <a:cs typeface="Times New Roman"/>
              </a:rPr>
              <a:t>and deafened </a:t>
            </a:r>
            <a:r>
              <a:rPr dirty="0" sz="1450" spc="-5">
                <a:latin typeface="Times New Roman"/>
                <a:cs typeface="Times New Roman"/>
              </a:rPr>
              <a:t>by </a:t>
            </a:r>
            <a:r>
              <a:rPr dirty="0" sz="1450" spc="-10">
                <a:latin typeface="Times New Roman"/>
                <a:cs typeface="Times New Roman"/>
              </a:rPr>
              <a:t>the gusts, and  fearing at every step to lay my hand </a:t>
            </a:r>
            <a:r>
              <a:rPr dirty="0" sz="1450" spc="-5">
                <a:latin typeface="Times New Roman"/>
                <a:cs typeface="Times New Roman"/>
              </a:rPr>
              <a:t>upon </a:t>
            </a:r>
            <a:r>
              <a:rPr dirty="0" sz="1450" spc="-10">
                <a:latin typeface="Times New Roman"/>
                <a:cs typeface="Times New Roman"/>
              </a:rPr>
              <a:t>some lurking </a:t>
            </a:r>
            <a:r>
              <a:rPr dirty="0" sz="1450" spc="-20">
                <a:latin typeface="Times New Roman"/>
                <a:cs typeface="Times New Roman"/>
              </a:rPr>
              <a:t>adversary. </a:t>
            </a:r>
            <a:r>
              <a:rPr dirty="0" sz="1450" spc="-10">
                <a:latin typeface="Times New Roman"/>
                <a:cs typeface="Times New Roman"/>
              </a:rPr>
              <a:t>The  darkness was so complete that </a:t>
            </a:r>
            <a:r>
              <a:rPr dirty="0" sz="1450" spc="-5">
                <a:latin typeface="Times New Roman"/>
                <a:cs typeface="Times New Roman"/>
              </a:rPr>
              <a:t>I </a:t>
            </a:r>
            <a:r>
              <a:rPr dirty="0" sz="1450" spc="-10">
                <a:latin typeface="Times New Roman"/>
                <a:cs typeface="Times New Roman"/>
              </a:rPr>
              <a:t>might have been surrounded </a:t>
            </a:r>
            <a:r>
              <a:rPr dirty="0" sz="1450" spc="-5">
                <a:latin typeface="Times New Roman"/>
                <a:cs typeface="Times New Roman"/>
              </a:rPr>
              <a:t>by </a:t>
            </a:r>
            <a:r>
              <a:rPr dirty="0" sz="1450" spc="-10">
                <a:latin typeface="Times New Roman"/>
                <a:cs typeface="Times New Roman"/>
              </a:rPr>
              <a:t>an army and  yet </a:t>
            </a:r>
            <a:r>
              <a:rPr dirty="0" sz="1450" spc="-5">
                <a:latin typeface="Times New Roman"/>
                <a:cs typeface="Times New Roman"/>
              </a:rPr>
              <a:t>none </a:t>
            </a:r>
            <a:r>
              <a:rPr dirty="0" sz="1450" spc="-10">
                <a:latin typeface="Times New Roman"/>
                <a:cs typeface="Times New Roman"/>
              </a:rPr>
              <a:t>the </a:t>
            </a:r>
            <a:r>
              <a:rPr dirty="0" sz="1450" spc="-20">
                <a:latin typeface="Times New Roman"/>
                <a:cs typeface="Times New Roman"/>
              </a:rPr>
              <a:t>wiser, </a:t>
            </a:r>
            <a:r>
              <a:rPr dirty="0" sz="1450" spc="-10">
                <a:latin typeface="Times New Roman"/>
                <a:cs typeface="Times New Roman"/>
              </a:rPr>
              <a:t>and the uproar </a:t>
            </a:r>
            <a:r>
              <a:rPr dirty="0" sz="1450" spc="-5">
                <a:latin typeface="Times New Roman"/>
                <a:cs typeface="Times New Roman"/>
              </a:rPr>
              <a:t>of </a:t>
            </a:r>
            <a:r>
              <a:rPr dirty="0" sz="1450" spc="-10">
                <a:latin typeface="Times New Roman"/>
                <a:cs typeface="Times New Roman"/>
              </a:rPr>
              <a:t>the gale so loud that my hearing was as  useless as my</a:t>
            </a:r>
            <a:r>
              <a:rPr dirty="0" sz="1450">
                <a:latin typeface="Times New Roman"/>
                <a:cs typeface="Times New Roman"/>
              </a:rPr>
              <a:t> </a:t>
            </a:r>
            <a:r>
              <a:rPr dirty="0" sz="1450" spc="-10">
                <a:latin typeface="Times New Roman"/>
                <a:cs typeface="Times New Roman"/>
              </a:rPr>
              <a:t>sight.</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For the rest </a:t>
            </a:r>
            <a:r>
              <a:rPr dirty="0" sz="1450" spc="-5">
                <a:latin typeface="Times New Roman"/>
                <a:cs typeface="Times New Roman"/>
              </a:rPr>
              <a:t>of </a:t>
            </a:r>
            <a:r>
              <a:rPr dirty="0" sz="1450" spc="-10">
                <a:latin typeface="Times New Roman"/>
                <a:cs typeface="Times New Roman"/>
              </a:rPr>
              <a:t>that night, which seemed interminably </a:t>
            </a:r>
            <a:r>
              <a:rPr dirty="0" sz="1450" spc="-5">
                <a:latin typeface="Times New Roman"/>
                <a:cs typeface="Times New Roman"/>
              </a:rPr>
              <a:t>long, I </a:t>
            </a:r>
            <a:r>
              <a:rPr dirty="0" sz="1450" spc="-10">
                <a:latin typeface="Times New Roman"/>
                <a:cs typeface="Times New Roman"/>
              </a:rPr>
              <a:t>patrolled the  vicinity </a:t>
            </a:r>
            <a:r>
              <a:rPr dirty="0" sz="1450" spc="-5">
                <a:latin typeface="Times New Roman"/>
                <a:cs typeface="Times New Roman"/>
              </a:rPr>
              <a:t>of </a:t>
            </a:r>
            <a:r>
              <a:rPr dirty="0" sz="1450" spc="-10">
                <a:latin typeface="Times New Roman"/>
                <a:cs typeface="Times New Roman"/>
              </a:rPr>
              <a:t>the pavilion, without seeing </a:t>
            </a:r>
            <a:r>
              <a:rPr dirty="0" sz="1450" spc="-5">
                <a:latin typeface="Times New Roman"/>
                <a:cs typeface="Times New Roman"/>
              </a:rPr>
              <a:t>a </a:t>
            </a:r>
            <a:r>
              <a:rPr dirty="0" sz="1450" spc="-10">
                <a:latin typeface="Times New Roman"/>
                <a:cs typeface="Times New Roman"/>
              </a:rPr>
              <a:t>living creature </a:t>
            </a:r>
            <a:r>
              <a:rPr dirty="0" sz="1450" spc="-5">
                <a:latin typeface="Times New Roman"/>
                <a:cs typeface="Times New Roman"/>
              </a:rPr>
              <a:t>or </a:t>
            </a:r>
            <a:r>
              <a:rPr dirty="0" sz="1450" spc="-10">
                <a:latin typeface="Times New Roman"/>
                <a:cs typeface="Times New Roman"/>
              </a:rPr>
              <a:t>hearing any noise  </a:t>
            </a:r>
            <a:r>
              <a:rPr dirty="0" sz="1450" spc="-5">
                <a:latin typeface="Times New Roman"/>
                <a:cs typeface="Times New Roman"/>
              </a:rPr>
              <a:t>but </a:t>
            </a:r>
            <a:r>
              <a:rPr dirty="0" sz="1450" spc="-10">
                <a:latin typeface="Times New Roman"/>
                <a:cs typeface="Times New Roman"/>
              </a:rPr>
              <a:t>the concert </a:t>
            </a:r>
            <a:r>
              <a:rPr dirty="0" sz="1450" spc="-5">
                <a:latin typeface="Times New Roman"/>
                <a:cs typeface="Times New Roman"/>
              </a:rPr>
              <a:t>of </a:t>
            </a:r>
            <a:r>
              <a:rPr dirty="0" sz="1450" spc="-10">
                <a:latin typeface="Times New Roman"/>
                <a:cs typeface="Times New Roman"/>
              </a:rPr>
              <a:t>the wind, the sea, and the rain. A light in the upper story  filtered through </a:t>
            </a:r>
            <a:r>
              <a:rPr dirty="0" sz="1450" spc="-5">
                <a:latin typeface="Times New Roman"/>
                <a:cs typeface="Times New Roman"/>
              </a:rPr>
              <a:t>a </a:t>
            </a:r>
            <a:r>
              <a:rPr dirty="0" sz="1450" spc="-10">
                <a:latin typeface="Times New Roman"/>
                <a:cs typeface="Times New Roman"/>
              </a:rPr>
              <a:t>cranny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shutter, </a:t>
            </a:r>
            <a:r>
              <a:rPr dirty="0" sz="1450" spc="-10">
                <a:latin typeface="Times New Roman"/>
                <a:cs typeface="Times New Roman"/>
              </a:rPr>
              <a:t>and kept me company till the approach  </a:t>
            </a:r>
            <a:r>
              <a:rPr dirty="0" sz="1450" spc="-5">
                <a:latin typeface="Times New Roman"/>
                <a:cs typeface="Times New Roman"/>
              </a:rPr>
              <a:t>of</a:t>
            </a:r>
            <a:r>
              <a:rPr dirty="0" sz="1450" spc="-10">
                <a:latin typeface="Times New Roman"/>
                <a:cs typeface="Times New Roman"/>
              </a:rPr>
              <a:t> dawn.</a:t>
            </a:r>
            <a:endParaRPr sz="1450">
              <a:latin typeface="Times New Roman"/>
              <a:cs typeface="Times New Roman"/>
            </a:endParaRPr>
          </a:p>
        </p:txBody>
      </p:sp>
      <p:sp>
        <p:nvSpPr>
          <p:cNvPr id="3" name="object 3"/>
          <p:cNvSpPr txBox="1"/>
          <p:nvPr/>
        </p:nvSpPr>
        <p:spPr>
          <a:xfrm>
            <a:off x="876300" y="5429332"/>
            <a:ext cx="5807075" cy="4361180"/>
          </a:xfrm>
          <a:prstGeom prst="rect">
            <a:avLst/>
          </a:prstGeom>
        </p:spPr>
        <p:txBody>
          <a:bodyPr wrap="square" lIns="0" tIns="19685" rIns="0" bIns="0" rtlCol="0" vert="horz">
            <a:spAutoFit/>
          </a:bodyPr>
          <a:lstStyle/>
          <a:p>
            <a:pPr marL="1263015" marR="641350" indent="-613410">
              <a:lnSpc>
                <a:spcPts val="1730"/>
              </a:lnSpc>
              <a:spcBef>
                <a:spcPts val="155"/>
              </a:spcBef>
            </a:pPr>
            <a:r>
              <a:rPr dirty="0" sz="1450" spc="-15" b="1">
                <a:latin typeface="Times New Roman"/>
                <a:cs typeface="Times New Roman"/>
              </a:rPr>
              <a:t>CHAPTER </a:t>
            </a:r>
            <a:r>
              <a:rPr dirty="0" sz="1450" spc="-10" b="1">
                <a:latin typeface="Times New Roman"/>
                <a:cs typeface="Times New Roman"/>
              </a:rPr>
              <a:t>V </a:t>
            </a:r>
            <a:r>
              <a:rPr dirty="0" sz="1450" spc="-5" b="1">
                <a:latin typeface="Times New Roman"/>
                <a:cs typeface="Times New Roman"/>
              </a:rPr>
              <a:t>- </a:t>
            </a:r>
            <a:r>
              <a:rPr dirty="0" sz="1450" spc="-10" b="1">
                <a:latin typeface="Times New Roman"/>
                <a:cs typeface="Times New Roman"/>
              </a:rPr>
              <a:t>TELLS OF AN </a:t>
            </a:r>
            <a:r>
              <a:rPr dirty="0" sz="1450" spc="-20" b="1">
                <a:latin typeface="Times New Roman"/>
                <a:cs typeface="Times New Roman"/>
              </a:rPr>
              <a:t>INTERVIEW </a:t>
            </a:r>
            <a:r>
              <a:rPr dirty="0" sz="1450" spc="-15" b="1">
                <a:latin typeface="Times New Roman"/>
                <a:cs typeface="Times New Roman"/>
              </a:rPr>
              <a:t>BETWEEN  </a:t>
            </a:r>
            <a:r>
              <a:rPr dirty="0" sz="1450" spc="-20" b="1">
                <a:latin typeface="Times New Roman"/>
                <a:cs typeface="Times New Roman"/>
              </a:rPr>
              <a:t>NORTHMOUR, </a:t>
            </a:r>
            <a:r>
              <a:rPr dirty="0" sz="1450" spc="-10" b="1">
                <a:latin typeface="Times New Roman"/>
                <a:cs typeface="Times New Roman"/>
              </a:rPr>
              <a:t>CLARA, AND</a:t>
            </a:r>
            <a:r>
              <a:rPr dirty="0" sz="1450" spc="5" b="1">
                <a:latin typeface="Times New Roman"/>
                <a:cs typeface="Times New Roman"/>
              </a:rPr>
              <a:t> </a:t>
            </a:r>
            <a:r>
              <a:rPr dirty="0" sz="1450" spc="-15" b="1">
                <a:latin typeface="Times New Roman"/>
                <a:cs typeface="Times New Roman"/>
              </a:rPr>
              <a:t>MYSELF</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180"/>
              </a:spcBef>
            </a:pPr>
            <a:r>
              <a:rPr dirty="0" sz="1450" spc="-25">
                <a:latin typeface="Times New Roman"/>
                <a:cs typeface="Times New Roman"/>
              </a:rPr>
              <a:t>With </a:t>
            </a:r>
            <a:r>
              <a:rPr dirty="0" sz="1450" spc="-10">
                <a:latin typeface="Times New Roman"/>
                <a:cs typeface="Times New Roman"/>
              </a:rPr>
              <a:t>the first peep </a:t>
            </a:r>
            <a:r>
              <a:rPr dirty="0" sz="1450" spc="-5">
                <a:latin typeface="Times New Roman"/>
                <a:cs typeface="Times New Roman"/>
              </a:rPr>
              <a:t>of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retired from the open to my old lair among the  sand-hills, there to await the coming </a:t>
            </a:r>
            <a:r>
              <a:rPr dirty="0" sz="1450" spc="-5">
                <a:latin typeface="Times New Roman"/>
                <a:cs typeface="Times New Roman"/>
              </a:rPr>
              <a:t>of </a:t>
            </a:r>
            <a:r>
              <a:rPr dirty="0" sz="1450" spc="-10">
                <a:latin typeface="Times New Roman"/>
                <a:cs typeface="Times New Roman"/>
              </a:rPr>
              <a:t>my wife. The morning was </a:t>
            </a:r>
            <a:r>
              <a:rPr dirty="0" sz="1450" spc="-25">
                <a:latin typeface="Times New Roman"/>
                <a:cs typeface="Times New Roman"/>
              </a:rPr>
              <a:t>grey, </a:t>
            </a:r>
            <a:r>
              <a:rPr dirty="0" sz="1450" spc="-10">
                <a:latin typeface="Times New Roman"/>
                <a:cs typeface="Times New Roman"/>
              </a:rPr>
              <a:t>wild,  and melancholy; the wind moderated before sunrise, and then went about, and  blew in </a:t>
            </a:r>
            <a:r>
              <a:rPr dirty="0" sz="1450" spc="-15">
                <a:latin typeface="Times New Roman"/>
                <a:cs typeface="Times New Roman"/>
              </a:rPr>
              <a:t>puffs </a:t>
            </a:r>
            <a:r>
              <a:rPr dirty="0" sz="1450" spc="-10">
                <a:latin typeface="Times New Roman"/>
                <a:cs typeface="Times New Roman"/>
              </a:rPr>
              <a:t>from the shore; the sea began to </a:t>
            </a:r>
            <a:r>
              <a:rPr dirty="0" sz="1450" spc="-5">
                <a:latin typeface="Times New Roman"/>
                <a:cs typeface="Times New Roman"/>
              </a:rPr>
              <a:t>go </a:t>
            </a:r>
            <a:r>
              <a:rPr dirty="0" sz="1450" spc="-10">
                <a:latin typeface="Times New Roman"/>
                <a:cs typeface="Times New Roman"/>
              </a:rPr>
              <a:t>down, </a:t>
            </a:r>
            <a:r>
              <a:rPr dirty="0" sz="1450" spc="-5">
                <a:latin typeface="Times New Roman"/>
                <a:cs typeface="Times New Roman"/>
              </a:rPr>
              <a:t>but </a:t>
            </a:r>
            <a:r>
              <a:rPr dirty="0" sz="1450" spc="-10">
                <a:latin typeface="Times New Roman"/>
                <a:cs typeface="Times New Roman"/>
              </a:rPr>
              <a:t>the rain still fell  without </a:t>
            </a:r>
            <a:r>
              <a:rPr dirty="0" sz="1450" spc="-25">
                <a:latin typeface="Times New Roman"/>
                <a:cs typeface="Times New Roman"/>
              </a:rPr>
              <a:t>mercy. </a:t>
            </a:r>
            <a:r>
              <a:rPr dirty="0" sz="1450" spc="-10">
                <a:latin typeface="Times New Roman"/>
                <a:cs typeface="Times New Roman"/>
              </a:rPr>
              <a:t>Over all the wilderness </a:t>
            </a:r>
            <a:r>
              <a:rPr dirty="0" sz="1450" spc="-5">
                <a:latin typeface="Times New Roman"/>
                <a:cs typeface="Times New Roman"/>
              </a:rPr>
              <a:t>of </a:t>
            </a:r>
            <a:r>
              <a:rPr dirty="0" sz="1450" spc="-10">
                <a:latin typeface="Times New Roman"/>
                <a:cs typeface="Times New Roman"/>
              </a:rPr>
              <a:t>links there was </a:t>
            </a:r>
            <a:r>
              <a:rPr dirty="0" sz="1450" spc="-5">
                <a:latin typeface="Times New Roman"/>
                <a:cs typeface="Times New Roman"/>
              </a:rPr>
              <a:t>not a </a:t>
            </a:r>
            <a:r>
              <a:rPr dirty="0" sz="1450" spc="-10">
                <a:latin typeface="Times New Roman"/>
                <a:cs typeface="Times New Roman"/>
              </a:rPr>
              <a:t>creature to </a:t>
            </a:r>
            <a:r>
              <a:rPr dirty="0" sz="1450" spc="-5">
                <a:latin typeface="Times New Roman"/>
                <a:cs typeface="Times New Roman"/>
              </a:rPr>
              <a:t>be  </a:t>
            </a:r>
            <a:r>
              <a:rPr dirty="0" sz="1450" spc="-10">
                <a:latin typeface="Times New Roman"/>
                <a:cs typeface="Times New Roman"/>
              </a:rPr>
              <a:t>seen. </a:t>
            </a:r>
            <a:r>
              <a:rPr dirty="0" sz="1450" spc="-60">
                <a:latin typeface="Times New Roman"/>
                <a:cs typeface="Times New Roman"/>
              </a:rPr>
              <a:t>Yet </a:t>
            </a:r>
            <a:r>
              <a:rPr dirty="0" sz="1450" spc="-5">
                <a:latin typeface="Times New Roman"/>
                <a:cs typeface="Times New Roman"/>
              </a:rPr>
              <a:t>I </a:t>
            </a:r>
            <a:r>
              <a:rPr dirty="0" sz="1450" spc="-10">
                <a:latin typeface="Times New Roman"/>
                <a:cs typeface="Times New Roman"/>
              </a:rPr>
              <a:t>felt sure the neighbourhood was alive with skulking foes. The light  that had been so suddenly and surprisingly flashed </a:t>
            </a:r>
            <a:r>
              <a:rPr dirty="0" sz="1450" spc="-5">
                <a:latin typeface="Times New Roman"/>
                <a:cs typeface="Times New Roman"/>
              </a:rPr>
              <a:t>upon </a:t>
            </a:r>
            <a:r>
              <a:rPr dirty="0" sz="1450" spc="-10">
                <a:latin typeface="Times New Roman"/>
                <a:cs typeface="Times New Roman"/>
              </a:rPr>
              <a:t>my face as </a:t>
            </a:r>
            <a:r>
              <a:rPr dirty="0" sz="1450" spc="-5">
                <a:latin typeface="Times New Roman"/>
                <a:cs typeface="Times New Roman"/>
              </a:rPr>
              <a:t>I </a:t>
            </a:r>
            <a:r>
              <a:rPr dirty="0" sz="1450" spc="-10">
                <a:latin typeface="Times New Roman"/>
                <a:cs typeface="Times New Roman"/>
              </a:rPr>
              <a:t>lay  sleeping, and the hat that had been blown ashore </a:t>
            </a:r>
            <a:r>
              <a:rPr dirty="0" sz="1450" spc="-5">
                <a:latin typeface="Times New Roman"/>
                <a:cs typeface="Times New Roman"/>
              </a:rPr>
              <a:t>by </a:t>
            </a:r>
            <a:r>
              <a:rPr dirty="0" sz="1450" spc="-10">
                <a:latin typeface="Times New Roman"/>
                <a:cs typeface="Times New Roman"/>
              </a:rPr>
              <a:t>the wind from over  Graden Floe, were two speaking signals </a:t>
            </a:r>
            <a:r>
              <a:rPr dirty="0" sz="1450" spc="-5">
                <a:latin typeface="Times New Roman"/>
                <a:cs typeface="Times New Roman"/>
              </a:rPr>
              <a:t>of </a:t>
            </a:r>
            <a:r>
              <a:rPr dirty="0" sz="1450" spc="-10">
                <a:latin typeface="Times New Roman"/>
                <a:cs typeface="Times New Roman"/>
              </a:rPr>
              <a:t>the peril that environed Clara and  the party in the</a:t>
            </a:r>
            <a:r>
              <a:rPr dirty="0" sz="1450" spc="5">
                <a:latin typeface="Times New Roman"/>
                <a:cs typeface="Times New Roman"/>
              </a:rPr>
              <a:t> </a:t>
            </a:r>
            <a:r>
              <a:rPr dirty="0" sz="1450" spc="-10">
                <a:latin typeface="Times New Roman"/>
                <a:cs typeface="Times New Roman"/>
              </a:rPr>
              <a:t>pavilion.</a:t>
            </a:r>
            <a:endParaRPr sz="1450">
              <a:latin typeface="Times New Roman"/>
              <a:cs typeface="Times New Roman"/>
            </a:endParaRPr>
          </a:p>
          <a:p>
            <a:pPr algn="just" marL="12700" marR="10795">
              <a:lnSpc>
                <a:spcPts val="1730"/>
              </a:lnSpc>
              <a:spcBef>
                <a:spcPts val="850"/>
              </a:spcBef>
            </a:pPr>
            <a:r>
              <a:rPr dirty="0" sz="1450" spc="-10">
                <a:latin typeface="Times New Roman"/>
                <a:cs typeface="Times New Roman"/>
              </a:rPr>
              <a:t>It was, perhaps, half-past seven, </a:t>
            </a:r>
            <a:r>
              <a:rPr dirty="0" sz="1450" spc="-5">
                <a:latin typeface="Times New Roman"/>
                <a:cs typeface="Times New Roman"/>
              </a:rPr>
              <a:t>or </a:t>
            </a:r>
            <a:r>
              <a:rPr dirty="0" sz="1450" spc="-10">
                <a:latin typeface="Times New Roman"/>
                <a:cs typeface="Times New Roman"/>
              </a:rPr>
              <a:t>nearer eight, before </a:t>
            </a:r>
            <a:r>
              <a:rPr dirty="0" sz="1450" spc="-5">
                <a:latin typeface="Times New Roman"/>
                <a:cs typeface="Times New Roman"/>
              </a:rPr>
              <a:t>I </a:t>
            </a:r>
            <a:r>
              <a:rPr dirty="0" sz="1450" spc="-10">
                <a:latin typeface="Times New Roman"/>
                <a:cs typeface="Times New Roman"/>
              </a:rPr>
              <a:t>saw the </a:t>
            </a:r>
            <a:r>
              <a:rPr dirty="0" sz="1450" spc="-5">
                <a:latin typeface="Times New Roman"/>
                <a:cs typeface="Times New Roman"/>
              </a:rPr>
              <a:t>door </a:t>
            </a:r>
            <a:r>
              <a:rPr dirty="0" sz="1450" spc="-10">
                <a:latin typeface="Times New Roman"/>
                <a:cs typeface="Times New Roman"/>
              </a:rPr>
              <a:t>open,  and that dear figure come towards me in the rain. </a:t>
            </a:r>
            <a:r>
              <a:rPr dirty="0" sz="1450" spc="-5">
                <a:latin typeface="Times New Roman"/>
                <a:cs typeface="Times New Roman"/>
              </a:rPr>
              <a:t>I </a:t>
            </a:r>
            <a:r>
              <a:rPr dirty="0" sz="1450" spc="-10">
                <a:latin typeface="Times New Roman"/>
                <a:cs typeface="Times New Roman"/>
              </a:rPr>
              <a:t>was waiting for her </a:t>
            </a:r>
            <a:r>
              <a:rPr dirty="0" sz="1450" spc="-5">
                <a:latin typeface="Times New Roman"/>
                <a:cs typeface="Times New Roman"/>
              </a:rPr>
              <a:t>on </a:t>
            </a:r>
            <a:r>
              <a:rPr dirty="0" sz="1450" spc="-10">
                <a:latin typeface="Times New Roman"/>
                <a:cs typeface="Times New Roman"/>
              </a:rPr>
              <a:t>the  beach before she had crossed the</a:t>
            </a:r>
            <a:r>
              <a:rPr dirty="0" sz="1450" spc="20">
                <a:latin typeface="Times New Roman"/>
                <a:cs typeface="Times New Roman"/>
              </a:rPr>
              <a:t> </a:t>
            </a:r>
            <a:r>
              <a:rPr dirty="0" sz="1450" spc="-10">
                <a:latin typeface="Times New Roman"/>
                <a:cs typeface="Times New Roman"/>
              </a:rPr>
              <a:t>sand-hills.</a:t>
            </a:r>
            <a:endParaRPr sz="1450">
              <a:latin typeface="Times New Roman"/>
              <a:cs typeface="Times New Roman"/>
            </a:endParaRPr>
          </a:p>
          <a:p>
            <a:pPr algn="just" marL="12700" marR="12700">
              <a:lnSpc>
                <a:spcPts val="1730"/>
              </a:lnSpc>
              <a:spcBef>
                <a:spcPts val="860"/>
              </a:spcBef>
            </a:pPr>
            <a:r>
              <a:rPr dirty="0" sz="1450" spc="-10">
                <a:latin typeface="Times New Roman"/>
                <a:cs typeface="Times New Roman"/>
              </a:rPr>
              <a:t>"I have had such trouble to come!" she cried. "They did </a:t>
            </a:r>
            <a:r>
              <a:rPr dirty="0" sz="1450" spc="-5">
                <a:latin typeface="Times New Roman"/>
                <a:cs typeface="Times New Roman"/>
              </a:rPr>
              <a:t>not </a:t>
            </a:r>
            <a:r>
              <a:rPr dirty="0" sz="1450" spc="-10">
                <a:latin typeface="Times New Roman"/>
                <a:cs typeface="Times New Roman"/>
              </a:rPr>
              <a:t>wish me to </a:t>
            </a:r>
            <a:r>
              <a:rPr dirty="0" sz="1450" spc="-5">
                <a:latin typeface="Times New Roman"/>
                <a:cs typeface="Times New Roman"/>
              </a:rPr>
              <a:t>go  </a:t>
            </a:r>
            <a:r>
              <a:rPr dirty="0" sz="1450" spc="-10">
                <a:latin typeface="Times New Roman"/>
                <a:cs typeface="Times New Roman"/>
              </a:rPr>
              <a:t>walking in the</a:t>
            </a:r>
            <a:r>
              <a:rPr dirty="0" sz="1450">
                <a:latin typeface="Times New Roman"/>
                <a:cs typeface="Times New Roman"/>
              </a:rPr>
              <a:t> </a:t>
            </a:r>
            <a:r>
              <a:rPr dirty="0" sz="1450" spc="-10">
                <a:latin typeface="Times New Roman"/>
                <a:cs typeface="Times New Roman"/>
              </a:rPr>
              <a:t>rain."</a:t>
            </a:r>
            <a:endParaRPr sz="1450">
              <a:latin typeface="Times New Roman"/>
              <a:cs typeface="Times New Roman"/>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"Clara," </a:t>
            </a:r>
            <a:r>
              <a:rPr dirty="0" sz="1450" spc="-5">
                <a:latin typeface="Times New Roman"/>
                <a:cs typeface="Times New Roman"/>
              </a:rPr>
              <a:t>I </a:t>
            </a:r>
            <a:r>
              <a:rPr dirty="0" sz="1450" spc="-10">
                <a:latin typeface="Times New Roman"/>
                <a:cs typeface="Times New Roman"/>
              </a:rPr>
              <a:t>said, "you are </a:t>
            </a:r>
            <a:r>
              <a:rPr dirty="0" sz="1450" spc="-5">
                <a:latin typeface="Times New Roman"/>
                <a:cs typeface="Times New Roman"/>
              </a:rPr>
              <a:t>not</a:t>
            </a:r>
            <a:r>
              <a:rPr dirty="0" sz="1450" spc="15">
                <a:latin typeface="Times New Roman"/>
                <a:cs typeface="Times New Roman"/>
              </a:rPr>
              <a:t> </a:t>
            </a:r>
            <a:r>
              <a:rPr dirty="0" sz="1450" spc="-10">
                <a:latin typeface="Times New Roman"/>
                <a:cs typeface="Times New Roman"/>
              </a:rPr>
              <a:t>frightened!"</a:t>
            </a:r>
            <a:endParaRPr sz="1450">
              <a:latin typeface="Times New Roman"/>
              <a:cs typeface="Times New Roman"/>
            </a:endParaRPr>
          </a:p>
          <a:p>
            <a:pPr algn="just" marL="12700" marR="10795">
              <a:lnSpc>
                <a:spcPts val="1730"/>
              </a:lnSpc>
              <a:spcBef>
                <a:spcPts val="915"/>
              </a:spcBef>
            </a:pPr>
            <a:r>
              <a:rPr dirty="0" sz="1450" spc="-10">
                <a:latin typeface="Times New Roman"/>
                <a:cs typeface="Times New Roman"/>
              </a:rPr>
              <a:t>"No," said she, with </a:t>
            </a:r>
            <a:r>
              <a:rPr dirty="0" sz="1450" spc="-5">
                <a:latin typeface="Times New Roman"/>
                <a:cs typeface="Times New Roman"/>
              </a:rPr>
              <a:t>a </a:t>
            </a:r>
            <a:r>
              <a:rPr dirty="0" sz="1450" spc="-10">
                <a:latin typeface="Times New Roman"/>
                <a:cs typeface="Times New Roman"/>
              </a:rPr>
              <a:t>simplicity that filled my heart with confidence. For my  wife was the bravest as well as the best </a:t>
            </a:r>
            <a:r>
              <a:rPr dirty="0" sz="1450" spc="-5">
                <a:latin typeface="Times New Roman"/>
                <a:cs typeface="Times New Roman"/>
              </a:rPr>
              <a:t>of </a:t>
            </a:r>
            <a:r>
              <a:rPr dirty="0" sz="1450" spc="-10">
                <a:latin typeface="Times New Roman"/>
                <a:cs typeface="Times New Roman"/>
              </a:rPr>
              <a:t>women; in my experience,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found the two </a:t>
            </a:r>
            <a:r>
              <a:rPr dirty="0" sz="1450" spc="-5">
                <a:latin typeface="Times New Roman"/>
                <a:cs typeface="Times New Roman"/>
              </a:rPr>
              <a:t>go </a:t>
            </a:r>
            <a:r>
              <a:rPr dirty="0" sz="1450" spc="-10">
                <a:latin typeface="Times New Roman"/>
                <a:cs typeface="Times New Roman"/>
              </a:rPr>
              <a:t>always </a:t>
            </a:r>
            <a:r>
              <a:rPr dirty="0" sz="1450" spc="-15">
                <a:latin typeface="Times New Roman"/>
                <a:cs typeface="Times New Roman"/>
              </a:rPr>
              <a:t>together, </a:t>
            </a:r>
            <a:r>
              <a:rPr dirty="0" sz="1450" spc="-5">
                <a:latin typeface="Times New Roman"/>
                <a:cs typeface="Times New Roman"/>
              </a:rPr>
              <a:t>but </a:t>
            </a:r>
            <a:r>
              <a:rPr dirty="0" sz="1450" spc="-10">
                <a:latin typeface="Times New Roman"/>
                <a:cs typeface="Times New Roman"/>
              </a:rPr>
              <a:t>with her they </a:t>
            </a:r>
            <a:r>
              <a:rPr dirty="0" sz="1450" spc="-5">
                <a:latin typeface="Times New Roman"/>
                <a:cs typeface="Times New Roman"/>
              </a:rPr>
              <a:t>did; </a:t>
            </a:r>
            <a:r>
              <a:rPr dirty="0" sz="1450" spc="-10">
                <a:latin typeface="Times New Roman"/>
                <a:cs typeface="Times New Roman"/>
              </a:rPr>
              <a:t>and she combined  the extreme </a:t>
            </a:r>
            <a:r>
              <a:rPr dirty="0" sz="1450" spc="-5">
                <a:latin typeface="Times New Roman"/>
                <a:cs typeface="Times New Roman"/>
              </a:rPr>
              <a:t>of </a:t>
            </a:r>
            <a:r>
              <a:rPr dirty="0" sz="1450" spc="-10">
                <a:latin typeface="Times New Roman"/>
                <a:cs typeface="Times New Roman"/>
              </a:rPr>
              <a:t>fortitude with the most endearing and beautiful</a:t>
            </a:r>
            <a:r>
              <a:rPr dirty="0" sz="1450" spc="70">
                <a:latin typeface="Times New Roman"/>
                <a:cs typeface="Times New Roman"/>
              </a:rPr>
              <a:t> </a:t>
            </a:r>
            <a:r>
              <a:rPr dirty="0" sz="1450" spc="-10">
                <a:latin typeface="Times New Roman"/>
                <a:cs typeface="Times New Roman"/>
              </a:rPr>
              <a:t>virtues.</a:t>
            </a:r>
            <a:endParaRPr sz="1450">
              <a:latin typeface="Times New Roman"/>
              <a:cs typeface="Times New Roman"/>
            </a:endParaRPr>
          </a:p>
          <a:p>
            <a:pPr algn="just" marL="12700" marR="5080">
              <a:lnSpc>
                <a:spcPts val="1730"/>
              </a:lnSpc>
              <a:spcBef>
                <a:spcPts val="860"/>
              </a:spcBef>
            </a:pPr>
            <a:r>
              <a:rPr dirty="0" sz="1450" spc="-5">
                <a:latin typeface="Times New Roman"/>
                <a:cs typeface="Times New Roman"/>
              </a:rPr>
              <a:t>I </a:t>
            </a:r>
            <a:r>
              <a:rPr dirty="0" sz="1450" spc="-10">
                <a:latin typeface="Times New Roman"/>
                <a:cs typeface="Times New Roman"/>
              </a:rPr>
              <a:t>told her what had happened; and, though her cheek grew visibly </a:t>
            </a:r>
            <a:r>
              <a:rPr dirty="0" sz="1450" spc="-20">
                <a:latin typeface="Times New Roman"/>
                <a:cs typeface="Times New Roman"/>
              </a:rPr>
              <a:t>paler, </a:t>
            </a:r>
            <a:r>
              <a:rPr dirty="0" sz="1450" spc="-10">
                <a:latin typeface="Times New Roman"/>
                <a:cs typeface="Times New Roman"/>
              </a:rPr>
              <a:t>she  retained perfect control over her</a:t>
            </a:r>
            <a:r>
              <a:rPr dirty="0" sz="1450" spc="15">
                <a:latin typeface="Times New Roman"/>
                <a:cs typeface="Times New Roman"/>
              </a:rPr>
              <a:t> </a:t>
            </a:r>
            <a:r>
              <a:rPr dirty="0" sz="1450" spc="-10">
                <a:latin typeface="Times New Roman"/>
                <a:cs typeface="Times New Roman"/>
              </a:rPr>
              <a:t>senses.</a:t>
            </a:r>
            <a:endParaRPr sz="1450">
              <a:latin typeface="Times New Roman"/>
              <a:cs typeface="Times New Roman"/>
            </a:endParaRPr>
          </a:p>
          <a:p>
            <a:pPr algn="just" marL="12700" marR="8255">
              <a:lnSpc>
                <a:spcPts val="1730"/>
              </a:lnSpc>
              <a:spcBef>
                <a:spcPts val="860"/>
              </a:spcBef>
            </a:pPr>
            <a:r>
              <a:rPr dirty="0" sz="1450" spc="-45">
                <a:latin typeface="Times New Roman"/>
                <a:cs typeface="Times New Roman"/>
              </a:rPr>
              <a:t>"You </a:t>
            </a:r>
            <a:r>
              <a:rPr dirty="0" sz="1450" spc="-10">
                <a:latin typeface="Times New Roman"/>
                <a:cs typeface="Times New Roman"/>
              </a:rPr>
              <a:t>see now that </a:t>
            </a:r>
            <a:r>
              <a:rPr dirty="0" sz="1450" spc="-5">
                <a:latin typeface="Times New Roman"/>
                <a:cs typeface="Times New Roman"/>
              </a:rPr>
              <a:t>I </a:t>
            </a:r>
            <a:r>
              <a:rPr dirty="0" sz="1450" spc="-10">
                <a:latin typeface="Times New Roman"/>
                <a:cs typeface="Times New Roman"/>
              </a:rPr>
              <a:t>am safe," said I, in conclusion. "They </a:t>
            </a:r>
            <a:r>
              <a:rPr dirty="0" sz="1450" spc="-5">
                <a:latin typeface="Times New Roman"/>
                <a:cs typeface="Times New Roman"/>
              </a:rPr>
              <a:t>do not </a:t>
            </a:r>
            <a:r>
              <a:rPr dirty="0" sz="1450" spc="-10">
                <a:latin typeface="Times New Roman"/>
                <a:cs typeface="Times New Roman"/>
              </a:rPr>
              <a:t>mean to  harm me; </a:t>
            </a:r>
            <a:r>
              <a:rPr dirty="0" sz="1450" spc="-20">
                <a:latin typeface="Times New Roman"/>
                <a:cs typeface="Times New Roman"/>
              </a:rPr>
              <a:t>for, </a:t>
            </a:r>
            <a:r>
              <a:rPr dirty="0" sz="1450" spc="-10">
                <a:latin typeface="Times New Roman"/>
                <a:cs typeface="Times New Roman"/>
              </a:rPr>
              <a:t>had they chosen,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dead man last</a:t>
            </a:r>
            <a:r>
              <a:rPr dirty="0" sz="1450" spc="50">
                <a:latin typeface="Times New Roman"/>
                <a:cs typeface="Times New Roman"/>
              </a:rPr>
              <a:t> </a:t>
            </a:r>
            <a:r>
              <a:rPr dirty="0" sz="1450" spc="-5">
                <a:latin typeface="Times New Roman"/>
                <a:cs typeface="Times New Roman"/>
              </a:rPr>
              <a:t>night."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She laid her hand </a:t>
            </a:r>
            <a:r>
              <a:rPr dirty="0" sz="1450" spc="-5">
                <a:latin typeface="Times New Roman"/>
                <a:cs typeface="Times New Roman"/>
              </a:rPr>
              <a:t>upon </a:t>
            </a:r>
            <a:r>
              <a:rPr dirty="0" sz="1450" spc="-10">
                <a:latin typeface="Times New Roman"/>
                <a:cs typeface="Times New Roman"/>
              </a:rPr>
              <a:t>my</a:t>
            </a:r>
            <a:r>
              <a:rPr dirty="0" sz="1450" spc="10">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presentiment!" she</a:t>
            </a:r>
            <a:r>
              <a:rPr dirty="0" sz="1450" spc="5">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6350">
              <a:lnSpc>
                <a:spcPts val="1730"/>
              </a:lnSpc>
              <a:spcBef>
                <a:spcPts val="915"/>
              </a:spcBef>
            </a:pPr>
            <a:r>
              <a:rPr dirty="0" sz="1450" spc="-10">
                <a:latin typeface="Times New Roman"/>
                <a:cs typeface="Times New Roman"/>
              </a:rPr>
              <a:t>Her accent thrilled me with delight. </a:t>
            </a:r>
            <a:r>
              <a:rPr dirty="0" sz="1450" spc="-5">
                <a:latin typeface="Times New Roman"/>
                <a:cs typeface="Times New Roman"/>
              </a:rPr>
              <a:t>I put </a:t>
            </a:r>
            <a:r>
              <a:rPr dirty="0" sz="1450" spc="-10">
                <a:latin typeface="Times New Roman"/>
                <a:cs typeface="Times New Roman"/>
              </a:rPr>
              <a:t>my arm about </a:t>
            </a:r>
            <a:r>
              <a:rPr dirty="0" sz="1450" spc="-20">
                <a:latin typeface="Times New Roman"/>
                <a:cs typeface="Times New Roman"/>
              </a:rPr>
              <a:t>her, </a:t>
            </a:r>
            <a:r>
              <a:rPr dirty="0" sz="1450" spc="-10">
                <a:latin typeface="Times New Roman"/>
                <a:cs typeface="Times New Roman"/>
              </a:rPr>
              <a:t>and strained her to  my side; and, before either </a:t>
            </a:r>
            <a:r>
              <a:rPr dirty="0" sz="1450" spc="-5">
                <a:latin typeface="Times New Roman"/>
                <a:cs typeface="Times New Roman"/>
              </a:rPr>
              <a:t>of us </a:t>
            </a:r>
            <a:r>
              <a:rPr dirty="0" sz="1450" spc="-10">
                <a:latin typeface="Times New Roman"/>
                <a:cs typeface="Times New Roman"/>
              </a:rPr>
              <a:t>was aware, her hands were </a:t>
            </a:r>
            <a:r>
              <a:rPr dirty="0" sz="1450" spc="-5">
                <a:latin typeface="Times New Roman"/>
                <a:cs typeface="Times New Roman"/>
              </a:rPr>
              <a:t>on </a:t>
            </a:r>
            <a:r>
              <a:rPr dirty="0" sz="1450" spc="-10">
                <a:latin typeface="Times New Roman"/>
                <a:cs typeface="Times New Roman"/>
              </a:rPr>
              <a:t>my shoulders  and my lips </a:t>
            </a:r>
            <a:r>
              <a:rPr dirty="0" sz="1450" spc="-5">
                <a:latin typeface="Times New Roman"/>
                <a:cs typeface="Times New Roman"/>
              </a:rPr>
              <a:t>upon </a:t>
            </a:r>
            <a:r>
              <a:rPr dirty="0" sz="1450" spc="-10">
                <a:latin typeface="Times New Roman"/>
                <a:cs typeface="Times New Roman"/>
              </a:rPr>
              <a:t>her mouth. </a:t>
            </a:r>
            <a:r>
              <a:rPr dirty="0" sz="1450" spc="-60">
                <a:latin typeface="Times New Roman"/>
                <a:cs typeface="Times New Roman"/>
              </a:rPr>
              <a:t>Yet </a:t>
            </a:r>
            <a:r>
              <a:rPr dirty="0" sz="1450" spc="-5">
                <a:latin typeface="Times New Roman"/>
                <a:cs typeface="Times New Roman"/>
              </a:rPr>
              <a:t>up </a:t>
            </a:r>
            <a:r>
              <a:rPr dirty="0" sz="1450" spc="-10">
                <a:latin typeface="Times New Roman"/>
                <a:cs typeface="Times New Roman"/>
              </a:rPr>
              <a:t>to that moment </a:t>
            </a:r>
            <a:r>
              <a:rPr dirty="0" sz="1450" spc="-5">
                <a:latin typeface="Times New Roman"/>
                <a:cs typeface="Times New Roman"/>
              </a:rPr>
              <a:t>no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love had  passed between us. </a:t>
            </a:r>
            <a:r>
              <a:rPr dirty="0" sz="1450" spc="-60">
                <a:latin typeface="Times New Roman"/>
                <a:cs typeface="Times New Roman"/>
              </a:rPr>
              <a:t>To </a:t>
            </a:r>
            <a:r>
              <a:rPr dirty="0" sz="1450" spc="-10">
                <a:latin typeface="Times New Roman"/>
                <a:cs typeface="Times New Roman"/>
              </a:rPr>
              <a:t>this day </a:t>
            </a:r>
            <a:r>
              <a:rPr dirty="0" sz="1450" spc="-5">
                <a:latin typeface="Times New Roman"/>
                <a:cs typeface="Times New Roman"/>
              </a:rPr>
              <a:t>I </a:t>
            </a:r>
            <a:r>
              <a:rPr dirty="0" sz="1450" spc="-10">
                <a:latin typeface="Times New Roman"/>
                <a:cs typeface="Times New Roman"/>
              </a:rPr>
              <a:t>remember the touch </a:t>
            </a:r>
            <a:r>
              <a:rPr dirty="0" sz="1450" spc="-5">
                <a:latin typeface="Times New Roman"/>
                <a:cs typeface="Times New Roman"/>
              </a:rPr>
              <a:t>of </a:t>
            </a:r>
            <a:r>
              <a:rPr dirty="0" sz="1450" spc="-10">
                <a:latin typeface="Times New Roman"/>
                <a:cs typeface="Times New Roman"/>
              </a:rPr>
              <a:t>her cheek, which was  wet and cold with the rain; and many </a:t>
            </a:r>
            <a:r>
              <a:rPr dirty="0" sz="1450" spc="-5">
                <a:latin typeface="Times New Roman"/>
                <a:cs typeface="Times New Roman"/>
              </a:rPr>
              <a:t>a </a:t>
            </a:r>
            <a:r>
              <a:rPr dirty="0" sz="1450" spc="-10">
                <a:latin typeface="Times New Roman"/>
                <a:cs typeface="Times New Roman"/>
              </a:rPr>
              <a:t>time since, when she has been washing  her face, </a:t>
            </a:r>
            <a:r>
              <a:rPr dirty="0" sz="1450" spc="-5">
                <a:latin typeface="Times New Roman"/>
                <a:cs typeface="Times New Roman"/>
              </a:rPr>
              <a:t>I </a:t>
            </a:r>
            <a:r>
              <a:rPr dirty="0" sz="1450" spc="-10">
                <a:latin typeface="Times New Roman"/>
                <a:cs typeface="Times New Roman"/>
              </a:rPr>
              <a:t>have kissed it again for the sake </a:t>
            </a:r>
            <a:r>
              <a:rPr dirty="0" sz="1450" spc="-5">
                <a:latin typeface="Times New Roman"/>
                <a:cs typeface="Times New Roman"/>
              </a:rPr>
              <a:t>of </a:t>
            </a:r>
            <a:r>
              <a:rPr dirty="0" sz="1450" spc="-10">
                <a:latin typeface="Times New Roman"/>
                <a:cs typeface="Times New Roman"/>
              </a:rPr>
              <a:t>that morning </a:t>
            </a:r>
            <a:r>
              <a:rPr dirty="0" sz="1450" spc="-5">
                <a:latin typeface="Times New Roman"/>
                <a:cs typeface="Times New Roman"/>
              </a:rPr>
              <a:t>on </a:t>
            </a:r>
            <a:r>
              <a:rPr dirty="0" sz="1450" spc="-10">
                <a:latin typeface="Times New Roman"/>
                <a:cs typeface="Times New Roman"/>
              </a:rPr>
              <a:t>the beach. Now  that she is taken from me, and </a:t>
            </a:r>
            <a:r>
              <a:rPr dirty="0" sz="1450" spc="-5">
                <a:latin typeface="Times New Roman"/>
                <a:cs typeface="Times New Roman"/>
              </a:rPr>
              <a:t>I </a:t>
            </a:r>
            <a:r>
              <a:rPr dirty="0" sz="1450" spc="-10">
                <a:latin typeface="Times New Roman"/>
                <a:cs typeface="Times New Roman"/>
              </a:rPr>
              <a:t>finish my pilgrimage alone, </a:t>
            </a:r>
            <a:r>
              <a:rPr dirty="0" sz="1450" spc="-5">
                <a:latin typeface="Times New Roman"/>
                <a:cs typeface="Times New Roman"/>
              </a:rPr>
              <a:t>I </a:t>
            </a:r>
            <a:r>
              <a:rPr dirty="0" sz="1450" spc="-10">
                <a:latin typeface="Times New Roman"/>
                <a:cs typeface="Times New Roman"/>
              </a:rPr>
              <a:t>recall </a:t>
            </a:r>
            <a:r>
              <a:rPr dirty="0" sz="1450" spc="-5">
                <a:latin typeface="Times New Roman"/>
                <a:cs typeface="Times New Roman"/>
              </a:rPr>
              <a:t>our </a:t>
            </a:r>
            <a:r>
              <a:rPr dirty="0" sz="1450" spc="-10">
                <a:latin typeface="Times New Roman"/>
                <a:cs typeface="Times New Roman"/>
              </a:rPr>
              <a:t>old  lovingkindnesses and the deep honesty and </a:t>
            </a:r>
            <a:r>
              <a:rPr dirty="0" sz="1450" spc="-15">
                <a:latin typeface="Times New Roman"/>
                <a:cs typeface="Times New Roman"/>
              </a:rPr>
              <a:t>affection </a:t>
            </a:r>
            <a:r>
              <a:rPr dirty="0" sz="1450" spc="-10">
                <a:latin typeface="Times New Roman"/>
                <a:cs typeface="Times New Roman"/>
              </a:rPr>
              <a:t>which united us, and my  present loss seems </a:t>
            </a:r>
            <a:r>
              <a:rPr dirty="0" sz="1450" spc="-5">
                <a:latin typeface="Times New Roman"/>
                <a:cs typeface="Times New Roman"/>
              </a:rPr>
              <a:t>but a </a:t>
            </a:r>
            <a:r>
              <a:rPr dirty="0" sz="1450" spc="-10">
                <a:latin typeface="Times New Roman"/>
                <a:cs typeface="Times New Roman"/>
              </a:rPr>
              <a:t>trifle in</a:t>
            </a:r>
            <a:r>
              <a:rPr dirty="0" sz="1450" spc="15">
                <a:latin typeface="Times New Roman"/>
                <a:cs typeface="Times New Roman"/>
              </a:rPr>
              <a:t> </a:t>
            </a:r>
            <a:r>
              <a:rPr dirty="0" sz="1450" spc="-10">
                <a:latin typeface="Times New Roman"/>
                <a:cs typeface="Times New Roman"/>
              </a:rPr>
              <a:t>comparison.</a:t>
            </a:r>
            <a:endParaRPr sz="1450">
              <a:latin typeface="Times New Roman"/>
              <a:cs typeface="Times New Roman"/>
            </a:endParaRPr>
          </a:p>
          <a:p>
            <a:pPr algn="just" marL="12700" marR="5080">
              <a:lnSpc>
                <a:spcPts val="1730"/>
              </a:lnSpc>
              <a:spcBef>
                <a:spcPts val="850"/>
              </a:spcBef>
            </a:pPr>
            <a:r>
              <a:rPr dirty="0" sz="1450" spc="-70">
                <a:latin typeface="Times New Roman"/>
                <a:cs typeface="Times New Roman"/>
              </a:rPr>
              <a:t>We </a:t>
            </a:r>
            <a:r>
              <a:rPr dirty="0" sz="1450" spc="-10">
                <a:latin typeface="Times New Roman"/>
                <a:cs typeface="Times New Roman"/>
              </a:rPr>
              <a:t>may have thus stood for some seconds </a:t>
            </a:r>
            <a:r>
              <a:rPr dirty="0" sz="1450" spc="-5">
                <a:latin typeface="Times New Roman"/>
                <a:cs typeface="Times New Roman"/>
              </a:rPr>
              <a:t>- </a:t>
            </a:r>
            <a:r>
              <a:rPr dirty="0" sz="1450" spc="-10">
                <a:latin typeface="Times New Roman"/>
                <a:cs typeface="Times New Roman"/>
              </a:rPr>
              <a:t>for time passes quickly with  lovers </a:t>
            </a:r>
            <a:r>
              <a:rPr dirty="0" sz="1450" spc="-5">
                <a:latin typeface="Times New Roman"/>
                <a:cs typeface="Times New Roman"/>
              </a:rPr>
              <a:t>- </a:t>
            </a:r>
            <a:r>
              <a:rPr dirty="0" sz="1450" spc="-10">
                <a:latin typeface="Times New Roman"/>
                <a:cs typeface="Times New Roman"/>
              </a:rPr>
              <a:t>before we were startled </a:t>
            </a:r>
            <a:r>
              <a:rPr dirty="0" sz="1450" spc="-5">
                <a:latin typeface="Times New Roman"/>
                <a:cs typeface="Times New Roman"/>
              </a:rPr>
              <a:t>by a </a:t>
            </a:r>
            <a:r>
              <a:rPr dirty="0" sz="1450" spc="-10">
                <a:latin typeface="Times New Roman"/>
                <a:cs typeface="Times New Roman"/>
              </a:rPr>
              <a:t>peal </a:t>
            </a:r>
            <a:r>
              <a:rPr dirty="0" sz="1450" spc="-5">
                <a:latin typeface="Times New Roman"/>
                <a:cs typeface="Times New Roman"/>
              </a:rPr>
              <a:t>of </a:t>
            </a:r>
            <a:r>
              <a:rPr dirty="0" sz="1450" spc="-10">
                <a:latin typeface="Times New Roman"/>
                <a:cs typeface="Times New Roman"/>
              </a:rPr>
              <a:t>laughter close at hand. It was </a:t>
            </a:r>
            <a:r>
              <a:rPr dirty="0" sz="1450" spc="-5">
                <a:latin typeface="Times New Roman"/>
                <a:cs typeface="Times New Roman"/>
              </a:rPr>
              <a:t>not  </a:t>
            </a:r>
            <a:r>
              <a:rPr dirty="0" sz="1450" spc="-10">
                <a:latin typeface="Times New Roman"/>
                <a:cs typeface="Times New Roman"/>
              </a:rPr>
              <a:t>natural mirth, </a:t>
            </a:r>
            <a:r>
              <a:rPr dirty="0" sz="1450" spc="-5">
                <a:latin typeface="Times New Roman"/>
                <a:cs typeface="Times New Roman"/>
              </a:rPr>
              <a:t>but </a:t>
            </a:r>
            <a:r>
              <a:rPr dirty="0" sz="1450" spc="-10">
                <a:latin typeface="Times New Roman"/>
                <a:cs typeface="Times New Roman"/>
              </a:rPr>
              <a:t>seemed to </a:t>
            </a:r>
            <a:r>
              <a:rPr dirty="0" sz="1450" spc="-5">
                <a:latin typeface="Times New Roman"/>
                <a:cs typeface="Times New Roman"/>
              </a:rPr>
              <a:t>be </a:t>
            </a:r>
            <a:r>
              <a:rPr dirty="0" sz="1450" spc="-15">
                <a:latin typeface="Times New Roman"/>
                <a:cs typeface="Times New Roman"/>
              </a:rPr>
              <a:t>affected </a:t>
            </a:r>
            <a:r>
              <a:rPr dirty="0" sz="1450" spc="-10">
                <a:latin typeface="Times New Roman"/>
                <a:cs typeface="Times New Roman"/>
              </a:rPr>
              <a:t>in order to conceal an angrier feeling.  </a:t>
            </a:r>
            <a:r>
              <a:rPr dirty="0" sz="1450" spc="-70">
                <a:latin typeface="Times New Roman"/>
                <a:cs typeface="Times New Roman"/>
              </a:rPr>
              <a:t>We </a:t>
            </a:r>
            <a:r>
              <a:rPr dirty="0" sz="1450" spc="-10">
                <a:latin typeface="Times New Roman"/>
                <a:cs typeface="Times New Roman"/>
              </a:rPr>
              <a:t>both turned, though </a:t>
            </a:r>
            <a:r>
              <a:rPr dirty="0" sz="1450" spc="-5">
                <a:latin typeface="Times New Roman"/>
                <a:cs typeface="Times New Roman"/>
              </a:rPr>
              <a:t>I </a:t>
            </a:r>
            <a:r>
              <a:rPr dirty="0" sz="1450" spc="-10">
                <a:latin typeface="Times New Roman"/>
                <a:cs typeface="Times New Roman"/>
              </a:rPr>
              <a:t>still kept my left arm about Clara's waist; </a:t>
            </a:r>
            <a:r>
              <a:rPr dirty="0" sz="1450" spc="-5">
                <a:latin typeface="Times New Roman"/>
                <a:cs typeface="Times New Roman"/>
              </a:rPr>
              <a:t>nor </a:t>
            </a:r>
            <a:r>
              <a:rPr dirty="0" sz="1450" spc="-10">
                <a:latin typeface="Times New Roman"/>
                <a:cs typeface="Times New Roman"/>
              </a:rPr>
              <a:t>did she  seek to withdraw herself; and there, </a:t>
            </a:r>
            <a:r>
              <a:rPr dirty="0" sz="1450" spc="-5">
                <a:latin typeface="Times New Roman"/>
                <a:cs typeface="Times New Roman"/>
              </a:rPr>
              <a:t>a </a:t>
            </a:r>
            <a:r>
              <a:rPr dirty="0" sz="1450" spc="-10">
                <a:latin typeface="Times New Roman"/>
                <a:cs typeface="Times New Roman"/>
              </a:rPr>
              <a:t>few paces </a:t>
            </a:r>
            <a:r>
              <a:rPr dirty="0" sz="1450" spc="-15">
                <a:latin typeface="Times New Roman"/>
                <a:cs typeface="Times New Roman"/>
              </a:rPr>
              <a:t>off </a:t>
            </a:r>
            <a:r>
              <a:rPr dirty="0" sz="1450" spc="-5">
                <a:latin typeface="Times New Roman"/>
                <a:cs typeface="Times New Roman"/>
              </a:rPr>
              <a:t>upon </a:t>
            </a:r>
            <a:r>
              <a:rPr dirty="0" sz="1450" spc="-10">
                <a:latin typeface="Times New Roman"/>
                <a:cs typeface="Times New Roman"/>
              </a:rPr>
              <a:t>the beach, stood  </a:t>
            </a:r>
            <a:r>
              <a:rPr dirty="0" sz="1450" spc="-15">
                <a:latin typeface="Times New Roman"/>
                <a:cs typeface="Times New Roman"/>
              </a:rPr>
              <a:t>Northmour, </a:t>
            </a:r>
            <a:r>
              <a:rPr dirty="0" sz="1450" spc="-10">
                <a:latin typeface="Times New Roman"/>
                <a:cs typeface="Times New Roman"/>
              </a:rPr>
              <a:t>his head lowered, his hands behind his back, his nostrils white  with passion.</a:t>
            </a:r>
            <a:endParaRPr sz="1450">
              <a:latin typeface="Times New Roman"/>
              <a:cs typeface="Times New Roman"/>
            </a:endParaRPr>
          </a:p>
          <a:p>
            <a:pPr algn="just" marL="12700" marR="2178050">
              <a:lnSpc>
                <a:spcPts val="2590"/>
              </a:lnSpc>
              <a:spcBef>
                <a:spcPts val="165"/>
              </a:spcBef>
            </a:pPr>
            <a:r>
              <a:rPr dirty="0" sz="1450" spc="-10">
                <a:latin typeface="Times New Roman"/>
                <a:cs typeface="Times New Roman"/>
              </a:rPr>
              <a:t>"Ah! Cassilis!" </a:t>
            </a:r>
            <a:r>
              <a:rPr dirty="0" sz="1450" spc="-5">
                <a:latin typeface="Times New Roman"/>
                <a:cs typeface="Times New Roman"/>
              </a:rPr>
              <a:t>he </a:t>
            </a:r>
            <a:r>
              <a:rPr dirty="0" sz="1450" spc="-10">
                <a:latin typeface="Times New Roman"/>
                <a:cs typeface="Times New Roman"/>
              </a:rPr>
              <a:t>said, as </a:t>
            </a:r>
            <a:r>
              <a:rPr dirty="0" sz="1450" spc="-5">
                <a:latin typeface="Times New Roman"/>
                <a:cs typeface="Times New Roman"/>
              </a:rPr>
              <a:t>I </a:t>
            </a:r>
            <a:r>
              <a:rPr dirty="0" sz="1450" spc="-10">
                <a:latin typeface="Times New Roman"/>
                <a:cs typeface="Times New Roman"/>
              </a:rPr>
              <a:t>disclosed my face.  "That same," said I; for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at all </a:t>
            </a:r>
            <a:r>
              <a:rPr dirty="0" sz="1450" spc="-5">
                <a:latin typeface="Times New Roman"/>
                <a:cs typeface="Times New Roman"/>
              </a:rPr>
              <a:t>put</a:t>
            </a:r>
            <a:r>
              <a:rPr dirty="0" sz="1450" spc="55">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gn="just" marL="12700" marR="8890">
              <a:lnSpc>
                <a:spcPts val="1730"/>
              </a:lnSpc>
              <a:spcBef>
                <a:spcPts val="695"/>
              </a:spcBef>
            </a:pPr>
            <a:r>
              <a:rPr dirty="0" sz="1450" spc="-10">
                <a:latin typeface="Times New Roman"/>
                <a:cs typeface="Times New Roman"/>
              </a:rPr>
              <a:t>"And so, Miss Huddlestone," </a:t>
            </a:r>
            <a:r>
              <a:rPr dirty="0" sz="1450" spc="-5">
                <a:latin typeface="Times New Roman"/>
                <a:cs typeface="Times New Roman"/>
              </a:rPr>
              <a:t>he </a:t>
            </a:r>
            <a:r>
              <a:rPr dirty="0" sz="1450" spc="-10">
                <a:latin typeface="Times New Roman"/>
                <a:cs typeface="Times New Roman"/>
              </a:rPr>
              <a:t>continued slowly </a:t>
            </a:r>
            <a:r>
              <a:rPr dirty="0" sz="1450" spc="-5">
                <a:latin typeface="Times New Roman"/>
                <a:cs typeface="Times New Roman"/>
              </a:rPr>
              <a:t>but </a:t>
            </a:r>
            <a:r>
              <a:rPr dirty="0" sz="1450" spc="-20">
                <a:latin typeface="Times New Roman"/>
                <a:cs typeface="Times New Roman"/>
              </a:rPr>
              <a:t>savagely, </a:t>
            </a:r>
            <a:r>
              <a:rPr dirty="0" sz="1450" spc="-10">
                <a:latin typeface="Times New Roman"/>
                <a:cs typeface="Times New Roman"/>
              </a:rPr>
              <a:t>"this is how  </a:t>
            </a:r>
            <a:r>
              <a:rPr dirty="0" sz="1450" spc="-5">
                <a:latin typeface="Times New Roman"/>
                <a:cs typeface="Times New Roman"/>
              </a:rPr>
              <a:t>you </a:t>
            </a:r>
            <a:r>
              <a:rPr dirty="0" sz="1450" spc="-10">
                <a:latin typeface="Times New Roman"/>
                <a:cs typeface="Times New Roman"/>
              </a:rPr>
              <a:t>keep </a:t>
            </a:r>
            <a:r>
              <a:rPr dirty="0" sz="1450" spc="-5">
                <a:latin typeface="Times New Roman"/>
                <a:cs typeface="Times New Roman"/>
              </a:rPr>
              <a:t>your </a:t>
            </a:r>
            <a:r>
              <a:rPr dirty="0" sz="1450" spc="-10">
                <a:latin typeface="Times New Roman"/>
                <a:cs typeface="Times New Roman"/>
              </a:rPr>
              <a:t>faith to </a:t>
            </a:r>
            <a:r>
              <a:rPr dirty="0" sz="1450" spc="-5">
                <a:latin typeface="Times New Roman"/>
                <a:cs typeface="Times New Roman"/>
              </a:rPr>
              <a:t>your </a:t>
            </a:r>
            <a:r>
              <a:rPr dirty="0" sz="1450" spc="-10">
                <a:latin typeface="Times New Roman"/>
                <a:cs typeface="Times New Roman"/>
              </a:rPr>
              <a:t>father and to me? This is the value </a:t>
            </a:r>
            <a:r>
              <a:rPr dirty="0" sz="1450" spc="-5">
                <a:latin typeface="Times New Roman"/>
                <a:cs typeface="Times New Roman"/>
              </a:rPr>
              <a:t>you </a:t>
            </a:r>
            <a:r>
              <a:rPr dirty="0" sz="1450" spc="-10">
                <a:latin typeface="Times New Roman"/>
                <a:cs typeface="Times New Roman"/>
              </a:rPr>
              <a:t>set </a:t>
            </a:r>
            <a:r>
              <a:rPr dirty="0" sz="1450" spc="-5">
                <a:latin typeface="Times New Roman"/>
                <a:cs typeface="Times New Roman"/>
              </a:rPr>
              <a:t>upon  your </a:t>
            </a:r>
            <a:r>
              <a:rPr dirty="0" sz="1450" spc="-10">
                <a:latin typeface="Times New Roman"/>
                <a:cs typeface="Times New Roman"/>
              </a:rPr>
              <a:t>father's life? And </a:t>
            </a:r>
            <a:r>
              <a:rPr dirty="0" sz="1450" spc="-5">
                <a:latin typeface="Times New Roman"/>
                <a:cs typeface="Times New Roman"/>
              </a:rPr>
              <a:t>you </a:t>
            </a:r>
            <a:r>
              <a:rPr dirty="0" sz="1450" spc="-10">
                <a:latin typeface="Times New Roman"/>
                <a:cs typeface="Times New Roman"/>
              </a:rPr>
              <a:t>are so infatuated with this </a:t>
            </a:r>
            <a:r>
              <a:rPr dirty="0" sz="1450" spc="-5">
                <a:latin typeface="Times New Roman"/>
                <a:cs typeface="Times New Roman"/>
              </a:rPr>
              <a:t>young </a:t>
            </a:r>
            <a:r>
              <a:rPr dirty="0" sz="1450" spc="-10">
                <a:latin typeface="Times New Roman"/>
                <a:cs typeface="Times New Roman"/>
              </a:rPr>
              <a:t>gentleman that  </a:t>
            </a:r>
            <a:r>
              <a:rPr dirty="0" sz="1450" spc="-5">
                <a:latin typeface="Times New Roman"/>
                <a:cs typeface="Times New Roman"/>
              </a:rPr>
              <a:t>you </a:t>
            </a:r>
            <a:r>
              <a:rPr dirty="0" sz="1450" spc="-10">
                <a:latin typeface="Times New Roman"/>
                <a:cs typeface="Times New Roman"/>
              </a:rPr>
              <a:t>must brave ruin, and </a:t>
            </a:r>
            <a:r>
              <a:rPr dirty="0" sz="1450" spc="-20">
                <a:latin typeface="Times New Roman"/>
                <a:cs typeface="Times New Roman"/>
              </a:rPr>
              <a:t>decency, </a:t>
            </a:r>
            <a:r>
              <a:rPr dirty="0" sz="1450" spc="-10">
                <a:latin typeface="Times New Roman"/>
                <a:cs typeface="Times New Roman"/>
              </a:rPr>
              <a:t>and common human caution </a:t>
            </a:r>
            <a:r>
              <a:rPr dirty="0" sz="1450" spc="-5">
                <a:latin typeface="Times New Roman"/>
                <a:cs typeface="Times New Roman"/>
              </a:rPr>
              <a:t>-</a:t>
            </a:r>
            <a:r>
              <a:rPr dirty="0" sz="1450" spc="6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"Miss Huddlestone </a:t>
            </a:r>
            <a:r>
              <a:rPr dirty="0" sz="1450" spc="-5">
                <a:latin typeface="Times New Roman"/>
                <a:cs typeface="Times New Roman"/>
              </a:rPr>
              <a:t>- " I </a:t>
            </a:r>
            <a:r>
              <a:rPr dirty="0" sz="1450" spc="-10">
                <a:latin typeface="Times New Roman"/>
                <a:cs typeface="Times New Roman"/>
              </a:rPr>
              <a:t>was beginning to interrupt him, when he, in his turn,  cut in brutally</a:t>
            </a:r>
            <a:r>
              <a:rPr dirty="0" sz="145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ct val="100000"/>
              </a:lnSpc>
              <a:spcBef>
                <a:spcPts val="795"/>
              </a:spcBef>
            </a:pPr>
            <a:r>
              <a:rPr dirty="0" sz="1450" spc="-45">
                <a:latin typeface="Times New Roman"/>
                <a:cs typeface="Times New Roman"/>
              </a:rPr>
              <a:t>"You </a:t>
            </a:r>
            <a:r>
              <a:rPr dirty="0" sz="1450" spc="-10">
                <a:latin typeface="Times New Roman"/>
                <a:cs typeface="Times New Roman"/>
              </a:rPr>
              <a:t>hold </a:t>
            </a:r>
            <a:r>
              <a:rPr dirty="0" sz="1450" spc="-5">
                <a:latin typeface="Times New Roman"/>
                <a:cs typeface="Times New Roman"/>
              </a:rPr>
              <a:t>your </a:t>
            </a:r>
            <a:r>
              <a:rPr dirty="0" sz="1450" spc="-10">
                <a:latin typeface="Times New Roman"/>
                <a:cs typeface="Times New Roman"/>
              </a:rPr>
              <a:t>tongue," said he; "I am speaking to that</a:t>
            </a:r>
            <a:r>
              <a:rPr dirty="0" sz="1450" spc="95">
                <a:latin typeface="Times New Roman"/>
                <a:cs typeface="Times New Roman"/>
              </a:rPr>
              <a:t> </a:t>
            </a:r>
            <a:r>
              <a:rPr dirty="0" sz="1450" spc="-10">
                <a:latin typeface="Times New Roman"/>
                <a:cs typeface="Times New Roman"/>
              </a:rPr>
              <a:t>girl."</a:t>
            </a:r>
            <a:endParaRPr sz="1450">
              <a:latin typeface="Times New Roman"/>
              <a:cs typeface="Times New Roman"/>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"That girl, as </a:t>
            </a:r>
            <a:r>
              <a:rPr dirty="0" sz="1450" spc="-5">
                <a:latin typeface="Times New Roman"/>
                <a:cs typeface="Times New Roman"/>
              </a:rPr>
              <a:t>you </a:t>
            </a:r>
            <a:r>
              <a:rPr dirty="0" sz="1450" spc="-10">
                <a:latin typeface="Times New Roman"/>
                <a:cs typeface="Times New Roman"/>
              </a:rPr>
              <a:t>call </a:t>
            </a:r>
            <a:r>
              <a:rPr dirty="0" sz="1450" spc="-20">
                <a:latin typeface="Times New Roman"/>
                <a:cs typeface="Times New Roman"/>
              </a:rPr>
              <a:t>her, </a:t>
            </a:r>
            <a:r>
              <a:rPr dirty="0" sz="1450" spc="-10">
                <a:latin typeface="Times New Roman"/>
                <a:cs typeface="Times New Roman"/>
              </a:rPr>
              <a:t>is my wife," said I; and my wife only leaned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nearer, </a:t>
            </a:r>
            <a:r>
              <a:rPr dirty="0" sz="1450" spc="-10">
                <a:latin typeface="Times New Roman"/>
                <a:cs typeface="Times New Roman"/>
              </a:rPr>
              <a:t>so that </a:t>
            </a:r>
            <a:r>
              <a:rPr dirty="0" sz="1450" spc="-5">
                <a:latin typeface="Times New Roman"/>
                <a:cs typeface="Times New Roman"/>
              </a:rPr>
              <a:t>I </a:t>
            </a:r>
            <a:r>
              <a:rPr dirty="0" sz="1450" spc="-10">
                <a:latin typeface="Times New Roman"/>
                <a:cs typeface="Times New Roman"/>
              </a:rPr>
              <a:t>knew she had </a:t>
            </a:r>
            <a:r>
              <a:rPr dirty="0" sz="1450" spc="-15">
                <a:latin typeface="Times New Roman"/>
                <a:cs typeface="Times New Roman"/>
              </a:rPr>
              <a:t>affirmed </a:t>
            </a:r>
            <a:r>
              <a:rPr dirty="0" sz="1450" spc="-10">
                <a:latin typeface="Times New Roman"/>
                <a:cs typeface="Times New Roman"/>
              </a:rPr>
              <a:t>my</a:t>
            </a:r>
            <a:r>
              <a:rPr dirty="0" sz="1450" spc="50">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a:lnSpc>
                <a:spcPct val="100000"/>
              </a:lnSpc>
              <a:spcBef>
                <a:spcPts val="795"/>
              </a:spcBef>
            </a:pPr>
            <a:r>
              <a:rPr dirty="0" sz="1450" spc="-40">
                <a:latin typeface="Times New Roman"/>
                <a:cs typeface="Times New Roman"/>
              </a:rPr>
              <a:t>"Your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cried. </a:t>
            </a:r>
            <a:r>
              <a:rPr dirty="0" sz="1450" spc="-45">
                <a:latin typeface="Times New Roman"/>
                <a:cs typeface="Times New Roman"/>
              </a:rPr>
              <a:t>"You</a:t>
            </a:r>
            <a:r>
              <a:rPr dirty="0" sz="1450" spc="35">
                <a:latin typeface="Times New Roman"/>
                <a:cs typeface="Times New Roman"/>
              </a:rPr>
              <a:t> </a:t>
            </a:r>
            <a:r>
              <a:rPr dirty="0" sz="1450" spc="-10">
                <a:latin typeface="Times New Roman"/>
                <a:cs typeface="Times New Roman"/>
              </a:rPr>
              <a:t>lie!"</a:t>
            </a:r>
            <a:endParaRPr sz="1450">
              <a:latin typeface="Times New Roman"/>
              <a:cs typeface="Times New Roman"/>
            </a:endParaRPr>
          </a:p>
          <a:p>
            <a:pPr algn="just" marL="12700" marR="5715">
              <a:lnSpc>
                <a:spcPts val="1730"/>
              </a:lnSpc>
              <a:spcBef>
                <a:spcPts val="919"/>
              </a:spcBef>
            </a:pPr>
            <a:r>
              <a:rPr dirty="0" sz="1450" spc="-15">
                <a:latin typeface="Times New Roman"/>
                <a:cs typeface="Times New Roman"/>
              </a:rPr>
              <a:t>"Northmour," </a:t>
            </a:r>
            <a:r>
              <a:rPr dirty="0" sz="1450" spc="-5">
                <a:latin typeface="Times New Roman"/>
                <a:cs typeface="Times New Roman"/>
              </a:rPr>
              <a:t>I </a:t>
            </a:r>
            <a:r>
              <a:rPr dirty="0" sz="1450" spc="-10">
                <a:latin typeface="Times New Roman"/>
                <a:cs typeface="Times New Roman"/>
              </a:rPr>
              <a:t>said, "we all know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bad </a:t>
            </a:r>
            <a:r>
              <a:rPr dirty="0" sz="1450" spc="-20">
                <a:latin typeface="Times New Roman"/>
                <a:cs typeface="Times New Roman"/>
              </a:rPr>
              <a:t>temper,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the last  man to </a:t>
            </a:r>
            <a:r>
              <a:rPr dirty="0" sz="1450" spc="-5">
                <a:latin typeface="Times New Roman"/>
                <a:cs typeface="Times New Roman"/>
              </a:rPr>
              <a:t>be </a:t>
            </a:r>
            <a:r>
              <a:rPr dirty="0" sz="1450" spc="-10">
                <a:latin typeface="Times New Roman"/>
                <a:cs typeface="Times New Roman"/>
              </a:rPr>
              <a:t>irritated </a:t>
            </a:r>
            <a:r>
              <a:rPr dirty="0" sz="1450" spc="-5">
                <a:latin typeface="Times New Roman"/>
                <a:cs typeface="Times New Roman"/>
              </a:rPr>
              <a:t>by </a:t>
            </a:r>
            <a:r>
              <a:rPr dirty="0" sz="1450" spc="-10">
                <a:latin typeface="Times New Roman"/>
                <a:cs typeface="Times New Roman"/>
              </a:rPr>
              <a:t>words. For all that, </a:t>
            </a:r>
            <a:r>
              <a:rPr dirty="0" sz="1450" spc="-5">
                <a:latin typeface="Times New Roman"/>
                <a:cs typeface="Times New Roman"/>
              </a:rPr>
              <a:t>I </a:t>
            </a:r>
            <a:r>
              <a:rPr dirty="0" sz="1450" spc="-10">
                <a:latin typeface="Times New Roman"/>
                <a:cs typeface="Times New Roman"/>
              </a:rPr>
              <a:t>propose that </a:t>
            </a:r>
            <a:r>
              <a:rPr dirty="0" sz="1450" spc="-5">
                <a:latin typeface="Times New Roman"/>
                <a:cs typeface="Times New Roman"/>
              </a:rPr>
              <a:t>you </a:t>
            </a:r>
            <a:r>
              <a:rPr dirty="0" sz="1450" spc="-10">
                <a:latin typeface="Times New Roman"/>
                <a:cs typeface="Times New Roman"/>
              </a:rPr>
              <a:t>speak </a:t>
            </a:r>
            <a:r>
              <a:rPr dirty="0" sz="1450" spc="-20">
                <a:latin typeface="Times New Roman"/>
                <a:cs typeface="Times New Roman"/>
              </a:rPr>
              <a:t>lower,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am convinced that we are </a:t>
            </a:r>
            <a:r>
              <a:rPr dirty="0" sz="1450" spc="-5">
                <a:latin typeface="Times New Roman"/>
                <a:cs typeface="Times New Roman"/>
              </a:rPr>
              <a:t>not</a:t>
            </a:r>
            <a:r>
              <a:rPr dirty="0" sz="1450" spc="15">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He looked round him, and it was plain my remark had in some degree sobered  his passion. "What </a:t>
            </a:r>
            <a:r>
              <a:rPr dirty="0" sz="1450" spc="-5">
                <a:latin typeface="Times New Roman"/>
                <a:cs typeface="Times New Roman"/>
              </a:rPr>
              <a:t>do you </a:t>
            </a:r>
            <a:r>
              <a:rPr dirty="0" sz="1450" spc="-10">
                <a:latin typeface="Times New Roman"/>
                <a:cs typeface="Times New Roman"/>
              </a:rPr>
              <a:t>mean?" </a:t>
            </a:r>
            <a:r>
              <a:rPr dirty="0" sz="1450" spc="-5">
                <a:latin typeface="Times New Roman"/>
                <a:cs typeface="Times New Roman"/>
              </a:rPr>
              <a:t>he</a:t>
            </a:r>
            <a:r>
              <a:rPr dirty="0" sz="1450" spc="1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a:lnSpc>
                <a:spcPct val="100000"/>
              </a:lnSpc>
              <a:spcBef>
                <a:spcPts val="795"/>
              </a:spcBef>
            </a:pPr>
            <a:r>
              <a:rPr dirty="0" sz="1450" spc="-5">
                <a:latin typeface="Times New Roman"/>
                <a:cs typeface="Times New Roman"/>
              </a:rPr>
              <a:t>I </a:t>
            </a:r>
            <a:r>
              <a:rPr dirty="0" sz="1450" spc="-10">
                <a:latin typeface="Times New Roman"/>
                <a:cs typeface="Times New Roman"/>
              </a:rPr>
              <a:t>only said </a:t>
            </a:r>
            <a:r>
              <a:rPr dirty="0" sz="1450" spc="-5">
                <a:latin typeface="Times New Roman"/>
                <a:cs typeface="Times New Roman"/>
              </a:rPr>
              <a:t>one </a:t>
            </a:r>
            <a:r>
              <a:rPr dirty="0" sz="1450" spc="-10">
                <a:latin typeface="Times New Roman"/>
                <a:cs typeface="Times New Roman"/>
              </a:rPr>
              <a:t>word:</a:t>
            </a:r>
            <a:r>
              <a:rPr dirty="0" sz="1450">
                <a:latin typeface="Times New Roman"/>
                <a:cs typeface="Times New Roman"/>
              </a:rPr>
              <a:t> </a:t>
            </a:r>
            <a:r>
              <a:rPr dirty="0" sz="1450" spc="-10">
                <a:latin typeface="Times New Roman"/>
                <a:cs typeface="Times New Roman"/>
              </a:rPr>
              <a:t>"Italians."</a:t>
            </a:r>
            <a:endParaRPr sz="1450">
              <a:latin typeface="Times New Roman"/>
              <a:cs typeface="Times New Roman"/>
            </a:endParaRPr>
          </a:p>
          <a:p>
            <a:pPr marL="12700" marR="1173480">
              <a:lnSpc>
                <a:spcPct val="149000"/>
              </a:lnSpc>
            </a:pPr>
            <a:r>
              <a:rPr dirty="0" sz="1450" spc="-10">
                <a:latin typeface="Times New Roman"/>
                <a:cs typeface="Times New Roman"/>
              </a:rPr>
              <a:t>He swore </a:t>
            </a:r>
            <a:r>
              <a:rPr dirty="0" sz="1450" spc="-5">
                <a:latin typeface="Times New Roman"/>
                <a:cs typeface="Times New Roman"/>
              </a:rPr>
              <a:t>a </a:t>
            </a:r>
            <a:r>
              <a:rPr dirty="0" sz="1450" spc="-10">
                <a:latin typeface="Times New Roman"/>
                <a:cs typeface="Times New Roman"/>
              </a:rPr>
              <a:t>round oath, and looked at us, from </a:t>
            </a:r>
            <a:r>
              <a:rPr dirty="0" sz="1450" spc="-5">
                <a:latin typeface="Times New Roman"/>
                <a:cs typeface="Times New Roman"/>
              </a:rPr>
              <a:t>one </a:t>
            </a:r>
            <a:r>
              <a:rPr dirty="0" sz="1450" spc="-10">
                <a:latin typeface="Times New Roman"/>
                <a:cs typeface="Times New Roman"/>
              </a:rPr>
              <a:t>to the </a:t>
            </a:r>
            <a:r>
              <a:rPr dirty="0" sz="1450" spc="-20">
                <a:latin typeface="Times New Roman"/>
                <a:cs typeface="Times New Roman"/>
              </a:rPr>
              <a:t>other.  </a:t>
            </a:r>
            <a:r>
              <a:rPr dirty="0" sz="1450" spc="-30">
                <a:latin typeface="Times New Roman"/>
                <a:cs typeface="Times New Roman"/>
              </a:rPr>
              <a:t>"Mr. </a:t>
            </a:r>
            <a:r>
              <a:rPr dirty="0" sz="1450" spc="-10">
                <a:latin typeface="Times New Roman"/>
                <a:cs typeface="Times New Roman"/>
              </a:rPr>
              <a:t>Cassilis knows all that </a:t>
            </a:r>
            <a:r>
              <a:rPr dirty="0" sz="1450" spc="-5">
                <a:latin typeface="Times New Roman"/>
                <a:cs typeface="Times New Roman"/>
              </a:rPr>
              <a:t>I </a:t>
            </a:r>
            <a:r>
              <a:rPr dirty="0" sz="1450" spc="-25">
                <a:latin typeface="Times New Roman"/>
                <a:cs typeface="Times New Roman"/>
              </a:rPr>
              <a:t>know," </a:t>
            </a:r>
            <a:r>
              <a:rPr dirty="0" sz="1450" spc="-10">
                <a:latin typeface="Times New Roman"/>
                <a:cs typeface="Times New Roman"/>
              </a:rPr>
              <a:t>said my</a:t>
            </a:r>
            <a:r>
              <a:rPr dirty="0" sz="1450" spc="70">
                <a:latin typeface="Times New Roman"/>
                <a:cs typeface="Times New Roman"/>
              </a:rPr>
              <a:t> </a:t>
            </a:r>
            <a:r>
              <a:rPr dirty="0" sz="1450" spc="-10">
                <a:latin typeface="Times New Roman"/>
                <a:cs typeface="Times New Roman"/>
              </a:rPr>
              <a:t>wife.</a:t>
            </a:r>
            <a:endParaRPr sz="1450">
              <a:latin typeface="Times New Roman"/>
              <a:cs typeface="Times New Roman"/>
            </a:endParaRPr>
          </a:p>
          <a:p>
            <a:pPr marL="12700" marR="909955">
              <a:lnSpc>
                <a:spcPts val="1730"/>
              </a:lnSpc>
              <a:spcBef>
                <a:spcPts val="915"/>
              </a:spcBef>
            </a:pP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want to </a:t>
            </a:r>
            <a:r>
              <a:rPr dirty="0" sz="1450" spc="-25">
                <a:latin typeface="Times New Roman"/>
                <a:cs typeface="Times New Roman"/>
              </a:rPr>
              <a:t>know," </a:t>
            </a:r>
            <a:r>
              <a:rPr dirty="0" sz="1450" spc="-5">
                <a:latin typeface="Times New Roman"/>
                <a:cs typeface="Times New Roman"/>
              </a:rPr>
              <a:t>he </a:t>
            </a:r>
            <a:r>
              <a:rPr dirty="0" sz="1450" spc="-10">
                <a:latin typeface="Times New Roman"/>
                <a:cs typeface="Times New Roman"/>
              </a:rPr>
              <a:t>broke </a:t>
            </a:r>
            <a:r>
              <a:rPr dirty="0" sz="1450" spc="-5">
                <a:latin typeface="Times New Roman"/>
                <a:cs typeface="Times New Roman"/>
              </a:rPr>
              <a:t>out, </a:t>
            </a:r>
            <a:r>
              <a:rPr dirty="0" sz="1450" spc="-10">
                <a:latin typeface="Times New Roman"/>
                <a:cs typeface="Times New Roman"/>
              </a:rPr>
              <a:t>"is where the devil </a:t>
            </a:r>
            <a:r>
              <a:rPr dirty="0" sz="1450" spc="-35">
                <a:latin typeface="Times New Roman"/>
                <a:cs typeface="Times New Roman"/>
              </a:rPr>
              <a:t>Mr.  </a:t>
            </a:r>
            <a:r>
              <a:rPr dirty="0" sz="1450" spc="-10">
                <a:latin typeface="Times New Roman"/>
                <a:cs typeface="Times New Roman"/>
              </a:rPr>
              <a:t>Cassilis comes from, and what the devil </a:t>
            </a:r>
            <a:r>
              <a:rPr dirty="0" sz="1450" spc="-35">
                <a:latin typeface="Times New Roman"/>
                <a:cs typeface="Times New Roman"/>
              </a:rPr>
              <a:t>Mr. </a:t>
            </a:r>
            <a:r>
              <a:rPr dirty="0" sz="1450" spc="-10">
                <a:latin typeface="Times New Roman"/>
                <a:cs typeface="Times New Roman"/>
              </a:rPr>
              <a:t>Cassilis is doing here.  </a:t>
            </a:r>
            <a:r>
              <a:rPr dirty="0" sz="1450" spc="-60">
                <a:latin typeface="Times New Roman"/>
                <a:cs typeface="Times New Roman"/>
              </a:rPr>
              <a:t>You </a:t>
            </a:r>
            <a:r>
              <a:rPr dirty="0" sz="1450" spc="-10">
                <a:latin typeface="Times New Roman"/>
                <a:cs typeface="Times New Roman"/>
              </a:rPr>
              <a:t>say </a:t>
            </a:r>
            <a:r>
              <a:rPr dirty="0" sz="1450" spc="-5">
                <a:latin typeface="Times New Roman"/>
                <a:cs typeface="Times New Roman"/>
              </a:rPr>
              <a:t>you </a:t>
            </a:r>
            <a:r>
              <a:rPr dirty="0" sz="1450" spc="-10">
                <a:latin typeface="Times New Roman"/>
                <a:cs typeface="Times New Roman"/>
              </a:rPr>
              <a:t>are married; that </a:t>
            </a:r>
            <a:r>
              <a:rPr dirty="0" sz="1450" spc="-5">
                <a:latin typeface="Times New Roman"/>
                <a:cs typeface="Times New Roman"/>
              </a:rPr>
              <a:t>I do not </a:t>
            </a:r>
            <a:r>
              <a:rPr dirty="0" sz="1450" spc="-10">
                <a:latin typeface="Times New Roman"/>
                <a:cs typeface="Times New Roman"/>
              </a:rPr>
              <a:t>believe. If </a:t>
            </a:r>
            <a:r>
              <a:rPr dirty="0" sz="1450" spc="-5">
                <a:latin typeface="Times New Roman"/>
                <a:cs typeface="Times New Roman"/>
              </a:rPr>
              <a:t>you </a:t>
            </a:r>
            <a:r>
              <a:rPr dirty="0" sz="1450" spc="-10">
                <a:latin typeface="Times New Roman"/>
                <a:cs typeface="Times New Roman"/>
              </a:rPr>
              <a:t>were,  Graden Floe would soon divorce </a:t>
            </a:r>
            <a:r>
              <a:rPr dirty="0" sz="1450" spc="-5">
                <a:latin typeface="Times New Roman"/>
                <a:cs typeface="Times New Roman"/>
              </a:rPr>
              <a:t>you; </a:t>
            </a:r>
            <a:r>
              <a:rPr dirty="0" sz="1450" spc="-10">
                <a:latin typeface="Times New Roman"/>
                <a:cs typeface="Times New Roman"/>
              </a:rPr>
              <a:t>four minutes and </a:t>
            </a:r>
            <a:r>
              <a:rPr dirty="0" sz="1450" spc="-5">
                <a:latin typeface="Times New Roman"/>
                <a:cs typeface="Times New Roman"/>
              </a:rPr>
              <a:t>a </a:t>
            </a:r>
            <a:r>
              <a:rPr dirty="0" sz="1450" spc="-10">
                <a:latin typeface="Times New Roman"/>
                <a:cs typeface="Times New Roman"/>
              </a:rPr>
              <a:t>half,  Cassilis. </a:t>
            </a:r>
            <a:r>
              <a:rPr dirty="0" sz="1450" spc="-5">
                <a:latin typeface="Times New Roman"/>
                <a:cs typeface="Times New Roman"/>
              </a:rPr>
              <a:t>I </a:t>
            </a:r>
            <a:r>
              <a:rPr dirty="0" sz="1450" spc="-10">
                <a:latin typeface="Times New Roman"/>
                <a:cs typeface="Times New Roman"/>
              </a:rPr>
              <a:t>keep my private cemetery for my</a:t>
            </a:r>
            <a:r>
              <a:rPr dirty="0" sz="1450" spc="30">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marL="12700">
              <a:lnSpc>
                <a:spcPct val="100000"/>
              </a:lnSpc>
              <a:spcBef>
                <a:spcPts val="790"/>
              </a:spcBef>
            </a:pPr>
            <a:r>
              <a:rPr dirty="0" sz="1450" spc="-10">
                <a:latin typeface="Times New Roman"/>
                <a:cs typeface="Times New Roman"/>
              </a:rPr>
              <a:t>"It took somewhat </a:t>
            </a:r>
            <a:r>
              <a:rPr dirty="0" sz="1450" spc="-15">
                <a:latin typeface="Times New Roman"/>
                <a:cs typeface="Times New Roman"/>
              </a:rPr>
              <a:t>longer," </a:t>
            </a:r>
            <a:r>
              <a:rPr dirty="0" sz="1450" spc="-10">
                <a:latin typeface="Times New Roman"/>
                <a:cs typeface="Times New Roman"/>
              </a:rPr>
              <a:t>said I, "for that</a:t>
            </a:r>
            <a:r>
              <a:rPr dirty="0" sz="1450" spc="40">
                <a:latin typeface="Times New Roman"/>
                <a:cs typeface="Times New Roman"/>
              </a:rPr>
              <a:t> </a:t>
            </a:r>
            <a:r>
              <a:rPr dirty="0" sz="1450" spc="-10">
                <a:latin typeface="Times New Roman"/>
                <a:cs typeface="Times New Roman"/>
              </a:rPr>
              <a:t>Italian."</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He looked at me for </a:t>
            </a:r>
            <a:r>
              <a:rPr dirty="0" sz="1450" spc="-5">
                <a:latin typeface="Times New Roman"/>
                <a:cs typeface="Times New Roman"/>
              </a:rPr>
              <a:t>a </a:t>
            </a:r>
            <a:r>
              <a:rPr dirty="0" sz="1450" spc="-10">
                <a:latin typeface="Times New Roman"/>
                <a:cs typeface="Times New Roman"/>
              </a:rPr>
              <a:t>moment half daunted, and then, almost </a:t>
            </a:r>
            <a:r>
              <a:rPr dirty="0" sz="1450" spc="-20">
                <a:latin typeface="Times New Roman"/>
                <a:cs typeface="Times New Roman"/>
              </a:rPr>
              <a:t>civilly, </a:t>
            </a:r>
            <a:r>
              <a:rPr dirty="0" sz="1450" spc="-10">
                <a:latin typeface="Times New Roman"/>
                <a:cs typeface="Times New Roman"/>
              </a:rPr>
              <a:t>asked me  to tell my </a:t>
            </a:r>
            <a:r>
              <a:rPr dirty="0" sz="1450" spc="-25">
                <a:latin typeface="Times New Roman"/>
                <a:cs typeface="Times New Roman"/>
              </a:rPr>
              <a:t>story. </a:t>
            </a:r>
            <a:r>
              <a:rPr dirty="0" sz="1450" spc="-45">
                <a:latin typeface="Times New Roman"/>
                <a:cs typeface="Times New Roman"/>
              </a:rPr>
              <a:t>"You </a:t>
            </a:r>
            <a:r>
              <a:rPr dirty="0" sz="1450" spc="-10">
                <a:latin typeface="Times New Roman"/>
                <a:cs typeface="Times New Roman"/>
              </a:rPr>
              <a:t>have too much the advantage </a:t>
            </a:r>
            <a:r>
              <a:rPr dirty="0" sz="1450" spc="-5">
                <a:latin typeface="Times New Roman"/>
                <a:cs typeface="Times New Roman"/>
              </a:rPr>
              <a:t>of </a:t>
            </a:r>
            <a:r>
              <a:rPr dirty="0" sz="1450" spc="-10">
                <a:latin typeface="Times New Roman"/>
                <a:cs typeface="Times New Roman"/>
              </a:rPr>
              <a:t>me, Cassilis," </a:t>
            </a:r>
            <a:r>
              <a:rPr dirty="0" sz="1450" spc="-5">
                <a:latin typeface="Times New Roman"/>
                <a:cs typeface="Times New Roman"/>
              </a:rPr>
              <a:t>he </a:t>
            </a:r>
            <a:r>
              <a:rPr dirty="0" sz="1450" spc="-10">
                <a:latin typeface="Times New Roman"/>
                <a:cs typeface="Times New Roman"/>
              </a:rPr>
              <a:t>added.  </a:t>
            </a:r>
            <a:r>
              <a:rPr dirty="0" sz="1450" spc="-5">
                <a:latin typeface="Times New Roman"/>
                <a:cs typeface="Times New Roman"/>
              </a:rPr>
              <a:t>I </a:t>
            </a:r>
            <a:r>
              <a:rPr dirty="0" sz="1450" spc="-10">
                <a:latin typeface="Times New Roman"/>
                <a:cs typeface="Times New Roman"/>
              </a:rPr>
              <a:t>complied </a:t>
            </a:r>
            <a:r>
              <a:rPr dirty="0" sz="1450" spc="-5">
                <a:latin typeface="Times New Roman"/>
                <a:cs typeface="Times New Roman"/>
              </a:rPr>
              <a:t>of </a:t>
            </a:r>
            <a:r>
              <a:rPr dirty="0" sz="1450" spc="-10">
                <a:latin typeface="Times New Roman"/>
                <a:cs typeface="Times New Roman"/>
              </a:rPr>
              <a:t>course; and </a:t>
            </a:r>
            <a:r>
              <a:rPr dirty="0" sz="1450" spc="-5">
                <a:latin typeface="Times New Roman"/>
                <a:cs typeface="Times New Roman"/>
              </a:rPr>
              <a:t>he </a:t>
            </a:r>
            <a:r>
              <a:rPr dirty="0" sz="1450" spc="-10">
                <a:latin typeface="Times New Roman"/>
                <a:cs typeface="Times New Roman"/>
              </a:rPr>
              <a:t>listened, with several ejaculations, while </a:t>
            </a:r>
            <a:r>
              <a:rPr dirty="0" sz="1450" spc="-5">
                <a:latin typeface="Times New Roman"/>
                <a:cs typeface="Times New Roman"/>
              </a:rPr>
              <a:t>I </a:t>
            </a:r>
            <a:r>
              <a:rPr dirty="0" sz="1450" spc="-10">
                <a:latin typeface="Times New Roman"/>
                <a:cs typeface="Times New Roman"/>
              </a:rPr>
              <a:t>told  him how </a:t>
            </a:r>
            <a:r>
              <a:rPr dirty="0" sz="1450" spc="-5">
                <a:latin typeface="Times New Roman"/>
                <a:cs typeface="Times New Roman"/>
              </a:rPr>
              <a:t>I </a:t>
            </a:r>
            <a:r>
              <a:rPr dirty="0" sz="1450" spc="-10">
                <a:latin typeface="Times New Roman"/>
                <a:cs typeface="Times New Roman"/>
              </a:rPr>
              <a:t>had come to Graden: that it was </a:t>
            </a:r>
            <a:r>
              <a:rPr dirty="0" sz="1450" spc="-5">
                <a:latin typeface="Times New Roman"/>
                <a:cs typeface="Times New Roman"/>
              </a:rPr>
              <a:t>I </a:t>
            </a:r>
            <a:r>
              <a:rPr dirty="0" sz="1450" spc="-10">
                <a:latin typeface="Times New Roman"/>
                <a:cs typeface="Times New Roman"/>
              </a:rPr>
              <a:t>whom </a:t>
            </a:r>
            <a:r>
              <a:rPr dirty="0" sz="1450" spc="-5">
                <a:latin typeface="Times New Roman"/>
                <a:cs typeface="Times New Roman"/>
              </a:rPr>
              <a:t>he </a:t>
            </a:r>
            <a:r>
              <a:rPr dirty="0" sz="1450" spc="-10">
                <a:latin typeface="Times New Roman"/>
                <a:cs typeface="Times New Roman"/>
              </a:rPr>
              <a:t>had tried to murder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night of </a:t>
            </a:r>
            <a:r>
              <a:rPr dirty="0" sz="1450" spc="-10">
                <a:latin typeface="Times New Roman"/>
                <a:cs typeface="Times New Roman"/>
              </a:rPr>
              <a:t>landing; and what </a:t>
            </a:r>
            <a:r>
              <a:rPr dirty="0" sz="1450" spc="-5">
                <a:latin typeface="Times New Roman"/>
                <a:cs typeface="Times New Roman"/>
              </a:rPr>
              <a:t>I </a:t>
            </a:r>
            <a:r>
              <a:rPr dirty="0" sz="1450" spc="-10">
                <a:latin typeface="Times New Roman"/>
                <a:cs typeface="Times New Roman"/>
              </a:rPr>
              <a:t>had subsequently seen and heard </a:t>
            </a:r>
            <a:r>
              <a:rPr dirty="0" sz="1450" spc="-5">
                <a:latin typeface="Times New Roman"/>
                <a:cs typeface="Times New Roman"/>
              </a:rPr>
              <a:t>of </a:t>
            </a:r>
            <a:r>
              <a:rPr dirty="0" sz="1450" spc="-10">
                <a:latin typeface="Times New Roman"/>
                <a:cs typeface="Times New Roman"/>
              </a:rPr>
              <a:t>the  Italians.</a:t>
            </a:r>
            <a:endParaRPr sz="1450">
              <a:latin typeface="Times New Roman"/>
              <a:cs typeface="Times New Roman"/>
            </a:endParaRPr>
          </a:p>
          <a:p>
            <a:pPr algn="just" marL="12700" marR="5080">
              <a:lnSpc>
                <a:spcPts val="1730"/>
              </a:lnSpc>
              <a:spcBef>
                <a:spcPts val="855"/>
              </a:spcBef>
            </a:pPr>
            <a:r>
              <a:rPr dirty="0" sz="1450" spc="-25">
                <a:latin typeface="Times New Roman"/>
                <a:cs typeface="Times New Roman"/>
              </a:rPr>
              <a:t>"Well," </a:t>
            </a:r>
            <a:r>
              <a:rPr dirty="0" sz="1450" spc="-10">
                <a:latin typeface="Times New Roman"/>
                <a:cs typeface="Times New Roman"/>
              </a:rPr>
              <a:t>said he, when </a:t>
            </a:r>
            <a:r>
              <a:rPr dirty="0" sz="1450" spc="-5">
                <a:latin typeface="Times New Roman"/>
                <a:cs typeface="Times New Roman"/>
              </a:rPr>
              <a:t>I </a:t>
            </a:r>
            <a:r>
              <a:rPr dirty="0" sz="1450" spc="-10">
                <a:latin typeface="Times New Roman"/>
                <a:cs typeface="Times New Roman"/>
              </a:rPr>
              <a:t>had done, "it is here at last; there is </a:t>
            </a:r>
            <a:r>
              <a:rPr dirty="0" sz="1450" spc="-5">
                <a:latin typeface="Times New Roman"/>
                <a:cs typeface="Times New Roman"/>
              </a:rPr>
              <a:t>no </a:t>
            </a:r>
            <a:r>
              <a:rPr dirty="0" sz="1450" spc="-10">
                <a:latin typeface="Times New Roman"/>
                <a:cs typeface="Times New Roman"/>
              </a:rPr>
              <a:t>mistake about  that. And what, may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do you </a:t>
            </a:r>
            <a:r>
              <a:rPr dirty="0" sz="1450" spc="-10">
                <a:latin typeface="Times New Roman"/>
                <a:cs typeface="Times New Roman"/>
              </a:rPr>
              <a:t>propose to</a:t>
            </a:r>
            <a:r>
              <a:rPr dirty="0" sz="1450" spc="25">
                <a:latin typeface="Times New Roman"/>
                <a:cs typeface="Times New Roman"/>
              </a:rPr>
              <a:t> </a:t>
            </a:r>
            <a:r>
              <a:rPr dirty="0" sz="1450" spc="-10">
                <a:latin typeface="Times New Roman"/>
                <a:cs typeface="Times New Roman"/>
              </a:rPr>
              <a:t>do?"</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propose to stay with </a:t>
            </a:r>
            <a:r>
              <a:rPr dirty="0" sz="1450" spc="-5">
                <a:latin typeface="Times New Roman"/>
                <a:cs typeface="Times New Roman"/>
              </a:rPr>
              <a:t>you </a:t>
            </a:r>
            <a:r>
              <a:rPr dirty="0" sz="1450" spc="-10">
                <a:latin typeface="Times New Roman"/>
                <a:cs typeface="Times New Roman"/>
              </a:rPr>
              <a:t>and lend </a:t>
            </a:r>
            <a:r>
              <a:rPr dirty="0" sz="1450" spc="-5">
                <a:latin typeface="Times New Roman"/>
                <a:cs typeface="Times New Roman"/>
              </a:rPr>
              <a:t>a hand," </a:t>
            </a:r>
            <a:r>
              <a:rPr dirty="0" sz="1450" spc="-10">
                <a:latin typeface="Times New Roman"/>
                <a:cs typeface="Times New Roman"/>
              </a:rPr>
              <a:t>said</a:t>
            </a:r>
            <a:r>
              <a:rPr dirty="0" sz="1450" spc="30">
                <a:latin typeface="Times New Roman"/>
                <a:cs typeface="Times New Roman"/>
              </a:rPr>
              <a:t> </a:t>
            </a:r>
            <a:r>
              <a:rPr dirty="0" sz="1450" spc="-10">
                <a:latin typeface="Times New Roman"/>
                <a:cs typeface="Times New Roman"/>
              </a:rPr>
              <a:t>I.</a:t>
            </a:r>
            <a:endParaRPr sz="1450">
              <a:latin typeface="Times New Roman"/>
              <a:cs typeface="Times New Roman"/>
            </a:endParaRPr>
          </a:p>
          <a:p>
            <a:pPr marL="12700" marR="1201420">
              <a:lnSpc>
                <a:spcPct val="149000"/>
              </a:lnSpc>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brave man," </a:t>
            </a:r>
            <a:r>
              <a:rPr dirty="0" sz="1450" spc="-5">
                <a:latin typeface="Times New Roman"/>
                <a:cs typeface="Times New Roman"/>
              </a:rPr>
              <a:t>he </a:t>
            </a:r>
            <a:r>
              <a:rPr dirty="0" sz="1450" spc="-10">
                <a:latin typeface="Times New Roman"/>
                <a:cs typeface="Times New Roman"/>
              </a:rPr>
              <a:t>returned, with </a:t>
            </a:r>
            <a:r>
              <a:rPr dirty="0" sz="1450" spc="-5">
                <a:latin typeface="Times New Roman"/>
                <a:cs typeface="Times New Roman"/>
              </a:rPr>
              <a:t>a </a:t>
            </a:r>
            <a:r>
              <a:rPr dirty="0" sz="1450" spc="-10">
                <a:latin typeface="Times New Roman"/>
                <a:cs typeface="Times New Roman"/>
              </a:rPr>
              <a:t>peculiar intonation.  "I am </a:t>
            </a:r>
            <a:r>
              <a:rPr dirty="0" sz="1450" spc="-5">
                <a:latin typeface="Times New Roman"/>
                <a:cs typeface="Times New Roman"/>
              </a:rPr>
              <a:t>not </a:t>
            </a:r>
            <a:r>
              <a:rPr dirty="0" sz="1450" spc="-10">
                <a:latin typeface="Times New Roman"/>
                <a:cs typeface="Times New Roman"/>
              </a:rPr>
              <a:t>afraid," said</a:t>
            </a:r>
            <a:r>
              <a:rPr dirty="0" sz="1450" spc="5">
                <a:latin typeface="Times New Roman"/>
                <a:cs typeface="Times New Roman"/>
              </a:rPr>
              <a:t> </a:t>
            </a:r>
            <a:r>
              <a:rPr dirty="0" sz="1450" spc="-10">
                <a:latin typeface="Times New Roman"/>
                <a:cs typeface="Times New Roman"/>
              </a:rPr>
              <a:t>I.</a:t>
            </a:r>
            <a:endParaRPr sz="1450">
              <a:latin typeface="Times New Roman"/>
              <a:cs typeface="Times New Roman"/>
            </a:endParaRPr>
          </a:p>
          <a:p>
            <a:pPr marL="12700" marR="8255">
              <a:lnSpc>
                <a:spcPts val="1730"/>
              </a:lnSpc>
              <a:spcBef>
                <a:spcPts val="919"/>
              </a:spcBef>
            </a:pPr>
            <a:r>
              <a:rPr dirty="0" sz="1450" spc="-10">
                <a:latin typeface="Times New Roman"/>
                <a:cs typeface="Times New Roman"/>
              </a:rPr>
              <a:t>"And </a:t>
            </a:r>
            <a:r>
              <a:rPr dirty="0" sz="1450" spc="-5">
                <a:latin typeface="Times New Roman"/>
                <a:cs typeface="Times New Roman"/>
              </a:rPr>
              <a:t>so," he </a:t>
            </a:r>
            <a:r>
              <a:rPr dirty="0" sz="1450" spc="-10">
                <a:latin typeface="Times New Roman"/>
                <a:cs typeface="Times New Roman"/>
              </a:rPr>
              <a:t>continued, "I am to understand that </a:t>
            </a:r>
            <a:r>
              <a:rPr dirty="0" sz="1450" spc="-5">
                <a:latin typeface="Times New Roman"/>
                <a:cs typeface="Times New Roman"/>
              </a:rPr>
              <a:t>you </a:t>
            </a:r>
            <a:r>
              <a:rPr dirty="0" sz="1450" spc="-10">
                <a:latin typeface="Times New Roman"/>
                <a:cs typeface="Times New Roman"/>
              </a:rPr>
              <a:t>two are married? And  </a:t>
            </a:r>
            <a:r>
              <a:rPr dirty="0" sz="1450" spc="-5">
                <a:latin typeface="Times New Roman"/>
                <a:cs typeface="Times New Roman"/>
              </a:rPr>
              <a:t>you </a:t>
            </a:r>
            <a:r>
              <a:rPr dirty="0" sz="1450" spc="-10">
                <a:latin typeface="Times New Roman"/>
                <a:cs typeface="Times New Roman"/>
              </a:rPr>
              <a:t>stand </a:t>
            </a:r>
            <a:r>
              <a:rPr dirty="0" sz="1450" spc="-5">
                <a:latin typeface="Times New Roman"/>
                <a:cs typeface="Times New Roman"/>
              </a:rPr>
              <a:t>up </a:t>
            </a:r>
            <a:r>
              <a:rPr dirty="0" sz="1450" spc="-10">
                <a:latin typeface="Times New Roman"/>
                <a:cs typeface="Times New Roman"/>
              </a:rPr>
              <a:t>to it before my face, Miss</a:t>
            </a:r>
            <a:r>
              <a:rPr dirty="0" sz="1450" spc="25">
                <a:latin typeface="Times New Roman"/>
                <a:cs typeface="Times New Roman"/>
              </a:rPr>
              <a:t> </a:t>
            </a:r>
            <a:r>
              <a:rPr dirty="0" sz="1450" spc="-10">
                <a:latin typeface="Times New Roman"/>
                <a:cs typeface="Times New Roman"/>
              </a:rPr>
              <a:t>Huddlestone?"</a:t>
            </a:r>
            <a:endParaRPr sz="1450">
              <a:latin typeface="Times New Roman"/>
              <a:cs typeface="Times New Roman"/>
            </a:endParaRPr>
          </a:p>
          <a:p>
            <a:pPr marL="12700">
              <a:lnSpc>
                <a:spcPct val="100000"/>
              </a:lnSpc>
              <a:spcBef>
                <a:spcPts val="795"/>
              </a:spcBef>
            </a:pPr>
            <a:r>
              <a:rPr dirty="0" sz="1450" spc="-50">
                <a:latin typeface="Times New Roman"/>
                <a:cs typeface="Times New Roman"/>
              </a:rPr>
              <a:t>"We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yet married," said Clara; "but we shall </a:t>
            </a:r>
            <a:r>
              <a:rPr dirty="0" sz="1450" spc="-5">
                <a:latin typeface="Times New Roman"/>
                <a:cs typeface="Times New Roman"/>
              </a:rPr>
              <a:t>be </a:t>
            </a:r>
            <a:r>
              <a:rPr dirty="0" sz="1450" spc="-10">
                <a:latin typeface="Times New Roman"/>
                <a:cs typeface="Times New Roman"/>
              </a:rPr>
              <a:t>as soon as we</a:t>
            </a:r>
            <a:r>
              <a:rPr dirty="0" sz="1450" spc="145">
                <a:latin typeface="Times New Roman"/>
                <a:cs typeface="Times New Roman"/>
              </a:rPr>
              <a:t> </a:t>
            </a:r>
            <a:r>
              <a:rPr dirty="0" sz="1450" spc="-10">
                <a:latin typeface="Times New Roman"/>
                <a:cs typeface="Times New Roman"/>
              </a:rPr>
              <a:t>can."</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"Bravo!" cried </a:t>
            </a:r>
            <a:r>
              <a:rPr dirty="0" sz="1450" spc="-15">
                <a:latin typeface="Times New Roman"/>
                <a:cs typeface="Times New Roman"/>
              </a:rPr>
              <a:t>Northmour. </a:t>
            </a:r>
            <a:r>
              <a:rPr dirty="0" sz="1450" spc="-10">
                <a:latin typeface="Times New Roman"/>
                <a:cs typeface="Times New Roman"/>
              </a:rPr>
              <a:t>"And the bargain? D-n it, you're </a:t>
            </a:r>
            <a:r>
              <a:rPr dirty="0" sz="1450" spc="-5">
                <a:latin typeface="Times New Roman"/>
                <a:cs typeface="Times New Roman"/>
              </a:rPr>
              <a:t>not a </a:t>
            </a:r>
            <a:r>
              <a:rPr dirty="0" sz="1450" spc="-10">
                <a:latin typeface="Times New Roman"/>
                <a:cs typeface="Times New Roman"/>
              </a:rPr>
              <a:t>fool, </a:t>
            </a:r>
            <a:r>
              <a:rPr dirty="0" sz="1450" spc="-5">
                <a:latin typeface="Times New Roman"/>
                <a:cs typeface="Times New Roman"/>
              </a:rPr>
              <a:t>young  </a:t>
            </a:r>
            <a:r>
              <a:rPr dirty="0" sz="1450" spc="-10">
                <a:latin typeface="Times New Roman"/>
                <a:cs typeface="Times New Roman"/>
              </a:rPr>
              <a:t>woman; </a:t>
            </a:r>
            <a:r>
              <a:rPr dirty="0" sz="1450" spc="-5">
                <a:latin typeface="Times New Roman"/>
                <a:cs typeface="Times New Roman"/>
              </a:rPr>
              <a:t>I </a:t>
            </a:r>
            <a:r>
              <a:rPr dirty="0" sz="1450" spc="-10">
                <a:latin typeface="Times New Roman"/>
                <a:cs typeface="Times New Roman"/>
              </a:rPr>
              <a:t>may call </a:t>
            </a:r>
            <a:r>
              <a:rPr dirty="0" sz="1450" spc="-5">
                <a:latin typeface="Times New Roman"/>
                <a:cs typeface="Times New Roman"/>
              </a:rPr>
              <a:t>a </a:t>
            </a:r>
            <a:r>
              <a:rPr dirty="0" sz="1450" spc="-10">
                <a:latin typeface="Times New Roman"/>
                <a:cs typeface="Times New Roman"/>
              </a:rPr>
              <a:t>spade </a:t>
            </a:r>
            <a:r>
              <a:rPr dirty="0" sz="1450" spc="-5">
                <a:latin typeface="Times New Roman"/>
                <a:cs typeface="Times New Roman"/>
              </a:rPr>
              <a:t>a </a:t>
            </a:r>
            <a:r>
              <a:rPr dirty="0" sz="1450" spc="-10">
                <a:latin typeface="Times New Roman"/>
                <a:cs typeface="Times New Roman"/>
              </a:rPr>
              <a:t>spade with </a:t>
            </a:r>
            <a:r>
              <a:rPr dirty="0" sz="1450" spc="-5">
                <a:latin typeface="Times New Roman"/>
                <a:cs typeface="Times New Roman"/>
              </a:rPr>
              <a:t>you. </a:t>
            </a:r>
            <a:r>
              <a:rPr dirty="0" sz="1450" spc="-10">
                <a:latin typeface="Times New Roman"/>
                <a:cs typeface="Times New Roman"/>
              </a:rPr>
              <a:t>How about the bargain? </a:t>
            </a:r>
            <a:r>
              <a:rPr dirty="0" sz="1450" spc="-60">
                <a:latin typeface="Times New Roman"/>
                <a:cs typeface="Times New Roman"/>
              </a:rPr>
              <a:t>You  </a:t>
            </a:r>
            <a:r>
              <a:rPr dirty="0" sz="1450" spc="-10">
                <a:latin typeface="Times New Roman"/>
                <a:cs typeface="Times New Roman"/>
              </a:rPr>
              <a:t>know</a:t>
            </a:r>
            <a:r>
              <a:rPr dirty="0" sz="1450" spc="90">
                <a:latin typeface="Times New Roman"/>
                <a:cs typeface="Times New Roman"/>
              </a:rPr>
              <a:t> </a:t>
            </a:r>
            <a:r>
              <a:rPr dirty="0" sz="1450" spc="-10">
                <a:latin typeface="Times New Roman"/>
                <a:cs typeface="Times New Roman"/>
              </a:rPr>
              <a:t>as</a:t>
            </a:r>
            <a:r>
              <a:rPr dirty="0" sz="1450" spc="95">
                <a:latin typeface="Times New Roman"/>
                <a:cs typeface="Times New Roman"/>
              </a:rPr>
              <a:t> </a:t>
            </a:r>
            <a:r>
              <a:rPr dirty="0" sz="1450" spc="-10">
                <a:latin typeface="Times New Roman"/>
                <a:cs typeface="Times New Roman"/>
              </a:rPr>
              <a:t>well</a:t>
            </a:r>
            <a:r>
              <a:rPr dirty="0" sz="1450" spc="95">
                <a:latin typeface="Times New Roman"/>
                <a:cs typeface="Times New Roman"/>
              </a:rPr>
              <a:t> </a:t>
            </a:r>
            <a:r>
              <a:rPr dirty="0" sz="1450" spc="-10">
                <a:latin typeface="Times New Roman"/>
                <a:cs typeface="Times New Roman"/>
              </a:rPr>
              <a:t>as</a:t>
            </a:r>
            <a:r>
              <a:rPr dirty="0" sz="1450" spc="95">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5">
                <a:latin typeface="Times New Roman"/>
                <a:cs typeface="Times New Roman"/>
              </a:rPr>
              <a:t>do</a:t>
            </a:r>
            <a:r>
              <a:rPr dirty="0" sz="1450" spc="95">
                <a:latin typeface="Times New Roman"/>
                <a:cs typeface="Times New Roman"/>
              </a:rPr>
              <a:t> </a:t>
            </a:r>
            <a:r>
              <a:rPr dirty="0" sz="1450" spc="-10">
                <a:latin typeface="Times New Roman"/>
                <a:cs typeface="Times New Roman"/>
              </a:rPr>
              <a:t>what</a:t>
            </a:r>
            <a:r>
              <a:rPr dirty="0" sz="1450" spc="95">
                <a:latin typeface="Times New Roman"/>
                <a:cs typeface="Times New Roman"/>
              </a:rPr>
              <a:t> </a:t>
            </a:r>
            <a:r>
              <a:rPr dirty="0" sz="1450" spc="-5">
                <a:latin typeface="Times New Roman"/>
                <a:cs typeface="Times New Roman"/>
              </a:rPr>
              <a:t>your</a:t>
            </a:r>
            <a:r>
              <a:rPr dirty="0" sz="1450" spc="95">
                <a:latin typeface="Times New Roman"/>
                <a:cs typeface="Times New Roman"/>
              </a:rPr>
              <a:t> </a:t>
            </a:r>
            <a:r>
              <a:rPr dirty="0" sz="1450" spc="-10">
                <a:latin typeface="Times New Roman"/>
                <a:cs typeface="Times New Roman"/>
              </a:rPr>
              <a:t>father's</a:t>
            </a:r>
            <a:r>
              <a:rPr dirty="0" sz="1450" spc="95">
                <a:latin typeface="Times New Roman"/>
                <a:cs typeface="Times New Roman"/>
              </a:rPr>
              <a:t> </a:t>
            </a:r>
            <a:r>
              <a:rPr dirty="0" sz="1450" spc="-10">
                <a:latin typeface="Times New Roman"/>
                <a:cs typeface="Times New Roman"/>
              </a:rPr>
              <a:t>life</a:t>
            </a:r>
            <a:r>
              <a:rPr dirty="0" sz="1450" spc="95">
                <a:latin typeface="Times New Roman"/>
                <a:cs typeface="Times New Roman"/>
              </a:rPr>
              <a:t> </a:t>
            </a:r>
            <a:r>
              <a:rPr dirty="0" sz="1450" spc="-10">
                <a:latin typeface="Times New Roman"/>
                <a:cs typeface="Times New Roman"/>
              </a:rPr>
              <a:t>depends</a:t>
            </a:r>
            <a:r>
              <a:rPr dirty="0" sz="1450" spc="95">
                <a:latin typeface="Times New Roman"/>
                <a:cs typeface="Times New Roman"/>
              </a:rPr>
              <a:t> </a:t>
            </a:r>
            <a:r>
              <a:rPr dirty="0" sz="1450" spc="-5">
                <a:latin typeface="Times New Roman"/>
                <a:cs typeface="Times New Roman"/>
              </a:rPr>
              <a:t>upon.</a:t>
            </a:r>
            <a:r>
              <a:rPr dirty="0" sz="1450" spc="95">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have</a:t>
            </a:r>
            <a:r>
              <a:rPr dirty="0" sz="1450" spc="95">
                <a:latin typeface="Times New Roman"/>
                <a:cs typeface="Times New Roman"/>
              </a:rPr>
              <a:t> </a:t>
            </a:r>
            <a:r>
              <a:rPr dirty="0" sz="1450" spc="-10">
                <a:latin typeface="Times New Roman"/>
                <a:cs typeface="Times New Roman"/>
              </a:rPr>
              <a:t>only</a:t>
            </a:r>
            <a:r>
              <a:rPr dirty="0" sz="1450" spc="95">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5">
                <a:latin typeface="Times New Roman"/>
                <a:cs typeface="Times New Roman"/>
              </a:rPr>
              <a:t>put</a:t>
            </a:r>
            <a:endParaRPr sz="1450">
              <a:latin typeface="Times New Roman"/>
              <a:cs typeface="Times New Roman"/>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10795">
              <a:lnSpc>
                <a:spcPts val="1730"/>
              </a:lnSpc>
              <a:spcBef>
                <a:spcPts val="155"/>
              </a:spcBef>
            </a:pPr>
            <a:r>
              <a:rPr dirty="0" sz="1450" spc="-10">
                <a:latin typeface="Times New Roman"/>
                <a:cs typeface="Times New Roman"/>
              </a:rPr>
              <a:t>my hands under my coat-tails and walk </a:t>
            </a:r>
            <a:r>
              <a:rPr dirty="0" sz="1450" spc="-30">
                <a:latin typeface="Times New Roman"/>
                <a:cs typeface="Times New Roman"/>
              </a:rPr>
              <a:t>away, </a:t>
            </a:r>
            <a:r>
              <a:rPr dirty="0" sz="1450" spc="-10">
                <a:latin typeface="Times New Roman"/>
                <a:cs typeface="Times New Roman"/>
              </a:rPr>
              <a:t>and his throat would </a:t>
            </a:r>
            <a:r>
              <a:rPr dirty="0" sz="1450" spc="-5">
                <a:latin typeface="Times New Roman"/>
                <a:cs typeface="Times New Roman"/>
              </a:rPr>
              <a:t>he </a:t>
            </a:r>
            <a:r>
              <a:rPr dirty="0" sz="1450" spc="-10">
                <a:latin typeface="Times New Roman"/>
                <a:cs typeface="Times New Roman"/>
              </a:rPr>
              <a:t>cut  before the</a:t>
            </a:r>
            <a:r>
              <a:rPr dirty="0" sz="1450" spc="-5">
                <a:latin typeface="Times New Roman"/>
                <a:cs typeface="Times New Roman"/>
              </a:rPr>
              <a:t> </a:t>
            </a:r>
            <a:r>
              <a:rPr dirty="0" sz="1450" spc="-10">
                <a:latin typeface="Times New Roman"/>
                <a:cs typeface="Times New Roman"/>
              </a:rPr>
              <a:t>evening."</a:t>
            </a:r>
            <a:endParaRPr sz="1450">
              <a:latin typeface="Times New Roman"/>
              <a:cs typeface="Times New Roman"/>
            </a:endParaRPr>
          </a:p>
          <a:p>
            <a:pPr algn="just" marL="12700" marR="5080">
              <a:lnSpc>
                <a:spcPts val="1730"/>
              </a:lnSpc>
              <a:spcBef>
                <a:spcPts val="860"/>
              </a:spcBef>
            </a:pPr>
            <a:r>
              <a:rPr dirty="0" sz="1450" spc="-40">
                <a:latin typeface="Times New Roman"/>
                <a:cs typeface="Times New Roman"/>
              </a:rPr>
              <a:t>"Yes, </a:t>
            </a:r>
            <a:r>
              <a:rPr dirty="0" sz="1450" spc="-35">
                <a:latin typeface="Times New Roman"/>
                <a:cs typeface="Times New Roman"/>
              </a:rPr>
              <a:t>Mr. </a:t>
            </a:r>
            <a:r>
              <a:rPr dirty="0" sz="1450" spc="-15">
                <a:latin typeface="Times New Roman"/>
                <a:cs typeface="Times New Roman"/>
              </a:rPr>
              <a:t>Northmour," </a:t>
            </a:r>
            <a:r>
              <a:rPr dirty="0" sz="1450" spc="-10">
                <a:latin typeface="Times New Roman"/>
                <a:cs typeface="Times New Roman"/>
              </a:rPr>
              <a:t>returned Clara, with great spirit; "but that is what </a:t>
            </a:r>
            <a:r>
              <a:rPr dirty="0" sz="1450" spc="-5">
                <a:latin typeface="Times New Roman"/>
                <a:cs typeface="Times New Roman"/>
              </a:rPr>
              <a:t>you  </a:t>
            </a:r>
            <a:r>
              <a:rPr dirty="0" sz="1450" spc="-10">
                <a:latin typeface="Times New Roman"/>
                <a:cs typeface="Times New Roman"/>
              </a:rPr>
              <a:t>will never </a:t>
            </a:r>
            <a:r>
              <a:rPr dirty="0" sz="1450" spc="-5">
                <a:latin typeface="Times New Roman"/>
                <a:cs typeface="Times New Roman"/>
              </a:rPr>
              <a:t>do. </a:t>
            </a:r>
            <a:r>
              <a:rPr dirty="0" sz="1450" spc="-60">
                <a:latin typeface="Times New Roman"/>
                <a:cs typeface="Times New Roman"/>
              </a:rPr>
              <a:t>You </a:t>
            </a:r>
            <a:r>
              <a:rPr dirty="0" sz="1450" spc="-10">
                <a:latin typeface="Times New Roman"/>
                <a:cs typeface="Times New Roman"/>
              </a:rPr>
              <a:t>made </a:t>
            </a:r>
            <a:r>
              <a:rPr dirty="0" sz="1450" spc="-5">
                <a:latin typeface="Times New Roman"/>
                <a:cs typeface="Times New Roman"/>
              </a:rPr>
              <a:t>a </a:t>
            </a:r>
            <a:r>
              <a:rPr dirty="0" sz="1450" spc="-15">
                <a:latin typeface="Times New Roman"/>
                <a:cs typeface="Times New Roman"/>
              </a:rPr>
              <a:t>bargain </a:t>
            </a:r>
            <a:r>
              <a:rPr dirty="0" sz="1450" spc="-10">
                <a:latin typeface="Times New Roman"/>
                <a:cs typeface="Times New Roman"/>
              </a:rPr>
              <a:t>that was unworthy </a:t>
            </a:r>
            <a:r>
              <a:rPr dirty="0" sz="1450" spc="-5">
                <a:latin typeface="Times New Roman"/>
                <a:cs typeface="Times New Roman"/>
              </a:rPr>
              <a:t>of a </a:t>
            </a:r>
            <a:r>
              <a:rPr dirty="0" sz="1450" spc="-10">
                <a:latin typeface="Times New Roman"/>
                <a:cs typeface="Times New Roman"/>
              </a:rPr>
              <a:t>gentleman; </a:t>
            </a:r>
            <a:r>
              <a:rPr dirty="0" sz="1450" spc="-5">
                <a:latin typeface="Times New Roman"/>
                <a:cs typeface="Times New Roman"/>
              </a:rPr>
              <a:t>but 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gentleman for all that, and </a:t>
            </a:r>
            <a:r>
              <a:rPr dirty="0" sz="1450" spc="-5">
                <a:latin typeface="Times New Roman"/>
                <a:cs typeface="Times New Roman"/>
              </a:rPr>
              <a:t>you </a:t>
            </a:r>
            <a:r>
              <a:rPr dirty="0" sz="1450" spc="-10">
                <a:latin typeface="Times New Roman"/>
                <a:cs typeface="Times New Roman"/>
              </a:rPr>
              <a:t>will never desert </a:t>
            </a:r>
            <a:r>
              <a:rPr dirty="0" sz="1450" spc="-5">
                <a:latin typeface="Times New Roman"/>
                <a:cs typeface="Times New Roman"/>
              </a:rPr>
              <a:t>a </a:t>
            </a:r>
            <a:r>
              <a:rPr dirty="0" sz="1450" spc="-10">
                <a:latin typeface="Times New Roman"/>
                <a:cs typeface="Times New Roman"/>
              </a:rPr>
              <a:t>man whom </a:t>
            </a:r>
            <a:r>
              <a:rPr dirty="0" sz="1450" spc="-5">
                <a:latin typeface="Times New Roman"/>
                <a:cs typeface="Times New Roman"/>
              </a:rPr>
              <a:t>you </a:t>
            </a:r>
            <a:r>
              <a:rPr dirty="0" sz="1450" spc="-10">
                <a:latin typeface="Times New Roman"/>
                <a:cs typeface="Times New Roman"/>
              </a:rPr>
              <a:t>have  begun to</a:t>
            </a:r>
            <a:r>
              <a:rPr dirty="0" sz="1450" spc="-5">
                <a:latin typeface="Times New Roman"/>
                <a:cs typeface="Times New Roman"/>
              </a:rPr>
              <a:t> </a:t>
            </a:r>
            <a:r>
              <a:rPr dirty="0" sz="1450" spc="-10">
                <a:latin typeface="Times New Roman"/>
                <a:cs typeface="Times New Roman"/>
              </a:rPr>
              <a:t>help."</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"Aha!" said he. </a:t>
            </a:r>
            <a:r>
              <a:rPr dirty="0" sz="1450" spc="-4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will give my yacht for nothing? </a:t>
            </a:r>
            <a:r>
              <a:rPr dirty="0" sz="1450" spc="-60">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will  risk my life and liberty for love </a:t>
            </a:r>
            <a:r>
              <a:rPr dirty="0" sz="1450" spc="-5">
                <a:latin typeface="Times New Roman"/>
                <a:cs typeface="Times New Roman"/>
              </a:rPr>
              <a:t>of </a:t>
            </a:r>
            <a:r>
              <a:rPr dirty="0" sz="1450" spc="-10">
                <a:latin typeface="Times New Roman"/>
                <a:cs typeface="Times New Roman"/>
              </a:rPr>
              <a:t>the old gentleman; and then,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be  </a:t>
            </a:r>
            <a:r>
              <a:rPr dirty="0" sz="1450" spc="-10">
                <a:latin typeface="Times New Roman"/>
                <a:cs typeface="Times New Roman"/>
              </a:rPr>
              <a:t>best man at the wedding, to wind </a:t>
            </a:r>
            <a:r>
              <a:rPr dirty="0" sz="1450" spc="-5">
                <a:latin typeface="Times New Roman"/>
                <a:cs typeface="Times New Roman"/>
              </a:rPr>
              <a:t>up? </a:t>
            </a:r>
            <a:r>
              <a:rPr dirty="0" sz="1450" spc="-30">
                <a:latin typeface="Times New Roman"/>
                <a:cs typeface="Times New Roman"/>
              </a:rPr>
              <a:t>Well," </a:t>
            </a:r>
            <a:r>
              <a:rPr dirty="0" sz="1450" spc="-5">
                <a:latin typeface="Times New Roman"/>
                <a:cs typeface="Times New Roman"/>
              </a:rPr>
              <a:t>he </a:t>
            </a:r>
            <a:r>
              <a:rPr dirty="0" sz="1450" spc="-10">
                <a:latin typeface="Times New Roman"/>
                <a:cs typeface="Times New Roman"/>
              </a:rPr>
              <a:t>added, with an </a:t>
            </a:r>
            <a:r>
              <a:rPr dirty="0" sz="1450" spc="-5">
                <a:latin typeface="Times New Roman"/>
                <a:cs typeface="Times New Roman"/>
              </a:rPr>
              <a:t>odd </a:t>
            </a:r>
            <a:r>
              <a:rPr dirty="0" sz="1450" spc="-10">
                <a:latin typeface="Times New Roman"/>
                <a:cs typeface="Times New Roman"/>
              </a:rPr>
              <a:t>smile,  "perhaps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altogether wrong. But ask Cassilis here. HE knows me.  Am </a:t>
            </a:r>
            <a:r>
              <a:rPr dirty="0" sz="1450" spc="-5">
                <a:latin typeface="Times New Roman"/>
                <a:cs typeface="Times New Roman"/>
              </a:rPr>
              <a:t>I a </a:t>
            </a:r>
            <a:r>
              <a:rPr dirty="0" sz="1450" spc="-10">
                <a:latin typeface="Times New Roman"/>
                <a:cs typeface="Times New Roman"/>
              </a:rPr>
              <a:t>man to trust? Am </a:t>
            </a:r>
            <a:r>
              <a:rPr dirty="0" sz="1450" spc="-5">
                <a:latin typeface="Times New Roman"/>
                <a:cs typeface="Times New Roman"/>
              </a:rPr>
              <a:t>I </a:t>
            </a:r>
            <a:r>
              <a:rPr dirty="0" sz="1450" spc="-10">
                <a:latin typeface="Times New Roman"/>
                <a:cs typeface="Times New Roman"/>
              </a:rPr>
              <a:t>safe and scrupulous? Am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kind?"</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"I know </a:t>
            </a:r>
            <a:r>
              <a:rPr dirty="0" sz="1450" spc="-5">
                <a:latin typeface="Times New Roman"/>
                <a:cs typeface="Times New Roman"/>
              </a:rPr>
              <a:t>you </a:t>
            </a:r>
            <a:r>
              <a:rPr dirty="0" sz="1450" spc="-10">
                <a:latin typeface="Times New Roman"/>
                <a:cs typeface="Times New Roman"/>
              </a:rPr>
              <a:t>talk </a:t>
            </a:r>
            <a:r>
              <a:rPr dirty="0" sz="1450" spc="-5">
                <a:latin typeface="Times New Roman"/>
                <a:cs typeface="Times New Roman"/>
              </a:rPr>
              <a:t>a </a:t>
            </a:r>
            <a:r>
              <a:rPr dirty="0" sz="1450" spc="-10">
                <a:latin typeface="Times New Roman"/>
                <a:cs typeface="Times New Roman"/>
              </a:rPr>
              <a:t>great deal, and sometimes, </a:t>
            </a:r>
            <a:r>
              <a:rPr dirty="0" sz="1450" spc="-5">
                <a:latin typeface="Times New Roman"/>
                <a:cs typeface="Times New Roman"/>
              </a:rPr>
              <a:t>I </a:t>
            </a:r>
            <a:r>
              <a:rPr dirty="0" sz="1450" spc="-10">
                <a:latin typeface="Times New Roman"/>
                <a:cs typeface="Times New Roman"/>
              </a:rPr>
              <a:t>think, very </a:t>
            </a:r>
            <a:r>
              <a:rPr dirty="0" sz="1450" spc="-15">
                <a:latin typeface="Times New Roman"/>
                <a:cs typeface="Times New Roman"/>
              </a:rPr>
              <a:t>foolishly," </a:t>
            </a:r>
            <a:r>
              <a:rPr dirty="0" sz="1450" spc="-10">
                <a:latin typeface="Times New Roman"/>
                <a:cs typeface="Times New Roman"/>
              </a:rPr>
              <a:t>replied  Clara, "but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gentleman,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the least</a:t>
            </a:r>
            <a:r>
              <a:rPr dirty="0" sz="1450" spc="65">
                <a:latin typeface="Times New Roman"/>
                <a:cs typeface="Times New Roman"/>
              </a:rPr>
              <a:t> </a:t>
            </a:r>
            <a:r>
              <a:rPr dirty="0" sz="1450" spc="-10">
                <a:latin typeface="Times New Roman"/>
                <a:cs typeface="Times New Roman"/>
              </a:rPr>
              <a:t>afraid."</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He looked at her with </a:t>
            </a:r>
            <a:r>
              <a:rPr dirty="0" sz="1450" spc="-5">
                <a:latin typeface="Times New Roman"/>
                <a:cs typeface="Times New Roman"/>
              </a:rPr>
              <a:t>a </a:t>
            </a:r>
            <a:r>
              <a:rPr dirty="0" sz="1450" spc="-10">
                <a:latin typeface="Times New Roman"/>
                <a:cs typeface="Times New Roman"/>
              </a:rPr>
              <a:t>peculiar approval and admiration; then, turning to me,  "Do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would give her </a:t>
            </a:r>
            <a:r>
              <a:rPr dirty="0" sz="1450" spc="-5">
                <a:latin typeface="Times New Roman"/>
                <a:cs typeface="Times New Roman"/>
              </a:rPr>
              <a:t>up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struggle, Frank?" said he. "I tell  </a:t>
            </a:r>
            <a:r>
              <a:rPr dirty="0" sz="1450" spc="-5">
                <a:latin typeface="Times New Roman"/>
                <a:cs typeface="Times New Roman"/>
              </a:rPr>
              <a:t>you </a:t>
            </a:r>
            <a:r>
              <a:rPr dirty="0" sz="1450" spc="-20">
                <a:latin typeface="Times New Roman"/>
                <a:cs typeface="Times New Roman"/>
              </a:rPr>
              <a:t>plainly, </a:t>
            </a:r>
            <a:r>
              <a:rPr dirty="0" sz="1450" spc="-5">
                <a:latin typeface="Times New Roman"/>
                <a:cs typeface="Times New Roman"/>
              </a:rPr>
              <a:t>you </a:t>
            </a:r>
            <a:r>
              <a:rPr dirty="0" sz="1450" spc="-10">
                <a:latin typeface="Times New Roman"/>
                <a:cs typeface="Times New Roman"/>
              </a:rPr>
              <a:t>look </a:t>
            </a:r>
            <a:r>
              <a:rPr dirty="0" sz="1450" spc="-5">
                <a:latin typeface="Times New Roman"/>
                <a:cs typeface="Times New Roman"/>
              </a:rPr>
              <a:t>out. </a:t>
            </a:r>
            <a:r>
              <a:rPr dirty="0" sz="1450" spc="-10">
                <a:latin typeface="Times New Roman"/>
                <a:cs typeface="Times New Roman"/>
              </a:rPr>
              <a:t>The next time we come to blows </a:t>
            </a:r>
            <a:r>
              <a:rPr dirty="0" sz="1450" spc="-5">
                <a:latin typeface="Times New Roman"/>
                <a:cs typeface="Times New Roman"/>
              </a:rPr>
              <a:t>-</a:t>
            </a:r>
            <a:r>
              <a:rPr dirty="0" sz="1450" spc="5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ct val="100000"/>
              </a:lnSpc>
              <a:spcBef>
                <a:spcPts val="795"/>
              </a:spcBef>
            </a:pPr>
            <a:r>
              <a:rPr dirty="0" sz="1450" spc="-20">
                <a:latin typeface="Times New Roman"/>
                <a:cs typeface="Times New Roman"/>
              </a:rPr>
              <a:t>"Will </a:t>
            </a:r>
            <a:r>
              <a:rPr dirty="0" sz="1450" spc="-10">
                <a:latin typeface="Times New Roman"/>
                <a:cs typeface="Times New Roman"/>
              </a:rPr>
              <a:t>make the third," </a:t>
            </a:r>
            <a:r>
              <a:rPr dirty="0" sz="1450" spc="-5">
                <a:latin typeface="Times New Roman"/>
                <a:cs typeface="Times New Roman"/>
              </a:rPr>
              <a:t>I </a:t>
            </a:r>
            <a:r>
              <a:rPr dirty="0" sz="1450" spc="-10">
                <a:latin typeface="Times New Roman"/>
                <a:cs typeface="Times New Roman"/>
              </a:rPr>
              <a:t>interrupted,</a:t>
            </a:r>
            <a:r>
              <a:rPr dirty="0" sz="1450" spc="25">
                <a:latin typeface="Times New Roman"/>
                <a:cs typeface="Times New Roman"/>
              </a:rPr>
              <a:t> </a:t>
            </a:r>
            <a:r>
              <a:rPr dirty="0" sz="1450" spc="-10">
                <a:latin typeface="Times New Roman"/>
                <a:cs typeface="Times New Roman"/>
              </a:rPr>
              <a:t>smiling.</a:t>
            </a:r>
            <a:endParaRPr sz="1450">
              <a:latin typeface="Times New Roman"/>
              <a:cs typeface="Times New Roman"/>
            </a:endParaRPr>
          </a:p>
          <a:p>
            <a:pPr algn="just" marL="12700">
              <a:lnSpc>
                <a:spcPct val="100000"/>
              </a:lnSpc>
              <a:spcBef>
                <a:spcPts val="850"/>
              </a:spcBef>
            </a:pPr>
            <a:r>
              <a:rPr dirty="0" sz="1450" spc="-35">
                <a:latin typeface="Times New Roman"/>
                <a:cs typeface="Times New Roman"/>
              </a:rPr>
              <a:t>"Aye, </a:t>
            </a:r>
            <a:r>
              <a:rPr dirty="0" sz="1450" spc="-10">
                <a:latin typeface="Times New Roman"/>
                <a:cs typeface="Times New Roman"/>
              </a:rPr>
              <a:t>true; so it will," </a:t>
            </a:r>
            <a:r>
              <a:rPr dirty="0" sz="1450" spc="-5">
                <a:latin typeface="Times New Roman"/>
                <a:cs typeface="Times New Roman"/>
              </a:rPr>
              <a:t>he </a:t>
            </a:r>
            <a:r>
              <a:rPr dirty="0" sz="1450" spc="-10">
                <a:latin typeface="Times New Roman"/>
                <a:cs typeface="Times New Roman"/>
              </a:rPr>
              <a:t>said. "I had forgotten. </a:t>
            </a:r>
            <a:r>
              <a:rPr dirty="0" sz="1450" spc="-35">
                <a:latin typeface="Times New Roman"/>
                <a:cs typeface="Times New Roman"/>
              </a:rPr>
              <a:t>Well, </a:t>
            </a:r>
            <a:r>
              <a:rPr dirty="0" sz="1450" spc="-10">
                <a:latin typeface="Times New Roman"/>
                <a:cs typeface="Times New Roman"/>
              </a:rPr>
              <a:t>the third time's</a:t>
            </a:r>
            <a:r>
              <a:rPr dirty="0" sz="1450" spc="165">
                <a:latin typeface="Times New Roman"/>
                <a:cs typeface="Times New Roman"/>
              </a:rPr>
              <a:t> </a:t>
            </a:r>
            <a:r>
              <a:rPr dirty="0" sz="1450" spc="-20">
                <a:latin typeface="Times New Roman"/>
                <a:cs typeface="Times New Roman"/>
              </a:rPr>
              <a:t>lucky."</a:t>
            </a:r>
            <a:endParaRPr sz="1450">
              <a:latin typeface="Times New Roman"/>
              <a:cs typeface="Times New Roman"/>
            </a:endParaRPr>
          </a:p>
          <a:p>
            <a:pPr algn="just" marL="12700" marR="8890">
              <a:lnSpc>
                <a:spcPts val="1730"/>
              </a:lnSpc>
              <a:spcBef>
                <a:spcPts val="919"/>
              </a:spcBef>
            </a:pPr>
            <a:r>
              <a:rPr dirty="0" sz="1450" spc="-10">
                <a:latin typeface="Times New Roman"/>
                <a:cs typeface="Times New Roman"/>
              </a:rPr>
              <a:t>"The third time, </a:t>
            </a:r>
            <a:r>
              <a:rPr dirty="0" sz="1450" spc="-5">
                <a:latin typeface="Times New Roman"/>
                <a:cs typeface="Times New Roman"/>
              </a:rPr>
              <a:t>you </a:t>
            </a:r>
            <a:r>
              <a:rPr dirty="0" sz="1450" spc="-10">
                <a:latin typeface="Times New Roman"/>
                <a:cs typeface="Times New Roman"/>
              </a:rPr>
              <a:t>mean, </a:t>
            </a:r>
            <a:r>
              <a:rPr dirty="0" sz="1450" spc="-5">
                <a:latin typeface="Times New Roman"/>
                <a:cs typeface="Times New Roman"/>
              </a:rPr>
              <a:t>you </a:t>
            </a:r>
            <a:r>
              <a:rPr dirty="0" sz="1450" spc="-10">
                <a:latin typeface="Times New Roman"/>
                <a:cs typeface="Times New Roman"/>
              </a:rPr>
              <a:t>will have the crew </a:t>
            </a:r>
            <a:r>
              <a:rPr dirty="0" sz="1450" spc="-5">
                <a:latin typeface="Times New Roman"/>
                <a:cs typeface="Times New Roman"/>
              </a:rPr>
              <a:t>of </a:t>
            </a:r>
            <a:r>
              <a:rPr dirty="0" sz="1450" spc="-10">
                <a:latin typeface="Times New Roman"/>
                <a:cs typeface="Times New Roman"/>
              </a:rPr>
              <a:t>the RED EARL to help,"  </a:t>
            </a:r>
            <a:r>
              <a:rPr dirty="0" sz="1450" spc="-5">
                <a:latin typeface="Times New Roman"/>
                <a:cs typeface="Times New Roman"/>
              </a:rPr>
              <a:t>I</a:t>
            </a:r>
            <a:r>
              <a:rPr dirty="0" sz="1450" spc="-10">
                <a:latin typeface="Times New Roman"/>
                <a:cs typeface="Times New Roman"/>
              </a:rPr>
              <a:t> said.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hear him?" </a:t>
            </a:r>
            <a:r>
              <a:rPr dirty="0" sz="1450" spc="-5">
                <a:latin typeface="Times New Roman"/>
                <a:cs typeface="Times New Roman"/>
              </a:rPr>
              <a:t>he </a:t>
            </a:r>
            <a:r>
              <a:rPr dirty="0" sz="1450" spc="-10">
                <a:latin typeface="Times New Roman"/>
                <a:cs typeface="Times New Roman"/>
              </a:rPr>
              <a:t>asked, turning to my</a:t>
            </a:r>
            <a:r>
              <a:rPr dirty="0" sz="1450" spc="25">
                <a:latin typeface="Times New Roman"/>
                <a:cs typeface="Times New Roman"/>
              </a:rPr>
              <a:t> </a:t>
            </a:r>
            <a:r>
              <a:rPr dirty="0" sz="1450" spc="-10">
                <a:latin typeface="Times New Roman"/>
                <a:cs typeface="Times New Roman"/>
              </a:rPr>
              <a:t>wife.</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"I hear two men speaking like cowards," said she. "I should despise myself  either to think </a:t>
            </a:r>
            <a:r>
              <a:rPr dirty="0" sz="1450" spc="-5">
                <a:latin typeface="Times New Roman"/>
                <a:cs typeface="Times New Roman"/>
              </a:rPr>
              <a:t>or </a:t>
            </a:r>
            <a:r>
              <a:rPr dirty="0" sz="1450" spc="-10">
                <a:latin typeface="Times New Roman"/>
                <a:cs typeface="Times New Roman"/>
              </a:rPr>
              <a:t>speak like that. And neither </a:t>
            </a:r>
            <a:r>
              <a:rPr dirty="0" sz="1450" spc="-5">
                <a:latin typeface="Times New Roman"/>
                <a:cs typeface="Times New Roman"/>
              </a:rPr>
              <a:t>of you </a:t>
            </a:r>
            <a:r>
              <a:rPr dirty="0" sz="1450" spc="-10">
                <a:latin typeface="Times New Roman"/>
                <a:cs typeface="Times New Roman"/>
              </a:rPr>
              <a:t>believe </a:t>
            </a:r>
            <a:r>
              <a:rPr dirty="0" sz="1450" spc="-5">
                <a:latin typeface="Times New Roman"/>
                <a:cs typeface="Times New Roman"/>
              </a:rPr>
              <a:t>one </a:t>
            </a:r>
            <a:r>
              <a:rPr dirty="0" sz="1450" spc="-10">
                <a:latin typeface="Times New Roman"/>
                <a:cs typeface="Times New Roman"/>
              </a:rPr>
              <a:t>word that </a:t>
            </a:r>
            <a:r>
              <a:rPr dirty="0" sz="1450" spc="-5">
                <a:latin typeface="Times New Roman"/>
                <a:cs typeface="Times New Roman"/>
              </a:rPr>
              <a:t>you  </a:t>
            </a:r>
            <a:r>
              <a:rPr dirty="0" sz="1450" spc="-10">
                <a:latin typeface="Times New Roman"/>
                <a:cs typeface="Times New Roman"/>
              </a:rPr>
              <a:t>are saying, which makes it the more wicked and</a:t>
            </a:r>
            <a:r>
              <a:rPr dirty="0" sz="1450" spc="35">
                <a:latin typeface="Times New Roman"/>
                <a:cs typeface="Times New Roman"/>
              </a:rPr>
              <a:t> </a:t>
            </a:r>
            <a:r>
              <a:rPr dirty="0" sz="1450" spc="-20">
                <a:latin typeface="Times New Roman"/>
                <a:cs typeface="Times New Roman"/>
              </a:rPr>
              <a:t>silly."</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"She's </a:t>
            </a:r>
            <a:r>
              <a:rPr dirty="0" sz="1450" spc="-5">
                <a:latin typeface="Times New Roman"/>
                <a:cs typeface="Times New Roman"/>
              </a:rPr>
              <a:t>a </a:t>
            </a:r>
            <a:r>
              <a:rPr dirty="0" sz="1450" spc="-10">
                <a:latin typeface="Times New Roman"/>
                <a:cs typeface="Times New Roman"/>
              </a:rPr>
              <a:t>trump!" cried </a:t>
            </a:r>
            <a:r>
              <a:rPr dirty="0" sz="1450" spc="-15">
                <a:latin typeface="Times New Roman"/>
                <a:cs typeface="Times New Roman"/>
              </a:rPr>
              <a:t>Northmour. </a:t>
            </a:r>
            <a:r>
              <a:rPr dirty="0" sz="1450" spc="-10">
                <a:latin typeface="Times New Roman"/>
                <a:cs typeface="Times New Roman"/>
              </a:rPr>
              <a:t>"But she's </a:t>
            </a:r>
            <a:r>
              <a:rPr dirty="0" sz="1450" spc="-5">
                <a:latin typeface="Times New Roman"/>
                <a:cs typeface="Times New Roman"/>
              </a:rPr>
              <a:t>not </a:t>
            </a:r>
            <a:r>
              <a:rPr dirty="0" sz="1450" spc="-10">
                <a:latin typeface="Times New Roman"/>
                <a:cs typeface="Times New Roman"/>
              </a:rPr>
              <a:t>yet Mrs. Cassilis. </a:t>
            </a:r>
            <a:r>
              <a:rPr dirty="0" sz="1450" spc="-5">
                <a:latin typeface="Times New Roman"/>
                <a:cs typeface="Times New Roman"/>
              </a:rPr>
              <a:t>I </a:t>
            </a:r>
            <a:r>
              <a:rPr dirty="0" sz="1450" spc="-10">
                <a:latin typeface="Times New Roman"/>
                <a:cs typeface="Times New Roman"/>
              </a:rPr>
              <a:t>say </a:t>
            </a:r>
            <a:r>
              <a:rPr dirty="0" sz="1450" spc="-5">
                <a:latin typeface="Times New Roman"/>
                <a:cs typeface="Times New Roman"/>
              </a:rPr>
              <a:t>no  </a:t>
            </a:r>
            <a:r>
              <a:rPr dirty="0" sz="1450" spc="-10">
                <a:latin typeface="Times New Roman"/>
                <a:cs typeface="Times New Roman"/>
              </a:rPr>
              <a:t>more. The present is </a:t>
            </a:r>
            <a:r>
              <a:rPr dirty="0" sz="1450" spc="-5">
                <a:latin typeface="Times New Roman"/>
                <a:cs typeface="Times New Roman"/>
              </a:rPr>
              <a:t>not </a:t>
            </a:r>
            <a:r>
              <a:rPr dirty="0" sz="1450" spc="-10">
                <a:latin typeface="Times New Roman"/>
                <a:cs typeface="Times New Roman"/>
              </a:rPr>
              <a:t>for me." Then my wife surprised</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"I leave </a:t>
            </a:r>
            <a:r>
              <a:rPr dirty="0" sz="1450" spc="-5">
                <a:latin typeface="Times New Roman"/>
                <a:cs typeface="Times New Roman"/>
              </a:rPr>
              <a:t>you </a:t>
            </a:r>
            <a:r>
              <a:rPr dirty="0" sz="1450" spc="-10">
                <a:latin typeface="Times New Roman"/>
                <a:cs typeface="Times New Roman"/>
              </a:rPr>
              <a:t>here," she said </a:t>
            </a:r>
            <a:r>
              <a:rPr dirty="0" sz="1450" spc="-20">
                <a:latin typeface="Times New Roman"/>
                <a:cs typeface="Times New Roman"/>
              </a:rPr>
              <a:t>suddenly. </a:t>
            </a:r>
            <a:r>
              <a:rPr dirty="0" sz="1450" spc="-10">
                <a:latin typeface="Times New Roman"/>
                <a:cs typeface="Times New Roman"/>
              </a:rPr>
              <a:t>"My father has been too long alone. But  remember this: </a:t>
            </a:r>
            <a:r>
              <a:rPr dirty="0" sz="1450" spc="-5">
                <a:latin typeface="Times New Roman"/>
                <a:cs typeface="Times New Roman"/>
              </a:rPr>
              <a:t>you </a:t>
            </a:r>
            <a:r>
              <a:rPr dirty="0" sz="1450" spc="-10">
                <a:latin typeface="Times New Roman"/>
                <a:cs typeface="Times New Roman"/>
              </a:rPr>
              <a:t>are to </a:t>
            </a:r>
            <a:r>
              <a:rPr dirty="0" sz="1450" spc="-5">
                <a:latin typeface="Times New Roman"/>
                <a:cs typeface="Times New Roman"/>
              </a:rPr>
              <a:t>be </a:t>
            </a:r>
            <a:r>
              <a:rPr dirty="0" sz="1450" spc="-10">
                <a:latin typeface="Times New Roman"/>
                <a:cs typeface="Times New Roman"/>
              </a:rPr>
              <a:t>friends, for </a:t>
            </a:r>
            <a:r>
              <a:rPr dirty="0" sz="1450" spc="-5">
                <a:latin typeface="Times New Roman"/>
                <a:cs typeface="Times New Roman"/>
              </a:rPr>
              <a:t>you </a:t>
            </a:r>
            <a:r>
              <a:rPr dirty="0" sz="1450" spc="-10">
                <a:latin typeface="Times New Roman"/>
                <a:cs typeface="Times New Roman"/>
              </a:rPr>
              <a:t>are both </a:t>
            </a:r>
            <a:r>
              <a:rPr dirty="0" sz="1450" spc="-5">
                <a:latin typeface="Times New Roman"/>
                <a:cs typeface="Times New Roman"/>
              </a:rPr>
              <a:t>good </a:t>
            </a:r>
            <a:r>
              <a:rPr dirty="0" sz="1450" spc="-10">
                <a:latin typeface="Times New Roman"/>
                <a:cs typeface="Times New Roman"/>
              </a:rPr>
              <a:t>friends to</a:t>
            </a:r>
            <a:r>
              <a:rPr dirty="0" sz="1450" spc="8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She has since told me her reason for this step. As long as she remained, she  declares that we two would have continued to quarrel; and </a:t>
            </a:r>
            <a:r>
              <a:rPr dirty="0" sz="1450" spc="-5">
                <a:latin typeface="Times New Roman"/>
                <a:cs typeface="Times New Roman"/>
              </a:rPr>
              <a:t>I </a:t>
            </a:r>
            <a:r>
              <a:rPr dirty="0" sz="1450" spc="-10">
                <a:latin typeface="Times New Roman"/>
                <a:cs typeface="Times New Roman"/>
              </a:rPr>
              <a:t>suppose that she  was right, for when she was </a:t>
            </a:r>
            <a:r>
              <a:rPr dirty="0" sz="1450" spc="-5">
                <a:latin typeface="Times New Roman"/>
                <a:cs typeface="Times New Roman"/>
              </a:rPr>
              <a:t>gone </a:t>
            </a:r>
            <a:r>
              <a:rPr dirty="0" sz="1450" spc="-10">
                <a:latin typeface="Times New Roman"/>
                <a:cs typeface="Times New Roman"/>
              </a:rPr>
              <a:t>we fell at once into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a:t>
            </a:r>
            <a:r>
              <a:rPr dirty="0" sz="1450" spc="130">
                <a:latin typeface="Times New Roman"/>
                <a:cs typeface="Times New Roman"/>
              </a:rPr>
              <a:t> </a:t>
            </a:r>
            <a:r>
              <a:rPr dirty="0" sz="1450" spc="-15">
                <a:latin typeface="Times New Roman"/>
                <a:cs typeface="Times New Roman"/>
              </a:rPr>
              <a:t>confidentiality.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Northmour stared after her as she went away over the</a:t>
            </a:r>
            <a:r>
              <a:rPr dirty="0" sz="1450" spc="55">
                <a:latin typeface="Times New Roman"/>
                <a:cs typeface="Times New Roman"/>
              </a:rPr>
              <a:t> </a:t>
            </a:r>
            <a:r>
              <a:rPr dirty="0" sz="1450" spc="-10">
                <a:latin typeface="Times New Roman"/>
                <a:cs typeface="Times New Roman"/>
              </a:rPr>
              <a:t>sand-hill</a:t>
            </a:r>
            <a:endParaRPr sz="1450">
              <a:latin typeface="Times New Roman"/>
              <a:cs typeface="Times New Roman"/>
            </a:endParaRPr>
          </a:p>
          <a:p>
            <a:pPr algn="just" marL="12700" marR="968375">
              <a:lnSpc>
                <a:spcPts val="1730"/>
              </a:lnSpc>
              <a:spcBef>
                <a:spcPts val="919"/>
              </a:spcBef>
            </a:pPr>
            <a:r>
              <a:rPr dirty="0" sz="1450" spc="-10">
                <a:latin typeface="Times New Roman"/>
                <a:cs typeface="Times New Roman"/>
              </a:rPr>
              <a:t>"She is the only woman in the world!" </a:t>
            </a:r>
            <a:r>
              <a:rPr dirty="0" sz="1450" spc="-5">
                <a:latin typeface="Times New Roman"/>
                <a:cs typeface="Times New Roman"/>
              </a:rPr>
              <a:t>he </a:t>
            </a:r>
            <a:r>
              <a:rPr dirty="0" sz="1450" spc="-10">
                <a:latin typeface="Times New Roman"/>
                <a:cs typeface="Times New Roman"/>
              </a:rPr>
              <a:t>exclaimed with an oath.  "Look at her</a:t>
            </a:r>
            <a:r>
              <a:rPr dirty="0" sz="1450">
                <a:latin typeface="Times New Roman"/>
                <a:cs typeface="Times New Roman"/>
              </a:rPr>
              <a:t> </a:t>
            </a:r>
            <a:r>
              <a:rPr dirty="0" sz="1450" spc="-10">
                <a:latin typeface="Times New Roman"/>
                <a:cs typeface="Times New Roman"/>
              </a:rPr>
              <a:t>action."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for my part, leaped at this opportunity for </a:t>
            </a:r>
            <a:r>
              <a:rPr dirty="0" sz="1450" spc="-5">
                <a:latin typeface="Times New Roman"/>
                <a:cs typeface="Times New Roman"/>
              </a:rPr>
              <a:t>a </a:t>
            </a:r>
            <a:r>
              <a:rPr dirty="0" sz="1450" spc="-10">
                <a:latin typeface="Times New Roman"/>
                <a:cs typeface="Times New Roman"/>
              </a:rPr>
              <a:t>little further</a:t>
            </a:r>
            <a:r>
              <a:rPr dirty="0" sz="1450" spc="80">
                <a:latin typeface="Times New Roman"/>
                <a:cs typeface="Times New Roman"/>
              </a:rPr>
              <a:t> </a:t>
            </a:r>
            <a:r>
              <a:rPr dirty="0" sz="1450" spc="-10">
                <a:latin typeface="Times New Roman"/>
                <a:cs typeface="Times New Roman"/>
              </a:rPr>
              <a:t>light.</a:t>
            </a:r>
            <a:endParaRPr sz="1450">
              <a:latin typeface="Times New Roman"/>
              <a:cs typeface="Times New Roman"/>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551370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"See here, </a:t>
            </a:r>
            <a:r>
              <a:rPr dirty="0" sz="1450" spc="-15">
                <a:latin typeface="Times New Roman"/>
                <a:cs typeface="Times New Roman"/>
              </a:rPr>
              <a:t>Northmour," </a:t>
            </a:r>
            <a:r>
              <a:rPr dirty="0" sz="1450" spc="-10">
                <a:latin typeface="Times New Roman"/>
                <a:cs typeface="Times New Roman"/>
              </a:rPr>
              <a:t>said I; "we are all in </a:t>
            </a:r>
            <a:r>
              <a:rPr dirty="0" sz="1450" spc="-5">
                <a:latin typeface="Times New Roman"/>
                <a:cs typeface="Times New Roman"/>
              </a:rPr>
              <a:t>a </a:t>
            </a:r>
            <a:r>
              <a:rPr dirty="0" sz="1450" spc="-10">
                <a:latin typeface="Times New Roman"/>
                <a:cs typeface="Times New Roman"/>
              </a:rPr>
              <a:t>tight place, are we</a:t>
            </a:r>
            <a:r>
              <a:rPr dirty="0" sz="1450" spc="100">
                <a:latin typeface="Times New Roman"/>
                <a:cs typeface="Times New Roman"/>
              </a:rPr>
              <a:t> </a:t>
            </a:r>
            <a:r>
              <a:rPr dirty="0" sz="1450" spc="-10">
                <a:latin typeface="Times New Roman"/>
                <a:cs typeface="Times New Roman"/>
              </a:rPr>
              <a:t>not?"</a:t>
            </a:r>
            <a:endParaRPr sz="1450">
              <a:latin typeface="Times New Roman"/>
              <a:cs typeface="Times New Roman"/>
            </a:endParaRPr>
          </a:p>
          <a:p>
            <a:pPr algn="just" marL="12700" marR="7620">
              <a:lnSpc>
                <a:spcPts val="1730"/>
              </a:lnSpc>
              <a:spcBef>
                <a:spcPts val="915"/>
              </a:spcBef>
            </a:pPr>
            <a:r>
              <a:rPr dirty="0" sz="1450" spc="-10">
                <a:latin typeface="Times New Roman"/>
                <a:cs typeface="Times New Roman"/>
              </a:rPr>
              <a:t>"I believe </a:t>
            </a:r>
            <a:r>
              <a:rPr dirty="0" sz="1450" spc="-5">
                <a:latin typeface="Times New Roman"/>
                <a:cs typeface="Times New Roman"/>
              </a:rPr>
              <a:t>you, </a:t>
            </a:r>
            <a:r>
              <a:rPr dirty="0" sz="1450" spc="-10">
                <a:latin typeface="Times New Roman"/>
                <a:cs typeface="Times New Roman"/>
              </a:rPr>
              <a:t>my </a:t>
            </a:r>
            <a:r>
              <a:rPr dirty="0" sz="1450" spc="-25">
                <a:latin typeface="Times New Roman"/>
                <a:cs typeface="Times New Roman"/>
              </a:rPr>
              <a:t>boy," </a:t>
            </a:r>
            <a:r>
              <a:rPr dirty="0" sz="1450" spc="-5">
                <a:latin typeface="Times New Roman"/>
                <a:cs typeface="Times New Roman"/>
              </a:rPr>
              <a:t>he </a:t>
            </a:r>
            <a:r>
              <a:rPr dirty="0" sz="1450" spc="-10">
                <a:latin typeface="Times New Roman"/>
                <a:cs typeface="Times New Roman"/>
              </a:rPr>
              <a:t>answered, looking me in the eyes, and with great  emphasis. </a:t>
            </a:r>
            <a:r>
              <a:rPr dirty="0" sz="1450" spc="-50">
                <a:latin typeface="Times New Roman"/>
                <a:cs typeface="Times New Roman"/>
              </a:rPr>
              <a:t>"We </a:t>
            </a:r>
            <a:r>
              <a:rPr dirty="0" sz="1450" spc="-10">
                <a:latin typeface="Times New Roman"/>
                <a:cs typeface="Times New Roman"/>
              </a:rPr>
              <a:t>have all hell </a:t>
            </a:r>
            <a:r>
              <a:rPr dirty="0" sz="1450" spc="-5">
                <a:latin typeface="Times New Roman"/>
                <a:cs typeface="Times New Roman"/>
              </a:rPr>
              <a:t>upon </a:t>
            </a:r>
            <a:r>
              <a:rPr dirty="0" sz="1450" spc="-10">
                <a:latin typeface="Times New Roman"/>
                <a:cs typeface="Times New Roman"/>
              </a:rPr>
              <a:t>us, that's the truth. </a:t>
            </a:r>
            <a:r>
              <a:rPr dirty="0" sz="1450" spc="-60">
                <a:latin typeface="Times New Roman"/>
                <a:cs typeface="Times New Roman"/>
              </a:rPr>
              <a:t>You </a:t>
            </a:r>
            <a:r>
              <a:rPr dirty="0" sz="1450" spc="-10">
                <a:latin typeface="Times New Roman"/>
                <a:cs typeface="Times New Roman"/>
              </a:rPr>
              <a:t>may believe me </a:t>
            </a:r>
            <a:r>
              <a:rPr dirty="0" sz="1450" spc="-5">
                <a:latin typeface="Times New Roman"/>
                <a:cs typeface="Times New Roman"/>
              </a:rPr>
              <a:t>or  not, but </a:t>
            </a:r>
            <a:r>
              <a:rPr dirty="0" sz="1450" spc="-10">
                <a:latin typeface="Times New Roman"/>
                <a:cs typeface="Times New Roman"/>
              </a:rPr>
              <a:t>I'm afraid </a:t>
            </a:r>
            <a:r>
              <a:rPr dirty="0" sz="1450" spc="-5">
                <a:latin typeface="Times New Roman"/>
                <a:cs typeface="Times New Roman"/>
              </a:rPr>
              <a:t>of </a:t>
            </a:r>
            <a:r>
              <a:rPr dirty="0" sz="1450" spc="-10">
                <a:latin typeface="Times New Roman"/>
                <a:cs typeface="Times New Roman"/>
              </a:rPr>
              <a:t>my</a:t>
            </a:r>
            <a:r>
              <a:rPr dirty="0" sz="145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1164590">
              <a:lnSpc>
                <a:spcPts val="1730"/>
              </a:lnSpc>
              <a:spcBef>
                <a:spcPts val="860"/>
              </a:spcBef>
            </a:pPr>
            <a:r>
              <a:rPr dirty="0" sz="1450" spc="-30">
                <a:latin typeface="Times New Roman"/>
                <a:cs typeface="Times New Roman"/>
              </a:rPr>
              <a:t>"Tell </a:t>
            </a:r>
            <a:r>
              <a:rPr dirty="0" sz="1450" spc="-10">
                <a:latin typeface="Times New Roman"/>
                <a:cs typeface="Times New Roman"/>
              </a:rPr>
              <a:t>me </a:t>
            </a:r>
            <a:r>
              <a:rPr dirty="0" sz="1450" spc="-5">
                <a:latin typeface="Times New Roman"/>
                <a:cs typeface="Times New Roman"/>
              </a:rPr>
              <a:t>one thing," </a:t>
            </a:r>
            <a:r>
              <a:rPr dirty="0" sz="1450" spc="-10">
                <a:latin typeface="Times New Roman"/>
                <a:cs typeface="Times New Roman"/>
              </a:rPr>
              <a:t>said I. "What are they </a:t>
            </a:r>
            <a:r>
              <a:rPr dirty="0" sz="1450" spc="-20">
                <a:latin typeface="Times New Roman"/>
                <a:cs typeface="Times New Roman"/>
              </a:rPr>
              <a:t>after, </a:t>
            </a:r>
            <a:r>
              <a:rPr dirty="0" sz="1450" spc="-10">
                <a:latin typeface="Times New Roman"/>
                <a:cs typeface="Times New Roman"/>
              </a:rPr>
              <a:t>these Italians?  What </a:t>
            </a:r>
            <a:r>
              <a:rPr dirty="0" sz="1450" spc="-5">
                <a:latin typeface="Times New Roman"/>
                <a:cs typeface="Times New Roman"/>
              </a:rPr>
              <a:t>do </a:t>
            </a:r>
            <a:r>
              <a:rPr dirty="0" sz="1450" spc="-10">
                <a:latin typeface="Times New Roman"/>
                <a:cs typeface="Times New Roman"/>
              </a:rPr>
              <a:t>they want with </a:t>
            </a:r>
            <a:r>
              <a:rPr dirty="0" sz="1450" spc="-35">
                <a:latin typeface="Times New Roman"/>
                <a:cs typeface="Times New Roman"/>
              </a:rPr>
              <a:t>Mr.</a:t>
            </a:r>
            <a:r>
              <a:rPr dirty="0" sz="1450" spc="10">
                <a:latin typeface="Times New Roman"/>
                <a:cs typeface="Times New Roman"/>
              </a:rPr>
              <a:t> </a:t>
            </a:r>
            <a:r>
              <a:rPr dirty="0" sz="1450" spc="-10">
                <a:latin typeface="Times New Roman"/>
                <a:cs typeface="Times New Roman"/>
              </a:rPr>
              <a:t>Huddlestone?"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"Don't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he </a:t>
            </a:r>
            <a:r>
              <a:rPr dirty="0" sz="1450" spc="-10">
                <a:latin typeface="Times New Roman"/>
                <a:cs typeface="Times New Roman"/>
              </a:rPr>
              <a:t>cried. "The black old scamp had </a:t>
            </a:r>
            <a:r>
              <a:rPr dirty="0" sz="1450" spc="-15">
                <a:latin typeface="Times New Roman"/>
                <a:cs typeface="Times New Roman"/>
              </a:rPr>
              <a:t>CARBONARO </a:t>
            </a:r>
            <a:r>
              <a:rPr dirty="0" sz="1450" spc="-10">
                <a:latin typeface="Times New Roman"/>
                <a:cs typeface="Times New Roman"/>
              </a:rPr>
              <a:t>funds  </a:t>
            </a:r>
            <a:r>
              <a:rPr dirty="0" sz="1450" spc="-5">
                <a:latin typeface="Times New Roman"/>
                <a:cs typeface="Times New Roman"/>
              </a:rPr>
              <a:t>on a </a:t>
            </a:r>
            <a:r>
              <a:rPr dirty="0" sz="1450" spc="-10">
                <a:latin typeface="Times New Roman"/>
                <a:cs typeface="Times New Roman"/>
              </a:rPr>
              <a:t>deposit </a:t>
            </a:r>
            <a:r>
              <a:rPr dirty="0" sz="1450" spc="-5">
                <a:latin typeface="Times New Roman"/>
                <a:cs typeface="Times New Roman"/>
              </a:rPr>
              <a:t>- </a:t>
            </a:r>
            <a:r>
              <a:rPr dirty="0" sz="1450" spc="-10">
                <a:latin typeface="Times New Roman"/>
                <a:cs typeface="Times New Roman"/>
              </a:rPr>
              <a:t>two hundred and eighty thousand; and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he </a:t>
            </a:r>
            <a:r>
              <a:rPr dirty="0" sz="1450" spc="-10">
                <a:latin typeface="Times New Roman"/>
                <a:cs typeface="Times New Roman"/>
              </a:rPr>
              <a:t>gambled it  away </a:t>
            </a:r>
            <a:r>
              <a:rPr dirty="0" sz="1450" spc="-5">
                <a:latin typeface="Times New Roman"/>
                <a:cs typeface="Times New Roman"/>
              </a:rPr>
              <a:t>on </a:t>
            </a:r>
            <a:r>
              <a:rPr dirty="0" sz="1450" spc="-10">
                <a:latin typeface="Times New Roman"/>
                <a:cs typeface="Times New Roman"/>
              </a:rPr>
              <a:t>stocks. There was to have been </a:t>
            </a:r>
            <a:r>
              <a:rPr dirty="0" sz="1450" spc="-5">
                <a:latin typeface="Times New Roman"/>
                <a:cs typeface="Times New Roman"/>
              </a:rPr>
              <a:t>a </a:t>
            </a:r>
            <a:r>
              <a:rPr dirty="0" sz="1450" spc="-10">
                <a:latin typeface="Times New Roman"/>
                <a:cs typeface="Times New Roman"/>
              </a:rPr>
              <a:t>revolution in the </a:t>
            </a:r>
            <a:r>
              <a:rPr dirty="0" sz="1450" spc="-15">
                <a:latin typeface="Times New Roman"/>
                <a:cs typeface="Times New Roman"/>
              </a:rPr>
              <a:t>Tridentino, </a:t>
            </a:r>
            <a:r>
              <a:rPr dirty="0" sz="1450" spc="-5">
                <a:latin typeface="Times New Roman"/>
                <a:cs typeface="Times New Roman"/>
              </a:rPr>
              <a:t>or  </a:t>
            </a:r>
            <a:r>
              <a:rPr dirty="0" sz="1450" spc="-10">
                <a:latin typeface="Times New Roman"/>
                <a:cs typeface="Times New Roman"/>
              </a:rPr>
              <a:t>Parma; </a:t>
            </a:r>
            <a:r>
              <a:rPr dirty="0" sz="1450" spc="-5">
                <a:latin typeface="Times New Roman"/>
                <a:cs typeface="Times New Roman"/>
              </a:rPr>
              <a:t>but </a:t>
            </a:r>
            <a:r>
              <a:rPr dirty="0" sz="1450" spc="-10">
                <a:latin typeface="Times New Roman"/>
                <a:cs typeface="Times New Roman"/>
              </a:rPr>
              <a:t>the revolution is </a:t>
            </a:r>
            <a:r>
              <a:rPr dirty="0" sz="1450" spc="-15">
                <a:latin typeface="Times New Roman"/>
                <a:cs typeface="Times New Roman"/>
              </a:rPr>
              <a:t>off, </a:t>
            </a:r>
            <a:r>
              <a:rPr dirty="0" sz="1450" spc="-10">
                <a:latin typeface="Times New Roman"/>
                <a:cs typeface="Times New Roman"/>
              </a:rPr>
              <a:t>and the whole wasp's nest is after  Huddlestone. </a:t>
            </a:r>
            <a:r>
              <a:rPr dirty="0" sz="1450" spc="-70">
                <a:latin typeface="Times New Roman"/>
                <a:cs typeface="Times New Roman"/>
              </a:rPr>
              <a:t>We </a:t>
            </a:r>
            <a:r>
              <a:rPr dirty="0" sz="1450" spc="-10">
                <a:latin typeface="Times New Roman"/>
                <a:cs typeface="Times New Roman"/>
              </a:rPr>
              <a:t>shall all </a:t>
            </a:r>
            <a:r>
              <a:rPr dirty="0" sz="1450" spc="-5">
                <a:latin typeface="Times New Roman"/>
                <a:cs typeface="Times New Roman"/>
              </a:rPr>
              <a:t>be </a:t>
            </a:r>
            <a:r>
              <a:rPr dirty="0" sz="1450" spc="-10">
                <a:latin typeface="Times New Roman"/>
                <a:cs typeface="Times New Roman"/>
              </a:rPr>
              <a:t>lucky if we can save </a:t>
            </a:r>
            <a:r>
              <a:rPr dirty="0" sz="1450" spc="-5">
                <a:latin typeface="Times New Roman"/>
                <a:cs typeface="Times New Roman"/>
              </a:rPr>
              <a:t>our</a:t>
            </a:r>
            <a:r>
              <a:rPr dirty="0" sz="1450" spc="114">
                <a:latin typeface="Times New Roman"/>
                <a:cs typeface="Times New Roman"/>
              </a:rPr>
              <a:t> </a:t>
            </a:r>
            <a:r>
              <a:rPr dirty="0" sz="1450" spc="-10">
                <a:latin typeface="Times New Roman"/>
                <a:cs typeface="Times New Roman"/>
              </a:rPr>
              <a:t>skins."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a:t>
            </a:r>
            <a:r>
              <a:rPr dirty="0" sz="1450" spc="-15">
                <a:latin typeface="Times New Roman"/>
                <a:cs typeface="Times New Roman"/>
              </a:rPr>
              <a:t>CARBONARI!" </a:t>
            </a:r>
            <a:r>
              <a:rPr dirty="0" sz="1450" spc="-5">
                <a:latin typeface="Times New Roman"/>
                <a:cs typeface="Times New Roman"/>
              </a:rPr>
              <a:t>I </a:t>
            </a:r>
            <a:r>
              <a:rPr dirty="0" sz="1450" spc="-10">
                <a:latin typeface="Times New Roman"/>
                <a:cs typeface="Times New Roman"/>
              </a:rPr>
              <a:t>exclaimed; "God help him</a:t>
            </a:r>
            <a:r>
              <a:rPr dirty="0" sz="1450" spc="35">
                <a:latin typeface="Times New Roman"/>
                <a:cs typeface="Times New Roman"/>
              </a:rPr>
              <a:t> </a:t>
            </a:r>
            <a:r>
              <a:rPr dirty="0" sz="1450" spc="-10">
                <a:latin typeface="Times New Roman"/>
                <a:cs typeface="Times New Roman"/>
              </a:rPr>
              <a:t>indeed!"</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"Amen!" said </a:t>
            </a:r>
            <a:r>
              <a:rPr dirty="0" sz="1450" spc="-15">
                <a:latin typeface="Times New Roman"/>
                <a:cs typeface="Times New Roman"/>
              </a:rPr>
              <a:t>Northmour. </a:t>
            </a:r>
            <a:r>
              <a:rPr dirty="0" sz="1450" spc="-10">
                <a:latin typeface="Times New Roman"/>
                <a:cs typeface="Times New Roman"/>
              </a:rPr>
              <a:t>"And </a:t>
            </a:r>
            <a:r>
              <a:rPr dirty="0" sz="1450" spc="-30">
                <a:latin typeface="Times New Roman"/>
                <a:cs typeface="Times New Roman"/>
              </a:rPr>
              <a:t>now, </a:t>
            </a:r>
            <a:r>
              <a:rPr dirty="0" sz="1450" spc="-10">
                <a:latin typeface="Times New Roman"/>
                <a:cs typeface="Times New Roman"/>
              </a:rPr>
              <a:t>look here: </a:t>
            </a:r>
            <a:r>
              <a:rPr dirty="0" sz="1450" spc="-5">
                <a:latin typeface="Times New Roman"/>
                <a:cs typeface="Times New Roman"/>
              </a:rPr>
              <a:t>I </a:t>
            </a:r>
            <a:r>
              <a:rPr dirty="0" sz="1450" spc="-10">
                <a:latin typeface="Times New Roman"/>
                <a:cs typeface="Times New Roman"/>
              </a:rPr>
              <a:t>have said that we are in </a:t>
            </a:r>
            <a:r>
              <a:rPr dirty="0" sz="1450" spc="-5">
                <a:latin typeface="Times New Roman"/>
                <a:cs typeface="Times New Roman"/>
              </a:rPr>
              <a:t>a  </a:t>
            </a:r>
            <a:r>
              <a:rPr dirty="0" sz="1450" spc="-10">
                <a:latin typeface="Times New Roman"/>
                <a:cs typeface="Times New Roman"/>
              </a:rPr>
              <a:t>fix; and, </a:t>
            </a:r>
            <a:r>
              <a:rPr dirty="0" sz="1450" spc="-20">
                <a:latin typeface="Times New Roman"/>
                <a:cs typeface="Times New Roman"/>
              </a:rPr>
              <a:t>frankly,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glad </a:t>
            </a:r>
            <a:r>
              <a:rPr dirty="0" sz="1450" spc="-5">
                <a:latin typeface="Times New Roman"/>
                <a:cs typeface="Times New Roman"/>
              </a:rPr>
              <a:t>of your </a:t>
            </a:r>
            <a:r>
              <a:rPr dirty="0" sz="1450" spc="-10">
                <a:latin typeface="Times New Roman"/>
                <a:cs typeface="Times New Roman"/>
              </a:rPr>
              <a:t>help. If </a:t>
            </a:r>
            <a:r>
              <a:rPr dirty="0" sz="1450" spc="-5">
                <a:latin typeface="Times New Roman"/>
                <a:cs typeface="Times New Roman"/>
              </a:rPr>
              <a:t>I </a:t>
            </a:r>
            <a:r>
              <a:rPr dirty="0" sz="1450" spc="-10">
                <a:latin typeface="Times New Roman"/>
                <a:cs typeface="Times New Roman"/>
              </a:rPr>
              <a:t>can't save Huddlestone, </a:t>
            </a:r>
            <a:r>
              <a:rPr dirty="0" sz="1450" spc="-5">
                <a:latin typeface="Times New Roman"/>
                <a:cs typeface="Times New Roman"/>
              </a:rPr>
              <a:t>I  </a:t>
            </a:r>
            <a:r>
              <a:rPr dirty="0" sz="1450" spc="-10">
                <a:latin typeface="Times New Roman"/>
                <a:cs typeface="Times New Roman"/>
              </a:rPr>
              <a:t>want at least to save the girl. Come and stay in the pavilion; and, there's my  hand </a:t>
            </a:r>
            <a:r>
              <a:rPr dirty="0" sz="1450" spc="-5">
                <a:latin typeface="Times New Roman"/>
                <a:cs typeface="Times New Roman"/>
              </a:rPr>
              <a:t>on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shall act as </a:t>
            </a:r>
            <a:r>
              <a:rPr dirty="0" sz="1450" spc="-5">
                <a:latin typeface="Times New Roman"/>
                <a:cs typeface="Times New Roman"/>
              </a:rPr>
              <a:t>your </a:t>
            </a:r>
            <a:r>
              <a:rPr dirty="0" sz="1450" spc="-10">
                <a:latin typeface="Times New Roman"/>
                <a:cs typeface="Times New Roman"/>
              </a:rPr>
              <a:t>friend until the old man is either clear </a:t>
            </a:r>
            <a:r>
              <a:rPr dirty="0" sz="1450" spc="-5">
                <a:latin typeface="Times New Roman"/>
                <a:cs typeface="Times New Roman"/>
              </a:rPr>
              <a:t>or </a:t>
            </a:r>
            <a:r>
              <a:rPr dirty="0" sz="1450" spc="-10">
                <a:latin typeface="Times New Roman"/>
                <a:cs typeface="Times New Roman"/>
              </a:rPr>
              <a:t>dead.  But," </a:t>
            </a:r>
            <a:r>
              <a:rPr dirty="0" sz="1450" spc="-5">
                <a:latin typeface="Times New Roman"/>
                <a:cs typeface="Times New Roman"/>
              </a:rPr>
              <a:t>he </a:t>
            </a:r>
            <a:r>
              <a:rPr dirty="0" sz="1450" spc="-10">
                <a:latin typeface="Times New Roman"/>
                <a:cs typeface="Times New Roman"/>
              </a:rPr>
              <a:t>added, "once that is settled, </a:t>
            </a:r>
            <a:r>
              <a:rPr dirty="0" sz="1450" spc="-5">
                <a:latin typeface="Times New Roman"/>
                <a:cs typeface="Times New Roman"/>
              </a:rPr>
              <a:t>you </a:t>
            </a:r>
            <a:r>
              <a:rPr dirty="0" sz="1450" spc="-10">
                <a:latin typeface="Times New Roman"/>
                <a:cs typeface="Times New Roman"/>
              </a:rPr>
              <a:t>become my rival once again, and </a:t>
            </a:r>
            <a:r>
              <a:rPr dirty="0" sz="1450" spc="-5">
                <a:latin typeface="Times New Roman"/>
                <a:cs typeface="Times New Roman"/>
              </a:rPr>
              <a:t>I  </a:t>
            </a:r>
            <a:r>
              <a:rPr dirty="0" sz="1450" spc="-10">
                <a:latin typeface="Times New Roman"/>
                <a:cs typeface="Times New Roman"/>
              </a:rPr>
              <a:t>warn </a:t>
            </a:r>
            <a:r>
              <a:rPr dirty="0" sz="1450" spc="-5">
                <a:latin typeface="Times New Roman"/>
                <a:cs typeface="Times New Roman"/>
              </a:rPr>
              <a:t>you - </a:t>
            </a:r>
            <a:r>
              <a:rPr dirty="0" sz="1450" spc="-10">
                <a:latin typeface="Times New Roman"/>
                <a:cs typeface="Times New Roman"/>
              </a:rPr>
              <a:t>mind</a:t>
            </a:r>
            <a:r>
              <a:rPr dirty="0" sz="1450" spc="-5">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"Done!" said I; and we shook</a:t>
            </a:r>
            <a:r>
              <a:rPr dirty="0" sz="1450" spc="20">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"And now let </a:t>
            </a:r>
            <a:r>
              <a:rPr dirty="0" sz="1450" spc="-5">
                <a:latin typeface="Times New Roman"/>
                <a:cs typeface="Times New Roman"/>
              </a:rPr>
              <a:t>us go </a:t>
            </a:r>
            <a:r>
              <a:rPr dirty="0" sz="1450" spc="-10">
                <a:latin typeface="Times New Roman"/>
                <a:cs typeface="Times New Roman"/>
              </a:rPr>
              <a:t>directly to the fort," said Northmour; and </a:t>
            </a:r>
            <a:r>
              <a:rPr dirty="0" sz="1450" spc="-5">
                <a:latin typeface="Times New Roman"/>
                <a:cs typeface="Times New Roman"/>
              </a:rPr>
              <a:t>he </a:t>
            </a:r>
            <a:r>
              <a:rPr dirty="0" sz="1450" spc="-10">
                <a:latin typeface="Times New Roman"/>
                <a:cs typeface="Times New Roman"/>
              </a:rPr>
              <a:t>began to lead  the way through the</a:t>
            </a:r>
            <a:r>
              <a:rPr dirty="0" sz="1450" spc="5">
                <a:latin typeface="Times New Roman"/>
                <a:cs typeface="Times New Roman"/>
              </a:rPr>
              <a:t> </a:t>
            </a:r>
            <a:r>
              <a:rPr dirty="0" sz="1450" spc="-10">
                <a:latin typeface="Times New Roman"/>
                <a:cs typeface="Times New Roman"/>
              </a:rPr>
              <a:t>rain.</a:t>
            </a:r>
            <a:endParaRPr sz="1450">
              <a:latin typeface="Times New Roman"/>
              <a:cs typeface="Times New Roman"/>
            </a:endParaRPr>
          </a:p>
        </p:txBody>
      </p:sp>
      <p:sp>
        <p:nvSpPr>
          <p:cNvPr id="3" name="object 3"/>
          <p:cNvSpPr txBox="1"/>
          <p:nvPr/>
        </p:nvSpPr>
        <p:spPr>
          <a:xfrm>
            <a:off x="876300" y="6636640"/>
            <a:ext cx="5807075" cy="3373120"/>
          </a:xfrm>
          <a:prstGeom prst="rect">
            <a:avLst/>
          </a:prstGeom>
        </p:spPr>
        <p:txBody>
          <a:bodyPr wrap="square" lIns="0" tIns="11430" rIns="0" bIns="0" rtlCol="0" vert="horz">
            <a:spAutoFit/>
          </a:bodyPr>
          <a:lstStyle/>
          <a:p>
            <a:pPr algn="just" marL="17780">
              <a:lnSpc>
                <a:spcPct val="100000"/>
              </a:lnSpc>
              <a:spcBef>
                <a:spcPts val="90"/>
              </a:spcBef>
            </a:pPr>
            <a:r>
              <a:rPr dirty="0" sz="1450" spc="-15" b="1">
                <a:latin typeface="Times New Roman"/>
                <a:cs typeface="Times New Roman"/>
              </a:rPr>
              <a:t>CHAPTER </a:t>
            </a:r>
            <a:r>
              <a:rPr dirty="0" sz="1450" spc="-10" b="1">
                <a:latin typeface="Times New Roman"/>
                <a:cs typeface="Times New Roman"/>
              </a:rPr>
              <a:t>VI </a:t>
            </a:r>
            <a:r>
              <a:rPr dirty="0" sz="1450" spc="-5" b="1">
                <a:latin typeface="Times New Roman"/>
                <a:cs typeface="Times New Roman"/>
              </a:rPr>
              <a:t>- </a:t>
            </a:r>
            <a:r>
              <a:rPr dirty="0" sz="1450" spc="-10" b="1">
                <a:latin typeface="Times New Roman"/>
                <a:cs typeface="Times New Roman"/>
              </a:rPr>
              <a:t>TELLS OF </a:t>
            </a:r>
            <a:r>
              <a:rPr dirty="0" sz="1450" spc="-15" b="1">
                <a:latin typeface="Times New Roman"/>
                <a:cs typeface="Times New Roman"/>
              </a:rPr>
              <a:t>MY INTRODUCTION </a:t>
            </a:r>
            <a:r>
              <a:rPr dirty="0" sz="1450" spc="-25" b="1">
                <a:latin typeface="Times New Roman"/>
                <a:cs typeface="Times New Roman"/>
              </a:rPr>
              <a:t>TO </a:t>
            </a:r>
            <a:r>
              <a:rPr dirty="0" sz="1450" spc="-10" b="1">
                <a:latin typeface="Times New Roman"/>
                <a:cs typeface="Times New Roman"/>
              </a:rPr>
              <a:t>THE </a:t>
            </a:r>
            <a:r>
              <a:rPr dirty="0" sz="1450" spc="-40" b="1">
                <a:latin typeface="Times New Roman"/>
                <a:cs typeface="Times New Roman"/>
              </a:rPr>
              <a:t>TALL</a:t>
            </a:r>
            <a:r>
              <a:rPr dirty="0" sz="1450" spc="-95" b="1">
                <a:latin typeface="Times New Roman"/>
                <a:cs typeface="Times New Roman"/>
              </a:rPr>
              <a:t> </a:t>
            </a:r>
            <a:r>
              <a:rPr dirty="0" sz="1450" spc="-15" b="1">
                <a:latin typeface="Times New Roman"/>
                <a:cs typeface="Times New Roman"/>
              </a:rPr>
              <a:t>MAN</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were admitted to the pavilion </a:t>
            </a:r>
            <a:r>
              <a:rPr dirty="0" sz="1450" spc="-5">
                <a:latin typeface="Times New Roman"/>
                <a:cs typeface="Times New Roman"/>
              </a:rPr>
              <a:t>by </a:t>
            </a:r>
            <a:r>
              <a:rPr dirty="0" sz="1450" spc="-10">
                <a:latin typeface="Times New Roman"/>
                <a:cs typeface="Times New Roman"/>
              </a:rPr>
              <a:t>Clara, and </a:t>
            </a:r>
            <a:r>
              <a:rPr dirty="0" sz="1450" spc="-5">
                <a:latin typeface="Times New Roman"/>
                <a:cs typeface="Times New Roman"/>
              </a:rPr>
              <a:t>I </a:t>
            </a:r>
            <a:r>
              <a:rPr dirty="0" sz="1450" spc="-10">
                <a:latin typeface="Times New Roman"/>
                <a:cs typeface="Times New Roman"/>
              </a:rPr>
              <a:t>was surprised </a:t>
            </a:r>
            <a:r>
              <a:rPr dirty="0" sz="1450" spc="-5">
                <a:latin typeface="Times New Roman"/>
                <a:cs typeface="Times New Roman"/>
              </a:rPr>
              <a:t>by </a:t>
            </a:r>
            <a:r>
              <a:rPr dirty="0" sz="1450" spc="-10">
                <a:latin typeface="Times New Roman"/>
                <a:cs typeface="Times New Roman"/>
              </a:rPr>
              <a:t>the  completeness and security </a:t>
            </a:r>
            <a:r>
              <a:rPr dirty="0" sz="1450" spc="-5">
                <a:latin typeface="Times New Roman"/>
                <a:cs typeface="Times New Roman"/>
              </a:rPr>
              <a:t>of </a:t>
            </a:r>
            <a:r>
              <a:rPr dirty="0" sz="1450" spc="-10">
                <a:latin typeface="Times New Roman"/>
                <a:cs typeface="Times New Roman"/>
              </a:rPr>
              <a:t>the defences. A barricade </a:t>
            </a:r>
            <a:r>
              <a:rPr dirty="0" sz="1450" spc="-5">
                <a:latin typeface="Times New Roman"/>
                <a:cs typeface="Times New Roman"/>
              </a:rPr>
              <a:t>of </a:t>
            </a:r>
            <a:r>
              <a:rPr dirty="0" sz="1450" spc="-10">
                <a:latin typeface="Times New Roman"/>
                <a:cs typeface="Times New Roman"/>
              </a:rPr>
              <a:t>great strength, and  yet easy to displace, supported the </a:t>
            </a:r>
            <a:r>
              <a:rPr dirty="0" sz="1450" spc="-5">
                <a:latin typeface="Times New Roman"/>
                <a:cs typeface="Times New Roman"/>
              </a:rPr>
              <a:t>door </a:t>
            </a:r>
            <a:r>
              <a:rPr dirty="0" sz="1450" spc="-10">
                <a:latin typeface="Times New Roman"/>
                <a:cs typeface="Times New Roman"/>
              </a:rPr>
              <a:t>against Any violence from without;  and the shutters </a:t>
            </a:r>
            <a:r>
              <a:rPr dirty="0" sz="1450" spc="-5">
                <a:latin typeface="Times New Roman"/>
                <a:cs typeface="Times New Roman"/>
              </a:rPr>
              <a:t>of </a:t>
            </a:r>
            <a:r>
              <a:rPr dirty="0" sz="1450" spc="-10">
                <a:latin typeface="Times New Roman"/>
                <a:cs typeface="Times New Roman"/>
              </a:rPr>
              <a:t>the dining- room, into which </a:t>
            </a:r>
            <a:r>
              <a:rPr dirty="0" sz="1450" spc="-5">
                <a:latin typeface="Times New Roman"/>
                <a:cs typeface="Times New Roman"/>
              </a:rPr>
              <a:t>I </a:t>
            </a:r>
            <a:r>
              <a:rPr dirty="0" sz="1450" spc="-10">
                <a:latin typeface="Times New Roman"/>
                <a:cs typeface="Times New Roman"/>
              </a:rPr>
              <a:t>was led </a:t>
            </a:r>
            <a:r>
              <a:rPr dirty="0" sz="1450" spc="-20">
                <a:latin typeface="Times New Roman"/>
                <a:cs typeface="Times New Roman"/>
              </a:rPr>
              <a:t>directly, </a:t>
            </a:r>
            <a:r>
              <a:rPr dirty="0" sz="1450" spc="-10">
                <a:latin typeface="Times New Roman"/>
                <a:cs typeface="Times New Roman"/>
              </a:rPr>
              <a:t>and which  was feebly illuminated </a:t>
            </a:r>
            <a:r>
              <a:rPr dirty="0" sz="1450" spc="-5">
                <a:latin typeface="Times New Roman"/>
                <a:cs typeface="Times New Roman"/>
              </a:rPr>
              <a:t>by a </a:t>
            </a:r>
            <a:r>
              <a:rPr dirty="0" sz="1450" spc="-10">
                <a:latin typeface="Times New Roman"/>
                <a:cs typeface="Times New Roman"/>
              </a:rPr>
              <a:t>lamp, were even more elaborately fortified. The  panels were strengthened </a:t>
            </a:r>
            <a:r>
              <a:rPr dirty="0" sz="1450" spc="-5">
                <a:latin typeface="Times New Roman"/>
                <a:cs typeface="Times New Roman"/>
              </a:rPr>
              <a:t>by </a:t>
            </a:r>
            <a:r>
              <a:rPr dirty="0" sz="1450" spc="-10">
                <a:latin typeface="Times New Roman"/>
                <a:cs typeface="Times New Roman"/>
              </a:rPr>
              <a:t>bars and cross-bars; and these, in their turn, were  kept in position </a:t>
            </a:r>
            <a:r>
              <a:rPr dirty="0" sz="1450" spc="-5">
                <a:latin typeface="Times New Roman"/>
                <a:cs typeface="Times New Roman"/>
              </a:rPr>
              <a:t>by a </a:t>
            </a:r>
            <a:r>
              <a:rPr dirty="0" sz="1450" spc="-10">
                <a:latin typeface="Times New Roman"/>
                <a:cs typeface="Times New Roman"/>
              </a:rPr>
              <a:t>system </a:t>
            </a:r>
            <a:r>
              <a:rPr dirty="0" sz="1450" spc="-5">
                <a:latin typeface="Times New Roman"/>
                <a:cs typeface="Times New Roman"/>
              </a:rPr>
              <a:t>of </a:t>
            </a:r>
            <a:r>
              <a:rPr dirty="0" sz="1450" spc="-10">
                <a:latin typeface="Times New Roman"/>
                <a:cs typeface="Times New Roman"/>
              </a:rPr>
              <a:t>braces and struts, some abutting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some </a:t>
            </a:r>
            <a:r>
              <a:rPr dirty="0" sz="1450" spc="-5">
                <a:latin typeface="Times New Roman"/>
                <a:cs typeface="Times New Roman"/>
              </a:rPr>
              <a:t>on </a:t>
            </a:r>
            <a:r>
              <a:rPr dirty="0" sz="1450" spc="-10">
                <a:latin typeface="Times New Roman"/>
                <a:cs typeface="Times New Roman"/>
              </a:rPr>
              <a:t>the roof, and others, in fine, against the opposite wall </a:t>
            </a:r>
            <a:r>
              <a:rPr dirty="0" sz="1450" spc="-5">
                <a:latin typeface="Times New Roman"/>
                <a:cs typeface="Times New Roman"/>
              </a:rPr>
              <a:t>of </a:t>
            </a:r>
            <a:r>
              <a:rPr dirty="0" sz="1450" spc="-10">
                <a:latin typeface="Times New Roman"/>
                <a:cs typeface="Times New Roman"/>
              </a:rPr>
              <a:t>the  apartment. It was at once </a:t>
            </a:r>
            <a:r>
              <a:rPr dirty="0" sz="1450" spc="-5">
                <a:latin typeface="Times New Roman"/>
                <a:cs typeface="Times New Roman"/>
              </a:rPr>
              <a:t>a </a:t>
            </a:r>
            <a:r>
              <a:rPr dirty="0" sz="1450" spc="-10">
                <a:latin typeface="Times New Roman"/>
                <a:cs typeface="Times New Roman"/>
              </a:rPr>
              <a:t>solid and well-designed piece </a:t>
            </a:r>
            <a:r>
              <a:rPr dirty="0" sz="1450" spc="-5">
                <a:latin typeface="Times New Roman"/>
                <a:cs typeface="Times New Roman"/>
              </a:rPr>
              <a:t>of </a:t>
            </a:r>
            <a:r>
              <a:rPr dirty="0" sz="1450" spc="-10">
                <a:latin typeface="Times New Roman"/>
                <a:cs typeface="Times New Roman"/>
              </a:rPr>
              <a:t>carpentry; and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seek to conceal my</a:t>
            </a:r>
            <a:r>
              <a:rPr dirty="0" sz="1450" spc="10">
                <a:latin typeface="Times New Roman"/>
                <a:cs typeface="Times New Roman"/>
              </a:rPr>
              <a:t> </a:t>
            </a:r>
            <a:r>
              <a:rPr dirty="0" sz="1450" spc="-10">
                <a:latin typeface="Times New Roman"/>
                <a:cs typeface="Times New Roman"/>
              </a:rPr>
              <a:t>admiration.</a:t>
            </a:r>
            <a:endParaRPr sz="1450">
              <a:latin typeface="Times New Roman"/>
              <a:cs typeface="Times New Roman"/>
            </a:endParaRPr>
          </a:p>
          <a:p>
            <a:pPr algn="just" marL="12700" marR="10795">
              <a:lnSpc>
                <a:spcPts val="1730"/>
              </a:lnSpc>
              <a:spcBef>
                <a:spcPts val="844"/>
              </a:spcBef>
            </a:pPr>
            <a:r>
              <a:rPr dirty="0" sz="1450" spc="-10">
                <a:latin typeface="Times New Roman"/>
                <a:cs typeface="Times New Roman"/>
              </a:rPr>
              <a:t>"I am the </a:t>
            </a:r>
            <a:r>
              <a:rPr dirty="0" sz="1450" spc="-15">
                <a:latin typeface="Times New Roman"/>
                <a:cs typeface="Times New Roman"/>
              </a:rPr>
              <a:t>engineer," </a:t>
            </a:r>
            <a:r>
              <a:rPr dirty="0" sz="1450" spc="-10">
                <a:latin typeface="Times New Roman"/>
                <a:cs typeface="Times New Roman"/>
              </a:rPr>
              <a:t>said </a:t>
            </a:r>
            <a:r>
              <a:rPr dirty="0" sz="1450" spc="-15">
                <a:latin typeface="Times New Roman"/>
                <a:cs typeface="Times New Roman"/>
              </a:rPr>
              <a:t>Northmour. </a:t>
            </a:r>
            <a:r>
              <a:rPr dirty="0" sz="1450" spc="-45">
                <a:latin typeface="Times New Roman"/>
                <a:cs typeface="Times New Roman"/>
              </a:rPr>
              <a:t>"You </a:t>
            </a:r>
            <a:r>
              <a:rPr dirty="0" sz="1450" spc="-10">
                <a:latin typeface="Times New Roman"/>
                <a:cs typeface="Times New Roman"/>
              </a:rPr>
              <a:t>remember the planks in the garden?  Behold them?"</a:t>
            </a:r>
            <a:endParaRPr sz="1450">
              <a:latin typeface="Times New Roman"/>
              <a:cs typeface="Times New Roman"/>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"I did </a:t>
            </a:r>
            <a:r>
              <a:rPr dirty="0" sz="1450" spc="-5">
                <a:latin typeface="Times New Roman"/>
                <a:cs typeface="Times New Roman"/>
              </a:rPr>
              <a:t>not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had so many talents," said</a:t>
            </a:r>
            <a:r>
              <a:rPr dirty="0" sz="1450" spc="30">
                <a:latin typeface="Times New Roman"/>
                <a:cs typeface="Times New Roman"/>
              </a:rPr>
              <a:t> </a:t>
            </a:r>
            <a:r>
              <a:rPr dirty="0" sz="1450" spc="-10">
                <a:latin typeface="Times New Roman"/>
                <a:cs typeface="Times New Roman"/>
              </a:rPr>
              <a:t>I.</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armed?" </a:t>
            </a:r>
            <a:r>
              <a:rPr dirty="0" sz="1450" spc="-5">
                <a:latin typeface="Times New Roman"/>
                <a:cs typeface="Times New Roman"/>
              </a:rPr>
              <a:t>he </a:t>
            </a:r>
            <a:r>
              <a:rPr dirty="0" sz="1450" spc="-10">
                <a:latin typeface="Times New Roman"/>
                <a:cs typeface="Times New Roman"/>
              </a:rPr>
              <a:t>continued, pointing to an array </a:t>
            </a:r>
            <a:r>
              <a:rPr dirty="0" sz="1450" spc="-5">
                <a:latin typeface="Times New Roman"/>
                <a:cs typeface="Times New Roman"/>
              </a:rPr>
              <a:t>of guns </a:t>
            </a:r>
            <a:r>
              <a:rPr dirty="0" sz="1450" spc="-10">
                <a:latin typeface="Times New Roman"/>
                <a:cs typeface="Times New Roman"/>
              </a:rPr>
              <a:t>and pistols, all in  admirable </a:t>
            </a:r>
            <a:r>
              <a:rPr dirty="0" sz="1450" spc="-20">
                <a:latin typeface="Times New Roman"/>
                <a:cs typeface="Times New Roman"/>
              </a:rPr>
              <a:t>order, </a:t>
            </a:r>
            <a:r>
              <a:rPr dirty="0" sz="1450" spc="-10">
                <a:latin typeface="Times New Roman"/>
                <a:cs typeface="Times New Roman"/>
              </a:rPr>
              <a:t>which stood in line against the wall </a:t>
            </a:r>
            <a:r>
              <a:rPr dirty="0" sz="1450" spc="-5">
                <a:latin typeface="Times New Roman"/>
                <a:cs typeface="Times New Roman"/>
              </a:rPr>
              <a:t>or </a:t>
            </a:r>
            <a:r>
              <a:rPr dirty="0" sz="1450" spc="-10">
                <a:latin typeface="Times New Roman"/>
                <a:cs typeface="Times New Roman"/>
              </a:rPr>
              <a:t>were displayed </a:t>
            </a:r>
            <a:r>
              <a:rPr dirty="0" sz="1450" spc="-5">
                <a:latin typeface="Times New Roman"/>
                <a:cs typeface="Times New Roman"/>
              </a:rPr>
              <a:t>upon  </a:t>
            </a:r>
            <a:r>
              <a:rPr dirty="0" sz="1450" spc="-10">
                <a:latin typeface="Times New Roman"/>
                <a:cs typeface="Times New Roman"/>
              </a:rPr>
              <a:t>the sideboard.</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"Thank </a:t>
            </a:r>
            <a:r>
              <a:rPr dirty="0" sz="1450" spc="-5">
                <a:latin typeface="Times New Roman"/>
                <a:cs typeface="Times New Roman"/>
              </a:rPr>
              <a:t>you," I </a:t>
            </a:r>
            <a:r>
              <a:rPr dirty="0" sz="1450" spc="-10">
                <a:latin typeface="Times New Roman"/>
                <a:cs typeface="Times New Roman"/>
              </a:rPr>
              <a:t>returned; "I have </a:t>
            </a:r>
            <a:r>
              <a:rPr dirty="0" sz="1450" spc="-5">
                <a:latin typeface="Times New Roman"/>
                <a:cs typeface="Times New Roman"/>
              </a:rPr>
              <a:t>gone </a:t>
            </a:r>
            <a:r>
              <a:rPr dirty="0" sz="1450" spc="-10">
                <a:latin typeface="Times New Roman"/>
                <a:cs typeface="Times New Roman"/>
              </a:rPr>
              <a:t>armed since </a:t>
            </a:r>
            <a:r>
              <a:rPr dirty="0" sz="1450" spc="-5">
                <a:latin typeface="Times New Roman"/>
                <a:cs typeface="Times New Roman"/>
              </a:rPr>
              <a:t>our </a:t>
            </a:r>
            <a:r>
              <a:rPr dirty="0" sz="1450" spc="-10">
                <a:latin typeface="Times New Roman"/>
                <a:cs typeface="Times New Roman"/>
              </a:rPr>
              <a:t>last </a:t>
            </a:r>
            <a:r>
              <a:rPr dirty="0" sz="1450" spc="-15">
                <a:latin typeface="Times New Roman"/>
                <a:cs typeface="Times New Roman"/>
              </a:rPr>
              <a:t>encounter. </a:t>
            </a:r>
            <a:r>
              <a:rPr dirty="0" sz="1450" spc="-10">
                <a:latin typeface="Times New Roman"/>
                <a:cs typeface="Times New Roman"/>
              </a:rPr>
              <a:t>But, to  tell </a:t>
            </a:r>
            <a:r>
              <a:rPr dirty="0" sz="1450" spc="-5">
                <a:latin typeface="Times New Roman"/>
                <a:cs typeface="Times New Roman"/>
              </a:rPr>
              <a:t>you </a:t>
            </a:r>
            <a:r>
              <a:rPr dirty="0" sz="1450" spc="-10">
                <a:latin typeface="Times New Roman"/>
                <a:cs typeface="Times New Roman"/>
              </a:rPr>
              <a:t>the truth, </a:t>
            </a:r>
            <a:r>
              <a:rPr dirty="0" sz="1450" spc="-5">
                <a:latin typeface="Times New Roman"/>
                <a:cs typeface="Times New Roman"/>
              </a:rPr>
              <a:t>I </a:t>
            </a:r>
            <a:r>
              <a:rPr dirty="0" sz="1450" spc="-10">
                <a:latin typeface="Times New Roman"/>
                <a:cs typeface="Times New Roman"/>
              </a:rPr>
              <a:t>have had nothing to eat since early yesterday</a:t>
            </a:r>
            <a:r>
              <a:rPr dirty="0" sz="1450" spc="120">
                <a:latin typeface="Times New Roman"/>
                <a:cs typeface="Times New Roman"/>
              </a:rPr>
              <a:t> </a:t>
            </a:r>
            <a:r>
              <a:rPr dirty="0" sz="1450" spc="-10">
                <a:latin typeface="Times New Roman"/>
                <a:cs typeface="Times New Roman"/>
              </a:rPr>
              <a:t>evening."</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Northmour produced some cold meat, to which </a:t>
            </a:r>
            <a:r>
              <a:rPr dirty="0" sz="1450" spc="-5">
                <a:latin typeface="Times New Roman"/>
                <a:cs typeface="Times New Roman"/>
              </a:rPr>
              <a:t>I </a:t>
            </a:r>
            <a:r>
              <a:rPr dirty="0" sz="1450" spc="-10">
                <a:latin typeface="Times New Roman"/>
                <a:cs typeface="Times New Roman"/>
              </a:rPr>
              <a:t>eagerly set myself, and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good </a:t>
            </a:r>
            <a:r>
              <a:rPr dirty="0" sz="1450" spc="-20">
                <a:latin typeface="Times New Roman"/>
                <a:cs typeface="Times New Roman"/>
              </a:rPr>
              <a:t>Burgundy, </a:t>
            </a:r>
            <a:r>
              <a:rPr dirty="0" sz="1450" spc="-5">
                <a:latin typeface="Times New Roman"/>
                <a:cs typeface="Times New Roman"/>
              </a:rPr>
              <a:t>by </a:t>
            </a:r>
            <a:r>
              <a:rPr dirty="0" sz="1450" spc="-10">
                <a:latin typeface="Times New Roman"/>
                <a:cs typeface="Times New Roman"/>
              </a:rPr>
              <a:t>which, wet as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scruple to profit. </a:t>
            </a:r>
            <a:r>
              <a:rPr dirty="0" sz="1450" spc="-5">
                <a:latin typeface="Times New Roman"/>
                <a:cs typeface="Times New Roman"/>
              </a:rPr>
              <a:t>I  </a:t>
            </a:r>
            <a:r>
              <a:rPr dirty="0" sz="1450" spc="-10">
                <a:latin typeface="Times New Roman"/>
                <a:cs typeface="Times New Roman"/>
              </a:rPr>
              <a:t>have always been an extreme temperance man </a:t>
            </a:r>
            <a:r>
              <a:rPr dirty="0" sz="1450" spc="-5">
                <a:latin typeface="Times New Roman"/>
                <a:cs typeface="Times New Roman"/>
              </a:rPr>
              <a:t>on </a:t>
            </a:r>
            <a:r>
              <a:rPr dirty="0" sz="1450" spc="-10">
                <a:latin typeface="Times New Roman"/>
                <a:cs typeface="Times New Roman"/>
              </a:rPr>
              <a:t>principle; </a:t>
            </a:r>
            <a:r>
              <a:rPr dirty="0" sz="1450" spc="-5">
                <a:latin typeface="Times New Roman"/>
                <a:cs typeface="Times New Roman"/>
              </a:rPr>
              <a:t>but </a:t>
            </a:r>
            <a:r>
              <a:rPr dirty="0" sz="1450" spc="-10">
                <a:latin typeface="Times New Roman"/>
                <a:cs typeface="Times New Roman"/>
              </a:rPr>
              <a:t>it is useless to  push principle to excess, and </a:t>
            </a:r>
            <a:r>
              <a:rPr dirty="0" sz="1450" spc="-5">
                <a:latin typeface="Times New Roman"/>
                <a:cs typeface="Times New Roman"/>
              </a:rPr>
              <a:t>on </a:t>
            </a:r>
            <a:r>
              <a:rPr dirty="0" sz="1450" spc="-10">
                <a:latin typeface="Times New Roman"/>
                <a:cs typeface="Times New Roman"/>
              </a:rPr>
              <a:t>this occasion </a:t>
            </a:r>
            <a:r>
              <a:rPr dirty="0" sz="1450" spc="-5">
                <a:latin typeface="Times New Roman"/>
                <a:cs typeface="Times New Roman"/>
              </a:rPr>
              <a:t>I </a:t>
            </a:r>
            <a:r>
              <a:rPr dirty="0" sz="1450" spc="-10">
                <a:latin typeface="Times New Roman"/>
                <a:cs typeface="Times New Roman"/>
              </a:rPr>
              <a:t>believe that </a:t>
            </a:r>
            <a:r>
              <a:rPr dirty="0" sz="1450" spc="-5">
                <a:latin typeface="Times New Roman"/>
                <a:cs typeface="Times New Roman"/>
              </a:rPr>
              <a:t>I </a:t>
            </a:r>
            <a:r>
              <a:rPr dirty="0" sz="1450" spc="-10">
                <a:latin typeface="Times New Roman"/>
                <a:cs typeface="Times New Roman"/>
              </a:rPr>
              <a:t>finished three-  quarters </a:t>
            </a:r>
            <a:r>
              <a:rPr dirty="0" sz="1450" spc="-5">
                <a:latin typeface="Times New Roman"/>
                <a:cs typeface="Times New Roman"/>
              </a:rPr>
              <a:t>of </a:t>
            </a:r>
            <a:r>
              <a:rPr dirty="0" sz="1450" spc="-10">
                <a:latin typeface="Times New Roman"/>
                <a:cs typeface="Times New Roman"/>
              </a:rPr>
              <a:t>the bottle. As </a:t>
            </a:r>
            <a:r>
              <a:rPr dirty="0" sz="1450" spc="-5">
                <a:latin typeface="Times New Roman"/>
                <a:cs typeface="Times New Roman"/>
              </a:rPr>
              <a:t>I </a:t>
            </a:r>
            <a:r>
              <a:rPr dirty="0" sz="1450" spc="-10">
                <a:latin typeface="Times New Roman"/>
                <a:cs typeface="Times New Roman"/>
              </a:rPr>
              <a:t>ate, </a:t>
            </a:r>
            <a:r>
              <a:rPr dirty="0" sz="1450" spc="-5">
                <a:latin typeface="Times New Roman"/>
                <a:cs typeface="Times New Roman"/>
              </a:rPr>
              <a:t>I </a:t>
            </a:r>
            <a:r>
              <a:rPr dirty="0" sz="1450" spc="-10">
                <a:latin typeface="Times New Roman"/>
                <a:cs typeface="Times New Roman"/>
              </a:rPr>
              <a:t>still continued to admire the preparations for  defence.</a:t>
            </a:r>
            <a:endParaRPr sz="1450">
              <a:latin typeface="Times New Roman"/>
              <a:cs typeface="Times New Roman"/>
            </a:endParaRPr>
          </a:p>
          <a:p>
            <a:pPr algn="just" marL="12700">
              <a:lnSpc>
                <a:spcPct val="100000"/>
              </a:lnSpc>
              <a:spcBef>
                <a:spcPts val="790"/>
              </a:spcBef>
            </a:pPr>
            <a:r>
              <a:rPr dirty="0" sz="1450" spc="-50">
                <a:latin typeface="Times New Roman"/>
                <a:cs typeface="Times New Roman"/>
              </a:rPr>
              <a:t>"We </a:t>
            </a:r>
            <a:r>
              <a:rPr dirty="0" sz="1450" spc="-10">
                <a:latin typeface="Times New Roman"/>
                <a:cs typeface="Times New Roman"/>
              </a:rPr>
              <a:t>could stand </a:t>
            </a:r>
            <a:r>
              <a:rPr dirty="0" sz="1450" spc="-5">
                <a:latin typeface="Times New Roman"/>
                <a:cs typeface="Times New Roman"/>
              </a:rPr>
              <a:t>a </a:t>
            </a:r>
            <a:r>
              <a:rPr dirty="0" sz="1450" spc="-10">
                <a:latin typeface="Times New Roman"/>
                <a:cs typeface="Times New Roman"/>
              </a:rPr>
              <a:t>siege," </a:t>
            </a:r>
            <a:r>
              <a:rPr dirty="0" sz="1450" spc="-5">
                <a:latin typeface="Times New Roman"/>
                <a:cs typeface="Times New Roman"/>
              </a:rPr>
              <a:t>I </a:t>
            </a:r>
            <a:r>
              <a:rPr dirty="0" sz="1450" spc="-10">
                <a:latin typeface="Times New Roman"/>
                <a:cs typeface="Times New Roman"/>
              </a:rPr>
              <a:t>said at</a:t>
            </a:r>
            <a:r>
              <a:rPr dirty="0" sz="1450" spc="60">
                <a:latin typeface="Times New Roman"/>
                <a:cs typeface="Times New Roman"/>
              </a:rPr>
              <a:t> </a:t>
            </a:r>
            <a:r>
              <a:rPr dirty="0" sz="1450" spc="-10">
                <a:latin typeface="Times New Roman"/>
                <a:cs typeface="Times New Roman"/>
              </a:rPr>
              <a:t>length.</a:t>
            </a:r>
            <a:endParaRPr sz="1450">
              <a:latin typeface="Times New Roman"/>
              <a:cs typeface="Times New Roman"/>
            </a:endParaRPr>
          </a:p>
          <a:p>
            <a:pPr algn="just" marL="12700" marR="5715">
              <a:lnSpc>
                <a:spcPts val="1730"/>
              </a:lnSpc>
              <a:spcBef>
                <a:spcPts val="919"/>
              </a:spcBef>
            </a:pPr>
            <a:r>
              <a:rPr dirty="0" sz="1450" spc="-30">
                <a:latin typeface="Times New Roman"/>
                <a:cs typeface="Times New Roman"/>
              </a:rPr>
              <a:t>"Ye-es," </a:t>
            </a:r>
            <a:r>
              <a:rPr dirty="0" sz="1450" spc="-10">
                <a:latin typeface="Times New Roman"/>
                <a:cs typeface="Times New Roman"/>
              </a:rPr>
              <a:t>drawled Northmour; "a very little one, per-haps. It is </a:t>
            </a:r>
            <a:r>
              <a:rPr dirty="0" sz="1450" spc="-5">
                <a:latin typeface="Times New Roman"/>
                <a:cs typeface="Times New Roman"/>
              </a:rPr>
              <a:t>not </a:t>
            </a:r>
            <a:r>
              <a:rPr dirty="0" sz="1450" spc="-10">
                <a:latin typeface="Times New Roman"/>
                <a:cs typeface="Times New Roman"/>
              </a:rPr>
              <a:t>so much the  strength </a:t>
            </a:r>
            <a:r>
              <a:rPr dirty="0" sz="1450" spc="-5">
                <a:latin typeface="Times New Roman"/>
                <a:cs typeface="Times New Roman"/>
              </a:rPr>
              <a:t>of </a:t>
            </a:r>
            <a:r>
              <a:rPr dirty="0" sz="1450" spc="-10">
                <a:latin typeface="Times New Roman"/>
                <a:cs typeface="Times New Roman"/>
              </a:rPr>
              <a:t>the pavilion </a:t>
            </a:r>
            <a:r>
              <a:rPr dirty="0" sz="1450" spc="-5">
                <a:latin typeface="Times New Roman"/>
                <a:cs typeface="Times New Roman"/>
              </a:rPr>
              <a:t>I </a:t>
            </a:r>
            <a:r>
              <a:rPr dirty="0" sz="1450" spc="-10">
                <a:latin typeface="Times New Roman"/>
                <a:cs typeface="Times New Roman"/>
              </a:rPr>
              <a:t>misdoubt; it is the doubled anger that kills me. If we  get to shooting, wild as the country is some </a:t>
            </a:r>
            <a:r>
              <a:rPr dirty="0" sz="1450" spc="-5">
                <a:latin typeface="Times New Roman"/>
                <a:cs typeface="Times New Roman"/>
              </a:rPr>
              <a:t>one </a:t>
            </a:r>
            <a:r>
              <a:rPr dirty="0" sz="1450" spc="-10">
                <a:latin typeface="Times New Roman"/>
                <a:cs typeface="Times New Roman"/>
              </a:rPr>
              <a:t>is sure to hear it, and then </a:t>
            </a:r>
            <a:r>
              <a:rPr dirty="0" sz="1450" spc="-5">
                <a:latin typeface="Times New Roman"/>
                <a:cs typeface="Times New Roman"/>
              </a:rPr>
              <a:t>-  </a:t>
            </a:r>
            <a:r>
              <a:rPr dirty="0" sz="1450" spc="-10">
                <a:latin typeface="Times New Roman"/>
                <a:cs typeface="Times New Roman"/>
              </a:rPr>
              <a:t>why then it's the same thing, only different, as they say: caged </a:t>
            </a:r>
            <a:r>
              <a:rPr dirty="0" sz="1450" spc="-5">
                <a:latin typeface="Times New Roman"/>
                <a:cs typeface="Times New Roman"/>
              </a:rPr>
              <a:t>by </a:t>
            </a:r>
            <a:r>
              <a:rPr dirty="0" sz="1450" spc="-35">
                <a:latin typeface="Times New Roman"/>
                <a:cs typeface="Times New Roman"/>
              </a:rPr>
              <a:t>law, </a:t>
            </a:r>
            <a:r>
              <a:rPr dirty="0" sz="1450" spc="-5">
                <a:latin typeface="Times New Roman"/>
                <a:cs typeface="Times New Roman"/>
              </a:rPr>
              <a:t>or </a:t>
            </a:r>
            <a:r>
              <a:rPr dirty="0" sz="1450" spc="-10">
                <a:latin typeface="Times New Roman"/>
                <a:cs typeface="Times New Roman"/>
              </a:rPr>
              <a:t>killed  </a:t>
            </a:r>
            <a:r>
              <a:rPr dirty="0" sz="1450" spc="-5">
                <a:latin typeface="Times New Roman"/>
                <a:cs typeface="Times New Roman"/>
              </a:rPr>
              <a:t>by </a:t>
            </a:r>
            <a:r>
              <a:rPr dirty="0" sz="1450" spc="-15">
                <a:latin typeface="Times New Roman"/>
                <a:cs typeface="Times New Roman"/>
              </a:rPr>
              <a:t>CARBONARI. </a:t>
            </a:r>
            <a:r>
              <a:rPr dirty="0" sz="1450" spc="-10">
                <a:latin typeface="Times New Roman"/>
                <a:cs typeface="Times New Roman"/>
              </a:rPr>
              <a:t>There's the choice. It is </a:t>
            </a:r>
            <a:r>
              <a:rPr dirty="0" sz="1450" spc="-5">
                <a:latin typeface="Times New Roman"/>
                <a:cs typeface="Times New Roman"/>
              </a:rPr>
              <a:t>a </a:t>
            </a:r>
            <a:r>
              <a:rPr dirty="0" sz="1450" spc="-10">
                <a:latin typeface="Times New Roman"/>
                <a:cs typeface="Times New Roman"/>
              </a:rPr>
              <a:t>devilish bad thing to have the law  against </a:t>
            </a:r>
            <a:r>
              <a:rPr dirty="0" sz="1450" spc="-5">
                <a:latin typeface="Times New Roman"/>
                <a:cs typeface="Times New Roman"/>
              </a:rPr>
              <a:t>you </a:t>
            </a:r>
            <a:r>
              <a:rPr dirty="0" sz="1450" spc="-10">
                <a:latin typeface="Times New Roman"/>
                <a:cs typeface="Times New Roman"/>
              </a:rPr>
              <a:t>in this world, and so </a:t>
            </a:r>
            <a:r>
              <a:rPr dirty="0" sz="1450" spc="-5">
                <a:latin typeface="Times New Roman"/>
                <a:cs typeface="Times New Roman"/>
              </a:rPr>
              <a:t>I </a:t>
            </a:r>
            <a:r>
              <a:rPr dirty="0" sz="1450" spc="-10">
                <a:latin typeface="Times New Roman"/>
                <a:cs typeface="Times New Roman"/>
              </a:rPr>
              <a:t>tell the old gentleman upstairs. He is quite  </a:t>
            </a:r>
            <a:r>
              <a:rPr dirty="0" sz="1450" spc="-5">
                <a:latin typeface="Times New Roman"/>
                <a:cs typeface="Times New Roman"/>
              </a:rPr>
              <a:t>of </a:t>
            </a:r>
            <a:r>
              <a:rPr dirty="0" sz="1450" spc="-10">
                <a:latin typeface="Times New Roman"/>
                <a:cs typeface="Times New Roman"/>
              </a:rPr>
              <a:t>my way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thinking."</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"Speaking </a:t>
            </a:r>
            <a:r>
              <a:rPr dirty="0" sz="1450" spc="-5">
                <a:latin typeface="Times New Roman"/>
                <a:cs typeface="Times New Roman"/>
              </a:rPr>
              <a:t>of </a:t>
            </a:r>
            <a:r>
              <a:rPr dirty="0" sz="1450" spc="-10">
                <a:latin typeface="Times New Roman"/>
                <a:cs typeface="Times New Roman"/>
              </a:rPr>
              <a:t>that," said I, "what kind </a:t>
            </a:r>
            <a:r>
              <a:rPr dirty="0" sz="1450" spc="-5">
                <a:latin typeface="Times New Roman"/>
                <a:cs typeface="Times New Roman"/>
              </a:rPr>
              <a:t>of </a:t>
            </a:r>
            <a:r>
              <a:rPr dirty="0" sz="1450" spc="-10">
                <a:latin typeface="Times New Roman"/>
                <a:cs typeface="Times New Roman"/>
              </a:rPr>
              <a:t>person is</a:t>
            </a:r>
            <a:r>
              <a:rPr dirty="0" sz="1450" spc="4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8255">
              <a:lnSpc>
                <a:spcPts val="1730"/>
              </a:lnSpc>
              <a:spcBef>
                <a:spcPts val="919"/>
              </a:spcBef>
            </a:pPr>
            <a:r>
              <a:rPr dirty="0" sz="1450" spc="-10">
                <a:latin typeface="Times New Roman"/>
                <a:cs typeface="Times New Roman"/>
              </a:rPr>
              <a:t>"Oh, he!" cried the other; "he's </a:t>
            </a:r>
            <a:r>
              <a:rPr dirty="0" sz="1450" spc="-5">
                <a:latin typeface="Times New Roman"/>
                <a:cs typeface="Times New Roman"/>
              </a:rPr>
              <a:t>a </a:t>
            </a:r>
            <a:r>
              <a:rPr dirty="0" sz="1450" spc="-10">
                <a:latin typeface="Times New Roman"/>
                <a:cs typeface="Times New Roman"/>
              </a:rPr>
              <a:t>rancid </a:t>
            </a:r>
            <a:r>
              <a:rPr dirty="0" sz="1450" spc="-25">
                <a:latin typeface="Times New Roman"/>
                <a:cs typeface="Times New Roman"/>
              </a:rPr>
              <a:t>fellow, </a:t>
            </a:r>
            <a:r>
              <a:rPr dirty="0" sz="1450" spc="-10">
                <a:latin typeface="Times New Roman"/>
                <a:cs typeface="Times New Roman"/>
              </a:rPr>
              <a:t>as far as </a:t>
            </a:r>
            <a:r>
              <a:rPr dirty="0" sz="1450" spc="-5">
                <a:latin typeface="Times New Roman"/>
                <a:cs typeface="Times New Roman"/>
              </a:rPr>
              <a:t>he </a:t>
            </a:r>
            <a:r>
              <a:rPr dirty="0" sz="1450" spc="-10">
                <a:latin typeface="Times New Roman"/>
                <a:cs typeface="Times New Roman"/>
              </a:rPr>
              <a:t>goes. </a:t>
            </a:r>
            <a:r>
              <a:rPr dirty="0" sz="1450" spc="-5">
                <a:latin typeface="Times New Roman"/>
                <a:cs typeface="Times New Roman"/>
              </a:rPr>
              <a:t>I </a:t>
            </a:r>
            <a:r>
              <a:rPr dirty="0" sz="1450" spc="-10">
                <a:latin typeface="Times New Roman"/>
                <a:cs typeface="Times New Roman"/>
              </a:rPr>
              <a:t>should like  to have his neck wrung to-morrow </a:t>
            </a:r>
            <a:r>
              <a:rPr dirty="0" sz="1450" spc="-5">
                <a:latin typeface="Times New Roman"/>
                <a:cs typeface="Times New Roman"/>
              </a:rPr>
              <a:t>by </a:t>
            </a:r>
            <a:r>
              <a:rPr dirty="0" sz="1450" spc="-10">
                <a:latin typeface="Times New Roman"/>
                <a:cs typeface="Times New Roman"/>
              </a:rPr>
              <a:t>all the devils in </a:t>
            </a:r>
            <a:r>
              <a:rPr dirty="0" sz="1450" spc="-25">
                <a:latin typeface="Times New Roman"/>
                <a:cs typeface="Times New Roman"/>
              </a:rPr>
              <a:t>Italy.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in this  </a:t>
            </a:r>
            <a:r>
              <a:rPr dirty="0" sz="1450" spc="-15">
                <a:latin typeface="Times New Roman"/>
                <a:cs typeface="Times New Roman"/>
              </a:rPr>
              <a:t>affair </a:t>
            </a:r>
            <a:r>
              <a:rPr dirty="0" sz="1450" spc="-10">
                <a:latin typeface="Times New Roman"/>
                <a:cs typeface="Times New Roman"/>
              </a:rPr>
              <a:t>for him. </a:t>
            </a:r>
            <a:r>
              <a:rPr dirty="0" sz="1450" spc="-60">
                <a:latin typeface="Times New Roman"/>
                <a:cs typeface="Times New Roman"/>
              </a:rPr>
              <a:t>You </a:t>
            </a:r>
            <a:r>
              <a:rPr dirty="0" sz="1450" spc="-10">
                <a:latin typeface="Times New Roman"/>
                <a:cs typeface="Times New Roman"/>
              </a:rPr>
              <a:t>take me?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a </a:t>
            </a:r>
            <a:r>
              <a:rPr dirty="0" sz="1450" spc="-15">
                <a:latin typeface="Times New Roman"/>
                <a:cs typeface="Times New Roman"/>
              </a:rPr>
              <a:t>bargain </a:t>
            </a:r>
            <a:r>
              <a:rPr dirty="0" sz="1450" spc="-10">
                <a:latin typeface="Times New Roman"/>
                <a:cs typeface="Times New Roman"/>
              </a:rPr>
              <a:t>for Missy's hand, and </a:t>
            </a:r>
            <a:r>
              <a:rPr dirty="0" sz="1450" spc="-5">
                <a:latin typeface="Times New Roman"/>
                <a:cs typeface="Times New Roman"/>
              </a:rPr>
              <a:t>I </a:t>
            </a:r>
            <a:r>
              <a:rPr dirty="0" sz="1450" spc="-10">
                <a:latin typeface="Times New Roman"/>
                <a:cs typeface="Times New Roman"/>
              </a:rPr>
              <a:t>mean to  have it</a:t>
            </a:r>
            <a:r>
              <a:rPr dirty="0" sz="1450" spc="-5">
                <a:latin typeface="Times New Roman"/>
                <a:cs typeface="Times New Roman"/>
              </a:rPr>
              <a:t> too."</a:t>
            </a:r>
            <a:endParaRPr sz="1450">
              <a:latin typeface="Times New Roman"/>
              <a:cs typeface="Times New Roman"/>
            </a:endParaRPr>
          </a:p>
          <a:p>
            <a:pPr algn="just" marL="12700" marR="1546225">
              <a:lnSpc>
                <a:spcPts val="1730"/>
              </a:lnSpc>
              <a:spcBef>
                <a:spcPts val="860"/>
              </a:spcBef>
            </a:pPr>
            <a:r>
              <a:rPr dirty="0" sz="1450" spc="-10">
                <a:latin typeface="Times New Roman"/>
                <a:cs typeface="Times New Roman"/>
              </a:rPr>
              <a:t>"That </a:t>
            </a:r>
            <a:r>
              <a:rPr dirty="0" sz="1450" spc="-5">
                <a:latin typeface="Times New Roman"/>
                <a:cs typeface="Times New Roman"/>
              </a:rPr>
              <a:t>by </a:t>
            </a:r>
            <a:r>
              <a:rPr dirty="0" sz="1450" spc="-10">
                <a:latin typeface="Times New Roman"/>
                <a:cs typeface="Times New Roman"/>
              </a:rPr>
              <a:t>the </a:t>
            </a:r>
            <a:r>
              <a:rPr dirty="0" sz="1450" spc="-30">
                <a:latin typeface="Times New Roman"/>
                <a:cs typeface="Times New Roman"/>
              </a:rPr>
              <a:t>way," </a:t>
            </a:r>
            <a:r>
              <a:rPr dirty="0" sz="1450" spc="-10">
                <a:latin typeface="Times New Roman"/>
                <a:cs typeface="Times New Roman"/>
              </a:rPr>
              <a:t>said I. "I understand. But how will </a:t>
            </a:r>
            <a:r>
              <a:rPr dirty="0" sz="1450" spc="-35">
                <a:latin typeface="Times New Roman"/>
                <a:cs typeface="Times New Roman"/>
              </a:rPr>
              <a:t>Mr.  </a:t>
            </a:r>
            <a:r>
              <a:rPr dirty="0" sz="1450" spc="-10">
                <a:latin typeface="Times New Roman"/>
                <a:cs typeface="Times New Roman"/>
              </a:rPr>
              <a:t>Huddlestone take my</a:t>
            </a:r>
            <a:r>
              <a:rPr dirty="0" sz="1450">
                <a:latin typeface="Times New Roman"/>
                <a:cs typeface="Times New Roman"/>
              </a:rPr>
              <a:t> </a:t>
            </a:r>
            <a:r>
              <a:rPr dirty="0" sz="1450" spc="-10">
                <a:latin typeface="Times New Roman"/>
                <a:cs typeface="Times New Roman"/>
              </a:rPr>
              <a:t>intrusion?"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"Leave that to Clara," returned</a:t>
            </a:r>
            <a:r>
              <a:rPr dirty="0" sz="1450" spc="10">
                <a:latin typeface="Times New Roman"/>
                <a:cs typeface="Times New Roman"/>
              </a:rPr>
              <a:t> </a:t>
            </a:r>
            <a:r>
              <a:rPr dirty="0" sz="1450" spc="-15">
                <a:latin typeface="Times New Roman"/>
                <a:cs typeface="Times New Roman"/>
              </a:rPr>
              <a:t>Northmour.</a:t>
            </a:r>
            <a:endParaRPr sz="1450">
              <a:latin typeface="Times New Roman"/>
              <a:cs typeface="Times New Roman"/>
            </a:endParaRPr>
          </a:p>
          <a:p>
            <a:pPr algn="just" marL="12700" marR="5080">
              <a:lnSpc>
                <a:spcPts val="1730"/>
              </a:lnSpc>
              <a:spcBef>
                <a:spcPts val="915"/>
              </a:spcBef>
            </a:pPr>
            <a:r>
              <a:rPr dirty="0" sz="1450" spc="-5">
                <a:latin typeface="Times New Roman"/>
                <a:cs typeface="Times New Roman"/>
              </a:rPr>
              <a:t>I </a:t>
            </a:r>
            <a:r>
              <a:rPr dirty="0" sz="1450" spc="-10">
                <a:latin typeface="Times New Roman"/>
                <a:cs typeface="Times New Roman"/>
              </a:rPr>
              <a:t>could have struck him in the face for this coarse familiarity; </a:t>
            </a:r>
            <a:r>
              <a:rPr dirty="0" sz="1450" spc="-5">
                <a:latin typeface="Times New Roman"/>
                <a:cs typeface="Times New Roman"/>
              </a:rPr>
              <a:t>but I </a:t>
            </a:r>
            <a:r>
              <a:rPr dirty="0" sz="1450" spc="-10">
                <a:latin typeface="Times New Roman"/>
                <a:cs typeface="Times New Roman"/>
              </a:rPr>
              <a:t>respected  the truce, as,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bound </a:t>
            </a:r>
            <a:r>
              <a:rPr dirty="0" sz="1450" spc="-10">
                <a:latin typeface="Times New Roman"/>
                <a:cs typeface="Times New Roman"/>
              </a:rPr>
              <a:t>to </a:t>
            </a:r>
            <a:r>
              <a:rPr dirty="0" sz="1450" spc="-30">
                <a:latin typeface="Times New Roman"/>
                <a:cs typeface="Times New Roman"/>
              </a:rPr>
              <a:t>say, </a:t>
            </a:r>
            <a:r>
              <a:rPr dirty="0" sz="1450" spc="-10">
                <a:latin typeface="Times New Roman"/>
                <a:cs typeface="Times New Roman"/>
              </a:rPr>
              <a:t>did </a:t>
            </a:r>
            <a:r>
              <a:rPr dirty="0" sz="1450" spc="-15">
                <a:latin typeface="Times New Roman"/>
                <a:cs typeface="Times New Roman"/>
              </a:rPr>
              <a:t>Northmour, </a:t>
            </a:r>
            <a:r>
              <a:rPr dirty="0" sz="1450" spc="-10">
                <a:latin typeface="Times New Roman"/>
                <a:cs typeface="Times New Roman"/>
              </a:rPr>
              <a:t>and so long as the danger  continued </a:t>
            </a:r>
            <a:r>
              <a:rPr dirty="0" sz="1450" spc="-5">
                <a:latin typeface="Times New Roman"/>
                <a:cs typeface="Times New Roman"/>
              </a:rPr>
              <a:t>not a </a:t>
            </a:r>
            <a:r>
              <a:rPr dirty="0" sz="1450" spc="-10">
                <a:latin typeface="Times New Roman"/>
                <a:cs typeface="Times New Roman"/>
              </a:rPr>
              <a:t>cloud arose in </a:t>
            </a:r>
            <a:r>
              <a:rPr dirty="0" sz="1450" spc="-5">
                <a:latin typeface="Times New Roman"/>
                <a:cs typeface="Times New Roman"/>
              </a:rPr>
              <a:t>our </a:t>
            </a:r>
            <a:r>
              <a:rPr dirty="0" sz="1450" spc="-10">
                <a:latin typeface="Times New Roman"/>
                <a:cs typeface="Times New Roman"/>
              </a:rPr>
              <a:t>relation. </a:t>
            </a:r>
            <a:r>
              <a:rPr dirty="0" sz="1450" spc="-5">
                <a:latin typeface="Times New Roman"/>
                <a:cs typeface="Times New Roman"/>
              </a:rPr>
              <a:t>I </a:t>
            </a:r>
            <a:r>
              <a:rPr dirty="0" sz="1450" spc="-10">
                <a:latin typeface="Times New Roman"/>
                <a:cs typeface="Times New Roman"/>
              </a:rPr>
              <a:t>bear him this testimony with the  most unfeigned satisfaction; </a:t>
            </a:r>
            <a:r>
              <a:rPr dirty="0" sz="1450" spc="-5">
                <a:latin typeface="Times New Roman"/>
                <a:cs typeface="Times New Roman"/>
              </a:rPr>
              <a:t>nor </a:t>
            </a: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without pride when </a:t>
            </a:r>
            <a:r>
              <a:rPr dirty="0" sz="1450" spc="-5">
                <a:latin typeface="Times New Roman"/>
                <a:cs typeface="Times New Roman"/>
              </a:rPr>
              <a:t>I </a:t>
            </a:r>
            <a:r>
              <a:rPr dirty="0" sz="1450" spc="-10">
                <a:latin typeface="Times New Roman"/>
                <a:cs typeface="Times New Roman"/>
              </a:rPr>
              <a:t>look back </a:t>
            </a:r>
            <a:r>
              <a:rPr dirty="0" sz="1450" spc="-5">
                <a:latin typeface="Times New Roman"/>
                <a:cs typeface="Times New Roman"/>
              </a:rPr>
              <a:t>upon </a:t>
            </a:r>
            <a:r>
              <a:rPr dirty="0" sz="1450" spc="-10">
                <a:latin typeface="Times New Roman"/>
                <a:cs typeface="Times New Roman"/>
              </a:rPr>
              <a:t>my  own </a:t>
            </a:r>
            <a:r>
              <a:rPr dirty="0" sz="1450" spc="-15">
                <a:latin typeface="Times New Roman"/>
                <a:cs typeface="Times New Roman"/>
              </a:rPr>
              <a:t>behaviour. </a:t>
            </a:r>
            <a:r>
              <a:rPr dirty="0" sz="1450" spc="-10">
                <a:latin typeface="Times New Roman"/>
                <a:cs typeface="Times New Roman"/>
              </a:rPr>
              <a:t>For surely </a:t>
            </a:r>
            <a:r>
              <a:rPr dirty="0" sz="1450" spc="-5">
                <a:latin typeface="Times New Roman"/>
                <a:cs typeface="Times New Roman"/>
              </a:rPr>
              <a:t>no </a:t>
            </a:r>
            <a:r>
              <a:rPr dirty="0" sz="1450" spc="-10">
                <a:latin typeface="Times New Roman"/>
                <a:cs typeface="Times New Roman"/>
              </a:rPr>
              <a:t>two men were ever left in </a:t>
            </a:r>
            <a:r>
              <a:rPr dirty="0" sz="1450" spc="-5">
                <a:latin typeface="Times New Roman"/>
                <a:cs typeface="Times New Roman"/>
              </a:rPr>
              <a:t>a </a:t>
            </a:r>
            <a:r>
              <a:rPr dirty="0" sz="1450" spc="-10">
                <a:latin typeface="Times New Roman"/>
                <a:cs typeface="Times New Roman"/>
              </a:rPr>
              <a:t>position so invidious  and irritating.</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As soon as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eating, we proceeded to inspect the lower </a:t>
            </a:r>
            <a:r>
              <a:rPr dirty="0" sz="1450" spc="-20">
                <a:latin typeface="Times New Roman"/>
                <a:cs typeface="Times New Roman"/>
              </a:rPr>
              <a:t>floor.  Window </a:t>
            </a:r>
            <a:r>
              <a:rPr dirty="0" sz="1450" spc="-5">
                <a:latin typeface="Times New Roman"/>
                <a:cs typeface="Times New Roman"/>
              </a:rPr>
              <a:t>by </a:t>
            </a:r>
            <a:r>
              <a:rPr dirty="0" sz="1450" spc="-10">
                <a:latin typeface="Times New Roman"/>
                <a:cs typeface="Times New Roman"/>
              </a:rPr>
              <a:t>window we tried the different supports, now and then making an  inconsiderable</a:t>
            </a:r>
            <a:r>
              <a:rPr dirty="0" sz="1450" spc="140">
                <a:latin typeface="Times New Roman"/>
                <a:cs typeface="Times New Roman"/>
              </a:rPr>
              <a:t> </a:t>
            </a:r>
            <a:r>
              <a:rPr dirty="0" sz="1450" spc="-10">
                <a:latin typeface="Times New Roman"/>
                <a:cs typeface="Times New Roman"/>
              </a:rPr>
              <a:t>change;</a:t>
            </a:r>
            <a:r>
              <a:rPr dirty="0" sz="1450" spc="140">
                <a:latin typeface="Times New Roman"/>
                <a:cs typeface="Times New Roman"/>
              </a:rPr>
              <a:t> </a:t>
            </a:r>
            <a:r>
              <a:rPr dirty="0" sz="1450" spc="-10">
                <a:latin typeface="Times New Roman"/>
                <a:cs typeface="Times New Roman"/>
              </a:rPr>
              <a:t>and</a:t>
            </a:r>
            <a:r>
              <a:rPr dirty="0" sz="1450" spc="140">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strokes</a:t>
            </a:r>
            <a:r>
              <a:rPr dirty="0" sz="1450" spc="140">
                <a:latin typeface="Times New Roman"/>
                <a:cs typeface="Times New Roman"/>
              </a:rPr>
              <a:t>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hammer</a:t>
            </a:r>
            <a:r>
              <a:rPr dirty="0" sz="1450" spc="140">
                <a:latin typeface="Times New Roman"/>
                <a:cs typeface="Times New Roman"/>
              </a:rPr>
              <a:t> </a:t>
            </a:r>
            <a:r>
              <a:rPr dirty="0" sz="1450" spc="-10">
                <a:latin typeface="Times New Roman"/>
                <a:cs typeface="Times New Roman"/>
              </a:rPr>
              <a:t>sounded</a:t>
            </a:r>
            <a:r>
              <a:rPr dirty="0" sz="1450" spc="145">
                <a:latin typeface="Times New Roman"/>
                <a:cs typeface="Times New Roman"/>
              </a:rPr>
              <a:t> </a:t>
            </a:r>
            <a:r>
              <a:rPr dirty="0" sz="1450" spc="-10">
                <a:latin typeface="Times New Roman"/>
                <a:cs typeface="Times New Roman"/>
              </a:rPr>
              <a:t>with</a:t>
            </a:r>
            <a:r>
              <a:rPr dirty="0" sz="1450" spc="150">
                <a:latin typeface="Times New Roman"/>
                <a:cs typeface="Times New Roman"/>
              </a:rPr>
              <a:t> </a:t>
            </a:r>
            <a:r>
              <a:rPr dirty="0" sz="1450" spc="-10">
                <a:latin typeface="Times New Roman"/>
                <a:cs typeface="Times New Roman"/>
              </a:rPr>
              <a:t>startling</a:t>
            </a:r>
            <a:endParaRPr sz="1450">
              <a:latin typeface="Times New Roman"/>
              <a:cs typeface="Times New Roman"/>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loudness through the house. </a:t>
            </a:r>
            <a:r>
              <a:rPr dirty="0" sz="1450" spc="-5">
                <a:latin typeface="Times New Roman"/>
                <a:cs typeface="Times New Roman"/>
              </a:rPr>
              <a:t>I </a:t>
            </a:r>
            <a:r>
              <a:rPr dirty="0" sz="1450" spc="-10">
                <a:latin typeface="Times New Roman"/>
                <a:cs typeface="Times New Roman"/>
              </a:rPr>
              <a:t>proposed, </a:t>
            </a:r>
            <a:r>
              <a:rPr dirty="0" sz="1450" spc="-5">
                <a:latin typeface="Times New Roman"/>
                <a:cs typeface="Times New Roman"/>
              </a:rPr>
              <a:t>I </a:t>
            </a:r>
            <a:r>
              <a:rPr dirty="0" sz="1450" spc="-15">
                <a:latin typeface="Times New Roman"/>
                <a:cs typeface="Times New Roman"/>
              </a:rPr>
              <a:t>remember, </a:t>
            </a:r>
            <a:r>
              <a:rPr dirty="0" sz="1450" spc="-10">
                <a:latin typeface="Times New Roman"/>
                <a:cs typeface="Times New Roman"/>
              </a:rPr>
              <a:t>to make loop-holes; </a:t>
            </a:r>
            <a:r>
              <a:rPr dirty="0" sz="1450" spc="-5">
                <a:latin typeface="Times New Roman"/>
                <a:cs typeface="Times New Roman"/>
              </a:rPr>
              <a:t>but  he </a:t>
            </a:r>
            <a:r>
              <a:rPr dirty="0" sz="1450" spc="-10">
                <a:latin typeface="Times New Roman"/>
                <a:cs typeface="Times New Roman"/>
              </a:rPr>
              <a:t>told me they were already made in the windows </a:t>
            </a:r>
            <a:r>
              <a:rPr dirty="0" sz="1450" spc="-5">
                <a:latin typeface="Times New Roman"/>
                <a:cs typeface="Times New Roman"/>
              </a:rPr>
              <a:t>of </a:t>
            </a:r>
            <a:r>
              <a:rPr dirty="0" sz="1450" spc="-10">
                <a:latin typeface="Times New Roman"/>
                <a:cs typeface="Times New Roman"/>
              </a:rPr>
              <a:t>the upper </a:t>
            </a:r>
            <a:r>
              <a:rPr dirty="0" sz="1450" spc="-25">
                <a:latin typeface="Times New Roman"/>
                <a:cs typeface="Times New Roman"/>
              </a:rPr>
              <a:t>story. </a:t>
            </a:r>
            <a:r>
              <a:rPr dirty="0" sz="1450" spc="-10">
                <a:latin typeface="Times New Roman"/>
                <a:cs typeface="Times New Roman"/>
              </a:rPr>
              <a:t>It was  an anxious business this inspection, and left me down-hearted. There were two  doors and five windows to protect, and, counting Clara, only four </a:t>
            </a:r>
            <a:r>
              <a:rPr dirty="0" sz="1450" spc="-5">
                <a:latin typeface="Times New Roman"/>
                <a:cs typeface="Times New Roman"/>
              </a:rPr>
              <a:t>of us </a:t>
            </a:r>
            <a:r>
              <a:rPr dirty="0" sz="1450" spc="-10">
                <a:latin typeface="Times New Roman"/>
                <a:cs typeface="Times New Roman"/>
              </a:rPr>
              <a:t>to  defend them against an unknown number </a:t>
            </a:r>
            <a:r>
              <a:rPr dirty="0" sz="1450" spc="-5">
                <a:latin typeface="Times New Roman"/>
                <a:cs typeface="Times New Roman"/>
              </a:rPr>
              <a:t>of </a:t>
            </a:r>
            <a:r>
              <a:rPr dirty="0" sz="1450" spc="-10">
                <a:latin typeface="Times New Roman"/>
                <a:cs typeface="Times New Roman"/>
              </a:rPr>
              <a:t>foes. </a:t>
            </a:r>
            <a:r>
              <a:rPr dirty="0" sz="1450" spc="-5">
                <a:latin typeface="Times New Roman"/>
                <a:cs typeface="Times New Roman"/>
              </a:rPr>
              <a:t>I </a:t>
            </a:r>
            <a:r>
              <a:rPr dirty="0" sz="1450" spc="-10">
                <a:latin typeface="Times New Roman"/>
                <a:cs typeface="Times New Roman"/>
              </a:rPr>
              <a:t>communicated my </a:t>
            </a:r>
            <a:r>
              <a:rPr dirty="0" sz="1450" spc="-5">
                <a:latin typeface="Times New Roman"/>
                <a:cs typeface="Times New Roman"/>
              </a:rPr>
              <a:t>doubts  </a:t>
            </a:r>
            <a:r>
              <a:rPr dirty="0" sz="1450" spc="-10">
                <a:latin typeface="Times New Roman"/>
                <a:cs typeface="Times New Roman"/>
              </a:rPr>
              <a:t>to </a:t>
            </a:r>
            <a:r>
              <a:rPr dirty="0" sz="1450" spc="-15">
                <a:latin typeface="Times New Roman"/>
                <a:cs typeface="Times New Roman"/>
              </a:rPr>
              <a:t>Northmour, </a:t>
            </a:r>
            <a:r>
              <a:rPr dirty="0" sz="1450" spc="-10">
                <a:latin typeface="Times New Roman"/>
                <a:cs typeface="Times New Roman"/>
              </a:rPr>
              <a:t>who assured me, with unmoved composure, that </a:t>
            </a:r>
            <a:r>
              <a:rPr dirty="0" sz="1450" spc="-5">
                <a:latin typeface="Times New Roman"/>
                <a:cs typeface="Times New Roman"/>
              </a:rPr>
              <a:t>he </a:t>
            </a:r>
            <a:r>
              <a:rPr dirty="0" sz="1450" spc="-10">
                <a:latin typeface="Times New Roman"/>
                <a:cs typeface="Times New Roman"/>
              </a:rPr>
              <a:t>entirely  shared them.</a:t>
            </a:r>
            <a:endParaRPr sz="1450">
              <a:latin typeface="Times New Roman"/>
              <a:cs typeface="Times New Roman"/>
            </a:endParaRPr>
          </a:p>
          <a:p>
            <a:pPr marL="12700" marR="874394">
              <a:lnSpc>
                <a:spcPts val="1730"/>
              </a:lnSpc>
              <a:spcBef>
                <a:spcPts val="855"/>
              </a:spcBef>
            </a:pPr>
            <a:r>
              <a:rPr dirty="0" sz="1450" spc="-10">
                <a:latin typeface="Times New Roman"/>
                <a:cs typeface="Times New Roman"/>
              </a:rPr>
              <a:t>"Before morning," said he, "we shall all </a:t>
            </a:r>
            <a:r>
              <a:rPr dirty="0" sz="1450" spc="-5">
                <a:latin typeface="Times New Roman"/>
                <a:cs typeface="Times New Roman"/>
              </a:rPr>
              <a:t>be </a:t>
            </a:r>
            <a:r>
              <a:rPr dirty="0" sz="1450" spc="-10">
                <a:latin typeface="Times New Roman"/>
                <a:cs typeface="Times New Roman"/>
              </a:rPr>
              <a:t>butchered and buried in  Graden Floe. For me, that is</a:t>
            </a:r>
            <a:r>
              <a:rPr dirty="0" sz="1450" spc="20">
                <a:latin typeface="Times New Roman"/>
                <a:cs typeface="Times New Roman"/>
              </a:rPr>
              <a:t> </a:t>
            </a:r>
            <a:r>
              <a:rPr dirty="0" sz="1450" spc="-10">
                <a:latin typeface="Times New Roman"/>
                <a:cs typeface="Times New Roman"/>
              </a:rPr>
              <a:t>written."</a:t>
            </a:r>
            <a:endParaRPr sz="1450">
              <a:latin typeface="Times New Roman"/>
              <a:cs typeface="Times New Roman"/>
            </a:endParaRPr>
          </a:p>
          <a:p>
            <a:pPr marL="12700" marR="9525">
              <a:lnSpc>
                <a:spcPts val="1730"/>
              </a:lnSpc>
              <a:spcBef>
                <a:spcPts val="860"/>
              </a:spcBef>
            </a:pP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shuddering at the mention </a:t>
            </a:r>
            <a:r>
              <a:rPr dirty="0" sz="1450" spc="-5">
                <a:latin typeface="Times New Roman"/>
                <a:cs typeface="Times New Roman"/>
              </a:rPr>
              <a:t>of </a:t>
            </a:r>
            <a:r>
              <a:rPr dirty="0" sz="1450" spc="-10">
                <a:latin typeface="Times New Roman"/>
                <a:cs typeface="Times New Roman"/>
              </a:rPr>
              <a:t>the quicksand, </a:t>
            </a:r>
            <a:r>
              <a:rPr dirty="0" sz="1450" spc="-5">
                <a:latin typeface="Times New Roman"/>
                <a:cs typeface="Times New Roman"/>
              </a:rPr>
              <a:t>but </a:t>
            </a:r>
            <a:r>
              <a:rPr dirty="0" sz="1450" spc="-10">
                <a:latin typeface="Times New Roman"/>
                <a:cs typeface="Times New Roman"/>
              </a:rPr>
              <a:t>reminded  Northmour that </a:t>
            </a:r>
            <a:r>
              <a:rPr dirty="0" sz="1450" spc="-5">
                <a:latin typeface="Times New Roman"/>
                <a:cs typeface="Times New Roman"/>
              </a:rPr>
              <a:t>our </a:t>
            </a:r>
            <a:r>
              <a:rPr dirty="0" sz="1450" spc="-10">
                <a:latin typeface="Times New Roman"/>
                <a:cs typeface="Times New Roman"/>
              </a:rPr>
              <a:t>enemies had spared me in the</a:t>
            </a:r>
            <a:r>
              <a:rPr dirty="0" sz="1450" spc="35">
                <a:latin typeface="Times New Roman"/>
                <a:cs typeface="Times New Roman"/>
              </a:rPr>
              <a:t> </a:t>
            </a:r>
            <a:r>
              <a:rPr dirty="0" sz="1450" spc="-10">
                <a:latin typeface="Times New Roman"/>
                <a:cs typeface="Times New Roman"/>
              </a:rPr>
              <a:t>wood.</a:t>
            </a:r>
            <a:endParaRPr sz="1450">
              <a:latin typeface="Times New Roman"/>
              <a:cs typeface="Times New Roman"/>
            </a:endParaRPr>
          </a:p>
          <a:p>
            <a:pPr marL="12700" marR="12065">
              <a:lnSpc>
                <a:spcPts val="1730"/>
              </a:lnSpc>
              <a:spcBef>
                <a:spcPts val="860"/>
              </a:spcBef>
            </a:pPr>
            <a:r>
              <a:rPr dirty="0" sz="1450" spc="-10">
                <a:latin typeface="Times New Roman"/>
                <a:cs typeface="Times New Roman"/>
              </a:rPr>
              <a:t>"Do </a:t>
            </a:r>
            <a:r>
              <a:rPr dirty="0" sz="1450" spc="-5">
                <a:latin typeface="Times New Roman"/>
                <a:cs typeface="Times New Roman"/>
              </a:rPr>
              <a:t>not </a:t>
            </a:r>
            <a:r>
              <a:rPr dirty="0" sz="1450" spc="-10">
                <a:latin typeface="Times New Roman"/>
                <a:cs typeface="Times New Roman"/>
              </a:rPr>
              <a:t>flatter yourself," said he. "Then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in the same boat with  the old gentleman; now </a:t>
            </a:r>
            <a:r>
              <a:rPr dirty="0" sz="1450" spc="-5">
                <a:latin typeface="Times New Roman"/>
                <a:cs typeface="Times New Roman"/>
              </a:rPr>
              <a:t>you </a:t>
            </a:r>
            <a:r>
              <a:rPr dirty="0" sz="1450" spc="-10">
                <a:latin typeface="Times New Roman"/>
                <a:cs typeface="Times New Roman"/>
              </a:rPr>
              <a:t>are. It's the floe for all </a:t>
            </a:r>
            <a:r>
              <a:rPr dirty="0" sz="1450" spc="-5">
                <a:latin typeface="Times New Roman"/>
                <a:cs typeface="Times New Roman"/>
              </a:rPr>
              <a:t>of </a:t>
            </a:r>
            <a:r>
              <a:rPr dirty="0" sz="1450" spc="-10">
                <a:latin typeface="Times New Roman"/>
                <a:cs typeface="Times New Roman"/>
              </a:rPr>
              <a:t>us, mark my</a:t>
            </a:r>
            <a:r>
              <a:rPr dirty="0" sz="1450" spc="120">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marR="6985">
              <a:lnSpc>
                <a:spcPts val="1730"/>
              </a:lnSpc>
              <a:spcBef>
                <a:spcPts val="860"/>
              </a:spcBef>
            </a:pPr>
            <a:r>
              <a:rPr dirty="0" sz="1450" spc="-5">
                <a:latin typeface="Times New Roman"/>
                <a:cs typeface="Times New Roman"/>
              </a:rPr>
              <a:t>I </a:t>
            </a:r>
            <a:r>
              <a:rPr dirty="0" sz="1450" spc="-10">
                <a:latin typeface="Times New Roman"/>
                <a:cs typeface="Times New Roman"/>
              </a:rPr>
              <a:t>trembled for Clara; and just then her dear voice was heard calling </a:t>
            </a:r>
            <a:r>
              <a:rPr dirty="0" sz="1450" spc="-5">
                <a:latin typeface="Times New Roman"/>
                <a:cs typeface="Times New Roman"/>
              </a:rPr>
              <a:t>us </a:t>
            </a:r>
            <a:r>
              <a:rPr dirty="0" sz="1450" spc="-10">
                <a:latin typeface="Times New Roman"/>
                <a:cs typeface="Times New Roman"/>
              </a:rPr>
              <a:t>to come  upstairs. Northmour showed me the </a:t>
            </a:r>
            <a:r>
              <a:rPr dirty="0" sz="1450" spc="-35">
                <a:latin typeface="Times New Roman"/>
                <a:cs typeface="Times New Roman"/>
              </a:rPr>
              <a:t>way, </a:t>
            </a:r>
            <a:r>
              <a:rPr dirty="0" sz="1450" spc="-10">
                <a:latin typeface="Times New Roman"/>
                <a:cs typeface="Times New Roman"/>
              </a:rPr>
              <a:t>and, when </a:t>
            </a:r>
            <a:r>
              <a:rPr dirty="0" sz="1450" spc="-5">
                <a:latin typeface="Times New Roman"/>
                <a:cs typeface="Times New Roman"/>
              </a:rPr>
              <a:t>he </a:t>
            </a:r>
            <a:r>
              <a:rPr dirty="0" sz="1450" spc="-10">
                <a:latin typeface="Times New Roman"/>
                <a:cs typeface="Times New Roman"/>
              </a:rPr>
              <a:t>had reached the  landing, knocked at the </a:t>
            </a:r>
            <a:r>
              <a:rPr dirty="0" sz="1450" spc="-5">
                <a:latin typeface="Times New Roman"/>
                <a:cs typeface="Times New Roman"/>
              </a:rPr>
              <a:t>door of </a:t>
            </a:r>
            <a:r>
              <a:rPr dirty="0" sz="1450" spc="-10">
                <a:latin typeface="Times New Roman"/>
                <a:cs typeface="Times New Roman"/>
              </a:rPr>
              <a:t>what used to </a:t>
            </a:r>
            <a:r>
              <a:rPr dirty="0" sz="1450" spc="-5">
                <a:latin typeface="Times New Roman"/>
                <a:cs typeface="Times New Roman"/>
              </a:rPr>
              <a:t>be </a:t>
            </a:r>
            <a:r>
              <a:rPr dirty="0" sz="1450" spc="-10">
                <a:latin typeface="Times New Roman"/>
                <a:cs typeface="Times New Roman"/>
              </a:rPr>
              <a:t>called MY UNCLE'S  </a:t>
            </a:r>
            <a:r>
              <a:rPr dirty="0" sz="1450" spc="-15">
                <a:latin typeface="Times New Roman"/>
                <a:cs typeface="Times New Roman"/>
              </a:rPr>
              <a:t>BEDROOM, </a:t>
            </a:r>
            <a:r>
              <a:rPr dirty="0" sz="1450" spc="-10">
                <a:latin typeface="Times New Roman"/>
                <a:cs typeface="Times New Roman"/>
              </a:rPr>
              <a:t>as the founder </a:t>
            </a:r>
            <a:r>
              <a:rPr dirty="0" sz="1450" spc="-5">
                <a:latin typeface="Times New Roman"/>
                <a:cs typeface="Times New Roman"/>
              </a:rPr>
              <a:t>of </a:t>
            </a:r>
            <a:r>
              <a:rPr dirty="0" sz="1450" spc="-10">
                <a:latin typeface="Times New Roman"/>
                <a:cs typeface="Times New Roman"/>
              </a:rPr>
              <a:t>the pavilion had designed it especially for  himself.</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"Come </a:t>
            </a:r>
            <a:r>
              <a:rPr dirty="0" sz="1450" spc="-5">
                <a:latin typeface="Times New Roman"/>
                <a:cs typeface="Times New Roman"/>
              </a:rPr>
              <a:t>in, </a:t>
            </a:r>
            <a:r>
              <a:rPr dirty="0" sz="1450" spc="-10">
                <a:latin typeface="Times New Roman"/>
                <a:cs typeface="Times New Roman"/>
              </a:rPr>
              <a:t>Northmour; come </a:t>
            </a:r>
            <a:r>
              <a:rPr dirty="0" sz="1450" spc="-5">
                <a:latin typeface="Times New Roman"/>
                <a:cs typeface="Times New Roman"/>
              </a:rPr>
              <a:t>in, </a:t>
            </a:r>
            <a:r>
              <a:rPr dirty="0" sz="1450" spc="-10">
                <a:latin typeface="Times New Roman"/>
                <a:cs typeface="Times New Roman"/>
              </a:rPr>
              <a:t>dear </a:t>
            </a:r>
            <a:r>
              <a:rPr dirty="0" sz="1450" spc="-35">
                <a:latin typeface="Times New Roman"/>
                <a:cs typeface="Times New Roman"/>
              </a:rPr>
              <a:t>Mr. </a:t>
            </a:r>
            <a:r>
              <a:rPr dirty="0" sz="1450" spc="-10">
                <a:latin typeface="Times New Roman"/>
                <a:cs typeface="Times New Roman"/>
              </a:rPr>
              <a:t>Cassilis," said </a:t>
            </a:r>
            <a:r>
              <a:rPr dirty="0" sz="1450" spc="-5">
                <a:latin typeface="Times New Roman"/>
                <a:cs typeface="Times New Roman"/>
              </a:rPr>
              <a:t>a </a:t>
            </a:r>
            <a:r>
              <a:rPr dirty="0" sz="1450" spc="-10">
                <a:latin typeface="Times New Roman"/>
                <a:cs typeface="Times New Roman"/>
              </a:rPr>
              <a:t>voice from</a:t>
            </a:r>
            <a:r>
              <a:rPr dirty="0" sz="1450" spc="100">
                <a:latin typeface="Times New Roman"/>
                <a:cs typeface="Times New Roman"/>
              </a:rPr>
              <a:t> </a:t>
            </a:r>
            <a:r>
              <a:rPr dirty="0" sz="1450" spc="-10">
                <a:latin typeface="Times New Roman"/>
                <a:cs typeface="Times New Roman"/>
              </a:rPr>
              <a:t>within.</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Pushing open the </a:t>
            </a:r>
            <a:r>
              <a:rPr dirty="0" sz="1450" spc="-20">
                <a:latin typeface="Times New Roman"/>
                <a:cs typeface="Times New Roman"/>
              </a:rPr>
              <a:t>door, </a:t>
            </a:r>
            <a:r>
              <a:rPr dirty="0" sz="1450" spc="-10">
                <a:latin typeface="Times New Roman"/>
                <a:cs typeface="Times New Roman"/>
              </a:rPr>
              <a:t>Northmour admitted me before him into the apartment.  As </a:t>
            </a:r>
            <a:r>
              <a:rPr dirty="0" sz="1450" spc="-5">
                <a:latin typeface="Times New Roman"/>
                <a:cs typeface="Times New Roman"/>
              </a:rPr>
              <a:t>I </a:t>
            </a:r>
            <a:r>
              <a:rPr dirty="0" sz="1450" spc="-10">
                <a:latin typeface="Times New Roman"/>
                <a:cs typeface="Times New Roman"/>
              </a:rPr>
              <a:t>came in </a:t>
            </a:r>
            <a:r>
              <a:rPr dirty="0" sz="1450" spc="-5">
                <a:latin typeface="Times New Roman"/>
                <a:cs typeface="Times New Roman"/>
              </a:rPr>
              <a:t>I </a:t>
            </a:r>
            <a:r>
              <a:rPr dirty="0" sz="1450" spc="-10">
                <a:latin typeface="Times New Roman"/>
                <a:cs typeface="Times New Roman"/>
              </a:rPr>
              <a:t>could see the daughter slipping </a:t>
            </a:r>
            <a:r>
              <a:rPr dirty="0" sz="1450" spc="-5">
                <a:latin typeface="Times New Roman"/>
                <a:cs typeface="Times New Roman"/>
              </a:rPr>
              <a:t>out by </a:t>
            </a:r>
            <a:r>
              <a:rPr dirty="0" sz="1450" spc="-10">
                <a:latin typeface="Times New Roman"/>
                <a:cs typeface="Times New Roman"/>
              </a:rPr>
              <a:t>the side </a:t>
            </a:r>
            <a:r>
              <a:rPr dirty="0" sz="1450" spc="-5">
                <a:latin typeface="Times New Roman"/>
                <a:cs typeface="Times New Roman"/>
              </a:rPr>
              <a:t>door </a:t>
            </a:r>
            <a:r>
              <a:rPr dirty="0" sz="1450" spc="-10">
                <a:latin typeface="Times New Roman"/>
                <a:cs typeface="Times New Roman"/>
              </a:rPr>
              <a:t>into the  </a:t>
            </a:r>
            <a:r>
              <a:rPr dirty="0" sz="1450" spc="-25">
                <a:latin typeface="Times New Roman"/>
                <a:cs typeface="Times New Roman"/>
              </a:rPr>
              <a:t>study, </a:t>
            </a:r>
            <a:r>
              <a:rPr dirty="0" sz="1450" spc="-10">
                <a:latin typeface="Times New Roman"/>
                <a:cs typeface="Times New Roman"/>
              </a:rPr>
              <a:t>which had been prepared as her bedroom. In the bed, which was drawn  back against the wall, instead </a:t>
            </a:r>
            <a:r>
              <a:rPr dirty="0" sz="1450" spc="-5">
                <a:latin typeface="Times New Roman"/>
                <a:cs typeface="Times New Roman"/>
              </a:rPr>
              <a:t>of </a:t>
            </a:r>
            <a:r>
              <a:rPr dirty="0" sz="1450" spc="-10">
                <a:latin typeface="Times New Roman"/>
                <a:cs typeface="Times New Roman"/>
              </a:rPr>
              <a:t>standing, as </a:t>
            </a:r>
            <a:r>
              <a:rPr dirty="0" sz="1450" spc="-5">
                <a:latin typeface="Times New Roman"/>
                <a:cs typeface="Times New Roman"/>
              </a:rPr>
              <a:t>I </a:t>
            </a:r>
            <a:r>
              <a:rPr dirty="0" sz="1450" spc="-10">
                <a:latin typeface="Times New Roman"/>
                <a:cs typeface="Times New Roman"/>
              </a:rPr>
              <a:t>had last seen it, boldly across  the </a:t>
            </a:r>
            <a:r>
              <a:rPr dirty="0" sz="1450" spc="-20">
                <a:latin typeface="Times New Roman"/>
                <a:cs typeface="Times New Roman"/>
              </a:rPr>
              <a:t>window, </a:t>
            </a:r>
            <a:r>
              <a:rPr dirty="0" sz="1450" spc="-10">
                <a:latin typeface="Times New Roman"/>
                <a:cs typeface="Times New Roman"/>
              </a:rPr>
              <a:t>sat Bernard Huddlestone, the defaulting </a:t>
            </a:r>
            <a:r>
              <a:rPr dirty="0" sz="1450" spc="-20">
                <a:latin typeface="Times New Roman"/>
                <a:cs typeface="Times New Roman"/>
              </a:rPr>
              <a:t>banker. </a:t>
            </a:r>
            <a:r>
              <a:rPr dirty="0" sz="1450" spc="-10">
                <a:latin typeface="Times New Roman"/>
                <a:cs typeface="Times New Roman"/>
              </a:rPr>
              <a:t>Little as </a:t>
            </a:r>
            <a:r>
              <a:rPr dirty="0" sz="1450" spc="-5">
                <a:latin typeface="Times New Roman"/>
                <a:cs typeface="Times New Roman"/>
              </a:rPr>
              <a:t>I </a:t>
            </a:r>
            <a:r>
              <a:rPr dirty="0" sz="1450" spc="-10">
                <a:latin typeface="Times New Roman"/>
                <a:cs typeface="Times New Roman"/>
              </a:rPr>
              <a:t>had  seen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by </a:t>
            </a:r>
            <a:r>
              <a:rPr dirty="0" sz="1450" spc="-10">
                <a:latin typeface="Times New Roman"/>
                <a:cs typeface="Times New Roman"/>
              </a:rPr>
              <a:t>the shifting light </a:t>
            </a:r>
            <a:r>
              <a:rPr dirty="0" sz="1450" spc="-5">
                <a:latin typeface="Times New Roman"/>
                <a:cs typeface="Times New Roman"/>
              </a:rPr>
              <a:t>of </a:t>
            </a:r>
            <a:r>
              <a:rPr dirty="0" sz="1450" spc="-10">
                <a:latin typeface="Times New Roman"/>
                <a:cs typeface="Times New Roman"/>
              </a:rPr>
              <a:t>the lantern </a:t>
            </a:r>
            <a:r>
              <a:rPr dirty="0" sz="1450" spc="-5">
                <a:latin typeface="Times New Roman"/>
                <a:cs typeface="Times New Roman"/>
              </a:rPr>
              <a:t>on </a:t>
            </a:r>
            <a:r>
              <a:rPr dirty="0" sz="1450" spc="-10">
                <a:latin typeface="Times New Roman"/>
                <a:cs typeface="Times New Roman"/>
              </a:rPr>
              <a:t>the links,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difficulty  in recognising him for the same. He had </a:t>
            </a:r>
            <a:r>
              <a:rPr dirty="0" sz="1450" spc="-5">
                <a:latin typeface="Times New Roman"/>
                <a:cs typeface="Times New Roman"/>
              </a:rPr>
              <a:t>a </a:t>
            </a:r>
            <a:r>
              <a:rPr dirty="0" sz="1450" spc="-10">
                <a:latin typeface="Times New Roman"/>
                <a:cs typeface="Times New Roman"/>
              </a:rPr>
              <a:t>long and sallow countenance,  surrounded </a:t>
            </a:r>
            <a:r>
              <a:rPr dirty="0" sz="1450" spc="-5">
                <a:latin typeface="Times New Roman"/>
                <a:cs typeface="Times New Roman"/>
              </a:rPr>
              <a:t>by a </a:t>
            </a:r>
            <a:r>
              <a:rPr dirty="0" sz="1450" spc="-10">
                <a:latin typeface="Times New Roman"/>
                <a:cs typeface="Times New Roman"/>
              </a:rPr>
              <a:t>long red beard and side whiskers. His broken nose and high  cheekbones gave him somewhat the air </a:t>
            </a:r>
            <a:r>
              <a:rPr dirty="0" sz="1450" spc="-5">
                <a:latin typeface="Times New Roman"/>
                <a:cs typeface="Times New Roman"/>
              </a:rPr>
              <a:t>of a </a:t>
            </a:r>
            <a:r>
              <a:rPr dirty="0" sz="1450" spc="-10">
                <a:latin typeface="Times New Roman"/>
                <a:cs typeface="Times New Roman"/>
              </a:rPr>
              <a:t>Kalmuck, and his light eyes shone  with the excitement </a:t>
            </a:r>
            <a:r>
              <a:rPr dirty="0" sz="1450" spc="-5">
                <a:latin typeface="Times New Roman"/>
                <a:cs typeface="Times New Roman"/>
              </a:rPr>
              <a:t>of a </a:t>
            </a:r>
            <a:r>
              <a:rPr dirty="0" sz="1450" spc="-10">
                <a:latin typeface="Times New Roman"/>
                <a:cs typeface="Times New Roman"/>
              </a:rPr>
              <a:t>high </a:t>
            </a:r>
            <a:r>
              <a:rPr dirty="0" sz="1450" spc="-25">
                <a:latin typeface="Times New Roman"/>
                <a:cs typeface="Times New Roman"/>
              </a:rPr>
              <a:t>fever. </a:t>
            </a:r>
            <a:r>
              <a:rPr dirty="0" sz="1450" spc="-10">
                <a:latin typeface="Times New Roman"/>
                <a:cs typeface="Times New Roman"/>
              </a:rPr>
              <a:t>He wore </a:t>
            </a:r>
            <a:r>
              <a:rPr dirty="0" sz="1450" spc="-5">
                <a:latin typeface="Times New Roman"/>
                <a:cs typeface="Times New Roman"/>
              </a:rPr>
              <a:t>a </a:t>
            </a:r>
            <a:r>
              <a:rPr dirty="0" sz="1450" spc="-10">
                <a:latin typeface="Times New Roman"/>
                <a:cs typeface="Times New Roman"/>
              </a:rPr>
              <a:t>skull-cap </a:t>
            </a:r>
            <a:r>
              <a:rPr dirty="0" sz="1450" spc="-5">
                <a:latin typeface="Times New Roman"/>
                <a:cs typeface="Times New Roman"/>
              </a:rPr>
              <a:t>of </a:t>
            </a:r>
            <a:r>
              <a:rPr dirty="0" sz="1450" spc="-10">
                <a:latin typeface="Times New Roman"/>
                <a:cs typeface="Times New Roman"/>
              </a:rPr>
              <a:t>black silk; </a:t>
            </a:r>
            <a:r>
              <a:rPr dirty="0" sz="1450" spc="-5">
                <a:latin typeface="Times New Roman"/>
                <a:cs typeface="Times New Roman"/>
              </a:rPr>
              <a:t>a huge  </a:t>
            </a:r>
            <a:r>
              <a:rPr dirty="0" sz="1450" spc="-10">
                <a:latin typeface="Times New Roman"/>
                <a:cs typeface="Times New Roman"/>
              </a:rPr>
              <a:t>Bible lay open before him </a:t>
            </a:r>
            <a:r>
              <a:rPr dirty="0" sz="1450" spc="-5">
                <a:latin typeface="Times New Roman"/>
                <a:cs typeface="Times New Roman"/>
              </a:rPr>
              <a:t>on </a:t>
            </a:r>
            <a:r>
              <a:rPr dirty="0" sz="1450" spc="-10">
                <a:latin typeface="Times New Roman"/>
                <a:cs typeface="Times New Roman"/>
              </a:rPr>
              <a:t>the bed, with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gold spectacles in the  place, and </a:t>
            </a:r>
            <a:r>
              <a:rPr dirty="0" sz="1450" spc="-5">
                <a:latin typeface="Times New Roman"/>
                <a:cs typeface="Times New Roman"/>
              </a:rPr>
              <a:t>a </a:t>
            </a:r>
            <a:r>
              <a:rPr dirty="0" sz="1450" spc="-10">
                <a:latin typeface="Times New Roman"/>
                <a:cs typeface="Times New Roman"/>
              </a:rPr>
              <a:t>pile </a:t>
            </a:r>
            <a:r>
              <a:rPr dirty="0" sz="1450" spc="-5">
                <a:latin typeface="Times New Roman"/>
                <a:cs typeface="Times New Roman"/>
              </a:rPr>
              <a:t>of </a:t>
            </a:r>
            <a:r>
              <a:rPr dirty="0" sz="1450" spc="-10">
                <a:latin typeface="Times New Roman"/>
                <a:cs typeface="Times New Roman"/>
              </a:rPr>
              <a:t>other </a:t>
            </a:r>
            <a:r>
              <a:rPr dirty="0" sz="1450" spc="-5">
                <a:latin typeface="Times New Roman"/>
                <a:cs typeface="Times New Roman"/>
              </a:rPr>
              <a:t>books </a:t>
            </a:r>
            <a:r>
              <a:rPr dirty="0" sz="1450" spc="-10">
                <a:latin typeface="Times New Roman"/>
                <a:cs typeface="Times New Roman"/>
              </a:rPr>
              <a:t>lay </a:t>
            </a:r>
            <a:r>
              <a:rPr dirty="0" sz="1450" spc="-5">
                <a:latin typeface="Times New Roman"/>
                <a:cs typeface="Times New Roman"/>
              </a:rPr>
              <a:t>on </a:t>
            </a:r>
            <a:r>
              <a:rPr dirty="0" sz="1450" spc="-10">
                <a:latin typeface="Times New Roman"/>
                <a:cs typeface="Times New Roman"/>
              </a:rPr>
              <a:t>the stand </a:t>
            </a:r>
            <a:r>
              <a:rPr dirty="0" sz="1450" spc="-5">
                <a:latin typeface="Times New Roman"/>
                <a:cs typeface="Times New Roman"/>
              </a:rPr>
              <a:t>by </a:t>
            </a:r>
            <a:r>
              <a:rPr dirty="0" sz="1450" spc="-10">
                <a:latin typeface="Times New Roman"/>
                <a:cs typeface="Times New Roman"/>
              </a:rPr>
              <a:t>his side. The green curtains  lent </a:t>
            </a:r>
            <a:r>
              <a:rPr dirty="0" sz="1450" spc="-5">
                <a:latin typeface="Times New Roman"/>
                <a:cs typeface="Times New Roman"/>
              </a:rPr>
              <a:t>a </a:t>
            </a:r>
            <a:r>
              <a:rPr dirty="0" sz="1450" spc="-10">
                <a:latin typeface="Times New Roman"/>
                <a:cs typeface="Times New Roman"/>
              </a:rPr>
              <a:t>cadaverous shade to his cheek; and, as </a:t>
            </a:r>
            <a:r>
              <a:rPr dirty="0" sz="1450" spc="-5">
                <a:latin typeface="Times New Roman"/>
                <a:cs typeface="Times New Roman"/>
              </a:rPr>
              <a:t>he </a:t>
            </a:r>
            <a:r>
              <a:rPr dirty="0" sz="1450" spc="-10">
                <a:latin typeface="Times New Roman"/>
                <a:cs typeface="Times New Roman"/>
              </a:rPr>
              <a:t>sat propped </a:t>
            </a:r>
            <a:r>
              <a:rPr dirty="0" sz="1450" spc="-5">
                <a:latin typeface="Times New Roman"/>
                <a:cs typeface="Times New Roman"/>
              </a:rPr>
              <a:t>on </a:t>
            </a:r>
            <a:r>
              <a:rPr dirty="0" sz="1450" spc="-10">
                <a:latin typeface="Times New Roman"/>
                <a:cs typeface="Times New Roman"/>
              </a:rPr>
              <a:t>pillows, his  great stature was painfully hunched, and his head protruded till it overhung his  knees. </a:t>
            </a:r>
            <a:r>
              <a:rPr dirty="0" sz="1450" spc="-5">
                <a:latin typeface="Times New Roman"/>
                <a:cs typeface="Times New Roman"/>
              </a:rPr>
              <a:t>I </a:t>
            </a:r>
            <a:r>
              <a:rPr dirty="0" sz="1450" spc="-10">
                <a:latin typeface="Times New Roman"/>
                <a:cs typeface="Times New Roman"/>
              </a:rPr>
              <a:t>believe if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died otherwise, </a:t>
            </a:r>
            <a:r>
              <a:rPr dirty="0" sz="1450" spc="-5">
                <a:latin typeface="Times New Roman"/>
                <a:cs typeface="Times New Roman"/>
              </a:rPr>
              <a:t>he </a:t>
            </a:r>
            <a:r>
              <a:rPr dirty="0" sz="1450" spc="-10">
                <a:latin typeface="Times New Roman"/>
                <a:cs typeface="Times New Roman"/>
              </a:rPr>
              <a:t>must have fallen </a:t>
            </a:r>
            <a:r>
              <a:rPr dirty="0" sz="1450" spc="-5">
                <a:latin typeface="Times New Roman"/>
                <a:cs typeface="Times New Roman"/>
              </a:rPr>
              <a:t>a </a:t>
            </a:r>
            <a:r>
              <a:rPr dirty="0" sz="1450" spc="-10">
                <a:latin typeface="Times New Roman"/>
                <a:cs typeface="Times New Roman"/>
              </a:rPr>
              <a:t>victim to  consumption in the course </a:t>
            </a:r>
            <a:r>
              <a:rPr dirty="0" sz="1450" spc="-5">
                <a:latin typeface="Times New Roman"/>
                <a:cs typeface="Times New Roman"/>
              </a:rPr>
              <a:t>of but a </a:t>
            </a:r>
            <a:r>
              <a:rPr dirty="0" sz="1450" spc="-10">
                <a:latin typeface="Times New Roman"/>
                <a:cs typeface="Times New Roman"/>
              </a:rPr>
              <a:t>very few</a:t>
            </a:r>
            <a:r>
              <a:rPr dirty="0" sz="1450" spc="20">
                <a:latin typeface="Times New Roman"/>
                <a:cs typeface="Times New Roman"/>
              </a:rPr>
              <a:t> </a:t>
            </a:r>
            <a:r>
              <a:rPr dirty="0" sz="1450" spc="-10">
                <a:latin typeface="Times New Roman"/>
                <a:cs typeface="Times New Roman"/>
              </a:rPr>
              <a:t>weeks.</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He held </a:t>
            </a:r>
            <a:r>
              <a:rPr dirty="0" sz="1450" spc="-5">
                <a:latin typeface="Times New Roman"/>
                <a:cs typeface="Times New Roman"/>
              </a:rPr>
              <a:t>out </a:t>
            </a:r>
            <a:r>
              <a:rPr dirty="0" sz="1450" spc="-10">
                <a:latin typeface="Times New Roman"/>
                <a:cs typeface="Times New Roman"/>
              </a:rPr>
              <a:t>to me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long, </a:t>
            </a:r>
            <a:r>
              <a:rPr dirty="0" sz="1450" spc="-10">
                <a:latin typeface="Times New Roman"/>
                <a:cs typeface="Times New Roman"/>
              </a:rPr>
              <a:t>thin, and disagreeably</a:t>
            </a:r>
            <a:r>
              <a:rPr dirty="0" sz="1450" spc="40">
                <a:latin typeface="Times New Roman"/>
                <a:cs typeface="Times New Roman"/>
              </a:rPr>
              <a:t> </a:t>
            </a:r>
            <a:r>
              <a:rPr dirty="0" sz="1450" spc="-25">
                <a:latin typeface="Times New Roman"/>
                <a:cs typeface="Times New Roman"/>
              </a:rPr>
              <a:t>hairy.</a:t>
            </a:r>
            <a:endParaRPr sz="1450">
              <a:latin typeface="Times New Roman"/>
              <a:cs typeface="Times New Roman"/>
            </a:endParaRPr>
          </a:p>
          <a:p>
            <a:pPr marL="12700" marR="8890">
              <a:lnSpc>
                <a:spcPts val="1730"/>
              </a:lnSpc>
              <a:spcBef>
                <a:spcPts val="915"/>
              </a:spcBef>
            </a:pPr>
            <a:r>
              <a:rPr dirty="0" sz="1450" spc="-10">
                <a:latin typeface="Times New Roman"/>
                <a:cs typeface="Times New Roman"/>
              </a:rPr>
              <a:t>"Come </a:t>
            </a:r>
            <a:r>
              <a:rPr dirty="0" sz="1450" spc="-5">
                <a:latin typeface="Times New Roman"/>
                <a:cs typeface="Times New Roman"/>
              </a:rPr>
              <a:t>in, </a:t>
            </a:r>
            <a:r>
              <a:rPr dirty="0" sz="1450" spc="-10">
                <a:latin typeface="Times New Roman"/>
                <a:cs typeface="Times New Roman"/>
              </a:rPr>
              <a:t>come </a:t>
            </a:r>
            <a:r>
              <a:rPr dirty="0" sz="1450" spc="-5">
                <a:latin typeface="Times New Roman"/>
                <a:cs typeface="Times New Roman"/>
              </a:rPr>
              <a:t>in, </a:t>
            </a:r>
            <a:r>
              <a:rPr dirty="0" sz="1450" spc="-35">
                <a:latin typeface="Times New Roman"/>
                <a:cs typeface="Times New Roman"/>
              </a:rPr>
              <a:t>Mr. </a:t>
            </a:r>
            <a:r>
              <a:rPr dirty="0" sz="1450" spc="-10">
                <a:latin typeface="Times New Roman"/>
                <a:cs typeface="Times New Roman"/>
              </a:rPr>
              <a:t>Cassilis," said he. "Another protector </a:t>
            </a:r>
            <a:r>
              <a:rPr dirty="0" sz="1450" spc="-5">
                <a:latin typeface="Times New Roman"/>
                <a:cs typeface="Times New Roman"/>
              </a:rPr>
              <a:t>- </a:t>
            </a:r>
            <a:r>
              <a:rPr dirty="0" sz="1450" spc="-10">
                <a:latin typeface="Times New Roman"/>
                <a:cs typeface="Times New Roman"/>
              </a:rPr>
              <a:t>ahem! </a:t>
            </a:r>
            <a:r>
              <a:rPr dirty="0" sz="1450" spc="-5">
                <a:latin typeface="Times New Roman"/>
                <a:cs typeface="Times New Roman"/>
              </a:rPr>
              <a:t>-  </a:t>
            </a:r>
            <a:r>
              <a:rPr dirty="0" sz="1450" spc="-10">
                <a:latin typeface="Times New Roman"/>
                <a:cs typeface="Times New Roman"/>
              </a:rPr>
              <a:t>another</a:t>
            </a:r>
            <a:r>
              <a:rPr dirty="0" sz="1450" spc="60">
                <a:latin typeface="Times New Roman"/>
                <a:cs typeface="Times New Roman"/>
              </a:rPr>
              <a:t> </a:t>
            </a:r>
            <a:r>
              <a:rPr dirty="0" sz="1450" spc="-15">
                <a:latin typeface="Times New Roman"/>
                <a:cs typeface="Times New Roman"/>
              </a:rPr>
              <a:t>protector.</a:t>
            </a:r>
            <a:r>
              <a:rPr dirty="0" sz="1450" spc="65">
                <a:latin typeface="Times New Roman"/>
                <a:cs typeface="Times New Roman"/>
              </a:rPr>
              <a:t> </a:t>
            </a:r>
            <a:r>
              <a:rPr dirty="0" sz="1450" spc="-10">
                <a:latin typeface="Times New Roman"/>
                <a:cs typeface="Times New Roman"/>
              </a:rPr>
              <a:t>Always</a:t>
            </a:r>
            <a:r>
              <a:rPr dirty="0" sz="1450" spc="65">
                <a:latin typeface="Times New Roman"/>
                <a:cs typeface="Times New Roman"/>
              </a:rPr>
              <a:t> </a:t>
            </a:r>
            <a:r>
              <a:rPr dirty="0" sz="1450" spc="-10">
                <a:latin typeface="Times New Roman"/>
                <a:cs typeface="Times New Roman"/>
              </a:rPr>
              <a:t>welcome</a:t>
            </a:r>
            <a:r>
              <a:rPr dirty="0" sz="1450" spc="65">
                <a:latin typeface="Times New Roman"/>
                <a:cs typeface="Times New Roman"/>
              </a:rPr>
              <a:t> </a:t>
            </a:r>
            <a:r>
              <a:rPr dirty="0" sz="1450" spc="-10">
                <a:latin typeface="Times New Roman"/>
                <a:cs typeface="Times New Roman"/>
              </a:rPr>
              <a:t>as</a:t>
            </a:r>
            <a:r>
              <a:rPr dirty="0" sz="1450" spc="65">
                <a:latin typeface="Times New Roman"/>
                <a:cs typeface="Times New Roman"/>
              </a:rPr>
              <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friend</a:t>
            </a:r>
            <a:r>
              <a:rPr dirty="0" sz="1450" spc="65">
                <a:latin typeface="Times New Roman"/>
                <a:cs typeface="Times New Roman"/>
              </a:rPr>
              <a:t>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my</a:t>
            </a:r>
            <a:r>
              <a:rPr dirty="0" sz="1450" spc="65">
                <a:latin typeface="Times New Roman"/>
                <a:cs typeface="Times New Roman"/>
              </a:rPr>
              <a:t> </a:t>
            </a:r>
            <a:r>
              <a:rPr dirty="0" sz="1450" spc="-10">
                <a:latin typeface="Times New Roman"/>
                <a:cs typeface="Times New Roman"/>
              </a:rPr>
              <a:t>daughter's,</a:t>
            </a:r>
            <a:r>
              <a:rPr dirty="0" sz="1450" spc="65">
                <a:latin typeface="Times New Roman"/>
                <a:cs typeface="Times New Roman"/>
              </a:rPr>
              <a:t> </a:t>
            </a:r>
            <a:r>
              <a:rPr dirty="0" sz="1450" spc="-35">
                <a:latin typeface="Times New Roman"/>
                <a:cs typeface="Times New Roman"/>
              </a:rPr>
              <a:t>Mr.</a:t>
            </a:r>
            <a:r>
              <a:rPr dirty="0" sz="1450" spc="60">
                <a:latin typeface="Times New Roman"/>
                <a:cs typeface="Times New Roman"/>
              </a:rPr>
              <a:t> </a:t>
            </a:r>
            <a:r>
              <a:rPr dirty="0" sz="1450" spc="-10">
                <a:latin typeface="Times New Roman"/>
                <a:cs typeface="Times New Roman"/>
              </a:rPr>
              <a:t>Cassilis.</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the club and its rules were still </a:t>
            </a:r>
            <a:r>
              <a:rPr dirty="0" sz="1450" spc="-5">
                <a:latin typeface="Times New Roman"/>
                <a:cs typeface="Times New Roman"/>
              </a:rPr>
              <a:t>a </a:t>
            </a:r>
            <a:r>
              <a:rPr dirty="0" sz="1450" spc="-20">
                <a:latin typeface="Times New Roman"/>
                <a:cs typeface="Times New Roman"/>
              </a:rPr>
              <a:t>mystery,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looked round the room for  some </a:t>
            </a:r>
            <a:r>
              <a:rPr dirty="0" sz="1450" spc="-5">
                <a:latin typeface="Times New Roman"/>
                <a:cs typeface="Times New Roman"/>
              </a:rPr>
              <a:t>one </a:t>
            </a:r>
            <a:r>
              <a:rPr dirty="0" sz="1450" spc="-10">
                <a:latin typeface="Times New Roman"/>
                <a:cs typeface="Times New Roman"/>
              </a:rPr>
              <a:t>who should </a:t>
            </a:r>
            <a:r>
              <a:rPr dirty="0" sz="1450" spc="-5">
                <a:latin typeface="Times New Roman"/>
                <a:cs typeface="Times New Roman"/>
              </a:rPr>
              <a:t>be </a:t>
            </a:r>
            <a:r>
              <a:rPr dirty="0" sz="1450" spc="-10">
                <a:latin typeface="Times New Roman"/>
                <a:cs typeface="Times New Roman"/>
              </a:rPr>
              <a:t>able to set his mind at rest. In this survey his eye  lighted </a:t>
            </a:r>
            <a:r>
              <a:rPr dirty="0" sz="1450" spc="-5">
                <a:latin typeface="Times New Roman"/>
                <a:cs typeface="Times New Roman"/>
              </a:rPr>
              <a:t>on </a:t>
            </a:r>
            <a:r>
              <a:rPr dirty="0" sz="1450" spc="-10">
                <a:latin typeface="Times New Roman"/>
                <a:cs typeface="Times New Roman"/>
              </a:rPr>
              <a:t>the paralytic person with the strong spectacles; and seeing him so  exceedingly tranquil, </a:t>
            </a:r>
            <a:r>
              <a:rPr dirty="0" sz="1450" spc="-5">
                <a:latin typeface="Times New Roman"/>
                <a:cs typeface="Times New Roman"/>
              </a:rPr>
              <a:t>he </a:t>
            </a:r>
            <a:r>
              <a:rPr dirty="0" sz="1450" spc="-10">
                <a:latin typeface="Times New Roman"/>
                <a:cs typeface="Times New Roman"/>
              </a:rPr>
              <a:t>besought the President, who was going in and </a:t>
            </a:r>
            <a:r>
              <a:rPr dirty="0" sz="1450" spc="-5">
                <a:latin typeface="Times New Roman"/>
                <a:cs typeface="Times New Roman"/>
              </a:rPr>
              <a:t>out of  </a:t>
            </a:r>
            <a:r>
              <a:rPr dirty="0" sz="1450" spc="-10">
                <a:latin typeface="Times New Roman"/>
                <a:cs typeface="Times New Roman"/>
              </a:rPr>
              <a:t>the room under </a:t>
            </a:r>
            <a:r>
              <a:rPr dirty="0" sz="1450" spc="-5">
                <a:latin typeface="Times New Roman"/>
                <a:cs typeface="Times New Roman"/>
              </a:rPr>
              <a:t>a </a:t>
            </a:r>
            <a:r>
              <a:rPr dirty="0" sz="1450" spc="-10">
                <a:latin typeface="Times New Roman"/>
                <a:cs typeface="Times New Roman"/>
              </a:rPr>
              <a:t>pressure </a:t>
            </a:r>
            <a:r>
              <a:rPr dirty="0" sz="1450" spc="-5">
                <a:latin typeface="Times New Roman"/>
                <a:cs typeface="Times New Roman"/>
              </a:rPr>
              <a:t>of </a:t>
            </a:r>
            <a:r>
              <a:rPr dirty="0" sz="1450" spc="-10">
                <a:latin typeface="Times New Roman"/>
                <a:cs typeface="Times New Roman"/>
              </a:rPr>
              <a:t>business, to present him to the gentleman </a:t>
            </a:r>
            <a:r>
              <a:rPr dirty="0" sz="1450" spc="-5">
                <a:latin typeface="Times New Roman"/>
                <a:cs typeface="Times New Roman"/>
              </a:rPr>
              <a:t>on </a:t>
            </a:r>
            <a:r>
              <a:rPr dirty="0" sz="1450" spc="-10">
                <a:latin typeface="Times New Roman"/>
                <a:cs typeface="Times New Roman"/>
              </a:rPr>
              <a:t>the  divan.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functionary explained the needlessness </a:t>
            </a:r>
            <a:r>
              <a:rPr dirty="0" sz="1450" spc="-5">
                <a:latin typeface="Times New Roman"/>
                <a:cs typeface="Times New Roman"/>
              </a:rPr>
              <a:t>of </a:t>
            </a:r>
            <a:r>
              <a:rPr dirty="0" sz="1450" spc="-10">
                <a:latin typeface="Times New Roman"/>
                <a:cs typeface="Times New Roman"/>
              </a:rPr>
              <a:t>all such formalities within the  club, </a:t>
            </a:r>
            <a:r>
              <a:rPr dirty="0" sz="1450" spc="-5">
                <a:latin typeface="Times New Roman"/>
                <a:cs typeface="Times New Roman"/>
              </a:rPr>
              <a:t>but </a:t>
            </a:r>
            <a:r>
              <a:rPr dirty="0" sz="1450" spc="-10">
                <a:latin typeface="Times New Roman"/>
                <a:cs typeface="Times New Roman"/>
              </a:rPr>
              <a:t>nevertheless presented </a:t>
            </a:r>
            <a:r>
              <a:rPr dirty="0" sz="1450" spc="-35">
                <a:latin typeface="Times New Roman"/>
                <a:cs typeface="Times New Roman"/>
              </a:rPr>
              <a:t>Mr. </a:t>
            </a:r>
            <a:r>
              <a:rPr dirty="0" sz="1450" spc="-10">
                <a:latin typeface="Times New Roman"/>
                <a:cs typeface="Times New Roman"/>
              </a:rPr>
              <a:t>Hammersmith to </a:t>
            </a:r>
            <a:r>
              <a:rPr dirty="0" sz="1450" spc="-35">
                <a:latin typeface="Times New Roman"/>
                <a:cs typeface="Times New Roman"/>
              </a:rPr>
              <a:t>Mr.</a:t>
            </a:r>
            <a:r>
              <a:rPr dirty="0" sz="1450" spc="55">
                <a:latin typeface="Times New Roman"/>
                <a:cs typeface="Times New Roman"/>
              </a:rPr>
              <a:t> </a:t>
            </a:r>
            <a:r>
              <a:rPr dirty="0" sz="1450" spc="-10">
                <a:latin typeface="Times New Roman"/>
                <a:cs typeface="Times New Roman"/>
              </a:rPr>
              <a:t>Malthus.</a:t>
            </a:r>
            <a:endParaRPr sz="1450">
              <a:latin typeface="Times New Roman"/>
              <a:cs typeface="Times New Roman"/>
            </a:endParaRPr>
          </a:p>
          <a:p>
            <a:pPr algn="just" marL="12700" marR="11430">
              <a:lnSpc>
                <a:spcPts val="1730"/>
              </a:lnSpc>
              <a:spcBef>
                <a:spcPts val="860"/>
              </a:spcBef>
            </a:pPr>
            <a:r>
              <a:rPr dirty="0" sz="1450" spc="-35">
                <a:latin typeface="Times New Roman"/>
                <a:cs typeface="Times New Roman"/>
              </a:rPr>
              <a:t>Mr. </a:t>
            </a:r>
            <a:r>
              <a:rPr dirty="0" sz="1450" spc="-10">
                <a:latin typeface="Times New Roman"/>
                <a:cs typeface="Times New Roman"/>
              </a:rPr>
              <a:t>Malthus looked at the Colonel </a:t>
            </a:r>
            <a:r>
              <a:rPr dirty="0" sz="1450" spc="-20">
                <a:latin typeface="Times New Roman"/>
                <a:cs typeface="Times New Roman"/>
              </a:rPr>
              <a:t>curiously, </a:t>
            </a:r>
            <a:r>
              <a:rPr dirty="0" sz="1450" spc="-10">
                <a:latin typeface="Times New Roman"/>
                <a:cs typeface="Times New Roman"/>
              </a:rPr>
              <a:t>and then requested him to take </a:t>
            </a:r>
            <a:r>
              <a:rPr dirty="0" sz="1450" spc="-5">
                <a:latin typeface="Times New Roman"/>
                <a:cs typeface="Times New Roman"/>
              </a:rPr>
              <a:t>a  </a:t>
            </a:r>
            <a:r>
              <a:rPr dirty="0" sz="1450" spc="-10">
                <a:latin typeface="Times New Roman"/>
                <a:cs typeface="Times New Roman"/>
              </a:rPr>
              <a:t>seat </a:t>
            </a:r>
            <a:r>
              <a:rPr dirty="0" sz="1450" spc="-5">
                <a:latin typeface="Times New Roman"/>
                <a:cs typeface="Times New Roman"/>
              </a:rPr>
              <a:t>upon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7620">
              <a:lnSpc>
                <a:spcPts val="1730"/>
              </a:lnSpc>
              <a:spcBef>
                <a:spcPts val="860"/>
              </a:spcBef>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5">
                <a:latin typeface="Times New Roman"/>
                <a:cs typeface="Times New Roman"/>
              </a:rPr>
              <a:t>new-comer," </a:t>
            </a:r>
            <a:r>
              <a:rPr dirty="0" sz="1450" spc="-5">
                <a:latin typeface="Times New Roman"/>
                <a:cs typeface="Times New Roman"/>
              </a:rPr>
              <a:t>he </a:t>
            </a:r>
            <a:r>
              <a:rPr dirty="0" sz="1450" spc="-10">
                <a:latin typeface="Times New Roman"/>
                <a:cs typeface="Times New Roman"/>
              </a:rPr>
              <a:t>said, "and wish information? </a:t>
            </a:r>
            <a:r>
              <a:rPr dirty="0" sz="1450" spc="-60">
                <a:latin typeface="Times New Roman"/>
                <a:cs typeface="Times New Roman"/>
              </a:rPr>
              <a:t>You </a:t>
            </a:r>
            <a:r>
              <a:rPr dirty="0" sz="1450" spc="-10">
                <a:latin typeface="Times New Roman"/>
                <a:cs typeface="Times New Roman"/>
              </a:rPr>
              <a:t>have come to the  proper source. It is two years since </a:t>
            </a:r>
            <a:r>
              <a:rPr dirty="0" sz="1450" spc="-5">
                <a:latin typeface="Times New Roman"/>
                <a:cs typeface="Times New Roman"/>
              </a:rPr>
              <a:t>I </a:t>
            </a:r>
            <a:r>
              <a:rPr dirty="0" sz="1450" spc="-10">
                <a:latin typeface="Times New Roman"/>
                <a:cs typeface="Times New Roman"/>
              </a:rPr>
              <a:t>first visited this charming</a:t>
            </a:r>
            <a:r>
              <a:rPr dirty="0" sz="1450" spc="90">
                <a:latin typeface="Times New Roman"/>
                <a:cs typeface="Times New Roman"/>
              </a:rPr>
              <a:t> </a:t>
            </a:r>
            <a:r>
              <a:rPr dirty="0" sz="1450" spc="-10">
                <a:latin typeface="Times New Roman"/>
                <a:cs typeface="Times New Roman"/>
              </a:rPr>
              <a:t>club."</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The Colonel breathed again. If </a:t>
            </a:r>
            <a:r>
              <a:rPr dirty="0" sz="1450" spc="-35">
                <a:latin typeface="Times New Roman"/>
                <a:cs typeface="Times New Roman"/>
              </a:rPr>
              <a:t>Mr. </a:t>
            </a:r>
            <a:r>
              <a:rPr dirty="0" sz="1450" spc="-10">
                <a:latin typeface="Times New Roman"/>
                <a:cs typeface="Times New Roman"/>
              </a:rPr>
              <a:t>Malthus had frequented the place for two  years there could </a:t>
            </a:r>
            <a:r>
              <a:rPr dirty="0" sz="1450" spc="-5">
                <a:latin typeface="Times New Roman"/>
                <a:cs typeface="Times New Roman"/>
              </a:rPr>
              <a:t>be </a:t>
            </a:r>
            <a:r>
              <a:rPr dirty="0" sz="1450" spc="-10">
                <a:latin typeface="Times New Roman"/>
                <a:cs typeface="Times New Roman"/>
              </a:rPr>
              <a:t>little danger for the Prince in </a:t>
            </a:r>
            <a:r>
              <a:rPr dirty="0" sz="1450" spc="-5">
                <a:latin typeface="Times New Roman"/>
                <a:cs typeface="Times New Roman"/>
              </a:rPr>
              <a:t>a </a:t>
            </a:r>
            <a:r>
              <a:rPr dirty="0" sz="1450" spc="-10">
                <a:latin typeface="Times New Roman"/>
                <a:cs typeface="Times New Roman"/>
              </a:rPr>
              <a:t>single evening. But  Geraldine was </a:t>
            </a:r>
            <a:r>
              <a:rPr dirty="0" sz="1450" spc="-5">
                <a:latin typeface="Times New Roman"/>
                <a:cs typeface="Times New Roman"/>
              </a:rPr>
              <a:t>none </a:t>
            </a:r>
            <a:r>
              <a:rPr dirty="0" sz="1450" spc="-10">
                <a:latin typeface="Times New Roman"/>
                <a:cs typeface="Times New Roman"/>
              </a:rPr>
              <a:t>the less astonished, and began to suspect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mystification.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"What!" cried he, "two years! </a:t>
            </a:r>
            <a:r>
              <a:rPr dirty="0" sz="1450" spc="-5">
                <a:latin typeface="Times New Roman"/>
                <a:cs typeface="Times New Roman"/>
              </a:rPr>
              <a:t>I thought - but </a:t>
            </a:r>
            <a:r>
              <a:rPr dirty="0" sz="1450" spc="-10">
                <a:latin typeface="Times New Roman"/>
                <a:cs typeface="Times New Roman"/>
              </a:rPr>
              <a:t>indeed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have been made  the subject </a:t>
            </a:r>
            <a:r>
              <a:rPr dirty="0" sz="1450" spc="-5">
                <a:latin typeface="Times New Roman"/>
                <a:cs typeface="Times New Roman"/>
              </a:rPr>
              <a:t>of a</a:t>
            </a:r>
            <a:r>
              <a:rPr dirty="0" sz="1450">
                <a:latin typeface="Times New Roman"/>
                <a:cs typeface="Times New Roman"/>
              </a:rPr>
              <a:t> </a:t>
            </a:r>
            <a:r>
              <a:rPr dirty="0" sz="1450" spc="-15">
                <a:latin typeface="Times New Roman"/>
                <a:cs typeface="Times New Roman"/>
              </a:rPr>
              <a:t>pleasantry."</a:t>
            </a:r>
            <a:endParaRPr sz="1450">
              <a:latin typeface="Times New Roman"/>
              <a:cs typeface="Times New Roman"/>
            </a:endParaRPr>
          </a:p>
          <a:p>
            <a:pPr algn="just" marL="12700" marR="6985">
              <a:lnSpc>
                <a:spcPts val="1730"/>
              </a:lnSpc>
              <a:spcBef>
                <a:spcPts val="865"/>
              </a:spcBef>
            </a:pPr>
            <a:r>
              <a:rPr dirty="0" sz="1450" spc="-10">
                <a:latin typeface="Times New Roman"/>
                <a:cs typeface="Times New Roman"/>
              </a:rPr>
              <a:t>"By </a:t>
            </a:r>
            <a:r>
              <a:rPr dirty="0" sz="1450" spc="-5">
                <a:latin typeface="Times New Roman"/>
                <a:cs typeface="Times New Roman"/>
              </a:rPr>
              <a:t>no </a:t>
            </a:r>
            <a:r>
              <a:rPr dirty="0" sz="1450" spc="-10">
                <a:latin typeface="Times New Roman"/>
                <a:cs typeface="Times New Roman"/>
              </a:rPr>
              <a:t>means," replied </a:t>
            </a:r>
            <a:r>
              <a:rPr dirty="0" sz="1450" spc="-35">
                <a:latin typeface="Times New Roman"/>
                <a:cs typeface="Times New Roman"/>
              </a:rPr>
              <a:t>Mr. </a:t>
            </a:r>
            <a:r>
              <a:rPr dirty="0" sz="1450" spc="-10">
                <a:latin typeface="Times New Roman"/>
                <a:cs typeface="Times New Roman"/>
              </a:rPr>
              <a:t>Malthus </a:t>
            </a:r>
            <a:r>
              <a:rPr dirty="0" sz="1450" spc="-25">
                <a:latin typeface="Times New Roman"/>
                <a:cs typeface="Times New Roman"/>
              </a:rPr>
              <a:t>mildly. </a:t>
            </a:r>
            <a:r>
              <a:rPr dirty="0" sz="1450" spc="-10">
                <a:latin typeface="Times New Roman"/>
                <a:cs typeface="Times New Roman"/>
              </a:rPr>
              <a:t>"My case is </a:t>
            </a:r>
            <a:r>
              <a:rPr dirty="0" sz="1450" spc="-20">
                <a:latin typeface="Times New Roman"/>
                <a:cs typeface="Times New Roman"/>
              </a:rPr>
              <a:t>peculiar.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properly speaking, </a:t>
            </a:r>
            <a:r>
              <a:rPr dirty="0" sz="1450" spc="-5">
                <a:latin typeface="Times New Roman"/>
                <a:cs typeface="Times New Roman"/>
              </a:rPr>
              <a:t>a </a:t>
            </a:r>
            <a:r>
              <a:rPr dirty="0" sz="1450" spc="-10">
                <a:latin typeface="Times New Roman"/>
                <a:cs typeface="Times New Roman"/>
              </a:rPr>
              <a:t>suicide at all; </a:t>
            </a:r>
            <a:r>
              <a:rPr dirty="0" sz="1450" spc="-5">
                <a:latin typeface="Times New Roman"/>
                <a:cs typeface="Times New Roman"/>
              </a:rPr>
              <a:t>but, </a:t>
            </a:r>
            <a:r>
              <a:rPr dirty="0" sz="1450" spc="-10">
                <a:latin typeface="Times New Roman"/>
                <a:cs typeface="Times New Roman"/>
              </a:rPr>
              <a:t>as it were, an honorary </a:t>
            </a:r>
            <a:r>
              <a:rPr dirty="0" sz="1450" spc="-20">
                <a:latin typeface="Times New Roman"/>
                <a:cs typeface="Times New Roman"/>
              </a:rPr>
              <a:t>member. </a:t>
            </a:r>
            <a:r>
              <a:rPr dirty="0" sz="1450" spc="-5">
                <a:latin typeface="Times New Roman"/>
                <a:cs typeface="Times New Roman"/>
              </a:rPr>
              <a:t>I  </a:t>
            </a:r>
            <a:r>
              <a:rPr dirty="0" sz="1450" spc="-10">
                <a:latin typeface="Times New Roman"/>
                <a:cs typeface="Times New Roman"/>
              </a:rPr>
              <a:t>rarely visit the club twice in two months. My infirmity and the kindness </a:t>
            </a:r>
            <a:r>
              <a:rPr dirty="0" sz="1450" spc="-5">
                <a:latin typeface="Times New Roman"/>
                <a:cs typeface="Times New Roman"/>
              </a:rPr>
              <a:t>of </a:t>
            </a:r>
            <a:r>
              <a:rPr dirty="0" sz="1450" spc="-10">
                <a:latin typeface="Times New Roman"/>
                <a:cs typeface="Times New Roman"/>
              </a:rPr>
              <a:t>the  President have procured me these little immunities, for which besides </a:t>
            </a:r>
            <a:r>
              <a:rPr dirty="0" sz="1450" spc="-5">
                <a:latin typeface="Times New Roman"/>
                <a:cs typeface="Times New Roman"/>
              </a:rPr>
              <a:t>I </a:t>
            </a:r>
            <a:r>
              <a:rPr dirty="0" sz="1450" spc="-10">
                <a:latin typeface="Times New Roman"/>
                <a:cs typeface="Times New Roman"/>
              </a:rPr>
              <a:t>pay at  an advanced rate. Even as it is my luck has been</a:t>
            </a:r>
            <a:r>
              <a:rPr dirty="0" sz="1450" spc="60">
                <a:latin typeface="Times New Roman"/>
                <a:cs typeface="Times New Roman"/>
              </a:rPr>
              <a:t> </a:t>
            </a:r>
            <a:r>
              <a:rPr dirty="0" sz="1450" spc="-15">
                <a:latin typeface="Times New Roman"/>
                <a:cs typeface="Times New Roman"/>
              </a:rPr>
              <a:t>extraordinary."</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am afraid," said the Colonel, "that </a:t>
            </a:r>
            <a:r>
              <a:rPr dirty="0" sz="1450" spc="-5">
                <a:latin typeface="Times New Roman"/>
                <a:cs typeface="Times New Roman"/>
              </a:rPr>
              <a:t>I </a:t>
            </a:r>
            <a:r>
              <a:rPr dirty="0" sz="1450" spc="-10">
                <a:latin typeface="Times New Roman"/>
                <a:cs typeface="Times New Roman"/>
              </a:rPr>
              <a:t>must ask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more explicit. </a:t>
            </a:r>
            <a:r>
              <a:rPr dirty="0" sz="1450" spc="-60">
                <a:latin typeface="Times New Roman"/>
                <a:cs typeface="Times New Roman"/>
              </a:rPr>
              <a:t>You  </a:t>
            </a:r>
            <a:r>
              <a:rPr dirty="0" sz="1450" spc="-10">
                <a:latin typeface="Times New Roman"/>
                <a:cs typeface="Times New Roman"/>
              </a:rPr>
              <a:t>must remember that </a:t>
            </a:r>
            <a:r>
              <a:rPr dirty="0" sz="1450" spc="-5">
                <a:latin typeface="Times New Roman"/>
                <a:cs typeface="Times New Roman"/>
              </a:rPr>
              <a:t>I </a:t>
            </a:r>
            <a:r>
              <a:rPr dirty="0" sz="1450" spc="-10">
                <a:latin typeface="Times New Roman"/>
                <a:cs typeface="Times New Roman"/>
              </a:rPr>
              <a:t>am still most imperfectly acquainted with the rules </a:t>
            </a:r>
            <a:r>
              <a:rPr dirty="0" sz="1450" spc="-5">
                <a:latin typeface="Times New Roman"/>
                <a:cs typeface="Times New Roman"/>
              </a:rPr>
              <a:t>of  </a:t>
            </a:r>
            <a:r>
              <a:rPr dirty="0" sz="1450" spc="-10">
                <a:latin typeface="Times New Roman"/>
                <a:cs typeface="Times New Roman"/>
              </a:rPr>
              <a:t>the club."</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 ordinary member who comes here in search </a:t>
            </a:r>
            <a:r>
              <a:rPr dirty="0" sz="1450" spc="-5">
                <a:latin typeface="Times New Roman"/>
                <a:cs typeface="Times New Roman"/>
              </a:rPr>
              <a:t>of </a:t>
            </a:r>
            <a:r>
              <a:rPr dirty="0" sz="1450" spc="-10">
                <a:latin typeface="Times New Roman"/>
                <a:cs typeface="Times New Roman"/>
              </a:rPr>
              <a:t>death like yourself,"  replied the paralytic, "returns every evening until fortune favours him. He can  even, if </a:t>
            </a:r>
            <a:r>
              <a:rPr dirty="0" sz="1450" spc="-5">
                <a:latin typeface="Times New Roman"/>
                <a:cs typeface="Times New Roman"/>
              </a:rPr>
              <a:t>he </a:t>
            </a:r>
            <a:r>
              <a:rPr dirty="0" sz="1450" spc="-10">
                <a:latin typeface="Times New Roman"/>
                <a:cs typeface="Times New Roman"/>
              </a:rPr>
              <a:t>is penniless, get board and lodging from the President: very </a:t>
            </a:r>
            <a:r>
              <a:rPr dirty="0" sz="1450" spc="-20">
                <a:latin typeface="Times New Roman"/>
                <a:cs typeface="Times New Roman"/>
              </a:rPr>
              <a:t>fair, </a:t>
            </a:r>
            <a:r>
              <a:rPr dirty="0" sz="1450" spc="-5">
                <a:latin typeface="Times New Roman"/>
                <a:cs typeface="Times New Roman"/>
              </a:rPr>
              <a:t>I  </a:t>
            </a:r>
            <a:r>
              <a:rPr dirty="0" sz="1450" spc="-10">
                <a:latin typeface="Times New Roman"/>
                <a:cs typeface="Times New Roman"/>
              </a:rPr>
              <a:t>believe, and clean, although,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not </a:t>
            </a:r>
            <a:r>
              <a:rPr dirty="0" sz="1450" spc="-10">
                <a:latin typeface="Times New Roman"/>
                <a:cs typeface="Times New Roman"/>
              </a:rPr>
              <a:t>luxurious; that could hardly be,  considering the exiguity (if </a:t>
            </a:r>
            <a:r>
              <a:rPr dirty="0" sz="1450" spc="-5">
                <a:latin typeface="Times New Roman"/>
                <a:cs typeface="Times New Roman"/>
              </a:rPr>
              <a:t>I </a:t>
            </a:r>
            <a:r>
              <a:rPr dirty="0" sz="1450" spc="-10">
                <a:latin typeface="Times New Roman"/>
                <a:cs typeface="Times New Roman"/>
              </a:rPr>
              <a:t>may so express myself) </a:t>
            </a:r>
            <a:r>
              <a:rPr dirty="0" sz="1450" spc="-5">
                <a:latin typeface="Times New Roman"/>
                <a:cs typeface="Times New Roman"/>
              </a:rPr>
              <a:t>of </a:t>
            </a:r>
            <a:r>
              <a:rPr dirty="0" sz="1450" spc="-10">
                <a:latin typeface="Times New Roman"/>
                <a:cs typeface="Times New Roman"/>
              </a:rPr>
              <a:t>the subscription. And  then the President's company is </a:t>
            </a:r>
            <a:r>
              <a:rPr dirty="0" sz="1450" spc="-5">
                <a:latin typeface="Times New Roman"/>
                <a:cs typeface="Times New Roman"/>
              </a:rPr>
              <a:t>a </a:t>
            </a:r>
            <a:r>
              <a:rPr dirty="0" sz="1450" spc="-10">
                <a:latin typeface="Times New Roman"/>
                <a:cs typeface="Times New Roman"/>
              </a:rPr>
              <a:t>delicacy in</a:t>
            </a:r>
            <a:r>
              <a:rPr dirty="0" sz="1450" spc="30">
                <a:latin typeface="Times New Roman"/>
                <a:cs typeface="Times New Roman"/>
              </a:rPr>
              <a:t> </a:t>
            </a:r>
            <a:r>
              <a:rPr dirty="0" sz="1450" spc="-10">
                <a:latin typeface="Times New Roman"/>
                <a:cs typeface="Times New Roman"/>
              </a:rPr>
              <a:t>itself."</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"Indeed!" cried Geraldine, "he had </a:t>
            </a:r>
            <a:r>
              <a:rPr dirty="0" sz="1450" spc="-5">
                <a:latin typeface="Times New Roman"/>
                <a:cs typeface="Times New Roman"/>
              </a:rPr>
              <a:t>not </a:t>
            </a:r>
            <a:r>
              <a:rPr dirty="0" sz="1450" spc="-10">
                <a:latin typeface="Times New Roman"/>
                <a:cs typeface="Times New Roman"/>
              </a:rPr>
              <a:t>greatly prepossessed</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0160">
              <a:lnSpc>
                <a:spcPts val="1730"/>
              </a:lnSpc>
              <a:spcBef>
                <a:spcPts val="915"/>
              </a:spcBef>
            </a:pPr>
            <a:r>
              <a:rPr dirty="0" sz="1450" spc="-10">
                <a:latin typeface="Times New Roman"/>
                <a:cs typeface="Times New Roman"/>
              </a:rPr>
              <a:t>"Ah!" said </a:t>
            </a:r>
            <a:r>
              <a:rPr dirty="0" sz="1450" spc="-35">
                <a:latin typeface="Times New Roman"/>
                <a:cs typeface="Times New Roman"/>
              </a:rPr>
              <a:t>Mr. </a:t>
            </a:r>
            <a:r>
              <a:rPr dirty="0" sz="1450" spc="-10">
                <a:latin typeface="Times New Roman"/>
                <a:cs typeface="Times New Roman"/>
              </a:rPr>
              <a:t>Malthus, "you </a:t>
            </a:r>
            <a:r>
              <a:rPr dirty="0" sz="1450" spc="-5">
                <a:latin typeface="Times New Roman"/>
                <a:cs typeface="Times New Roman"/>
              </a:rPr>
              <a:t>do not </a:t>
            </a:r>
            <a:r>
              <a:rPr dirty="0" sz="1450" spc="-10">
                <a:latin typeface="Times New Roman"/>
                <a:cs typeface="Times New Roman"/>
              </a:rPr>
              <a:t>know the man: the drollest fellow! What  stories! What cynicism! He knows life to admiration and, between ourselves,  is probably the most corrupt rogue in</a:t>
            </a:r>
            <a:r>
              <a:rPr dirty="0" sz="1450" spc="30">
                <a:latin typeface="Times New Roman"/>
                <a:cs typeface="Times New Roman"/>
              </a:rPr>
              <a:t> </a:t>
            </a:r>
            <a:r>
              <a:rPr dirty="0" sz="1450" spc="-10">
                <a:latin typeface="Times New Roman"/>
                <a:cs typeface="Times New Roman"/>
              </a:rPr>
              <a:t>Christendom."</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also," asked the Colonel, "is </a:t>
            </a:r>
            <a:r>
              <a:rPr dirty="0" sz="1450" spc="-5">
                <a:latin typeface="Times New Roman"/>
                <a:cs typeface="Times New Roman"/>
              </a:rPr>
              <a:t>a </a:t>
            </a:r>
            <a:r>
              <a:rPr dirty="0" sz="1450" spc="-10">
                <a:latin typeface="Times New Roman"/>
                <a:cs typeface="Times New Roman"/>
              </a:rPr>
              <a:t>permanency </a:t>
            </a:r>
            <a:r>
              <a:rPr dirty="0" sz="1450" spc="-5">
                <a:latin typeface="Times New Roman"/>
                <a:cs typeface="Times New Roman"/>
              </a:rPr>
              <a:t>- </a:t>
            </a:r>
            <a:r>
              <a:rPr dirty="0" sz="1450" spc="-10">
                <a:latin typeface="Times New Roman"/>
                <a:cs typeface="Times New Roman"/>
              </a:rPr>
              <a:t>like yourself, if </a:t>
            </a:r>
            <a:r>
              <a:rPr dirty="0" sz="1450" spc="-5">
                <a:latin typeface="Times New Roman"/>
                <a:cs typeface="Times New Roman"/>
              </a:rPr>
              <a:t>I </a:t>
            </a:r>
            <a:r>
              <a:rPr dirty="0" sz="1450" spc="-10">
                <a:latin typeface="Times New Roman"/>
                <a:cs typeface="Times New Roman"/>
              </a:rPr>
              <a:t>may  say so without</a:t>
            </a:r>
            <a:r>
              <a:rPr dirty="0" sz="1450">
                <a:latin typeface="Times New Roman"/>
                <a:cs typeface="Times New Roman"/>
              </a:rPr>
              <a:t> </a:t>
            </a:r>
            <a:r>
              <a:rPr dirty="0" sz="1450" spc="-15">
                <a:latin typeface="Times New Roman"/>
                <a:cs typeface="Times New Roman"/>
              </a:rPr>
              <a:t>offence?"</a:t>
            </a:r>
            <a:endParaRPr sz="1450">
              <a:latin typeface="Times New Roman"/>
              <a:cs typeface="Times New Roman"/>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11430">
              <a:lnSpc>
                <a:spcPts val="1730"/>
              </a:lnSpc>
              <a:spcBef>
                <a:spcPts val="155"/>
              </a:spcBef>
            </a:pPr>
            <a:r>
              <a:rPr dirty="0" sz="1450" spc="-10">
                <a:latin typeface="Times New Roman"/>
                <a:cs typeface="Times New Roman"/>
              </a:rPr>
              <a:t>How they have rallied about me, my daughter's friends! May God in heaven  bless and reward them for</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1430">
              <a:lnSpc>
                <a:spcPts val="1730"/>
              </a:lnSpc>
              <a:spcBef>
                <a:spcPts val="860"/>
              </a:spcBef>
            </a:pPr>
            <a:r>
              <a:rPr dirty="0" sz="1450" spc="-5">
                <a:latin typeface="Times New Roman"/>
                <a:cs typeface="Times New Roman"/>
              </a:rPr>
              <a:t>I </a:t>
            </a:r>
            <a:r>
              <a:rPr dirty="0" sz="1450" spc="-10">
                <a:latin typeface="Times New Roman"/>
                <a:cs typeface="Times New Roman"/>
              </a:rPr>
              <a:t>gave him my hand, </a:t>
            </a:r>
            <a:r>
              <a:rPr dirty="0" sz="1450" spc="-5">
                <a:latin typeface="Times New Roman"/>
                <a:cs typeface="Times New Roman"/>
              </a:rPr>
              <a:t>of </a:t>
            </a:r>
            <a:r>
              <a:rPr dirty="0" sz="1450" spc="-10">
                <a:latin typeface="Times New Roman"/>
                <a:cs typeface="Times New Roman"/>
              </a:rPr>
              <a:t>course, because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it; </a:t>
            </a:r>
            <a:r>
              <a:rPr dirty="0" sz="1450" spc="-5">
                <a:latin typeface="Times New Roman"/>
                <a:cs typeface="Times New Roman"/>
              </a:rPr>
              <a:t>but </a:t>
            </a:r>
            <a:r>
              <a:rPr dirty="0" sz="1450" spc="-10">
                <a:latin typeface="Times New Roman"/>
                <a:cs typeface="Times New Roman"/>
              </a:rPr>
              <a:t>the sympathy </a:t>
            </a:r>
            <a:r>
              <a:rPr dirty="0" sz="1450" spc="-5">
                <a:latin typeface="Times New Roman"/>
                <a:cs typeface="Times New Roman"/>
              </a:rPr>
              <a:t>I  </a:t>
            </a:r>
            <a:r>
              <a:rPr dirty="0" sz="1450" spc="-10">
                <a:latin typeface="Times New Roman"/>
                <a:cs typeface="Times New Roman"/>
              </a:rPr>
              <a:t>had been prepared to feel for Clara's father was immediately soured </a:t>
            </a:r>
            <a:r>
              <a:rPr dirty="0" sz="1450" spc="-5">
                <a:latin typeface="Times New Roman"/>
                <a:cs typeface="Times New Roman"/>
              </a:rPr>
              <a:t>by </a:t>
            </a:r>
            <a:r>
              <a:rPr dirty="0" sz="1450" spc="-10">
                <a:latin typeface="Times New Roman"/>
                <a:cs typeface="Times New Roman"/>
              </a:rPr>
              <a:t>his  appearance, and the wheedling, unreal tones in which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spoke.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"Cassilis is </a:t>
            </a:r>
            <a:r>
              <a:rPr dirty="0" sz="1450" spc="-5">
                <a:latin typeface="Times New Roman"/>
                <a:cs typeface="Times New Roman"/>
              </a:rPr>
              <a:t>a good </a:t>
            </a:r>
            <a:r>
              <a:rPr dirty="0" sz="1450" spc="-10">
                <a:latin typeface="Times New Roman"/>
                <a:cs typeface="Times New Roman"/>
              </a:rPr>
              <a:t>man," said Northmour; "worth</a:t>
            </a:r>
            <a:r>
              <a:rPr dirty="0" sz="1450" spc="20">
                <a:latin typeface="Times New Roman"/>
                <a:cs typeface="Times New Roman"/>
              </a:rPr>
              <a:t> </a:t>
            </a:r>
            <a:r>
              <a:rPr dirty="0" sz="1450" spc="-10">
                <a:latin typeface="Times New Roman"/>
                <a:cs typeface="Times New Roman"/>
              </a:rPr>
              <a:t>ten."</a:t>
            </a:r>
            <a:endParaRPr sz="1450">
              <a:latin typeface="Times New Roman"/>
              <a:cs typeface="Times New Roman"/>
            </a:endParaRPr>
          </a:p>
          <a:p>
            <a:pPr algn="just" marL="12700" marR="5715">
              <a:lnSpc>
                <a:spcPts val="1730"/>
              </a:lnSpc>
              <a:spcBef>
                <a:spcPts val="920"/>
              </a:spcBef>
            </a:pPr>
            <a:r>
              <a:rPr dirty="0" sz="1450" spc="-10">
                <a:latin typeface="Times New Roman"/>
                <a:cs typeface="Times New Roman"/>
              </a:rPr>
              <a:t>"So </a:t>
            </a:r>
            <a:r>
              <a:rPr dirty="0" sz="1450" spc="-5">
                <a:latin typeface="Times New Roman"/>
                <a:cs typeface="Times New Roman"/>
              </a:rPr>
              <a:t>I </a:t>
            </a:r>
            <a:r>
              <a:rPr dirty="0" sz="1450" spc="-20">
                <a:latin typeface="Times New Roman"/>
                <a:cs typeface="Times New Roman"/>
              </a:rPr>
              <a:t>hear," </a:t>
            </a:r>
            <a:r>
              <a:rPr dirty="0" sz="1450" spc="-10">
                <a:latin typeface="Times New Roman"/>
                <a:cs typeface="Times New Roman"/>
              </a:rPr>
              <a:t>cried </a:t>
            </a:r>
            <a:r>
              <a:rPr dirty="0" sz="1450" spc="-35">
                <a:latin typeface="Times New Roman"/>
                <a:cs typeface="Times New Roman"/>
              </a:rPr>
              <a:t>Mr. </a:t>
            </a:r>
            <a:r>
              <a:rPr dirty="0" sz="1450" spc="-10">
                <a:latin typeface="Times New Roman"/>
                <a:cs typeface="Times New Roman"/>
              </a:rPr>
              <a:t>Huddlestone eagerly "so my girl tells me. Ah, </a:t>
            </a:r>
            <a:r>
              <a:rPr dirty="0" sz="1450" spc="-35">
                <a:latin typeface="Times New Roman"/>
                <a:cs typeface="Times New Roman"/>
              </a:rPr>
              <a:t>Mr.  </a:t>
            </a:r>
            <a:r>
              <a:rPr dirty="0" sz="1450" spc="-10">
                <a:latin typeface="Times New Roman"/>
                <a:cs typeface="Times New Roman"/>
              </a:rPr>
              <a:t>Cassilis, my sin has found me </a:t>
            </a:r>
            <a:r>
              <a:rPr dirty="0" sz="1450" spc="-5">
                <a:latin typeface="Times New Roman"/>
                <a:cs typeface="Times New Roman"/>
              </a:rPr>
              <a:t>out, you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am very </a:t>
            </a:r>
            <a:r>
              <a:rPr dirty="0" sz="1450" spc="-30">
                <a:latin typeface="Times New Roman"/>
                <a:cs typeface="Times New Roman"/>
              </a:rPr>
              <a:t>low, </a:t>
            </a:r>
            <a:r>
              <a:rPr dirty="0" sz="1450" spc="-10">
                <a:latin typeface="Times New Roman"/>
                <a:cs typeface="Times New Roman"/>
              </a:rPr>
              <a:t>very low; </a:t>
            </a:r>
            <a:r>
              <a:rPr dirty="0" sz="1450" spc="-5">
                <a:latin typeface="Times New Roman"/>
                <a:cs typeface="Times New Roman"/>
              </a:rPr>
              <a:t>but I  hope </a:t>
            </a:r>
            <a:r>
              <a:rPr dirty="0" sz="1450" spc="-10">
                <a:latin typeface="Times New Roman"/>
                <a:cs typeface="Times New Roman"/>
              </a:rPr>
              <a:t>equally penitent. </a:t>
            </a:r>
            <a:r>
              <a:rPr dirty="0" sz="1450" spc="-70">
                <a:latin typeface="Times New Roman"/>
                <a:cs typeface="Times New Roman"/>
              </a:rPr>
              <a:t>We </a:t>
            </a:r>
            <a:r>
              <a:rPr dirty="0" sz="1450" spc="-10">
                <a:latin typeface="Times New Roman"/>
                <a:cs typeface="Times New Roman"/>
              </a:rPr>
              <a:t>must all come to the throne </a:t>
            </a:r>
            <a:r>
              <a:rPr dirty="0" sz="1450" spc="-5">
                <a:latin typeface="Times New Roman"/>
                <a:cs typeface="Times New Roman"/>
              </a:rPr>
              <a:t>of </a:t>
            </a:r>
            <a:r>
              <a:rPr dirty="0" sz="1450" spc="-10">
                <a:latin typeface="Times New Roman"/>
                <a:cs typeface="Times New Roman"/>
              </a:rPr>
              <a:t>grace at last, </a:t>
            </a:r>
            <a:r>
              <a:rPr dirty="0" sz="1450" spc="-35">
                <a:latin typeface="Times New Roman"/>
                <a:cs typeface="Times New Roman"/>
              </a:rPr>
              <a:t>Mr.  </a:t>
            </a:r>
            <a:r>
              <a:rPr dirty="0" sz="1450" spc="-10">
                <a:latin typeface="Times New Roman"/>
                <a:cs typeface="Times New Roman"/>
              </a:rPr>
              <a:t>Cassilis. For my part, </a:t>
            </a:r>
            <a:r>
              <a:rPr dirty="0" sz="1450" spc="-5">
                <a:latin typeface="Times New Roman"/>
                <a:cs typeface="Times New Roman"/>
              </a:rPr>
              <a:t>I </a:t>
            </a:r>
            <a:r>
              <a:rPr dirty="0" sz="1450" spc="-10">
                <a:latin typeface="Times New Roman"/>
                <a:cs typeface="Times New Roman"/>
              </a:rPr>
              <a:t>come late indeed; </a:t>
            </a:r>
            <a:r>
              <a:rPr dirty="0" sz="1450" spc="-5">
                <a:latin typeface="Times New Roman"/>
                <a:cs typeface="Times New Roman"/>
              </a:rPr>
              <a:t>but </a:t>
            </a:r>
            <a:r>
              <a:rPr dirty="0" sz="1450" spc="-10">
                <a:latin typeface="Times New Roman"/>
                <a:cs typeface="Times New Roman"/>
              </a:rPr>
              <a:t>with unfeigned </a:t>
            </a:r>
            <a:r>
              <a:rPr dirty="0" sz="1450" spc="-20">
                <a:latin typeface="Times New Roman"/>
                <a:cs typeface="Times New Roman"/>
              </a:rPr>
              <a:t>humility, </a:t>
            </a:r>
            <a:r>
              <a:rPr dirty="0" sz="1450" spc="-5">
                <a:latin typeface="Times New Roman"/>
                <a:cs typeface="Times New Roman"/>
              </a:rPr>
              <a:t>I</a:t>
            </a:r>
            <a:r>
              <a:rPr dirty="0" sz="1450" spc="145">
                <a:latin typeface="Times New Roman"/>
                <a:cs typeface="Times New Roman"/>
              </a:rPr>
              <a:t> </a:t>
            </a:r>
            <a:r>
              <a:rPr dirty="0" sz="1450" spc="-10">
                <a:latin typeface="Times New Roman"/>
                <a:cs typeface="Times New Roman"/>
              </a:rPr>
              <a:t>trust."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"Fiddle-de-dee!" said Northmour</a:t>
            </a:r>
            <a:r>
              <a:rPr dirty="0" sz="1450" spc="5">
                <a:latin typeface="Times New Roman"/>
                <a:cs typeface="Times New Roman"/>
              </a:rPr>
              <a:t> </a:t>
            </a:r>
            <a:r>
              <a:rPr dirty="0" sz="1450" spc="-20">
                <a:latin typeface="Times New Roman"/>
                <a:cs typeface="Times New Roman"/>
              </a:rPr>
              <a:t>roughly.</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"No, </a:t>
            </a:r>
            <a:r>
              <a:rPr dirty="0" sz="1450" spc="-5">
                <a:latin typeface="Times New Roman"/>
                <a:cs typeface="Times New Roman"/>
              </a:rPr>
              <a:t>no, </a:t>
            </a:r>
            <a:r>
              <a:rPr dirty="0" sz="1450" spc="-10">
                <a:latin typeface="Times New Roman"/>
                <a:cs typeface="Times New Roman"/>
              </a:rPr>
              <a:t>dear Northmour!" cried the </a:t>
            </a:r>
            <a:r>
              <a:rPr dirty="0" sz="1450" spc="-20">
                <a:latin typeface="Times New Roman"/>
                <a:cs typeface="Times New Roman"/>
              </a:rPr>
              <a:t>banker. </a:t>
            </a:r>
            <a:r>
              <a:rPr dirty="0" sz="1450" spc="-45">
                <a:latin typeface="Times New Roman"/>
                <a:cs typeface="Times New Roman"/>
              </a:rPr>
              <a:t>"You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say that;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try to shake me. </a:t>
            </a:r>
            <a:r>
              <a:rPr dirty="0" sz="1450" spc="-60">
                <a:latin typeface="Times New Roman"/>
                <a:cs typeface="Times New Roman"/>
              </a:rPr>
              <a:t>You </a:t>
            </a:r>
            <a:r>
              <a:rPr dirty="0" sz="1450" spc="-10">
                <a:latin typeface="Times New Roman"/>
                <a:cs typeface="Times New Roman"/>
              </a:rPr>
              <a:t>forget, my </a:t>
            </a:r>
            <a:r>
              <a:rPr dirty="0" sz="1450" spc="-20">
                <a:latin typeface="Times New Roman"/>
                <a:cs typeface="Times New Roman"/>
              </a:rPr>
              <a:t>dear, </a:t>
            </a:r>
            <a:r>
              <a:rPr dirty="0" sz="1450" spc="-5">
                <a:latin typeface="Times New Roman"/>
                <a:cs typeface="Times New Roman"/>
              </a:rPr>
              <a:t>good </a:t>
            </a:r>
            <a:r>
              <a:rPr dirty="0" sz="1450" spc="-30">
                <a:latin typeface="Times New Roman"/>
                <a:cs typeface="Times New Roman"/>
              </a:rPr>
              <a:t>boy, </a:t>
            </a:r>
            <a:r>
              <a:rPr dirty="0" sz="1450" spc="-5">
                <a:latin typeface="Times New Roman"/>
                <a:cs typeface="Times New Roman"/>
              </a:rPr>
              <a:t>you </a:t>
            </a:r>
            <a:r>
              <a:rPr dirty="0" sz="1450" spc="-15">
                <a:latin typeface="Times New Roman"/>
                <a:cs typeface="Times New Roman"/>
              </a:rPr>
              <a:t>forget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called  this very </a:t>
            </a:r>
            <a:r>
              <a:rPr dirty="0" sz="1450" spc="-5">
                <a:latin typeface="Times New Roman"/>
                <a:cs typeface="Times New Roman"/>
              </a:rPr>
              <a:t>night </a:t>
            </a:r>
            <a:r>
              <a:rPr dirty="0" sz="1450" spc="-10">
                <a:latin typeface="Times New Roman"/>
                <a:cs typeface="Times New Roman"/>
              </a:rPr>
              <a:t>before my</a:t>
            </a:r>
            <a:r>
              <a:rPr dirty="0" sz="1450" spc="5">
                <a:latin typeface="Times New Roman"/>
                <a:cs typeface="Times New Roman"/>
              </a:rPr>
              <a:t> </a:t>
            </a:r>
            <a:r>
              <a:rPr dirty="0" sz="1450" spc="-20">
                <a:latin typeface="Times New Roman"/>
                <a:cs typeface="Times New Roman"/>
              </a:rPr>
              <a:t>Maker."</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His excitement was pitiful to behold; and </a:t>
            </a:r>
            <a:r>
              <a:rPr dirty="0" sz="1450" spc="-5">
                <a:latin typeface="Times New Roman"/>
                <a:cs typeface="Times New Roman"/>
              </a:rPr>
              <a:t>I </a:t>
            </a:r>
            <a:r>
              <a:rPr dirty="0" sz="1450" spc="-10">
                <a:latin typeface="Times New Roman"/>
                <a:cs typeface="Times New Roman"/>
              </a:rPr>
              <a:t>felt myself grow indignant with  </a:t>
            </a:r>
            <a:r>
              <a:rPr dirty="0" sz="1450" spc="-15">
                <a:latin typeface="Times New Roman"/>
                <a:cs typeface="Times New Roman"/>
              </a:rPr>
              <a:t>Northmour, </a:t>
            </a:r>
            <a:r>
              <a:rPr dirty="0" sz="1450" spc="-10">
                <a:latin typeface="Times New Roman"/>
                <a:cs typeface="Times New Roman"/>
              </a:rPr>
              <a:t>whose infidel opinions </a:t>
            </a:r>
            <a:r>
              <a:rPr dirty="0" sz="1450" spc="-5">
                <a:latin typeface="Times New Roman"/>
                <a:cs typeface="Times New Roman"/>
              </a:rPr>
              <a:t>I </a:t>
            </a:r>
            <a:r>
              <a:rPr dirty="0" sz="1450" spc="-10">
                <a:latin typeface="Times New Roman"/>
                <a:cs typeface="Times New Roman"/>
              </a:rPr>
              <a:t>well </a:t>
            </a:r>
            <a:r>
              <a:rPr dirty="0" sz="1450" spc="-25">
                <a:latin typeface="Times New Roman"/>
                <a:cs typeface="Times New Roman"/>
              </a:rPr>
              <a:t>knew, </a:t>
            </a:r>
            <a:r>
              <a:rPr dirty="0" sz="1450" spc="-10">
                <a:latin typeface="Times New Roman"/>
                <a:cs typeface="Times New Roman"/>
              </a:rPr>
              <a:t>and heartily derided, as </a:t>
            </a:r>
            <a:r>
              <a:rPr dirty="0" sz="1450" spc="-5">
                <a:latin typeface="Times New Roman"/>
                <a:cs typeface="Times New Roman"/>
              </a:rPr>
              <a:t>he  </a:t>
            </a:r>
            <a:r>
              <a:rPr dirty="0" sz="1450" spc="-10">
                <a:latin typeface="Times New Roman"/>
                <a:cs typeface="Times New Roman"/>
              </a:rPr>
              <a:t>continued to taunt the </a:t>
            </a:r>
            <a:r>
              <a:rPr dirty="0" sz="1450" spc="-5">
                <a:latin typeface="Times New Roman"/>
                <a:cs typeface="Times New Roman"/>
              </a:rPr>
              <a:t>poor </a:t>
            </a:r>
            <a:r>
              <a:rPr dirty="0" sz="1450" spc="-10">
                <a:latin typeface="Times New Roman"/>
                <a:cs typeface="Times New Roman"/>
              </a:rPr>
              <a:t>sinner </a:t>
            </a:r>
            <a:r>
              <a:rPr dirty="0" sz="1450" spc="-5">
                <a:latin typeface="Times New Roman"/>
                <a:cs typeface="Times New Roman"/>
              </a:rPr>
              <a:t>out of </a:t>
            </a:r>
            <a:r>
              <a:rPr dirty="0" sz="1450" spc="-10">
                <a:latin typeface="Times New Roman"/>
                <a:cs typeface="Times New Roman"/>
              </a:rPr>
              <a:t>his humour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repentance.</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"Pooh, my dear Huddlestone!" said he. </a:t>
            </a:r>
            <a:r>
              <a:rPr dirty="0" sz="1450" spc="-45">
                <a:latin typeface="Times New Roman"/>
                <a:cs typeface="Times New Roman"/>
              </a:rPr>
              <a:t>"You </a:t>
            </a:r>
            <a:r>
              <a:rPr dirty="0" sz="1450" spc="-5">
                <a:latin typeface="Times New Roman"/>
                <a:cs typeface="Times New Roman"/>
              </a:rPr>
              <a:t>do </a:t>
            </a:r>
            <a:r>
              <a:rPr dirty="0" sz="1450" spc="-10">
                <a:latin typeface="Times New Roman"/>
                <a:cs typeface="Times New Roman"/>
              </a:rPr>
              <a:t>yourself injustice.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world inside and </a:t>
            </a:r>
            <a:r>
              <a:rPr dirty="0" sz="1450" spc="-5">
                <a:latin typeface="Times New Roman"/>
                <a:cs typeface="Times New Roman"/>
              </a:rPr>
              <a:t>out, </a:t>
            </a:r>
            <a:r>
              <a:rPr dirty="0" sz="1450" spc="-10">
                <a:latin typeface="Times New Roman"/>
                <a:cs typeface="Times New Roman"/>
              </a:rPr>
              <a:t>and were </a:t>
            </a:r>
            <a:r>
              <a:rPr dirty="0" sz="1450" spc="-5">
                <a:latin typeface="Times New Roman"/>
                <a:cs typeface="Times New Roman"/>
              </a:rPr>
              <a:t>up </a:t>
            </a:r>
            <a:r>
              <a:rPr dirty="0" sz="1450" spc="-10">
                <a:latin typeface="Times New Roman"/>
                <a:cs typeface="Times New Roman"/>
              </a:rPr>
              <a:t>to all </a:t>
            </a:r>
            <a:r>
              <a:rPr dirty="0" sz="1450" spc="-5">
                <a:latin typeface="Times New Roman"/>
                <a:cs typeface="Times New Roman"/>
              </a:rPr>
              <a:t>kinds of </a:t>
            </a:r>
            <a:r>
              <a:rPr dirty="0" sz="1450" spc="-10">
                <a:latin typeface="Times New Roman"/>
                <a:cs typeface="Times New Roman"/>
              </a:rPr>
              <a:t>mischief before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born. </a:t>
            </a:r>
            <a:r>
              <a:rPr dirty="0" sz="1450" spc="-45">
                <a:latin typeface="Times New Roman"/>
                <a:cs typeface="Times New Roman"/>
              </a:rPr>
              <a:t>Your </a:t>
            </a:r>
            <a:r>
              <a:rPr dirty="0" sz="1450" spc="-10">
                <a:latin typeface="Times New Roman"/>
                <a:cs typeface="Times New Roman"/>
              </a:rPr>
              <a:t>conscience is tanned like South American leather </a:t>
            </a:r>
            <a:r>
              <a:rPr dirty="0" sz="1450" spc="-5">
                <a:latin typeface="Times New Roman"/>
                <a:cs typeface="Times New Roman"/>
              </a:rPr>
              <a:t>- </a:t>
            </a:r>
            <a:r>
              <a:rPr dirty="0" sz="1450" spc="-10">
                <a:latin typeface="Times New Roman"/>
                <a:cs typeface="Times New Roman"/>
              </a:rPr>
              <a:t>only </a:t>
            </a:r>
            <a:r>
              <a:rPr dirty="0" sz="1450" spc="-5">
                <a:latin typeface="Times New Roman"/>
                <a:cs typeface="Times New Roman"/>
              </a:rPr>
              <a:t>you  </a:t>
            </a:r>
            <a:r>
              <a:rPr dirty="0" sz="1450" spc="-10">
                <a:latin typeface="Times New Roman"/>
                <a:cs typeface="Times New Roman"/>
              </a:rPr>
              <a:t>forgot to tan </a:t>
            </a:r>
            <a:r>
              <a:rPr dirty="0" sz="1450" spc="-5">
                <a:latin typeface="Times New Roman"/>
                <a:cs typeface="Times New Roman"/>
              </a:rPr>
              <a:t>your </a:t>
            </a:r>
            <a:r>
              <a:rPr dirty="0" sz="1450" spc="-20">
                <a:latin typeface="Times New Roman"/>
                <a:cs typeface="Times New Roman"/>
              </a:rPr>
              <a:t>liver, </a:t>
            </a:r>
            <a:r>
              <a:rPr dirty="0" sz="1450" spc="-10">
                <a:latin typeface="Times New Roman"/>
                <a:cs typeface="Times New Roman"/>
              </a:rPr>
              <a:t>and that, if </a:t>
            </a:r>
            <a:r>
              <a:rPr dirty="0" sz="1450" spc="-5">
                <a:latin typeface="Times New Roman"/>
                <a:cs typeface="Times New Roman"/>
              </a:rPr>
              <a:t>you </a:t>
            </a:r>
            <a:r>
              <a:rPr dirty="0" sz="1450" spc="-10">
                <a:latin typeface="Times New Roman"/>
                <a:cs typeface="Times New Roman"/>
              </a:rPr>
              <a:t>will believe me, is the seat </a:t>
            </a:r>
            <a:r>
              <a:rPr dirty="0" sz="1450" spc="-5">
                <a:latin typeface="Times New Roman"/>
                <a:cs typeface="Times New Roman"/>
              </a:rPr>
              <a:t>of </a:t>
            </a:r>
            <a:r>
              <a:rPr dirty="0" sz="1450" spc="-10">
                <a:latin typeface="Times New Roman"/>
                <a:cs typeface="Times New Roman"/>
              </a:rPr>
              <a:t>the  annoyance."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"Rogue, rogue! bad boy!" said </a:t>
            </a:r>
            <a:r>
              <a:rPr dirty="0" sz="1450" spc="-35">
                <a:latin typeface="Times New Roman"/>
                <a:cs typeface="Times New Roman"/>
              </a:rPr>
              <a:t>Mr. </a:t>
            </a:r>
            <a:r>
              <a:rPr dirty="0" sz="1450" spc="-10">
                <a:latin typeface="Times New Roman"/>
                <a:cs typeface="Times New Roman"/>
              </a:rPr>
              <a:t>Huddlestone, shaking his </a:t>
            </a:r>
            <a:r>
              <a:rPr dirty="0" sz="1450" spc="-20">
                <a:latin typeface="Times New Roman"/>
                <a:cs typeface="Times New Roman"/>
              </a:rPr>
              <a:t>finger. </a:t>
            </a:r>
            <a:r>
              <a:rPr dirty="0" sz="1450" spc="-10">
                <a:latin typeface="Times New Roman"/>
                <a:cs typeface="Times New Roman"/>
              </a:rPr>
              <a:t>"I am </a:t>
            </a:r>
            <a:r>
              <a:rPr dirty="0" sz="1450" spc="-5">
                <a:latin typeface="Times New Roman"/>
                <a:cs typeface="Times New Roman"/>
              </a:rPr>
              <a:t>no  </a:t>
            </a:r>
            <a:r>
              <a:rPr dirty="0" sz="1450" spc="-10">
                <a:latin typeface="Times New Roman"/>
                <a:cs typeface="Times New Roman"/>
              </a:rPr>
              <a:t>precisian, if </a:t>
            </a:r>
            <a:r>
              <a:rPr dirty="0" sz="1450" spc="-5">
                <a:latin typeface="Times New Roman"/>
                <a:cs typeface="Times New Roman"/>
              </a:rPr>
              <a:t>you </a:t>
            </a:r>
            <a:r>
              <a:rPr dirty="0" sz="1450" spc="-10">
                <a:latin typeface="Times New Roman"/>
                <a:cs typeface="Times New Roman"/>
              </a:rPr>
              <a:t>come to that; </a:t>
            </a:r>
            <a:r>
              <a:rPr dirty="0" sz="1450" spc="-5">
                <a:latin typeface="Times New Roman"/>
                <a:cs typeface="Times New Roman"/>
              </a:rPr>
              <a:t>I </a:t>
            </a:r>
            <a:r>
              <a:rPr dirty="0" sz="1450" spc="-10">
                <a:latin typeface="Times New Roman"/>
                <a:cs typeface="Times New Roman"/>
              </a:rPr>
              <a:t>always hated </a:t>
            </a:r>
            <a:r>
              <a:rPr dirty="0" sz="1450" spc="-5">
                <a:latin typeface="Times New Roman"/>
                <a:cs typeface="Times New Roman"/>
              </a:rPr>
              <a:t>a </a:t>
            </a:r>
            <a:r>
              <a:rPr dirty="0" sz="1450" spc="-10">
                <a:latin typeface="Times New Roman"/>
                <a:cs typeface="Times New Roman"/>
              </a:rPr>
              <a:t>precisian; </a:t>
            </a:r>
            <a:r>
              <a:rPr dirty="0" sz="1450" spc="-5">
                <a:latin typeface="Times New Roman"/>
                <a:cs typeface="Times New Roman"/>
              </a:rPr>
              <a:t>but I </a:t>
            </a:r>
            <a:r>
              <a:rPr dirty="0" sz="1450" spc="-10">
                <a:latin typeface="Times New Roman"/>
                <a:cs typeface="Times New Roman"/>
              </a:rPr>
              <a:t>never lost hold  </a:t>
            </a:r>
            <a:r>
              <a:rPr dirty="0" sz="1450" spc="-5">
                <a:latin typeface="Times New Roman"/>
                <a:cs typeface="Times New Roman"/>
              </a:rPr>
              <a:t>of </a:t>
            </a:r>
            <a:r>
              <a:rPr dirty="0" sz="1450" spc="-10">
                <a:latin typeface="Times New Roman"/>
                <a:cs typeface="Times New Roman"/>
              </a:rPr>
              <a:t>something better through it all. </a:t>
            </a:r>
            <a:r>
              <a:rPr dirty="0" sz="1450" spc="-5">
                <a:latin typeface="Times New Roman"/>
                <a:cs typeface="Times New Roman"/>
              </a:rPr>
              <a:t>I </a:t>
            </a:r>
            <a:r>
              <a:rPr dirty="0" sz="1450" spc="-10">
                <a:latin typeface="Times New Roman"/>
                <a:cs typeface="Times New Roman"/>
              </a:rPr>
              <a:t>have been </a:t>
            </a:r>
            <a:r>
              <a:rPr dirty="0" sz="1450" spc="-5">
                <a:latin typeface="Times New Roman"/>
                <a:cs typeface="Times New Roman"/>
              </a:rPr>
              <a:t>a </a:t>
            </a:r>
            <a:r>
              <a:rPr dirty="0" sz="1450" spc="-10">
                <a:latin typeface="Times New Roman"/>
                <a:cs typeface="Times New Roman"/>
              </a:rPr>
              <a:t>bad </a:t>
            </a:r>
            <a:r>
              <a:rPr dirty="0" sz="1450" spc="-30">
                <a:latin typeface="Times New Roman"/>
                <a:cs typeface="Times New Roman"/>
              </a:rPr>
              <a:t>boy, </a:t>
            </a:r>
            <a:r>
              <a:rPr dirty="0" sz="1450" spc="-35">
                <a:latin typeface="Times New Roman"/>
                <a:cs typeface="Times New Roman"/>
              </a:rPr>
              <a:t>Mr. </a:t>
            </a:r>
            <a:r>
              <a:rPr dirty="0" sz="1450" spc="-10">
                <a:latin typeface="Times New Roman"/>
                <a:cs typeface="Times New Roman"/>
              </a:rPr>
              <a:t>Cassilis; </a:t>
            </a:r>
            <a:r>
              <a:rPr dirty="0" sz="1450" spc="-5">
                <a:latin typeface="Times New Roman"/>
                <a:cs typeface="Times New Roman"/>
              </a:rPr>
              <a:t>I do not  </a:t>
            </a:r>
            <a:r>
              <a:rPr dirty="0" sz="1450" spc="-10">
                <a:latin typeface="Times New Roman"/>
                <a:cs typeface="Times New Roman"/>
              </a:rPr>
              <a:t>seek to deny that; </a:t>
            </a:r>
            <a:r>
              <a:rPr dirty="0" sz="1450" spc="-5">
                <a:latin typeface="Times New Roman"/>
                <a:cs typeface="Times New Roman"/>
              </a:rPr>
              <a:t>but </a:t>
            </a:r>
            <a:r>
              <a:rPr dirty="0" sz="1450" spc="-10">
                <a:latin typeface="Times New Roman"/>
                <a:cs typeface="Times New Roman"/>
              </a:rPr>
              <a:t>it was after my wife's death, and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with </a:t>
            </a:r>
            <a:r>
              <a:rPr dirty="0" sz="1450" spc="-5">
                <a:latin typeface="Times New Roman"/>
                <a:cs typeface="Times New Roman"/>
              </a:rPr>
              <a:t>a  </a:t>
            </a:r>
            <a:r>
              <a:rPr dirty="0" sz="1450" spc="-15">
                <a:latin typeface="Times New Roman"/>
                <a:cs typeface="Times New Roman"/>
              </a:rPr>
              <a:t>widower, </a:t>
            </a:r>
            <a:r>
              <a:rPr dirty="0" sz="1450" spc="-10">
                <a:latin typeface="Times New Roman"/>
                <a:cs typeface="Times New Roman"/>
              </a:rPr>
              <a:t>it's </a:t>
            </a:r>
            <a:r>
              <a:rPr dirty="0" sz="1450" spc="-5">
                <a:latin typeface="Times New Roman"/>
                <a:cs typeface="Times New Roman"/>
              </a:rPr>
              <a:t>a </a:t>
            </a:r>
            <a:r>
              <a:rPr dirty="0" sz="1450" spc="-10">
                <a:latin typeface="Times New Roman"/>
                <a:cs typeface="Times New Roman"/>
              </a:rPr>
              <a:t>different thing: sinful </a:t>
            </a:r>
            <a:r>
              <a:rPr dirty="0" sz="1450" spc="-5">
                <a:latin typeface="Times New Roman"/>
                <a:cs typeface="Times New Roman"/>
              </a:rPr>
              <a:t>- I </a:t>
            </a:r>
            <a:r>
              <a:rPr dirty="0" sz="1450" spc="-10">
                <a:latin typeface="Times New Roman"/>
                <a:cs typeface="Times New Roman"/>
              </a:rPr>
              <a:t>won't say </a:t>
            </a:r>
            <a:r>
              <a:rPr dirty="0" sz="1450" spc="-5">
                <a:latin typeface="Times New Roman"/>
                <a:cs typeface="Times New Roman"/>
              </a:rPr>
              <a:t>no; but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gradation,  we shall hope. And talking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 </a:t>
            </a:r>
            <a:r>
              <a:rPr dirty="0" sz="1450" spc="-10">
                <a:latin typeface="Times New Roman"/>
                <a:cs typeface="Times New Roman"/>
              </a:rPr>
              <a:t>Hark!" </a:t>
            </a:r>
            <a:r>
              <a:rPr dirty="0" sz="1450" spc="-5">
                <a:latin typeface="Times New Roman"/>
                <a:cs typeface="Times New Roman"/>
              </a:rPr>
              <a:t>he </a:t>
            </a:r>
            <a:r>
              <a:rPr dirty="0" sz="1450" spc="-10">
                <a:latin typeface="Times New Roman"/>
                <a:cs typeface="Times New Roman"/>
              </a:rPr>
              <a:t>broke </a:t>
            </a:r>
            <a:r>
              <a:rPr dirty="0" sz="1450" spc="-5">
                <a:latin typeface="Times New Roman"/>
                <a:cs typeface="Times New Roman"/>
              </a:rPr>
              <a:t>out </a:t>
            </a:r>
            <a:r>
              <a:rPr dirty="0" sz="1450" spc="-20">
                <a:latin typeface="Times New Roman"/>
                <a:cs typeface="Times New Roman"/>
              </a:rPr>
              <a:t>suddenly, </a:t>
            </a:r>
            <a:r>
              <a:rPr dirty="0" sz="1450" spc="-10">
                <a:latin typeface="Times New Roman"/>
                <a:cs typeface="Times New Roman"/>
              </a:rPr>
              <a:t>his hand  raised, his fingers spread, his face racked with interest and </a:t>
            </a:r>
            <a:r>
              <a:rPr dirty="0" sz="1450" spc="-20">
                <a:latin typeface="Times New Roman"/>
                <a:cs typeface="Times New Roman"/>
              </a:rPr>
              <a:t>terror. </a:t>
            </a:r>
            <a:r>
              <a:rPr dirty="0" sz="1450" spc="-10">
                <a:latin typeface="Times New Roman"/>
                <a:cs typeface="Times New Roman"/>
              </a:rPr>
              <a:t>"Only the  rain, bless God!" </a:t>
            </a:r>
            <a:r>
              <a:rPr dirty="0" sz="1450" spc="-5">
                <a:latin typeface="Times New Roman"/>
                <a:cs typeface="Times New Roman"/>
              </a:rPr>
              <a:t>he </a:t>
            </a:r>
            <a:r>
              <a:rPr dirty="0" sz="1450" spc="-10">
                <a:latin typeface="Times New Roman"/>
                <a:cs typeface="Times New Roman"/>
              </a:rPr>
              <a:t>added, after </a:t>
            </a:r>
            <a:r>
              <a:rPr dirty="0" sz="1450" spc="-5">
                <a:latin typeface="Times New Roman"/>
                <a:cs typeface="Times New Roman"/>
              </a:rPr>
              <a:t>a </a:t>
            </a:r>
            <a:r>
              <a:rPr dirty="0" sz="1450" spc="-10">
                <a:latin typeface="Times New Roman"/>
                <a:cs typeface="Times New Roman"/>
              </a:rPr>
              <a:t>pause, and with indescribable</a:t>
            </a:r>
            <a:r>
              <a:rPr dirty="0" sz="1450" spc="75">
                <a:latin typeface="Times New Roman"/>
                <a:cs typeface="Times New Roman"/>
              </a:rPr>
              <a:t> </a:t>
            </a:r>
            <a:r>
              <a:rPr dirty="0" sz="1450" spc="-10">
                <a:latin typeface="Times New Roman"/>
                <a:cs typeface="Times New Roman"/>
              </a:rPr>
              <a:t>relief.</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For some seconds </a:t>
            </a:r>
            <a:r>
              <a:rPr dirty="0" sz="1450" spc="-5">
                <a:latin typeface="Times New Roman"/>
                <a:cs typeface="Times New Roman"/>
              </a:rPr>
              <a:t>he </a:t>
            </a:r>
            <a:r>
              <a:rPr dirty="0" sz="1450" spc="-10">
                <a:latin typeface="Times New Roman"/>
                <a:cs typeface="Times New Roman"/>
              </a:rPr>
              <a:t>lay back among the pillows like </a:t>
            </a:r>
            <a:r>
              <a:rPr dirty="0" sz="1450" spc="-5">
                <a:latin typeface="Times New Roman"/>
                <a:cs typeface="Times New Roman"/>
              </a:rPr>
              <a:t>a </a:t>
            </a:r>
            <a:r>
              <a:rPr dirty="0" sz="1450" spc="-10">
                <a:latin typeface="Times New Roman"/>
                <a:cs typeface="Times New Roman"/>
              </a:rPr>
              <a:t>man near to fainting;  then </a:t>
            </a:r>
            <a:r>
              <a:rPr dirty="0" sz="1450" spc="-5">
                <a:latin typeface="Times New Roman"/>
                <a:cs typeface="Times New Roman"/>
              </a:rPr>
              <a:t>he </a:t>
            </a:r>
            <a:r>
              <a:rPr dirty="0" sz="1450" spc="-10">
                <a:latin typeface="Times New Roman"/>
                <a:cs typeface="Times New Roman"/>
              </a:rPr>
              <a:t>gathered himself </a:t>
            </a:r>
            <a:r>
              <a:rPr dirty="0" sz="1450" spc="-15">
                <a:latin typeface="Times New Roman"/>
                <a:cs typeface="Times New Roman"/>
              </a:rPr>
              <a:t>together, </a:t>
            </a:r>
            <a:r>
              <a:rPr dirty="0" sz="1450" spc="-10">
                <a:latin typeface="Times New Roman"/>
                <a:cs typeface="Times New Roman"/>
              </a:rPr>
              <a:t>and, in somewhat tremulous tones, began  once more to thank me for the share </a:t>
            </a:r>
            <a:r>
              <a:rPr dirty="0" sz="1450" spc="-5">
                <a:latin typeface="Times New Roman"/>
                <a:cs typeface="Times New Roman"/>
              </a:rPr>
              <a:t>I </a:t>
            </a:r>
            <a:r>
              <a:rPr dirty="0" sz="1450" spc="-10">
                <a:latin typeface="Times New Roman"/>
                <a:cs typeface="Times New Roman"/>
              </a:rPr>
              <a:t>was prepared to take in his</a:t>
            </a:r>
            <a:r>
              <a:rPr dirty="0" sz="1450" spc="120">
                <a:latin typeface="Times New Roman"/>
                <a:cs typeface="Times New Roman"/>
              </a:rPr>
              <a:t> </a:t>
            </a:r>
            <a:r>
              <a:rPr dirty="0" sz="1450" spc="-10">
                <a:latin typeface="Times New Roman"/>
                <a:cs typeface="Times New Roman"/>
              </a:rPr>
              <a:t>defence.</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"One question, </a:t>
            </a:r>
            <a:r>
              <a:rPr dirty="0" sz="1450" spc="-20">
                <a:latin typeface="Times New Roman"/>
                <a:cs typeface="Times New Roman"/>
              </a:rPr>
              <a:t>sir," </a:t>
            </a:r>
            <a:r>
              <a:rPr dirty="0" sz="1450" spc="-10">
                <a:latin typeface="Times New Roman"/>
                <a:cs typeface="Times New Roman"/>
              </a:rPr>
              <a:t>said I, when </a:t>
            </a:r>
            <a:r>
              <a:rPr dirty="0" sz="1450" spc="-5">
                <a:latin typeface="Times New Roman"/>
                <a:cs typeface="Times New Roman"/>
              </a:rPr>
              <a:t>he </a:t>
            </a:r>
            <a:r>
              <a:rPr dirty="0" sz="1450" spc="-10">
                <a:latin typeface="Times New Roman"/>
                <a:cs typeface="Times New Roman"/>
              </a:rPr>
              <a:t>had paused. "Is it true that </a:t>
            </a:r>
            <a:r>
              <a:rPr dirty="0" sz="1450" spc="-5">
                <a:latin typeface="Times New Roman"/>
                <a:cs typeface="Times New Roman"/>
              </a:rPr>
              <a:t>you </a:t>
            </a:r>
            <a:r>
              <a:rPr dirty="0" sz="1450" spc="-10">
                <a:latin typeface="Times New Roman"/>
                <a:cs typeface="Times New Roman"/>
              </a:rPr>
              <a:t>have  money with</a:t>
            </a:r>
            <a:r>
              <a:rPr dirty="0" sz="1450" spc="-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13335">
              <a:lnSpc>
                <a:spcPts val="1730"/>
              </a:lnSpc>
              <a:spcBef>
                <a:spcPts val="860"/>
              </a:spcBef>
            </a:pPr>
            <a:r>
              <a:rPr dirty="0" sz="1450" spc="-10">
                <a:latin typeface="Times New Roman"/>
                <a:cs typeface="Times New Roman"/>
              </a:rPr>
              <a:t>He seemed annoyed </a:t>
            </a:r>
            <a:r>
              <a:rPr dirty="0" sz="1450" spc="-5">
                <a:latin typeface="Times New Roman"/>
                <a:cs typeface="Times New Roman"/>
              </a:rPr>
              <a:t>by </a:t>
            </a:r>
            <a:r>
              <a:rPr dirty="0" sz="1450" spc="-10">
                <a:latin typeface="Times New Roman"/>
                <a:cs typeface="Times New Roman"/>
              </a:rPr>
              <a:t>the question, </a:t>
            </a:r>
            <a:r>
              <a:rPr dirty="0" sz="1450" spc="-5">
                <a:latin typeface="Times New Roman"/>
                <a:cs typeface="Times New Roman"/>
              </a:rPr>
              <a:t>but </a:t>
            </a:r>
            <a:r>
              <a:rPr dirty="0" sz="1450" spc="-10">
                <a:latin typeface="Times New Roman"/>
                <a:cs typeface="Times New Roman"/>
              </a:rPr>
              <a:t>admitted with reluctance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a:t>
            </a:r>
            <a:r>
              <a:rPr dirty="0" sz="1450" spc="-10">
                <a:latin typeface="Times New Roman"/>
                <a:cs typeface="Times New Roman"/>
              </a:rPr>
              <a:t> little.</a:t>
            </a:r>
            <a:endParaRPr sz="1450">
              <a:latin typeface="Times New Roman"/>
              <a:cs typeface="Times New Roman"/>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35110"/>
          </a:xfrm>
          <a:prstGeom prst="rect">
            <a:avLst/>
          </a:prstGeom>
        </p:spPr>
        <p:txBody>
          <a:bodyPr wrap="square" lIns="0" tIns="19685" rIns="0" bIns="0" rtlCol="0" vert="horz">
            <a:spAutoFit/>
          </a:bodyPr>
          <a:lstStyle/>
          <a:p>
            <a:pPr marL="12700" marR="1292860">
              <a:lnSpc>
                <a:spcPts val="1730"/>
              </a:lnSpc>
              <a:spcBef>
                <a:spcPts val="155"/>
              </a:spcBef>
            </a:pPr>
            <a:r>
              <a:rPr dirty="0" sz="1450" spc="-25">
                <a:latin typeface="Times New Roman"/>
                <a:cs typeface="Times New Roman"/>
              </a:rPr>
              <a:t>"Well," </a:t>
            </a:r>
            <a:r>
              <a:rPr dirty="0" sz="1450" spc="-5">
                <a:latin typeface="Times New Roman"/>
                <a:cs typeface="Times New Roman"/>
              </a:rPr>
              <a:t>I </a:t>
            </a:r>
            <a:r>
              <a:rPr dirty="0" sz="1450" spc="-10">
                <a:latin typeface="Times New Roman"/>
                <a:cs typeface="Times New Roman"/>
              </a:rPr>
              <a:t>continued, "it is their money they are </a:t>
            </a:r>
            <a:r>
              <a:rPr dirty="0" sz="1450" spc="-20">
                <a:latin typeface="Times New Roman"/>
                <a:cs typeface="Times New Roman"/>
              </a:rPr>
              <a:t>after, </a:t>
            </a:r>
            <a:r>
              <a:rPr dirty="0" sz="1450" spc="-10">
                <a:latin typeface="Times New Roman"/>
                <a:cs typeface="Times New Roman"/>
              </a:rPr>
              <a:t>is it not?  Why </a:t>
            </a:r>
            <a:r>
              <a:rPr dirty="0" sz="1450" spc="-5">
                <a:latin typeface="Times New Roman"/>
                <a:cs typeface="Times New Roman"/>
              </a:rPr>
              <a:t>not </a:t>
            </a:r>
            <a:r>
              <a:rPr dirty="0" sz="1450" spc="-10">
                <a:latin typeface="Times New Roman"/>
                <a:cs typeface="Times New Roman"/>
              </a:rPr>
              <a:t>give it </a:t>
            </a:r>
            <a:r>
              <a:rPr dirty="0" sz="1450" spc="-5">
                <a:latin typeface="Times New Roman"/>
                <a:cs typeface="Times New Roman"/>
              </a:rPr>
              <a:t>up </a:t>
            </a:r>
            <a:r>
              <a:rPr dirty="0" sz="1450" spc="-10">
                <a:latin typeface="Times New Roman"/>
                <a:cs typeface="Times New Roman"/>
              </a:rPr>
              <a:t>to</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marL="12700" marR="6985">
              <a:lnSpc>
                <a:spcPts val="1730"/>
              </a:lnSpc>
              <a:spcBef>
                <a:spcPts val="860"/>
              </a:spcBef>
            </a:pPr>
            <a:r>
              <a:rPr dirty="0" sz="1450" spc="-10">
                <a:latin typeface="Times New Roman"/>
                <a:cs typeface="Times New Roman"/>
              </a:rPr>
              <a:t>"Ah!" replied he, shaking his head, "I have tried that </a:t>
            </a:r>
            <a:r>
              <a:rPr dirty="0" sz="1450" spc="-20">
                <a:latin typeface="Times New Roman"/>
                <a:cs typeface="Times New Roman"/>
              </a:rPr>
              <a:t>already, </a:t>
            </a:r>
            <a:r>
              <a:rPr dirty="0" sz="1450" spc="-35">
                <a:latin typeface="Times New Roman"/>
                <a:cs typeface="Times New Roman"/>
              </a:rPr>
              <a:t>Mr. </a:t>
            </a:r>
            <a:r>
              <a:rPr dirty="0" sz="1450" spc="-10">
                <a:latin typeface="Times New Roman"/>
                <a:cs typeface="Times New Roman"/>
              </a:rPr>
              <a:t>Cassilis; and  alas that it should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but </a:t>
            </a:r>
            <a:r>
              <a:rPr dirty="0" sz="1450" spc="-10">
                <a:latin typeface="Times New Roman"/>
                <a:cs typeface="Times New Roman"/>
              </a:rPr>
              <a:t>it is blood they</a:t>
            </a:r>
            <a:r>
              <a:rPr dirty="0" sz="1450" spc="45">
                <a:latin typeface="Times New Roman"/>
                <a:cs typeface="Times New Roman"/>
              </a:rPr>
              <a:t> </a:t>
            </a:r>
            <a:r>
              <a:rPr dirty="0" sz="1450" spc="-10">
                <a:latin typeface="Times New Roman"/>
                <a:cs typeface="Times New Roman"/>
              </a:rPr>
              <a:t>want."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"Huddlestone, that's </a:t>
            </a:r>
            <a:r>
              <a:rPr dirty="0" sz="1450" spc="-5">
                <a:latin typeface="Times New Roman"/>
                <a:cs typeface="Times New Roman"/>
              </a:rPr>
              <a:t>a </a:t>
            </a:r>
            <a:r>
              <a:rPr dirty="0" sz="1450" spc="-10">
                <a:latin typeface="Times New Roman"/>
                <a:cs typeface="Times New Roman"/>
              </a:rPr>
              <a:t>little less than </a:t>
            </a:r>
            <a:r>
              <a:rPr dirty="0" sz="1450" spc="-20">
                <a:latin typeface="Times New Roman"/>
                <a:cs typeface="Times New Roman"/>
              </a:rPr>
              <a:t>fair," </a:t>
            </a:r>
            <a:r>
              <a:rPr dirty="0" sz="1450" spc="-10">
                <a:latin typeface="Times New Roman"/>
                <a:cs typeface="Times New Roman"/>
              </a:rPr>
              <a:t>said </a:t>
            </a:r>
            <a:r>
              <a:rPr dirty="0" sz="1450" spc="-15">
                <a:latin typeface="Times New Roman"/>
                <a:cs typeface="Times New Roman"/>
              </a:rPr>
              <a:t>Northmour. </a:t>
            </a: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should  mention that what </a:t>
            </a:r>
            <a:r>
              <a:rPr dirty="0" sz="1450" spc="-5">
                <a:latin typeface="Times New Roman"/>
                <a:cs typeface="Times New Roman"/>
              </a:rPr>
              <a:t>you </a:t>
            </a:r>
            <a:r>
              <a:rPr dirty="0" sz="1450" spc="-15">
                <a:latin typeface="Times New Roman"/>
                <a:cs typeface="Times New Roman"/>
              </a:rPr>
              <a:t>offered </a:t>
            </a:r>
            <a:r>
              <a:rPr dirty="0" sz="1450" spc="-10">
                <a:latin typeface="Times New Roman"/>
                <a:cs typeface="Times New Roman"/>
              </a:rPr>
              <a:t>them was upwards </a:t>
            </a:r>
            <a:r>
              <a:rPr dirty="0" sz="1450" spc="-5">
                <a:latin typeface="Times New Roman"/>
                <a:cs typeface="Times New Roman"/>
              </a:rPr>
              <a:t>of </a:t>
            </a:r>
            <a:r>
              <a:rPr dirty="0" sz="1450" spc="-10">
                <a:latin typeface="Times New Roman"/>
                <a:cs typeface="Times New Roman"/>
              </a:rPr>
              <a:t>two hundred thousand  short. The deficit is worth </a:t>
            </a:r>
            <a:r>
              <a:rPr dirty="0" sz="1450" spc="-5">
                <a:latin typeface="Times New Roman"/>
                <a:cs typeface="Times New Roman"/>
              </a:rPr>
              <a:t>a </a:t>
            </a:r>
            <a:r>
              <a:rPr dirty="0" sz="1450" spc="-10">
                <a:latin typeface="Times New Roman"/>
                <a:cs typeface="Times New Roman"/>
              </a:rPr>
              <a:t>reference; it is for what they call </a:t>
            </a:r>
            <a:r>
              <a:rPr dirty="0" sz="1450" spc="-5">
                <a:latin typeface="Times New Roman"/>
                <a:cs typeface="Times New Roman"/>
              </a:rPr>
              <a:t>a </a:t>
            </a:r>
            <a:r>
              <a:rPr dirty="0" sz="1450" spc="-10">
                <a:latin typeface="Times New Roman"/>
                <a:cs typeface="Times New Roman"/>
              </a:rPr>
              <a:t>cool sum,  Frank. Then, </a:t>
            </a:r>
            <a:r>
              <a:rPr dirty="0" sz="1450" spc="-5">
                <a:latin typeface="Times New Roman"/>
                <a:cs typeface="Times New Roman"/>
              </a:rPr>
              <a:t>you </a:t>
            </a:r>
            <a:r>
              <a:rPr dirty="0" sz="1450" spc="-10">
                <a:latin typeface="Times New Roman"/>
                <a:cs typeface="Times New Roman"/>
              </a:rPr>
              <a:t>see, the fellows reason in their clear Italian way; and it  seems to them, as indeed it seems to me, that they may just as well have both  while they're about it </a:t>
            </a:r>
            <a:r>
              <a:rPr dirty="0" sz="1450" spc="-5">
                <a:latin typeface="Times New Roman"/>
                <a:cs typeface="Times New Roman"/>
              </a:rPr>
              <a:t>- </a:t>
            </a:r>
            <a:r>
              <a:rPr dirty="0" sz="1450" spc="-10">
                <a:latin typeface="Times New Roman"/>
                <a:cs typeface="Times New Roman"/>
              </a:rPr>
              <a:t>money and blood </a:t>
            </a:r>
            <a:r>
              <a:rPr dirty="0" sz="1450" spc="-15">
                <a:latin typeface="Times New Roman"/>
                <a:cs typeface="Times New Roman"/>
              </a:rPr>
              <a:t>together, </a:t>
            </a:r>
            <a:r>
              <a:rPr dirty="0" sz="1450" spc="-5">
                <a:latin typeface="Times New Roman"/>
                <a:cs typeface="Times New Roman"/>
              </a:rPr>
              <a:t>by </a:t>
            </a:r>
            <a:r>
              <a:rPr dirty="0" sz="1450" spc="-15">
                <a:latin typeface="Times New Roman"/>
                <a:cs typeface="Times New Roman"/>
              </a:rPr>
              <a:t>George,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more  trouble for the extra</a:t>
            </a:r>
            <a:r>
              <a:rPr dirty="0" sz="1450" spc="10">
                <a:latin typeface="Times New Roman"/>
                <a:cs typeface="Times New Roman"/>
              </a:rPr>
              <a:t> </a:t>
            </a:r>
            <a:r>
              <a:rPr dirty="0" sz="1450" spc="-10">
                <a:latin typeface="Times New Roman"/>
                <a:cs typeface="Times New Roman"/>
              </a:rPr>
              <a:t>pleasure."</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"Is it in the pavilion?"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"It is; and </a:t>
            </a:r>
            <a:r>
              <a:rPr dirty="0" sz="1450" spc="-5">
                <a:latin typeface="Times New Roman"/>
                <a:cs typeface="Times New Roman"/>
              </a:rPr>
              <a:t>I </a:t>
            </a:r>
            <a:r>
              <a:rPr dirty="0" sz="1450" spc="-10">
                <a:latin typeface="Times New Roman"/>
                <a:cs typeface="Times New Roman"/>
              </a:rPr>
              <a:t>wish it were in the bottom </a:t>
            </a:r>
            <a:r>
              <a:rPr dirty="0" sz="1450" spc="-5">
                <a:latin typeface="Times New Roman"/>
                <a:cs typeface="Times New Roman"/>
              </a:rPr>
              <a:t>of </a:t>
            </a:r>
            <a:r>
              <a:rPr dirty="0" sz="1450" spc="-10">
                <a:latin typeface="Times New Roman"/>
                <a:cs typeface="Times New Roman"/>
              </a:rPr>
              <a:t>the sea instead," said Northmour; and  then suddenly </a:t>
            </a:r>
            <a:r>
              <a:rPr dirty="0" sz="1450" spc="-5">
                <a:latin typeface="Times New Roman"/>
                <a:cs typeface="Times New Roman"/>
              </a:rPr>
              <a:t>- </a:t>
            </a: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making faces at me for?" </a:t>
            </a:r>
            <a:r>
              <a:rPr dirty="0" sz="1450" spc="-5">
                <a:latin typeface="Times New Roman"/>
                <a:cs typeface="Times New Roman"/>
              </a:rPr>
              <a:t>he </a:t>
            </a:r>
            <a:r>
              <a:rPr dirty="0" sz="1450" spc="-10">
                <a:latin typeface="Times New Roman"/>
                <a:cs typeface="Times New Roman"/>
              </a:rPr>
              <a:t>cried to </a:t>
            </a:r>
            <a:r>
              <a:rPr dirty="0" sz="1450" spc="-35">
                <a:latin typeface="Times New Roman"/>
                <a:cs typeface="Times New Roman"/>
              </a:rPr>
              <a:t>Mr.  </a:t>
            </a:r>
            <a:r>
              <a:rPr dirty="0" sz="1450" spc="-10">
                <a:latin typeface="Times New Roman"/>
                <a:cs typeface="Times New Roman"/>
              </a:rPr>
              <a:t>Huddlestone, </a:t>
            </a:r>
            <a:r>
              <a:rPr dirty="0" sz="1450" spc="-5">
                <a:latin typeface="Times New Roman"/>
                <a:cs typeface="Times New Roman"/>
              </a:rPr>
              <a:t>on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had unconsciously turned my back. "Do </a:t>
            </a:r>
            <a:r>
              <a:rPr dirty="0" sz="1450" spc="-5">
                <a:latin typeface="Times New Roman"/>
                <a:cs typeface="Times New Roman"/>
              </a:rPr>
              <a:t>you </a:t>
            </a:r>
            <a:r>
              <a:rPr dirty="0" sz="1450" spc="-10">
                <a:latin typeface="Times New Roman"/>
                <a:cs typeface="Times New Roman"/>
              </a:rPr>
              <a:t>think  Cassilis would sell</a:t>
            </a:r>
            <a:r>
              <a:rPr dirty="0" sz="145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a:lnSpc>
                <a:spcPct val="100000"/>
              </a:lnSpc>
              <a:spcBef>
                <a:spcPts val="790"/>
              </a:spcBef>
            </a:pPr>
            <a:r>
              <a:rPr dirty="0" sz="1450" spc="-35">
                <a:latin typeface="Times New Roman"/>
                <a:cs typeface="Times New Roman"/>
              </a:rPr>
              <a:t>Mr. </a:t>
            </a:r>
            <a:r>
              <a:rPr dirty="0" sz="1450" spc="-10">
                <a:latin typeface="Times New Roman"/>
                <a:cs typeface="Times New Roman"/>
              </a:rPr>
              <a:t>Huddlestone protested that nothing had been further from his</a:t>
            </a:r>
            <a:r>
              <a:rPr dirty="0" sz="1450" spc="170">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"It is </a:t>
            </a:r>
            <a:r>
              <a:rPr dirty="0" sz="1450" spc="-5">
                <a:latin typeface="Times New Roman"/>
                <a:cs typeface="Times New Roman"/>
              </a:rPr>
              <a:t>a good thing," </a:t>
            </a:r>
            <a:r>
              <a:rPr dirty="0" sz="1450" spc="-10">
                <a:latin typeface="Times New Roman"/>
                <a:cs typeface="Times New Roman"/>
              </a:rPr>
              <a:t>retorted Northmour in his ugliest </a:t>
            </a:r>
            <a:r>
              <a:rPr dirty="0" sz="1450" spc="-20">
                <a:latin typeface="Times New Roman"/>
                <a:cs typeface="Times New Roman"/>
              </a:rPr>
              <a:t>manner. </a:t>
            </a:r>
            <a:r>
              <a:rPr dirty="0" sz="1450" spc="-45">
                <a:latin typeface="Times New Roman"/>
                <a:cs typeface="Times New Roman"/>
              </a:rPr>
              <a:t>"You </a:t>
            </a:r>
            <a:r>
              <a:rPr dirty="0" sz="1450" spc="-10">
                <a:latin typeface="Times New Roman"/>
                <a:cs typeface="Times New Roman"/>
              </a:rPr>
              <a:t>might end  </a:t>
            </a:r>
            <a:r>
              <a:rPr dirty="0" sz="1450" spc="-5">
                <a:latin typeface="Times New Roman"/>
                <a:cs typeface="Times New Roman"/>
              </a:rPr>
              <a:t>by </a:t>
            </a:r>
            <a:r>
              <a:rPr dirty="0" sz="1450" spc="-10">
                <a:latin typeface="Times New Roman"/>
                <a:cs typeface="Times New Roman"/>
              </a:rPr>
              <a:t>wearying us. What were </a:t>
            </a:r>
            <a:r>
              <a:rPr dirty="0" sz="1450" spc="-5">
                <a:latin typeface="Times New Roman"/>
                <a:cs typeface="Times New Roman"/>
              </a:rPr>
              <a:t>you </a:t>
            </a:r>
            <a:r>
              <a:rPr dirty="0" sz="1450" spc="-10">
                <a:latin typeface="Times New Roman"/>
                <a:cs typeface="Times New Roman"/>
              </a:rPr>
              <a:t>going to say?" </a:t>
            </a:r>
            <a:r>
              <a:rPr dirty="0" sz="1450" spc="-5">
                <a:latin typeface="Times New Roman"/>
                <a:cs typeface="Times New Roman"/>
              </a:rPr>
              <a:t>he </a:t>
            </a:r>
            <a:r>
              <a:rPr dirty="0" sz="1450" spc="-10">
                <a:latin typeface="Times New Roman"/>
                <a:cs typeface="Times New Roman"/>
              </a:rPr>
              <a:t>added, turning to</a:t>
            </a:r>
            <a:r>
              <a:rPr dirty="0" sz="1450" spc="7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was going to propose an occupation for the afternoon,'' said I. "Let </a:t>
            </a:r>
            <a:r>
              <a:rPr dirty="0" sz="1450" spc="-5">
                <a:latin typeface="Times New Roman"/>
                <a:cs typeface="Times New Roman"/>
              </a:rPr>
              <a:t>us </a:t>
            </a:r>
            <a:r>
              <a:rPr dirty="0" sz="1450" spc="-10">
                <a:latin typeface="Times New Roman"/>
                <a:cs typeface="Times New Roman"/>
              </a:rPr>
              <a:t>carry  that money </a:t>
            </a:r>
            <a:r>
              <a:rPr dirty="0" sz="1450" spc="-5">
                <a:latin typeface="Times New Roman"/>
                <a:cs typeface="Times New Roman"/>
              </a:rPr>
              <a:t>out, </a:t>
            </a:r>
            <a:r>
              <a:rPr dirty="0" sz="1450" spc="-10">
                <a:latin typeface="Times New Roman"/>
                <a:cs typeface="Times New Roman"/>
              </a:rPr>
              <a:t>piece </a:t>
            </a:r>
            <a:r>
              <a:rPr dirty="0" sz="1450" spc="-5">
                <a:latin typeface="Times New Roman"/>
                <a:cs typeface="Times New Roman"/>
              </a:rPr>
              <a:t>by </a:t>
            </a:r>
            <a:r>
              <a:rPr dirty="0" sz="1450" spc="-10">
                <a:latin typeface="Times New Roman"/>
                <a:cs typeface="Times New Roman"/>
              </a:rPr>
              <a:t>piece, and lay it down before the pavilion </a:t>
            </a:r>
            <a:r>
              <a:rPr dirty="0" sz="1450" spc="-25">
                <a:latin typeface="Times New Roman"/>
                <a:cs typeface="Times New Roman"/>
              </a:rPr>
              <a:t>door. </a:t>
            </a:r>
            <a:r>
              <a:rPr dirty="0" sz="1450" spc="-10">
                <a:latin typeface="Times New Roman"/>
                <a:cs typeface="Times New Roman"/>
              </a:rPr>
              <a:t>If the  </a:t>
            </a:r>
            <a:r>
              <a:rPr dirty="0" sz="1450" spc="-15">
                <a:latin typeface="Times New Roman"/>
                <a:cs typeface="Times New Roman"/>
              </a:rPr>
              <a:t>CARBONARI </a:t>
            </a:r>
            <a:r>
              <a:rPr dirty="0" sz="1450" spc="-10">
                <a:latin typeface="Times New Roman"/>
                <a:cs typeface="Times New Roman"/>
              </a:rPr>
              <a:t>come, </a:t>
            </a:r>
            <a:r>
              <a:rPr dirty="0" sz="1450" spc="-30">
                <a:latin typeface="Times New Roman"/>
                <a:cs typeface="Times New Roman"/>
              </a:rPr>
              <a:t>why, </a:t>
            </a:r>
            <a:r>
              <a:rPr dirty="0" sz="1450" spc="-10">
                <a:latin typeface="Times New Roman"/>
                <a:cs typeface="Times New Roman"/>
              </a:rPr>
              <a:t>it's theirs at any</a:t>
            </a:r>
            <a:r>
              <a:rPr dirty="0" sz="1450" spc="50">
                <a:latin typeface="Times New Roman"/>
                <a:cs typeface="Times New Roman"/>
              </a:rPr>
              <a:t> </a:t>
            </a:r>
            <a:r>
              <a:rPr dirty="0" sz="1450" spc="-10">
                <a:latin typeface="Times New Roman"/>
                <a:cs typeface="Times New Roman"/>
              </a:rPr>
              <a:t>rate."</a:t>
            </a:r>
            <a:endParaRPr sz="1450">
              <a:latin typeface="Times New Roman"/>
              <a:cs typeface="Times New Roman"/>
            </a:endParaRPr>
          </a:p>
          <a:p>
            <a:pPr algn="just" marL="12700" marR="10795">
              <a:lnSpc>
                <a:spcPts val="1730"/>
              </a:lnSpc>
              <a:spcBef>
                <a:spcPts val="860"/>
              </a:spcBef>
            </a:pPr>
            <a:r>
              <a:rPr dirty="0" sz="1450" spc="-10">
                <a:latin typeface="Times New Roman"/>
                <a:cs typeface="Times New Roman"/>
              </a:rPr>
              <a:t>"No, </a:t>
            </a:r>
            <a:r>
              <a:rPr dirty="0" sz="1450" spc="-5">
                <a:latin typeface="Times New Roman"/>
                <a:cs typeface="Times New Roman"/>
              </a:rPr>
              <a:t>no," </a:t>
            </a:r>
            <a:r>
              <a:rPr dirty="0" sz="1450" spc="-10">
                <a:latin typeface="Times New Roman"/>
                <a:cs typeface="Times New Roman"/>
              </a:rPr>
              <a:t>cried </a:t>
            </a:r>
            <a:r>
              <a:rPr dirty="0" sz="1450" spc="-35">
                <a:latin typeface="Times New Roman"/>
                <a:cs typeface="Times New Roman"/>
              </a:rPr>
              <a:t>Mr. </a:t>
            </a:r>
            <a:r>
              <a:rPr dirty="0" sz="1450" spc="-10">
                <a:latin typeface="Times New Roman"/>
                <a:cs typeface="Times New Roman"/>
              </a:rPr>
              <a:t>Huddlestone; "it does </a:t>
            </a:r>
            <a:r>
              <a:rPr dirty="0" sz="1450" spc="-5">
                <a:latin typeface="Times New Roman"/>
                <a:cs typeface="Times New Roman"/>
              </a:rPr>
              <a:t>not, </a:t>
            </a:r>
            <a:r>
              <a:rPr dirty="0" sz="1450" spc="-10">
                <a:latin typeface="Times New Roman"/>
                <a:cs typeface="Times New Roman"/>
              </a:rPr>
              <a:t>it cannot belong to them! It  should </a:t>
            </a:r>
            <a:r>
              <a:rPr dirty="0" sz="1450" spc="-5">
                <a:latin typeface="Times New Roman"/>
                <a:cs typeface="Times New Roman"/>
              </a:rPr>
              <a:t>be </a:t>
            </a:r>
            <a:r>
              <a:rPr dirty="0" sz="1450" spc="-10">
                <a:latin typeface="Times New Roman"/>
                <a:cs typeface="Times New Roman"/>
              </a:rPr>
              <a:t>distributed PRO </a:t>
            </a:r>
            <a:r>
              <a:rPr dirty="0" sz="1450" spc="-80">
                <a:latin typeface="Times New Roman"/>
                <a:cs typeface="Times New Roman"/>
              </a:rPr>
              <a:t>RATA </a:t>
            </a:r>
            <a:r>
              <a:rPr dirty="0" sz="1450" spc="-10">
                <a:latin typeface="Times New Roman"/>
                <a:cs typeface="Times New Roman"/>
              </a:rPr>
              <a:t>among all my</a:t>
            </a:r>
            <a:r>
              <a:rPr dirty="0" sz="1450" spc="20">
                <a:latin typeface="Times New Roman"/>
                <a:cs typeface="Times New Roman"/>
              </a:rPr>
              <a:t> </a:t>
            </a:r>
            <a:r>
              <a:rPr dirty="0" sz="1450" spc="-10">
                <a:latin typeface="Times New Roman"/>
                <a:cs typeface="Times New Roman"/>
              </a:rPr>
              <a:t>creditors."</a:t>
            </a:r>
            <a:endParaRPr sz="1450">
              <a:latin typeface="Times New Roman"/>
              <a:cs typeface="Times New Roman"/>
            </a:endParaRPr>
          </a:p>
          <a:p>
            <a:pPr algn="just" marL="12700" marR="1437640">
              <a:lnSpc>
                <a:spcPts val="2590"/>
              </a:lnSpc>
              <a:spcBef>
                <a:spcPts val="170"/>
              </a:spcBef>
            </a:pPr>
            <a:r>
              <a:rPr dirty="0" sz="1450" spc="-10">
                <a:latin typeface="Times New Roman"/>
                <a:cs typeface="Times New Roman"/>
              </a:rPr>
              <a:t>"Come </a:t>
            </a:r>
            <a:r>
              <a:rPr dirty="0" sz="1450" spc="-30">
                <a:latin typeface="Times New Roman"/>
                <a:cs typeface="Times New Roman"/>
              </a:rPr>
              <a:t>now, </a:t>
            </a:r>
            <a:r>
              <a:rPr dirty="0" sz="1450" spc="-10">
                <a:latin typeface="Times New Roman"/>
                <a:cs typeface="Times New Roman"/>
              </a:rPr>
              <a:t>Huddlestone," said </a:t>
            </a:r>
            <a:r>
              <a:rPr dirty="0" sz="1450" spc="-15">
                <a:latin typeface="Times New Roman"/>
                <a:cs typeface="Times New Roman"/>
              </a:rPr>
              <a:t>Northmour, </a:t>
            </a:r>
            <a:r>
              <a:rPr dirty="0" sz="1450" spc="-10">
                <a:latin typeface="Times New Roman"/>
                <a:cs typeface="Times New Roman"/>
              </a:rPr>
              <a:t>"none </a:t>
            </a:r>
            <a:r>
              <a:rPr dirty="0" sz="1450" spc="-5">
                <a:latin typeface="Times New Roman"/>
                <a:cs typeface="Times New Roman"/>
              </a:rPr>
              <a:t>of </a:t>
            </a:r>
            <a:r>
              <a:rPr dirty="0" sz="1450" spc="-10">
                <a:latin typeface="Times New Roman"/>
                <a:cs typeface="Times New Roman"/>
              </a:rPr>
              <a:t>that."  </a:t>
            </a:r>
            <a:r>
              <a:rPr dirty="0" sz="1450" spc="-30">
                <a:latin typeface="Times New Roman"/>
                <a:cs typeface="Times New Roman"/>
              </a:rPr>
              <a:t>"Well, </a:t>
            </a:r>
            <a:r>
              <a:rPr dirty="0" sz="1450" spc="-5">
                <a:latin typeface="Times New Roman"/>
                <a:cs typeface="Times New Roman"/>
              </a:rPr>
              <a:t>but </a:t>
            </a:r>
            <a:r>
              <a:rPr dirty="0" sz="1450" spc="-10">
                <a:latin typeface="Times New Roman"/>
                <a:cs typeface="Times New Roman"/>
              </a:rPr>
              <a:t>my </a:t>
            </a:r>
            <a:r>
              <a:rPr dirty="0" sz="1450" spc="-15">
                <a:latin typeface="Times New Roman"/>
                <a:cs typeface="Times New Roman"/>
              </a:rPr>
              <a:t>daughter," </a:t>
            </a:r>
            <a:r>
              <a:rPr dirty="0" sz="1450" spc="-10">
                <a:latin typeface="Times New Roman"/>
                <a:cs typeface="Times New Roman"/>
              </a:rPr>
              <a:t>moaned the wretched</a:t>
            </a:r>
            <a:r>
              <a:rPr dirty="0" sz="1450" spc="5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715">
              <a:lnSpc>
                <a:spcPts val="1730"/>
              </a:lnSpc>
              <a:spcBef>
                <a:spcPts val="695"/>
              </a:spcBef>
            </a:pPr>
            <a:r>
              <a:rPr dirty="0" sz="1450" spc="-40">
                <a:latin typeface="Times New Roman"/>
                <a:cs typeface="Times New Roman"/>
              </a:rPr>
              <a:t>"Your </a:t>
            </a:r>
            <a:r>
              <a:rPr dirty="0" sz="1450" spc="-10">
                <a:latin typeface="Times New Roman"/>
                <a:cs typeface="Times New Roman"/>
              </a:rPr>
              <a:t>daughter will </a:t>
            </a:r>
            <a:r>
              <a:rPr dirty="0" sz="1450" spc="-5">
                <a:latin typeface="Times New Roman"/>
                <a:cs typeface="Times New Roman"/>
              </a:rPr>
              <a:t>do </a:t>
            </a:r>
            <a:r>
              <a:rPr dirty="0" sz="1450" spc="-10">
                <a:latin typeface="Times New Roman"/>
                <a:cs typeface="Times New Roman"/>
              </a:rPr>
              <a:t>well </a:t>
            </a:r>
            <a:r>
              <a:rPr dirty="0" sz="1450" spc="-5">
                <a:latin typeface="Times New Roman"/>
                <a:cs typeface="Times New Roman"/>
              </a:rPr>
              <a:t>enough. </a:t>
            </a:r>
            <a:r>
              <a:rPr dirty="0" sz="1450" spc="-10">
                <a:latin typeface="Times New Roman"/>
                <a:cs typeface="Times New Roman"/>
              </a:rPr>
              <a:t>Here are two suitors, Cassilis and I,  neither </a:t>
            </a:r>
            <a:r>
              <a:rPr dirty="0" sz="1450" spc="-5">
                <a:latin typeface="Times New Roman"/>
                <a:cs typeface="Times New Roman"/>
              </a:rPr>
              <a:t>of us </a:t>
            </a:r>
            <a:r>
              <a:rPr dirty="0" sz="1450" spc="-10">
                <a:latin typeface="Times New Roman"/>
                <a:cs typeface="Times New Roman"/>
              </a:rPr>
              <a:t>beggars, between whom she has to choose. And as for yourself,  to make an end </a:t>
            </a:r>
            <a:r>
              <a:rPr dirty="0" sz="1450" spc="-5">
                <a:latin typeface="Times New Roman"/>
                <a:cs typeface="Times New Roman"/>
              </a:rPr>
              <a:t>of </a:t>
            </a:r>
            <a:r>
              <a:rPr dirty="0" sz="1450" spc="-10">
                <a:latin typeface="Times New Roman"/>
                <a:cs typeface="Times New Roman"/>
              </a:rPr>
              <a:t>arguments,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right to </a:t>
            </a:r>
            <a:r>
              <a:rPr dirty="0" sz="1450" spc="-5">
                <a:latin typeface="Times New Roman"/>
                <a:cs typeface="Times New Roman"/>
              </a:rPr>
              <a:t>a </a:t>
            </a:r>
            <a:r>
              <a:rPr dirty="0" sz="1450" spc="-10">
                <a:latin typeface="Times New Roman"/>
                <a:cs typeface="Times New Roman"/>
              </a:rPr>
              <a:t>farthing, and, unless I'm  much mistaken, </a:t>
            </a:r>
            <a:r>
              <a:rPr dirty="0" sz="1450" spc="-5">
                <a:latin typeface="Times New Roman"/>
                <a:cs typeface="Times New Roman"/>
              </a:rPr>
              <a:t>you </a:t>
            </a:r>
            <a:r>
              <a:rPr dirty="0" sz="1450" spc="-10">
                <a:latin typeface="Times New Roman"/>
                <a:cs typeface="Times New Roman"/>
              </a:rPr>
              <a:t>are going to</a:t>
            </a:r>
            <a:r>
              <a:rPr dirty="0" sz="1450" spc="10">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It was certainly very cruelly said; </a:t>
            </a:r>
            <a:r>
              <a:rPr dirty="0" sz="1450" spc="-5">
                <a:latin typeface="Times New Roman"/>
                <a:cs typeface="Times New Roman"/>
              </a:rPr>
              <a:t>but </a:t>
            </a:r>
            <a:r>
              <a:rPr dirty="0" sz="1450" spc="-35">
                <a:latin typeface="Times New Roman"/>
                <a:cs typeface="Times New Roman"/>
              </a:rPr>
              <a:t>Mr. </a:t>
            </a:r>
            <a:r>
              <a:rPr dirty="0" sz="1450" spc="-10">
                <a:latin typeface="Times New Roman"/>
                <a:cs typeface="Times New Roman"/>
              </a:rPr>
              <a:t>Huddlestone was </a:t>
            </a:r>
            <a:r>
              <a:rPr dirty="0" sz="1450" spc="-5">
                <a:latin typeface="Times New Roman"/>
                <a:cs typeface="Times New Roman"/>
              </a:rPr>
              <a:t>a </a:t>
            </a:r>
            <a:r>
              <a:rPr dirty="0" sz="1450" spc="-10">
                <a:latin typeface="Times New Roman"/>
                <a:cs typeface="Times New Roman"/>
              </a:rPr>
              <a:t>man who  attracted little sympathy; and, although </a:t>
            </a:r>
            <a:r>
              <a:rPr dirty="0" sz="1450" spc="-5">
                <a:latin typeface="Times New Roman"/>
                <a:cs typeface="Times New Roman"/>
              </a:rPr>
              <a:t>I </a:t>
            </a:r>
            <a:r>
              <a:rPr dirty="0" sz="1450" spc="-10">
                <a:latin typeface="Times New Roman"/>
                <a:cs typeface="Times New Roman"/>
              </a:rPr>
              <a:t>saw him wince and </a:t>
            </a:r>
            <a:r>
              <a:rPr dirty="0" sz="1450" spc="-15">
                <a:latin typeface="Times New Roman"/>
                <a:cs typeface="Times New Roman"/>
              </a:rPr>
              <a:t>shudder, </a:t>
            </a:r>
            <a:r>
              <a:rPr dirty="0" sz="1450" spc="-5">
                <a:latin typeface="Times New Roman"/>
                <a:cs typeface="Times New Roman"/>
              </a:rPr>
              <a:t>I  </a:t>
            </a:r>
            <a:r>
              <a:rPr dirty="0" sz="1450" spc="-10">
                <a:latin typeface="Times New Roman"/>
                <a:cs typeface="Times New Roman"/>
              </a:rPr>
              <a:t>mentally endorsed the rebuke; </a:t>
            </a: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added </a:t>
            </a:r>
            <a:r>
              <a:rPr dirty="0" sz="1450" spc="-5">
                <a:latin typeface="Times New Roman"/>
                <a:cs typeface="Times New Roman"/>
              </a:rPr>
              <a:t>a </a:t>
            </a:r>
            <a:r>
              <a:rPr dirty="0" sz="1450" spc="-10">
                <a:latin typeface="Times New Roman"/>
                <a:cs typeface="Times New Roman"/>
              </a:rPr>
              <a:t>contribution </a:t>
            </a:r>
            <a:r>
              <a:rPr dirty="0" sz="1450" spc="-5">
                <a:latin typeface="Times New Roman"/>
                <a:cs typeface="Times New Roman"/>
              </a:rPr>
              <a:t>of </a:t>
            </a:r>
            <a:r>
              <a:rPr dirty="0" sz="1450" spc="-10">
                <a:latin typeface="Times New Roman"/>
                <a:cs typeface="Times New Roman"/>
              </a:rPr>
              <a:t>my</a:t>
            </a:r>
            <a:r>
              <a:rPr dirty="0" sz="1450" spc="8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"Northmour and </a:t>
            </a:r>
            <a:r>
              <a:rPr dirty="0" sz="1450" spc="-5">
                <a:latin typeface="Times New Roman"/>
                <a:cs typeface="Times New Roman"/>
              </a:rPr>
              <a:t>I," I </a:t>
            </a:r>
            <a:r>
              <a:rPr dirty="0" sz="1450" spc="-10">
                <a:latin typeface="Times New Roman"/>
                <a:cs typeface="Times New Roman"/>
              </a:rPr>
              <a:t>said, "are willing enough to help </a:t>
            </a:r>
            <a:r>
              <a:rPr dirty="0" sz="1450" spc="-5">
                <a:latin typeface="Times New Roman"/>
                <a:cs typeface="Times New Roman"/>
              </a:rPr>
              <a:t>you </a:t>
            </a:r>
            <a:r>
              <a:rPr dirty="0" sz="1450" spc="-10">
                <a:latin typeface="Times New Roman"/>
                <a:cs typeface="Times New Roman"/>
              </a:rPr>
              <a:t>to save </a:t>
            </a:r>
            <a:r>
              <a:rPr dirty="0" sz="1450" spc="-5">
                <a:latin typeface="Times New Roman"/>
                <a:cs typeface="Times New Roman"/>
              </a:rPr>
              <a:t>your </a:t>
            </a:r>
            <a:r>
              <a:rPr dirty="0" sz="1450" spc="-10">
                <a:latin typeface="Times New Roman"/>
                <a:cs typeface="Times New Roman"/>
              </a:rPr>
              <a:t>life,  </a:t>
            </a:r>
            <a:r>
              <a:rPr dirty="0" sz="1450" spc="-5">
                <a:latin typeface="Times New Roman"/>
                <a:cs typeface="Times New Roman"/>
              </a:rPr>
              <a:t>but not </a:t>
            </a:r>
            <a:r>
              <a:rPr dirty="0" sz="1450" spc="-10">
                <a:latin typeface="Times New Roman"/>
                <a:cs typeface="Times New Roman"/>
              </a:rPr>
              <a:t>to escape with stolen</a:t>
            </a:r>
            <a:r>
              <a:rPr dirty="0" sz="1450" spc="10">
                <a:latin typeface="Times New Roman"/>
                <a:cs typeface="Times New Roman"/>
              </a:rPr>
              <a:t> </a:t>
            </a:r>
            <a:r>
              <a:rPr dirty="0" sz="1450" spc="-20">
                <a:latin typeface="Times New Roman"/>
                <a:cs typeface="Times New Roman"/>
              </a:rPr>
              <a:t>property."</a:t>
            </a:r>
            <a:endParaRPr sz="1450">
              <a:latin typeface="Times New Roman"/>
              <a:cs typeface="Times New Roman"/>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17818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He struggled for </a:t>
            </a:r>
            <a:r>
              <a:rPr dirty="0" sz="1450" spc="-5">
                <a:latin typeface="Times New Roman"/>
                <a:cs typeface="Times New Roman"/>
              </a:rPr>
              <a:t>a </a:t>
            </a:r>
            <a:r>
              <a:rPr dirty="0" sz="1450" spc="-10">
                <a:latin typeface="Times New Roman"/>
                <a:cs typeface="Times New Roman"/>
              </a:rPr>
              <a:t>while with himself, as though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giving way to </a:t>
            </a:r>
            <a:r>
              <a:rPr dirty="0" sz="1450" spc="-20">
                <a:latin typeface="Times New Roman"/>
                <a:cs typeface="Times New Roman"/>
              </a:rPr>
              <a:t>anger, </a:t>
            </a:r>
            <a:r>
              <a:rPr dirty="0" sz="1450" spc="-5">
                <a:latin typeface="Times New Roman"/>
                <a:cs typeface="Times New Roman"/>
              </a:rPr>
              <a:t>but </a:t>
            </a:r>
            <a:r>
              <a:rPr dirty="0" sz="1450" spc="-10">
                <a:latin typeface="Times New Roman"/>
                <a:cs typeface="Times New Roman"/>
              </a:rPr>
              <a:t>prudence had the best </a:t>
            </a:r>
            <a:r>
              <a:rPr dirty="0" sz="1450" spc="-5">
                <a:latin typeface="Times New Roman"/>
                <a:cs typeface="Times New Roman"/>
              </a:rPr>
              <a:t>of </a:t>
            </a:r>
            <a:r>
              <a:rPr dirty="0" sz="1450" spc="-10">
                <a:latin typeface="Times New Roman"/>
                <a:cs typeface="Times New Roman"/>
              </a:rPr>
              <a:t>the</a:t>
            </a:r>
            <a:r>
              <a:rPr dirty="0" sz="1450" spc="65">
                <a:latin typeface="Times New Roman"/>
                <a:cs typeface="Times New Roman"/>
              </a:rPr>
              <a:t> </a:t>
            </a:r>
            <a:r>
              <a:rPr dirty="0" sz="1450" spc="-15">
                <a:latin typeface="Times New Roman"/>
                <a:cs typeface="Times New Roman"/>
              </a:rPr>
              <a:t>controversy.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"My dear </a:t>
            </a:r>
            <a:r>
              <a:rPr dirty="0" sz="1450" spc="-5">
                <a:latin typeface="Times New Roman"/>
                <a:cs typeface="Times New Roman"/>
              </a:rPr>
              <a:t>boys," he </a:t>
            </a:r>
            <a:r>
              <a:rPr dirty="0" sz="1450" spc="-10">
                <a:latin typeface="Times New Roman"/>
                <a:cs typeface="Times New Roman"/>
              </a:rPr>
              <a:t>said, "do with me </a:t>
            </a:r>
            <a:r>
              <a:rPr dirty="0" sz="1450" spc="-5">
                <a:latin typeface="Times New Roman"/>
                <a:cs typeface="Times New Roman"/>
              </a:rPr>
              <a:t>or </a:t>
            </a:r>
            <a:r>
              <a:rPr dirty="0" sz="1450" spc="-10">
                <a:latin typeface="Times New Roman"/>
                <a:cs typeface="Times New Roman"/>
              </a:rPr>
              <a:t>my money what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I </a:t>
            </a:r>
            <a:r>
              <a:rPr dirty="0" sz="1450" spc="-10">
                <a:latin typeface="Times New Roman"/>
                <a:cs typeface="Times New Roman"/>
              </a:rPr>
              <a:t>leave all  in </a:t>
            </a:r>
            <a:r>
              <a:rPr dirty="0" sz="1450" spc="-5">
                <a:latin typeface="Times New Roman"/>
                <a:cs typeface="Times New Roman"/>
              </a:rPr>
              <a:t>your </a:t>
            </a:r>
            <a:r>
              <a:rPr dirty="0" sz="1450" spc="-10">
                <a:latin typeface="Times New Roman"/>
                <a:cs typeface="Times New Roman"/>
              </a:rPr>
              <a:t>hands. Let me compose</a:t>
            </a:r>
            <a:r>
              <a:rPr dirty="0" sz="1450" spc="1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And so we left him, gladly enough </a:t>
            </a:r>
            <a:r>
              <a:rPr dirty="0" sz="1450" spc="-5">
                <a:latin typeface="Times New Roman"/>
                <a:cs typeface="Times New Roman"/>
              </a:rPr>
              <a:t>I </a:t>
            </a:r>
            <a:r>
              <a:rPr dirty="0" sz="1450" spc="-10">
                <a:latin typeface="Times New Roman"/>
                <a:cs typeface="Times New Roman"/>
              </a:rPr>
              <a:t>am sure. The last that </a:t>
            </a:r>
            <a:r>
              <a:rPr dirty="0" sz="1450" spc="-5">
                <a:latin typeface="Times New Roman"/>
                <a:cs typeface="Times New Roman"/>
              </a:rPr>
              <a:t>I </a:t>
            </a:r>
            <a:r>
              <a:rPr dirty="0" sz="1450" spc="-35">
                <a:latin typeface="Times New Roman"/>
                <a:cs typeface="Times New Roman"/>
              </a:rPr>
              <a:t>saw, </a:t>
            </a:r>
            <a:r>
              <a:rPr dirty="0" sz="1450" spc="-5">
                <a:latin typeface="Times New Roman"/>
                <a:cs typeface="Times New Roman"/>
              </a:rPr>
              <a:t>he </a:t>
            </a:r>
            <a:r>
              <a:rPr dirty="0" sz="1450" spc="-10">
                <a:latin typeface="Times New Roman"/>
                <a:cs typeface="Times New Roman"/>
              </a:rPr>
              <a:t>had once  more taken </a:t>
            </a:r>
            <a:r>
              <a:rPr dirty="0" sz="1450" spc="-5">
                <a:latin typeface="Times New Roman"/>
                <a:cs typeface="Times New Roman"/>
              </a:rPr>
              <a:t>up </a:t>
            </a:r>
            <a:r>
              <a:rPr dirty="0" sz="1450" spc="-10">
                <a:latin typeface="Times New Roman"/>
                <a:cs typeface="Times New Roman"/>
              </a:rPr>
              <a:t>his great Bible, and with tremulous hands was adjusting his  spectacles to</a:t>
            </a:r>
            <a:r>
              <a:rPr dirty="0" sz="1450" spc="-5">
                <a:latin typeface="Times New Roman"/>
                <a:cs typeface="Times New Roman"/>
              </a:rPr>
              <a:t> </a:t>
            </a:r>
            <a:r>
              <a:rPr dirty="0" sz="1450" spc="-10">
                <a:latin typeface="Times New Roman"/>
                <a:cs typeface="Times New Roman"/>
              </a:rPr>
              <a:t>read.</a:t>
            </a:r>
            <a:endParaRPr sz="1450">
              <a:latin typeface="Times New Roman"/>
              <a:cs typeface="Times New Roman"/>
            </a:endParaRPr>
          </a:p>
        </p:txBody>
      </p:sp>
      <p:sp>
        <p:nvSpPr>
          <p:cNvPr id="3" name="object 3"/>
          <p:cNvSpPr txBox="1"/>
          <p:nvPr/>
        </p:nvSpPr>
        <p:spPr>
          <a:xfrm>
            <a:off x="876300" y="3014715"/>
            <a:ext cx="5807710" cy="6995159"/>
          </a:xfrm>
          <a:prstGeom prst="rect">
            <a:avLst/>
          </a:prstGeom>
        </p:spPr>
        <p:txBody>
          <a:bodyPr wrap="square" lIns="0" tIns="19685" rIns="0" bIns="0" rtlCol="0" vert="horz">
            <a:spAutoFit/>
          </a:bodyPr>
          <a:lstStyle/>
          <a:p>
            <a:pPr marL="2019935" marR="6350" indent="-2005964">
              <a:lnSpc>
                <a:spcPts val="1730"/>
              </a:lnSpc>
              <a:spcBef>
                <a:spcPts val="155"/>
              </a:spcBef>
            </a:pPr>
            <a:r>
              <a:rPr dirty="0" sz="1450" spc="-15" b="1">
                <a:latin typeface="Times New Roman"/>
                <a:cs typeface="Times New Roman"/>
              </a:rPr>
              <a:t>CHAPTER </a:t>
            </a:r>
            <a:r>
              <a:rPr dirty="0" sz="1450" spc="-10" b="1">
                <a:latin typeface="Times New Roman"/>
                <a:cs typeface="Times New Roman"/>
              </a:rPr>
              <a:t>VII </a:t>
            </a:r>
            <a:r>
              <a:rPr dirty="0" sz="1450" spc="-5" b="1">
                <a:latin typeface="Times New Roman"/>
                <a:cs typeface="Times New Roman"/>
              </a:rPr>
              <a:t>- </a:t>
            </a:r>
            <a:r>
              <a:rPr dirty="0" sz="1450" spc="-10" b="1">
                <a:latin typeface="Times New Roman"/>
                <a:cs typeface="Times New Roman"/>
              </a:rPr>
              <a:t>TELLS </a:t>
            </a:r>
            <a:r>
              <a:rPr dirty="0" sz="1450" spc="-15" b="1">
                <a:latin typeface="Times New Roman"/>
                <a:cs typeface="Times New Roman"/>
              </a:rPr>
              <a:t>HOW </a:t>
            </a:r>
            <a:r>
              <a:rPr dirty="0" sz="1450" spc="-10" b="1">
                <a:latin typeface="Times New Roman"/>
                <a:cs typeface="Times New Roman"/>
              </a:rPr>
              <a:t>A WORD </a:t>
            </a:r>
            <a:r>
              <a:rPr dirty="0" sz="1450" spc="-65" b="1">
                <a:latin typeface="Times New Roman"/>
                <a:cs typeface="Times New Roman"/>
              </a:rPr>
              <a:t>WAS </a:t>
            </a:r>
            <a:r>
              <a:rPr dirty="0" sz="1450" spc="-10" b="1">
                <a:latin typeface="Times New Roman"/>
                <a:cs typeface="Times New Roman"/>
              </a:rPr>
              <a:t>CRIED </a:t>
            </a:r>
            <a:r>
              <a:rPr dirty="0" sz="1450" spc="-15" b="1">
                <a:latin typeface="Times New Roman"/>
                <a:cs typeface="Times New Roman"/>
              </a:rPr>
              <a:t>THROUGH </a:t>
            </a:r>
            <a:r>
              <a:rPr dirty="0" sz="1450" spc="-10" b="1">
                <a:latin typeface="Times New Roman"/>
                <a:cs typeface="Times New Roman"/>
              </a:rPr>
              <a:t>THE  </a:t>
            </a:r>
            <a:r>
              <a:rPr dirty="0" sz="1450" spc="-50" b="1">
                <a:latin typeface="Times New Roman"/>
                <a:cs typeface="Times New Roman"/>
              </a:rPr>
              <a:t>PAVILION</a:t>
            </a:r>
            <a:r>
              <a:rPr dirty="0" sz="1450" spc="-10" b="1">
                <a:latin typeface="Times New Roman"/>
                <a:cs typeface="Times New Roman"/>
              </a:rPr>
              <a:t> </a:t>
            </a:r>
            <a:r>
              <a:rPr dirty="0" sz="1450" spc="-15" b="1">
                <a:latin typeface="Times New Roman"/>
                <a:cs typeface="Times New Roman"/>
              </a:rPr>
              <a:t>WINDOW</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180"/>
              </a:spcBef>
            </a:pPr>
            <a:r>
              <a:rPr dirty="0" sz="1450" spc="-10">
                <a:latin typeface="Times New Roman"/>
                <a:cs typeface="Times New Roman"/>
              </a:rPr>
              <a:t>The recollection </a:t>
            </a:r>
            <a:r>
              <a:rPr dirty="0" sz="1450" spc="-5">
                <a:latin typeface="Times New Roman"/>
                <a:cs typeface="Times New Roman"/>
              </a:rPr>
              <a:t>of </a:t>
            </a:r>
            <a:r>
              <a:rPr dirty="0" sz="1450" spc="-10">
                <a:latin typeface="Times New Roman"/>
                <a:cs typeface="Times New Roman"/>
              </a:rPr>
              <a:t>that afternoon will always </a:t>
            </a:r>
            <a:r>
              <a:rPr dirty="0" sz="1450" spc="-5">
                <a:latin typeface="Times New Roman"/>
                <a:cs typeface="Times New Roman"/>
              </a:rPr>
              <a:t>be </a:t>
            </a:r>
            <a:r>
              <a:rPr dirty="0" sz="1450" spc="-10">
                <a:latin typeface="Times New Roman"/>
                <a:cs typeface="Times New Roman"/>
              </a:rPr>
              <a:t>graven </a:t>
            </a:r>
            <a:r>
              <a:rPr dirty="0" sz="1450" spc="-5">
                <a:latin typeface="Times New Roman"/>
                <a:cs typeface="Times New Roman"/>
              </a:rPr>
              <a:t>on </a:t>
            </a:r>
            <a:r>
              <a:rPr dirty="0" sz="1450" spc="-10">
                <a:latin typeface="Times New Roman"/>
                <a:cs typeface="Times New Roman"/>
              </a:rPr>
              <a:t>my mind.  Northmour and </a:t>
            </a:r>
            <a:r>
              <a:rPr dirty="0" sz="1450" spc="-5">
                <a:latin typeface="Times New Roman"/>
                <a:cs typeface="Times New Roman"/>
              </a:rPr>
              <a:t>I </a:t>
            </a:r>
            <a:r>
              <a:rPr dirty="0" sz="1450" spc="-10">
                <a:latin typeface="Times New Roman"/>
                <a:cs typeface="Times New Roman"/>
              </a:rPr>
              <a:t>were persuaded that an attack was imminent; and if it had  been in </a:t>
            </a:r>
            <a:r>
              <a:rPr dirty="0" sz="1450" spc="-5">
                <a:latin typeface="Times New Roman"/>
                <a:cs typeface="Times New Roman"/>
              </a:rPr>
              <a:t>our </a:t>
            </a:r>
            <a:r>
              <a:rPr dirty="0" sz="1450" spc="-10">
                <a:latin typeface="Times New Roman"/>
                <a:cs typeface="Times New Roman"/>
              </a:rPr>
              <a:t>power to alter in any way the order </a:t>
            </a:r>
            <a:r>
              <a:rPr dirty="0" sz="1450" spc="-5">
                <a:latin typeface="Times New Roman"/>
                <a:cs typeface="Times New Roman"/>
              </a:rPr>
              <a:t>of </a:t>
            </a:r>
            <a:r>
              <a:rPr dirty="0" sz="1450" spc="-10">
                <a:latin typeface="Times New Roman"/>
                <a:cs typeface="Times New Roman"/>
              </a:rPr>
              <a:t>events, that power would  have been used to precipitate rather than delay the critical moment. The worst  was to </a:t>
            </a:r>
            <a:r>
              <a:rPr dirty="0" sz="1450" spc="-5">
                <a:latin typeface="Times New Roman"/>
                <a:cs typeface="Times New Roman"/>
              </a:rPr>
              <a:t>be </a:t>
            </a:r>
            <a:r>
              <a:rPr dirty="0" sz="1450" spc="-10">
                <a:latin typeface="Times New Roman"/>
                <a:cs typeface="Times New Roman"/>
              </a:rPr>
              <a:t>anticipated; yet we could conceive </a:t>
            </a:r>
            <a:r>
              <a:rPr dirty="0" sz="1450" spc="-5">
                <a:latin typeface="Times New Roman"/>
                <a:cs typeface="Times New Roman"/>
              </a:rPr>
              <a:t>no </a:t>
            </a:r>
            <a:r>
              <a:rPr dirty="0" sz="1450" spc="-10">
                <a:latin typeface="Times New Roman"/>
                <a:cs typeface="Times New Roman"/>
              </a:rPr>
              <a:t>extremity so miserable as the  suspense we were now suffering. </a:t>
            </a:r>
            <a:r>
              <a:rPr dirty="0" sz="1450" spc="-5">
                <a:latin typeface="Times New Roman"/>
                <a:cs typeface="Times New Roman"/>
              </a:rPr>
              <a:t>I </a:t>
            </a:r>
            <a:r>
              <a:rPr dirty="0" sz="1450" spc="-10">
                <a:latin typeface="Times New Roman"/>
                <a:cs typeface="Times New Roman"/>
              </a:rPr>
              <a:t>have never been an </a:t>
            </a:r>
            <a:r>
              <a:rPr dirty="0" sz="1450" spc="-20">
                <a:latin typeface="Times New Roman"/>
                <a:cs typeface="Times New Roman"/>
              </a:rPr>
              <a:t>eager, </a:t>
            </a:r>
            <a:r>
              <a:rPr dirty="0" sz="1450" spc="-10">
                <a:latin typeface="Times New Roman"/>
                <a:cs typeface="Times New Roman"/>
              </a:rPr>
              <a:t>though always </a:t>
            </a:r>
            <a:r>
              <a:rPr dirty="0" sz="1450" spc="-5">
                <a:latin typeface="Times New Roman"/>
                <a:cs typeface="Times New Roman"/>
              </a:rPr>
              <a:t>a  </a:t>
            </a:r>
            <a:r>
              <a:rPr dirty="0" sz="1450" spc="-10">
                <a:latin typeface="Times New Roman"/>
                <a:cs typeface="Times New Roman"/>
              </a:rPr>
              <a:t>great, reader; </a:t>
            </a:r>
            <a:r>
              <a:rPr dirty="0" sz="1450" spc="-5">
                <a:latin typeface="Times New Roman"/>
                <a:cs typeface="Times New Roman"/>
              </a:rPr>
              <a:t>but I </a:t>
            </a:r>
            <a:r>
              <a:rPr dirty="0" sz="1450" spc="-10">
                <a:latin typeface="Times New Roman"/>
                <a:cs typeface="Times New Roman"/>
              </a:rPr>
              <a:t>never knew </a:t>
            </a:r>
            <a:r>
              <a:rPr dirty="0" sz="1450" spc="-5">
                <a:latin typeface="Times New Roman"/>
                <a:cs typeface="Times New Roman"/>
              </a:rPr>
              <a:t>books </a:t>
            </a:r>
            <a:r>
              <a:rPr dirty="0" sz="1450" spc="-10">
                <a:latin typeface="Times New Roman"/>
                <a:cs typeface="Times New Roman"/>
              </a:rPr>
              <a:t>so insipid as those which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up </a:t>
            </a:r>
            <a:r>
              <a:rPr dirty="0" sz="1450" spc="-10">
                <a:latin typeface="Times New Roman"/>
                <a:cs typeface="Times New Roman"/>
              </a:rPr>
              <a:t>and  cast aside that afternoon in the pavilion. Even talk became impossible, as the  hours went </a:t>
            </a:r>
            <a:r>
              <a:rPr dirty="0" sz="1450" spc="-5">
                <a:latin typeface="Times New Roman"/>
                <a:cs typeface="Times New Roman"/>
              </a:rPr>
              <a:t>on. </a:t>
            </a:r>
            <a:r>
              <a:rPr dirty="0" sz="1450" spc="-10">
                <a:latin typeface="Times New Roman"/>
                <a:cs typeface="Times New Roman"/>
              </a:rPr>
              <a:t>One </a:t>
            </a:r>
            <a:r>
              <a:rPr dirty="0" sz="1450" spc="-5">
                <a:latin typeface="Times New Roman"/>
                <a:cs typeface="Times New Roman"/>
              </a:rPr>
              <a:t>or </a:t>
            </a:r>
            <a:r>
              <a:rPr dirty="0" sz="1450" spc="-10">
                <a:latin typeface="Times New Roman"/>
                <a:cs typeface="Times New Roman"/>
              </a:rPr>
              <a:t>other was always listening for some </a:t>
            </a:r>
            <a:r>
              <a:rPr dirty="0" sz="1450" spc="-5">
                <a:latin typeface="Times New Roman"/>
                <a:cs typeface="Times New Roman"/>
              </a:rPr>
              <a:t>sound, or </a:t>
            </a:r>
            <a:r>
              <a:rPr dirty="0" sz="1450" spc="-10">
                <a:latin typeface="Times New Roman"/>
                <a:cs typeface="Times New Roman"/>
              </a:rPr>
              <a:t>peering  from an upstairs window over the links. And yet </a:t>
            </a:r>
            <a:r>
              <a:rPr dirty="0" sz="1450" spc="-5">
                <a:latin typeface="Times New Roman"/>
                <a:cs typeface="Times New Roman"/>
              </a:rPr>
              <a:t>not a </a:t>
            </a:r>
            <a:r>
              <a:rPr dirty="0" sz="1450" spc="-10">
                <a:latin typeface="Times New Roman"/>
                <a:cs typeface="Times New Roman"/>
              </a:rPr>
              <a:t>sign indicated the  presence </a:t>
            </a:r>
            <a:r>
              <a:rPr dirty="0" sz="1450" spc="-5">
                <a:latin typeface="Times New Roman"/>
                <a:cs typeface="Times New Roman"/>
              </a:rPr>
              <a:t>of our </a:t>
            </a:r>
            <a:r>
              <a:rPr dirty="0" sz="1450" spc="-10">
                <a:latin typeface="Times New Roman"/>
                <a:cs typeface="Times New Roman"/>
              </a:rPr>
              <a:t>foes.</a:t>
            </a:r>
            <a:endParaRPr sz="1450">
              <a:latin typeface="Times New Roman"/>
              <a:cs typeface="Times New Roman"/>
            </a:endParaRPr>
          </a:p>
          <a:p>
            <a:pPr algn="just" marL="12700" marR="10795">
              <a:lnSpc>
                <a:spcPts val="1730"/>
              </a:lnSpc>
              <a:spcBef>
                <a:spcPts val="850"/>
              </a:spcBef>
            </a:pPr>
            <a:r>
              <a:rPr dirty="0" sz="1450" spc="-70">
                <a:latin typeface="Times New Roman"/>
                <a:cs typeface="Times New Roman"/>
              </a:rPr>
              <a:t>We </a:t>
            </a:r>
            <a:r>
              <a:rPr dirty="0" sz="1450" spc="-10">
                <a:latin typeface="Times New Roman"/>
                <a:cs typeface="Times New Roman"/>
              </a:rPr>
              <a:t>debated over and over again my proposal with regard to the money; and  had we been in complete possession </a:t>
            </a:r>
            <a:r>
              <a:rPr dirty="0" sz="1450" spc="-5">
                <a:latin typeface="Times New Roman"/>
                <a:cs typeface="Times New Roman"/>
              </a:rPr>
              <a:t>of our </a:t>
            </a:r>
            <a:r>
              <a:rPr dirty="0" sz="1450" spc="-10">
                <a:latin typeface="Times New Roman"/>
                <a:cs typeface="Times New Roman"/>
              </a:rPr>
              <a:t>faculties, </a:t>
            </a:r>
            <a:r>
              <a:rPr dirty="0" sz="1450" spc="-5">
                <a:latin typeface="Times New Roman"/>
                <a:cs typeface="Times New Roman"/>
              </a:rPr>
              <a:t>I </a:t>
            </a:r>
            <a:r>
              <a:rPr dirty="0" sz="1450" spc="-10">
                <a:latin typeface="Times New Roman"/>
                <a:cs typeface="Times New Roman"/>
              </a:rPr>
              <a:t>am sure we should have  condemned it as unwise; </a:t>
            </a:r>
            <a:r>
              <a:rPr dirty="0" sz="1450" spc="-5">
                <a:latin typeface="Times New Roman"/>
                <a:cs typeface="Times New Roman"/>
              </a:rPr>
              <a:t>but </a:t>
            </a:r>
            <a:r>
              <a:rPr dirty="0" sz="1450" spc="-10">
                <a:latin typeface="Times New Roman"/>
                <a:cs typeface="Times New Roman"/>
              </a:rPr>
              <a:t>we were flustered with alarm, grasped at </a:t>
            </a:r>
            <a:r>
              <a:rPr dirty="0" sz="1450" spc="-5">
                <a:latin typeface="Times New Roman"/>
                <a:cs typeface="Times New Roman"/>
              </a:rPr>
              <a:t>a </a:t>
            </a:r>
            <a:r>
              <a:rPr dirty="0" sz="1450" spc="-25">
                <a:latin typeface="Times New Roman"/>
                <a:cs typeface="Times New Roman"/>
              </a:rPr>
              <a:t>straw,  </a:t>
            </a:r>
            <a:r>
              <a:rPr dirty="0" sz="1450" spc="-10">
                <a:latin typeface="Times New Roman"/>
                <a:cs typeface="Times New Roman"/>
              </a:rPr>
              <a:t>and determined, although it was as much as advertising </a:t>
            </a:r>
            <a:r>
              <a:rPr dirty="0" sz="1450" spc="-35">
                <a:latin typeface="Times New Roman"/>
                <a:cs typeface="Times New Roman"/>
              </a:rPr>
              <a:t>Mr. </a:t>
            </a:r>
            <a:r>
              <a:rPr dirty="0" sz="1450" spc="-10">
                <a:latin typeface="Times New Roman"/>
                <a:cs typeface="Times New Roman"/>
              </a:rPr>
              <a:t>Huddlestone's  presence in the pavilion, to carry my proposal into</a:t>
            </a:r>
            <a:r>
              <a:rPr dirty="0" sz="1450" spc="50">
                <a:latin typeface="Times New Roman"/>
                <a:cs typeface="Times New Roman"/>
              </a:rPr>
              <a:t> </a:t>
            </a:r>
            <a:r>
              <a:rPr dirty="0" sz="1450" spc="-15">
                <a:latin typeface="Times New Roman"/>
                <a:cs typeface="Times New Roman"/>
              </a:rPr>
              <a:t>effect.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sum was part in specie, part in bank </a:t>
            </a:r>
            <a:r>
              <a:rPr dirty="0" sz="1450" spc="-20">
                <a:latin typeface="Times New Roman"/>
                <a:cs typeface="Times New Roman"/>
              </a:rPr>
              <a:t>paper, </a:t>
            </a:r>
            <a:r>
              <a:rPr dirty="0" sz="1450" spc="-10">
                <a:latin typeface="Times New Roman"/>
                <a:cs typeface="Times New Roman"/>
              </a:rPr>
              <a:t>and part in circular notes  payable to the name </a:t>
            </a:r>
            <a:r>
              <a:rPr dirty="0" sz="1450" spc="-5">
                <a:latin typeface="Times New Roman"/>
                <a:cs typeface="Times New Roman"/>
              </a:rPr>
              <a:t>of </a:t>
            </a:r>
            <a:r>
              <a:rPr dirty="0" sz="1450" spc="-10">
                <a:latin typeface="Times New Roman"/>
                <a:cs typeface="Times New Roman"/>
              </a:rPr>
              <a:t>James </a:t>
            </a:r>
            <a:r>
              <a:rPr dirty="0" sz="1450" spc="-20">
                <a:latin typeface="Times New Roman"/>
                <a:cs typeface="Times New Roman"/>
              </a:rPr>
              <a:t>Gregory. </a:t>
            </a:r>
            <a:r>
              <a:rPr dirty="0" sz="1450" spc="-70">
                <a:latin typeface="Times New Roman"/>
                <a:cs typeface="Times New Roman"/>
              </a:rPr>
              <a:t>We </a:t>
            </a:r>
            <a:r>
              <a:rPr dirty="0" sz="1450" spc="-10">
                <a:latin typeface="Times New Roman"/>
                <a:cs typeface="Times New Roman"/>
              </a:rPr>
              <a:t>took it </a:t>
            </a:r>
            <a:r>
              <a:rPr dirty="0" sz="1450" spc="-5">
                <a:latin typeface="Times New Roman"/>
                <a:cs typeface="Times New Roman"/>
              </a:rPr>
              <a:t>out, </a:t>
            </a:r>
            <a:r>
              <a:rPr dirty="0" sz="1450" spc="-10">
                <a:latin typeface="Times New Roman"/>
                <a:cs typeface="Times New Roman"/>
              </a:rPr>
              <a:t>counted it, enclosed it  once more in </a:t>
            </a:r>
            <a:r>
              <a:rPr dirty="0" sz="1450" spc="-5">
                <a:latin typeface="Times New Roman"/>
                <a:cs typeface="Times New Roman"/>
              </a:rPr>
              <a:t>a </a:t>
            </a:r>
            <a:r>
              <a:rPr dirty="0" sz="1450" spc="-10">
                <a:latin typeface="Times New Roman"/>
                <a:cs typeface="Times New Roman"/>
              </a:rPr>
              <a:t>despatch-box belonging to </a:t>
            </a:r>
            <a:r>
              <a:rPr dirty="0" sz="1450" spc="-15">
                <a:latin typeface="Times New Roman"/>
                <a:cs typeface="Times New Roman"/>
              </a:rPr>
              <a:t>Northmour, </a:t>
            </a:r>
            <a:r>
              <a:rPr dirty="0" sz="1450" spc="-10">
                <a:latin typeface="Times New Roman"/>
                <a:cs typeface="Times New Roman"/>
              </a:rPr>
              <a:t>and prepared </a:t>
            </a:r>
            <a:r>
              <a:rPr dirty="0" sz="1450" spc="-5">
                <a:latin typeface="Times New Roman"/>
                <a:cs typeface="Times New Roman"/>
              </a:rPr>
              <a:t>a </a:t>
            </a:r>
            <a:r>
              <a:rPr dirty="0" sz="1450" spc="-10">
                <a:latin typeface="Times New Roman"/>
                <a:cs typeface="Times New Roman"/>
              </a:rPr>
              <a:t>letter in  Italian which </a:t>
            </a:r>
            <a:r>
              <a:rPr dirty="0" sz="1450" spc="-5">
                <a:latin typeface="Times New Roman"/>
                <a:cs typeface="Times New Roman"/>
              </a:rPr>
              <a:t>he </a:t>
            </a:r>
            <a:r>
              <a:rPr dirty="0" sz="1450" spc="-10">
                <a:latin typeface="Times New Roman"/>
                <a:cs typeface="Times New Roman"/>
              </a:rPr>
              <a:t>tied to the handle. It was signed </a:t>
            </a:r>
            <a:r>
              <a:rPr dirty="0" sz="1450" spc="-5">
                <a:latin typeface="Times New Roman"/>
                <a:cs typeface="Times New Roman"/>
              </a:rPr>
              <a:t>by </a:t>
            </a:r>
            <a:r>
              <a:rPr dirty="0" sz="1450" spc="-10">
                <a:latin typeface="Times New Roman"/>
                <a:cs typeface="Times New Roman"/>
              </a:rPr>
              <a:t>both </a:t>
            </a:r>
            <a:r>
              <a:rPr dirty="0" sz="1450" spc="-5">
                <a:latin typeface="Times New Roman"/>
                <a:cs typeface="Times New Roman"/>
              </a:rPr>
              <a:t>of us </a:t>
            </a:r>
            <a:r>
              <a:rPr dirty="0" sz="1450" spc="-10">
                <a:latin typeface="Times New Roman"/>
                <a:cs typeface="Times New Roman"/>
              </a:rPr>
              <a:t>under oath, and  declared that this was all the money which had escaped the failure </a:t>
            </a:r>
            <a:r>
              <a:rPr dirty="0" sz="1450" spc="-5">
                <a:latin typeface="Times New Roman"/>
                <a:cs typeface="Times New Roman"/>
              </a:rPr>
              <a:t>of </a:t>
            </a:r>
            <a:r>
              <a:rPr dirty="0" sz="1450" spc="-10">
                <a:latin typeface="Times New Roman"/>
                <a:cs typeface="Times New Roman"/>
              </a:rPr>
              <a:t>the house  </a:t>
            </a:r>
            <a:r>
              <a:rPr dirty="0" sz="1450" spc="-5">
                <a:latin typeface="Times New Roman"/>
                <a:cs typeface="Times New Roman"/>
              </a:rPr>
              <a:t>of </a:t>
            </a:r>
            <a:r>
              <a:rPr dirty="0" sz="1450" spc="-10">
                <a:latin typeface="Times New Roman"/>
                <a:cs typeface="Times New Roman"/>
              </a:rPr>
              <a:t>Huddlestone. This was, perhaps, the maddest action ever perpetrated </a:t>
            </a:r>
            <a:r>
              <a:rPr dirty="0" sz="1450" spc="-5">
                <a:latin typeface="Times New Roman"/>
                <a:cs typeface="Times New Roman"/>
              </a:rPr>
              <a:t>by </a:t>
            </a:r>
            <a:r>
              <a:rPr dirty="0" sz="1450" spc="-10">
                <a:latin typeface="Times New Roman"/>
                <a:cs typeface="Times New Roman"/>
              </a:rPr>
              <a:t>two  persons professing to </a:t>
            </a:r>
            <a:r>
              <a:rPr dirty="0" sz="1450" spc="-5">
                <a:latin typeface="Times New Roman"/>
                <a:cs typeface="Times New Roman"/>
              </a:rPr>
              <a:t>be </a:t>
            </a:r>
            <a:r>
              <a:rPr dirty="0" sz="1450" spc="-10">
                <a:latin typeface="Times New Roman"/>
                <a:cs typeface="Times New Roman"/>
              </a:rPr>
              <a:t>sane. Had the despatch-box fallen into other hands  than those for which it was intended, we stood criminally convicted </a:t>
            </a:r>
            <a:r>
              <a:rPr dirty="0" sz="1450" spc="-5">
                <a:latin typeface="Times New Roman"/>
                <a:cs typeface="Times New Roman"/>
              </a:rPr>
              <a:t>on our  </a:t>
            </a:r>
            <a:r>
              <a:rPr dirty="0" sz="1450" spc="-10">
                <a:latin typeface="Times New Roman"/>
                <a:cs typeface="Times New Roman"/>
              </a:rPr>
              <a:t>own written testimony;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have said, we were neither </a:t>
            </a:r>
            <a:r>
              <a:rPr dirty="0" sz="1450" spc="-5">
                <a:latin typeface="Times New Roman"/>
                <a:cs typeface="Times New Roman"/>
              </a:rPr>
              <a:t>of us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condition  to judge </a:t>
            </a:r>
            <a:r>
              <a:rPr dirty="0" sz="1450" spc="-20">
                <a:latin typeface="Times New Roman"/>
                <a:cs typeface="Times New Roman"/>
              </a:rPr>
              <a:t>soberly, </a:t>
            </a:r>
            <a:r>
              <a:rPr dirty="0" sz="1450" spc="-10">
                <a:latin typeface="Times New Roman"/>
                <a:cs typeface="Times New Roman"/>
              </a:rPr>
              <a:t>and had </a:t>
            </a:r>
            <a:r>
              <a:rPr dirty="0" sz="1450" spc="-5">
                <a:latin typeface="Times New Roman"/>
                <a:cs typeface="Times New Roman"/>
              </a:rPr>
              <a:t>a </a:t>
            </a:r>
            <a:r>
              <a:rPr dirty="0" sz="1450" spc="-10">
                <a:latin typeface="Times New Roman"/>
                <a:cs typeface="Times New Roman"/>
              </a:rPr>
              <a:t>thirst for action that drove </a:t>
            </a:r>
            <a:r>
              <a:rPr dirty="0" sz="1450" spc="-5">
                <a:latin typeface="Times New Roman"/>
                <a:cs typeface="Times New Roman"/>
              </a:rPr>
              <a:t>us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something,  right</a:t>
            </a:r>
            <a:r>
              <a:rPr dirty="0" sz="1450" spc="20">
                <a:latin typeface="Times New Roman"/>
                <a:cs typeface="Times New Roman"/>
              </a:rPr>
              <a:t> </a:t>
            </a:r>
            <a:r>
              <a:rPr dirty="0" sz="1450" spc="-5">
                <a:latin typeface="Times New Roman"/>
                <a:cs typeface="Times New Roman"/>
              </a:rPr>
              <a:t>or</a:t>
            </a:r>
            <a:r>
              <a:rPr dirty="0" sz="1450" spc="25">
                <a:latin typeface="Times New Roman"/>
                <a:cs typeface="Times New Roman"/>
              </a:rPr>
              <a:t> </a:t>
            </a:r>
            <a:r>
              <a:rPr dirty="0" sz="1450" spc="-10">
                <a:latin typeface="Times New Roman"/>
                <a:cs typeface="Times New Roman"/>
              </a:rPr>
              <a:t>wrong,</a:t>
            </a:r>
            <a:r>
              <a:rPr dirty="0" sz="1450" spc="25">
                <a:latin typeface="Times New Roman"/>
                <a:cs typeface="Times New Roman"/>
              </a:rPr>
              <a:t> </a:t>
            </a:r>
            <a:r>
              <a:rPr dirty="0" sz="1450" spc="-10">
                <a:latin typeface="Times New Roman"/>
                <a:cs typeface="Times New Roman"/>
              </a:rPr>
              <a:t>rather</a:t>
            </a:r>
            <a:r>
              <a:rPr dirty="0" sz="1450" spc="25">
                <a:latin typeface="Times New Roman"/>
                <a:cs typeface="Times New Roman"/>
              </a:rPr>
              <a:t> </a:t>
            </a:r>
            <a:r>
              <a:rPr dirty="0" sz="1450" spc="-10">
                <a:latin typeface="Times New Roman"/>
                <a:cs typeface="Times New Roman"/>
              </a:rPr>
              <a:t>than</a:t>
            </a:r>
            <a:r>
              <a:rPr dirty="0" sz="1450" spc="25">
                <a:latin typeface="Times New Roman"/>
                <a:cs typeface="Times New Roman"/>
              </a:rPr>
              <a:t> </a:t>
            </a:r>
            <a:r>
              <a:rPr dirty="0" sz="1450" spc="-10">
                <a:latin typeface="Times New Roman"/>
                <a:cs typeface="Times New Roman"/>
              </a:rPr>
              <a:t>endure</a:t>
            </a:r>
            <a:r>
              <a:rPr dirty="0" sz="1450" spc="3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agony</a:t>
            </a:r>
            <a:r>
              <a:rPr dirty="0" sz="1450" spc="30">
                <a:latin typeface="Times New Roman"/>
                <a:cs typeface="Times New Roman"/>
              </a:rPr>
              <a: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waiting.</a:t>
            </a:r>
            <a:r>
              <a:rPr dirty="0" sz="1450" spc="25">
                <a:latin typeface="Times New Roman"/>
                <a:cs typeface="Times New Roman"/>
              </a:rPr>
              <a:t> </a:t>
            </a:r>
            <a:r>
              <a:rPr dirty="0" sz="1450" spc="-15">
                <a:latin typeface="Times New Roman"/>
                <a:cs typeface="Times New Roman"/>
              </a:rPr>
              <a:t>Moreover,</a:t>
            </a:r>
            <a:r>
              <a:rPr dirty="0" sz="1450" spc="25">
                <a:latin typeface="Times New Roman"/>
                <a:cs typeface="Times New Roman"/>
              </a:rPr>
              <a:t> </a:t>
            </a:r>
            <a:r>
              <a:rPr dirty="0" sz="1450" spc="-10">
                <a:latin typeface="Times New Roman"/>
                <a:cs typeface="Times New Roman"/>
              </a:rPr>
              <a:t>as</a:t>
            </a:r>
            <a:r>
              <a:rPr dirty="0" sz="1450" spc="30">
                <a:latin typeface="Times New Roman"/>
                <a:cs typeface="Times New Roman"/>
              </a:rPr>
              <a:t> </a:t>
            </a:r>
            <a:r>
              <a:rPr dirty="0" sz="1450" spc="-10">
                <a:latin typeface="Times New Roman"/>
                <a:cs typeface="Times New Roman"/>
              </a:rPr>
              <a:t>we</a:t>
            </a:r>
            <a:r>
              <a:rPr dirty="0" sz="1450" spc="30">
                <a:latin typeface="Times New Roman"/>
                <a:cs typeface="Times New Roman"/>
              </a:rPr>
              <a:t> </a:t>
            </a:r>
            <a:r>
              <a:rPr dirty="0" sz="1450" spc="-10">
                <a:latin typeface="Times New Roman"/>
                <a:cs typeface="Times New Roman"/>
              </a:rPr>
              <a:t>were</a:t>
            </a:r>
            <a:endParaRPr sz="1450">
              <a:latin typeface="Times New Roman"/>
              <a:cs typeface="Times New Roman"/>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both convinced that the hollows </a:t>
            </a:r>
            <a:r>
              <a:rPr dirty="0" sz="1450" spc="-5">
                <a:latin typeface="Times New Roman"/>
                <a:cs typeface="Times New Roman"/>
              </a:rPr>
              <a:t>of </a:t>
            </a:r>
            <a:r>
              <a:rPr dirty="0" sz="1450" spc="-10">
                <a:latin typeface="Times New Roman"/>
                <a:cs typeface="Times New Roman"/>
              </a:rPr>
              <a:t>the links were alive with hidden spies </a:t>
            </a:r>
            <a:r>
              <a:rPr dirty="0" sz="1450" spc="-5">
                <a:latin typeface="Times New Roman"/>
                <a:cs typeface="Times New Roman"/>
              </a:rPr>
              <a:t>upon  our </a:t>
            </a:r>
            <a:r>
              <a:rPr dirty="0" sz="1450" spc="-10">
                <a:latin typeface="Times New Roman"/>
                <a:cs typeface="Times New Roman"/>
              </a:rPr>
              <a:t>movements, we hoped that </a:t>
            </a:r>
            <a:r>
              <a:rPr dirty="0" sz="1450" spc="-5">
                <a:latin typeface="Times New Roman"/>
                <a:cs typeface="Times New Roman"/>
              </a:rPr>
              <a:t>our </a:t>
            </a:r>
            <a:r>
              <a:rPr dirty="0" sz="1450" spc="-10">
                <a:latin typeface="Times New Roman"/>
                <a:cs typeface="Times New Roman"/>
              </a:rPr>
              <a:t>appearance with the </a:t>
            </a:r>
            <a:r>
              <a:rPr dirty="0" sz="1450" spc="-5">
                <a:latin typeface="Times New Roman"/>
                <a:cs typeface="Times New Roman"/>
              </a:rPr>
              <a:t>box </a:t>
            </a:r>
            <a:r>
              <a:rPr dirty="0" sz="1450" spc="-10">
                <a:latin typeface="Times New Roman"/>
                <a:cs typeface="Times New Roman"/>
              </a:rPr>
              <a:t>might lead to </a:t>
            </a:r>
            <a:r>
              <a:rPr dirty="0" sz="1450" spc="-5">
                <a:latin typeface="Times New Roman"/>
                <a:cs typeface="Times New Roman"/>
              </a:rPr>
              <a:t>a  </a:t>
            </a:r>
            <a:r>
              <a:rPr dirty="0" sz="1450" spc="-25">
                <a:latin typeface="Times New Roman"/>
                <a:cs typeface="Times New Roman"/>
              </a:rPr>
              <a:t>parley, </a:t>
            </a:r>
            <a:r>
              <a:rPr dirty="0" sz="1450" spc="-10">
                <a:latin typeface="Times New Roman"/>
                <a:cs typeface="Times New Roman"/>
              </a:rPr>
              <a:t>and, perhaps,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compromise.</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It was nearly three when we issued from the pavilion. The rain had taken </a:t>
            </a:r>
            <a:r>
              <a:rPr dirty="0" sz="1450" spc="-15">
                <a:latin typeface="Times New Roman"/>
                <a:cs typeface="Times New Roman"/>
              </a:rPr>
              <a:t>off;  </a:t>
            </a:r>
            <a:r>
              <a:rPr dirty="0" sz="1450" spc="-10">
                <a:latin typeface="Times New Roman"/>
                <a:cs typeface="Times New Roman"/>
              </a:rPr>
              <a:t>the sun shone quite</a:t>
            </a:r>
            <a:r>
              <a:rPr dirty="0" sz="1450" spc="10">
                <a:latin typeface="Times New Roman"/>
                <a:cs typeface="Times New Roman"/>
              </a:rPr>
              <a:t> </a:t>
            </a:r>
            <a:r>
              <a:rPr dirty="0" sz="1450" spc="-20">
                <a:latin typeface="Times New Roman"/>
                <a:cs typeface="Times New Roman"/>
              </a:rPr>
              <a:t>cheerfully.</a:t>
            </a:r>
            <a:endParaRPr sz="1450">
              <a:latin typeface="Times New Roman"/>
              <a:cs typeface="Times New Roman"/>
            </a:endParaRPr>
          </a:p>
          <a:p>
            <a:pPr algn="just" marL="12700" marR="5715">
              <a:lnSpc>
                <a:spcPts val="1730"/>
              </a:lnSpc>
              <a:spcBef>
                <a:spcPts val="860"/>
              </a:spcBef>
            </a:pPr>
            <a:r>
              <a:rPr dirty="0" sz="1450" spc="-5">
                <a:latin typeface="Times New Roman"/>
                <a:cs typeface="Times New Roman"/>
              </a:rPr>
              <a:t>I </a:t>
            </a:r>
            <a:r>
              <a:rPr dirty="0" sz="1450" spc="-10">
                <a:latin typeface="Times New Roman"/>
                <a:cs typeface="Times New Roman"/>
              </a:rPr>
              <a:t>have never seen the gulls fly so close about the house </a:t>
            </a:r>
            <a:r>
              <a:rPr dirty="0" sz="1450" spc="-5">
                <a:latin typeface="Times New Roman"/>
                <a:cs typeface="Times New Roman"/>
              </a:rPr>
              <a:t>or </a:t>
            </a:r>
            <a:r>
              <a:rPr dirty="0" sz="1450" spc="-10">
                <a:latin typeface="Times New Roman"/>
                <a:cs typeface="Times New Roman"/>
              </a:rPr>
              <a:t>approach so  fearlessly to human beings. On the very doorstep </a:t>
            </a:r>
            <a:r>
              <a:rPr dirty="0" sz="1450" spc="-5">
                <a:latin typeface="Times New Roman"/>
                <a:cs typeface="Times New Roman"/>
              </a:rPr>
              <a:t>one </a:t>
            </a:r>
            <a:r>
              <a:rPr dirty="0" sz="1450" spc="-10">
                <a:latin typeface="Times New Roman"/>
                <a:cs typeface="Times New Roman"/>
              </a:rPr>
              <a:t>flapped heavily past </a:t>
            </a:r>
            <a:r>
              <a:rPr dirty="0" sz="1450" spc="-5">
                <a:latin typeface="Times New Roman"/>
                <a:cs typeface="Times New Roman"/>
              </a:rPr>
              <a:t>our  </a:t>
            </a:r>
            <a:r>
              <a:rPr dirty="0" sz="1450" spc="-10">
                <a:latin typeface="Times New Roman"/>
                <a:cs typeface="Times New Roman"/>
              </a:rPr>
              <a:t>heads, and uttered its wild cry in my very</a:t>
            </a:r>
            <a:r>
              <a:rPr dirty="0" sz="1450" spc="35">
                <a:latin typeface="Times New Roman"/>
                <a:cs typeface="Times New Roman"/>
              </a:rPr>
              <a:t> </a:t>
            </a:r>
            <a:r>
              <a:rPr dirty="0" sz="1450" spc="-30">
                <a:latin typeface="Times New Roman"/>
                <a:cs typeface="Times New Roman"/>
              </a:rPr>
              <a:t>ear.</a:t>
            </a:r>
            <a:endParaRPr sz="1450">
              <a:latin typeface="Times New Roman"/>
              <a:cs typeface="Times New Roman"/>
            </a:endParaRPr>
          </a:p>
          <a:p>
            <a:pPr algn="just" marL="12700" marR="13335">
              <a:lnSpc>
                <a:spcPts val="1730"/>
              </a:lnSpc>
              <a:spcBef>
                <a:spcPts val="860"/>
              </a:spcBef>
            </a:pPr>
            <a:r>
              <a:rPr dirty="0" sz="1450" spc="-10">
                <a:latin typeface="Times New Roman"/>
                <a:cs typeface="Times New Roman"/>
              </a:rPr>
              <a:t>"There is an omen for </a:t>
            </a:r>
            <a:r>
              <a:rPr dirty="0" sz="1450" spc="-5">
                <a:latin typeface="Times New Roman"/>
                <a:cs typeface="Times New Roman"/>
              </a:rPr>
              <a:t>you," </a:t>
            </a:r>
            <a:r>
              <a:rPr dirty="0" sz="1450" spc="-10">
                <a:latin typeface="Times New Roman"/>
                <a:cs typeface="Times New Roman"/>
              </a:rPr>
              <a:t>said </a:t>
            </a:r>
            <a:r>
              <a:rPr dirty="0" sz="1450" spc="-15">
                <a:latin typeface="Times New Roman"/>
                <a:cs typeface="Times New Roman"/>
              </a:rPr>
              <a:t>Northmour, </a:t>
            </a:r>
            <a:r>
              <a:rPr dirty="0" sz="1450" spc="-10">
                <a:latin typeface="Times New Roman"/>
                <a:cs typeface="Times New Roman"/>
              </a:rPr>
              <a:t>who like all freethinkers was  much under the influence </a:t>
            </a:r>
            <a:r>
              <a:rPr dirty="0" sz="1450" spc="-5">
                <a:latin typeface="Times New Roman"/>
                <a:cs typeface="Times New Roman"/>
              </a:rPr>
              <a:t>of </a:t>
            </a:r>
            <a:r>
              <a:rPr dirty="0" sz="1450" spc="-10">
                <a:latin typeface="Times New Roman"/>
                <a:cs typeface="Times New Roman"/>
              </a:rPr>
              <a:t>superstition. "They think we are already</a:t>
            </a:r>
            <a:r>
              <a:rPr dirty="0" sz="1450" spc="114">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11430">
              <a:lnSpc>
                <a:spcPts val="1730"/>
              </a:lnSpc>
              <a:spcBef>
                <a:spcPts val="860"/>
              </a:spcBef>
            </a:pPr>
            <a:r>
              <a:rPr dirty="0" sz="1450" spc="-5">
                <a:latin typeface="Times New Roman"/>
                <a:cs typeface="Times New Roman"/>
              </a:rPr>
              <a:t>I </a:t>
            </a:r>
            <a:r>
              <a:rPr dirty="0" sz="1450" spc="-10">
                <a:latin typeface="Times New Roman"/>
                <a:cs typeface="Times New Roman"/>
              </a:rPr>
              <a:t>made some light </a:t>
            </a:r>
            <a:r>
              <a:rPr dirty="0" sz="1450" spc="-15">
                <a:latin typeface="Times New Roman"/>
                <a:cs typeface="Times New Roman"/>
              </a:rPr>
              <a:t>rejoinder, </a:t>
            </a:r>
            <a:r>
              <a:rPr dirty="0" sz="1450" spc="-5">
                <a:latin typeface="Times New Roman"/>
                <a:cs typeface="Times New Roman"/>
              </a:rPr>
              <a:t>but </a:t>
            </a:r>
            <a:r>
              <a:rPr dirty="0" sz="1450" spc="-10">
                <a:latin typeface="Times New Roman"/>
                <a:cs typeface="Times New Roman"/>
              </a:rPr>
              <a:t>it was with half my heart; for the  circumstance had impressed</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 yard </a:t>
            </a:r>
            <a:r>
              <a:rPr dirty="0" sz="1450" spc="-5">
                <a:latin typeface="Times New Roman"/>
                <a:cs typeface="Times New Roman"/>
              </a:rPr>
              <a:t>or </a:t>
            </a:r>
            <a:r>
              <a:rPr dirty="0" sz="1450" spc="-10">
                <a:latin typeface="Times New Roman"/>
                <a:cs typeface="Times New Roman"/>
              </a:rPr>
              <a:t>two before the gate, </a:t>
            </a:r>
            <a:r>
              <a:rPr dirty="0" sz="1450" spc="-5">
                <a:latin typeface="Times New Roman"/>
                <a:cs typeface="Times New Roman"/>
              </a:rPr>
              <a:t>on a </a:t>
            </a:r>
            <a:r>
              <a:rPr dirty="0" sz="1450" spc="-10">
                <a:latin typeface="Times New Roman"/>
                <a:cs typeface="Times New Roman"/>
              </a:rPr>
              <a:t>patch </a:t>
            </a:r>
            <a:r>
              <a:rPr dirty="0" sz="1450" spc="-5">
                <a:latin typeface="Times New Roman"/>
                <a:cs typeface="Times New Roman"/>
              </a:rPr>
              <a:t>of </a:t>
            </a:r>
            <a:r>
              <a:rPr dirty="0" sz="1450" spc="-10">
                <a:latin typeface="Times New Roman"/>
                <a:cs typeface="Times New Roman"/>
              </a:rPr>
              <a:t>smooth turf, we set down the  despatch-box; and Northmour waved </a:t>
            </a:r>
            <a:r>
              <a:rPr dirty="0" sz="1450" spc="-5">
                <a:latin typeface="Times New Roman"/>
                <a:cs typeface="Times New Roman"/>
              </a:rPr>
              <a:t>a </a:t>
            </a:r>
            <a:r>
              <a:rPr dirty="0" sz="1450" spc="-10">
                <a:latin typeface="Times New Roman"/>
                <a:cs typeface="Times New Roman"/>
              </a:rPr>
              <a:t>white handkerchief over his head.  Nothing replied. </a:t>
            </a:r>
            <a:r>
              <a:rPr dirty="0" sz="1450" spc="-70">
                <a:latin typeface="Times New Roman"/>
                <a:cs typeface="Times New Roman"/>
              </a:rPr>
              <a:t>We </a:t>
            </a:r>
            <a:r>
              <a:rPr dirty="0" sz="1450" spc="-10">
                <a:latin typeface="Times New Roman"/>
                <a:cs typeface="Times New Roman"/>
              </a:rPr>
              <a:t>raised </a:t>
            </a:r>
            <a:r>
              <a:rPr dirty="0" sz="1450" spc="-5">
                <a:latin typeface="Times New Roman"/>
                <a:cs typeface="Times New Roman"/>
              </a:rPr>
              <a:t>our </a:t>
            </a:r>
            <a:r>
              <a:rPr dirty="0" sz="1450" spc="-10">
                <a:latin typeface="Times New Roman"/>
                <a:cs typeface="Times New Roman"/>
              </a:rPr>
              <a:t>voices, and cried aloud in Italian that we were  there as ambassadors to arrange the quarrel; </a:t>
            </a:r>
            <a:r>
              <a:rPr dirty="0" sz="1450" spc="-5">
                <a:latin typeface="Times New Roman"/>
                <a:cs typeface="Times New Roman"/>
              </a:rPr>
              <a:t>but </a:t>
            </a:r>
            <a:r>
              <a:rPr dirty="0" sz="1450" spc="-10">
                <a:latin typeface="Times New Roman"/>
                <a:cs typeface="Times New Roman"/>
              </a:rPr>
              <a:t>the stillness remained  unbroken save </a:t>
            </a:r>
            <a:r>
              <a:rPr dirty="0" sz="1450" spc="-5">
                <a:latin typeface="Times New Roman"/>
                <a:cs typeface="Times New Roman"/>
              </a:rPr>
              <a:t>by </a:t>
            </a:r>
            <a:r>
              <a:rPr dirty="0" sz="1450" spc="-10">
                <a:latin typeface="Times New Roman"/>
                <a:cs typeface="Times New Roman"/>
              </a:rPr>
              <a:t>the sea-gulls and the surf.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weight at my heart when  we desisted; and </a:t>
            </a:r>
            <a:r>
              <a:rPr dirty="0" sz="1450" spc="-5">
                <a:latin typeface="Times New Roman"/>
                <a:cs typeface="Times New Roman"/>
              </a:rPr>
              <a:t>I </a:t>
            </a:r>
            <a:r>
              <a:rPr dirty="0" sz="1450" spc="-10">
                <a:latin typeface="Times New Roman"/>
                <a:cs typeface="Times New Roman"/>
              </a:rPr>
              <a:t>saw that even Northmour was unusually pale. He looked  over his shoulder </a:t>
            </a:r>
            <a:r>
              <a:rPr dirty="0" sz="1450" spc="-20">
                <a:latin typeface="Times New Roman"/>
                <a:cs typeface="Times New Roman"/>
              </a:rPr>
              <a:t>nervously, </a:t>
            </a:r>
            <a:r>
              <a:rPr dirty="0" sz="1450" spc="-10">
                <a:latin typeface="Times New Roman"/>
                <a:cs typeface="Times New Roman"/>
              </a:rPr>
              <a:t>as though </a:t>
            </a:r>
            <a:r>
              <a:rPr dirty="0" sz="1450" spc="-5">
                <a:latin typeface="Times New Roman"/>
                <a:cs typeface="Times New Roman"/>
              </a:rPr>
              <a:t>he </a:t>
            </a:r>
            <a:r>
              <a:rPr dirty="0" sz="1450" spc="-10">
                <a:latin typeface="Times New Roman"/>
                <a:cs typeface="Times New Roman"/>
              </a:rPr>
              <a:t>feared that some </a:t>
            </a:r>
            <a:r>
              <a:rPr dirty="0" sz="1450" spc="-5">
                <a:latin typeface="Times New Roman"/>
                <a:cs typeface="Times New Roman"/>
              </a:rPr>
              <a:t>one </a:t>
            </a:r>
            <a:r>
              <a:rPr dirty="0" sz="1450" spc="-10">
                <a:latin typeface="Times New Roman"/>
                <a:cs typeface="Times New Roman"/>
              </a:rPr>
              <a:t>had crept  between him and the pavilion</a:t>
            </a:r>
            <a:r>
              <a:rPr dirty="0" sz="1450" spc="1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"By God," </a:t>
            </a:r>
            <a:r>
              <a:rPr dirty="0" sz="1450" spc="-5">
                <a:latin typeface="Times New Roman"/>
                <a:cs typeface="Times New Roman"/>
              </a:rPr>
              <a:t>he </a:t>
            </a:r>
            <a:r>
              <a:rPr dirty="0" sz="1450" spc="-10">
                <a:latin typeface="Times New Roman"/>
                <a:cs typeface="Times New Roman"/>
              </a:rPr>
              <a:t>said in </a:t>
            </a:r>
            <a:r>
              <a:rPr dirty="0" sz="1450" spc="-5">
                <a:latin typeface="Times New Roman"/>
                <a:cs typeface="Times New Roman"/>
              </a:rPr>
              <a:t>a </a:t>
            </a:r>
            <a:r>
              <a:rPr dirty="0" sz="1450" spc="-15">
                <a:latin typeface="Times New Roman"/>
                <a:cs typeface="Times New Roman"/>
              </a:rPr>
              <a:t>whisper, </a:t>
            </a:r>
            <a:r>
              <a:rPr dirty="0" sz="1450" spc="-10">
                <a:latin typeface="Times New Roman"/>
                <a:cs typeface="Times New Roman"/>
              </a:rPr>
              <a:t>"this is too much for</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a:lnSpc>
                <a:spcPct val="100000"/>
              </a:lnSpc>
              <a:spcBef>
                <a:spcPts val="850"/>
              </a:spcBef>
            </a:pPr>
            <a:r>
              <a:rPr dirty="0" sz="1450" spc="-5">
                <a:latin typeface="Times New Roman"/>
                <a:cs typeface="Times New Roman"/>
              </a:rPr>
              <a:t>I </a:t>
            </a:r>
            <a:r>
              <a:rPr dirty="0" sz="1450" spc="-10">
                <a:latin typeface="Times New Roman"/>
                <a:cs typeface="Times New Roman"/>
              </a:rPr>
              <a:t>replied in the same key: "Suppose there should </a:t>
            </a:r>
            <a:r>
              <a:rPr dirty="0" sz="1450" spc="-5">
                <a:latin typeface="Times New Roman"/>
                <a:cs typeface="Times New Roman"/>
              </a:rPr>
              <a:t>be </a:t>
            </a:r>
            <a:r>
              <a:rPr dirty="0" sz="1450" spc="-10">
                <a:latin typeface="Times New Roman"/>
                <a:cs typeface="Times New Roman"/>
              </a:rPr>
              <a:t>none, after</a:t>
            </a:r>
            <a:r>
              <a:rPr dirty="0" sz="1450" spc="7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10160">
              <a:lnSpc>
                <a:spcPts val="1730"/>
              </a:lnSpc>
              <a:spcBef>
                <a:spcPts val="919"/>
              </a:spcBef>
            </a:pPr>
            <a:r>
              <a:rPr dirty="0" sz="1450" spc="-10">
                <a:latin typeface="Times New Roman"/>
                <a:cs typeface="Times New Roman"/>
              </a:rPr>
              <a:t>"Look there," </a:t>
            </a:r>
            <a:r>
              <a:rPr dirty="0" sz="1450" spc="-5">
                <a:latin typeface="Times New Roman"/>
                <a:cs typeface="Times New Roman"/>
              </a:rPr>
              <a:t>he </a:t>
            </a:r>
            <a:r>
              <a:rPr dirty="0" sz="1450" spc="-10">
                <a:latin typeface="Times New Roman"/>
                <a:cs typeface="Times New Roman"/>
              </a:rPr>
              <a:t>returned, </a:t>
            </a:r>
            <a:r>
              <a:rPr dirty="0" sz="1450" spc="-5">
                <a:latin typeface="Times New Roman"/>
                <a:cs typeface="Times New Roman"/>
              </a:rPr>
              <a:t>nodding </a:t>
            </a:r>
            <a:r>
              <a:rPr dirty="0" sz="1450" spc="-10">
                <a:latin typeface="Times New Roman"/>
                <a:cs typeface="Times New Roman"/>
              </a:rPr>
              <a:t>with his head, as though </a:t>
            </a:r>
            <a:r>
              <a:rPr dirty="0" sz="1450" spc="-5">
                <a:latin typeface="Times New Roman"/>
                <a:cs typeface="Times New Roman"/>
              </a:rPr>
              <a:t>he </a:t>
            </a:r>
            <a:r>
              <a:rPr dirty="0" sz="1450" spc="-10">
                <a:latin typeface="Times New Roman"/>
                <a:cs typeface="Times New Roman"/>
              </a:rPr>
              <a:t>had been afraid  to point.</a:t>
            </a:r>
            <a:endParaRPr sz="1450">
              <a:latin typeface="Times New Roman"/>
              <a:cs typeface="Times New Roman"/>
            </a:endParaRPr>
          </a:p>
          <a:p>
            <a:pPr algn="just" marL="12700" marR="12065">
              <a:lnSpc>
                <a:spcPts val="1730"/>
              </a:lnSpc>
              <a:spcBef>
                <a:spcPts val="860"/>
              </a:spcBef>
            </a:pPr>
            <a:r>
              <a:rPr dirty="0" sz="1450" spc="-5">
                <a:latin typeface="Times New Roman"/>
                <a:cs typeface="Times New Roman"/>
              </a:rPr>
              <a:t>I </a:t>
            </a:r>
            <a:r>
              <a:rPr dirty="0" sz="1450" spc="-10">
                <a:latin typeface="Times New Roman"/>
                <a:cs typeface="Times New Roman"/>
              </a:rPr>
              <a:t>glanced in the direction indicated; and there, from the northern quarter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Sea-Wood, </a:t>
            </a:r>
            <a:r>
              <a:rPr dirty="0" sz="1450" spc="-10">
                <a:latin typeface="Times New Roman"/>
                <a:cs typeface="Times New Roman"/>
              </a:rPr>
              <a:t>beheld </a:t>
            </a:r>
            <a:r>
              <a:rPr dirty="0" sz="1450" spc="-5">
                <a:latin typeface="Times New Roman"/>
                <a:cs typeface="Times New Roman"/>
              </a:rPr>
              <a:t>a </a:t>
            </a:r>
            <a:r>
              <a:rPr dirty="0" sz="1450" spc="-10">
                <a:latin typeface="Times New Roman"/>
                <a:cs typeface="Times New Roman"/>
              </a:rPr>
              <a:t>thin column </a:t>
            </a:r>
            <a:r>
              <a:rPr dirty="0" sz="1450" spc="-5">
                <a:latin typeface="Times New Roman"/>
                <a:cs typeface="Times New Roman"/>
              </a:rPr>
              <a:t>of </a:t>
            </a:r>
            <a:r>
              <a:rPr dirty="0" sz="1450" spc="-10">
                <a:latin typeface="Times New Roman"/>
                <a:cs typeface="Times New Roman"/>
              </a:rPr>
              <a:t>smoke rising steadily against the now  cloudless </a:t>
            </a:r>
            <a:r>
              <a:rPr dirty="0" sz="1450" spc="-30">
                <a:latin typeface="Times New Roman"/>
                <a:cs typeface="Times New Roman"/>
              </a:rPr>
              <a:t>sky.</a:t>
            </a:r>
            <a:endParaRPr sz="1450">
              <a:latin typeface="Times New Roman"/>
              <a:cs typeface="Times New Roman"/>
            </a:endParaRPr>
          </a:p>
          <a:p>
            <a:pPr algn="just" marL="12700" marR="5715">
              <a:lnSpc>
                <a:spcPts val="1730"/>
              </a:lnSpc>
              <a:spcBef>
                <a:spcPts val="860"/>
              </a:spcBef>
            </a:pPr>
            <a:r>
              <a:rPr dirty="0" sz="1450" spc="-15">
                <a:latin typeface="Times New Roman"/>
                <a:cs typeface="Times New Roman"/>
              </a:rPr>
              <a:t>"Northmour," </a:t>
            </a:r>
            <a:r>
              <a:rPr dirty="0" sz="1450" spc="-5">
                <a:latin typeface="Times New Roman"/>
                <a:cs typeface="Times New Roman"/>
              </a:rPr>
              <a:t>I </a:t>
            </a:r>
            <a:r>
              <a:rPr dirty="0" sz="1450" spc="-10">
                <a:latin typeface="Times New Roman"/>
                <a:cs typeface="Times New Roman"/>
              </a:rPr>
              <a:t>said (we still continued to talk in whispers), "it is </a:t>
            </a:r>
            <a:r>
              <a:rPr dirty="0" sz="1450" spc="-5">
                <a:latin typeface="Times New Roman"/>
                <a:cs typeface="Times New Roman"/>
              </a:rPr>
              <a:t>not </a:t>
            </a:r>
            <a:r>
              <a:rPr dirty="0" sz="1450" spc="-10">
                <a:latin typeface="Times New Roman"/>
                <a:cs typeface="Times New Roman"/>
              </a:rPr>
              <a:t>possible  to endure this suspense. </a:t>
            </a:r>
            <a:r>
              <a:rPr dirty="0" sz="1450" spc="-5">
                <a:latin typeface="Times New Roman"/>
                <a:cs typeface="Times New Roman"/>
              </a:rPr>
              <a:t>I </a:t>
            </a:r>
            <a:r>
              <a:rPr dirty="0" sz="1450" spc="-10">
                <a:latin typeface="Times New Roman"/>
                <a:cs typeface="Times New Roman"/>
              </a:rPr>
              <a:t>prefer death fifty times </a:t>
            </a:r>
            <a:r>
              <a:rPr dirty="0" sz="1450" spc="-25">
                <a:latin typeface="Times New Roman"/>
                <a:cs typeface="Times New Roman"/>
              </a:rPr>
              <a:t>over. </a:t>
            </a:r>
            <a:r>
              <a:rPr dirty="0" sz="1450" spc="-10">
                <a:latin typeface="Times New Roman"/>
                <a:cs typeface="Times New Roman"/>
              </a:rPr>
              <a:t>Stay </a:t>
            </a:r>
            <a:r>
              <a:rPr dirty="0" sz="1450" spc="-5">
                <a:latin typeface="Times New Roman"/>
                <a:cs typeface="Times New Roman"/>
              </a:rPr>
              <a:t>you </a:t>
            </a:r>
            <a:r>
              <a:rPr dirty="0" sz="1450" spc="-10">
                <a:latin typeface="Times New Roman"/>
                <a:cs typeface="Times New Roman"/>
              </a:rPr>
              <a:t>here to watch  the pavilion;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forward and make sure, if </a:t>
            </a:r>
            <a:r>
              <a:rPr dirty="0" sz="1450" spc="-5">
                <a:latin typeface="Times New Roman"/>
                <a:cs typeface="Times New Roman"/>
              </a:rPr>
              <a:t>I </a:t>
            </a:r>
            <a:r>
              <a:rPr dirty="0" sz="1450" spc="-10">
                <a:latin typeface="Times New Roman"/>
                <a:cs typeface="Times New Roman"/>
              </a:rPr>
              <a:t>have to walk right into their  camp."</a:t>
            </a:r>
            <a:endParaRPr sz="1450">
              <a:latin typeface="Times New Roman"/>
              <a:cs typeface="Times New Roman"/>
            </a:endParaRPr>
          </a:p>
          <a:p>
            <a:pPr algn="just" marL="12700" marR="13970">
              <a:lnSpc>
                <a:spcPts val="1730"/>
              </a:lnSpc>
              <a:spcBef>
                <a:spcPts val="860"/>
              </a:spcBef>
            </a:pPr>
            <a:r>
              <a:rPr dirty="0" sz="1450" spc="-10">
                <a:latin typeface="Times New Roman"/>
                <a:cs typeface="Times New Roman"/>
              </a:rPr>
              <a:t>He looked once again all round him with puckered eyes, and then nodded  assentingly to my</a:t>
            </a:r>
            <a:r>
              <a:rPr dirty="0" sz="1450">
                <a:latin typeface="Times New Roman"/>
                <a:cs typeface="Times New Roman"/>
              </a:rPr>
              <a:t> </a:t>
            </a:r>
            <a:r>
              <a:rPr dirty="0" sz="1450" spc="-10">
                <a:latin typeface="Times New Roman"/>
                <a:cs typeface="Times New Roman"/>
              </a:rPr>
              <a:t>proposal.</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My heart beat like </a:t>
            </a:r>
            <a:r>
              <a:rPr dirty="0" sz="1450" spc="-5">
                <a:latin typeface="Times New Roman"/>
                <a:cs typeface="Times New Roman"/>
              </a:rPr>
              <a:t>a </a:t>
            </a:r>
            <a:r>
              <a:rPr dirty="0" sz="1450" spc="-10">
                <a:latin typeface="Times New Roman"/>
                <a:cs typeface="Times New Roman"/>
              </a:rPr>
              <a:t>sledge-hammer as </a:t>
            </a:r>
            <a:r>
              <a:rPr dirty="0" sz="1450" spc="-5">
                <a:latin typeface="Times New Roman"/>
                <a:cs typeface="Times New Roman"/>
              </a:rPr>
              <a:t>I </a:t>
            </a:r>
            <a:r>
              <a:rPr dirty="0" sz="1450" spc="-10">
                <a:latin typeface="Times New Roman"/>
                <a:cs typeface="Times New Roman"/>
              </a:rPr>
              <a:t>set </a:t>
            </a:r>
            <a:r>
              <a:rPr dirty="0" sz="1450" spc="-5">
                <a:latin typeface="Times New Roman"/>
                <a:cs typeface="Times New Roman"/>
              </a:rPr>
              <a:t>out </a:t>
            </a:r>
            <a:r>
              <a:rPr dirty="0" sz="1450" spc="-10">
                <a:latin typeface="Times New Roman"/>
                <a:cs typeface="Times New Roman"/>
              </a:rPr>
              <a:t>walking rapidly in the  direction </a:t>
            </a:r>
            <a:r>
              <a:rPr dirty="0" sz="1450" spc="-5">
                <a:latin typeface="Times New Roman"/>
                <a:cs typeface="Times New Roman"/>
              </a:rPr>
              <a:t>of </a:t>
            </a:r>
            <a:r>
              <a:rPr dirty="0" sz="1450" spc="-10">
                <a:latin typeface="Times New Roman"/>
                <a:cs typeface="Times New Roman"/>
              </a:rPr>
              <a:t>the smoke; and, though </a:t>
            </a:r>
            <a:r>
              <a:rPr dirty="0" sz="1450" spc="-5">
                <a:latin typeface="Times New Roman"/>
                <a:cs typeface="Times New Roman"/>
              </a:rPr>
              <a:t>up </a:t>
            </a:r>
            <a:r>
              <a:rPr dirty="0" sz="1450" spc="-10">
                <a:latin typeface="Times New Roman"/>
                <a:cs typeface="Times New Roman"/>
              </a:rPr>
              <a:t>to that moment </a:t>
            </a:r>
            <a:r>
              <a:rPr dirty="0" sz="1450" spc="-5">
                <a:latin typeface="Times New Roman"/>
                <a:cs typeface="Times New Roman"/>
              </a:rPr>
              <a:t>I </a:t>
            </a:r>
            <a:r>
              <a:rPr dirty="0" sz="1450" spc="-10">
                <a:latin typeface="Times New Roman"/>
                <a:cs typeface="Times New Roman"/>
              </a:rPr>
              <a:t>had felt chill and  shivering,</a:t>
            </a:r>
            <a:r>
              <a:rPr dirty="0" sz="1450" spc="114">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was</a:t>
            </a:r>
            <a:r>
              <a:rPr dirty="0" sz="1450" spc="120">
                <a:latin typeface="Times New Roman"/>
                <a:cs typeface="Times New Roman"/>
              </a:rPr>
              <a:t> </a:t>
            </a:r>
            <a:r>
              <a:rPr dirty="0" sz="1450" spc="-10">
                <a:latin typeface="Times New Roman"/>
                <a:cs typeface="Times New Roman"/>
              </a:rPr>
              <a:t>suddenly</a:t>
            </a:r>
            <a:r>
              <a:rPr dirty="0" sz="1450" spc="114">
                <a:latin typeface="Times New Roman"/>
                <a:cs typeface="Times New Roman"/>
              </a:rPr>
              <a:t> </a:t>
            </a:r>
            <a:r>
              <a:rPr dirty="0" sz="1450" spc="-10">
                <a:latin typeface="Times New Roman"/>
                <a:cs typeface="Times New Roman"/>
              </a:rPr>
              <a:t>conscious</a:t>
            </a:r>
            <a:r>
              <a:rPr dirty="0" sz="1450" spc="114">
                <a:latin typeface="Times New Roman"/>
                <a:cs typeface="Times New Roman"/>
              </a:rPr>
              <a:t> </a:t>
            </a:r>
            <a:r>
              <a:rPr dirty="0" sz="1450" spc="-5">
                <a:latin typeface="Times New Roman"/>
                <a:cs typeface="Times New Roman"/>
              </a:rPr>
              <a:t>of</a:t>
            </a:r>
            <a:r>
              <a:rPr dirty="0" sz="1450" spc="120">
                <a:latin typeface="Times New Roman"/>
                <a:cs typeface="Times New Roman"/>
              </a:rPr>
              <a:t> </a:t>
            </a:r>
            <a:r>
              <a:rPr dirty="0" sz="1450" spc="-5">
                <a:latin typeface="Times New Roman"/>
                <a:cs typeface="Times New Roman"/>
              </a:rPr>
              <a:t>a</a:t>
            </a:r>
            <a:r>
              <a:rPr dirty="0" sz="1450" spc="114">
                <a:latin typeface="Times New Roman"/>
                <a:cs typeface="Times New Roman"/>
              </a:rPr>
              <a:t> </a:t>
            </a:r>
            <a:r>
              <a:rPr dirty="0" sz="1450" spc="-10">
                <a:latin typeface="Times New Roman"/>
                <a:cs typeface="Times New Roman"/>
              </a:rPr>
              <a:t>glow</a:t>
            </a:r>
            <a:r>
              <a:rPr dirty="0" sz="1450" spc="120">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heat</a:t>
            </a:r>
            <a:r>
              <a:rPr dirty="0" sz="1450" spc="110">
                <a:latin typeface="Times New Roman"/>
                <a:cs typeface="Times New Roman"/>
              </a:rPr>
              <a:t> </a:t>
            </a:r>
            <a:r>
              <a:rPr dirty="0" sz="1450" spc="-10">
                <a:latin typeface="Times New Roman"/>
                <a:cs typeface="Times New Roman"/>
              </a:rPr>
              <a:t>over</a:t>
            </a:r>
            <a:r>
              <a:rPr dirty="0" sz="1450" spc="120">
                <a:latin typeface="Times New Roman"/>
                <a:cs typeface="Times New Roman"/>
              </a:rPr>
              <a:t> </a:t>
            </a:r>
            <a:r>
              <a:rPr dirty="0" sz="1450" spc="-10">
                <a:latin typeface="Times New Roman"/>
                <a:cs typeface="Times New Roman"/>
              </a:rPr>
              <a:t>all</a:t>
            </a:r>
            <a:r>
              <a:rPr dirty="0" sz="1450" spc="110">
                <a:latin typeface="Times New Roman"/>
                <a:cs typeface="Times New Roman"/>
              </a:rPr>
              <a:t> </a:t>
            </a:r>
            <a:r>
              <a:rPr dirty="0" sz="1450" spc="-10">
                <a:latin typeface="Times New Roman"/>
                <a:cs typeface="Times New Roman"/>
              </a:rPr>
              <a:t>my</a:t>
            </a:r>
            <a:r>
              <a:rPr dirty="0" sz="1450" spc="120">
                <a:latin typeface="Times New Roman"/>
                <a:cs typeface="Times New Roman"/>
              </a:rPr>
              <a:t> </a:t>
            </a:r>
            <a:r>
              <a:rPr dirty="0" sz="1450" spc="-25">
                <a:latin typeface="Times New Roman"/>
                <a:cs typeface="Times New Roman"/>
              </a:rPr>
              <a:t>body.</a:t>
            </a:r>
            <a:r>
              <a:rPr dirty="0" sz="1450" spc="114">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ground in this direction was very uneven; </a:t>
            </a:r>
            <a:r>
              <a:rPr dirty="0" sz="1450" spc="-5">
                <a:latin typeface="Times New Roman"/>
                <a:cs typeface="Times New Roman"/>
              </a:rPr>
              <a:t>a </a:t>
            </a:r>
            <a:r>
              <a:rPr dirty="0" sz="1450" spc="-10">
                <a:latin typeface="Times New Roman"/>
                <a:cs typeface="Times New Roman"/>
              </a:rPr>
              <a:t>hundred men might have lain  hidden in as many square yards about my path. But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practised the  business in vain, chose such routes as cut at the very </a:t>
            </a:r>
            <a:r>
              <a:rPr dirty="0" sz="1450" spc="-5">
                <a:latin typeface="Times New Roman"/>
                <a:cs typeface="Times New Roman"/>
              </a:rPr>
              <a:t>root of </a:t>
            </a:r>
            <a:r>
              <a:rPr dirty="0" sz="1450" spc="-10">
                <a:latin typeface="Times New Roman"/>
                <a:cs typeface="Times New Roman"/>
              </a:rPr>
              <a:t>concealment, and,  </a:t>
            </a:r>
            <a:r>
              <a:rPr dirty="0" sz="1450" spc="-5">
                <a:latin typeface="Times New Roman"/>
                <a:cs typeface="Times New Roman"/>
              </a:rPr>
              <a:t>by </a:t>
            </a:r>
            <a:r>
              <a:rPr dirty="0" sz="1450" spc="-10">
                <a:latin typeface="Times New Roman"/>
                <a:cs typeface="Times New Roman"/>
              </a:rPr>
              <a:t>keeping along the most convenient ridges, commanded several hollows at </a:t>
            </a:r>
            <a:r>
              <a:rPr dirty="0" sz="1450" spc="-5">
                <a:latin typeface="Times New Roman"/>
                <a:cs typeface="Times New Roman"/>
              </a:rPr>
              <a:t>a  </a:t>
            </a:r>
            <a:r>
              <a:rPr dirty="0" sz="1450" spc="-10">
                <a:latin typeface="Times New Roman"/>
                <a:cs typeface="Times New Roman"/>
              </a:rPr>
              <a:t>time. It was </a:t>
            </a:r>
            <a:r>
              <a:rPr dirty="0" sz="1450" spc="-5">
                <a:latin typeface="Times New Roman"/>
                <a:cs typeface="Times New Roman"/>
              </a:rPr>
              <a:t>not </a:t>
            </a:r>
            <a:r>
              <a:rPr dirty="0" sz="1450" spc="-10">
                <a:latin typeface="Times New Roman"/>
                <a:cs typeface="Times New Roman"/>
              </a:rPr>
              <a:t>long before </a:t>
            </a:r>
            <a:r>
              <a:rPr dirty="0" sz="1450" spc="-5">
                <a:latin typeface="Times New Roman"/>
                <a:cs typeface="Times New Roman"/>
              </a:rPr>
              <a:t>I </a:t>
            </a:r>
            <a:r>
              <a:rPr dirty="0" sz="1450" spc="-10">
                <a:latin typeface="Times New Roman"/>
                <a:cs typeface="Times New Roman"/>
              </a:rPr>
              <a:t>was rewarded for my caution. Coming suddenly  </a:t>
            </a:r>
            <a:r>
              <a:rPr dirty="0" sz="1450" spc="-5">
                <a:latin typeface="Times New Roman"/>
                <a:cs typeface="Times New Roman"/>
              </a:rPr>
              <a:t>on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mound somewhat more elevated than the surrounding hummocks, </a:t>
            </a:r>
            <a:r>
              <a:rPr dirty="0" sz="1450" spc="-5">
                <a:latin typeface="Times New Roman"/>
                <a:cs typeface="Times New Roman"/>
              </a:rPr>
              <a:t>I  </a:t>
            </a:r>
            <a:r>
              <a:rPr dirty="0" sz="1450" spc="-35">
                <a:latin typeface="Times New Roman"/>
                <a:cs typeface="Times New Roman"/>
              </a:rPr>
              <a:t>saw, </a:t>
            </a:r>
            <a:r>
              <a:rPr dirty="0" sz="1450" spc="-5">
                <a:latin typeface="Times New Roman"/>
                <a:cs typeface="Times New Roman"/>
              </a:rPr>
              <a:t>not </a:t>
            </a:r>
            <a:r>
              <a:rPr dirty="0" sz="1450" spc="-10">
                <a:latin typeface="Times New Roman"/>
                <a:cs typeface="Times New Roman"/>
              </a:rPr>
              <a:t>thirty yards </a:t>
            </a:r>
            <a:r>
              <a:rPr dirty="0" sz="1450" spc="-30">
                <a:latin typeface="Times New Roman"/>
                <a:cs typeface="Times New Roman"/>
              </a:rPr>
              <a:t>away, </a:t>
            </a:r>
            <a:r>
              <a:rPr dirty="0" sz="1450" spc="-5">
                <a:latin typeface="Times New Roman"/>
                <a:cs typeface="Times New Roman"/>
              </a:rPr>
              <a:t>a </a:t>
            </a:r>
            <a:r>
              <a:rPr dirty="0" sz="1450" spc="-10">
                <a:latin typeface="Times New Roman"/>
                <a:cs typeface="Times New Roman"/>
              </a:rPr>
              <a:t>man bent almost double, and running as fast as  his attitude permitted, along the bottom </a:t>
            </a:r>
            <a:r>
              <a:rPr dirty="0" sz="1450" spc="-5">
                <a:latin typeface="Times New Roman"/>
                <a:cs typeface="Times New Roman"/>
              </a:rPr>
              <a:t>of a </a:t>
            </a:r>
            <a:r>
              <a:rPr dirty="0" sz="1450" spc="-25">
                <a:latin typeface="Times New Roman"/>
                <a:cs typeface="Times New Roman"/>
              </a:rPr>
              <a:t>gully. </a:t>
            </a:r>
            <a:r>
              <a:rPr dirty="0" sz="1450" spc="-5">
                <a:latin typeface="Times New Roman"/>
                <a:cs typeface="Times New Roman"/>
              </a:rPr>
              <a:t>I </a:t>
            </a:r>
            <a:r>
              <a:rPr dirty="0" sz="1450" spc="-10">
                <a:latin typeface="Times New Roman"/>
                <a:cs typeface="Times New Roman"/>
              </a:rPr>
              <a:t>had dislodged </a:t>
            </a:r>
            <a:r>
              <a:rPr dirty="0" sz="1450" spc="-5">
                <a:latin typeface="Times New Roman"/>
                <a:cs typeface="Times New Roman"/>
              </a:rPr>
              <a:t>one of </a:t>
            </a:r>
            <a:r>
              <a:rPr dirty="0" sz="1450" spc="-10">
                <a:latin typeface="Times New Roman"/>
                <a:cs typeface="Times New Roman"/>
              </a:rPr>
              <a:t>the  spies from his ambush. As soon as </a:t>
            </a:r>
            <a:r>
              <a:rPr dirty="0" sz="1450" spc="-5">
                <a:latin typeface="Times New Roman"/>
                <a:cs typeface="Times New Roman"/>
              </a:rPr>
              <a:t>I </a:t>
            </a:r>
            <a:r>
              <a:rPr dirty="0" sz="1450" spc="-10">
                <a:latin typeface="Times New Roman"/>
                <a:cs typeface="Times New Roman"/>
              </a:rPr>
              <a:t>sighted him, </a:t>
            </a:r>
            <a:r>
              <a:rPr dirty="0" sz="1450" spc="-5">
                <a:latin typeface="Times New Roman"/>
                <a:cs typeface="Times New Roman"/>
              </a:rPr>
              <a:t>I </a:t>
            </a:r>
            <a:r>
              <a:rPr dirty="0" sz="1450" spc="-10">
                <a:latin typeface="Times New Roman"/>
                <a:cs typeface="Times New Roman"/>
              </a:rPr>
              <a:t>called loudly both in  English and Italian; and he, seeing concealment was </a:t>
            </a:r>
            <a:r>
              <a:rPr dirty="0" sz="1450" spc="-5">
                <a:latin typeface="Times New Roman"/>
                <a:cs typeface="Times New Roman"/>
              </a:rPr>
              <a:t>no </a:t>
            </a:r>
            <a:r>
              <a:rPr dirty="0" sz="1450" spc="-10">
                <a:latin typeface="Times New Roman"/>
                <a:cs typeface="Times New Roman"/>
              </a:rPr>
              <a:t>longer possible,  straightened himself </a:t>
            </a:r>
            <a:r>
              <a:rPr dirty="0" sz="1450" spc="-5">
                <a:latin typeface="Times New Roman"/>
                <a:cs typeface="Times New Roman"/>
              </a:rPr>
              <a:t>out, </a:t>
            </a:r>
            <a:r>
              <a:rPr dirty="0" sz="1450" spc="-10">
                <a:latin typeface="Times New Roman"/>
                <a:cs typeface="Times New Roman"/>
              </a:rPr>
              <a:t>leaped from the </a:t>
            </a:r>
            <a:r>
              <a:rPr dirty="0" sz="1450" spc="-25">
                <a:latin typeface="Times New Roman"/>
                <a:cs typeface="Times New Roman"/>
              </a:rPr>
              <a:t>gully, </a:t>
            </a:r>
            <a:r>
              <a:rPr dirty="0" sz="1450" spc="-10">
                <a:latin typeface="Times New Roman"/>
                <a:cs typeface="Times New Roman"/>
              </a:rPr>
              <a:t>and made </a:t>
            </a:r>
            <a:r>
              <a:rPr dirty="0" sz="1450" spc="-15">
                <a:latin typeface="Times New Roman"/>
                <a:cs typeface="Times New Roman"/>
              </a:rPr>
              <a:t>off </a:t>
            </a:r>
            <a:r>
              <a:rPr dirty="0" sz="1450" spc="-10">
                <a:latin typeface="Times New Roman"/>
                <a:cs typeface="Times New Roman"/>
              </a:rPr>
              <a:t>as straight as an  arrow for the borders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marR="7620">
              <a:lnSpc>
                <a:spcPts val="1730"/>
              </a:lnSpc>
              <a:spcBef>
                <a:spcPts val="844"/>
              </a:spcBef>
            </a:pPr>
            <a:r>
              <a:rPr dirty="0" sz="1450" spc="-10">
                <a:latin typeface="Times New Roman"/>
                <a:cs typeface="Times New Roman"/>
              </a:rPr>
              <a:t>It was </a:t>
            </a:r>
            <a:r>
              <a:rPr dirty="0" sz="1450" spc="-5">
                <a:latin typeface="Times New Roman"/>
                <a:cs typeface="Times New Roman"/>
              </a:rPr>
              <a:t>none of </a:t>
            </a:r>
            <a:r>
              <a:rPr dirty="0" sz="1450" spc="-10">
                <a:latin typeface="Times New Roman"/>
                <a:cs typeface="Times New Roman"/>
              </a:rPr>
              <a:t>my business to pursue; </a:t>
            </a:r>
            <a:r>
              <a:rPr dirty="0" sz="1450" spc="-5">
                <a:latin typeface="Times New Roman"/>
                <a:cs typeface="Times New Roman"/>
              </a:rPr>
              <a:t>I </a:t>
            </a:r>
            <a:r>
              <a:rPr dirty="0" sz="1450" spc="-10">
                <a:latin typeface="Times New Roman"/>
                <a:cs typeface="Times New Roman"/>
              </a:rPr>
              <a:t>had learned what </a:t>
            </a:r>
            <a:r>
              <a:rPr dirty="0" sz="1450" spc="-5">
                <a:latin typeface="Times New Roman"/>
                <a:cs typeface="Times New Roman"/>
              </a:rPr>
              <a:t>I </a:t>
            </a:r>
            <a:r>
              <a:rPr dirty="0" sz="1450" spc="-10">
                <a:latin typeface="Times New Roman"/>
                <a:cs typeface="Times New Roman"/>
              </a:rPr>
              <a:t>wanted </a:t>
            </a:r>
            <a:r>
              <a:rPr dirty="0" sz="1450" spc="-5">
                <a:latin typeface="Times New Roman"/>
                <a:cs typeface="Times New Roman"/>
              </a:rPr>
              <a:t>- </a:t>
            </a:r>
            <a:r>
              <a:rPr dirty="0" sz="1450" spc="-10">
                <a:latin typeface="Times New Roman"/>
                <a:cs typeface="Times New Roman"/>
              </a:rPr>
              <a:t>that we  were beleaguered and watched in the pavilion; and </a:t>
            </a:r>
            <a:r>
              <a:rPr dirty="0" sz="1450" spc="-5">
                <a:latin typeface="Times New Roman"/>
                <a:cs typeface="Times New Roman"/>
              </a:rPr>
              <a:t>I </a:t>
            </a:r>
            <a:r>
              <a:rPr dirty="0" sz="1450" spc="-10">
                <a:latin typeface="Times New Roman"/>
                <a:cs typeface="Times New Roman"/>
              </a:rPr>
              <a:t>returned at once, and  walking as nearly as possible in my old footsteps, to where Northmour  awaited me beside the despatch-box. He was even paler than when </a:t>
            </a:r>
            <a:r>
              <a:rPr dirty="0" sz="1450" spc="-5">
                <a:latin typeface="Times New Roman"/>
                <a:cs typeface="Times New Roman"/>
              </a:rPr>
              <a:t>I </a:t>
            </a:r>
            <a:r>
              <a:rPr dirty="0" sz="1450" spc="-10">
                <a:latin typeface="Times New Roman"/>
                <a:cs typeface="Times New Roman"/>
              </a:rPr>
              <a:t>had left  him, and his voice shook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little.</a:t>
            </a:r>
            <a:endParaRPr sz="1450">
              <a:latin typeface="Times New Roman"/>
              <a:cs typeface="Times New Roman"/>
            </a:endParaRPr>
          </a:p>
          <a:p>
            <a:pPr marL="12700" marR="2513330">
              <a:lnSpc>
                <a:spcPts val="2590"/>
              </a:lnSpc>
              <a:spcBef>
                <a:spcPts val="170"/>
              </a:spcBef>
            </a:pPr>
            <a:r>
              <a:rPr dirty="0" sz="1450" spc="-10">
                <a:latin typeface="Times New Roman"/>
                <a:cs typeface="Times New Roman"/>
              </a:rPr>
              <a:t>"Could </a:t>
            </a:r>
            <a:r>
              <a:rPr dirty="0" sz="1450" spc="-5">
                <a:latin typeface="Times New Roman"/>
                <a:cs typeface="Times New Roman"/>
              </a:rPr>
              <a:t>you </a:t>
            </a:r>
            <a:r>
              <a:rPr dirty="0" sz="1450" spc="-10">
                <a:latin typeface="Times New Roman"/>
                <a:cs typeface="Times New Roman"/>
              </a:rPr>
              <a:t>see what </a:t>
            </a:r>
            <a:r>
              <a:rPr dirty="0" sz="1450" spc="-5">
                <a:latin typeface="Times New Roman"/>
                <a:cs typeface="Times New Roman"/>
              </a:rPr>
              <a:t>he </a:t>
            </a:r>
            <a:r>
              <a:rPr dirty="0" sz="1450" spc="-10">
                <a:latin typeface="Times New Roman"/>
                <a:cs typeface="Times New Roman"/>
              </a:rPr>
              <a:t>was like?" </a:t>
            </a:r>
            <a:r>
              <a:rPr dirty="0" sz="1450" spc="-5">
                <a:latin typeface="Times New Roman"/>
                <a:cs typeface="Times New Roman"/>
              </a:rPr>
              <a:t>he </a:t>
            </a:r>
            <a:r>
              <a:rPr dirty="0" sz="1450" spc="-10">
                <a:latin typeface="Times New Roman"/>
                <a:cs typeface="Times New Roman"/>
              </a:rPr>
              <a:t>asked.  "He kept his back turned,"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replied.</a:t>
            </a:r>
            <a:endParaRPr sz="1450">
              <a:latin typeface="Times New Roman"/>
              <a:cs typeface="Times New Roman"/>
            </a:endParaRPr>
          </a:p>
          <a:p>
            <a:pPr marL="12700" marR="1104265">
              <a:lnSpc>
                <a:spcPts val="1730"/>
              </a:lnSpc>
              <a:spcBef>
                <a:spcPts val="690"/>
              </a:spcBef>
            </a:pP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get into the house, Frank. </a:t>
            </a:r>
            <a:r>
              <a:rPr dirty="0" sz="1450" spc="-5">
                <a:latin typeface="Times New Roman"/>
                <a:cs typeface="Times New Roman"/>
              </a:rPr>
              <a:t>I don't </a:t>
            </a:r>
            <a:r>
              <a:rPr dirty="0" sz="1450" spc="-10">
                <a:latin typeface="Times New Roman"/>
                <a:cs typeface="Times New Roman"/>
              </a:rPr>
              <a:t>think I'm </a:t>
            </a:r>
            <a:r>
              <a:rPr dirty="0" sz="1450" spc="-5">
                <a:latin typeface="Times New Roman"/>
                <a:cs typeface="Times New Roman"/>
              </a:rPr>
              <a:t>a </a:t>
            </a:r>
            <a:r>
              <a:rPr dirty="0" sz="1450" spc="-10">
                <a:latin typeface="Times New Roman"/>
                <a:cs typeface="Times New Roman"/>
              </a:rPr>
              <a:t>coward, </a:t>
            </a:r>
            <a:r>
              <a:rPr dirty="0" sz="1450" spc="-5">
                <a:latin typeface="Times New Roman"/>
                <a:cs typeface="Times New Roman"/>
              </a:rPr>
              <a:t>but  I </a:t>
            </a:r>
            <a:r>
              <a:rPr dirty="0" sz="1450" spc="-10">
                <a:latin typeface="Times New Roman"/>
                <a:cs typeface="Times New Roman"/>
              </a:rPr>
              <a:t>can stand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he</a:t>
            </a:r>
            <a:r>
              <a:rPr dirty="0" sz="1450" spc="10">
                <a:latin typeface="Times New Roman"/>
                <a:cs typeface="Times New Roman"/>
              </a:rPr>
              <a:t> </a:t>
            </a:r>
            <a:r>
              <a:rPr dirty="0" sz="1450" spc="-10">
                <a:latin typeface="Times New Roman"/>
                <a:cs typeface="Times New Roman"/>
              </a:rPr>
              <a:t>whispered.</a:t>
            </a:r>
            <a:endParaRPr sz="1450">
              <a:latin typeface="Times New Roman"/>
              <a:cs typeface="Times New Roman"/>
            </a:endParaRPr>
          </a:p>
          <a:p>
            <a:pPr algn="just" marL="12700" marR="8255">
              <a:lnSpc>
                <a:spcPts val="1730"/>
              </a:lnSpc>
              <a:spcBef>
                <a:spcPts val="865"/>
              </a:spcBef>
            </a:pPr>
            <a:r>
              <a:rPr dirty="0" sz="1450" spc="-10">
                <a:latin typeface="Times New Roman"/>
                <a:cs typeface="Times New Roman"/>
              </a:rPr>
              <a:t>All was still and sunshiny about the pavilion as we turned to re- enter it; even  the gulls had flown in </a:t>
            </a:r>
            <a:r>
              <a:rPr dirty="0" sz="1450" spc="-5">
                <a:latin typeface="Times New Roman"/>
                <a:cs typeface="Times New Roman"/>
              </a:rPr>
              <a:t>a </a:t>
            </a:r>
            <a:r>
              <a:rPr dirty="0" sz="1450" spc="-10">
                <a:latin typeface="Times New Roman"/>
                <a:cs typeface="Times New Roman"/>
              </a:rPr>
              <a:t>wider circuit, and were seen flickering along the beach  and sand-hills; and this loneliness terrified me more than </a:t>
            </a:r>
            <a:r>
              <a:rPr dirty="0" sz="1450" spc="-5">
                <a:latin typeface="Times New Roman"/>
                <a:cs typeface="Times New Roman"/>
              </a:rPr>
              <a:t>a </a:t>
            </a:r>
            <a:r>
              <a:rPr dirty="0" sz="1450" spc="-10">
                <a:latin typeface="Times New Roman"/>
                <a:cs typeface="Times New Roman"/>
              </a:rPr>
              <a:t>regiment under  arms. It was </a:t>
            </a:r>
            <a:r>
              <a:rPr dirty="0" sz="1450" spc="-5">
                <a:latin typeface="Times New Roman"/>
                <a:cs typeface="Times New Roman"/>
              </a:rPr>
              <a:t>not </a:t>
            </a:r>
            <a:r>
              <a:rPr dirty="0" sz="1450" spc="-10">
                <a:latin typeface="Times New Roman"/>
                <a:cs typeface="Times New Roman"/>
              </a:rPr>
              <a:t>until the </a:t>
            </a:r>
            <a:r>
              <a:rPr dirty="0" sz="1450" spc="-5">
                <a:latin typeface="Times New Roman"/>
                <a:cs typeface="Times New Roman"/>
              </a:rPr>
              <a:t>door </a:t>
            </a:r>
            <a:r>
              <a:rPr dirty="0" sz="1450" spc="-10">
                <a:latin typeface="Times New Roman"/>
                <a:cs typeface="Times New Roman"/>
              </a:rPr>
              <a:t>was barricaded that </a:t>
            </a:r>
            <a:r>
              <a:rPr dirty="0" sz="1450" spc="-5">
                <a:latin typeface="Times New Roman"/>
                <a:cs typeface="Times New Roman"/>
              </a:rPr>
              <a:t>I </a:t>
            </a:r>
            <a:r>
              <a:rPr dirty="0" sz="1450" spc="-10">
                <a:latin typeface="Times New Roman"/>
                <a:cs typeface="Times New Roman"/>
              </a:rPr>
              <a:t>could draw </a:t>
            </a:r>
            <a:r>
              <a:rPr dirty="0" sz="1450" spc="-5">
                <a:latin typeface="Times New Roman"/>
                <a:cs typeface="Times New Roman"/>
              </a:rPr>
              <a:t>a </a:t>
            </a:r>
            <a:r>
              <a:rPr dirty="0" sz="1450" spc="-10">
                <a:latin typeface="Times New Roman"/>
                <a:cs typeface="Times New Roman"/>
              </a:rPr>
              <a:t>full  inspiration and relieve the weight that lay </a:t>
            </a:r>
            <a:r>
              <a:rPr dirty="0" sz="1450" spc="-5">
                <a:latin typeface="Times New Roman"/>
                <a:cs typeface="Times New Roman"/>
              </a:rPr>
              <a:t>upon </a:t>
            </a:r>
            <a:r>
              <a:rPr dirty="0" sz="1450" spc="-10">
                <a:latin typeface="Times New Roman"/>
                <a:cs typeface="Times New Roman"/>
              </a:rPr>
              <a:t>my bosom. Northmour and </a:t>
            </a:r>
            <a:r>
              <a:rPr dirty="0" sz="1450" spc="-5">
                <a:latin typeface="Times New Roman"/>
                <a:cs typeface="Times New Roman"/>
              </a:rPr>
              <a:t>I  </a:t>
            </a:r>
            <a:r>
              <a:rPr dirty="0" sz="1450" spc="-10">
                <a:latin typeface="Times New Roman"/>
                <a:cs typeface="Times New Roman"/>
              </a:rPr>
              <a:t>exchanged </a:t>
            </a:r>
            <a:r>
              <a:rPr dirty="0" sz="1450" spc="-5">
                <a:latin typeface="Times New Roman"/>
                <a:cs typeface="Times New Roman"/>
              </a:rPr>
              <a:t>a </a:t>
            </a:r>
            <a:r>
              <a:rPr dirty="0" sz="1450" spc="-10">
                <a:latin typeface="Times New Roman"/>
                <a:cs typeface="Times New Roman"/>
              </a:rPr>
              <a:t>steady glance; and </a:t>
            </a:r>
            <a:r>
              <a:rPr dirty="0" sz="1450" spc="-5">
                <a:latin typeface="Times New Roman"/>
                <a:cs typeface="Times New Roman"/>
              </a:rPr>
              <a:t>I </a:t>
            </a:r>
            <a:r>
              <a:rPr dirty="0" sz="1450" spc="-10">
                <a:latin typeface="Times New Roman"/>
                <a:cs typeface="Times New Roman"/>
              </a:rPr>
              <a:t>suppose each made his own reflections </a:t>
            </a:r>
            <a:r>
              <a:rPr dirty="0" sz="1450" spc="-5">
                <a:latin typeface="Times New Roman"/>
                <a:cs typeface="Times New Roman"/>
              </a:rPr>
              <a:t>on  </a:t>
            </a:r>
            <a:r>
              <a:rPr dirty="0" sz="1450" spc="-10">
                <a:latin typeface="Times New Roman"/>
                <a:cs typeface="Times New Roman"/>
              </a:rPr>
              <a:t>the white and startled aspect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a:lnSpc>
                <a:spcPct val="100000"/>
              </a:lnSpc>
              <a:spcBef>
                <a:spcPts val="785"/>
              </a:spcBef>
            </a:pPr>
            <a:r>
              <a:rPr dirty="0" sz="1450" spc="-45">
                <a:latin typeface="Times New Roman"/>
                <a:cs typeface="Times New Roman"/>
              </a:rPr>
              <a:t>"You </a:t>
            </a:r>
            <a:r>
              <a:rPr dirty="0" sz="1450" spc="-10">
                <a:latin typeface="Times New Roman"/>
                <a:cs typeface="Times New Roman"/>
              </a:rPr>
              <a:t>were right," </a:t>
            </a:r>
            <a:r>
              <a:rPr dirty="0" sz="1450" spc="-5">
                <a:latin typeface="Times New Roman"/>
                <a:cs typeface="Times New Roman"/>
              </a:rPr>
              <a:t>I </a:t>
            </a:r>
            <a:r>
              <a:rPr dirty="0" sz="1450" spc="-10">
                <a:latin typeface="Times New Roman"/>
                <a:cs typeface="Times New Roman"/>
              </a:rPr>
              <a:t>said. "All is </a:t>
            </a:r>
            <a:r>
              <a:rPr dirty="0" sz="1450" spc="-25">
                <a:latin typeface="Times New Roman"/>
                <a:cs typeface="Times New Roman"/>
              </a:rPr>
              <a:t>over. </a:t>
            </a:r>
            <a:r>
              <a:rPr dirty="0" sz="1450" spc="-10">
                <a:latin typeface="Times New Roman"/>
                <a:cs typeface="Times New Roman"/>
              </a:rPr>
              <a:t>Shake hands, old man, for the last</a:t>
            </a:r>
            <a:r>
              <a:rPr dirty="0" sz="1450" spc="215">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9525">
              <a:lnSpc>
                <a:spcPts val="1730"/>
              </a:lnSpc>
              <a:spcBef>
                <a:spcPts val="919"/>
              </a:spcBef>
            </a:pPr>
            <a:r>
              <a:rPr dirty="0" sz="1450" spc="-35">
                <a:latin typeface="Times New Roman"/>
                <a:cs typeface="Times New Roman"/>
              </a:rPr>
              <a:t>"Yes," </a:t>
            </a:r>
            <a:r>
              <a:rPr dirty="0" sz="1450" spc="-10">
                <a:latin typeface="Times New Roman"/>
                <a:cs typeface="Times New Roman"/>
              </a:rPr>
              <a:t>replied he, "I will shake hands; </a:t>
            </a:r>
            <a:r>
              <a:rPr dirty="0" sz="1450" spc="-20">
                <a:latin typeface="Times New Roman"/>
                <a:cs typeface="Times New Roman"/>
              </a:rPr>
              <a:t>for, </a:t>
            </a:r>
            <a:r>
              <a:rPr dirty="0" sz="1450" spc="-10">
                <a:latin typeface="Times New Roman"/>
                <a:cs typeface="Times New Roman"/>
              </a:rPr>
              <a:t>as sure as </a:t>
            </a:r>
            <a:r>
              <a:rPr dirty="0" sz="1450" spc="-5">
                <a:latin typeface="Times New Roman"/>
                <a:cs typeface="Times New Roman"/>
              </a:rPr>
              <a:t>I </a:t>
            </a:r>
            <a:r>
              <a:rPr dirty="0" sz="1450" spc="-10">
                <a:latin typeface="Times New Roman"/>
                <a:cs typeface="Times New Roman"/>
              </a:rPr>
              <a:t>am here, </a:t>
            </a:r>
            <a:r>
              <a:rPr dirty="0" sz="1450" spc="-5">
                <a:latin typeface="Times New Roman"/>
                <a:cs typeface="Times New Roman"/>
              </a:rPr>
              <a:t>I </a:t>
            </a:r>
            <a:r>
              <a:rPr dirty="0" sz="1450" spc="-10">
                <a:latin typeface="Times New Roman"/>
                <a:cs typeface="Times New Roman"/>
              </a:rPr>
              <a:t>bear </a:t>
            </a:r>
            <a:r>
              <a:rPr dirty="0" sz="1450" spc="-5">
                <a:latin typeface="Times New Roman"/>
                <a:cs typeface="Times New Roman"/>
              </a:rPr>
              <a:t>no  </a:t>
            </a:r>
            <a:r>
              <a:rPr dirty="0" sz="1450" spc="-10">
                <a:latin typeface="Times New Roman"/>
                <a:cs typeface="Times New Roman"/>
              </a:rPr>
              <a:t>malice. But, </a:t>
            </a:r>
            <a:r>
              <a:rPr dirty="0" sz="1450" spc="-15">
                <a:latin typeface="Times New Roman"/>
                <a:cs typeface="Times New Roman"/>
              </a:rPr>
              <a:t>remember, </a:t>
            </a:r>
            <a:r>
              <a:rPr dirty="0" sz="1450" spc="-10">
                <a:latin typeface="Times New Roman"/>
                <a:cs typeface="Times New Roman"/>
              </a:rPr>
              <a:t>if, </a:t>
            </a:r>
            <a:r>
              <a:rPr dirty="0" sz="1450" spc="-5">
                <a:latin typeface="Times New Roman"/>
                <a:cs typeface="Times New Roman"/>
              </a:rPr>
              <a:t>by </a:t>
            </a:r>
            <a:r>
              <a:rPr dirty="0" sz="1450" spc="-10">
                <a:latin typeface="Times New Roman"/>
                <a:cs typeface="Times New Roman"/>
              </a:rPr>
              <a:t>some impossible accident, we should give the  slip to these blackguards, I'll take the upper hand </a:t>
            </a:r>
            <a:r>
              <a:rPr dirty="0" sz="1450" spc="-5">
                <a:latin typeface="Times New Roman"/>
                <a:cs typeface="Times New Roman"/>
              </a:rPr>
              <a:t>of you by </a:t>
            </a:r>
            <a:r>
              <a:rPr dirty="0" sz="1450" spc="-10">
                <a:latin typeface="Times New Roman"/>
                <a:cs typeface="Times New Roman"/>
              </a:rPr>
              <a:t>fair </a:t>
            </a:r>
            <a:r>
              <a:rPr dirty="0" sz="1450" spc="-5">
                <a:latin typeface="Times New Roman"/>
                <a:cs typeface="Times New Roman"/>
              </a:rPr>
              <a:t>or</a:t>
            </a:r>
            <a:r>
              <a:rPr dirty="0" sz="1450" spc="105">
                <a:latin typeface="Times New Roman"/>
                <a:cs typeface="Times New Roman"/>
              </a:rPr>
              <a:t> </a:t>
            </a:r>
            <a:r>
              <a:rPr dirty="0" sz="1450" spc="-10">
                <a:latin typeface="Times New Roman"/>
                <a:cs typeface="Times New Roman"/>
              </a:rPr>
              <a:t>foul."</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"Oh," said I, "you weary</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9525">
              <a:lnSpc>
                <a:spcPts val="1730"/>
              </a:lnSpc>
              <a:spcBef>
                <a:spcPts val="919"/>
              </a:spcBef>
            </a:pPr>
            <a:r>
              <a:rPr dirty="0" sz="1450" spc="-10">
                <a:latin typeface="Times New Roman"/>
                <a:cs typeface="Times New Roman"/>
              </a:rPr>
              <a:t>He seemed hurt, and walked away in silence to the </a:t>
            </a:r>
            <a:r>
              <a:rPr dirty="0" sz="1450" spc="-5">
                <a:latin typeface="Times New Roman"/>
                <a:cs typeface="Times New Roman"/>
              </a:rPr>
              <a:t>foot of </a:t>
            </a:r>
            <a:r>
              <a:rPr dirty="0" sz="1450" spc="-10">
                <a:latin typeface="Times New Roman"/>
                <a:cs typeface="Times New Roman"/>
              </a:rPr>
              <a:t>the stairs, where </a:t>
            </a:r>
            <a:r>
              <a:rPr dirty="0" sz="1450" spc="-5">
                <a:latin typeface="Times New Roman"/>
                <a:cs typeface="Times New Roman"/>
              </a:rPr>
              <a:t>he  </a:t>
            </a:r>
            <a:r>
              <a:rPr dirty="0" sz="1450" spc="-10">
                <a:latin typeface="Times New Roman"/>
                <a:cs typeface="Times New Roman"/>
              </a:rPr>
              <a:t>paused.</a:t>
            </a:r>
            <a:endParaRPr sz="1450">
              <a:latin typeface="Times New Roman"/>
              <a:cs typeface="Times New Roman"/>
            </a:endParaRPr>
          </a:p>
          <a:p>
            <a:pPr marL="12700" marR="5080">
              <a:lnSpc>
                <a:spcPts val="1730"/>
              </a:lnSpc>
              <a:spcBef>
                <a:spcPts val="860"/>
              </a:spcBef>
            </a:pPr>
            <a:r>
              <a:rPr dirty="0" sz="1450" spc="-45">
                <a:latin typeface="Times New Roman"/>
                <a:cs typeface="Times New Roman"/>
              </a:rPr>
              <a:t>"You </a:t>
            </a:r>
            <a:r>
              <a:rPr dirty="0" sz="1450" spc="-5">
                <a:latin typeface="Times New Roman"/>
                <a:cs typeface="Times New Roman"/>
              </a:rPr>
              <a:t>do not </a:t>
            </a:r>
            <a:r>
              <a:rPr dirty="0" sz="1450" spc="-10">
                <a:latin typeface="Times New Roman"/>
                <a:cs typeface="Times New Roman"/>
              </a:rPr>
              <a:t>understand," said he. "I am </a:t>
            </a:r>
            <a:r>
              <a:rPr dirty="0" sz="1450" spc="-5">
                <a:latin typeface="Times New Roman"/>
                <a:cs typeface="Times New Roman"/>
              </a:rPr>
              <a:t>not a </a:t>
            </a:r>
            <a:r>
              <a:rPr dirty="0" sz="1450" spc="-15">
                <a:latin typeface="Times New Roman"/>
                <a:cs typeface="Times New Roman"/>
              </a:rPr>
              <a:t>swindler,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guard myself;  that</a:t>
            </a:r>
            <a:r>
              <a:rPr dirty="0" sz="1450" spc="70">
                <a:latin typeface="Times New Roman"/>
                <a:cs typeface="Times New Roman"/>
              </a:rPr>
              <a:t> </a:t>
            </a:r>
            <a:r>
              <a:rPr dirty="0" sz="1450" spc="-10">
                <a:latin typeface="Times New Roman"/>
                <a:cs typeface="Times New Roman"/>
              </a:rPr>
              <a:t>is</a:t>
            </a:r>
            <a:r>
              <a:rPr dirty="0" sz="1450" spc="70">
                <a:latin typeface="Times New Roman"/>
                <a:cs typeface="Times New Roman"/>
              </a:rPr>
              <a:t> </a:t>
            </a:r>
            <a:r>
              <a:rPr dirty="0" sz="1450" spc="-10">
                <a:latin typeface="Times New Roman"/>
                <a:cs typeface="Times New Roman"/>
              </a:rPr>
              <a:t>all.</a:t>
            </a:r>
            <a:r>
              <a:rPr dirty="0" sz="1450" spc="75">
                <a:latin typeface="Times New Roman"/>
                <a:cs typeface="Times New Roman"/>
              </a:rPr>
              <a:t> </a:t>
            </a:r>
            <a:r>
              <a:rPr dirty="0" sz="1450" spc="-10">
                <a:latin typeface="Times New Roman"/>
                <a:cs typeface="Times New Roman"/>
              </a:rPr>
              <a:t>It</a:t>
            </a:r>
            <a:r>
              <a:rPr dirty="0" sz="1450" spc="70">
                <a:latin typeface="Times New Roman"/>
                <a:cs typeface="Times New Roman"/>
              </a:rPr>
              <a:t> </a:t>
            </a:r>
            <a:r>
              <a:rPr dirty="0" sz="1450" spc="-10">
                <a:latin typeface="Times New Roman"/>
                <a:cs typeface="Times New Roman"/>
              </a:rPr>
              <a:t>may</a:t>
            </a:r>
            <a:r>
              <a:rPr dirty="0" sz="1450" spc="75">
                <a:latin typeface="Times New Roman"/>
                <a:cs typeface="Times New Roman"/>
              </a:rPr>
              <a:t> </a:t>
            </a:r>
            <a:r>
              <a:rPr dirty="0" sz="1450" spc="-10">
                <a:latin typeface="Times New Roman"/>
                <a:cs typeface="Times New Roman"/>
              </a:rPr>
              <a:t>weary</a:t>
            </a:r>
            <a:r>
              <a:rPr dirty="0" sz="1450" spc="70">
                <a:latin typeface="Times New Roman"/>
                <a:cs typeface="Times New Roman"/>
              </a:rPr>
              <a:t> </a:t>
            </a:r>
            <a:r>
              <a:rPr dirty="0" sz="1450" spc="-5">
                <a:latin typeface="Times New Roman"/>
                <a:cs typeface="Times New Roman"/>
              </a:rPr>
              <a:t>you</a:t>
            </a:r>
            <a:r>
              <a:rPr dirty="0" sz="1450" spc="70">
                <a:latin typeface="Times New Roman"/>
                <a:cs typeface="Times New Roman"/>
              </a:rPr>
              <a:t> </a:t>
            </a:r>
            <a:r>
              <a:rPr dirty="0" sz="1450" spc="-5">
                <a:latin typeface="Times New Roman"/>
                <a:cs typeface="Times New Roman"/>
              </a:rPr>
              <a:t>or</a:t>
            </a:r>
            <a:r>
              <a:rPr dirty="0" sz="1450" spc="75">
                <a:latin typeface="Times New Roman"/>
                <a:cs typeface="Times New Roman"/>
              </a:rPr>
              <a:t> </a:t>
            </a:r>
            <a:r>
              <a:rPr dirty="0" sz="1450" spc="-5">
                <a:latin typeface="Times New Roman"/>
                <a:cs typeface="Times New Roman"/>
              </a:rPr>
              <a:t>not,</a:t>
            </a:r>
            <a:r>
              <a:rPr dirty="0" sz="1450" spc="70">
                <a:latin typeface="Times New Roman"/>
                <a:cs typeface="Times New Roman"/>
              </a:rPr>
              <a:t> </a:t>
            </a:r>
            <a:r>
              <a:rPr dirty="0" sz="1450" spc="-35">
                <a:latin typeface="Times New Roman"/>
                <a:cs typeface="Times New Roman"/>
              </a:rPr>
              <a:t>Mr.</a:t>
            </a:r>
            <a:r>
              <a:rPr dirty="0" sz="1450" spc="75">
                <a:latin typeface="Times New Roman"/>
                <a:cs typeface="Times New Roman"/>
              </a:rPr>
              <a:t> </a:t>
            </a:r>
            <a:r>
              <a:rPr dirty="0" sz="1450" spc="-10">
                <a:latin typeface="Times New Roman"/>
                <a:cs typeface="Times New Roman"/>
              </a:rPr>
              <a:t>Cassilis,</a:t>
            </a:r>
            <a:r>
              <a:rPr dirty="0" sz="1450" spc="70">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5">
                <a:latin typeface="Times New Roman"/>
                <a:cs typeface="Times New Roman"/>
              </a:rPr>
              <a:t>do</a:t>
            </a:r>
            <a:r>
              <a:rPr dirty="0" sz="1450" spc="75">
                <a:latin typeface="Times New Roman"/>
                <a:cs typeface="Times New Roman"/>
              </a:rPr>
              <a:t> </a:t>
            </a:r>
            <a:r>
              <a:rPr dirty="0" sz="1450" spc="-5">
                <a:latin typeface="Times New Roman"/>
                <a:cs typeface="Times New Roman"/>
              </a:rPr>
              <a:t>not</a:t>
            </a:r>
            <a:r>
              <a:rPr dirty="0" sz="1450" spc="70">
                <a:latin typeface="Times New Roman"/>
                <a:cs typeface="Times New Roman"/>
              </a:rPr>
              <a:t> </a:t>
            </a:r>
            <a:r>
              <a:rPr dirty="0" sz="1450" spc="-10">
                <a:latin typeface="Times New Roman"/>
                <a:cs typeface="Times New Roman"/>
              </a:rPr>
              <a:t>care</a:t>
            </a:r>
            <a:r>
              <a:rPr dirty="0" sz="1450" spc="75">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rush;</a:t>
            </a:r>
            <a:r>
              <a:rPr dirty="0" sz="1450" spc="70">
                <a:latin typeface="Times New Roman"/>
                <a:cs typeface="Times New Roman"/>
              </a:rPr>
              <a:t> </a:t>
            </a: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speak</a:t>
            </a:r>
            <a:endParaRPr sz="1450">
              <a:latin typeface="Times New Roman"/>
              <a:cs typeface="Times New Roman"/>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for my own satisfaction, and </a:t>
            </a:r>
            <a:r>
              <a:rPr dirty="0" sz="1450" spc="-5">
                <a:latin typeface="Times New Roman"/>
                <a:cs typeface="Times New Roman"/>
              </a:rPr>
              <a:t>not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amusement. </a:t>
            </a:r>
            <a:r>
              <a:rPr dirty="0" sz="1450" spc="-60">
                <a:latin typeface="Times New Roman"/>
                <a:cs typeface="Times New Roman"/>
              </a:rPr>
              <a:t>You </a:t>
            </a:r>
            <a:r>
              <a:rPr dirty="0" sz="1450" spc="-10">
                <a:latin typeface="Times New Roman"/>
                <a:cs typeface="Times New Roman"/>
              </a:rPr>
              <a:t>had better </a:t>
            </a:r>
            <a:r>
              <a:rPr dirty="0" sz="1450" spc="-5">
                <a:latin typeface="Times New Roman"/>
                <a:cs typeface="Times New Roman"/>
              </a:rPr>
              <a:t>go  </a:t>
            </a:r>
            <a:r>
              <a:rPr dirty="0" sz="1450" spc="-10">
                <a:latin typeface="Times New Roman"/>
                <a:cs typeface="Times New Roman"/>
              </a:rPr>
              <a:t>upstairs and court the girl; for my part, </a:t>
            </a:r>
            <a:r>
              <a:rPr dirty="0" sz="1450" spc="-5">
                <a:latin typeface="Times New Roman"/>
                <a:cs typeface="Times New Roman"/>
              </a:rPr>
              <a:t>I </a:t>
            </a:r>
            <a:r>
              <a:rPr dirty="0" sz="1450" spc="-10">
                <a:latin typeface="Times New Roman"/>
                <a:cs typeface="Times New Roman"/>
              </a:rPr>
              <a:t>stay</a:t>
            </a:r>
            <a:r>
              <a:rPr dirty="0" sz="1450" spc="4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stay with </a:t>
            </a:r>
            <a:r>
              <a:rPr dirty="0" sz="1450" spc="-5">
                <a:latin typeface="Times New Roman"/>
                <a:cs typeface="Times New Roman"/>
              </a:rPr>
              <a:t>you," I </a:t>
            </a:r>
            <a:r>
              <a:rPr dirty="0" sz="1450" spc="-10">
                <a:latin typeface="Times New Roman"/>
                <a:cs typeface="Times New Roman"/>
              </a:rPr>
              <a:t>returned. "Do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would steal </a:t>
            </a:r>
            <a:r>
              <a:rPr dirty="0" sz="1450" spc="-5">
                <a:latin typeface="Times New Roman"/>
                <a:cs typeface="Times New Roman"/>
              </a:rPr>
              <a:t>a </a:t>
            </a:r>
            <a:r>
              <a:rPr dirty="0" sz="1450" spc="-10">
                <a:latin typeface="Times New Roman"/>
                <a:cs typeface="Times New Roman"/>
              </a:rPr>
              <a:t>march, even  with </a:t>
            </a:r>
            <a:r>
              <a:rPr dirty="0" sz="1450" spc="-5">
                <a:latin typeface="Times New Roman"/>
                <a:cs typeface="Times New Roman"/>
              </a:rPr>
              <a:t>your </a:t>
            </a:r>
            <a:r>
              <a:rPr dirty="0" sz="1450" spc="-10">
                <a:latin typeface="Times New Roman"/>
                <a:cs typeface="Times New Roman"/>
              </a:rPr>
              <a:t>permission?"</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"Frank," </a:t>
            </a:r>
            <a:r>
              <a:rPr dirty="0" sz="1450" spc="-5">
                <a:latin typeface="Times New Roman"/>
                <a:cs typeface="Times New Roman"/>
              </a:rPr>
              <a:t>he </a:t>
            </a:r>
            <a:r>
              <a:rPr dirty="0" sz="1450" spc="-10">
                <a:latin typeface="Times New Roman"/>
                <a:cs typeface="Times New Roman"/>
              </a:rPr>
              <a:t>said, smiling, "it's </a:t>
            </a:r>
            <a:r>
              <a:rPr dirty="0" sz="1450" spc="-5">
                <a:latin typeface="Times New Roman"/>
                <a:cs typeface="Times New Roman"/>
              </a:rPr>
              <a:t>a </a:t>
            </a:r>
            <a:r>
              <a:rPr dirty="0" sz="1450" spc="-10">
                <a:latin typeface="Times New Roman"/>
                <a:cs typeface="Times New Roman"/>
              </a:rPr>
              <a:t>pity </a:t>
            </a:r>
            <a:r>
              <a:rPr dirty="0" sz="1450" spc="-5">
                <a:latin typeface="Times New Roman"/>
                <a:cs typeface="Times New Roman"/>
              </a:rPr>
              <a:t>you </a:t>
            </a:r>
            <a:r>
              <a:rPr dirty="0" sz="1450" spc="-10">
                <a:latin typeface="Times New Roman"/>
                <a:cs typeface="Times New Roman"/>
              </a:rPr>
              <a:t>are an ass, for </a:t>
            </a:r>
            <a:r>
              <a:rPr dirty="0" sz="1450" spc="-5">
                <a:latin typeface="Times New Roman"/>
                <a:cs typeface="Times New Roman"/>
              </a:rPr>
              <a:t>you </a:t>
            </a:r>
            <a:r>
              <a:rPr dirty="0" sz="1450" spc="-10">
                <a:latin typeface="Times New Roman"/>
                <a:cs typeface="Times New Roman"/>
              </a:rPr>
              <a:t>have the makings  </a:t>
            </a:r>
            <a:r>
              <a:rPr dirty="0" sz="1450" spc="-5">
                <a:latin typeface="Times New Roman"/>
                <a:cs typeface="Times New Roman"/>
              </a:rPr>
              <a:t>of a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FEY to-day; </a:t>
            </a:r>
            <a:r>
              <a:rPr dirty="0" sz="1450" spc="-5">
                <a:latin typeface="Times New Roman"/>
                <a:cs typeface="Times New Roman"/>
              </a:rPr>
              <a:t>you </a:t>
            </a:r>
            <a:r>
              <a:rPr dirty="0" sz="1450" spc="-10">
                <a:latin typeface="Times New Roman"/>
                <a:cs typeface="Times New Roman"/>
              </a:rPr>
              <a:t>cannot irritate me even when </a:t>
            </a:r>
            <a:r>
              <a:rPr dirty="0" sz="1450" spc="-5">
                <a:latin typeface="Times New Roman"/>
                <a:cs typeface="Times New Roman"/>
              </a:rPr>
              <a:t>you  </a:t>
            </a:r>
            <a:r>
              <a:rPr dirty="0" sz="1450" spc="-30">
                <a:latin typeface="Times New Roman"/>
                <a:cs typeface="Times New Roman"/>
              </a:rPr>
              <a:t>try. </a:t>
            </a:r>
            <a:r>
              <a:rPr dirty="0" sz="1450" spc="-10">
                <a:latin typeface="Times New Roman"/>
                <a:cs typeface="Times New Roman"/>
              </a:rPr>
              <a:t>Do </a:t>
            </a:r>
            <a:r>
              <a:rPr dirty="0" sz="1450" spc="-5">
                <a:latin typeface="Times New Roman"/>
                <a:cs typeface="Times New Roman"/>
              </a:rPr>
              <a:t>you </a:t>
            </a:r>
            <a:r>
              <a:rPr dirty="0" sz="1450" spc="-25">
                <a:latin typeface="Times New Roman"/>
                <a:cs typeface="Times New Roman"/>
              </a:rPr>
              <a:t>know," </a:t>
            </a:r>
            <a:r>
              <a:rPr dirty="0" sz="1450" spc="-5">
                <a:latin typeface="Times New Roman"/>
                <a:cs typeface="Times New Roman"/>
              </a:rPr>
              <a:t>he </a:t>
            </a:r>
            <a:r>
              <a:rPr dirty="0" sz="1450" spc="-10">
                <a:latin typeface="Times New Roman"/>
                <a:cs typeface="Times New Roman"/>
              </a:rPr>
              <a:t>continued </a:t>
            </a:r>
            <a:r>
              <a:rPr dirty="0" sz="1450" spc="-20">
                <a:latin typeface="Times New Roman"/>
                <a:cs typeface="Times New Roman"/>
              </a:rPr>
              <a:t>softly, </a:t>
            </a:r>
            <a:r>
              <a:rPr dirty="0" sz="1450" spc="-10">
                <a:latin typeface="Times New Roman"/>
                <a:cs typeface="Times New Roman"/>
              </a:rPr>
              <a:t>"I think we are the two most miserable  men in England, </a:t>
            </a:r>
            <a:r>
              <a:rPr dirty="0" sz="1450" spc="-5">
                <a:latin typeface="Times New Roman"/>
                <a:cs typeface="Times New Roman"/>
              </a:rPr>
              <a:t>you </a:t>
            </a:r>
            <a:r>
              <a:rPr dirty="0" sz="1450" spc="-10">
                <a:latin typeface="Times New Roman"/>
                <a:cs typeface="Times New Roman"/>
              </a:rPr>
              <a:t>and I? we have </a:t>
            </a:r>
            <a:r>
              <a:rPr dirty="0" sz="1450" spc="-5">
                <a:latin typeface="Times New Roman"/>
                <a:cs typeface="Times New Roman"/>
              </a:rPr>
              <a:t>got on </a:t>
            </a:r>
            <a:r>
              <a:rPr dirty="0" sz="1450" spc="-10">
                <a:latin typeface="Times New Roman"/>
                <a:cs typeface="Times New Roman"/>
              </a:rPr>
              <a:t>to thirty without wife </a:t>
            </a:r>
            <a:r>
              <a:rPr dirty="0" sz="1450" spc="-5">
                <a:latin typeface="Times New Roman"/>
                <a:cs typeface="Times New Roman"/>
              </a:rPr>
              <a:t>or </a:t>
            </a:r>
            <a:r>
              <a:rPr dirty="0" sz="1450" spc="-10">
                <a:latin typeface="Times New Roman"/>
                <a:cs typeface="Times New Roman"/>
              </a:rPr>
              <a:t>child, </a:t>
            </a:r>
            <a:r>
              <a:rPr dirty="0" sz="1450" spc="-5">
                <a:latin typeface="Times New Roman"/>
                <a:cs typeface="Times New Roman"/>
              </a:rPr>
              <a:t>or  </a:t>
            </a:r>
            <a:r>
              <a:rPr dirty="0" sz="1450" spc="-10">
                <a:latin typeface="Times New Roman"/>
                <a:cs typeface="Times New Roman"/>
              </a:rPr>
              <a:t>so much as </a:t>
            </a:r>
            <a:r>
              <a:rPr dirty="0" sz="1450" spc="-5">
                <a:latin typeface="Times New Roman"/>
                <a:cs typeface="Times New Roman"/>
              </a:rPr>
              <a:t>a </a:t>
            </a:r>
            <a:r>
              <a:rPr dirty="0" sz="1450" spc="-10">
                <a:latin typeface="Times New Roman"/>
                <a:cs typeface="Times New Roman"/>
              </a:rPr>
              <a:t>shop to look after </a:t>
            </a:r>
            <a:r>
              <a:rPr dirty="0" sz="1450" spc="-5">
                <a:latin typeface="Times New Roman"/>
                <a:cs typeface="Times New Roman"/>
              </a:rPr>
              <a:t>- </a:t>
            </a:r>
            <a:r>
              <a:rPr dirty="0" sz="1450" spc="-20">
                <a:latin typeface="Times New Roman"/>
                <a:cs typeface="Times New Roman"/>
              </a:rPr>
              <a:t>poor, </a:t>
            </a:r>
            <a:r>
              <a:rPr dirty="0" sz="1450" spc="-10">
                <a:latin typeface="Times New Roman"/>
                <a:cs typeface="Times New Roman"/>
              </a:rPr>
              <a:t>pitiful, lost devils, </a:t>
            </a:r>
            <a:r>
              <a:rPr dirty="0" sz="1450" spc="-5">
                <a:latin typeface="Times New Roman"/>
                <a:cs typeface="Times New Roman"/>
              </a:rPr>
              <a:t>both! </a:t>
            </a:r>
            <a:r>
              <a:rPr dirty="0" sz="1450" spc="-10">
                <a:latin typeface="Times New Roman"/>
                <a:cs typeface="Times New Roman"/>
              </a:rPr>
              <a:t>And now we  clash about </a:t>
            </a:r>
            <a:r>
              <a:rPr dirty="0" sz="1450" spc="-5">
                <a:latin typeface="Times New Roman"/>
                <a:cs typeface="Times New Roman"/>
              </a:rPr>
              <a:t>a </a:t>
            </a:r>
            <a:r>
              <a:rPr dirty="0" sz="1450" spc="-10">
                <a:latin typeface="Times New Roman"/>
                <a:cs typeface="Times New Roman"/>
              </a:rPr>
              <a:t>girl! As if there were </a:t>
            </a:r>
            <a:r>
              <a:rPr dirty="0" sz="1450" spc="-5">
                <a:latin typeface="Times New Roman"/>
                <a:cs typeface="Times New Roman"/>
              </a:rPr>
              <a:t>not </a:t>
            </a:r>
            <a:r>
              <a:rPr dirty="0" sz="1450" spc="-10">
                <a:latin typeface="Times New Roman"/>
                <a:cs typeface="Times New Roman"/>
              </a:rPr>
              <a:t>several millions in the United  Kingdom! Ah, Frank, Frank, the </a:t>
            </a:r>
            <a:r>
              <a:rPr dirty="0" sz="1450" spc="-5">
                <a:latin typeface="Times New Roman"/>
                <a:cs typeface="Times New Roman"/>
              </a:rPr>
              <a:t>one </a:t>
            </a:r>
            <a:r>
              <a:rPr dirty="0" sz="1450" spc="-10">
                <a:latin typeface="Times New Roman"/>
                <a:cs typeface="Times New Roman"/>
              </a:rPr>
              <a:t>who loses this </a:t>
            </a:r>
            <a:r>
              <a:rPr dirty="0" sz="1450" spc="-25">
                <a:latin typeface="Times New Roman"/>
                <a:cs typeface="Times New Roman"/>
              </a:rPr>
              <a:t>throw, </a:t>
            </a:r>
            <a:r>
              <a:rPr dirty="0" sz="1450" spc="-5">
                <a:latin typeface="Times New Roman"/>
                <a:cs typeface="Times New Roman"/>
              </a:rPr>
              <a:t>be </a:t>
            </a:r>
            <a:r>
              <a:rPr dirty="0" sz="1450" spc="-10">
                <a:latin typeface="Times New Roman"/>
                <a:cs typeface="Times New Roman"/>
              </a:rPr>
              <a:t>it </a:t>
            </a:r>
            <a:r>
              <a:rPr dirty="0" sz="1450" spc="-5">
                <a:latin typeface="Times New Roman"/>
                <a:cs typeface="Times New Roman"/>
              </a:rPr>
              <a:t>you or </a:t>
            </a:r>
            <a:r>
              <a:rPr dirty="0" sz="1450" spc="-10">
                <a:latin typeface="Times New Roman"/>
                <a:cs typeface="Times New Roman"/>
              </a:rPr>
              <a:t>me, </a:t>
            </a:r>
            <a:r>
              <a:rPr dirty="0" sz="1450" spc="-5">
                <a:latin typeface="Times New Roman"/>
                <a:cs typeface="Times New Roman"/>
              </a:rPr>
              <a:t>he  </a:t>
            </a:r>
            <a:r>
              <a:rPr dirty="0" sz="1450" spc="-10">
                <a:latin typeface="Times New Roman"/>
                <a:cs typeface="Times New Roman"/>
              </a:rPr>
              <a:t>has my pity! It were better for him </a:t>
            </a:r>
            <a:r>
              <a:rPr dirty="0" sz="1450" spc="-5">
                <a:latin typeface="Times New Roman"/>
                <a:cs typeface="Times New Roman"/>
              </a:rPr>
              <a:t>- </a:t>
            </a:r>
            <a:r>
              <a:rPr dirty="0" sz="1450" spc="-10">
                <a:latin typeface="Times New Roman"/>
                <a:cs typeface="Times New Roman"/>
              </a:rPr>
              <a:t>how does the Bible say? </a:t>
            </a:r>
            <a:r>
              <a:rPr dirty="0" sz="1450" spc="-5">
                <a:latin typeface="Times New Roman"/>
                <a:cs typeface="Times New Roman"/>
              </a:rPr>
              <a:t>-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millstone  were hanged about his neck and </a:t>
            </a:r>
            <a:r>
              <a:rPr dirty="0" sz="1450" spc="-5">
                <a:latin typeface="Times New Roman"/>
                <a:cs typeface="Times New Roman"/>
              </a:rPr>
              <a:t>he </a:t>
            </a:r>
            <a:r>
              <a:rPr dirty="0" sz="1450" spc="-10">
                <a:latin typeface="Times New Roman"/>
                <a:cs typeface="Times New Roman"/>
              </a:rPr>
              <a:t>were cast into the depth </a:t>
            </a:r>
            <a:r>
              <a:rPr dirty="0" sz="1450" spc="-5">
                <a:latin typeface="Times New Roman"/>
                <a:cs typeface="Times New Roman"/>
              </a:rPr>
              <a:t>of </a:t>
            </a:r>
            <a:r>
              <a:rPr dirty="0" sz="1450" spc="-10">
                <a:latin typeface="Times New Roman"/>
                <a:cs typeface="Times New Roman"/>
              </a:rPr>
              <a:t>the sea. Let </a:t>
            </a:r>
            <a:r>
              <a:rPr dirty="0" sz="1450" spc="-5">
                <a:latin typeface="Times New Roman"/>
                <a:cs typeface="Times New Roman"/>
              </a:rPr>
              <a:t>us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drink," </a:t>
            </a:r>
            <a:r>
              <a:rPr dirty="0" sz="1450" spc="-5">
                <a:latin typeface="Times New Roman"/>
                <a:cs typeface="Times New Roman"/>
              </a:rPr>
              <a:t>he </a:t>
            </a:r>
            <a:r>
              <a:rPr dirty="0" sz="1450" spc="-10">
                <a:latin typeface="Times New Roman"/>
                <a:cs typeface="Times New Roman"/>
              </a:rPr>
              <a:t>concluded </a:t>
            </a:r>
            <a:r>
              <a:rPr dirty="0" sz="1450" spc="-20">
                <a:latin typeface="Times New Roman"/>
                <a:cs typeface="Times New Roman"/>
              </a:rPr>
              <a:t>suddenly, </a:t>
            </a:r>
            <a:r>
              <a:rPr dirty="0" sz="1450" spc="-5">
                <a:latin typeface="Times New Roman"/>
                <a:cs typeface="Times New Roman"/>
              </a:rPr>
              <a:t>but </a:t>
            </a:r>
            <a:r>
              <a:rPr dirty="0" sz="1450" spc="-10">
                <a:latin typeface="Times New Roman"/>
                <a:cs typeface="Times New Roman"/>
              </a:rPr>
              <a:t>without any levity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tone.</a:t>
            </a:r>
            <a:endParaRPr sz="1450">
              <a:latin typeface="Times New Roman"/>
              <a:cs typeface="Times New Roman"/>
            </a:endParaRPr>
          </a:p>
          <a:p>
            <a:pPr algn="just" marL="12700" marR="10795">
              <a:lnSpc>
                <a:spcPts val="1730"/>
              </a:lnSpc>
              <a:spcBef>
                <a:spcPts val="850"/>
              </a:spcBef>
            </a:pPr>
            <a:r>
              <a:rPr dirty="0" sz="1450" spc="-5">
                <a:latin typeface="Times New Roman"/>
                <a:cs typeface="Times New Roman"/>
              </a:rPr>
              <a:t>I </a:t>
            </a:r>
            <a:r>
              <a:rPr dirty="0" sz="1450" spc="-10">
                <a:latin typeface="Times New Roman"/>
                <a:cs typeface="Times New Roman"/>
              </a:rPr>
              <a:t>was touched </a:t>
            </a:r>
            <a:r>
              <a:rPr dirty="0" sz="1450" spc="-5">
                <a:latin typeface="Times New Roman"/>
                <a:cs typeface="Times New Roman"/>
              </a:rPr>
              <a:t>by </a:t>
            </a:r>
            <a:r>
              <a:rPr dirty="0" sz="1450" spc="-10">
                <a:latin typeface="Times New Roman"/>
                <a:cs typeface="Times New Roman"/>
              </a:rPr>
              <a:t>his words, and consented. He sat down </a:t>
            </a:r>
            <a:r>
              <a:rPr dirty="0" sz="1450" spc="-5">
                <a:latin typeface="Times New Roman"/>
                <a:cs typeface="Times New Roman"/>
              </a:rPr>
              <a:t>on </a:t>
            </a:r>
            <a:r>
              <a:rPr dirty="0" sz="1450" spc="-10">
                <a:latin typeface="Times New Roman"/>
                <a:cs typeface="Times New Roman"/>
              </a:rPr>
              <a:t>the table in the  dining-room, and held </a:t>
            </a:r>
            <a:r>
              <a:rPr dirty="0" sz="1450" spc="-5">
                <a:latin typeface="Times New Roman"/>
                <a:cs typeface="Times New Roman"/>
              </a:rPr>
              <a:t>up </a:t>
            </a:r>
            <a:r>
              <a:rPr dirty="0" sz="1450" spc="-10">
                <a:latin typeface="Times New Roman"/>
                <a:cs typeface="Times New Roman"/>
              </a:rPr>
              <a:t>the glass </a:t>
            </a:r>
            <a:r>
              <a:rPr dirty="0" sz="1450" spc="-5">
                <a:latin typeface="Times New Roman"/>
                <a:cs typeface="Times New Roman"/>
              </a:rPr>
              <a:t>of </a:t>
            </a:r>
            <a:r>
              <a:rPr dirty="0" sz="1450" spc="-10">
                <a:latin typeface="Times New Roman"/>
                <a:cs typeface="Times New Roman"/>
              </a:rPr>
              <a:t>sherry to his</a:t>
            </a:r>
            <a:r>
              <a:rPr dirty="0" sz="1450" spc="40">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beat me, Frank," </a:t>
            </a:r>
            <a:r>
              <a:rPr dirty="0" sz="1450" spc="-5">
                <a:latin typeface="Times New Roman"/>
                <a:cs typeface="Times New Roman"/>
              </a:rPr>
              <a:t>he </a:t>
            </a:r>
            <a:r>
              <a:rPr dirty="0" sz="1450" spc="-10">
                <a:latin typeface="Times New Roman"/>
                <a:cs typeface="Times New Roman"/>
              </a:rPr>
              <a:t>said, "I shall take to drink. What will </a:t>
            </a:r>
            <a:r>
              <a:rPr dirty="0" sz="1450" spc="-5">
                <a:latin typeface="Times New Roman"/>
                <a:cs typeface="Times New Roman"/>
              </a:rPr>
              <a:t>you do, </a:t>
            </a:r>
            <a:r>
              <a:rPr dirty="0" sz="1450" spc="-10">
                <a:latin typeface="Times New Roman"/>
                <a:cs typeface="Times New Roman"/>
              </a:rPr>
              <a:t>if it  goes the other</a:t>
            </a:r>
            <a:r>
              <a:rPr dirty="0" sz="1450">
                <a:latin typeface="Times New Roman"/>
                <a:cs typeface="Times New Roman"/>
              </a:rPr>
              <a:t> </a:t>
            </a:r>
            <a:r>
              <a:rPr dirty="0" sz="1450" spc="-10">
                <a:latin typeface="Times New Roman"/>
                <a:cs typeface="Times New Roman"/>
              </a:rPr>
              <a:t>way?"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"God knows," </a:t>
            </a:r>
            <a:r>
              <a:rPr dirty="0" sz="1450" spc="-5">
                <a:latin typeface="Times New Roman"/>
                <a:cs typeface="Times New Roman"/>
              </a:rPr>
              <a:t>I</a:t>
            </a:r>
            <a:r>
              <a:rPr dirty="0" sz="1450">
                <a:latin typeface="Times New Roman"/>
                <a:cs typeface="Times New Roman"/>
              </a:rPr>
              <a:t> </a:t>
            </a:r>
            <a:r>
              <a:rPr dirty="0" sz="1450" spc="-10">
                <a:latin typeface="Times New Roman"/>
                <a:cs typeface="Times New Roman"/>
              </a:rPr>
              <a:t>returned.</a:t>
            </a:r>
            <a:endParaRPr sz="1450">
              <a:latin typeface="Times New Roman"/>
              <a:cs typeface="Times New Roman"/>
            </a:endParaRPr>
          </a:p>
          <a:p>
            <a:pPr marL="12700" marR="1577340">
              <a:lnSpc>
                <a:spcPts val="1730"/>
              </a:lnSpc>
              <a:spcBef>
                <a:spcPts val="919"/>
              </a:spcBef>
            </a:pPr>
            <a:r>
              <a:rPr dirty="0" sz="1450" spc="-25">
                <a:latin typeface="Times New Roman"/>
                <a:cs typeface="Times New Roman"/>
              </a:rPr>
              <a:t>"Well," </a:t>
            </a:r>
            <a:r>
              <a:rPr dirty="0" sz="1450" spc="-10">
                <a:latin typeface="Times New Roman"/>
                <a:cs typeface="Times New Roman"/>
              </a:rPr>
              <a:t>said he, "here is </a:t>
            </a:r>
            <a:r>
              <a:rPr dirty="0" sz="1450" spc="-5">
                <a:latin typeface="Times New Roman"/>
                <a:cs typeface="Times New Roman"/>
              </a:rPr>
              <a:t>a </a:t>
            </a:r>
            <a:r>
              <a:rPr dirty="0" sz="1450" spc="-10">
                <a:latin typeface="Times New Roman"/>
                <a:cs typeface="Times New Roman"/>
              </a:rPr>
              <a:t>toast in the meantime: </a:t>
            </a:r>
            <a:r>
              <a:rPr dirty="0" sz="1450" spc="-30">
                <a:latin typeface="Times New Roman"/>
                <a:cs typeface="Times New Roman"/>
              </a:rPr>
              <a:t>'ITALIA  </a:t>
            </a:r>
            <a:r>
              <a:rPr dirty="0" sz="1450" spc="-20">
                <a:latin typeface="Times New Roman"/>
                <a:cs typeface="Times New Roman"/>
              </a:rPr>
              <a:t>IRREDENTA!'"</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remainder </a:t>
            </a:r>
            <a:r>
              <a:rPr dirty="0" sz="1450" spc="-5">
                <a:latin typeface="Times New Roman"/>
                <a:cs typeface="Times New Roman"/>
              </a:rPr>
              <a:t>of </a:t>
            </a:r>
            <a:r>
              <a:rPr dirty="0" sz="1450" spc="-10">
                <a:latin typeface="Times New Roman"/>
                <a:cs typeface="Times New Roman"/>
              </a:rPr>
              <a:t>the day was passed in the same dreadful tedium and  suspense. </a:t>
            </a:r>
            <a:r>
              <a:rPr dirty="0" sz="1450" spc="-5">
                <a:latin typeface="Times New Roman"/>
                <a:cs typeface="Times New Roman"/>
              </a:rPr>
              <a:t>I </a:t>
            </a:r>
            <a:r>
              <a:rPr dirty="0" sz="1450" spc="-10">
                <a:latin typeface="Times New Roman"/>
                <a:cs typeface="Times New Roman"/>
              </a:rPr>
              <a:t>laid the table for </a:t>
            </a:r>
            <a:r>
              <a:rPr dirty="0" sz="1450" spc="-15">
                <a:latin typeface="Times New Roman"/>
                <a:cs typeface="Times New Roman"/>
              </a:rPr>
              <a:t>dinner, </a:t>
            </a:r>
            <a:r>
              <a:rPr dirty="0" sz="1450" spc="-10">
                <a:latin typeface="Times New Roman"/>
                <a:cs typeface="Times New Roman"/>
              </a:rPr>
              <a:t>while Northmour and Clara prepared the  meal together in the kitchen. </a:t>
            </a:r>
            <a:r>
              <a:rPr dirty="0" sz="1450" spc="-5">
                <a:latin typeface="Times New Roman"/>
                <a:cs typeface="Times New Roman"/>
              </a:rPr>
              <a:t>I </a:t>
            </a:r>
            <a:r>
              <a:rPr dirty="0" sz="1450" spc="-10">
                <a:latin typeface="Times New Roman"/>
                <a:cs typeface="Times New Roman"/>
              </a:rPr>
              <a:t>could hear their talk as </a:t>
            </a:r>
            <a:r>
              <a:rPr dirty="0" sz="1450" spc="-5">
                <a:latin typeface="Times New Roman"/>
                <a:cs typeface="Times New Roman"/>
              </a:rPr>
              <a:t>I </a:t>
            </a:r>
            <a:r>
              <a:rPr dirty="0" sz="1450" spc="-10">
                <a:latin typeface="Times New Roman"/>
                <a:cs typeface="Times New Roman"/>
              </a:rPr>
              <a:t>went to and fro, and  was surprised to find it ran all the time </a:t>
            </a:r>
            <a:r>
              <a:rPr dirty="0" sz="1450" spc="-5">
                <a:latin typeface="Times New Roman"/>
                <a:cs typeface="Times New Roman"/>
              </a:rPr>
              <a:t>upon </a:t>
            </a:r>
            <a:r>
              <a:rPr dirty="0" sz="1450" spc="-10">
                <a:latin typeface="Times New Roman"/>
                <a:cs typeface="Times New Roman"/>
              </a:rPr>
              <a:t>myself. Northmour again  bracketed </a:t>
            </a:r>
            <a:r>
              <a:rPr dirty="0" sz="1450" spc="-5">
                <a:latin typeface="Times New Roman"/>
                <a:cs typeface="Times New Roman"/>
              </a:rPr>
              <a:t>us </a:t>
            </a:r>
            <a:r>
              <a:rPr dirty="0" sz="1450" spc="-15">
                <a:latin typeface="Times New Roman"/>
                <a:cs typeface="Times New Roman"/>
              </a:rPr>
              <a:t>together, </a:t>
            </a:r>
            <a:r>
              <a:rPr dirty="0" sz="1450" spc="-10">
                <a:latin typeface="Times New Roman"/>
                <a:cs typeface="Times New Roman"/>
              </a:rPr>
              <a:t>and rallied Clara </a:t>
            </a:r>
            <a:r>
              <a:rPr dirty="0" sz="1450" spc="-5">
                <a:latin typeface="Times New Roman"/>
                <a:cs typeface="Times New Roman"/>
              </a:rPr>
              <a:t>on a </a:t>
            </a:r>
            <a:r>
              <a:rPr dirty="0" sz="1450" spc="-10">
                <a:latin typeface="Times New Roman"/>
                <a:cs typeface="Times New Roman"/>
              </a:rPr>
              <a:t>choice </a:t>
            </a:r>
            <a:r>
              <a:rPr dirty="0" sz="1450" spc="-5">
                <a:latin typeface="Times New Roman"/>
                <a:cs typeface="Times New Roman"/>
              </a:rPr>
              <a:t>of </a:t>
            </a:r>
            <a:r>
              <a:rPr dirty="0" sz="1450" spc="-10">
                <a:latin typeface="Times New Roman"/>
                <a:cs typeface="Times New Roman"/>
              </a:rPr>
              <a:t>husbands; </a:t>
            </a:r>
            <a:r>
              <a:rPr dirty="0" sz="1450" spc="-5">
                <a:latin typeface="Times New Roman"/>
                <a:cs typeface="Times New Roman"/>
              </a:rPr>
              <a:t>but he  </a:t>
            </a:r>
            <a:r>
              <a:rPr dirty="0" sz="1450" spc="-10">
                <a:latin typeface="Times New Roman"/>
                <a:cs typeface="Times New Roman"/>
              </a:rPr>
              <a:t>continued to speak </a:t>
            </a:r>
            <a:r>
              <a:rPr dirty="0" sz="1450" spc="-5">
                <a:latin typeface="Times New Roman"/>
                <a:cs typeface="Times New Roman"/>
              </a:rPr>
              <a:t>of </a:t>
            </a:r>
            <a:r>
              <a:rPr dirty="0" sz="1450" spc="-10">
                <a:latin typeface="Times New Roman"/>
                <a:cs typeface="Times New Roman"/>
              </a:rPr>
              <a:t>me with some feeling, and uttered nothing to my  prejudice unless </a:t>
            </a:r>
            <a:r>
              <a:rPr dirty="0" sz="1450" spc="-5">
                <a:latin typeface="Times New Roman"/>
                <a:cs typeface="Times New Roman"/>
              </a:rPr>
              <a:t>he </a:t>
            </a:r>
            <a:r>
              <a:rPr dirty="0" sz="1450" spc="-10">
                <a:latin typeface="Times New Roman"/>
                <a:cs typeface="Times New Roman"/>
              </a:rPr>
              <a:t>included himself in the condemnation. This awakened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gratitude in my heart, which combined with the immediateness </a:t>
            </a:r>
            <a:r>
              <a:rPr dirty="0" sz="1450" spc="-5">
                <a:latin typeface="Times New Roman"/>
                <a:cs typeface="Times New Roman"/>
              </a:rPr>
              <a:t>of our  </a:t>
            </a:r>
            <a:r>
              <a:rPr dirty="0" sz="1450" spc="-10">
                <a:latin typeface="Times New Roman"/>
                <a:cs typeface="Times New Roman"/>
              </a:rPr>
              <a:t>peril to fill my eyes with tears. After all, </a:t>
            </a:r>
            <a:r>
              <a:rPr dirty="0" sz="1450" spc="-5">
                <a:latin typeface="Times New Roman"/>
                <a:cs typeface="Times New Roman"/>
              </a:rPr>
              <a:t>I thought - </a:t>
            </a:r>
            <a:r>
              <a:rPr dirty="0" sz="1450" spc="-10">
                <a:latin typeface="Times New Roman"/>
                <a:cs typeface="Times New Roman"/>
              </a:rPr>
              <a:t>and perhaps the </a:t>
            </a:r>
            <a:r>
              <a:rPr dirty="0" sz="1450" spc="-5">
                <a:latin typeface="Times New Roman"/>
                <a:cs typeface="Times New Roman"/>
              </a:rPr>
              <a:t>thought  </a:t>
            </a:r>
            <a:r>
              <a:rPr dirty="0" sz="1450" spc="-10">
                <a:latin typeface="Times New Roman"/>
                <a:cs typeface="Times New Roman"/>
              </a:rPr>
              <a:t>was laughably vain </a:t>
            </a:r>
            <a:r>
              <a:rPr dirty="0" sz="1450" spc="-5">
                <a:latin typeface="Times New Roman"/>
                <a:cs typeface="Times New Roman"/>
              </a:rPr>
              <a:t>- </a:t>
            </a:r>
            <a:r>
              <a:rPr dirty="0" sz="1450" spc="-10">
                <a:latin typeface="Times New Roman"/>
                <a:cs typeface="Times New Roman"/>
              </a:rPr>
              <a:t>we were here three very noble human beings to perish in  defence </a:t>
            </a:r>
            <a:r>
              <a:rPr dirty="0" sz="1450" spc="-5">
                <a:latin typeface="Times New Roman"/>
                <a:cs typeface="Times New Roman"/>
              </a:rPr>
              <a:t>of a </a:t>
            </a:r>
            <a:r>
              <a:rPr dirty="0" sz="1450" spc="-10">
                <a:latin typeface="Times New Roman"/>
                <a:cs typeface="Times New Roman"/>
              </a:rPr>
              <a:t>thieving</a:t>
            </a:r>
            <a:r>
              <a:rPr dirty="0" sz="1450" spc="-5">
                <a:latin typeface="Times New Roman"/>
                <a:cs typeface="Times New Roman"/>
              </a:rPr>
              <a:t> </a:t>
            </a:r>
            <a:r>
              <a:rPr dirty="0" sz="1450" spc="-20">
                <a:latin typeface="Times New Roman"/>
                <a:cs typeface="Times New Roman"/>
              </a:rPr>
              <a:t>banker.</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Before we sat down to table, </a:t>
            </a:r>
            <a:r>
              <a:rPr dirty="0" sz="1450" spc="-5">
                <a:latin typeface="Times New Roman"/>
                <a:cs typeface="Times New Roman"/>
              </a:rPr>
              <a:t>I </a:t>
            </a:r>
            <a:r>
              <a:rPr dirty="0" sz="1450" spc="-10">
                <a:latin typeface="Times New Roman"/>
                <a:cs typeface="Times New Roman"/>
              </a:rPr>
              <a:t>looked forth from an upstairs </a:t>
            </a:r>
            <a:r>
              <a:rPr dirty="0" sz="1450" spc="-20">
                <a:latin typeface="Times New Roman"/>
                <a:cs typeface="Times New Roman"/>
              </a:rPr>
              <a:t>window. </a:t>
            </a:r>
            <a:r>
              <a:rPr dirty="0" sz="1450" spc="-10">
                <a:latin typeface="Times New Roman"/>
                <a:cs typeface="Times New Roman"/>
              </a:rPr>
              <a:t>The day  was beginning to decline; the links were utterly deserted; the despatch-box  still lay untouched where we had left it hours</a:t>
            </a:r>
            <a:r>
              <a:rPr dirty="0" sz="1450" spc="45">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6985">
              <a:lnSpc>
                <a:spcPts val="1730"/>
              </a:lnSpc>
              <a:spcBef>
                <a:spcPts val="860"/>
              </a:spcBef>
            </a:pPr>
            <a:r>
              <a:rPr dirty="0" sz="1450" spc="-35">
                <a:latin typeface="Times New Roman"/>
                <a:cs typeface="Times New Roman"/>
              </a:rPr>
              <a:t>Mr. </a:t>
            </a:r>
            <a:r>
              <a:rPr dirty="0" sz="1450" spc="-10">
                <a:latin typeface="Times New Roman"/>
                <a:cs typeface="Times New Roman"/>
              </a:rPr>
              <a:t>Huddlestone, in </a:t>
            </a:r>
            <a:r>
              <a:rPr dirty="0" sz="1450" spc="-5">
                <a:latin typeface="Times New Roman"/>
                <a:cs typeface="Times New Roman"/>
              </a:rPr>
              <a:t>a </a:t>
            </a:r>
            <a:r>
              <a:rPr dirty="0" sz="1450" spc="-10">
                <a:latin typeface="Times New Roman"/>
                <a:cs typeface="Times New Roman"/>
              </a:rPr>
              <a:t>long yellow dressing-gown, took </a:t>
            </a:r>
            <a:r>
              <a:rPr dirty="0" sz="1450" spc="-5">
                <a:latin typeface="Times New Roman"/>
                <a:cs typeface="Times New Roman"/>
              </a:rPr>
              <a:t>one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the table,  Clara the other; while Northmour and </a:t>
            </a:r>
            <a:r>
              <a:rPr dirty="0" sz="1450" spc="-5">
                <a:latin typeface="Times New Roman"/>
                <a:cs typeface="Times New Roman"/>
              </a:rPr>
              <a:t>I </a:t>
            </a:r>
            <a:r>
              <a:rPr dirty="0" sz="1450" spc="-10">
                <a:latin typeface="Times New Roman"/>
                <a:cs typeface="Times New Roman"/>
              </a:rPr>
              <a:t>faced each other from the sides. The  lamp</a:t>
            </a:r>
            <a:r>
              <a:rPr dirty="0" sz="1450" spc="150">
                <a:latin typeface="Times New Roman"/>
                <a:cs typeface="Times New Roman"/>
              </a:rPr>
              <a:t> </a:t>
            </a:r>
            <a:r>
              <a:rPr dirty="0" sz="1450" spc="-10">
                <a:latin typeface="Times New Roman"/>
                <a:cs typeface="Times New Roman"/>
              </a:rPr>
              <a:t>was</a:t>
            </a:r>
            <a:r>
              <a:rPr dirty="0" sz="1450" spc="150">
                <a:latin typeface="Times New Roman"/>
                <a:cs typeface="Times New Roman"/>
              </a:rPr>
              <a:t> </a:t>
            </a:r>
            <a:r>
              <a:rPr dirty="0" sz="1450" spc="-10">
                <a:latin typeface="Times New Roman"/>
                <a:cs typeface="Times New Roman"/>
              </a:rPr>
              <a:t>brightly</a:t>
            </a:r>
            <a:r>
              <a:rPr dirty="0" sz="1450" spc="155">
                <a:latin typeface="Times New Roman"/>
                <a:cs typeface="Times New Roman"/>
              </a:rPr>
              <a:t> </a:t>
            </a:r>
            <a:r>
              <a:rPr dirty="0" sz="1450" spc="-10">
                <a:latin typeface="Times New Roman"/>
                <a:cs typeface="Times New Roman"/>
              </a:rPr>
              <a:t>trimmed;</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wine</a:t>
            </a:r>
            <a:r>
              <a:rPr dirty="0" sz="1450" spc="150">
                <a:latin typeface="Times New Roman"/>
                <a:cs typeface="Times New Roman"/>
              </a:rPr>
              <a:t> </a:t>
            </a:r>
            <a:r>
              <a:rPr dirty="0" sz="1450" spc="-10">
                <a:latin typeface="Times New Roman"/>
                <a:cs typeface="Times New Roman"/>
              </a:rPr>
              <a:t>was</a:t>
            </a:r>
            <a:r>
              <a:rPr dirty="0" sz="1450" spc="155">
                <a:latin typeface="Times New Roman"/>
                <a:cs typeface="Times New Roman"/>
              </a:rPr>
              <a:t> </a:t>
            </a:r>
            <a:r>
              <a:rPr dirty="0" sz="1450" spc="-5">
                <a:latin typeface="Times New Roman"/>
                <a:cs typeface="Times New Roman"/>
              </a:rPr>
              <a:t>good;</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viands,</a:t>
            </a:r>
            <a:r>
              <a:rPr dirty="0" sz="1450" spc="150">
                <a:latin typeface="Times New Roman"/>
                <a:cs typeface="Times New Roman"/>
              </a:rPr>
              <a:t> </a:t>
            </a:r>
            <a:r>
              <a:rPr dirty="0" sz="1450" spc="-10">
                <a:latin typeface="Times New Roman"/>
                <a:cs typeface="Times New Roman"/>
              </a:rPr>
              <a:t>although</a:t>
            </a:r>
            <a:r>
              <a:rPr dirty="0" sz="1450" spc="155">
                <a:latin typeface="Times New Roman"/>
                <a:cs typeface="Times New Roman"/>
              </a:rPr>
              <a:t> </a:t>
            </a:r>
            <a:r>
              <a:rPr dirty="0" sz="1450" spc="-10">
                <a:latin typeface="Times New Roman"/>
                <a:cs typeface="Times New Roman"/>
              </a:rPr>
              <a:t>mostly</a:t>
            </a:r>
            <a:endParaRPr sz="1450">
              <a:latin typeface="Times New Roman"/>
              <a:cs typeface="Times New Roman"/>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cold, excellent </a:t>
            </a:r>
            <a:r>
              <a:rPr dirty="0" sz="1450" spc="-5">
                <a:latin typeface="Times New Roman"/>
                <a:cs typeface="Times New Roman"/>
              </a:rPr>
              <a:t>of </a:t>
            </a:r>
            <a:r>
              <a:rPr dirty="0" sz="1450" spc="-10">
                <a:latin typeface="Times New Roman"/>
                <a:cs typeface="Times New Roman"/>
              </a:rPr>
              <a:t>their sort. </a:t>
            </a:r>
            <a:r>
              <a:rPr dirty="0" sz="1450" spc="-70">
                <a:latin typeface="Times New Roman"/>
                <a:cs typeface="Times New Roman"/>
              </a:rPr>
              <a:t>We </a:t>
            </a:r>
            <a:r>
              <a:rPr dirty="0" sz="1450" spc="-10">
                <a:latin typeface="Times New Roman"/>
                <a:cs typeface="Times New Roman"/>
              </a:rPr>
              <a:t>seemed to have agreed tacitly; all reference to  the impending catastrophe was carefully avoided; and, considering </a:t>
            </a:r>
            <a:r>
              <a:rPr dirty="0" sz="1450" spc="-5">
                <a:latin typeface="Times New Roman"/>
                <a:cs typeface="Times New Roman"/>
              </a:rPr>
              <a:t>our </a:t>
            </a:r>
            <a:r>
              <a:rPr dirty="0" sz="1450" spc="-10">
                <a:latin typeface="Times New Roman"/>
                <a:cs typeface="Times New Roman"/>
              </a:rPr>
              <a:t>tragic  circumstances, we made </a:t>
            </a:r>
            <a:r>
              <a:rPr dirty="0" sz="1450" spc="-5">
                <a:latin typeface="Times New Roman"/>
                <a:cs typeface="Times New Roman"/>
              </a:rPr>
              <a:t>a </a:t>
            </a:r>
            <a:r>
              <a:rPr dirty="0" sz="1450" spc="-10">
                <a:latin typeface="Times New Roman"/>
                <a:cs typeface="Times New Roman"/>
              </a:rPr>
              <a:t>merrier party than could have been expected. From  time to time, it is true, Northmour </a:t>
            </a:r>
            <a:r>
              <a:rPr dirty="0" sz="1450" spc="-5">
                <a:latin typeface="Times New Roman"/>
                <a:cs typeface="Times New Roman"/>
              </a:rPr>
              <a:t>or I </a:t>
            </a:r>
            <a:r>
              <a:rPr dirty="0" sz="1450" spc="-10">
                <a:latin typeface="Times New Roman"/>
                <a:cs typeface="Times New Roman"/>
              </a:rPr>
              <a:t>would rise from table and make </a:t>
            </a:r>
            <a:r>
              <a:rPr dirty="0" sz="1450" spc="-5">
                <a:latin typeface="Times New Roman"/>
                <a:cs typeface="Times New Roman"/>
              </a:rPr>
              <a:t>a </a:t>
            </a:r>
            <a:r>
              <a:rPr dirty="0" sz="1450" spc="-10">
                <a:latin typeface="Times New Roman"/>
                <a:cs typeface="Times New Roman"/>
              </a:rPr>
              <a:t>round  </a:t>
            </a:r>
            <a:r>
              <a:rPr dirty="0" sz="1450" spc="-5">
                <a:latin typeface="Times New Roman"/>
                <a:cs typeface="Times New Roman"/>
              </a:rPr>
              <a:t>of </a:t>
            </a:r>
            <a:r>
              <a:rPr dirty="0" sz="1450" spc="-10">
                <a:latin typeface="Times New Roman"/>
                <a:cs typeface="Times New Roman"/>
              </a:rPr>
              <a:t>the defences; and, </a:t>
            </a:r>
            <a:r>
              <a:rPr dirty="0" sz="1450" spc="-5">
                <a:latin typeface="Times New Roman"/>
                <a:cs typeface="Times New Roman"/>
              </a:rPr>
              <a:t>on </a:t>
            </a:r>
            <a:r>
              <a:rPr dirty="0" sz="1450" spc="-10">
                <a:latin typeface="Times New Roman"/>
                <a:cs typeface="Times New Roman"/>
              </a:rPr>
              <a:t>each </a:t>
            </a:r>
            <a:r>
              <a:rPr dirty="0" sz="1450" spc="-5">
                <a:latin typeface="Times New Roman"/>
                <a:cs typeface="Times New Roman"/>
              </a:rPr>
              <a:t>of </a:t>
            </a:r>
            <a:r>
              <a:rPr dirty="0" sz="1450" spc="-10">
                <a:latin typeface="Times New Roman"/>
                <a:cs typeface="Times New Roman"/>
              </a:rPr>
              <a:t>these occasions, </a:t>
            </a:r>
            <a:r>
              <a:rPr dirty="0" sz="1450" spc="-35">
                <a:latin typeface="Times New Roman"/>
                <a:cs typeface="Times New Roman"/>
              </a:rPr>
              <a:t>Mr. </a:t>
            </a:r>
            <a:r>
              <a:rPr dirty="0" sz="1450" spc="-10">
                <a:latin typeface="Times New Roman"/>
                <a:cs typeface="Times New Roman"/>
              </a:rPr>
              <a:t>Huddlestone was recalled  to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his tragic predicament, glanced </a:t>
            </a:r>
            <a:r>
              <a:rPr dirty="0" sz="1450" spc="-5">
                <a:latin typeface="Times New Roman"/>
                <a:cs typeface="Times New Roman"/>
              </a:rPr>
              <a:t>up </a:t>
            </a:r>
            <a:r>
              <a:rPr dirty="0" sz="1450" spc="-10">
                <a:latin typeface="Times New Roman"/>
                <a:cs typeface="Times New Roman"/>
              </a:rPr>
              <a:t>with ghastly eyes, and bore for  an instant </a:t>
            </a:r>
            <a:r>
              <a:rPr dirty="0" sz="1450" spc="-5">
                <a:latin typeface="Times New Roman"/>
                <a:cs typeface="Times New Roman"/>
              </a:rPr>
              <a:t>on </a:t>
            </a:r>
            <a:r>
              <a:rPr dirty="0" sz="1450" spc="-10">
                <a:latin typeface="Times New Roman"/>
                <a:cs typeface="Times New Roman"/>
              </a:rPr>
              <a:t>his countenance the stamp </a:t>
            </a:r>
            <a:r>
              <a:rPr dirty="0" sz="1450" spc="-5">
                <a:latin typeface="Times New Roman"/>
                <a:cs typeface="Times New Roman"/>
              </a:rPr>
              <a:t>of </a:t>
            </a:r>
            <a:r>
              <a:rPr dirty="0" sz="1450" spc="-20">
                <a:latin typeface="Times New Roman"/>
                <a:cs typeface="Times New Roman"/>
              </a:rPr>
              <a:t>terror.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hastened to empty his  glass, wiped his forehead with his handkerchief, and joined again in the  conversation.</a:t>
            </a:r>
            <a:endParaRPr sz="1450">
              <a:latin typeface="Times New Roman"/>
              <a:cs typeface="Times New Roman"/>
            </a:endParaRPr>
          </a:p>
          <a:p>
            <a:pPr algn="just" marL="12700" marR="5715">
              <a:lnSpc>
                <a:spcPts val="1730"/>
              </a:lnSpc>
              <a:spcBef>
                <a:spcPts val="850"/>
              </a:spcBef>
            </a:pPr>
            <a:r>
              <a:rPr dirty="0" sz="1450" spc="-5">
                <a:latin typeface="Times New Roman"/>
                <a:cs typeface="Times New Roman"/>
              </a:rPr>
              <a:t>I </a:t>
            </a:r>
            <a:r>
              <a:rPr dirty="0" sz="1450" spc="-10">
                <a:latin typeface="Times New Roman"/>
                <a:cs typeface="Times New Roman"/>
              </a:rPr>
              <a:t>was astonished at the wit and information </a:t>
            </a:r>
            <a:r>
              <a:rPr dirty="0" sz="1450" spc="-5">
                <a:latin typeface="Times New Roman"/>
                <a:cs typeface="Times New Roman"/>
              </a:rPr>
              <a:t>he </a:t>
            </a:r>
            <a:r>
              <a:rPr dirty="0" sz="1450" spc="-10">
                <a:latin typeface="Times New Roman"/>
                <a:cs typeface="Times New Roman"/>
              </a:rPr>
              <a:t>displayed. </a:t>
            </a:r>
            <a:r>
              <a:rPr dirty="0" sz="1450" spc="-35">
                <a:latin typeface="Times New Roman"/>
                <a:cs typeface="Times New Roman"/>
              </a:rPr>
              <a:t>Mr. </a:t>
            </a:r>
            <a:r>
              <a:rPr dirty="0" sz="1450" spc="-10">
                <a:latin typeface="Times New Roman"/>
                <a:cs typeface="Times New Roman"/>
              </a:rPr>
              <a:t>Huddlestone's  was certainly </a:t>
            </a:r>
            <a:r>
              <a:rPr dirty="0" sz="1450" spc="-5">
                <a:latin typeface="Times New Roman"/>
                <a:cs typeface="Times New Roman"/>
              </a:rPr>
              <a:t>no </a:t>
            </a:r>
            <a:r>
              <a:rPr dirty="0" sz="1450" spc="-10">
                <a:latin typeface="Times New Roman"/>
                <a:cs typeface="Times New Roman"/>
              </a:rPr>
              <a:t>ordinary character; </a:t>
            </a:r>
            <a:r>
              <a:rPr dirty="0" sz="1450" spc="-5">
                <a:latin typeface="Times New Roman"/>
                <a:cs typeface="Times New Roman"/>
              </a:rPr>
              <a:t>he </a:t>
            </a:r>
            <a:r>
              <a:rPr dirty="0" sz="1450" spc="-10">
                <a:latin typeface="Times New Roman"/>
                <a:cs typeface="Times New Roman"/>
              </a:rPr>
              <a:t>had read and observed for himself; his  gifts were </a:t>
            </a:r>
            <a:r>
              <a:rPr dirty="0" sz="1450" spc="-5">
                <a:latin typeface="Times New Roman"/>
                <a:cs typeface="Times New Roman"/>
              </a:rPr>
              <a:t>sound; </a:t>
            </a:r>
            <a:r>
              <a:rPr dirty="0" sz="1450" spc="-10">
                <a:latin typeface="Times New Roman"/>
                <a:cs typeface="Times New Roman"/>
              </a:rPr>
              <a:t>and, though </a:t>
            </a:r>
            <a:r>
              <a:rPr dirty="0" sz="1450" spc="-5">
                <a:latin typeface="Times New Roman"/>
                <a:cs typeface="Times New Roman"/>
              </a:rPr>
              <a:t>I </a:t>
            </a:r>
            <a:r>
              <a:rPr dirty="0" sz="1450" spc="-10">
                <a:latin typeface="Times New Roman"/>
                <a:cs typeface="Times New Roman"/>
              </a:rPr>
              <a:t>could never have learned to love the man, </a:t>
            </a:r>
            <a:r>
              <a:rPr dirty="0" sz="1450" spc="-5">
                <a:latin typeface="Times New Roman"/>
                <a:cs typeface="Times New Roman"/>
              </a:rPr>
              <a:t>I  </a:t>
            </a:r>
            <a:r>
              <a:rPr dirty="0" sz="1450" spc="-10">
                <a:latin typeface="Times New Roman"/>
                <a:cs typeface="Times New Roman"/>
              </a:rPr>
              <a:t>began to understand his success in business, and the great respect in which </a:t>
            </a:r>
            <a:r>
              <a:rPr dirty="0" sz="1450" spc="-5">
                <a:latin typeface="Times New Roman"/>
                <a:cs typeface="Times New Roman"/>
              </a:rPr>
              <a:t>he  </a:t>
            </a:r>
            <a:r>
              <a:rPr dirty="0" sz="1450" spc="-10">
                <a:latin typeface="Times New Roman"/>
                <a:cs typeface="Times New Roman"/>
              </a:rPr>
              <a:t>had been held before his failure. He had, above all, the talent </a:t>
            </a:r>
            <a:r>
              <a:rPr dirty="0" sz="1450" spc="-5">
                <a:latin typeface="Times New Roman"/>
                <a:cs typeface="Times New Roman"/>
              </a:rPr>
              <a:t>of </a:t>
            </a:r>
            <a:r>
              <a:rPr dirty="0" sz="1450" spc="-10">
                <a:latin typeface="Times New Roman"/>
                <a:cs typeface="Times New Roman"/>
              </a:rPr>
              <a:t>society; and  though </a:t>
            </a:r>
            <a:r>
              <a:rPr dirty="0" sz="1450" spc="-5">
                <a:latin typeface="Times New Roman"/>
                <a:cs typeface="Times New Roman"/>
              </a:rPr>
              <a:t>I </a:t>
            </a:r>
            <a:r>
              <a:rPr dirty="0" sz="1450" spc="-10">
                <a:latin typeface="Times New Roman"/>
                <a:cs typeface="Times New Roman"/>
              </a:rPr>
              <a:t>never heard him speak </a:t>
            </a:r>
            <a:r>
              <a:rPr dirty="0" sz="1450" spc="-5">
                <a:latin typeface="Times New Roman"/>
                <a:cs typeface="Times New Roman"/>
              </a:rPr>
              <a:t>but on </a:t>
            </a:r>
            <a:r>
              <a:rPr dirty="0" sz="1450" spc="-10">
                <a:latin typeface="Times New Roman"/>
                <a:cs typeface="Times New Roman"/>
              </a:rPr>
              <a:t>this </a:t>
            </a:r>
            <a:r>
              <a:rPr dirty="0" sz="1450" spc="-5">
                <a:latin typeface="Times New Roman"/>
                <a:cs typeface="Times New Roman"/>
              </a:rPr>
              <a:t>one </a:t>
            </a:r>
            <a:r>
              <a:rPr dirty="0" sz="1450" spc="-10">
                <a:latin typeface="Times New Roman"/>
                <a:cs typeface="Times New Roman"/>
              </a:rPr>
              <a:t>and most unfavourable  occasion, </a:t>
            </a:r>
            <a:r>
              <a:rPr dirty="0" sz="1450" spc="-5">
                <a:latin typeface="Times New Roman"/>
                <a:cs typeface="Times New Roman"/>
              </a:rPr>
              <a:t>I </a:t>
            </a:r>
            <a:r>
              <a:rPr dirty="0" sz="1450" spc="-10">
                <a:latin typeface="Times New Roman"/>
                <a:cs typeface="Times New Roman"/>
              </a:rPr>
              <a:t>set him down among the most brilliant conversationalists </a:t>
            </a:r>
            <a:r>
              <a:rPr dirty="0" sz="1450" spc="-5">
                <a:latin typeface="Times New Roman"/>
                <a:cs typeface="Times New Roman"/>
              </a:rPr>
              <a:t>I </a:t>
            </a:r>
            <a:r>
              <a:rPr dirty="0" sz="1450" spc="-10">
                <a:latin typeface="Times New Roman"/>
                <a:cs typeface="Times New Roman"/>
              </a:rPr>
              <a:t>ever  met.</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He was relating with great gusto, and seemingly </a:t>
            </a:r>
            <a:r>
              <a:rPr dirty="0" sz="1450" spc="-5">
                <a:latin typeface="Times New Roman"/>
                <a:cs typeface="Times New Roman"/>
              </a:rPr>
              <a:t>no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shame, the  manoeuvres </a:t>
            </a:r>
            <a:r>
              <a:rPr dirty="0" sz="1450" spc="-5">
                <a:latin typeface="Times New Roman"/>
                <a:cs typeface="Times New Roman"/>
              </a:rPr>
              <a:t>of a </a:t>
            </a:r>
            <a:r>
              <a:rPr dirty="0" sz="1450" spc="-10">
                <a:latin typeface="Times New Roman"/>
                <a:cs typeface="Times New Roman"/>
              </a:rPr>
              <a:t>scoundrelly commission merchant whom </a:t>
            </a:r>
            <a:r>
              <a:rPr dirty="0" sz="1450" spc="-5">
                <a:latin typeface="Times New Roman"/>
                <a:cs typeface="Times New Roman"/>
              </a:rPr>
              <a:t>he </a:t>
            </a:r>
            <a:r>
              <a:rPr dirty="0" sz="1450" spc="-10">
                <a:latin typeface="Times New Roman"/>
                <a:cs typeface="Times New Roman"/>
              </a:rPr>
              <a:t>had known and  studied in his </a:t>
            </a:r>
            <a:r>
              <a:rPr dirty="0" sz="1450" spc="-5">
                <a:latin typeface="Times New Roman"/>
                <a:cs typeface="Times New Roman"/>
              </a:rPr>
              <a:t>youth, </a:t>
            </a:r>
            <a:r>
              <a:rPr dirty="0" sz="1450" spc="-10">
                <a:latin typeface="Times New Roman"/>
                <a:cs typeface="Times New Roman"/>
              </a:rPr>
              <a:t>and we were all listening with an </a:t>
            </a:r>
            <a:r>
              <a:rPr dirty="0" sz="1450" spc="-5">
                <a:latin typeface="Times New Roman"/>
                <a:cs typeface="Times New Roman"/>
              </a:rPr>
              <a:t>odd </a:t>
            </a:r>
            <a:r>
              <a:rPr dirty="0" sz="1450" spc="-10">
                <a:latin typeface="Times New Roman"/>
                <a:cs typeface="Times New Roman"/>
              </a:rPr>
              <a:t>mixture </a:t>
            </a:r>
            <a:r>
              <a:rPr dirty="0" sz="1450" spc="-5">
                <a:latin typeface="Times New Roman"/>
                <a:cs typeface="Times New Roman"/>
              </a:rPr>
              <a:t>of </a:t>
            </a:r>
            <a:r>
              <a:rPr dirty="0" sz="1450" spc="-10">
                <a:latin typeface="Times New Roman"/>
                <a:cs typeface="Times New Roman"/>
              </a:rPr>
              <a:t>mirth  and embarrassment when </a:t>
            </a:r>
            <a:r>
              <a:rPr dirty="0" sz="1450" spc="-5">
                <a:latin typeface="Times New Roman"/>
                <a:cs typeface="Times New Roman"/>
              </a:rPr>
              <a:t>our </a:t>
            </a:r>
            <a:r>
              <a:rPr dirty="0" sz="1450" spc="-10">
                <a:latin typeface="Times New Roman"/>
                <a:cs typeface="Times New Roman"/>
              </a:rPr>
              <a:t>little party was </a:t>
            </a:r>
            <a:r>
              <a:rPr dirty="0" sz="1450" spc="-5">
                <a:latin typeface="Times New Roman"/>
                <a:cs typeface="Times New Roman"/>
              </a:rPr>
              <a:t>brought </a:t>
            </a:r>
            <a:r>
              <a:rPr dirty="0" sz="1450" spc="-10">
                <a:latin typeface="Times New Roman"/>
                <a:cs typeface="Times New Roman"/>
              </a:rPr>
              <a:t>abruptly to an end in the  most startling</a:t>
            </a:r>
            <a:r>
              <a:rPr dirty="0" sz="1450" spc="-5">
                <a:latin typeface="Times New Roman"/>
                <a:cs typeface="Times New Roman"/>
              </a:rPr>
              <a:t> </a:t>
            </a:r>
            <a:r>
              <a:rPr dirty="0" sz="1450" spc="-20">
                <a:latin typeface="Times New Roman"/>
                <a:cs typeface="Times New Roman"/>
              </a:rPr>
              <a:t>manner.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 noise like that </a:t>
            </a:r>
            <a:r>
              <a:rPr dirty="0" sz="1450" spc="-5">
                <a:latin typeface="Times New Roman"/>
                <a:cs typeface="Times New Roman"/>
              </a:rPr>
              <a:t>of a </a:t>
            </a:r>
            <a:r>
              <a:rPr dirty="0" sz="1450" spc="-10">
                <a:latin typeface="Times New Roman"/>
                <a:cs typeface="Times New Roman"/>
              </a:rPr>
              <a:t>wet finger </a:t>
            </a:r>
            <a:r>
              <a:rPr dirty="0" sz="1450" spc="-5">
                <a:latin typeface="Times New Roman"/>
                <a:cs typeface="Times New Roman"/>
              </a:rPr>
              <a:t>on </a:t>
            </a:r>
            <a:r>
              <a:rPr dirty="0" sz="1450" spc="-10">
                <a:latin typeface="Times New Roman"/>
                <a:cs typeface="Times New Roman"/>
              </a:rPr>
              <a:t>the window-pane interrupted </a:t>
            </a:r>
            <a:r>
              <a:rPr dirty="0" sz="1450" spc="-35">
                <a:latin typeface="Times New Roman"/>
                <a:cs typeface="Times New Roman"/>
              </a:rPr>
              <a:t>Mr.  </a:t>
            </a:r>
            <a:r>
              <a:rPr dirty="0" sz="1450" spc="-10">
                <a:latin typeface="Times New Roman"/>
                <a:cs typeface="Times New Roman"/>
              </a:rPr>
              <a:t>Huddlestone's tale; and in an instant we were all four as white as </a:t>
            </a:r>
            <a:r>
              <a:rPr dirty="0" sz="1450" spc="-20">
                <a:latin typeface="Times New Roman"/>
                <a:cs typeface="Times New Roman"/>
              </a:rPr>
              <a:t>paper, </a:t>
            </a:r>
            <a:r>
              <a:rPr dirty="0" sz="1450" spc="-10">
                <a:latin typeface="Times New Roman"/>
                <a:cs typeface="Times New Roman"/>
              </a:rPr>
              <a:t>and sat  tongue-tied and motionless round the</a:t>
            </a:r>
            <a:r>
              <a:rPr dirty="0" sz="1450" spc="15">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"A snail," </a:t>
            </a:r>
            <a:r>
              <a:rPr dirty="0" sz="1450" spc="-5">
                <a:latin typeface="Times New Roman"/>
                <a:cs typeface="Times New Roman"/>
              </a:rPr>
              <a:t>I </a:t>
            </a:r>
            <a:r>
              <a:rPr dirty="0" sz="1450" spc="-10">
                <a:latin typeface="Times New Roman"/>
                <a:cs typeface="Times New Roman"/>
              </a:rPr>
              <a:t>said at last; for </a:t>
            </a:r>
            <a:r>
              <a:rPr dirty="0" sz="1450" spc="-5">
                <a:latin typeface="Times New Roman"/>
                <a:cs typeface="Times New Roman"/>
              </a:rPr>
              <a:t>I </a:t>
            </a:r>
            <a:r>
              <a:rPr dirty="0" sz="1450" spc="-10">
                <a:latin typeface="Times New Roman"/>
                <a:cs typeface="Times New Roman"/>
              </a:rPr>
              <a:t>had heard that these animals make </a:t>
            </a:r>
            <a:r>
              <a:rPr dirty="0" sz="1450" spc="-5">
                <a:latin typeface="Times New Roman"/>
                <a:cs typeface="Times New Roman"/>
              </a:rPr>
              <a:t>a </a:t>
            </a:r>
            <a:r>
              <a:rPr dirty="0" sz="1450" spc="-10">
                <a:latin typeface="Times New Roman"/>
                <a:cs typeface="Times New Roman"/>
              </a:rPr>
              <a:t>noise  somewhat similar in</a:t>
            </a:r>
            <a:r>
              <a:rPr dirty="0" sz="1450">
                <a:latin typeface="Times New Roman"/>
                <a:cs typeface="Times New Roman"/>
              </a:rPr>
              <a:t> </a:t>
            </a:r>
            <a:r>
              <a:rPr dirty="0" sz="1450" spc="-20">
                <a:latin typeface="Times New Roman"/>
                <a:cs typeface="Times New Roman"/>
              </a:rPr>
              <a:t>character.</a:t>
            </a:r>
            <a:endParaRPr sz="1450">
              <a:latin typeface="Times New Roman"/>
              <a:cs typeface="Times New Roman"/>
            </a:endParaRPr>
          </a:p>
          <a:p>
            <a:pPr algn="just" marL="12700">
              <a:lnSpc>
                <a:spcPct val="100000"/>
              </a:lnSpc>
              <a:spcBef>
                <a:spcPts val="800"/>
              </a:spcBef>
            </a:pPr>
            <a:r>
              <a:rPr dirty="0" sz="1450" spc="-10">
                <a:latin typeface="Times New Roman"/>
                <a:cs typeface="Times New Roman"/>
              </a:rPr>
              <a:t>"Snail </a:t>
            </a:r>
            <a:r>
              <a:rPr dirty="0" sz="1450" spc="-5">
                <a:latin typeface="Times New Roman"/>
                <a:cs typeface="Times New Roman"/>
              </a:rPr>
              <a:t>be </a:t>
            </a:r>
            <a:r>
              <a:rPr dirty="0" sz="1450" spc="-10">
                <a:latin typeface="Times New Roman"/>
                <a:cs typeface="Times New Roman"/>
              </a:rPr>
              <a:t>d-d!" said </a:t>
            </a:r>
            <a:r>
              <a:rPr dirty="0" sz="1450" spc="-15">
                <a:latin typeface="Times New Roman"/>
                <a:cs typeface="Times New Roman"/>
              </a:rPr>
              <a:t>Northmour.</a:t>
            </a:r>
            <a:r>
              <a:rPr dirty="0" sz="1450" spc="5">
                <a:latin typeface="Times New Roman"/>
                <a:cs typeface="Times New Roman"/>
              </a:rPr>
              <a:t> </a:t>
            </a:r>
            <a:r>
              <a:rPr dirty="0" sz="1450" spc="-10">
                <a:latin typeface="Times New Roman"/>
                <a:cs typeface="Times New Roman"/>
              </a:rPr>
              <a:t>"Hush!"</a:t>
            </a:r>
            <a:endParaRPr sz="1450">
              <a:latin typeface="Times New Roman"/>
              <a:cs typeface="Times New Roman"/>
            </a:endParaRPr>
          </a:p>
          <a:p>
            <a:pPr algn="just" marL="12700" marR="10795">
              <a:lnSpc>
                <a:spcPts val="1730"/>
              </a:lnSpc>
              <a:spcBef>
                <a:spcPts val="915"/>
              </a:spcBef>
            </a:pPr>
            <a:r>
              <a:rPr dirty="0" sz="1450" spc="-10">
                <a:latin typeface="Times New Roman"/>
                <a:cs typeface="Times New Roman"/>
              </a:rPr>
              <a:t>The same sound was repeated twice at regular intervals; and then </a:t>
            </a:r>
            <a:r>
              <a:rPr dirty="0" sz="1450" spc="-5">
                <a:latin typeface="Times New Roman"/>
                <a:cs typeface="Times New Roman"/>
              </a:rPr>
              <a:t>a </a:t>
            </a:r>
            <a:r>
              <a:rPr dirty="0" sz="1450" spc="-10">
                <a:latin typeface="Times New Roman"/>
                <a:cs typeface="Times New Roman"/>
              </a:rPr>
              <a:t>formidable  voice shouted through the shutters the Italian word</a:t>
            </a:r>
            <a:r>
              <a:rPr dirty="0" sz="1450" spc="55">
                <a:latin typeface="Times New Roman"/>
                <a:cs typeface="Times New Roman"/>
              </a:rPr>
              <a:t> </a:t>
            </a:r>
            <a:r>
              <a:rPr dirty="0" sz="1450" spc="-15">
                <a:latin typeface="Times New Roman"/>
                <a:cs typeface="Times New Roman"/>
              </a:rPr>
              <a:t>"TRADITORE!"</a:t>
            </a:r>
            <a:endParaRPr sz="1450">
              <a:latin typeface="Times New Roman"/>
              <a:cs typeface="Times New Roman"/>
            </a:endParaRPr>
          </a:p>
          <a:p>
            <a:pPr algn="just" marL="12700" marR="5080">
              <a:lnSpc>
                <a:spcPts val="1730"/>
              </a:lnSpc>
              <a:spcBef>
                <a:spcPts val="860"/>
              </a:spcBef>
            </a:pPr>
            <a:r>
              <a:rPr dirty="0" sz="1450" spc="-35">
                <a:latin typeface="Times New Roman"/>
                <a:cs typeface="Times New Roman"/>
              </a:rPr>
              <a:t>Mr. </a:t>
            </a:r>
            <a:r>
              <a:rPr dirty="0" sz="1450" spc="-10">
                <a:latin typeface="Times New Roman"/>
                <a:cs typeface="Times New Roman"/>
              </a:rPr>
              <a:t>Huddlestone threw his head in the air; his eyelids quivered; next moment  </a:t>
            </a:r>
            <a:r>
              <a:rPr dirty="0" sz="1450" spc="-5">
                <a:latin typeface="Times New Roman"/>
                <a:cs typeface="Times New Roman"/>
              </a:rPr>
              <a:t>he </a:t>
            </a:r>
            <a:r>
              <a:rPr dirty="0" sz="1450" spc="-10">
                <a:latin typeface="Times New Roman"/>
                <a:cs typeface="Times New Roman"/>
              </a:rPr>
              <a:t>fell insensible below the table. Northmour and </a:t>
            </a:r>
            <a:r>
              <a:rPr dirty="0" sz="1450" spc="-5">
                <a:latin typeface="Times New Roman"/>
                <a:cs typeface="Times New Roman"/>
              </a:rPr>
              <a:t>I </a:t>
            </a:r>
            <a:r>
              <a:rPr dirty="0" sz="1450" spc="-10">
                <a:latin typeface="Times New Roman"/>
                <a:cs typeface="Times New Roman"/>
              </a:rPr>
              <a:t>had each run to the  armoury and seized </a:t>
            </a:r>
            <a:r>
              <a:rPr dirty="0" sz="1450" spc="-5">
                <a:latin typeface="Times New Roman"/>
                <a:cs typeface="Times New Roman"/>
              </a:rPr>
              <a:t>a gun. </a:t>
            </a:r>
            <a:r>
              <a:rPr dirty="0" sz="1450" spc="-10">
                <a:latin typeface="Times New Roman"/>
                <a:cs typeface="Times New Roman"/>
              </a:rPr>
              <a:t>Clara was </a:t>
            </a:r>
            <a:r>
              <a:rPr dirty="0" sz="1450" spc="-5">
                <a:latin typeface="Times New Roman"/>
                <a:cs typeface="Times New Roman"/>
              </a:rPr>
              <a:t>on </a:t>
            </a:r>
            <a:r>
              <a:rPr dirty="0" sz="1450" spc="-10">
                <a:latin typeface="Times New Roman"/>
                <a:cs typeface="Times New Roman"/>
              </a:rPr>
              <a:t>her feet with her hand at her</a:t>
            </a:r>
            <a:r>
              <a:rPr dirty="0" sz="1450" spc="100">
                <a:latin typeface="Times New Roman"/>
                <a:cs typeface="Times New Roman"/>
              </a:rPr>
              <a:t> </a:t>
            </a:r>
            <a:r>
              <a:rPr dirty="0" sz="1450" spc="-10">
                <a:latin typeface="Times New Roman"/>
                <a:cs typeface="Times New Roman"/>
              </a:rPr>
              <a:t>throat.</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So we stood waiting, for we </a:t>
            </a:r>
            <a:r>
              <a:rPr dirty="0" sz="1450" spc="-5">
                <a:latin typeface="Times New Roman"/>
                <a:cs typeface="Times New Roman"/>
              </a:rPr>
              <a:t>thought </a:t>
            </a:r>
            <a:r>
              <a:rPr dirty="0" sz="1450" spc="-10">
                <a:latin typeface="Times New Roman"/>
                <a:cs typeface="Times New Roman"/>
              </a:rPr>
              <a:t>the </a:t>
            </a:r>
            <a:r>
              <a:rPr dirty="0" sz="1450" spc="-5">
                <a:latin typeface="Times New Roman"/>
                <a:cs typeface="Times New Roman"/>
              </a:rPr>
              <a:t>hour of </a:t>
            </a:r>
            <a:r>
              <a:rPr dirty="0" sz="1450" spc="-10">
                <a:latin typeface="Times New Roman"/>
                <a:cs typeface="Times New Roman"/>
              </a:rPr>
              <a:t>attack was certainly come; </a:t>
            </a:r>
            <a:r>
              <a:rPr dirty="0" sz="1450" spc="-5">
                <a:latin typeface="Times New Roman"/>
                <a:cs typeface="Times New Roman"/>
              </a:rPr>
              <a:t>but  </a:t>
            </a:r>
            <a:r>
              <a:rPr dirty="0" sz="1450" spc="-10">
                <a:latin typeface="Times New Roman"/>
                <a:cs typeface="Times New Roman"/>
              </a:rPr>
              <a:t>second passed after second, and all </a:t>
            </a:r>
            <a:r>
              <a:rPr dirty="0" sz="1450" spc="-5">
                <a:latin typeface="Times New Roman"/>
                <a:cs typeface="Times New Roman"/>
              </a:rPr>
              <a:t>but </a:t>
            </a:r>
            <a:r>
              <a:rPr dirty="0" sz="1450" spc="-10">
                <a:latin typeface="Times New Roman"/>
                <a:cs typeface="Times New Roman"/>
              </a:rPr>
              <a:t>the surf remained silent in the  neighbourhood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pavilion.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"Quick," said Northmour; "upstairs with him before they</a:t>
            </a:r>
            <a:r>
              <a:rPr dirty="0" sz="1450" spc="45">
                <a:latin typeface="Times New Roman"/>
                <a:cs typeface="Times New Roman"/>
              </a:rPr>
              <a:t> </a:t>
            </a:r>
            <a:r>
              <a:rPr dirty="0" sz="1450" spc="-10">
                <a:latin typeface="Times New Roman"/>
                <a:cs typeface="Times New Roman"/>
              </a:rPr>
              <a:t>come."</a:t>
            </a:r>
            <a:endParaRPr sz="1450">
              <a:latin typeface="Times New Roman"/>
              <a:cs typeface="Times New Roman"/>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74488"/>
            <a:ext cx="5807710" cy="8970645"/>
          </a:xfrm>
          <a:prstGeom prst="rect">
            <a:avLst/>
          </a:prstGeom>
        </p:spPr>
        <p:txBody>
          <a:bodyPr wrap="square" lIns="0" tIns="11430" rIns="0" bIns="0" rtlCol="0" vert="horz">
            <a:spAutoFit/>
          </a:bodyPr>
          <a:lstStyle/>
          <a:p>
            <a:pPr marL="550545">
              <a:lnSpc>
                <a:spcPct val="100000"/>
              </a:lnSpc>
              <a:spcBef>
                <a:spcPts val="90"/>
              </a:spcBef>
            </a:pPr>
            <a:r>
              <a:rPr dirty="0" sz="1450" spc="-15" b="1">
                <a:latin typeface="Times New Roman"/>
                <a:cs typeface="Times New Roman"/>
              </a:rPr>
              <a:t>CHAPTER </a:t>
            </a:r>
            <a:r>
              <a:rPr dirty="0" sz="1450" spc="-10" b="1">
                <a:latin typeface="Times New Roman"/>
                <a:cs typeface="Times New Roman"/>
              </a:rPr>
              <a:t>VIII </a:t>
            </a:r>
            <a:r>
              <a:rPr dirty="0" sz="1450" spc="-5" b="1">
                <a:latin typeface="Times New Roman"/>
                <a:cs typeface="Times New Roman"/>
              </a:rPr>
              <a:t>- </a:t>
            </a:r>
            <a:r>
              <a:rPr dirty="0" sz="1450" spc="-10" b="1">
                <a:latin typeface="Times New Roman"/>
                <a:cs typeface="Times New Roman"/>
              </a:rPr>
              <a:t>TELLS THE LAST OF THE </a:t>
            </a:r>
            <a:r>
              <a:rPr dirty="0" sz="1450" spc="-40" b="1">
                <a:latin typeface="Times New Roman"/>
                <a:cs typeface="Times New Roman"/>
              </a:rPr>
              <a:t>TALL</a:t>
            </a:r>
            <a:r>
              <a:rPr dirty="0" sz="1450" spc="-140" b="1">
                <a:latin typeface="Times New Roman"/>
                <a:cs typeface="Times New Roman"/>
              </a:rPr>
              <a:t> </a:t>
            </a:r>
            <a:r>
              <a:rPr dirty="0" sz="1450" spc="-15" b="1">
                <a:latin typeface="Times New Roman"/>
                <a:cs typeface="Times New Roman"/>
              </a:rPr>
              <a:t>MAN</a:t>
            </a:r>
            <a:endParaRPr sz="1450">
              <a:latin typeface="Times New Roman"/>
              <a:cs typeface="Times New Roman"/>
            </a:endParaRPr>
          </a:p>
          <a:p>
            <a:pPr>
              <a:lnSpc>
                <a:spcPct val="100000"/>
              </a:lnSpc>
            </a:pPr>
            <a:endParaRPr sz="1600">
              <a:latin typeface="Times New Roman"/>
              <a:cs typeface="Times New Roman"/>
            </a:endParaRPr>
          </a:p>
          <a:p>
            <a:pPr algn="just" marL="12700" marR="5715">
              <a:lnSpc>
                <a:spcPts val="1730"/>
              </a:lnSpc>
              <a:spcBef>
                <a:spcPts val="1240"/>
              </a:spcBef>
            </a:pPr>
            <a:r>
              <a:rPr dirty="0" sz="1450" spc="-10">
                <a:latin typeface="Times New Roman"/>
                <a:cs typeface="Times New Roman"/>
              </a:rPr>
              <a:t>Somehow </a:t>
            </a:r>
            <a:r>
              <a:rPr dirty="0" sz="1450" spc="-5">
                <a:latin typeface="Times New Roman"/>
                <a:cs typeface="Times New Roman"/>
              </a:rPr>
              <a:t>or </a:t>
            </a:r>
            <a:r>
              <a:rPr dirty="0" sz="1450" spc="-20">
                <a:latin typeface="Times New Roman"/>
                <a:cs typeface="Times New Roman"/>
              </a:rPr>
              <a:t>other, </a:t>
            </a:r>
            <a:r>
              <a:rPr dirty="0" sz="1450" spc="-5">
                <a:latin typeface="Times New Roman"/>
                <a:cs typeface="Times New Roman"/>
              </a:rPr>
              <a:t>by hook </a:t>
            </a:r>
            <a:r>
              <a:rPr dirty="0" sz="1450" spc="-10">
                <a:latin typeface="Times New Roman"/>
                <a:cs typeface="Times New Roman"/>
              </a:rPr>
              <a:t>and crook, and between the three </a:t>
            </a:r>
            <a:r>
              <a:rPr dirty="0" sz="1450" spc="-5">
                <a:latin typeface="Times New Roman"/>
                <a:cs typeface="Times New Roman"/>
              </a:rPr>
              <a:t>of </a:t>
            </a:r>
            <a:r>
              <a:rPr dirty="0" sz="1450" spc="-10">
                <a:latin typeface="Times New Roman"/>
                <a:cs typeface="Times New Roman"/>
              </a:rPr>
              <a:t>us, we </a:t>
            </a:r>
            <a:r>
              <a:rPr dirty="0" sz="1450" spc="-5">
                <a:latin typeface="Times New Roman"/>
                <a:cs typeface="Times New Roman"/>
              </a:rPr>
              <a:t>got  </a:t>
            </a:r>
            <a:r>
              <a:rPr dirty="0" sz="1450" spc="-10">
                <a:latin typeface="Times New Roman"/>
                <a:cs typeface="Times New Roman"/>
              </a:rPr>
              <a:t>Bernard Huddlestone bundled upstairs and laid </a:t>
            </a:r>
            <a:r>
              <a:rPr dirty="0" sz="1450" spc="-5">
                <a:latin typeface="Times New Roman"/>
                <a:cs typeface="Times New Roman"/>
              </a:rPr>
              <a:t>upon </a:t>
            </a:r>
            <a:r>
              <a:rPr dirty="0" sz="1450" spc="-10">
                <a:latin typeface="Times New Roman"/>
                <a:cs typeface="Times New Roman"/>
              </a:rPr>
              <a:t>the bed in MY UNCLE'S  ROOM. During the whole process, which was rough </a:t>
            </a:r>
            <a:r>
              <a:rPr dirty="0" sz="1450" spc="-5">
                <a:latin typeface="Times New Roman"/>
                <a:cs typeface="Times New Roman"/>
              </a:rPr>
              <a:t>enough, he </a:t>
            </a:r>
            <a:r>
              <a:rPr dirty="0" sz="1450" spc="-10">
                <a:latin typeface="Times New Roman"/>
                <a:cs typeface="Times New Roman"/>
              </a:rPr>
              <a:t>gave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consciousness, and </a:t>
            </a:r>
            <a:r>
              <a:rPr dirty="0" sz="1450" spc="-5">
                <a:latin typeface="Times New Roman"/>
                <a:cs typeface="Times New Roman"/>
              </a:rPr>
              <a:t>he </a:t>
            </a:r>
            <a:r>
              <a:rPr dirty="0" sz="1450" spc="-10">
                <a:latin typeface="Times New Roman"/>
                <a:cs typeface="Times New Roman"/>
              </a:rPr>
              <a:t>remained, as we had thrown him, without changing  the position </a:t>
            </a:r>
            <a:r>
              <a:rPr dirty="0" sz="1450" spc="-5">
                <a:latin typeface="Times New Roman"/>
                <a:cs typeface="Times New Roman"/>
              </a:rPr>
              <a:t>of a </a:t>
            </a:r>
            <a:r>
              <a:rPr dirty="0" sz="1450" spc="-20">
                <a:latin typeface="Times New Roman"/>
                <a:cs typeface="Times New Roman"/>
              </a:rPr>
              <a:t>finger. </a:t>
            </a:r>
            <a:r>
              <a:rPr dirty="0" sz="1450" spc="-10">
                <a:latin typeface="Times New Roman"/>
                <a:cs typeface="Times New Roman"/>
              </a:rPr>
              <a:t>His daughter opened his shirt and began to wet his  head and bosom; while Northmour and </a:t>
            </a:r>
            <a:r>
              <a:rPr dirty="0" sz="1450" spc="-5">
                <a:latin typeface="Times New Roman"/>
                <a:cs typeface="Times New Roman"/>
              </a:rPr>
              <a:t>I </a:t>
            </a:r>
            <a:r>
              <a:rPr dirty="0" sz="1450" spc="-10">
                <a:latin typeface="Times New Roman"/>
                <a:cs typeface="Times New Roman"/>
              </a:rPr>
              <a:t>ran to the </a:t>
            </a:r>
            <a:r>
              <a:rPr dirty="0" sz="1450" spc="-20">
                <a:latin typeface="Times New Roman"/>
                <a:cs typeface="Times New Roman"/>
              </a:rPr>
              <a:t>window. </a:t>
            </a:r>
            <a:r>
              <a:rPr dirty="0" sz="1450" spc="-10">
                <a:latin typeface="Times New Roman"/>
                <a:cs typeface="Times New Roman"/>
              </a:rPr>
              <a:t>The weather  continued clear; the moon, which was now about full, had risen and shed </a:t>
            </a:r>
            <a:r>
              <a:rPr dirty="0" sz="1450" spc="-5">
                <a:latin typeface="Times New Roman"/>
                <a:cs typeface="Times New Roman"/>
              </a:rPr>
              <a:t>a  </a:t>
            </a:r>
            <a:r>
              <a:rPr dirty="0" sz="1450" spc="-10">
                <a:latin typeface="Times New Roman"/>
                <a:cs typeface="Times New Roman"/>
              </a:rPr>
              <a:t>very clear light </a:t>
            </a:r>
            <a:r>
              <a:rPr dirty="0" sz="1450" spc="-5">
                <a:latin typeface="Times New Roman"/>
                <a:cs typeface="Times New Roman"/>
              </a:rPr>
              <a:t>upon </a:t>
            </a:r>
            <a:r>
              <a:rPr dirty="0" sz="1450" spc="-10">
                <a:latin typeface="Times New Roman"/>
                <a:cs typeface="Times New Roman"/>
              </a:rPr>
              <a:t>the links; yet, strain </a:t>
            </a:r>
            <a:r>
              <a:rPr dirty="0" sz="1450" spc="-5">
                <a:latin typeface="Times New Roman"/>
                <a:cs typeface="Times New Roman"/>
              </a:rPr>
              <a:t>our </a:t>
            </a:r>
            <a:r>
              <a:rPr dirty="0" sz="1450" spc="-10">
                <a:latin typeface="Times New Roman"/>
                <a:cs typeface="Times New Roman"/>
              </a:rPr>
              <a:t>eyes as we might, we could  distinguish nothing moving. A few dark spots, more </a:t>
            </a:r>
            <a:r>
              <a:rPr dirty="0" sz="1450" spc="-5">
                <a:latin typeface="Times New Roman"/>
                <a:cs typeface="Times New Roman"/>
              </a:rPr>
              <a:t>or </a:t>
            </a:r>
            <a:r>
              <a:rPr dirty="0" sz="1450" spc="-10">
                <a:latin typeface="Times New Roman"/>
                <a:cs typeface="Times New Roman"/>
              </a:rPr>
              <a:t>less, </a:t>
            </a:r>
            <a:r>
              <a:rPr dirty="0" sz="1450" spc="-5">
                <a:latin typeface="Times New Roman"/>
                <a:cs typeface="Times New Roman"/>
              </a:rPr>
              <a:t>on </a:t>
            </a:r>
            <a:r>
              <a:rPr dirty="0" sz="1450" spc="-10">
                <a:latin typeface="Times New Roman"/>
                <a:cs typeface="Times New Roman"/>
              </a:rPr>
              <a:t>the uneven  expanse were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identified; they might </a:t>
            </a:r>
            <a:r>
              <a:rPr dirty="0" sz="1450" spc="-5">
                <a:latin typeface="Times New Roman"/>
                <a:cs typeface="Times New Roman"/>
              </a:rPr>
              <a:t>be </a:t>
            </a:r>
            <a:r>
              <a:rPr dirty="0" sz="1450" spc="-10">
                <a:latin typeface="Times New Roman"/>
                <a:cs typeface="Times New Roman"/>
              </a:rPr>
              <a:t>crouching men, they might </a:t>
            </a:r>
            <a:r>
              <a:rPr dirty="0" sz="1450" spc="-5">
                <a:latin typeface="Times New Roman"/>
                <a:cs typeface="Times New Roman"/>
              </a:rPr>
              <a:t>be  </a:t>
            </a:r>
            <a:r>
              <a:rPr dirty="0" sz="1450" spc="-10">
                <a:latin typeface="Times New Roman"/>
                <a:cs typeface="Times New Roman"/>
              </a:rPr>
              <a:t>shadows; it was impossible to </a:t>
            </a:r>
            <a:r>
              <a:rPr dirty="0" sz="1450" spc="-5">
                <a:latin typeface="Times New Roman"/>
                <a:cs typeface="Times New Roman"/>
              </a:rPr>
              <a:t>be</a:t>
            </a:r>
            <a:r>
              <a:rPr dirty="0" sz="1450" spc="15">
                <a:latin typeface="Times New Roman"/>
                <a:cs typeface="Times New Roman"/>
              </a:rPr>
              <a:t> </a:t>
            </a:r>
            <a:r>
              <a:rPr dirty="0" sz="1450" spc="-10">
                <a:latin typeface="Times New Roman"/>
                <a:cs typeface="Times New Roman"/>
              </a:rPr>
              <a:t>sure.</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"Thank God," said </a:t>
            </a:r>
            <a:r>
              <a:rPr dirty="0" sz="1450" spc="-15">
                <a:latin typeface="Times New Roman"/>
                <a:cs typeface="Times New Roman"/>
              </a:rPr>
              <a:t>Northmour, </a:t>
            </a:r>
            <a:r>
              <a:rPr dirty="0" sz="1450" spc="-10">
                <a:latin typeface="Times New Roman"/>
                <a:cs typeface="Times New Roman"/>
              </a:rPr>
              <a:t>"Aggie is </a:t>
            </a:r>
            <a:r>
              <a:rPr dirty="0" sz="1450" spc="-5">
                <a:latin typeface="Times New Roman"/>
                <a:cs typeface="Times New Roman"/>
              </a:rPr>
              <a:t>not </a:t>
            </a:r>
            <a:r>
              <a:rPr dirty="0" sz="1450" spc="-10">
                <a:latin typeface="Times New Roman"/>
                <a:cs typeface="Times New Roman"/>
              </a:rPr>
              <a:t>coming</a:t>
            </a:r>
            <a:r>
              <a:rPr dirty="0" sz="1450" spc="45">
                <a:latin typeface="Times New Roman"/>
                <a:cs typeface="Times New Roman"/>
              </a:rPr>
              <a:t> </a:t>
            </a:r>
            <a:r>
              <a:rPr dirty="0" sz="1450" spc="-10">
                <a:latin typeface="Times New Roman"/>
                <a:cs typeface="Times New Roman"/>
              </a:rPr>
              <a:t>to-night."</a:t>
            </a:r>
            <a:endParaRPr sz="1450">
              <a:latin typeface="Times New Roman"/>
              <a:cs typeface="Times New Roman"/>
            </a:endParaRPr>
          </a:p>
          <a:p>
            <a:pPr algn="just" marL="12700" marR="9525">
              <a:lnSpc>
                <a:spcPts val="1730"/>
              </a:lnSpc>
              <a:spcBef>
                <a:spcPts val="920"/>
              </a:spcBef>
            </a:pPr>
            <a:r>
              <a:rPr dirty="0" sz="1450" spc="-10">
                <a:latin typeface="Times New Roman"/>
                <a:cs typeface="Times New Roman"/>
              </a:rPr>
              <a:t>Aggie was the name </a:t>
            </a:r>
            <a:r>
              <a:rPr dirty="0" sz="1450" spc="-5">
                <a:latin typeface="Times New Roman"/>
                <a:cs typeface="Times New Roman"/>
              </a:rPr>
              <a:t>of </a:t>
            </a:r>
            <a:r>
              <a:rPr dirty="0" sz="1450" spc="-10">
                <a:latin typeface="Times New Roman"/>
                <a:cs typeface="Times New Roman"/>
              </a:rPr>
              <a:t>the old nurse;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thought of </a:t>
            </a:r>
            <a:r>
              <a:rPr dirty="0" sz="1450" spc="-10">
                <a:latin typeface="Times New Roman"/>
                <a:cs typeface="Times New Roman"/>
              </a:rPr>
              <a:t>her till now;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should think </a:t>
            </a:r>
            <a:r>
              <a:rPr dirty="0" sz="1450" spc="-5">
                <a:latin typeface="Times New Roman"/>
                <a:cs typeface="Times New Roman"/>
              </a:rPr>
              <a:t>of </a:t>
            </a:r>
            <a:r>
              <a:rPr dirty="0" sz="1450" spc="-10">
                <a:latin typeface="Times New Roman"/>
                <a:cs typeface="Times New Roman"/>
              </a:rPr>
              <a:t>her at all, was </a:t>
            </a:r>
            <a:r>
              <a:rPr dirty="0" sz="1450" spc="-5">
                <a:latin typeface="Times New Roman"/>
                <a:cs typeface="Times New Roman"/>
              </a:rPr>
              <a:t>a </a:t>
            </a:r>
            <a:r>
              <a:rPr dirty="0" sz="1450" spc="-10">
                <a:latin typeface="Times New Roman"/>
                <a:cs typeface="Times New Roman"/>
              </a:rPr>
              <a:t>trait that surprised me in the</a:t>
            </a:r>
            <a:r>
              <a:rPr dirty="0" sz="1450" spc="114">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a:lnSpc>
                <a:spcPts val="1730"/>
              </a:lnSpc>
              <a:spcBef>
                <a:spcPts val="860"/>
              </a:spcBef>
            </a:pPr>
            <a:r>
              <a:rPr dirty="0" sz="1450" spc="-70">
                <a:latin typeface="Times New Roman"/>
                <a:cs typeface="Times New Roman"/>
              </a:rPr>
              <a:t>We </a:t>
            </a:r>
            <a:r>
              <a:rPr dirty="0" sz="1450" spc="-10">
                <a:latin typeface="Times New Roman"/>
                <a:cs typeface="Times New Roman"/>
              </a:rPr>
              <a:t>were again reduced to waiting. Northmour went to the fireplace and spread  his hands before the red embers, as if </a:t>
            </a:r>
            <a:r>
              <a:rPr dirty="0" sz="1450" spc="-5">
                <a:latin typeface="Times New Roman"/>
                <a:cs typeface="Times New Roman"/>
              </a:rPr>
              <a:t>he </a:t>
            </a:r>
            <a:r>
              <a:rPr dirty="0" sz="1450" spc="-10">
                <a:latin typeface="Times New Roman"/>
                <a:cs typeface="Times New Roman"/>
              </a:rPr>
              <a:t>were cold. </a:t>
            </a:r>
            <a:r>
              <a:rPr dirty="0" sz="1450" spc="-5">
                <a:latin typeface="Times New Roman"/>
                <a:cs typeface="Times New Roman"/>
              </a:rPr>
              <a:t>I </a:t>
            </a:r>
            <a:r>
              <a:rPr dirty="0" sz="1450" spc="-10">
                <a:latin typeface="Times New Roman"/>
                <a:cs typeface="Times New Roman"/>
              </a:rPr>
              <a:t>followed him  mechanically with my eyes, and in so doing turned my back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At that moment </a:t>
            </a:r>
            <a:r>
              <a:rPr dirty="0" sz="1450" spc="-5">
                <a:latin typeface="Times New Roman"/>
                <a:cs typeface="Times New Roman"/>
              </a:rPr>
              <a:t>a </a:t>
            </a:r>
            <a:r>
              <a:rPr dirty="0" sz="1450" spc="-10">
                <a:latin typeface="Times New Roman"/>
                <a:cs typeface="Times New Roman"/>
              </a:rPr>
              <a:t>very faint report was audible from without, and </a:t>
            </a:r>
            <a:r>
              <a:rPr dirty="0" sz="1450" spc="-5">
                <a:latin typeface="Times New Roman"/>
                <a:cs typeface="Times New Roman"/>
              </a:rPr>
              <a:t>a </a:t>
            </a:r>
            <a:r>
              <a:rPr dirty="0" sz="1450" spc="-10">
                <a:latin typeface="Times New Roman"/>
                <a:cs typeface="Times New Roman"/>
              </a:rPr>
              <a:t>ball  shivered </a:t>
            </a:r>
            <a:r>
              <a:rPr dirty="0" sz="1450" spc="-5">
                <a:latin typeface="Times New Roman"/>
                <a:cs typeface="Times New Roman"/>
              </a:rPr>
              <a:t>a </a:t>
            </a:r>
            <a:r>
              <a:rPr dirty="0" sz="1450" spc="-10">
                <a:latin typeface="Times New Roman"/>
                <a:cs typeface="Times New Roman"/>
              </a:rPr>
              <a:t>pane </a:t>
            </a:r>
            <a:r>
              <a:rPr dirty="0" sz="1450" spc="-5">
                <a:latin typeface="Times New Roman"/>
                <a:cs typeface="Times New Roman"/>
              </a:rPr>
              <a:t>of </a:t>
            </a:r>
            <a:r>
              <a:rPr dirty="0" sz="1450" spc="-10">
                <a:latin typeface="Times New Roman"/>
                <a:cs typeface="Times New Roman"/>
              </a:rPr>
              <a:t>glass, and buried itself in the shutter two inches from my  head. </a:t>
            </a:r>
            <a:r>
              <a:rPr dirty="0" sz="1450" spc="-5">
                <a:latin typeface="Times New Roman"/>
                <a:cs typeface="Times New Roman"/>
              </a:rPr>
              <a:t>I </a:t>
            </a:r>
            <a:r>
              <a:rPr dirty="0" sz="1450" spc="-10">
                <a:latin typeface="Times New Roman"/>
                <a:cs typeface="Times New Roman"/>
              </a:rPr>
              <a:t>heard Clara scream; and though </a:t>
            </a:r>
            <a:r>
              <a:rPr dirty="0" sz="1450" spc="-5">
                <a:latin typeface="Times New Roman"/>
                <a:cs typeface="Times New Roman"/>
              </a:rPr>
              <a:t>I </a:t>
            </a:r>
            <a:r>
              <a:rPr dirty="0" sz="1450" spc="-10">
                <a:latin typeface="Times New Roman"/>
                <a:cs typeface="Times New Roman"/>
              </a:rPr>
              <a:t>whipped instantly </a:t>
            </a:r>
            <a:r>
              <a:rPr dirty="0" sz="1450" spc="-5">
                <a:latin typeface="Times New Roman"/>
                <a:cs typeface="Times New Roman"/>
              </a:rPr>
              <a:t>out of </a:t>
            </a:r>
            <a:r>
              <a:rPr dirty="0" sz="1450" spc="-10">
                <a:latin typeface="Times New Roman"/>
                <a:cs typeface="Times New Roman"/>
              </a:rPr>
              <a:t>range and  into </a:t>
            </a:r>
            <a:r>
              <a:rPr dirty="0" sz="1450" spc="-5">
                <a:latin typeface="Times New Roman"/>
                <a:cs typeface="Times New Roman"/>
              </a:rPr>
              <a:t>a </a:t>
            </a:r>
            <a:r>
              <a:rPr dirty="0" sz="1450" spc="-15">
                <a:latin typeface="Times New Roman"/>
                <a:cs typeface="Times New Roman"/>
              </a:rPr>
              <a:t>corner, </a:t>
            </a:r>
            <a:r>
              <a:rPr dirty="0" sz="1450" spc="-10">
                <a:latin typeface="Times New Roman"/>
                <a:cs typeface="Times New Roman"/>
              </a:rPr>
              <a:t>she was there, so to speak, before me, beseeching to know if </a:t>
            </a:r>
            <a:r>
              <a:rPr dirty="0" sz="1450" spc="-5">
                <a:latin typeface="Times New Roman"/>
                <a:cs typeface="Times New Roman"/>
              </a:rPr>
              <a:t>I  </a:t>
            </a:r>
            <a:r>
              <a:rPr dirty="0" sz="1450" spc="-10">
                <a:latin typeface="Times New Roman"/>
                <a:cs typeface="Times New Roman"/>
              </a:rPr>
              <a:t>were hurt. </a:t>
            </a:r>
            <a:r>
              <a:rPr dirty="0" sz="1450" spc="-5">
                <a:latin typeface="Times New Roman"/>
                <a:cs typeface="Times New Roman"/>
              </a:rPr>
              <a:t>I </a:t>
            </a:r>
            <a:r>
              <a:rPr dirty="0" sz="1450" spc="-10">
                <a:latin typeface="Times New Roman"/>
                <a:cs typeface="Times New Roman"/>
              </a:rPr>
              <a:t>felt that </a:t>
            </a:r>
            <a:r>
              <a:rPr dirty="0" sz="1450" spc="-5">
                <a:latin typeface="Times New Roman"/>
                <a:cs typeface="Times New Roman"/>
              </a:rPr>
              <a:t>I </a:t>
            </a:r>
            <a:r>
              <a:rPr dirty="0" sz="1450" spc="-10">
                <a:latin typeface="Times New Roman"/>
                <a:cs typeface="Times New Roman"/>
              </a:rPr>
              <a:t>could stand to </a:t>
            </a:r>
            <a:r>
              <a:rPr dirty="0" sz="1450" spc="-5">
                <a:latin typeface="Times New Roman"/>
                <a:cs typeface="Times New Roman"/>
              </a:rPr>
              <a:t>be </a:t>
            </a:r>
            <a:r>
              <a:rPr dirty="0" sz="1450" spc="-10">
                <a:latin typeface="Times New Roman"/>
                <a:cs typeface="Times New Roman"/>
              </a:rPr>
              <a:t>shot at every day and all day </a:t>
            </a:r>
            <a:r>
              <a:rPr dirty="0" sz="1450" spc="-5">
                <a:latin typeface="Times New Roman"/>
                <a:cs typeface="Times New Roman"/>
              </a:rPr>
              <a:t>long, </a:t>
            </a:r>
            <a:r>
              <a:rPr dirty="0" sz="1450" spc="-10">
                <a:latin typeface="Times New Roman"/>
                <a:cs typeface="Times New Roman"/>
              </a:rPr>
              <a:t>with  such marks </a:t>
            </a:r>
            <a:r>
              <a:rPr dirty="0" sz="1450" spc="-5">
                <a:latin typeface="Times New Roman"/>
                <a:cs typeface="Times New Roman"/>
              </a:rPr>
              <a:t>of </a:t>
            </a:r>
            <a:r>
              <a:rPr dirty="0" sz="1450" spc="-10">
                <a:latin typeface="Times New Roman"/>
                <a:cs typeface="Times New Roman"/>
              </a:rPr>
              <a:t>solicitude for </a:t>
            </a:r>
            <a:r>
              <a:rPr dirty="0" sz="1450" spc="-5">
                <a:latin typeface="Times New Roman"/>
                <a:cs typeface="Times New Roman"/>
              </a:rPr>
              <a:t>a </a:t>
            </a:r>
            <a:r>
              <a:rPr dirty="0" sz="1450" spc="-10">
                <a:latin typeface="Times New Roman"/>
                <a:cs typeface="Times New Roman"/>
              </a:rPr>
              <a:t>reward; and </a:t>
            </a:r>
            <a:r>
              <a:rPr dirty="0" sz="1450" spc="-5">
                <a:latin typeface="Times New Roman"/>
                <a:cs typeface="Times New Roman"/>
              </a:rPr>
              <a:t>I </a:t>
            </a:r>
            <a:r>
              <a:rPr dirty="0" sz="1450" spc="-10">
                <a:latin typeface="Times New Roman"/>
                <a:cs typeface="Times New Roman"/>
              </a:rPr>
              <a:t>continued to reassure </a:t>
            </a:r>
            <a:r>
              <a:rPr dirty="0" sz="1450" spc="-20">
                <a:latin typeface="Times New Roman"/>
                <a:cs typeface="Times New Roman"/>
              </a:rPr>
              <a:t>her, </a:t>
            </a:r>
            <a:r>
              <a:rPr dirty="0" sz="1450" spc="-10">
                <a:latin typeface="Times New Roman"/>
                <a:cs typeface="Times New Roman"/>
              </a:rPr>
              <a:t>with the  tenderest caresses and in complete forgetfulness </a:t>
            </a:r>
            <a:r>
              <a:rPr dirty="0" sz="1450" spc="-5">
                <a:latin typeface="Times New Roman"/>
                <a:cs typeface="Times New Roman"/>
              </a:rPr>
              <a:t>of our </a:t>
            </a:r>
            <a:r>
              <a:rPr dirty="0" sz="1450" spc="-10">
                <a:latin typeface="Times New Roman"/>
                <a:cs typeface="Times New Roman"/>
              </a:rPr>
              <a:t>situation, till the voice  </a:t>
            </a:r>
            <a:r>
              <a:rPr dirty="0" sz="1450" spc="-5">
                <a:latin typeface="Times New Roman"/>
                <a:cs typeface="Times New Roman"/>
              </a:rPr>
              <a:t>of </a:t>
            </a:r>
            <a:r>
              <a:rPr dirty="0" sz="1450" spc="-10">
                <a:latin typeface="Times New Roman"/>
                <a:cs typeface="Times New Roman"/>
              </a:rPr>
              <a:t>Northmour recalled me to</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"An air-gun," </a:t>
            </a:r>
            <a:r>
              <a:rPr dirty="0" sz="1450" spc="-5">
                <a:latin typeface="Times New Roman"/>
                <a:cs typeface="Times New Roman"/>
              </a:rPr>
              <a:t>he </a:t>
            </a:r>
            <a:r>
              <a:rPr dirty="0" sz="1450" spc="-10">
                <a:latin typeface="Times New Roman"/>
                <a:cs typeface="Times New Roman"/>
              </a:rPr>
              <a:t>said. "They wish to make </a:t>
            </a:r>
            <a:r>
              <a:rPr dirty="0" sz="1450" spc="-5">
                <a:latin typeface="Times New Roman"/>
                <a:cs typeface="Times New Roman"/>
              </a:rPr>
              <a:t>no</a:t>
            </a:r>
            <a:r>
              <a:rPr dirty="0" sz="1450" spc="30">
                <a:latin typeface="Times New Roman"/>
                <a:cs typeface="Times New Roman"/>
              </a:rPr>
              <a:t> </a:t>
            </a:r>
            <a:r>
              <a:rPr dirty="0" sz="1450" spc="-10">
                <a:latin typeface="Times New Roman"/>
                <a:cs typeface="Times New Roman"/>
              </a:rPr>
              <a:t>noise."</a:t>
            </a:r>
            <a:endParaRPr sz="1450">
              <a:latin typeface="Times New Roman"/>
              <a:cs typeface="Times New Roman"/>
            </a:endParaRPr>
          </a:p>
          <a:p>
            <a:pPr algn="just" marL="12700" marR="5080">
              <a:lnSpc>
                <a:spcPts val="1730"/>
              </a:lnSpc>
              <a:spcBef>
                <a:spcPts val="920"/>
              </a:spcBef>
            </a:pPr>
            <a:r>
              <a:rPr dirty="0" sz="1450" spc="-5">
                <a:latin typeface="Times New Roman"/>
                <a:cs typeface="Times New Roman"/>
              </a:rPr>
              <a:t>I put </a:t>
            </a:r>
            <a:r>
              <a:rPr dirty="0" sz="1450" spc="-10">
                <a:latin typeface="Times New Roman"/>
                <a:cs typeface="Times New Roman"/>
              </a:rPr>
              <a:t>Clara aside, and looked at him. He was standing with his back to the fire  and his hands clasped behind him; and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by </a:t>
            </a:r>
            <a:r>
              <a:rPr dirty="0" sz="1450" spc="-10">
                <a:latin typeface="Times New Roman"/>
                <a:cs typeface="Times New Roman"/>
              </a:rPr>
              <a:t>the black look </a:t>
            </a:r>
            <a:r>
              <a:rPr dirty="0" sz="1450" spc="-5">
                <a:latin typeface="Times New Roman"/>
                <a:cs typeface="Times New Roman"/>
              </a:rPr>
              <a:t>on </a:t>
            </a:r>
            <a:r>
              <a:rPr dirty="0" sz="1450" spc="-10">
                <a:latin typeface="Times New Roman"/>
                <a:cs typeface="Times New Roman"/>
              </a:rPr>
              <a:t>his face,  that passion was boiling within. </a:t>
            </a:r>
            <a:r>
              <a:rPr dirty="0" sz="1450" spc="-5">
                <a:latin typeface="Times New Roman"/>
                <a:cs typeface="Times New Roman"/>
              </a:rPr>
              <a:t>I </a:t>
            </a:r>
            <a:r>
              <a:rPr dirty="0" sz="1450" spc="-10">
                <a:latin typeface="Times New Roman"/>
                <a:cs typeface="Times New Roman"/>
              </a:rPr>
              <a:t>had seen just such </a:t>
            </a:r>
            <a:r>
              <a:rPr dirty="0" sz="1450" spc="-5">
                <a:latin typeface="Times New Roman"/>
                <a:cs typeface="Times New Roman"/>
              </a:rPr>
              <a:t>a </a:t>
            </a:r>
            <a:r>
              <a:rPr dirty="0" sz="1450" spc="-10">
                <a:latin typeface="Times New Roman"/>
                <a:cs typeface="Times New Roman"/>
              </a:rPr>
              <a:t>look before </a:t>
            </a:r>
            <a:r>
              <a:rPr dirty="0" sz="1450" spc="-5">
                <a:latin typeface="Times New Roman"/>
                <a:cs typeface="Times New Roman"/>
              </a:rPr>
              <a:t>he </a:t>
            </a:r>
            <a:r>
              <a:rPr dirty="0" sz="1450" spc="-10">
                <a:latin typeface="Times New Roman"/>
                <a:cs typeface="Times New Roman"/>
              </a:rPr>
              <a:t>attacked  me, that March night, in the adjoining chamber; and, though </a:t>
            </a:r>
            <a:r>
              <a:rPr dirty="0" sz="1450" spc="-5">
                <a:latin typeface="Times New Roman"/>
                <a:cs typeface="Times New Roman"/>
              </a:rPr>
              <a:t>I </a:t>
            </a:r>
            <a:r>
              <a:rPr dirty="0" sz="1450" spc="-10">
                <a:latin typeface="Times New Roman"/>
                <a:cs typeface="Times New Roman"/>
              </a:rPr>
              <a:t>could make  every allowance for his </a:t>
            </a:r>
            <a:r>
              <a:rPr dirty="0" sz="1450" spc="-20">
                <a:latin typeface="Times New Roman"/>
                <a:cs typeface="Times New Roman"/>
              </a:rPr>
              <a:t>anger, </a:t>
            </a:r>
            <a:r>
              <a:rPr dirty="0" sz="1450" spc="-5">
                <a:latin typeface="Times New Roman"/>
                <a:cs typeface="Times New Roman"/>
              </a:rPr>
              <a:t>I </a:t>
            </a:r>
            <a:r>
              <a:rPr dirty="0" sz="1450" spc="-10">
                <a:latin typeface="Times New Roman"/>
                <a:cs typeface="Times New Roman"/>
              </a:rPr>
              <a:t>confess </a:t>
            </a:r>
            <a:r>
              <a:rPr dirty="0" sz="1450" spc="-5">
                <a:latin typeface="Times New Roman"/>
                <a:cs typeface="Times New Roman"/>
              </a:rPr>
              <a:t>I </a:t>
            </a:r>
            <a:r>
              <a:rPr dirty="0" sz="1450" spc="-10">
                <a:latin typeface="Times New Roman"/>
                <a:cs typeface="Times New Roman"/>
              </a:rPr>
              <a:t>trembled for the consequences. He  gazed straight before him; </a:t>
            </a:r>
            <a:r>
              <a:rPr dirty="0" sz="1450" spc="-5">
                <a:latin typeface="Times New Roman"/>
                <a:cs typeface="Times New Roman"/>
              </a:rPr>
              <a:t>but he </a:t>
            </a:r>
            <a:r>
              <a:rPr dirty="0" sz="1450" spc="-10">
                <a:latin typeface="Times New Roman"/>
                <a:cs typeface="Times New Roman"/>
              </a:rPr>
              <a:t>could see </a:t>
            </a:r>
            <a:r>
              <a:rPr dirty="0" sz="1450" spc="-5">
                <a:latin typeface="Times New Roman"/>
                <a:cs typeface="Times New Roman"/>
              </a:rPr>
              <a:t>us </a:t>
            </a:r>
            <a:r>
              <a:rPr dirty="0" sz="1450" spc="-10">
                <a:latin typeface="Times New Roman"/>
                <a:cs typeface="Times New Roman"/>
              </a:rPr>
              <a:t>with the tail </a:t>
            </a:r>
            <a:r>
              <a:rPr dirty="0" sz="1450" spc="-5">
                <a:latin typeface="Times New Roman"/>
                <a:cs typeface="Times New Roman"/>
              </a:rPr>
              <a:t>of </a:t>
            </a:r>
            <a:r>
              <a:rPr dirty="0" sz="1450" spc="-10">
                <a:latin typeface="Times New Roman"/>
                <a:cs typeface="Times New Roman"/>
              </a:rPr>
              <a:t>his eye, and his  temper kept rising like </a:t>
            </a:r>
            <a:r>
              <a:rPr dirty="0" sz="1450" spc="-5">
                <a:latin typeface="Times New Roman"/>
                <a:cs typeface="Times New Roman"/>
              </a:rPr>
              <a:t>a </a:t>
            </a:r>
            <a:r>
              <a:rPr dirty="0" sz="1450" spc="-10">
                <a:latin typeface="Times New Roman"/>
                <a:cs typeface="Times New Roman"/>
              </a:rPr>
              <a:t>gale </a:t>
            </a:r>
            <a:r>
              <a:rPr dirty="0" sz="1450" spc="-5">
                <a:latin typeface="Times New Roman"/>
                <a:cs typeface="Times New Roman"/>
              </a:rPr>
              <a:t>of </a:t>
            </a:r>
            <a:r>
              <a:rPr dirty="0" sz="1450" spc="-10">
                <a:latin typeface="Times New Roman"/>
                <a:cs typeface="Times New Roman"/>
              </a:rPr>
              <a:t>wind. </a:t>
            </a:r>
            <a:r>
              <a:rPr dirty="0" sz="1450" spc="-25">
                <a:latin typeface="Times New Roman"/>
                <a:cs typeface="Times New Roman"/>
              </a:rPr>
              <a:t>With </a:t>
            </a:r>
            <a:r>
              <a:rPr dirty="0" sz="1450" spc="-10">
                <a:latin typeface="Times New Roman"/>
                <a:cs typeface="Times New Roman"/>
              </a:rPr>
              <a:t>regular battle awaiting </a:t>
            </a:r>
            <a:r>
              <a:rPr dirty="0" sz="1450" spc="-5">
                <a:latin typeface="Times New Roman"/>
                <a:cs typeface="Times New Roman"/>
              </a:rPr>
              <a:t>us </a:t>
            </a:r>
            <a:r>
              <a:rPr dirty="0" sz="1450" spc="-10">
                <a:latin typeface="Times New Roman"/>
                <a:cs typeface="Times New Roman"/>
              </a:rPr>
              <a:t>outside,  this prospect </a:t>
            </a:r>
            <a:r>
              <a:rPr dirty="0" sz="1450" spc="-5">
                <a:latin typeface="Times New Roman"/>
                <a:cs typeface="Times New Roman"/>
              </a:rPr>
              <a:t>of </a:t>
            </a:r>
            <a:r>
              <a:rPr dirty="0" sz="1450" spc="-10">
                <a:latin typeface="Times New Roman"/>
                <a:cs typeface="Times New Roman"/>
              </a:rPr>
              <a:t>an internecine strife within the walls began to daunt</a:t>
            </a:r>
            <a:r>
              <a:rPr dirty="0" sz="1450" spc="9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a:lnSpc>
                <a:spcPct val="100000"/>
              </a:lnSpc>
              <a:spcBef>
                <a:spcPts val="785"/>
              </a:spcBef>
            </a:pPr>
            <a:r>
              <a:rPr dirty="0" sz="1450" spc="-20">
                <a:latin typeface="Times New Roman"/>
                <a:cs typeface="Times New Roman"/>
              </a:rPr>
              <a:t>Suddenly,</a:t>
            </a:r>
            <a:r>
              <a:rPr dirty="0" sz="1450" spc="100">
                <a:latin typeface="Times New Roman"/>
                <a:cs typeface="Times New Roman"/>
              </a:rPr>
              <a:t> </a:t>
            </a:r>
            <a:r>
              <a:rPr dirty="0" sz="1450" spc="-10">
                <a:latin typeface="Times New Roman"/>
                <a:cs typeface="Times New Roman"/>
              </a:rPr>
              <a:t>as</a:t>
            </a:r>
            <a:r>
              <a:rPr dirty="0" sz="1450" spc="105">
                <a:latin typeface="Times New Roman"/>
                <a:cs typeface="Times New Roman"/>
              </a:rPr>
              <a:t> </a:t>
            </a:r>
            <a:r>
              <a:rPr dirty="0" sz="1450" spc="-5">
                <a:latin typeface="Times New Roman"/>
                <a:cs typeface="Times New Roman"/>
              </a:rPr>
              <a:t>I</a:t>
            </a:r>
            <a:r>
              <a:rPr dirty="0" sz="1450" spc="105">
                <a:latin typeface="Times New Roman"/>
                <a:cs typeface="Times New Roman"/>
              </a:rPr>
              <a:t> </a:t>
            </a:r>
            <a:r>
              <a:rPr dirty="0" sz="1450" spc="-10">
                <a:latin typeface="Times New Roman"/>
                <a:cs typeface="Times New Roman"/>
              </a:rPr>
              <a:t>was</a:t>
            </a:r>
            <a:r>
              <a:rPr dirty="0" sz="1450" spc="105">
                <a:latin typeface="Times New Roman"/>
                <a:cs typeface="Times New Roman"/>
              </a:rPr>
              <a:t> </a:t>
            </a:r>
            <a:r>
              <a:rPr dirty="0" sz="1450" spc="-10">
                <a:latin typeface="Times New Roman"/>
                <a:cs typeface="Times New Roman"/>
              </a:rPr>
              <a:t>thus</a:t>
            </a:r>
            <a:r>
              <a:rPr dirty="0" sz="1450" spc="105">
                <a:latin typeface="Times New Roman"/>
                <a:cs typeface="Times New Roman"/>
              </a:rPr>
              <a:t> </a:t>
            </a:r>
            <a:r>
              <a:rPr dirty="0" sz="1450" spc="-10">
                <a:latin typeface="Times New Roman"/>
                <a:cs typeface="Times New Roman"/>
              </a:rPr>
              <a:t>closely</a:t>
            </a:r>
            <a:r>
              <a:rPr dirty="0" sz="1450" spc="105">
                <a:latin typeface="Times New Roman"/>
                <a:cs typeface="Times New Roman"/>
              </a:rPr>
              <a:t> </a:t>
            </a:r>
            <a:r>
              <a:rPr dirty="0" sz="1450" spc="-10">
                <a:latin typeface="Times New Roman"/>
                <a:cs typeface="Times New Roman"/>
              </a:rPr>
              <a:t>watching</a:t>
            </a:r>
            <a:r>
              <a:rPr dirty="0" sz="1450" spc="105">
                <a:latin typeface="Times New Roman"/>
                <a:cs typeface="Times New Roman"/>
              </a:rPr>
              <a:t> </a:t>
            </a:r>
            <a:r>
              <a:rPr dirty="0" sz="1450" spc="-10">
                <a:latin typeface="Times New Roman"/>
                <a:cs typeface="Times New Roman"/>
              </a:rPr>
              <a:t>his</a:t>
            </a:r>
            <a:r>
              <a:rPr dirty="0" sz="1450" spc="100">
                <a:latin typeface="Times New Roman"/>
                <a:cs typeface="Times New Roman"/>
              </a:rPr>
              <a:t> </a:t>
            </a:r>
            <a:r>
              <a:rPr dirty="0" sz="1450" spc="-10">
                <a:latin typeface="Times New Roman"/>
                <a:cs typeface="Times New Roman"/>
              </a:rPr>
              <a:t>expression</a:t>
            </a:r>
            <a:r>
              <a:rPr dirty="0" sz="1450" spc="105">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10">
                <a:latin typeface="Times New Roman"/>
                <a:cs typeface="Times New Roman"/>
              </a:rPr>
              <a:t>prepared</a:t>
            </a:r>
            <a:r>
              <a:rPr dirty="0" sz="1450" spc="105">
                <a:latin typeface="Times New Roman"/>
                <a:cs typeface="Times New Roman"/>
              </a:rPr>
              <a:t> </a:t>
            </a:r>
            <a:r>
              <a:rPr dirty="0" sz="1450" spc="-10">
                <a:latin typeface="Times New Roman"/>
                <a:cs typeface="Times New Roman"/>
              </a:rPr>
              <a:t>against</a:t>
            </a:r>
            <a:endParaRPr sz="1450">
              <a:latin typeface="Times New Roman"/>
              <a:cs typeface="Times New Roman"/>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13511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the worst,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change, </a:t>
            </a:r>
            <a:r>
              <a:rPr dirty="0" sz="1450" spc="-5">
                <a:latin typeface="Times New Roman"/>
                <a:cs typeface="Times New Roman"/>
              </a:rPr>
              <a:t>a </a:t>
            </a:r>
            <a:r>
              <a:rPr dirty="0" sz="1450" spc="-10">
                <a:latin typeface="Times New Roman"/>
                <a:cs typeface="Times New Roman"/>
              </a:rPr>
              <a:t>flash,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relief, </a:t>
            </a:r>
            <a:r>
              <a:rPr dirty="0" sz="1450" spc="-5">
                <a:latin typeface="Times New Roman"/>
                <a:cs typeface="Times New Roman"/>
              </a:rPr>
              <a:t>upon </a:t>
            </a:r>
            <a:r>
              <a:rPr dirty="0" sz="1450" spc="-10">
                <a:latin typeface="Times New Roman"/>
                <a:cs typeface="Times New Roman"/>
              </a:rPr>
              <a:t>his face. He took </a:t>
            </a:r>
            <a:r>
              <a:rPr dirty="0" sz="1450" spc="-5">
                <a:latin typeface="Times New Roman"/>
                <a:cs typeface="Times New Roman"/>
              </a:rPr>
              <a:t>up  </a:t>
            </a:r>
            <a:r>
              <a:rPr dirty="0" sz="1450" spc="-10">
                <a:latin typeface="Times New Roman"/>
                <a:cs typeface="Times New Roman"/>
              </a:rPr>
              <a:t>the lamp which stood beside him </a:t>
            </a:r>
            <a:r>
              <a:rPr dirty="0" sz="1450" spc="-5">
                <a:latin typeface="Times New Roman"/>
                <a:cs typeface="Times New Roman"/>
              </a:rPr>
              <a:t>on </a:t>
            </a:r>
            <a:r>
              <a:rPr dirty="0" sz="1450" spc="-10">
                <a:latin typeface="Times New Roman"/>
                <a:cs typeface="Times New Roman"/>
              </a:rPr>
              <a:t>the table, and turned to </a:t>
            </a:r>
            <a:r>
              <a:rPr dirty="0" sz="1450" spc="-5">
                <a:latin typeface="Times New Roman"/>
                <a:cs typeface="Times New Roman"/>
              </a:rPr>
              <a:t>us </a:t>
            </a:r>
            <a:r>
              <a:rPr dirty="0" sz="1450" spc="-10">
                <a:latin typeface="Times New Roman"/>
                <a:cs typeface="Times New Roman"/>
              </a:rPr>
              <a:t>with an air </a:t>
            </a:r>
            <a:r>
              <a:rPr dirty="0" sz="1450" spc="-5">
                <a:latin typeface="Times New Roman"/>
                <a:cs typeface="Times New Roman"/>
              </a:rPr>
              <a:t>of  </a:t>
            </a:r>
            <a:r>
              <a:rPr dirty="0" sz="1450" spc="-10">
                <a:latin typeface="Times New Roman"/>
                <a:cs typeface="Times New Roman"/>
              </a:rPr>
              <a:t>some excitement.</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"There is </a:t>
            </a:r>
            <a:r>
              <a:rPr dirty="0" sz="1450" spc="-5">
                <a:latin typeface="Times New Roman"/>
                <a:cs typeface="Times New Roman"/>
              </a:rPr>
              <a:t>one point </a:t>
            </a:r>
            <a:r>
              <a:rPr dirty="0" sz="1450" spc="-10">
                <a:latin typeface="Times New Roman"/>
                <a:cs typeface="Times New Roman"/>
              </a:rPr>
              <a:t>that we must </a:t>
            </a:r>
            <a:r>
              <a:rPr dirty="0" sz="1450" spc="-25">
                <a:latin typeface="Times New Roman"/>
                <a:cs typeface="Times New Roman"/>
              </a:rPr>
              <a:t>know," </a:t>
            </a:r>
            <a:r>
              <a:rPr dirty="0" sz="1450" spc="-10">
                <a:latin typeface="Times New Roman"/>
                <a:cs typeface="Times New Roman"/>
              </a:rPr>
              <a:t>said he. "Are they going to butcher  the </a:t>
            </a:r>
            <a:r>
              <a:rPr dirty="0" sz="1450" spc="-5">
                <a:latin typeface="Times New Roman"/>
                <a:cs typeface="Times New Roman"/>
              </a:rPr>
              <a:t>lot of </a:t>
            </a:r>
            <a:r>
              <a:rPr dirty="0" sz="1450" spc="-10">
                <a:latin typeface="Times New Roman"/>
                <a:cs typeface="Times New Roman"/>
              </a:rPr>
              <a:t>us, </a:t>
            </a:r>
            <a:r>
              <a:rPr dirty="0" sz="1450" spc="-5">
                <a:latin typeface="Times New Roman"/>
                <a:cs typeface="Times New Roman"/>
              </a:rPr>
              <a:t>or </a:t>
            </a:r>
            <a:r>
              <a:rPr dirty="0" sz="1450" spc="-10">
                <a:latin typeface="Times New Roman"/>
                <a:cs typeface="Times New Roman"/>
              </a:rPr>
              <a:t>only Huddlestone? Did they take </a:t>
            </a:r>
            <a:r>
              <a:rPr dirty="0" sz="1450" spc="-5">
                <a:latin typeface="Times New Roman"/>
                <a:cs typeface="Times New Roman"/>
              </a:rPr>
              <a:t>you </a:t>
            </a:r>
            <a:r>
              <a:rPr dirty="0" sz="1450" spc="-10">
                <a:latin typeface="Times New Roman"/>
                <a:cs typeface="Times New Roman"/>
              </a:rPr>
              <a:t>for him, </a:t>
            </a:r>
            <a:r>
              <a:rPr dirty="0" sz="1450" spc="-5">
                <a:latin typeface="Times New Roman"/>
                <a:cs typeface="Times New Roman"/>
              </a:rPr>
              <a:t>or </a:t>
            </a:r>
            <a:r>
              <a:rPr dirty="0" sz="1450" spc="-10">
                <a:latin typeface="Times New Roman"/>
                <a:cs typeface="Times New Roman"/>
              </a:rPr>
              <a:t>fire at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own </a:t>
            </a:r>
            <a:r>
              <a:rPr dirty="0" sz="1450" spc="-15">
                <a:latin typeface="Times New Roman"/>
                <a:cs typeface="Times New Roman"/>
              </a:rPr>
              <a:t>BEAUX</a:t>
            </a:r>
            <a:r>
              <a:rPr dirty="0" sz="1450" spc="-5">
                <a:latin typeface="Times New Roman"/>
                <a:cs typeface="Times New Roman"/>
              </a:rPr>
              <a:t> </a:t>
            </a:r>
            <a:r>
              <a:rPr dirty="0" sz="1450" spc="-10">
                <a:latin typeface="Times New Roman"/>
                <a:cs typeface="Times New Roman"/>
              </a:rPr>
              <a:t>YEUX?"</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"They took me for him, for certain," </a:t>
            </a:r>
            <a:r>
              <a:rPr dirty="0" sz="1450" spc="-5">
                <a:latin typeface="Times New Roman"/>
                <a:cs typeface="Times New Roman"/>
              </a:rPr>
              <a:t>I </a:t>
            </a:r>
            <a:r>
              <a:rPr dirty="0" sz="1450" spc="-10">
                <a:latin typeface="Times New Roman"/>
                <a:cs typeface="Times New Roman"/>
              </a:rPr>
              <a:t>replied. "I am near as tall, and my head  is </a:t>
            </a:r>
            <a:r>
              <a:rPr dirty="0" sz="1450" spc="-20">
                <a:latin typeface="Times New Roman"/>
                <a:cs typeface="Times New Roman"/>
              </a:rPr>
              <a:t>fair."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am going to make sure," returned Northmour; and </a:t>
            </a:r>
            <a:r>
              <a:rPr dirty="0" sz="1450" spc="-5">
                <a:latin typeface="Times New Roman"/>
                <a:cs typeface="Times New Roman"/>
              </a:rPr>
              <a:t>he </a:t>
            </a:r>
            <a:r>
              <a:rPr dirty="0" sz="1450" spc="-10">
                <a:latin typeface="Times New Roman"/>
                <a:cs typeface="Times New Roman"/>
              </a:rPr>
              <a:t>stepped </a:t>
            </a:r>
            <a:r>
              <a:rPr dirty="0" sz="1450" spc="-5">
                <a:latin typeface="Times New Roman"/>
                <a:cs typeface="Times New Roman"/>
              </a:rPr>
              <a:t>up </a:t>
            </a:r>
            <a:r>
              <a:rPr dirty="0" sz="1450" spc="-10">
                <a:latin typeface="Times New Roman"/>
                <a:cs typeface="Times New Roman"/>
              </a:rPr>
              <a:t>to the  </a:t>
            </a:r>
            <a:r>
              <a:rPr dirty="0" sz="1450" spc="-20">
                <a:latin typeface="Times New Roman"/>
                <a:cs typeface="Times New Roman"/>
              </a:rPr>
              <a:t>window, </a:t>
            </a:r>
            <a:r>
              <a:rPr dirty="0" sz="1450" spc="-10">
                <a:latin typeface="Times New Roman"/>
                <a:cs typeface="Times New Roman"/>
              </a:rPr>
              <a:t>holding the lamp above his head, and stood there, quietly affronting  death, for half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minute.</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Clara </a:t>
            </a:r>
            <a:r>
              <a:rPr dirty="0" sz="1450" spc="-5">
                <a:latin typeface="Times New Roman"/>
                <a:cs typeface="Times New Roman"/>
              </a:rPr>
              <a:t>sought </a:t>
            </a:r>
            <a:r>
              <a:rPr dirty="0" sz="1450" spc="-10">
                <a:latin typeface="Times New Roman"/>
                <a:cs typeface="Times New Roman"/>
              </a:rPr>
              <a:t>to rush forward and </a:t>
            </a:r>
            <a:r>
              <a:rPr dirty="0" sz="1450" spc="-5">
                <a:latin typeface="Times New Roman"/>
                <a:cs typeface="Times New Roman"/>
              </a:rPr>
              <a:t>pull </a:t>
            </a:r>
            <a:r>
              <a:rPr dirty="0" sz="1450" spc="-10">
                <a:latin typeface="Times New Roman"/>
                <a:cs typeface="Times New Roman"/>
              </a:rPr>
              <a:t>him from the place </a:t>
            </a:r>
            <a:r>
              <a:rPr dirty="0" sz="1450" spc="-5">
                <a:latin typeface="Times New Roman"/>
                <a:cs typeface="Times New Roman"/>
              </a:rPr>
              <a:t>of </a:t>
            </a:r>
            <a:r>
              <a:rPr dirty="0" sz="1450" spc="-10">
                <a:latin typeface="Times New Roman"/>
                <a:cs typeface="Times New Roman"/>
              </a:rPr>
              <a:t>danger; </a:t>
            </a:r>
            <a:r>
              <a:rPr dirty="0" sz="1450" spc="-5">
                <a:latin typeface="Times New Roman"/>
                <a:cs typeface="Times New Roman"/>
              </a:rPr>
              <a:t>but I </a:t>
            </a:r>
            <a:r>
              <a:rPr dirty="0" sz="1450" spc="-10">
                <a:latin typeface="Times New Roman"/>
                <a:cs typeface="Times New Roman"/>
              </a:rPr>
              <a:t>had  the pardonable selfishness to hold her back </a:t>
            </a:r>
            <a:r>
              <a:rPr dirty="0" sz="1450" spc="-5">
                <a:latin typeface="Times New Roman"/>
                <a:cs typeface="Times New Roman"/>
              </a:rPr>
              <a:t>by</a:t>
            </a:r>
            <a:r>
              <a:rPr dirty="0" sz="1450" spc="35">
                <a:latin typeface="Times New Roman"/>
                <a:cs typeface="Times New Roman"/>
              </a:rPr>
              <a:t> </a:t>
            </a:r>
            <a:r>
              <a:rPr dirty="0" sz="1450" spc="-10">
                <a:latin typeface="Times New Roman"/>
                <a:cs typeface="Times New Roman"/>
              </a:rPr>
              <a:t>force.</a:t>
            </a:r>
            <a:endParaRPr sz="1450">
              <a:latin typeface="Times New Roman"/>
              <a:cs typeface="Times New Roman"/>
            </a:endParaRPr>
          </a:p>
          <a:p>
            <a:pPr marL="12700" marR="956944">
              <a:lnSpc>
                <a:spcPts val="1730"/>
              </a:lnSpc>
              <a:spcBef>
                <a:spcPts val="860"/>
              </a:spcBef>
            </a:pPr>
            <a:r>
              <a:rPr dirty="0" sz="1450" spc="-35">
                <a:latin typeface="Times New Roman"/>
                <a:cs typeface="Times New Roman"/>
              </a:rPr>
              <a:t>"Yes," </a:t>
            </a:r>
            <a:r>
              <a:rPr dirty="0" sz="1450" spc="-10">
                <a:latin typeface="Times New Roman"/>
                <a:cs typeface="Times New Roman"/>
              </a:rPr>
              <a:t>said </a:t>
            </a:r>
            <a:r>
              <a:rPr dirty="0" sz="1450" spc="-15">
                <a:latin typeface="Times New Roman"/>
                <a:cs typeface="Times New Roman"/>
              </a:rPr>
              <a:t>Northmour, </a:t>
            </a:r>
            <a:r>
              <a:rPr dirty="0" sz="1450" spc="-10">
                <a:latin typeface="Times New Roman"/>
                <a:cs typeface="Times New Roman"/>
              </a:rPr>
              <a:t>turning coolly from the window; "it's only  Huddlestone they</a:t>
            </a:r>
            <a:r>
              <a:rPr dirty="0" sz="1450" spc="-5">
                <a:latin typeface="Times New Roman"/>
                <a:cs typeface="Times New Roman"/>
              </a:rPr>
              <a:t> </a:t>
            </a:r>
            <a:r>
              <a:rPr dirty="0" sz="1450" spc="-10">
                <a:latin typeface="Times New Roman"/>
                <a:cs typeface="Times New Roman"/>
              </a:rPr>
              <a:t>want."</a:t>
            </a:r>
            <a:endParaRPr sz="1450">
              <a:latin typeface="Times New Roman"/>
              <a:cs typeface="Times New Roman"/>
            </a:endParaRPr>
          </a:p>
          <a:p>
            <a:pPr marL="12700" marR="10160">
              <a:lnSpc>
                <a:spcPts val="1730"/>
              </a:lnSpc>
              <a:spcBef>
                <a:spcPts val="860"/>
              </a:spcBef>
            </a:pPr>
            <a:r>
              <a:rPr dirty="0" sz="1450" spc="-10">
                <a:latin typeface="Times New Roman"/>
                <a:cs typeface="Times New Roman"/>
              </a:rPr>
              <a:t>"Oh, </a:t>
            </a:r>
            <a:r>
              <a:rPr dirty="0" sz="1450" spc="-35">
                <a:latin typeface="Times New Roman"/>
                <a:cs typeface="Times New Roman"/>
              </a:rPr>
              <a:t>Mr. </a:t>
            </a:r>
            <a:r>
              <a:rPr dirty="0" sz="1450" spc="-10">
                <a:latin typeface="Times New Roman"/>
                <a:cs typeface="Times New Roman"/>
              </a:rPr>
              <a:t>Northmour!" cried Clara; </a:t>
            </a:r>
            <a:r>
              <a:rPr dirty="0" sz="1450" spc="-5">
                <a:latin typeface="Times New Roman"/>
                <a:cs typeface="Times New Roman"/>
              </a:rPr>
              <a:t>but </a:t>
            </a:r>
            <a:r>
              <a:rPr dirty="0" sz="1450" spc="-10">
                <a:latin typeface="Times New Roman"/>
                <a:cs typeface="Times New Roman"/>
              </a:rPr>
              <a:t>found </a:t>
            </a:r>
            <a:r>
              <a:rPr dirty="0" sz="1450" spc="-5">
                <a:latin typeface="Times New Roman"/>
                <a:cs typeface="Times New Roman"/>
              </a:rPr>
              <a:t>no </a:t>
            </a:r>
            <a:r>
              <a:rPr dirty="0" sz="1450" spc="-10">
                <a:latin typeface="Times New Roman"/>
                <a:cs typeface="Times New Roman"/>
              </a:rPr>
              <a:t>more to add; the temerity she  had just witnessed seeming beyond the reach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He, </a:t>
            </a:r>
            <a:r>
              <a:rPr dirty="0" sz="1450" spc="-5">
                <a:latin typeface="Times New Roman"/>
                <a:cs typeface="Times New Roman"/>
              </a:rPr>
              <a:t>on </a:t>
            </a:r>
            <a:r>
              <a:rPr dirty="0" sz="1450" spc="-10">
                <a:latin typeface="Times New Roman"/>
                <a:cs typeface="Times New Roman"/>
              </a:rPr>
              <a:t>his part, looked at me, cocking his head, with </a:t>
            </a:r>
            <a:r>
              <a:rPr dirty="0" sz="1450" spc="-5">
                <a:latin typeface="Times New Roman"/>
                <a:cs typeface="Times New Roman"/>
              </a:rPr>
              <a:t>a </a:t>
            </a:r>
            <a:r>
              <a:rPr dirty="0" sz="1450" spc="-10">
                <a:latin typeface="Times New Roman"/>
                <a:cs typeface="Times New Roman"/>
              </a:rPr>
              <a:t>fire </a:t>
            </a:r>
            <a:r>
              <a:rPr dirty="0" sz="1450" spc="-5">
                <a:latin typeface="Times New Roman"/>
                <a:cs typeface="Times New Roman"/>
              </a:rPr>
              <a:t>of </a:t>
            </a:r>
            <a:r>
              <a:rPr dirty="0" sz="1450" spc="-10">
                <a:latin typeface="Times New Roman"/>
                <a:cs typeface="Times New Roman"/>
              </a:rPr>
              <a:t>triumph in his  eyes; and </a:t>
            </a:r>
            <a:r>
              <a:rPr dirty="0" sz="1450" spc="-5">
                <a:latin typeface="Times New Roman"/>
                <a:cs typeface="Times New Roman"/>
              </a:rPr>
              <a:t>I </a:t>
            </a:r>
            <a:r>
              <a:rPr dirty="0" sz="1450" spc="-10">
                <a:latin typeface="Times New Roman"/>
                <a:cs typeface="Times New Roman"/>
              </a:rPr>
              <a:t>understood at once that </a:t>
            </a:r>
            <a:r>
              <a:rPr dirty="0" sz="1450" spc="-5">
                <a:latin typeface="Times New Roman"/>
                <a:cs typeface="Times New Roman"/>
              </a:rPr>
              <a:t>he </a:t>
            </a:r>
            <a:r>
              <a:rPr dirty="0" sz="1450" spc="-10">
                <a:latin typeface="Times New Roman"/>
                <a:cs typeface="Times New Roman"/>
              </a:rPr>
              <a:t>had thus hazarded his life, merely to  attract Clara's notice, and depose me from my position as the hero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hour.  </a:t>
            </a:r>
            <a:r>
              <a:rPr dirty="0" sz="1450" spc="-10">
                <a:latin typeface="Times New Roman"/>
                <a:cs typeface="Times New Roman"/>
              </a:rPr>
              <a:t>He snapped his</a:t>
            </a:r>
            <a:r>
              <a:rPr dirty="0" sz="1450">
                <a:latin typeface="Times New Roman"/>
                <a:cs typeface="Times New Roman"/>
              </a:rPr>
              <a:t> </a:t>
            </a:r>
            <a:r>
              <a:rPr dirty="0" sz="1450" spc="-10">
                <a:latin typeface="Times New Roman"/>
                <a:cs typeface="Times New Roman"/>
              </a:rPr>
              <a:t>fingers.</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"The fire is only beginning," said he. "When they warm </a:t>
            </a:r>
            <a:r>
              <a:rPr dirty="0" sz="1450" spc="-5">
                <a:latin typeface="Times New Roman"/>
                <a:cs typeface="Times New Roman"/>
              </a:rPr>
              <a:t>up </a:t>
            </a:r>
            <a:r>
              <a:rPr dirty="0" sz="1450" spc="-10">
                <a:latin typeface="Times New Roman"/>
                <a:cs typeface="Times New Roman"/>
              </a:rPr>
              <a:t>to their work, they  won't </a:t>
            </a:r>
            <a:r>
              <a:rPr dirty="0" sz="1450" spc="-5">
                <a:latin typeface="Times New Roman"/>
                <a:cs typeface="Times New Roman"/>
              </a:rPr>
              <a:t>be </a:t>
            </a:r>
            <a:r>
              <a:rPr dirty="0" sz="1450" spc="-10">
                <a:latin typeface="Times New Roman"/>
                <a:cs typeface="Times New Roman"/>
              </a:rPr>
              <a:t>so</a:t>
            </a:r>
            <a:r>
              <a:rPr dirty="0" sz="1450" spc="-5">
                <a:latin typeface="Times New Roman"/>
                <a:cs typeface="Times New Roman"/>
              </a:rPr>
              <a:t> </a:t>
            </a:r>
            <a:r>
              <a:rPr dirty="0" sz="1450" spc="-15">
                <a:latin typeface="Times New Roman"/>
                <a:cs typeface="Times New Roman"/>
              </a:rPr>
              <a:t>particular."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 voice was now heard hailing </a:t>
            </a:r>
            <a:r>
              <a:rPr dirty="0" sz="1450" spc="-5">
                <a:latin typeface="Times New Roman"/>
                <a:cs typeface="Times New Roman"/>
              </a:rPr>
              <a:t>us </a:t>
            </a:r>
            <a:r>
              <a:rPr dirty="0" sz="1450" spc="-10">
                <a:latin typeface="Times New Roman"/>
                <a:cs typeface="Times New Roman"/>
              </a:rPr>
              <a:t>from the entrance. From the window we  could see the figure </a:t>
            </a:r>
            <a:r>
              <a:rPr dirty="0" sz="1450" spc="-5">
                <a:latin typeface="Times New Roman"/>
                <a:cs typeface="Times New Roman"/>
              </a:rPr>
              <a:t>of a </a:t>
            </a:r>
            <a:r>
              <a:rPr dirty="0" sz="1450" spc="-10">
                <a:latin typeface="Times New Roman"/>
                <a:cs typeface="Times New Roman"/>
              </a:rPr>
              <a:t>man in the moonlight; </a:t>
            </a:r>
            <a:r>
              <a:rPr dirty="0" sz="1450" spc="-5">
                <a:latin typeface="Times New Roman"/>
                <a:cs typeface="Times New Roman"/>
              </a:rPr>
              <a:t>he </a:t>
            </a:r>
            <a:r>
              <a:rPr dirty="0" sz="1450" spc="-10">
                <a:latin typeface="Times New Roman"/>
                <a:cs typeface="Times New Roman"/>
              </a:rPr>
              <a:t>stood motionless, his face  uplifted to ours, and </a:t>
            </a:r>
            <a:r>
              <a:rPr dirty="0" sz="1450" spc="-5">
                <a:latin typeface="Times New Roman"/>
                <a:cs typeface="Times New Roman"/>
              </a:rPr>
              <a:t>a </a:t>
            </a:r>
            <a:r>
              <a:rPr dirty="0" sz="1450" spc="-10">
                <a:latin typeface="Times New Roman"/>
                <a:cs typeface="Times New Roman"/>
              </a:rPr>
              <a:t>rag </a:t>
            </a:r>
            <a:r>
              <a:rPr dirty="0" sz="1450" spc="-5">
                <a:latin typeface="Times New Roman"/>
                <a:cs typeface="Times New Roman"/>
              </a:rPr>
              <a:t>of </a:t>
            </a:r>
            <a:r>
              <a:rPr dirty="0" sz="1450" spc="-10">
                <a:latin typeface="Times New Roman"/>
                <a:cs typeface="Times New Roman"/>
              </a:rPr>
              <a:t>something white </a:t>
            </a:r>
            <a:r>
              <a:rPr dirty="0" sz="1450" spc="-5">
                <a:latin typeface="Times New Roman"/>
                <a:cs typeface="Times New Roman"/>
              </a:rPr>
              <a:t>on </a:t>
            </a:r>
            <a:r>
              <a:rPr dirty="0" sz="1450" spc="-10">
                <a:latin typeface="Times New Roman"/>
                <a:cs typeface="Times New Roman"/>
              </a:rPr>
              <a:t>his extended arm; and as we  looked right down </a:t>
            </a:r>
            <a:r>
              <a:rPr dirty="0" sz="1450" spc="-5">
                <a:latin typeface="Times New Roman"/>
                <a:cs typeface="Times New Roman"/>
              </a:rPr>
              <a:t>upon </a:t>
            </a:r>
            <a:r>
              <a:rPr dirty="0" sz="1450" spc="-10">
                <a:latin typeface="Times New Roman"/>
                <a:cs typeface="Times New Roman"/>
              </a:rPr>
              <a:t>him, though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good </a:t>
            </a:r>
            <a:r>
              <a:rPr dirty="0" sz="1450" spc="-10">
                <a:latin typeface="Times New Roman"/>
                <a:cs typeface="Times New Roman"/>
              </a:rPr>
              <a:t>many yards distant </a:t>
            </a:r>
            <a:r>
              <a:rPr dirty="0" sz="1450" spc="-5">
                <a:latin typeface="Times New Roman"/>
                <a:cs typeface="Times New Roman"/>
              </a:rPr>
              <a:t>on </a:t>
            </a:r>
            <a:r>
              <a:rPr dirty="0" sz="1450" spc="-10">
                <a:latin typeface="Times New Roman"/>
                <a:cs typeface="Times New Roman"/>
              </a:rPr>
              <a:t>the  links, we could see the moonlight glitter </a:t>
            </a:r>
            <a:r>
              <a:rPr dirty="0" sz="1450" spc="-5">
                <a:latin typeface="Times New Roman"/>
                <a:cs typeface="Times New Roman"/>
              </a:rPr>
              <a:t>on </a:t>
            </a:r>
            <a:r>
              <a:rPr dirty="0" sz="1450" spc="-10">
                <a:latin typeface="Times New Roman"/>
                <a:cs typeface="Times New Roman"/>
              </a:rPr>
              <a:t>his</a:t>
            </a:r>
            <a:r>
              <a:rPr dirty="0" sz="1450" spc="4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 opened his lips again, and spoke for some minutes </a:t>
            </a:r>
            <a:r>
              <a:rPr dirty="0" sz="1450" spc="-5">
                <a:latin typeface="Times New Roman"/>
                <a:cs typeface="Times New Roman"/>
              </a:rPr>
              <a:t>on </a:t>
            </a:r>
            <a:r>
              <a:rPr dirty="0" sz="1450" spc="-10">
                <a:latin typeface="Times New Roman"/>
                <a:cs typeface="Times New Roman"/>
              </a:rPr>
              <a:t>end, in </a:t>
            </a:r>
            <a:r>
              <a:rPr dirty="0" sz="1450" spc="-5">
                <a:latin typeface="Times New Roman"/>
                <a:cs typeface="Times New Roman"/>
              </a:rPr>
              <a:t>a </a:t>
            </a:r>
            <a:r>
              <a:rPr dirty="0" sz="1450" spc="-10">
                <a:latin typeface="Times New Roman"/>
                <a:cs typeface="Times New Roman"/>
              </a:rPr>
              <a:t>key so loud  that </a:t>
            </a:r>
            <a:r>
              <a:rPr dirty="0" sz="1450" spc="-5">
                <a:latin typeface="Times New Roman"/>
                <a:cs typeface="Times New Roman"/>
              </a:rPr>
              <a:t>he </a:t>
            </a:r>
            <a:r>
              <a:rPr dirty="0" sz="1450" spc="-10">
                <a:latin typeface="Times New Roman"/>
                <a:cs typeface="Times New Roman"/>
              </a:rPr>
              <a:t>might have been heard in every corner </a:t>
            </a:r>
            <a:r>
              <a:rPr dirty="0" sz="1450" spc="-5">
                <a:latin typeface="Times New Roman"/>
                <a:cs typeface="Times New Roman"/>
              </a:rPr>
              <a:t>of </a:t>
            </a:r>
            <a:r>
              <a:rPr dirty="0" sz="1450" spc="-10">
                <a:latin typeface="Times New Roman"/>
                <a:cs typeface="Times New Roman"/>
              </a:rPr>
              <a:t>the pavilion, and as far away  as the borders </a:t>
            </a:r>
            <a:r>
              <a:rPr dirty="0" sz="1450" spc="-5">
                <a:latin typeface="Times New Roman"/>
                <a:cs typeface="Times New Roman"/>
              </a:rPr>
              <a:t>of </a:t>
            </a:r>
            <a:r>
              <a:rPr dirty="0" sz="1450" spc="-10">
                <a:latin typeface="Times New Roman"/>
                <a:cs typeface="Times New Roman"/>
              </a:rPr>
              <a:t>the wood. It was the same voice that had already shouted  </a:t>
            </a:r>
            <a:r>
              <a:rPr dirty="0" sz="1450" spc="-15">
                <a:latin typeface="Times New Roman"/>
                <a:cs typeface="Times New Roman"/>
              </a:rPr>
              <a:t>"TRADITORE!" </a:t>
            </a:r>
            <a:r>
              <a:rPr dirty="0" sz="1450" spc="-10">
                <a:latin typeface="Times New Roman"/>
                <a:cs typeface="Times New Roman"/>
              </a:rPr>
              <a:t>through the shutters </a:t>
            </a:r>
            <a:r>
              <a:rPr dirty="0" sz="1450" spc="-5">
                <a:latin typeface="Times New Roman"/>
                <a:cs typeface="Times New Roman"/>
              </a:rPr>
              <a:t>of </a:t>
            </a:r>
            <a:r>
              <a:rPr dirty="0" sz="1450" spc="-10">
                <a:latin typeface="Times New Roman"/>
                <a:cs typeface="Times New Roman"/>
              </a:rPr>
              <a:t>the dining-room; this time it made </a:t>
            </a:r>
            <a:r>
              <a:rPr dirty="0" sz="1450" spc="-5">
                <a:latin typeface="Times New Roman"/>
                <a:cs typeface="Times New Roman"/>
              </a:rPr>
              <a:t>a  </a:t>
            </a:r>
            <a:r>
              <a:rPr dirty="0" sz="1450" spc="-10">
                <a:latin typeface="Times New Roman"/>
                <a:cs typeface="Times New Roman"/>
              </a:rPr>
              <a:t>complete and clear statement. If the traitor "Oddlestone" were given </a:t>
            </a:r>
            <a:r>
              <a:rPr dirty="0" sz="1450" spc="-5">
                <a:latin typeface="Times New Roman"/>
                <a:cs typeface="Times New Roman"/>
              </a:rPr>
              <a:t>up, </a:t>
            </a:r>
            <a:r>
              <a:rPr dirty="0" sz="1450" spc="-10">
                <a:latin typeface="Times New Roman"/>
                <a:cs typeface="Times New Roman"/>
              </a:rPr>
              <a:t>all  others should </a:t>
            </a:r>
            <a:r>
              <a:rPr dirty="0" sz="1450" spc="-5">
                <a:latin typeface="Times New Roman"/>
                <a:cs typeface="Times New Roman"/>
              </a:rPr>
              <a:t>be </a:t>
            </a:r>
            <a:r>
              <a:rPr dirty="0" sz="1450" spc="-10">
                <a:latin typeface="Times New Roman"/>
                <a:cs typeface="Times New Roman"/>
              </a:rPr>
              <a:t>spared; if </a:t>
            </a:r>
            <a:r>
              <a:rPr dirty="0" sz="1450" spc="-5">
                <a:latin typeface="Times New Roman"/>
                <a:cs typeface="Times New Roman"/>
              </a:rPr>
              <a:t>not, no one </a:t>
            </a:r>
            <a:r>
              <a:rPr dirty="0" sz="1450" spc="-10">
                <a:latin typeface="Times New Roman"/>
                <a:cs typeface="Times New Roman"/>
              </a:rPr>
              <a:t>should escape to tell the</a:t>
            </a:r>
            <a:r>
              <a:rPr dirty="0" sz="1450" spc="65">
                <a:latin typeface="Times New Roman"/>
                <a:cs typeface="Times New Roman"/>
              </a:rPr>
              <a:t> </a:t>
            </a:r>
            <a:r>
              <a:rPr dirty="0" sz="1450" spc="-10">
                <a:latin typeface="Times New Roman"/>
                <a:cs typeface="Times New Roman"/>
              </a:rPr>
              <a:t>tale.</a:t>
            </a:r>
            <a:endParaRPr sz="1450">
              <a:latin typeface="Times New Roman"/>
              <a:cs typeface="Times New Roman"/>
            </a:endParaRPr>
          </a:p>
          <a:p>
            <a:pPr algn="just" marL="12700" marR="5715">
              <a:lnSpc>
                <a:spcPts val="1730"/>
              </a:lnSpc>
              <a:spcBef>
                <a:spcPts val="855"/>
              </a:spcBef>
            </a:pPr>
            <a:r>
              <a:rPr dirty="0" sz="1450" spc="-30">
                <a:latin typeface="Times New Roman"/>
                <a:cs typeface="Times New Roman"/>
              </a:rPr>
              <a:t>"Well, </a:t>
            </a:r>
            <a:r>
              <a:rPr dirty="0" sz="1450" spc="-10">
                <a:latin typeface="Times New Roman"/>
                <a:cs typeface="Times New Roman"/>
              </a:rPr>
              <a:t>Huddlestone, what </a:t>
            </a:r>
            <a:r>
              <a:rPr dirty="0" sz="1450" spc="-5">
                <a:latin typeface="Times New Roman"/>
                <a:cs typeface="Times New Roman"/>
              </a:rPr>
              <a:t>do you </a:t>
            </a:r>
            <a:r>
              <a:rPr dirty="0" sz="1450" spc="-10">
                <a:latin typeface="Times New Roman"/>
                <a:cs typeface="Times New Roman"/>
              </a:rPr>
              <a:t>say to that?" asked </a:t>
            </a:r>
            <a:r>
              <a:rPr dirty="0" sz="1450" spc="-15">
                <a:latin typeface="Times New Roman"/>
                <a:cs typeface="Times New Roman"/>
              </a:rPr>
              <a:t>Northmour, </a:t>
            </a:r>
            <a:r>
              <a:rPr dirty="0" sz="1450" spc="-10">
                <a:latin typeface="Times New Roman"/>
                <a:cs typeface="Times New Roman"/>
              </a:rPr>
              <a:t>turning to the  bed.</a:t>
            </a:r>
            <a:endParaRPr sz="1450">
              <a:latin typeface="Times New Roman"/>
              <a:cs typeface="Times New Roman"/>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Up to that moment the banker had given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life, and I, at least, had  supposed him to </a:t>
            </a:r>
            <a:r>
              <a:rPr dirty="0" sz="1450" spc="-5">
                <a:latin typeface="Times New Roman"/>
                <a:cs typeface="Times New Roman"/>
              </a:rPr>
              <a:t>be </a:t>
            </a:r>
            <a:r>
              <a:rPr dirty="0" sz="1450" spc="-10">
                <a:latin typeface="Times New Roman"/>
                <a:cs typeface="Times New Roman"/>
              </a:rPr>
              <a:t>still lying in </a:t>
            </a:r>
            <a:r>
              <a:rPr dirty="0" sz="1450" spc="-5">
                <a:latin typeface="Times New Roman"/>
                <a:cs typeface="Times New Roman"/>
              </a:rPr>
              <a:t>a </a:t>
            </a:r>
            <a:r>
              <a:rPr dirty="0" sz="1450" spc="-10">
                <a:latin typeface="Times New Roman"/>
                <a:cs typeface="Times New Roman"/>
              </a:rPr>
              <a:t>faint; </a:t>
            </a:r>
            <a:r>
              <a:rPr dirty="0" sz="1450" spc="-5">
                <a:latin typeface="Times New Roman"/>
                <a:cs typeface="Times New Roman"/>
              </a:rPr>
              <a:t>but he </a:t>
            </a:r>
            <a:r>
              <a:rPr dirty="0" sz="1450" spc="-10">
                <a:latin typeface="Times New Roman"/>
                <a:cs typeface="Times New Roman"/>
              </a:rPr>
              <a:t>replied at once, and in such  tones as </a:t>
            </a:r>
            <a:r>
              <a:rPr dirty="0" sz="1450" spc="-5">
                <a:latin typeface="Times New Roman"/>
                <a:cs typeface="Times New Roman"/>
              </a:rPr>
              <a:t>I </a:t>
            </a:r>
            <a:r>
              <a:rPr dirty="0" sz="1450" spc="-10">
                <a:latin typeface="Times New Roman"/>
                <a:cs typeface="Times New Roman"/>
              </a:rPr>
              <a:t>have never heard elsewhere, save from </a:t>
            </a:r>
            <a:r>
              <a:rPr dirty="0" sz="1450" spc="-5">
                <a:latin typeface="Times New Roman"/>
                <a:cs typeface="Times New Roman"/>
              </a:rPr>
              <a:t>a </a:t>
            </a:r>
            <a:r>
              <a:rPr dirty="0" sz="1450" spc="-10">
                <a:latin typeface="Times New Roman"/>
                <a:cs typeface="Times New Roman"/>
              </a:rPr>
              <a:t>delirious patient, adjured  and besought </a:t>
            </a:r>
            <a:r>
              <a:rPr dirty="0" sz="1450" spc="-5">
                <a:latin typeface="Times New Roman"/>
                <a:cs typeface="Times New Roman"/>
              </a:rPr>
              <a:t>us not </a:t>
            </a:r>
            <a:r>
              <a:rPr dirty="0" sz="1450" spc="-10">
                <a:latin typeface="Times New Roman"/>
                <a:cs typeface="Times New Roman"/>
              </a:rPr>
              <a:t>to desert him. It was the most hideous and abject  performance that my imagination can</a:t>
            </a:r>
            <a:r>
              <a:rPr dirty="0" sz="1450" spc="15">
                <a:latin typeface="Times New Roman"/>
                <a:cs typeface="Times New Roman"/>
              </a:rPr>
              <a:t> </a:t>
            </a:r>
            <a:r>
              <a:rPr dirty="0" sz="1450" spc="-10">
                <a:latin typeface="Times New Roman"/>
                <a:cs typeface="Times New Roman"/>
              </a:rPr>
              <a:t>conceive.</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"Enough," cried Northmour; and then </a:t>
            </a:r>
            <a:r>
              <a:rPr dirty="0" sz="1450" spc="-5">
                <a:latin typeface="Times New Roman"/>
                <a:cs typeface="Times New Roman"/>
              </a:rPr>
              <a:t>he </a:t>
            </a:r>
            <a:r>
              <a:rPr dirty="0" sz="1450" spc="-10">
                <a:latin typeface="Times New Roman"/>
                <a:cs typeface="Times New Roman"/>
              </a:rPr>
              <a:t>threw open the </a:t>
            </a:r>
            <a:r>
              <a:rPr dirty="0" sz="1450" spc="-20">
                <a:latin typeface="Times New Roman"/>
                <a:cs typeface="Times New Roman"/>
              </a:rPr>
              <a:t>window, </a:t>
            </a:r>
            <a:r>
              <a:rPr dirty="0" sz="1450" spc="-10">
                <a:latin typeface="Times New Roman"/>
                <a:cs typeface="Times New Roman"/>
              </a:rPr>
              <a:t>leaned </a:t>
            </a:r>
            <a:r>
              <a:rPr dirty="0" sz="1450" spc="-5">
                <a:latin typeface="Times New Roman"/>
                <a:cs typeface="Times New Roman"/>
              </a:rPr>
              <a:t>out  </a:t>
            </a:r>
            <a:r>
              <a:rPr dirty="0" sz="1450" spc="-10">
                <a:latin typeface="Times New Roman"/>
                <a:cs typeface="Times New Roman"/>
              </a:rPr>
              <a:t>into the night, and in </a:t>
            </a:r>
            <a:r>
              <a:rPr dirty="0" sz="1450" spc="-5">
                <a:latin typeface="Times New Roman"/>
                <a:cs typeface="Times New Roman"/>
              </a:rPr>
              <a:t>a </a:t>
            </a:r>
            <a:r>
              <a:rPr dirty="0" sz="1450" spc="-10">
                <a:latin typeface="Times New Roman"/>
                <a:cs typeface="Times New Roman"/>
              </a:rPr>
              <a:t>tone </a:t>
            </a:r>
            <a:r>
              <a:rPr dirty="0" sz="1450" spc="-5">
                <a:latin typeface="Times New Roman"/>
                <a:cs typeface="Times New Roman"/>
              </a:rPr>
              <a:t>of </a:t>
            </a:r>
            <a:r>
              <a:rPr dirty="0" sz="1450" spc="-10">
                <a:latin typeface="Times New Roman"/>
                <a:cs typeface="Times New Roman"/>
              </a:rPr>
              <a:t>exultation, and with </a:t>
            </a:r>
            <a:r>
              <a:rPr dirty="0" sz="1450" spc="-5">
                <a:latin typeface="Times New Roman"/>
                <a:cs typeface="Times New Roman"/>
              </a:rPr>
              <a:t>a </a:t>
            </a:r>
            <a:r>
              <a:rPr dirty="0" sz="1450" spc="-10">
                <a:latin typeface="Times New Roman"/>
                <a:cs typeface="Times New Roman"/>
              </a:rPr>
              <a:t>total forgetfulness </a:t>
            </a:r>
            <a:r>
              <a:rPr dirty="0" sz="1450" spc="-5">
                <a:latin typeface="Times New Roman"/>
                <a:cs typeface="Times New Roman"/>
              </a:rPr>
              <a:t>of  </a:t>
            </a:r>
            <a:r>
              <a:rPr dirty="0" sz="1450" spc="-10">
                <a:latin typeface="Times New Roman"/>
                <a:cs typeface="Times New Roman"/>
              </a:rPr>
              <a:t>what was </a:t>
            </a:r>
            <a:r>
              <a:rPr dirty="0" sz="1450" spc="-5">
                <a:latin typeface="Times New Roman"/>
                <a:cs typeface="Times New Roman"/>
              </a:rPr>
              <a:t>due </a:t>
            </a:r>
            <a:r>
              <a:rPr dirty="0" sz="1450" spc="-10">
                <a:latin typeface="Times New Roman"/>
                <a:cs typeface="Times New Roman"/>
              </a:rPr>
              <a:t>to the presence </a:t>
            </a:r>
            <a:r>
              <a:rPr dirty="0" sz="1450" spc="-5">
                <a:latin typeface="Times New Roman"/>
                <a:cs typeface="Times New Roman"/>
              </a:rPr>
              <a:t>of a </a:t>
            </a:r>
            <a:r>
              <a:rPr dirty="0" sz="1450" spc="-25">
                <a:latin typeface="Times New Roman"/>
                <a:cs typeface="Times New Roman"/>
              </a:rPr>
              <a:t>lady, </a:t>
            </a:r>
            <a:r>
              <a:rPr dirty="0" sz="1450" spc="-10">
                <a:latin typeface="Times New Roman"/>
                <a:cs typeface="Times New Roman"/>
              </a:rPr>
              <a:t>poured </a:t>
            </a:r>
            <a:r>
              <a:rPr dirty="0" sz="1450" spc="-5">
                <a:latin typeface="Times New Roman"/>
                <a:cs typeface="Times New Roman"/>
              </a:rPr>
              <a:t>out upon </a:t>
            </a:r>
            <a:r>
              <a:rPr dirty="0" sz="1450" spc="-10">
                <a:latin typeface="Times New Roman"/>
                <a:cs typeface="Times New Roman"/>
              </a:rPr>
              <a:t>the ambassador </a:t>
            </a:r>
            <a:r>
              <a:rPr dirty="0" sz="1450" spc="-5">
                <a:latin typeface="Times New Roman"/>
                <a:cs typeface="Times New Roman"/>
              </a:rPr>
              <a:t>a  </a:t>
            </a:r>
            <a:r>
              <a:rPr dirty="0" sz="1450" spc="-10">
                <a:latin typeface="Times New Roman"/>
                <a:cs typeface="Times New Roman"/>
              </a:rPr>
              <a:t>string </a:t>
            </a:r>
            <a:r>
              <a:rPr dirty="0" sz="1450" spc="-5">
                <a:latin typeface="Times New Roman"/>
                <a:cs typeface="Times New Roman"/>
              </a:rPr>
              <a:t>of </a:t>
            </a:r>
            <a:r>
              <a:rPr dirty="0" sz="1450" spc="-10">
                <a:latin typeface="Times New Roman"/>
                <a:cs typeface="Times New Roman"/>
              </a:rPr>
              <a:t>the most abominable raillery both in English and Italian, and bade  him </a:t>
            </a:r>
            <a:r>
              <a:rPr dirty="0" sz="1450" spc="-5">
                <a:latin typeface="Times New Roman"/>
                <a:cs typeface="Times New Roman"/>
              </a:rPr>
              <a:t>be gone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had come from. </a:t>
            </a:r>
            <a:r>
              <a:rPr dirty="0" sz="1450" spc="-5">
                <a:latin typeface="Times New Roman"/>
                <a:cs typeface="Times New Roman"/>
              </a:rPr>
              <a:t>I </a:t>
            </a:r>
            <a:r>
              <a:rPr dirty="0" sz="1450" spc="-10">
                <a:latin typeface="Times New Roman"/>
                <a:cs typeface="Times New Roman"/>
              </a:rPr>
              <a:t>believe that nothing so delighted  Northmour at that moment as the </a:t>
            </a:r>
            <a:r>
              <a:rPr dirty="0" sz="1450" spc="-5">
                <a:latin typeface="Times New Roman"/>
                <a:cs typeface="Times New Roman"/>
              </a:rPr>
              <a:t>thought </a:t>
            </a:r>
            <a:r>
              <a:rPr dirty="0" sz="1450" spc="-10">
                <a:latin typeface="Times New Roman"/>
                <a:cs typeface="Times New Roman"/>
              </a:rPr>
              <a:t>that we must all infallibly perish  before the </a:t>
            </a:r>
            <a:r>
              <a:rPr dirty="0" sz="1450" spc="-5">
                <a:latin typeface="Times New Roman"/>
                <a:cs typeface="Times New Roman"/>
              </a:rPr>
              <a:t>night </a:t>
            </a:r>
            <a:r>
              <a:rPr dirty="0" sz="1450" spc="-10">
                <a:latin typeface="Times New Roman"/>
                <a:cs typeface="Times New Roman"/>
              </a:rPr>
              <a:t>was</a:t>
            </a:r>
            <a:r>
              <a:rPr dirty="0" sz="145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9525">
              <a:lnSpc>
                <a:spcPts val="1730"/>
              </a:lnSpc>
              <a:spcBef>
                <a:spcPts val="855"/>
              </a:spcBef>
            </a:pPr>
            <a:r>
              <a:rPr dirty="0" sz="1450" spc="-10">
                <a:latin typeface="Times New Roman"/>
                <a:cs typeface="Times New Roman"/>
              </a:rPr>
              <a:t>Meantime the Italian </a:t>
            </a:r>
            <a:r>
              <a:rPr dirty="0" sz="1450" spc="-5">
                <a:latin typeface="Times New Roman"/>
                <a:cs typeface="Times New Roman"/>
              </a:rPr>
              <a:t>put </a:t>
            </a:r>
            <a:r>
              <a:rPr dirty="0" sz="1450" spc="-10">
                <a:latin typeface="Times New Roman"/>
                <a:cs typeface="Times New Roman"/>
              </a:rPr>
              <a:t>his flag </a:t>
            </a:r>
            <a:r>
              <a:rPr dirty="0" sz="1450" spc="-5">
                <a:latin typeface="Times New Roman"/>
                <a:cs typeface="Times New Roman"/>
              </a:rPr>
              <a:t>of </a:t>
            </a:r>
            <a:r>
              <a:rPr dirty="0" sz="1450" spc="-10">
                <a:latin typeface="Times New Roman"/>
                <a:cs typeface="Times New Roman"/>
              </a:rPr>
              <a:t>truce into his pocket, and disappeared, at </a:t>
            </a:r>
            <a:r>
              <a:rPr dirty="0" sz="1450" spc="-5">
                <a:latin typeface="Times New Roman"/>
                <a:cs typeface="Times New Roman"/>
              </a:rPr>
              <a:t>a  </a:t>
            </a:r>
            <a:r>
              <a:rPr dirty="0" sz="1450" spc="-10">
                <a:latin typeface="Times New Roman"/>
                <a:cs typeface="Times New Roman"/>
              </a:rPr>
              <a:t>leisurely pace, among the</a:t>
            </a:r>
            <a:r>
              <a:rPr dirty="0" sz="1450" spc="10">
                <a:latin typeface="Times New Roman"/>
                <a:cs typeface="Times New Roman"/>
              </a:rPr>
              <a:t> </a:t>
            </a:r>
            <a:r>
              <a:rPr dirty="0" sz="1450" spc="-10">
                <a:latin typeface="Times New Roman"/>
                <a:cs typeface="Times New Roman"/>
              </a:rPr>
              <a:t>sand-hills.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"They make honourable </a:t>
            </a:r>
            <a:r>
              <a:rPr dirty="0" sz="1450" spc="-20">
                <a:latin typeface="Times New Roman"/>
                <a:cs typeface="Times New Roman"/>
              </a:rPr>
              <a:t>war," </a:t>
            </a:r>
            <a:r>
              <a:rPr dirty="0" sz="1450" spc="-10">
                <a:latin typeface="Times New Roman"/>
                <a:cs typeface="Times New Roman"/>
              </a:rPr>
              <a:t>said </a:t>
            </a:r>
            <a:r>
              <a:rPr dirty="0" sz="1450" spc="-15">
                <a:latin typeface="Times New Roman"/>
                <a:cs typeface="Times New Roman"/>
              </a:rPr>
              <a:t>Northmour. </a:t>
            </a:r>
            <a:r>
              <a:rPr dirty="0" sz="1450" spc="-10">
                <a:latin typeface="Times New Roman"/>
                <a:cs typeface="Times New Roman"/>
              </a:rPr>
              <a:t>"They are all gentlemen and  soldiers. For the credit </a:t>
            </a:r>
            <a:r>
              <a:rPr dirty="0" sz="1450" spc="-5">
                <a:latin typeface="Times New Roman"/>
                <a:cs typeface="Times New Roman"/>
              </a:rPr>
              <a:t>of </a:t>
            </a:r>
            <a:r>
              <a:rPr dirty="0" sz="1450" spc="-10">
                <a:latin typeface="Times New Roman"/>
                <a:cs typeface="Times New Roman"/>
              </a:rPr>
              <a:t>the thing, </a:t>
            </a:r>
            <a:r>
              <a:rPr dirty="0" sz="1450" spc="-5">
                <a:latin typeface="Times New Roman"/>
                <a:cs typeface="Times New Roman"/>
              </a:rPr>
              <a:t>I </a:t>
            </a:r>
            <a:r>
              <a:rPr dirty="0" sz="1450" spc="-10">
                <a:latin typeface="Times New Roman"/>
                <a:cs typeface="Times New Roman"/>
              </a:rPr>
              <a:t>wish we could change sides </a:t>
            </a:r>
            <a:r>
              <a:rPr dirty="0" sz="1450" spc="-5">
                <a:latin typeface="Times New Roman"/>
                <a:cs typeface="Times New Roman"/>
              </a:rPr>
              <a:t>- you </a:t>
            </a:r>
            <a:r>
              <a:rPr dirty="0" sz="1450" spc="-10">
                <a:latin typeface="Times New Roman"/>
                <a:cs typeface="Times New Roman"/>
              </a:rPr>
              <a:t>and I,  Frank, and </a:t>
            </a:r>
            <a:r>
              <a:rPr dirty="0" sz="1450" spc="-5">
                <a:latin typeface="Times New Roman"/>
                <a:cs typeface="Times New Roman"/>
              </a:rPr>
              <a:t>you too, </a:t>
            </a:r>
            <a:r>
              <a:rPr dirty="0" sz="1450" spc="-25">
                <a:latin typeface="Times New Roman"/>
                <a:cs typeface="Times New Roman"/>
              </a:rPr>
              <a:t>Missy, </a:t>
            </a:r>
            <a:r>
              <a:rPr dirty="0" sz="1450" spc="-10">
                <a:latin typeface="Times New Roman"/>
                <a:cs typeface="Times New Roman"/>
              </a:rPr>
              <a:t>my darling </a:t>
            </a:r>
            <a:r>
              <a:rPr dirty="0" sz="1450" spc="-5">
                <a:latin typeface="Times New Roman"/>
                <a:cs typeface="Times New Roman"/>
              </a:rPr>
              <a:t>- </a:t>
            </a:r>
            <a:r>
              <a:rPr dirty="0" sz="1450" spc="-10">
                <a:latin typeface="Times New Roman"/>
                <a:cs typeface="Times New Roman"/>
              </a:rPr>
              <a:t>and leave that being </a:t>
            </a:r>
            <a:r>
              <a:rPr dirty="0" sz="1450" spc="-5">
                <a:latin typeface="Times New Roman"/>
                <a:cs typeface="Times New Roman"/>
              </a:rPr>
              <a:t>on </a:t>
            </a:r>
            <a:r>
              <a:rPr dirty="0" sz="1450" spc="-10">
                <a:latin typeface="Times New Roman"/>
                <a:cs typeface="Times New Roman"/>
              </a:rPr>
              <a:t>the bed to  some </a:t>
            </a:r>
            <a:r>
              <a:rPr dirty="0" sz="1450" spc="-5">
                <a:latin typeface="Times New Roman"/>
                <a:cs typeface="Times New Roman"/>
              </a:rPr>
              <a:t>one </a:t>
            </a:r>
            <a:r>
              <a:rPr dirty="0" sz="1450" spc="-10">
                <a:latin typeface="Times New Roman"/>
                <a:cs typeface="Times New Roman"/>
              </a:rPr>
              <a:t>else. </a:t>
            </a:r>
            <a:r>
              <a:rPr dirty="0" sz="1450" spc="-20">
                <a:latin typeface="Times New Roman"/>
                <a:cs typeface="Times New Roman"/>
              </a:rPr>
              <a:t>Tut! </a:t>
            </a:r>
            <a:r>
              <a:rPr dirty="0" sz="1450" spc="-10">
                <a:latin typeface="Times New Roman"/>
                <a:cs typeface="Times New Roman"/>
              </a:rPr>
              <a:t>Don't look shocked! </a:t>
            </a:r>
            <a:r>
              <a:rPr dirty="0" sz="1450" spc="-70">
                <a:latin typeface="Times New Roman"/>
                <a:cs typeface="Times New Roman"/>
              </a:rPr>
              <a:t>We </a:t>
            </a:r>
            <a:r>
              <a:rPr dirty="0" sz="1450" spc="-10">
                <a:latin typeface="Times New Roman"/>
                <a:cs typeface="Times New Roman"/>
              </a:rPr>
              <a:t>are all going post to what they  call </a:t>
            </a:r>
            <a:r>
              <a:rPr dirty="0" sz="1450" spc="-20">
                <a:latin typeface="Times New Roman"/>
                <a:cs typeface="Times New Roman"/>
              </a:rPr>
              <a:t>eternity, </a:t>
            </a:r>
            <a:r>
              <a:rPr dirty="0" sz="1450" spc="-10">
                <a:latin typeface="Times New Roman"/>
                <a:cs typeface="Times New Roman"/>
              </a:rPr>
              <a:t>and may as well </a:t>
            </a:r>
            <a:r>
              <a:rPr dirty="0" sz="1450" spc="-5">
                <a:latin typeface="Times New Roman"/>
                <a:cs typeface="Times New Roman"/>
              </a:rPr>
              <a:t>be </a:t>
            </a:r>
            <a:r>
              <a:rPr dirty="0" sz="1450" spc="-10">
                <a:latin typeface="Times New Roman"/>
                <a:cs typeface="Times New Roman"/>
              </a:rPr>
              <a:t>above-board while there's time. As far as I'm  concerned, if </a:t>
            </a:r>
            <a:r>
              <a:rPr dirty="0" sz="1450" spc="-5">
                <a:latin typeface="Times New Roman"/>
                <a:cs typeface="Times New Roman"/>
              </a:rPr>
              <a:t>I </a:t>
            </a:r>
            <a:r>
              <a:rPr dirty="0" sz="1450" spc="-10">
                <a:latin typeface="Times New Roman"/>
                <a:cs typeface="Times New Roman"/>
              </a:rPr>
              <a:t>could first strangle Huddlestone and then get Clara in my arms,  </a:t>
            </a:r>
            <a:r>
              <a:rPr dirty="0" sz="1450" spc="-5">
                <a:latin typeface="Times New Roman"/>
                <a:cs typeface="Times New Roman"/>
              </a:rPr>
              <a:t>I </a:t>
            </a:r>
            <a:r>
              <a:rPr dirty="0" sz="1450" spc="-10">
                <a:latin typeface="Times New Roman"/>
                <a:cs typeface="Times New Roman"/>
              </a:rPr>
              <a:t>could die with some pride and satisfaction. And as it is, </a:t>
            </a:r>
            <a:r>
              <a:rPr dirty="0" sz="1450" spc="-5">
                <a:latin typeface="Times New Roman"/>
                <a:cs typeface="Times New Roman"/>
              </a:rPr>
              <a:t>by </a:t>
            </a:r>
            <a:r>
              <a:rPr dirty="0" sz="1450" spc="-10">
                <a:latin typeface="Times New Roman"/>
                <a:cs typeface="Times New Roman"/>
              </a:rPr>
              <a:t>God, I'll have </a:t>
            </a:r>
            <a:r>
              <a:rPr dirty="0" sz="1450" spc="-5">
                <a:latin typeface="Times New Roman"/>
                <a:cs typeface="Times New Roman"/>
              </a:rPr>
              <a:t>a  </a:t>
            </a:r>
            <a:r>
              <a:rPr dirty="0" sz="1450" spc="-10">
                <a:latin typeface="Times New Roman"/>
                <a:cs typeface="Times New Roman"/>
              </a:rPr>
              <a:t>kiss!"</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Before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anything to interfere, </a:t>
            </a:r>
            <a:r>
              <a:rPr dirty="0" sz="1450" spc="-5">
                <a:latin typeface="Times New Roman"/>
                <a:cs typeface="Times New Roman"/>
              </a:rPr>
              <a:t>he </a:t>
            </a:r>
            <a:r>
              <a:rPr dirty="0" sz="1450" spc="-10">
                <a:latin typeface="Times New Roman"/>
                <a:cs typeface="Times New Roman"/>
              </a:rPr>
              <a:t>had rudely embraced and  repeatedly kissed the resisting girl. Next moment </a:t>
            </a:r>
            <a:r>
              <a:rPr dirty="0" sz="1450" spc="-5">
                <a:latin typeface="Times New Roman"/>
                <a:cs typeface="Times New Roman"/>
              </a:rPr>
              <a:t>I </a:t>
            </a:r>
            <a:r>
              <a:rPr dirty="0" sz="1450" spc="-10">
                <a:latin typeface="Times New Roman"/>
                <a:cs typeface="Times New Roman"/>
              </a:rPr>
              <a:t>had pulled him away with  </a:t>
            </a:r>
            <a:r>
              <a:rPr dirty="0" sz="1450" spc="-25">
                <a:latin typeface="Times New Roman"/>
                <a:cs typeface="Times New Roman"/>
              </a:rPr>
              <a:t>fury, </a:t>
            </a:r>
            <a:r>
              <a:rPr dirty="0" sz="1450" spc="-10">
                <a:latin typeface="Times New Roman"/>
                <a:cs typeface="Times New Roman"/>
              </a:rPr>
              <a:t>and flung him heavily against the wall. He laughed loud and </a:t>
            </a:r>
            <a:r>
              <a:rPr dirty="0" sz="1450" spc="-5">
                <a:latin typeface="Times New Roman"/>
                <a:cs typeface="Times New Roman"/>
              </a:rPr>
              <a:t>long,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feared his wits had given way under the strain; for even in the best </a:t>
            </a:r>
            <a:r>
              <a:rPr dirty="0" sz="1450" spc="-5">
                <a:latin typeface="Times New Roman"/>
                <a:cs typeface="Times New Roman"/>
              </a:rPr>
              <a:t>of </a:t>
            </a:r>
            <a:r>
              <a:rPr dirty="0" sz="1450" spc="-10">
                <a:latin typeface="Times New Roman"/>
                <a:cs typeface="Times New Roman"/>
              </a:rPr>
              <a:t>days </a:t>
            </a:r>
            <a:r>
              <a:rPr dirty="0" sz="1450" spc="-5">
                <a:latin typeface="Times New Roman"/>
                <a:cs typeface="Times New Roman"/>
              </a:rPr>
              <a:t>he  </a:t>
            </a:r>
            <a:r>
              <a:rPr dirty="0" sz="1450" spc="-10">
                <a:latin typeface="Times New Roman"/>
                <a:cs typeface="Times New Roman"/>
              </a:rPr>
              <a:t>had been </a:t>
            </a:r>
            <a:r>
              <a:rPr dirty="0" sz="1450" spc="-5">
                <a:latin typeface="Times New Roman"/>
                <a:cs typeface="Times New Roman"/>
              </a:rPr>
              <a:t>a </a:t>
            </a:r>
            <a:r>
              <a:rPr dirty="0" sz="1450" spc="-10">
                <a:latin typeface="Times New Roman"/>
                <a:cs typeface="Times New Roman"/>
              </a:rPr>
              <a:t>sparing and </a:t>
            </a:r>
            <a:r>
              <a:rPr dirty="0" sz="1450" spc="-5">
                <a:latin typeface="Times New Roman"/>
                <a:cs typeface="Times New Roman"/>
              </a:rPr>
              <a:t>a </a:t>
            </a:r>
            <a:r>
              <a:rPr dirty="0" sz="1450" spc="-10">
                <a:latin typeface="Times New Roman"/>
                <a:cs typeface="Times New Roman"/>
              </a:rPr>
              <a:t>quiet</a:t>
            </a:r>
            <a:r>
              <a:rPr dirty="0" sz="1450" spc="15">
                <a:latin typeface="Times New Roman"/>
                <a:cs typeface="Times New Roman"/>
              </a:rPr>
              <a:t> </a:t>
            </a:r>
            <a:r>
              <a:rPr dirty="0" sz="1450" spc="-20">
                <a:latin typeface="Times New Roman"/>
                <a:cs typeface="Times New Roman"/>
              </a:rPr>
              <a:t>laugher.</a:t>
            </a:r>
            <a:endParaRPr sz="1450">
              <a:latin typeface="Times New Roman"/>
              <a:cs typeface="Times New Roman"/>
            </a:endParaRPr>
          </a:p>
          <a:p>
            <a:pPr algn="just" marL="12700" marR="6350">
              <a:lnSpc>
                <a:spcPts val="1730"/>
              </a:lnSpc>
              <a:spcBef>
                <a:spcPts val="860"/>
              </a:spcBef>
            </a:pPr>
            <a:r>
              <a:rPr dirty="0" sz="1450" spc="-30">
                <a:latin typeface="Times New Roman"/>
                <a:cs typeface="Times New Roman"/>
              </a:rPr>
              <a:t>"Now, </a:t>
            </a:r>
            <a:r>
              <a:rPr dirty="0" sz="1450" spc="-10">
                <a:latin typeface="Times New Roman"/>
                <a:cs typeface="Times New Roman"/>
              </a:rPr>
              <a:t>Frank," said he, when his mirth was somewhat appeased, "it's </a:t>
            </a:r>
            <a:r>
              <a:rPr dirty="0" sz="1450" spc="-5">
                <a:latin typeface="Times New Roman"/>
                <a:cs typeface="Times New Roman"/>
              </a:rPr>
              <a:t>your </a:t>
            </a:r>
            <a:r>
              <a:rPr dirty="0" sz="1450" spc="-10">
                <a:latin typeface="Times New Roman"/>
                <a:cs typeface="Times New Roman"/>
              </a:rPr>
              <a:t>turn.  Here's my hand. Good-bye; farewell!" Then, seeing me stand rigid and  indignant, and holding Clara to my side </a:t>
            </a:r>
            <a:r>
              <a:rPr dirty="0" sz="1450" spc="-5">
                <a:latin typeface="Times New Roman"/>
                <a:cs typeface="Times New Roman"/>
              </a:rPr>
              <a:t>- </a:t>
            </a:r>
            <a:r>
              <a:rPr dirty="0" sz="1450" spc="-10">
                <a:latin typeface="Times New Roman"/>
                <a:cs typeface="Times New Roman"/>
              </a:rPr>
              <a:t>"Man!" </a:t>
            </a:r>
            <a:r>
              <a:rPr dirty="0" sz="1450" spc="-5">
                <a:latin typeface="Times New Roman"/>
                <a:cs typeface="Times New Roman"/>
              </a:rPr>
              <a:t>he </a:t>
            </a:r>
            <a:r>
              <a:rPr dirty="0" sz="1450" spc="-10">
                <a:latin typeface="Times New Roman"/>
                <a:cs typeface="Times New Roman"/>
              </a:rPr>
              <a:t>broke </a:t>
            </a:r>
            <a:r>
              <a:rPr dirty="0" sz="1450" spc="-5">
                <a:latin typeface="Times New Roman"/>
                <a:cs typeface="Times New Roman"/>
              </a:rPr>
              <a:t>out, </a:t>
            </a: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angry? Did </a:t>
            </a:r>
            <a:r>
              <a:rPr dirty="0" sz="1450" spc="-5">
                <a:latin typeface="Times New Roman"/>
                <a:cs typeface="Times New Roman"/>
              </a:rPr>
              <a:t>you </a:t>
            </a:r>
            <a:r>
              <a:rPr dirty="0" sz="1450" spc="-10">
                <a:latin typeface="Times New Roman"/>
                <a:cs typeface="Times New Roman"/>
              </a:rPr>
              <a:t>think we were going to die with all the airs and graces </a:t>
            </a:r>
            <a:r>
              <a:rPr dirty="0" sz="1450" spc="-5">
                <a:latin typeface="Times New Roman"/>
                <a:cs typeface="Times New Roman"/>
              </a:rPr>
              <a:t>of  </a:t>
            </a:r>
            <a:r>
              <a:rPr dirty="0" sz="1450" spc="-10">
                <a:latin typeface="Times New Roman"/>
                <a:cs typeface="Times New Roman"/>
              </a:rPr>
              <a:t>society?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kiss; I'm glad </a:t>
            </a:r>
            <a:r>
              <a:rPr dirty="0" sz="1450" spc="-5">
                <a:latin typeface="Times New Roman"/>
                <a:cs typeface="Times New Roman"/>
              </a:rPr>
              <a:t>I </a:t>
            </a:r>
            <a:r>
              <a:rPr dirty="0" sz="1450" spc="-10">
                <a:latin typeface="Times New Roman"/>
                <a:cs typeface="Times New Roman"/>
              </a:rPr>
              <a:t>had it; and now </a:t>
            </a:r>
            <a:r>
              <a:rPr dirty="0" sz="1450" spc="-5">
                <a:latin typeface="Times New Roman"/>
                <a:cs typeface="Times New Roman"/>
              </a:rPr>
              <a:t>you </a:t>
            </a:r>
            <a:r>
              <a:rPr dirty="0" sz="1450" spc="-10">
                <a:latin typeface="Times New Roman"/>
                <a:cs typeface="Times New Roman"/>
              </a:rPr>
              <a:t>can take another if </a:t>
            </a:r>
            <a:r>
              <a:rPr dirty="0" sz="1450" spc="-5">
                <a:latin typeface="Times New Roman"/>
                <a:cs typeface="Times New Roman"/>
              </a:rPr>
              <a:t>you  </a:t>
            </a:r>
            <a:r>
              <a:rPr dirty="0" sz="1450" spc="-10">
                <a:latin typeface="Times New Roman"/>
                <a:cs typeface="Times New Roman"/>
              </a:rPr>
              <a:t>like, and square</a:t>
            </a:r>
            <a:r>
              <a:rPr dirty="0" sz="1450">
                <a:latin typeface="Times New Roman"/>
                <a:cs typeface="Times New Roman"/>
              </a:rPr>
              <a:t> </a:t>
            </a:r>
            <a:r>
              <a:rPr dirty="0" sz="1450" spc="-10">
                <a:latin typeface="Times New Roman"/>
                <a:cs typeface="Times New Roman"/>
              </a:rPr>
              <a:t>accounts."</a:t>
            </a:r>
            <a:endParaRPr sz="1450">
              <a:latin typeface="Times New Roman"/>
              <a:cs typeface="Times New Roman"/>
            </a:endParaRPr>
          </a:p>
          <a:p>
            <a:pPr algn="just" marL="12700" marR="10795">
              <a:lnSpc>
                <a:spcPts val="1730"/>
              </a:lnSpc>
              <a:spcBef>
                <a:spcPts val="855"/>
              </a:spcBef>
            </a:pPr>
            <a:r>
              <a:rPr dirty="0" sz="1450" spc="-5">
                <a:latin typeface="Times New Roman"/>
                <a:cs typeface="Times New Roman"/>
              </a:rPr>
              <a:t>I </a:t>
            </a:r>
            <a:r>
              <a:rPr dirty="0" sz="1450" spc="-10">
                <a:latin typeface="Times New Roman"/>
                <a:cs typeface="Times New Roman"/>
              </a:rPr>
              <a:t>turned from him with </a:t>
            </a:r>
            <a:r>
              <a:rPr dirty="0" sz="1450" spc="-5">
                <a:latin typeface="Times New Roman"/>
                <a:cs typeface="Times New Roman"/>
              </a:rPr>
              <a:t>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contempt which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seek to  dissemble.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please," said he. </a:t>
            </a:r>
            <a:r>
              <a:rPr dirty="0" sz="1450" spc="-30">
                <a:latin typeface="Times New Roman"/>
                <a:cs typeface="Times New Roman"/>
              </a:rPr>
              <a:t>"You've </a:t>
            </a:r>
            <a:r>
              <a:rPr dirty="0" sz="1450" spc="-10">
                <a:latin typeface="Times New Roman"/>
                <a:cs typeface="Times New Roman"/>
              </a:rPr>
              <a:t>been </a:t>
            </a:r>
            <a:r>
              <a:rPr dirty="0" sz="1450" spc="-5">
                <a:latin typeface="Times New Roman"/>
                <a:cs typeface="Times New Roman"/>
              </a:rPr>
              <a:t>a </a:t>
            </a:r>
            <a:r>
              <a:rPr dirty="0" sz="1450" spc="-10">
                <a:latin typeface="Times New Roman"/>
                <a:cs typeface="Times New Roman"/>
              </a:rPr>
              <a:t>prig in life; </a:t>
            </a:r>
            <a:r>
              <a:rPr dirty="0" sz="1450" spc="-5">
                <a:latin typeface="Times New Roman"/>
                <a:cs typeface="Times New Roman"/>
              </a:rPr>
              <a:t>a </a:t>
            </a:r>
            <a:r>
              <a:rPr dirty="0" sz="1450" spc="-10">
                <a:latin typeface="Times New Roman"/>
                <a:cs typeface="Times New Roman"/>
              </a:rPr>
              <a:t>prig you'll</a:t>
            </a:r>
            <a:r>
              <a:rPr dirty="0" sz="1450" spc="110">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7620">
              <a:lnSpc>
                <a:spcPts val="1730"/>
              </a:lnSpc>
              <a:spcBef>
                <a:spcPts val="915"/>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sat down in </a:t>
            </a:r>
            <a:r>
              <a:rPr dirty="0" sz="1450" spc="-5">
                <a:latin typeface="Times New Roman"/>
                <a:cs typeface="Times New Roman"/>
              </a:rPr>
              <a:t>a </a:t>
            </a:r>
            <a:r>
              <a:rPr dirty="0" sz="1450" spc="-20">
                <a:latin typeface="Times New Roman"/>
                <a:cs typeface="Times New Roman"/>
              </a:rPr>
              <a:t>chair, </a:t>
            </a:r>
            <a:r>
              <a:rPr dirty="0" sz="1450" spc="-5">
                <a:latin typeface="Times New Roman"/>
                <a:cs typeface="Times New Roman"/>
              </a:rPr>
              <a:t>a </a:t>
            </a:r>
            <a:r>
              <a:rPr dirty="0" sz="1450" spc="-10">
                <a:latin typeface="Times New Roman"/>
                <a:cs typeface="Times New Roman"/>
              </a:rPr>
              <a:t>rifle over his knee, and amused himself  with</a:t>
            </a:r>
            <a:r>
              <a:rPr dirty="0" sz="1450" spc="125">
                <a:latin typeface="Times New Roman"/>
                <a:cs typeface="Times New Roman"/>
              </a:rPr>
              <a:t> </a:t>
            </a:r>
            <a:r>
              <a:rPr dirty="0" sz="1450" spc="-10">
                <a:latin typeface="Times New Roman"/>
                <a:cs typeface="Times New Roman"/>
              </a:rPr>
              <a:t>snapping</a:t>
            </a:r>
            <a:r>
              <a:rPr dirty="0" sz="1450" spc="130">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lock;</a:t>
            </a:r>
            <a:r>
              <a:rPr dirty="0" sz="1450" spc="125">
                <a:latin typeface="Times New Roman"/>
                <a:cs typeface="Times New Roman"/>
              </a:rPr>
              <a:t> </a:t>
            </a:r>
            <a:r>
              <a:rPr dirty="0" sz="1450" spc="-5">
                <a:latin typeface="Times New Roman"/>
                <a:cs typeface="Times New Roman"/>
              </a:rPr>
              <a:t>but</a:t>
            </a:r>
            <a:r>
              <a:rPr dirty="0" sz="1450" spc="130">
                <a:latin typeface="Times New Roman"/>
                <a:cs typeface="Times New Roman"/>
              </a:rPr>
              <a:t> </a:t>
            </a:r>
            <a:r>
              <a:rPr dirty="0" sz="1450" spc="-5">
                <a:latin typeface="Times New Roman"/>
                <a:cs typeface="Times New Roman"/>
              </a:rPr>
              <a:t>I</a:t>
            </a:r>
            <a:r>
              <a:rPr dirty="0" sz="1450" spc="130">
                <a:latin typeface="Times New Roman"/>
                <a:cs typeface="Times New Roman"/>
              </a:rPr>
              <a:t> </a:t>
            </a:r>
            <a:r>
              <a:rPr dirty="0" sz="1450" spc="-10">
                <a:latin typeface="Times New Roman"/>
                <a:cs typeface="Times New Roman"/>
              </a:rPr>
              <a:t>could</a:t>
            </a:r>
            <a:r>
              <a:rPr dirty="0" sz="1450" spc="130">
                <a:latin typeface="Times New Roman"/>
                <a:cs typeface="Times New Roman"/>
              </a:rPr>
              <a:t> </a:t>
            </a:r>
            <a:r>
              <a:rPr dirty="0" sz="1450" spc="-10">
                <a:latin typeface="Times New Roman"/>
                <a:cs typeface="Times New Roman"/>
              </a:rPr>
              <a:t>see</a:t>
            </a:r>
            <a:r>
              <a:rPr dirty="0" sz="1450" spc="130">
                <a:latin typeface="Times New Roman"/>
                <a:cs typeface="Times New Roman"/>
              </a:rPr>
              <a:t> </a:t>
            </a:r>
            <a:r>
              <a:rPr dirty="0" sz="1450" spc="-10">
                <a:latin typeface="Times New Roman"/>
                <a:cs typeface="Times New Roman"/>
              </a:rPr>
              <a:t>that</a:t>
            </a:r>
            <a:r>
              <a:rPr dirty="0" sz="1450" spc="130">
                <a:latin typeface="Times New Roman"/>
                <a:cs typeface="Times New Roman"/>
              </a:rPr>
              <a:t> </a:t>
            </a:r>
            <a:r>
              <a:rPr dirty="0" sz="1450" spc="-10">
                <a:latin typeface="Times New Roman"/>
                <a:cs typeface="Times New Roman"/>
              </a:rPr>
              <a:t>his</a:t>
            </a:r>
            <a:r>
              <a:rPr dirty="0" sz="1450" spc="125">
                <a:latin typeface="Times New Roman"/>
                <a:cs typeface="Times New Roman"/>
              </a:rPr>
              <a:t> </a:t>
            </a:r>
            <a:r>
              <a:rPr dirty="0" sz="1450" spc="-10">
                <a:latin typeface="Times New Roman"/>
                <a:cs typeface="Times New Roman"/>
              </a:rPr>
              <a:t>ebullition</a:t>
            </a:r>
            <a:r>
              <a:rPr dirty="0" sz="1450" spc="130">
                <a:latin typeface="Times New Roman"/>
                <a:cs typeface="Times New Roman"/>
              </a:rPr>
              <a:t> </a:t>
            </a:r>
            <a:r>
              <a:rPr dirty="0" sz="1450" spc="-5">
                <a:latin typeface="Times New Roman"/>
                <a:cs typeface="Times New Roman"/>
              </a:rPr>
              <a:t>of</a:t>
            </a:r>
            <a:r>
              <a:rPr dirty="0" sz="1450" spc="130">
                <a:latin typeface="Times New Roman"/>
                <a:cs typeface="Times New Roman"/>
              </a:rPr>
              <a:t> </a:t>
            </a:r>
            <a:r>
              <a:rPr dirty="0" sz="1450" spc="-10">
                <a:latin typeface="Times New Roman"/>
                <a:cs typeface="Times New Roman"/>
              </a:rPr>
              <a:t>light</a:t>
            </a:r>
            <a:r>
              <a:rPr dirty="0" sz="1450" spc="130">
                <a:latin typeface="Times New Roman"/>
                <a:cs typeface="Times New Roman"/>
              </a:rPr>
              <a:t> </a:t>
            </a:r>
            <a:r>
              <a:rPr dirty="0" sz="1450" spc="-10">
                <a:latin typeface="Times New Roman"/>
                <a:cs typeface="Times New Roman"/>
              </a:rPr>
              <a:t>spirits</a:t>
            </a:r>
            <a:r>
              <a:rPr dirty="0" sz="1450" spc="13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"Indeed,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permanency in </a:t>
            </a:r>
            <a:r>
              <a:rPr dirty="0" sz="1450" spc="-5">
                <a:latin typeface="Times New Roman"/>
                <a:cs typeface="Times New Roman"/>
              </a:rPr>
              <a:t>a </a:t>
            </a:r>
            <a:r>
              <a:rPr dirty="0" sz="1450" spc="-10">
                <a:latin typeface="Times New Roman"/>
                <a:cs typeface="Times New Roman"/>
              </a:rPr>
              <a:t>very different sense from me," replied </a:t>
            </a:r>
            <a:r>
              <a:rPr dirty="0" sz="1450" spc="-35">
                <a:latin typeface="Times New Roman"/>
                <a:cs typeface="Times New Roman"/>
              </a:rPr>
              <a:t>Mr.  </a:t>
            </a:r>
            <a:r>
              <a:rPr dirty="0" sz="1450" spc="-10">
                <a:latin typeface="Times New Roman"/>
                <a:cs typeface="Times New Roman"/>
              </a:rPr>
              <a:t>Malthus. "I have hem graciously spared, </a:t>
            </a:r>
            <a:r>
              <a:rPr dirty="0" sz="1450" spc="-5">
                <a:latin typeface="Times New Roman"/>
                <a:cs typeface="Times New Roman"/>
              </a:rPr>
              <a:t>but I </a:t>
            </a:r>
            <a:r>
              <a:rPr dirty="0" sz="1450" spc="-10">
                <a:latin typeface="Times New Roman"/>
                <a:cs typeface="Times New Roman"/>
              </a:rPr>
              <a:t>must </a:t>
            </a:r>
            <a:r>
              <a:rPr dirty="0" sz="1450" spc="-5">
                <a:latin typeface="Times New Roman"/>
                <a:cs typeface="Times New Roman"/>
              </a:rPr>
              <a:t>go </a:t>
            </a:r>
            <a:r>
              <a:rPr dirty="0" sz="1450" spc="-10">
                <a:latin typeface="Times New Roman"/>
                <a:cs typeface="Times New Roman"/>
              </a:rPr>
              <a:t>at last. Now </a:t>
            </a:r>
            <a:r>
              <a:rPr dirty="0" sz="1450" spc="-5">
                <a:latin typeface="Times New Roman"/>
                <a:cs typeface="Times New Roman"/>
              </a:rPr>
              <a:t>he </a:t>
            </a:r>
            <a:r>
              <a:rPr dirty="0" sz="1450" spc="-10">
                <a:latin typeface="Times New Roman"/>
                <a:cs typeface="Times New Roman"/>
              </a:rPr>
              <a:t>never  plays. He shuffles and deals for the club, and makes the necessary  arrangements. That man, my dear </a:t>
            </a:r>
            <a:r>
              <a:rPr dirty="0" sz="1450" spc="-35">
                <a:latin typeface="Times New Roman"/>
                <a:cs typeface="Times New Roman"/>
              </a:rPr>
              <a:t>Mr. </a:t>
            </a:r>
            <a:r>
              <a:rPr dirty="0" sz="1450" spc="-10">
                <a:latin typeface="Times New Roman"/>
                <a:cs typeface="Times New Roman"/>
              </a:rPr>
              <a:t>Hammersmith, is the very soul </a:t>
            </a:r>
            <a:r>
              <a:rPr dirty="0" sz="1450" spc="-5">
                <a:latin typeface="Times New Roman"/>
                <a:cs typeface="Times New Roman"/>
              </a:rPr>
              <a:t>of  </a:t>
            </a:r>
            <a:r>
              <a:rPr dirty="0" sz="1450" spc="-20">
                <a:latin typeface="Times New Roman"/>
                <a:cs typeface="Times New Roman"/>
              </a:rPr>
              <a:t>ingenuity. </a:t>
            </a:r>
            <a:r>
              <a:rPr dirty="0" sz="1450" spc="-10">
                <a:latin typeface="Times New Roman"/>
                <a:cs typeface="Times New Roman"/>
              </a:rPr>
              <a:t>For three years </a:t>
            </a:r>
            <a:r>
              <a:rPr dirty="0" sz="1450" spc="-5">
                <a:latin typeface="Times New Roman"/>
                <a:cs typeface="Times New Roman"/>
              </a:rPr>
              <a:t>he </a:t>
            </a:r>
            <a:r>
              <a:rPr dirty="0" sz="1450" spc="-10">
                <a:latin typeface="Times New Roman"/>
                <a:cs typeface="Times New Roman"/>
              </a:rPr>
              <a:t>has pursued in London his useful 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may add, his artistic calling; and </a:t>
            </a:r>
            <a:r>
              <a:rPr dirty="0" sz="1450" spc="-5">
                <a:latin typeface="Times New Roman"/>
                <a:cs typeface="Times New Roman"/>
              </a:rPr>
              <a:t>not </a:t>
            </a:r>
            <a:r>
              <a:rPr dirty="0" sz="1450" spc="-10">
                <a:latin typeface="Times New Roman"/>
                <a:cs typeface="Times New Roman"/>
              </a:rPr>
              <a:t>so much as </a:t>
            </a:r>
            <a:r>
              <a:rPr dirty="0" sz="1450" spc="-5">
                <a:latin typeface="Times New Roman"/>
                <a:cs typeface="Times New Roman"/>
              </a:rPr>
              <a:t>a </a:t>
            </a:r>
            <a:r>
              <a:rPr dirty="0" sz="1450" spc="-10">
                <a:latin typeface="Times New Roman"/>
                <a:cs typeface="Times New Roman"/>
              </a:rPr>
              <a:t>whisper </a:t>
            </a:r>
            <a:r>
              <a:rPr dirty="0" sz="1450" spc="-5">
                <a:latin typeface="Times New Roman"/>
                <a:cs typeface="Times New Roman"/>
              </a:rPr>
              <a:t>of </a:t>
            </a:r>
            <a:r>
              <a:rPr dirty="0" sz="1450" spc="-10">
                <a:latin typeface="Times New Roman"/>
                <a:cs typeface="Times New Roman"/>
              </a:rPr>
              <a:t>suspicion has  been once aroused. </a:t>
            </a:r>
            <a:r>
              <a:rPr dirty="0" sz="1450" spc="-5">
                <a:latin typeface="Times New Roman"/>
                <a:cs typeface="Times New Roman"/>
              </a:rPr>
              <a:t>I </a:t>
            </a:r>
            <a:r>
              <a:rPr dirty="0" sz="1450" spc="-10">
                <a:latin typeface="Times New Roman"/>
                <a:cs typeface="Times New Roman"/>
              </a:rPr>
              <a:t>believe him myself to </a:t>
            </a:r>
            <a:r>
              <a:rPr dirty="0" sz="1450" spc="-5">
                <a:latin typeface="Times New Roman"/>
                <a:cs typeface="Times New Roman"/>
              </a:rPr>
              <a:t>be </a:t>
            </a:r>
            <a:r>
              <a:rPr dirty="0" sz="1450" spc="-10">
                <a:latin typeface="Times New Roman"/>
                <a:cs typeface="Times New Roman"/>
              </a:rPr>
              <a:t>inspired. </a:t>
            </a:r>
            <a:r>
              <a:rPr dirty="0" sz="1450" spc="-60">
                <a:latin typeface="Times New Roman"/>
                <a:cs typeface="Times New Roman"/>
              </a:rPr>
              <a:t>You </a:t>
            </a:r>
            <a:r>
              <a:rPr dirty="0" sz="1450" spc="-10">
                <a:latin typeface="Times New Roman"/>
                <a:cs typeface="Times New Roman"/>
              </a:rPr>
              <a:t>doubtless  remember the celebrated case, six months ago, </a:t>
            </a:r>
            <a:r>
              <a:rPr dirty="0" sz="1450" spc="-5">
                <a:latin typeface="Times New Roman"/>
                <a:cs typeface="Times New Roman"/>
              </a:rPr>
              <a:t>of </a:t>
            </a:r>
            <a:r>
              <a:rPr dirty="0" sz="1450" spc="-10">
                <a:latin typeface="Times New Roman"/>
                <a:cs typeface="Times New Roman"/>
              </a:rPr>
              <a:t>the gentleman who was  accidentally poisoned in </a:t>
            </a:r>
            <a:r>
              <a:rPr dirty="0" sz="1450" spc="-5">
                <a:latin typeface="Times New Roman"/>
                <a:cs typeface="Times New Roman"/>
              </a:rPr>
              <a:t>a </a:t>
            </a:r>
            <a:r>
              <a:rPr dirty="0" sz="1450" spc="-10">
                <a:latin typeface="Times New Roman"/>
                <a:cs typeface="Times New Roman"/>
              </a:rPr>
              <a:t>chemists shop? That was </a:t>
            </a:r>
            <a:r>
              <a:rPr dirty="0" sz="1450" spc="-5">
                <a:latin typeface="Times New Roman"/>
                <a:cs typeface="Times New Roman"/>
              </a:rPr>
              <a:t>one of </a:t>
            </a:r>
            <a:r>
              <a:rPr dirty="0" sz="1450" spc="-10">
                <a:latin typeface="Times New Roman"/>
                <a:cs typeface="Times New Roman"/>
              </a:rPr>
              <a:t>the least rich, </a:t>
            </a:r>
            <a:r>
              <a:rPr dirty="0" sz="1450" spc="-5">
                <a:latin typeface="Times New Roman"/>
                <a:cs typeface="Times New Roman"/>
              </a:rPr>
              <a:t>one  of </a:t>
            </a:r>
            <a:r>
              <a:rPr dirty="0" sz="1450" spc="-10">
                <a:latin typeface="Times New Roman"/>
                <a:cs typeface="Times New Roman"/>
              </a:rPr>
              <a:t>the least </a:t>
            </a:r>
            <a:r>
              <a:rPr dirty="0" sz="1450" spc="-30">
                <a:latin typeface="Times New Roman"/>
                <a:cs typeface="Times New Roman"/>
              </a:rPr>
              <a:t>racy, </a:t>
            </a:r>
            <a:r>
              <a:rPr dirty="0" sz="1450" spc="-5">
                <a:latin typeface="Times New Roman"/>
                <a:cs typeface="Times New Roman"/>
              </a:rPr>
              <a:t>of </a:t>
            </a:r>
            <a:r>
              <a:rPr dirty="0" sz="1450" spc="-10">
                <a:latin typeface="Times New Roman"/>
                <a:cs typeface="Times New Roman"/>
              </a:rPr>
              <a:t>his notions; </a:t>
            </a:r>
            <a:r>
              <a:rPr dirty="0" sz="1450" spc="-5">
                <a:latin typeface="Times New Roman"/>
                <a:cs typeface="Times New Roman"/>
              </a:rPr>
              <a:t>but </a:t>
            </a:r>
            <a:r>
              <a:rPr dirty="0" sz="1450" spc="-10">
                <a:latin typeface="Times New Roman"/>
                <a:cs typeface="Times New Roman"/>
              </a:rPr>
              <a:t>then, how simple! and how</a:t>
            </a:r>
            <a:r>
              <a:rPr dirty="0" sz="1450" spc="100">
                <a:latin typeface="Times New Roman"/>
                <a:cs typeface="Times New Roman"/>
              </a:rPr>
              <a:t> </a:t>
            </a:r>
            <a:r>
              <a:rPr dirty="0" sz="1450" spc="-10">
                <a:latin typeface="Times New Roman"/>
                <a:cs typeface="Times New Roman"/>
              </a:rPr>
              <a:t>safe!"</a:t>
            </a:r>
            <a:endParaRPr sz="1450">
              <a:latin typeface="Times New Roman"/>
              <a:cs typeface="Times New Roman"/>
            </a:endParaRPr>
          </a:p>
          <a:p>
            <a:pPr algn="just" marL="12700" marR="5080">
              <a:lnSpc>
                <a:spcPts val="1730"/>
              </a:lnSpc>
              <a:spcBef>
                <a:spcPts val="850"/>
              </a:spcBef>
            </a:pPr>
            <a:r>
              <a:rPr dirty="0" sz="1450" spc="-45">
                <a:latin typeface="Times New Roman"/>
                <a:cs typeface="Times New Roman"/>
              </a:rPr>
              <a:t>"You </a:t>
            </a:r>
            <a:r>
              <a:rPr dirty="0" sz="1450" spc="-10">
                <a:latin typeface="Times New Roman"/>
                <a:cs typeface="Times New Roman"/>
              </a:rPr>
              <a:t>astound me," said the Colonel. </a:t>
            </a:r>
            <a:r>
              <a:rPr dirty="0" sz="1450" spc="-40">
                <a:latin typeface="Times New Roman"/>
                <a:cs typeface="Times New Roman"/>
              </a:rPr>
              <a:t>"Was </a:t>
            </a:r>
            <a:r>
              <a:rPr dirty="0" sz="1450" spc="-10">
                <a:latin typeface="Times New Roman"/>
                <a:cs typeface="Times New Roman"/>
              </a:rPr>
              <a:t>that unfortunate gentleman </a:t>
            </a:r>
            <a:r>
              <a:rPr dirty="0" sz="1450" spc="-5">
                <a:latin typeface="Times New Roman"/>
                <a:cs typeface="Times New Roman"/>
              </a:rPr>
              <a:t>one of  </a:t>
            </a:r>
            <a:r>
              <a:rPr dirty="0" sz="1450" spc="-10">
                <a:latin typeface="Times New Roman"/>
                <a:cs typeface="Times New Roman"/>
              </a:rPr>
              <a:t>the </a:t>
            </a:r>
            <a:r>
              <a:rPr dirty="0" sz="1450" spc="-5">
                <a:latin typeface="Times New Roman"/>
                <a:cs typeface="Times New Roman"/>
              </a:rPr>
              <a:t>- " </a:t>
            </a:r>
            <a:r>
              <a:rPr dirty="0" sz="1450" spc="-10">
                <a:latin typeface="Times New Roman"/>
                <a:cs typeface="Times New Roman"/>
              </a:rPr>
              <a:t>He was about to say "victims"; </a:t>
            </a:r>
            <a:r>
              <a:rPr dirty="0" sz="1450" spc="-5">
                <a:latin typeface="Times New Roman"/>
                <a:cs typeface="Times New Roman"/>
              </a:rPr>
              <a:t>but </a:t>
            </a:r>
            <a:r>
              <a:rPr dirty="0" sz="1450" spc="-10">
                <a:latin typeface="Times New Roman"/>
                <a:cs typeface="Times New Roman"/>
              </a:rPr>
              <a:t>bethinking himself in time, </a:t>
            </a:r>
            <a:r>
              <a:rPr dirty="0" sz="1450" spc="-5">
                <a:latin typeface="Times New Roman"/>
                <a:cs typeface="Times New Roman"/>
              </a:rPr>
              <a:t>he  </a:t>
            </a:r>
            <a:r>
              <a:rPr dirty="0" sz="1450" spc="-10">
                <a:latin typeface="Times New Roman"/>
                <a:cs typeface="Times New Roman"/>
              </a:rPr>
              <a:t>substituted </a:t>
            </a:r>
            <a:r>
              <a:rPr dirty="0" sz="1450" spc="-5">
                <a:latin typeface="Times New Roman"/>
                <a:cs typeface="Times New Roman"/>
              </a:rPr>
              <a:t>- </a:t>
            </a:r>
            <a:r>
              <a:rPr dirty="0" sz="1450" spc="-10">
                <a:latin typeface="Times New Roman"/>
                <a:cs typeface="Times New Roman"/>
              </a:rPr>
              <a:t>"members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club?"</a:t>
            </a:r>
            <a:endParaRPr sz="1450">
              <a:latin typeface="Times New Roman"/>
              <a:cs typeface="Times New Roman"/>
            </a:endParaRPr>
          </a:p>
          <a:p>
            <a:pPr algn="just" marL="12700" marR="12700">
              <a:lnSpc>
                <a:spcPts val="1730"/>
              </a:lnSpc>
              <a:spcBef>
                <a:spcPts val="860"/>
              </a:spcBef>
            </a:pPr>
            <a:r>
              <a:rPr dirty="0" sz="1450" spc="-10">
                <a:latin typeface="Times New Roman"/>
                <a:cs typeface="Times New Roman"/>
              </a:rPr>
              <a:t>In the same flash </a:t>
            </a:r>
            <a:r>
              <a:rPr dirty="0" sz="1450" spc="-5">
                <a:latin typeface="Times New Roman"/>
                <a:cs typeface="Times New Roman"/>
              </a:rPr>
              <a:t>of </a:t>
            </a:r>
            <a:r>
              <a:rPr dirty="0" sz="1450" spc="-10">
                <a:latin typeface="Times New Roman"/>
                <a:cs typeface="Times New Roman"/>
              </a:rPr>
              <a:t>thought, it occurred to him that </a:t>
            </a:r>
            <a:r>
              <a:rPr dirty="0" sz="1450" spc="-35">
                <a:latin typeface="Times New Roman"/>
                <a:cs typeface="Times New Roman"/>
              </a:rPr>
              <a:t>Mr. </a:t>
            </a:r>
            <a:r>
              <a:rPr dirty="0" sz="1450" spc="-10">
                <a:latin typeface="Times New Roman"/>
                <a:cs typeface="Times New Roman"/>
              </a:rPr>
              <a:t>Malthus himself had  </a:t>
            </a:r>
            <a:r>
              <a:rPr dirty="0" sz="1450" spc="-5">
                <a:latin typeface="Times New Roman"/>
                <a:cs typeface="Times New Roman"/>
              </a:rPr>
              <a:t>not </a:t>
            </a:r>
            <a:r>
              <a:rPr dirty="0" sz="1450" spc="-10">
                <a:latin typeface="Times New Roman"/>
                <a:cs typeface="Times New Roman"/>
              </a:rPr>
              <a:t>at all spoken in the tone </a:t>
            </a:r>
            <a:r>
              <a:rPr dirty="0" sz="1450" spc="-5">
                <a:latin typeface="Times New Roman"/>
                <a:cs typeface="Times New Roman"/>
              </a:rPr>
              <a:t>of one </a:t>
            </a:r>
            <a:r>
              <a:rPr dirty="0" sz="1450" spc="-10">
                <a:latin typeface="Times New Roman"/>
                <a:cs typeface="Times New Roman"/>
              </a:rPr>
              <a:t>who is in love with death; and </a:t>
            </a:r>
            <a:r>
              <a:rPr dirty="0" sz="1450" spc="-5">
                <a:latin typeface="Times New Roman"/>
                <a:cs typeface="Times New Roman"/>
              </a:rPr>
              <a:t>he </a:t>
            </a:r>
            <a:r>
              <a:rPr dirty="0" sz="1450" spc="-10">
                <a:latin typeface="Times New Roman"/>
                <a:cs typeface="Times New Roman"/>
              </a:rPr>
              <a:t>added  hurriedly:</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perceive </a:t>
            </a:r>
            <a:r>
              <a:rPr dirty="0" sz="1450" spc="-5">
                <a:latin typeface="Times New Roman"/>
                <a:cs typeface="Times New Roman"/>
              </a:rPr>
              <a:t>I </a:t>
            </a:r>
            <a:r>
              <a:rPr dirty="0" sz="1450" spc="-10">
                <a:latin typeface="Times New Roman"/>
                <a:cs typeface="Times New Roman"/>
              </a:rPr>
              <a:t>am still in the dark. </a:t>
            </a:r>
            <a:r>
              <a:rPr dirty="0" sz="1450" spc="-60">
                <a:latin typeface="Times New Roman"/>
                <a:cs typeface="Times New Roman"/>
              </a:rPr>
              <a:t>You </a:t>
            </a:r>
            <a:r>
              <a:rPr dirty="0" sz="1450" spc="-10">
                <a:latin typeface="Times New Roman"/>
                <a:cs typeface="Times New Roman"/>
              </a:rPr>
              <a:t>speak </a:t>
            </a:r>
            <a:r>
              <a:rPr dirty="0" sz="1450" spc="-5">
                <a:latin typeface="Times New Roman"/>
                <a:cs typeface="Times New Roman"/>
              </a:rPr>
              <a:t>of </a:t>
            </a:r>
            <a:r>
              <a:rPr dirty="0" sz="1450" spc="-10">
                <a:latin typeface="Times New Roman"/>
                <a:cs typeface="Times New Roman"/>
              </a:rPr>
              <a:t>shuffling and dealing; pray  for what end? And since </a:t>
            </a:r>
            <a:r>
              <a:rPr dirty="0" sz="1450" spc="-5">
                <a:latin typeface="Times New Roman"/>
                <a:cs typeface="Times New Roman"/>
              </a:rPr>
              <a:t>you </a:t>
            </a:r>
            <a:r>
              <a:rPr dirty="0" sz="1450" spc="-10">
                <a:latin typeface="Times New Roman"/>
                <a:cs typeface="Times New Roman"/>
              </a:rPr>
              <a:t>seem rather unwilling to die than otherwise, </a:t>
            </a:r>
            <a:r>
              <a:rPr dirty="0" sz="1450" spc="-5">
                <a:latin typeface="Times New Roman"/>
                <a:cs typeface="Times New Roman"/>
              </a:rPr>
              <a:t>I  </a:t>
            </a:r>
            <a:r>
              <a:rPr dirty="0" sz="1450" spc="-10">
                <a:latin typeface="Times New Roman"/>
                <a:cs typeface="Times New Roman"/>
              </a:rPr>
              <a:t>must own that </a:t>
            </a:r>
            <a:r>
              <a:rPr dirty="0" sz="1450" spc="-5">
                <a:latin typeface="Times New Roman"/>
                <a:cs typeface="Times New Roman"/>
              </a:rPr>
              <a:t>I </a:t>
            </a:r>
            <a:r>
              <a:rPr dirty="0" sz="1450" spc="-10">
                <a:latin typeface="Times New Roman"/>
                <a:cs typeface="Times New Roman"/>
              </a:rPr>
              <a:t>cannot conceive what brings </a:t>
            </a:r>
            <a:r>
              <a:rPr dirty="0" sz="1450" spc="-5">
                <a:latin typeface="Times New Roman"/>
                <a:cs typeface="Times New Roman"/>
              </a:rPr>
              <a:t>you </a:t>
            </a:r>
            <a:r>
              <a:rPr dirty="0" sz="1450" spc="-10">
                <a:latin typeface="Times New Roman"/>
                <a:cs typeface="Times New Roman"/>
              </a:rPr>
              <a:t>here at</a:t>
            </a:r>
            <a:r>
              <a:rPr dirty="0" sz="1450" spc="5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a:lnSpc>
                <a:spcPts val="1730"/>
              </a:lnSpc>
              <a:spcBef>
                <a:spcPts val="860"/>
              </a:spcBef>
            </a:pPr>
            <a:r>
              <a:rPr dirty="0" sz="1450" spc="-45">
                <a:latin typeface="Times New Roman"/>
                <a:cs typeface="Times New Roman"/>
              </a:rPr>
              <a:t>"You </a:t>
            </a:r>
            <a:r>
              <a:rPr dirty="0" sz="1450" spc="-10">
                <a:latin typeface="Times New Roman"/>
                <a:cs typeface="Times New Roman"/>
              </a:rPr>
              <a:t>say truly that </a:t>
            </a:r>
            <a:r>
              <a:rPr dirty="0" sz="1450" spc="-5">
                <a:latin typeface="Times New Roman"/>
                <a:cs typeface="Times New Roman"/>
              </a:rPr>
              <a:t>you </a:t>
            </a:r>
            <a:r>
              <a:rPr dirty="0" sz="1450" spc="-10">
                <a:latin typeface="Times New Roman"/>
                <a:cs typeface="Times New Roman"/>
              </a:rPr>
              <a:t>are in the dark," replied </a:t>
            </a:r>
            <a:r>
              <a:rPr dirty="0" sz="1450" spc="-35">
                <a:latin typeface="Times New Roman"/>
                <a:cs typeface="Times New Roman"/>
              </a:rPr>
              <a:t>Mr. </a:t>
            </a:r>
            <a:r>
              <a:rPr dirty="0" sz="1450" spc="-10">
                <a:latin typeface="Times New Roman"/>
                <a:cs typeface="Times New Roman"/>
              </a:rPr>
              <a:t>Malthus with more  animation. </a:t>
            </a:r>
            <a:r>
              <a:rPr dirty="0" sz="1450" spc="-30">
                <a:latin typeface="Times New Roman"/>
                <a:cs typeface="Times New Roman"/>
              </a:rPr>
              <a:t>"Why, </a:t>
            </a:r>
            <a:r>
              <a:rPr dirty="0" sz="1450" spc="-10">
                <a:latin typeface="Times New Roman"/>
                <a:cs typeface="Times New Roman"/>
              </a:rPr>
              <a:t>my dear </a:t>
            </a:r>
            <a:r>
              <a:rPr dirty="0" sz="1450" spc="-25">
                <a:latin typeface="Times New Roman"/>
                <a:cs typeface="Times New Roman"/>
              </a:rPr>
              <a:t>sir, </a:t>
            </a:r>
            <a:r>
              <a:rPr dirty="0" sz="1450" spc="-10">
                <a:latin typeface="Times New Roman"/>
                <a:cs typeface="Times New Roman"/>
              </a:rPr>
              <a:t>this club is the temple </a:t>
            </a:r>
            <a:r>
              <a:rPr dirty="0" sz="1450" spc="-5">
                <a:latin typeface="Times New Roman"/>
                <a:cs typeface="Times New Roman"/>
              </a:rPr>
              <a:t>of </a:t>
            </a:r>
            <a:r>
              <a:rPr dirty="0" sz="1450" spc="-10">
                <a:latin typeface="Times New Roman"/>
                <a:cs typeface="Times New Roman"/>
              </a:rPr>
              <a:t>intoxication. If my  enfeebled health could support the excitement more often, </a:t>
            </a:r>
            <a:r>
              <a:rPr dirty="0" sz="1450" spc="-5">
                <a:latin typeface="Times New Roman"/>
                <a:cs typeface="Times New Roman"/>
              </a:rPr>
              <a:t>you </a:t>
            </a:r>
            <a:r>
              <a:rPr dirty="0" sz="1450" spc="-10">
                <a:latin typeface="Times New Roman"/>
                <a:cs typeface="Times New Roman"/>
              </a:rPr>
              <a:t>may depend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more often here. It requires all the sense </a:t>
            </a:r>
            <a:r>
              <a:rPr dirty="0" sz="1450" spc="-5">
                <a:latin typeface="Times New Roman"/>
                <a:cs typeface="Times New Roman"/>
              </a:rPr>
              <a:t>of </a:t>
            </a:r>
            <a:r>
              <a:rPr dirty="0" sz="1450" spc="-10">
                <a:latin typeface="Times New Roman"/>
                <a:cs typeface="Times New Roman"/>
              </a:rPr>
              <a:t>duty  engendered </a:t>
            </a:r>
            <a:r>
              <a:rPr dirty="0" sz="1450" spc="-5">
                <a:latin typeface="Times New Roman"/>
                <a:cs typeface="Times New Roman"/>
              </a:rPr>
              <a:t>by a </a:t>
            </a:r>
            <a:r>
              <a:rPr dirty="0" sz="1450" spc="-10">
                <a:latin typeface="Times New Roman"/>
                <a:cs typeface="Times New Roman"/>
              </a:rPr>
              <a:t>long habit </a:t>
            </a:r>
            <a:r>
              <a:rPr dirty="0" sz="1450" spc="-5">
                <a:latin typeface="Times New Roman"/>
                <a:cs typeface="Times New Roman"/>
              </a:rPr>
              <a:t>of </a:t>
            </a:r>
            <a:r>
              <a:rPr dirty="0" sz="1450" spc="-10">
                <a:latin typeface="Times New Roman"/>
                <a:cs typeface="Times New Roman"/>
              </a:rPr>
              <a:t>ill- health and careful regimen, to keep me from  excess in this, which is,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my last dissipation. </a:t>
            </a:r>
            <a:r>
              <a:rPr dirty="0" sz="1450" spc="-5">
                <a:latin typeface="Times New Roman"/>
                <a:cs typeface="Times New Roman"/>
              </a:rPr>
              <a:t>I </a:t>
            </a:r>
            <a:r>
              <a:rPr dirty="0" sz="1450" spc="-10">
                <a:latin typeface="Times New Roman"/>
                <a:cs typeface="Times New Roman"/>
              </a:rPr>
              <a:t>have tried them all,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laying his hand </a:t>
            </a:r>
            <a:r>
              <a:rPr dirty="0" sz="1450" spc="-5">
                <a:latin typeface="Times New Roman"/>
                <a:cs typeface="Times New Roman"/>
              </a:rPr>
              <a:t>on </a:t>
            </a:r>
            <a:r>
              <a:rPr dirty="0" sz="1450" spc="-10">
                <a:latin typeface="Times New Roman"/>
                <a:cs typeface="Times New Roman"/>
              </a:rPr>
              <a:t>Geraldine's arm, "all without exception,  and </a:t>
            </a:r>
            <a:r>
              <a:rPr dirty="0" sz="1450" spc="-5">
                <a:latin typeface="Times New Roman"/>
                <a:cs typeface="Times New Roman"/>
              </a:rPr>
              <a:t>I </a:t>
            </a:r>
            <a:r>
              <a:rPr dirty="0" sz="1450" spc="-10">
                <a:latin typeface="Times New Roman"/>
                <a:cs typeface="Times New Roman"/>
              </a:rPr>
              <a:t>declare to </a:t>
            </a:r>
            <a:r>
              <a:rPr dirty="0" sz="1450" spc="-5">
                <a:latin typeface="Times New Roman"/>
                <a:cs typeface="Times New Roman"/>
              </a:rPr>
              <a:t>you, upon </a:t>
            </a:r>
            <a:r>
              <a:rPr dirty="0" sz="1450" spc="-10">
                <a:latin typeface="Times New Roman"/>
                <a:cs typeface="Times New Roman"/>
              </a:rPr>
              <a:t>my </a:t>
            </a:r>
            <a:r>
              <a:rPr dirty="0" sz="1450" spc="-15">
                <a:latin typeface="Times New Roman"/>
                <a:cs typeface="Times New Roman"/>
              </a:rPr>
              <a:t>honour, </a:t>
            </a:r>
            <a:r>
              <a:rPr dirty="0" sz="1450" spc="-10">
                <a:latin typeface="Times New Roman"/>
                <a:cs typeface="Times New Roman"/>
              </a:rPr>
              <a:t>there is </a:t>
            </a:r>
            <a:r>
              <a:rPr dirty="0" sz="1450" spc="-5">
                <a:latin typeface="Times New Roman"/>
                <a:cs typeface="Times New Roman"/>
              </a:rPr>
              <a:t>not one of </a:t>
            </a:r>
            <a:r>
              <a:rPr dirty="0" sz="1450" spc="-10">
                <a:latin typeface="Times New Roman"/>
                <a:cs typeface="Times New Roman"/>
              </a:rPr>
              <a:t>them that has </a:t>
            </a:r>
            <a:r>
              <a:rPr dirty="0" sz="1450" spc="-5">
                <a:latin typeface="Times New Roman"/>
                <a:cs typeface="Times New Roman"/>
              </a:rPr>
              <a:t>not  </a:t>
            </a:r>
            <a:r>
              <a:rPr dirty="0" sz="1450" spc="-10">
                <a:latin typeface="Times New Roman"/>
                <a:cs typeface="Times New Roman"/>
              </a:rPr>
              <a:t>been grossly and untruthfully overrated. People trifle with love. </a:t>
            </a:r>
            <a:r>
              <a:rPr dirty="0" sz="1450" spc="-35">
                <a:latin typeface="Times New Roman"/>
                <a:cs typeface="Times New Roman"/>
              </a:rPr>
              <a:t>Now, </a:t>
            </a:r>
            <a:r>
              <a:rPr dirty="0" sz="1450" spc="-5">
                <a:latin typeface="Times New Roman"/>
                <a:cs typeface="Times New Roman"/>
              </a:rPr>
              <a:t>I </a:t>
            </a:r>
            <a:r>
              <a:rPr dirty="0" sz="1450" spc="-10">
                <a:latin typeface="Times New Roman"/>
                <a:cs typeface="Times New Roman"/>
              </a:rPr>
              <a:t>deny  that love is </a:t>
            </a:r>
            <a:r>
              <a:rPr dirty="0" sz="1450" spc="-5">
                <a:latin typeface="Times New Roman"/>
                <a:cs typeface="Times New Roman"/>
              </a:rPr>
              <a:t>a </a:t>
            </a:r>
            <a:r>
              <a:rPr dirty="0" sz="1450" spc="-10">
                <a:latin typeface="Times New Roman"/>
                <a:cs typeface="Times New Roman"/>
              </a:rPr>
              <a:t>strong passion. Fear is the strong passion; it is with fear that </a:t>
            </a:r>
            <a:r>
              <a:rPr dirty="0" sz="1450" spc="-5">
                <a:latin typeface="Times New Roman"/>
                <a:cs typeface="Times New Roman"/>
              </a:rPr>
              <a:t>you  </a:t>
            </a:r>
            <a:r>
              <a:rPr dirty="0" sz="1450" spc="-10">
                <a:latin typeface="Times New Roman"/>
                <a:cs typeface="Times New Roman"/>
              </a:rPr>
              <a:t>must trifle, if </a:t>
            </a:r>
            <a:r>
              <a:rPr dirty="0" sz="1450" spc="-5">
                <a:latin typeface="Times New Roman"/>
                <a:cs typeface="Times New Roman"/>
              </a:rPr>
              <a:t>you </a:t>
            </a:r>
            <a:r>
              <a:rPr dirty="0" sz="1450" spc="-10">
                <a:latin typeface="Times New Roman"/>
                <a:cs typeface="Times New Roman"/>
              </a:rPr>
              <a:t>wish to taste the intensest joys </a:t>
            </a:r>
            <a:r>
              <a:rPr dirty="0" sz="1450" spc="-5">
                <a:latin typeface="Times New Roman"/>
                <a:cs typeface="Times New Roman"/>
              </a:rPr>
              <a:t>of </a:t>
            </a:r>
            <a:r>
              <a:rPr dirty="0" sz="1450" spc="-10">
                <a:latin typeface="Times New Roman"/>
                <a:cs typeface="Times New Roman"/>
              </a:rPr>
              <a:t>living. Envy me </a:t>
            </a:r>
            <a:r>
              <a:rPr dirty="0" sz="1450" spc="-5">
                <a:latin typeface="Times New Roman"/>
                <a:cs typeface="Times New Roman"/>
              </a:rPr>
              <a:t>- </a:t>
            </a:r>
            <a:r>
              <a:rPr dirty="0" sz="1450" spc="-10">
                <a:latin typeface="Times New Roman"/>
                <a:cs typeface="Times New Roman"/>
              </a:rPr>
              <a:t>envy  me,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 </a:t>
            </a:r>
            <a:r>
              <a:rPr dirty="0" sz="1450" spc="-10">
                <a:latin typeface="Times New Roman"/>
                <a:cs typeface="Times New Roman"/>
              </a:rPr>
              <a:t>chuckle, "I am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coward!"</a:t>
            </a:r>
            <a:endParaRPr sz="1450">
              <a:latin typeface="Times New Roman"/>
              <a:cs typeface="Times New Roman"/>
            </a:endParaRPr>
          </a:p>
          <a:p>
            <a:pPr algn="just" marL="12700" marR="11430">
              <a:lnSpc>
                <a:spcPts val="1730"/>
              </a:lnSpc>
              <a:spcBef>
                <a:spcPts val="844"/>
              </a:spcBef>
            </a:pPr>
            <a:r>
              <a:rPr dirty="0" sz="1450" spc="-10">
                <a:latin typeface="Times New Roman"/>
                <a:cs typeface="Times New Roman"/>
              </a:rPr>
              <a:t>Geraldine could scarcely repress </a:t>
            </a:r>
            <a:r>
              <a:rPr dirty="0" sz="1450" spc="-5">
                <a:latin typeface="Times New Roman"/>
                <a:cs typeface="Times New Roman"/>
              </a:rPr>
              <a:t>a </a:t>
            </a:r>
            <a:r>
              <a:rPr dirty="0" sz="1450" spc="-10">
                <a:latin typeface="Times New Roman"/>
                <a:cs typeface="Times New Roman"/>
              </a:rPr>
              <a:t>movement </a:t>
            </a:r>
            <a:r>
              <a:rPr dirty="0" sz="1450" spc="-5">
                <a:latin typeface="Times New Roman"/>
                <a:cs typeface="Times New Roman"/>
              </a:rPr>
              <a:t>of </a:t>
            </a:r>
            <a:r>
              <a:rPr dirty="0" sz="1450" spc="-10">
                <a:latin typeface="Times New Roman"/>
                <a:cs typeface="Times New Roman"/>
              </a:rPr>
              <a:t>repulsion for this deplorable  wretch; </a:t>
            </a:r>
            <a:r>
              <a:rPr dirty="0" sz="1450" spc="-5">
                <a:latin typeface="Times New Roman"/>
                <a:cs typeface="Times New Roman"/>
              </a:rPr>
              <a:t>but he </a:t>
            </a:r>
            <a:r>
              <a:rPr dirty="0" sz="1450" spc="-10">
                <a:latin typeface="Times New Roman"/>
                <a:cs typeface="Times New Roman"/>
              </a:rPr>
              <a:t>commanded himself with an </a:t>
            </a:r>
            <a:r>
              <a:rPr dirty="0" sz="1450" spc="-15">
                <a:latin typeface="Times New Roman"/>
                <a:cs typeface="Times New Roman"/>
              </a:rPr>
              <a:t>effort, </a:t>
            </a:r>
            <a:r>
              <a:rPr dirty="0" sz="1450" spc="-10">
                <a:latin typeface="Times New Roman"/>
                <a:cs typeface="Times New Roman"/>
              </a:rPr>
              <a:t>and continued his</a:t>
            </a:r>
            <a:r>
              <a:rPr dirty="0" sz="1450" spc="125">
                <a:latin typeface="Times New Roman"/>
                <a:cs typeface="Times New Roman"/>
              </a:rPr>
              <a:t> </a:t>
            </a:r>
            <a:r>
              <a:rPr dirty="0" sz="1450" spc="-10">
                <a:latin typeface="Times New Roman"/>
                <a:cs typeface="Times New Roman"/>
              </a:rPr>
              <a:t>inquiries.</a:t>
            </a:r>
            <a:endParaRPr sz="1450">
              <a:latin typeface="Times New Roman"/>
              <a:cs typeface="Times New Roman"/>
            </a:endParaRPr>
          </a:p>
          <a:p>
            <a:pPr algn="just" marL="12700" marR="7620">
              <a:lnSpc>
                <a:spcPts val="1730"/>
              </a:lnSpc>
              <a:spcBef>
                <a:spcPts val="865"/>
              </a:spcBef>
            </a:pPr>
            <a:r>
              <a:rPr dirty="0" sz="1450" spc="-30">
                <a:latin typeface="Times New Roman"/>
                <a:cs typeface="Times New Roman"/>
              </a:rPr>
              <a:t>"How,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asked, "is the excitement so artfully prolonged? and where is  there any element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uncertainty?"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must tell </a:t>
            </a:r>
            <a:r>
              <a:rPr dirty="0" sz="1450" spc="-5">
                <a:latin typeface="Times New Roman"/>
                <a:cs typeface="Times New Roman"/>
              </a:rPr>
              <a:t>you </a:t>
            </a:r>
            <a:r>
              <a:rPr dirty="0" sz="1450" spc="-10">
                <a:latin typeface="Times New Roman"/>
                <a:cs typeface="Times New Roman"/>
              </a:rPr>
              <a:t>how the victim for every evening is selected," returned </a:t>
            </a:r>
            <a:r>
              <a:rPr dirty="0" sz="1450" spc="-35">
                <a:latin typeface="Times New Roman"/>
                <a:cs typeface="Times New Roman"/>
              </a:rPr>
              <a:t>Mr.  </a:t>
            </a:r>
            <a:r>
              <a:rPr dirty="0" sz="1450" spc="-10">
                <a:latin typeface="Times New Roman"/>
                <a:cs typeface="Times New Roman"/>
              </a:rPr>
              <a:t>Malthus; "and </a:t>
            </a:r>
            <a:r>
              <a:rPr dirty="0" sz="1450" spc="-5">
                <a:latin typeface="Times New Roman"/>
                <a:cs typeface="Times New Roman"/>
              </a:rPr>
              <a:t>not </a:t>
            </a:r>
            <a:r>
              <a:rPr dirty="0" sz="1450" spc="-10">
                <a:latin typeface="Times New Roman"/>
                <a:cs typeface="Times New Roman"/>
              </a:rPr>
              <a:t>only the victim, </a:t>
            </a:r>
            <a:r>
              <a:rPr dirty="0" sz="1450" spc="-5">
                <a:latin typeface="Times New Roman"/>
                <a:cs typeface="Times New Roman"/>
              </a:rPr>
              <a:t>but </a:t>
            </a:r>
            <a:r>
              <a:rPr dirty="0" sz="1450" spc="-10">
                <a:latin typeface="Times New Roman"/>
                <a:cs typeface="Times New Roman"/>
              </a:rPr>
              <a:t>another </a:t>
            </a:r>
            <a:r>
              <a:rPr dirty="0" sz="1450" spc="-20">
                <a:latin typeface="Times New Roman"/>
                <a:cs typeface="Times New Roman"/>
              </a:rPr>
              <a:t>member, </a:t>
            </a:r>
            <a:r>
              <a:rPr dirty="0" sz="1450" spc="-10">
                <a:latin typeface="Times New Roman"/>
                <a:cs typeface="Times New Roman"/>
              </a:rPr>
              <a:t>who is to </a:t>
            </a:r>
            <a:r>
              <a:rPr dirty="0" sz="1450" spc="-5">
                <a:latin typeface="Times New Roman"/>
                <a:cs typeface="Times New Roman"/>
              </a:rPr>
              <a:t>be </a:t>
            </a:r>
            <a:r>
              <a:rPr dirty="0" sz="1450" spc="-10">
                <a:latin typeface="Times New Roman"/>
                <a:cs typeface="Times New Roman"/>
              </a:rPr>
              <a:t>the  instrument in the club's hands, and death's high priest for that</a:t>
            </a:r>
            <a:r>
              <a:rPr dirty="0" sz="1450" spc="114">
                <a:latin typeface="Times New Roman"/>
                <a:cs typeface="Times New Roman"/>
              </a:rPr>
              <a:t> </a:t>
            </a:r>
            <a:r>
              <a:rPr dirty="0" sz="1450" spc="-10">
                <a:latin typeface="Times New Roman"/>
                <a:cs typeface="Times New Roman"/>
              </a:rPr>
              <a:t>occasion."</a:t>
            </a:r>
            <a:endParaRPr sz="1450">
              <a:latin typeface="Times New Roman"/>
              <a:cs typeface="Times New Roman"/>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12700">
              <a:lnSpc>
                <a:spcPts val="1730"/>
              </a:lnSpc>
              <a:spcBef>
                <a:spcPts val="155"/>
              </a:spcBef>
            </a:pPr>
            <a:r>
              <a:rPr dirty="0" sz="1450" spc="-10">
                <a:latin typeface="Times New Roman"/>
                <a:cs typeface="Times New Roman"/>
              </a:rPr>
              <a:t>only </a:t>
            </a:r>
            <a:r>
              <a:rPr dirty="0" sz="1450" spc="-5">
                <a:latin typeface="Times New Roman"/>
                <a:cs typeface="Times New Roman"/>
              </a:rPr>
              <a:t>one I </a:t>
            </a:r>
            <a:r>
              <a:rPr dirty="0" sz="1450" spc="-10">
                <a:latin typeface="Times New Roman"/>
                <a:cs typeface="Times New Roman"/>
              </a:rPr>
              <a:t>ever knew him to display) had already come to an end, and was  succeeded </a:t>
            </a:r>
            <a:r>
              <a:rPr dirty="0" sz="1450" spc="-5">
                <a:latin typeface="Times New Roman"/>
                <a:cs typeface="Times New Roman"/>
              </a:rPr>
              <a:t>by a </a:t>
            </a:r>
            <a:r>
              <a:rPr dirty="0" sz="1450" spc="-10">
                <a:latin typeface="Times New Roman"/>
                <a:cs typeface="Times New Roman"/>
              </a:rPr>
              <a:t>sullen, scowling</a:t>
            </a:r>
            <a:r>
              <a:rPr dirty="0" sz="1450">
                <a:latin typeface="Times New Roman"/>
                <a:cs typeface="Times New Roman"/>
              </a:rPr>
              <a:t> </a:t>
            </a:r>
            <a:r>
              <a:rPr dirty="0" sz="1450" spc="-20">
                <a:latin typeface="Times New Roman"/>
                <a:cs typeface="Times New Roman"/>
              </a:rPr>
              <a:t>humour.</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All this time </a:t>
            </a:r>
            <a:r>
              <a:rPr dirty="0" sz="1450" spc="-5">
                <a:latin typeface="Times New Roman"/>
                <a:cs typeface="Times New Roman"/>
              </a:rPr>
              <a:t>our </a:t>
            </a:r>
            <a:r>
              <a:rPr dirty="0" sz="1450" spc="-10">
                <a:latin typeface="Times New Roman"/>
                <a:cs typeface="Times New Roman"/>
              </a:rPr>
              <a:t>assailants might have been entering the house, and we been  </a:t>
            </a:r>
            <a:r>
              <a:rPr dirty="0" sz="1450" spc="-5">
                <a:latin typeface="Times New Roman"/>
                <a:cs typeface="Times New Roman"/>
              </a:rPr>
              <a:t>none </a:t>
            </a:r>
            <a:r>
              <a:rPr dirty="0" sz="1450" spc="-10">
                <a:latin typeface="Times New Roman"/>
                <a:cs typeface="Times New Roman"/>
              </a:rPr>
              <a:t>the wiser; we had in truth almost forgotten the danger that so imminently  overhung </a:t>
            </a:r>
            <a:r>
              <a:rPr dirty="0" sz="1450" spc="-5">
                <a:latin typeface="Times New Roman"/>
                <a:cs typeface="Times New Roman"/>
              </a:rPr>
              <a:t>our </a:t>
            </a:r>
            <a:r>
              <a:rPr dirty="0" sz="1450" spc="-10">
                <a:latin typeface="Times New Roman"/>
                <a:cs typeface="Times New Roman"/>
              </a:rPr>
              <a:t>days. But just then </a:t>
            </a:r>
            <a:r>
              <a:rPr dirty="0" sz="1450" spc="-35">
                <a:latin typeface="Times New Roman"/>
                <a:cs typeface="Times New Roman"/>
              </a:rPr>
              <a:t>Mr. </a:t>
            </a:r>
            <a:r>
              <a:rPr dirty="0" sz="1450" spc="-10">
                <a:latin typeface="Times New Roman"/>
                <a:cs typeface="Times New Roman"/>
              </a:rPr>
              <a:t>Huddlestone uttered </a:t>
            </a:r>
            <a:r>
              <a:rPr dirty="0" sz="1450" spc="-5">
                <a:latin typeface="Times New Roman"/>
                <a:cs typeface="Times New Roman"/>
              </a:rPr>
              <a:t>a </a:t>
            </a:r>
            <a:r>
              <a:rPr dirty="0" sz="1450" spc="-30">
                <a:latin typeface="Times New Roman"/>
                <a:cs typeface="Times New Roman"/>
              </a:rPr>
              <a:t>cry, </a:t>
            </a:r>
            <a:r>
              <a:rPr dirty="0" sz="1450" spc="-10">
                <a:latin typeface="Times New Roman"/>
                <a:cs typeface="Times New Roman"/>
              </a:rPr>
              <a:t>and leaped  from the</a:t>
            </a:r>
            <a:r>
              <a:rPr dirty="0" sz="1450" spc="-5">
                <a:latin typeface="Times New Roman"/>
                <a:cs typeface="Times New Roman"/>
              </a:rPr>
              <a:t> </a:t>
            </a:r>
            <a:r>
              <a:rPr dirty="0" sz="1450" spc="-10">
                <a:latin typeface="Times New Roman"/>
                <a:cs typeface="Times New Roman"/>
              </a:rPr>
              <a:t>bed.</a:t>
            </a:r>
            <a:endParaRPr sz="1450">
              <a:latin typeface="Times New Roman"/>
              <a:cs typeface="Times New Roman"/>
            </a:endParaRPr>
          </a:p>
          <a:p>
            <a:pPr algn="just" marL="12700">
              <a:lnSpc>
                <a:spcPct val="100000"/>
              </a:lnSpc>
              <a:spcBef>
                <a:spcPts val="795"/>
              </a:spcBef>
            </a:pPr>
            <a:r>
              <a:rPr dirty="0" sz="1450" spc="-5">
                <a:latin typeface="Times New Roman"/>
                <a:cs typeface="Times New Roman"/>
              </a:rPr>
              <a:t>I </a:t>
            </a:r>
            <a:r>
              <a:rPr dirty="0" sz="1450" spc="-10">
                <a:latin typeface="Times New Roman"/>
                <a:cs typeface="Times New Roman"/>
              </a:rPr>
              <a:t>asked him what was</a:t>
            </a:r>
            <a:r>
              <a:rPr dirty="0" sz="1450" spc="5">
                <a:latin typeface="Times New Roman"/>
                <a:cs typeface="Times New Roman"/>
              </a:rPr>
              <a:t> </a:t>
            </a:r>
            <a:r>
              <a:rPr dirty="0" sz="1450" spc="-10">
                <a:latin typeface="Times New Roman"/>
                <a:cs typeface="Times New Roman"/>
              </a:rPr>
              <a:t>wrong.</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"Fire!" </a:t>
            </a:r>
            <a:r>
              <a:rPr dirty="0" sz="1450" spc="-5">
                <a:latin typeface="Times New Roman"/>
                <a:cs typeface="Times New Roman"/>
              </a:rPr>
              <a:t>he </a:t>
            </a:r>
            <a:r>
              <a:rPr dirty="0" sz="1450" spc="-10">
                <a:latin typeface="Times New Roman"/>
                <a:cs typeface="Times New Roman"/>
              </a:rPr>
              <a:t>cried. "They have set the house </a:t>
            </a:r>
            <a:r>
              <a:rPr dirty="0" sz="1450" spc="-5">
                <a:latin typeface="Times New Roman"/>
                <a:cs typeface="Times New Roman"/>
              </a:rPr>
              <a:t>on</a:t>
            </a:r>
            <a:r>
              <a:rPr dirty="0" sz="1450" spc="30">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12700" marR="7620">
              <a:lnSpc>
                <a:spcPts val="1730"/>
              </a:lnSpc>
              <a:spcBef>
                <a:spcPts val="919"/>
              </a:spcBef>
            </a:pPr>
            <a:r>
              <a:rPr dirty="0" sz="1450" spc="-10">
                <a:latin typeface="Times New Roman"/>
                <a:cs typeface="Times New Roman"/>
              </a:rPr>
              <a:t>Northmour was </a:t>
            </a:r>
            <a:r>
              <a:rPr dirty="0" sz="1450" spc="-5">
                <a:latin typeface="Times New Roman"/>
                <a:cs typeface="Times New Roman"/>
              </a:rPr>
              <a:t>on </a:t>
            </a:r>
            <a:r>
              <a:rPr dirty="0" sz="1450" spc="-10">
                <a:latin typeface="Times New Roman"/>
                <a:cs typeface="Times New Roman"/>
              </a:rPr>
              <a:t>his feet in an instant, and </a:t>
            </a:r>
            <a:r>
              <a:rPr dirty="0" sz="1450" spc="-5">
                <a:latin typeface="Times New Roman"/>
                <a:cs typeface="Times New Roman"/>
              </a:rPr>
              <a:t>he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ran through the </a:t>
            </a:r>
            <a:r>
              <a:rPr dirty="0" sz="1450" spc="-5">
                <a:latin typeface="Times New Roman"/>
                <a:cs typeface="Times New Roman"/>
              </a:rPr>
              <a:t>door of  </a:t>
            </a:r>
            <a:r>
              <a:rPr dirty="0" sz="1450" spc="-10">
                <a:latin typeface="Times New Roman"/>
                <a:cs typeface="Times New Roman"/>
              </a:rPr>
              <a:t>communication with the </a:t>
            </a:r>
            <a:r>
              <a:rPr dirty="0" sz="1450" spc="-25">
                <a:latin typeface="Times New Roman"/>
                <a:cs typeface="Times New Roman"/>
              </a:rPr>
              <a:t>study. </a:t>
            </a:r>
            <a:r>
              <a:rPr dirty="0" sz="1450" spc="-10">
                <a:latin typeface="Times New Roman"/>
                <a:cs typeface="Times New Roman"/>
              </a:rPr>
              <a:t>The room was illuminated </a:t>
            </a:r>
            <a:r>
              <a:rPr dirty="0" sz="1450" spc="-5">
                <a:latin typeface="Times New Roman"/>
                <a:cs typeface="Times New Roman"/>
              </a:rPr>
              <a:t>by a </a:t>
            </a:r>
            <a:r>
              <a:rPr dirty="0" sz="1450" spc="-10">
                <a:latin typeface="Times New Roman"/>
                <a:cs typeface="Times New Roman"/>
              </a:rPr>
              <a:t>red and angry  light. Almost at the moment </a:t>
            </a:r>
            <a:r>
              <a:rPr dirty="0" sz="1450" spc="-5">
                <a:latin typeface="Times New Roman"/>
                <a:cs typeface="Times New Roman"/>
              </a:rPr>
              <a:t>of our </a:t>
            </a:r>
            <a:r>
              <a:rPr dirty="0" sz="1450" spc="-10">
                <a:latin typeface="Times New Roman"/>
                <a:cs typeface="Times New Roman"/>
              </a:rPr>
              <a:t>entrance, </a:t>
            </a:r>
            <a:r>
              <a:rPr dirty="0" sz="1450" spc="-5">
                <a:latin typeface="Times New Roman"/>
                <a:cs typeface="Times New Roman"/>
              </a:rPr>
              <a:t>a </a:t>
            </a:r>
            <a:r>
              <a:rPr dirty="0" sz="1450" spc="-10">
                <a:latin typeface="Times New Roman"/>
                <a:cs typeface="Times New Roman"/>
              </a:rPr>
              <a:t>tower </a:t>
            </a:r>
            <a:r>
              <a:rPr dirty="0" sz="1450" spc="-5">
                <a:latin typeface="Times New Roman"/>
                <a:cs typeface="Times New Roman"/>
              </a:rPr>
              <a:t>of </a:t>
            </a:r>
            <a:r>
              <a:rPr dirty="0" sz="1450" spc="-10">
                <a:latin typeface="Times New Roman"/>
                <a:cs typeface="Times New Roman"/>
              </a:rPr>
              <a:t>flame arose in front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tingling report, </a:t>
            </a:r>
            <a:r>
              <a:rPr dirty="0" sz="1450" spc="-5">
                <a:latin typeface="Times New Roman"/>
                <a:cs typeface="Times New Roman"/>
              </a:rPr>
              <a:t>a </a:t>
            </a:r>
            <a:r>
              <a:rPr dirty="0" sz="1450" spc="-10">
                <a:latin typeface="Times New Roman"/>
                <a:cs typeface="Times New Roman"/>
              </a:rPr>
              <a:t>pane fell inwards </a:t>
            </a:r>
            <a:r>
              <a:rPr dirty="0" sz="1450" spc="-5">
                <a:latin typeface="Times New Roman"/>
                <a:cs typeface="Times New Roman"/>
              </a:rPr>
              <a:t>on </a:t>
            </a:r>
            <a:r>
              <a:rPr dirty="0" sz="1450" spc="-10">
                <a:latin typeface="Times New Roman"/>
                <a:cs typeface="Times New Roman"/>
              </a:rPr>
              <a:t>the carpet. They  had set fire to the lean-to outhouse, where Northmour used to nurse his  negatives.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"Hot work," said </a:t>
            </a:r>
            <a:r>
              <a:rPr dirty="0" sz="1450" spc="-15">
                <a:latin typeface="Times New Roman"/>
                <a:cs typeface="Times New Roman"/>
              </a:rPr>
              <a:t>Northmour.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try in </a:t>
            </a:r>
            <a:r>
              <a:rPr dirty="0" sz="1450" spc="-5">
                <a:latin typeface="Times New Roman"/>
                <a:cs typeface="Times New Roman"/>
              </a:rPr>
              <a:t>your </a:t>
            </a:r>
            <a:r>
              <a:rPr dirty="0" sz="1450" spc="-10">
                <a:latin typeface="Times New Roman"/>
                <a:cs typeface="Times New Roman"/>
              </a:rPr>
              <a:t>old</a:t>
            </a:r>
            <a:r>
              <a:rPr dirty="0" sz="1450" spc="35">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5080">
              <a:lnSpc>
                <a:spcPts val="1730"/>
              </a:lnSpc>
              <a:spcBef>
                <a:spcPts val="915"/>
              </a:spcBef>
            </a:pPr>
            <a:r>
              <a:rPr dirty="0" sz="1450" spc="-70">
                <a:latin typeface="Times New Roman"/>
                <a:cs typeface="Times New Roman"/>
              </a:rPr>
              <a:t>We </a:t>
            </a:r>
            <a:r>
              <a:rPr dirty="0" sz="1450" spc="-10">
                <a:latin typeface="Times New Roman"/>
                <a:cs typeface="Times New Roman"/>
              </a:rPr>
              <a:t>ran thither in </a:t>
            </a:r>
            <a:r>
              <a:rPr dirty="0" sz="1450" spc="-5">
                <a:latin typeface="Times New Roman"/>
                <a:cs typeface="Times New Roman"/>
              </a:rPr>
              <a:t>a </a:t>
            </a:r>
            <a:r>
              <a:rPr dirty="0" sz="1450" spc="-10">
                <a:latin typeface="Times New Roman"/>
                <a:cs typeface="Times New Roman"/>
              </a:rPr>
              <a:t>breath, threw </a:t>
            </a:r>
            <a:r>
              <a:rPr dirty="0" sz="1450" spc="-5">
                <a:latin typeface="Times New Roman"/>
                <a:cs typeface="Times New Roman"/>
              </a:rPr>
              <a:t>up </a:t>
            </a:r>
            <a:r>
              <a:rPr dirty="0" sz="1450" spc="-10">
                <a:latin typeface="Times New Roman"/>
                <a:cs typeface="Times New Roman"/>
              </a:rPr>
              <a:t>the casement, and looked forth. Along the  whole back wall </a:t>
            </a:r>
            <a:r>
              <a:rPr dirty="0" sz="1450" spc="-5">
                <a:latin typeface="Times New Roman"/>
                <a:cs typeface="Times New Roman"/>
              </a:rPr>
              <a:t>of </a:t>
            </a:r>
            <a:r>
              <a:rPr dirty="0" sz="1450" spc="-10">
                <a:latin typeface="Times New Roman"/>
                <a:cs typeface="Times New Roman"/>
              </a:rPr>
              <a:t>the pavilion piles </a:t>
            </a:r>
            <a:r>
              <a:rPr dirty="0" sz="1450" spc="-5">
                <a:latin typeface="Times New Roman"/>
                <a:cs typeface="Times New Roman"/>
              </a:rPr>
              <a:t>of </a:t>
            </a:r>
            <a:r>
              <a:rPr dirty="0" sz="1450" spc="-10">
                <a:latin typeface="Times New Roman"/>
                <a:cs typeface="Times New Roman"/>
              </a:rPr>
              <a:t>fuel had been arranged and kindled;  and it is probable they had been drenched with mineral oil, </a:t>
            </a:r>
            <a:r>
              <a:rPr dirty="0" sz="1450" spc="-20">
                <a:latin typeface="Times New Roman"/>
                <a:cs typeface="Times New Roman"/>
              </a:rPr>
              <a:t>for,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the  morning's rain, they all burned </a:t>
            </a:r>
            <a:r>
              <a:rPr dirty="0" sz="1450" spc="-20">
                <a:latin typeface="Times New Roman"/>
                <a:cs typeface="Times New Roman"/>
              </a:rPr>
              <a:t>bravely. </a:t>
            </a:r>
            <a:r>
              <a:rPr dirty="0" sz="1450" spc="-10">
                <a:latin typeface="Times New Roman"/>
                <a:cs typeface="Times New Roman"/>
              </a:rPr>
              <a:t>The fire had taken </a:t>
            </a:r>
            <a:r>
              <a:rPr dirty="0" sz="1450" spc="-5">
                <a:latin typeface="Times New Roman"/>
                <a:cs typeface="Times New Roman"/>
              </a:rPr>
              <a:t>a </a:t>
            </a:r>
            <a:r>
              <a:rPr dirty="0" sz="1450" spc="-10">
                <a:latin typeface="Times New Roman"/>
                <a:cs typeface="Times New Roman"/>
              </a:rPr>
              <a:t>firm hold already  </a:t>
            </a:r>
            <a:r>
              <a:rPr dirty="0" sz="1450" spc="-5">
                <a:latin typeface="Times New Roman"/>
                <a:cs typeface="Times New Roman"/>
              </a:rPr>
              <a:t>on </a:t>
            </a:r>
            <a:r>
              <a:rPr dirty="0" sz="1450" spc="-10">
                <a:latin typeface="Times New Roman"/>
                <a:cs typeface="Times New Roman"/>
              </a:rPr>
              <a:t>the outhouse, which blazed higher and higher every moment; the back </a:t>
            </a:r>
            <a:r>
              <a:rPr dirty="0" sz="1450" spc="-5">
                <a:latin typeface="Times New Roman"/>
                <a:cs typeface="Times New Roman"/>
              </a:rPr>
              <a:t>door  </a:t>
            </a:r>
            <a:r>
              <a:rPr dirty="0" sz="1450" spc="-10">
                <a:latin typeface="Times New Roman"/>
                <a:cs typeface="Times New Roman"/>
              </a:rPr>
              <a:t>was in the centre </a:t>
            </a:r>
            <a:r>
              <a:rPr dirty="0" sz="1450" spc="-5">
                <a:latin typeface="Times New Roman"/>
                <a:cs typeface="Times New Roman"/>
              </a:rPr>
              <a:t>of a </a:t>
            </a:r>
            <a:r>
              <a:rPr dirty="0" sz="1450" spc="-10">
                <a:latin typeface="Times New Roman"/>
                <a:cs typeface="Times New Roman"/>
              </a:rPr>
              <a:t>red-hot bonfire; the eaves we could see, as we looked  upward, were already smouldering, for the roof overhung, and was supported  </a:t>
            </a:r>
            <a:r>
              <a:rPr dirty="0" sz="1450" spc="-5">
                <a:latin typeface="Times New Roman"/>
                <a:cs typeface="Times New Roman"/>
              </a:rPr>
              <a:t>by </a:t>
            </a:r>
            <a:r>
              <a:rPr dirty="0" sz="1450" spc="-10">
                <a:latin typeface="Times New Roman"/>
                <a:cs typeface="Times New Roman"/>
              </a:rPr>
              <a:t>considerable beams </a:t>
            </a:r>
            <a:r>
              <a:rPr dirty="0" sz="1450" spc="-5">
                <a:latin typeface="Times New Roman"/>
                <a:cs typeface="Times New Roman"/>
              </a:rPr>
              <a:t>of </a:t>
            </a:r>
            <a:r>
              <a:rPr dirty="0" sz="1450" spc="-10">
                <a:latin typeface="Times New Roman"/>
                <a:cs typeface="Times New Roman"/>
              </a:rPr>
              <a:t>wood. At the same time, </a:t>
            </a:r>
            <a:r>
              <a:rPr dirty="0" sz="1450" spc="-5">
                <a:latin typeface="Times New Roman"/>
                <a:cs typeface="Times New Roman"/>
              </a:rPr>
              <a:t>hot, </a:t>
            </a:r>
            <a:r>
              <a:rPr dirty="0" sz="1450" spc="-10">
                <a:latin typeface="Times New Roman"/>
                <a:cs typeface="Times New Roman"/>
              </a:rPr>
              <a:t>pungent, and choking  volumes </a:t>
            </a:r>
            <a:r>
              <a:rPr dirty="0" sz="1450" spc="-5">
                <a:latin typeface="Times New Roman"/>
                <a:cs typeface="Times New Roman"/>
              </a:rPr>
              <a:t>of </a:t>
            </a:r>
            <a:r>
              <a:rPr dirty="0" sz="1450" spc="-10">
                <a:latin typeface="Times New Roman"/>
                <a:cs typeface="Times New Roman"/>
              </a:rPr>
              <a:t>smoke began to fill the house. There was </a:t>
            </a:r>
            <a:r>
              <a:rPr dirty="0" sz="1450" spc="-5">
                <a:latin typeface="Times New Roman"/>
                <a:cs typeface="Times New Roman"/>
              </a:rPr>
              <a:t>not a </a:t>
            </a:r>
            <a:r>
              <a:rPr dirty="0" sz="1450" spc="-10">
                <a:latin typeface="Times New Roman"/>
                <a:cs typeface="Times New Roman"/>
              </a:rPr>
              <a:t>human being to </a:t>
            </a:r>
            <a:r>
              <a:rPr dirty="0" sz="1450" spc="-5">
                <a:latin typeface="Times New Roman"/>
                <a:cs typeface="Times New Roman"/>
              </a:rPr>
              <a:t>be  </a:t>
            </a:r>
            <a:r>
              <a:rPr dirty="0" sz="1450" spc="-10">
                <a:latin typeface="Times New Roman"/>
                <a:cs typeface="Times New Roman"/>
              </a:rPr>
              <a:t>seen to right </a:t>
            </a:r>
            <a:r>
              <a:rPr dirty="0" sz="1450" spc="-5">
                <a:latin typeface="Times New Roman"/>
                <a:cs typeface="Times New Roman"/>
              </a:rPr>
              <a:t>or</a:t>
            </a:r>
            <a:r>
              <a:rPr dirty="0" sz="1450" spc="5">
                <a:latin typeface="Times New Roman"/>
                <a:cs typeface="Times New Roman"/>
              </a:rPr>
              <a:t> </a:t>
            </a:r>
            <a:r>
              <a:rPr dirty="0" sz="1450" spc="-10">
                <a:latin typeface="Times New Roman"/>
                <a:cs typeface="Times New Roman"/>
              </a:rPr>
              <a:t>left.</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"Ah, well!" said </a:t>
            </a:r>
            <a:r>
              <a:rPr dirty="0" sz="1450" spc="-15">
                <a:latin typeface="Times New Roman"/>
                <a:cs typeface="Times New Roman"/>
              </a:rPr>
              <a:t>Northmour, </a:t>
            </a:r>
            <a:r>
              <a:rPr dirty="0" sz="1450" spc="-10">
                <a:latin typeface="Times New Roman"/>
                <a:cs typeface="Times New Roman"/>
              </a:rPr>
              <a:t>"here's the end, thank</a:t>
            </a:r>
            <a:r>
              <a:rPr dirty="0" sz="1450" spc="45">
                <a:latin typeface="Times New Roman"/>
                <a:cs typeface="Times New Roman"/>
              </a:rPr>
              <a:t> </a:t>
            </a:r>
            <a:r>
              <a:rPr dirty="0" sz="1450" spc="-10">
                <a:latin typeface="Times New Roman"/>
                <a:cs typeface="Times New Roman"/>
              </a:rPr>
              <a:t>God."</a:t>
            </a:r>
            <a:endParaRPr sz="1450">
              <a:latin typeface="Times New Roman"/>
              <a:cs typeface="Times New Roman"/>
            </a:endParaRPr>
          </a:p>
          <a:p>
            <a:pPr algn="just" marL="12700" marR="6350">
              <a:lnSpc>
                <a:spcPts val="1730"/>
              </a:lnSpc>
              <a:spcBef>
                <a:spcPts val="920"/>
              </a:spcBef>
            </a:pPr>
            <a:r>
              <a:rPr dirty="0" sz="1450" spc="-10">
                <a:latin typeface="Times New Roman"/>
                <a:cs typeface="Times New Roman"/>
              </a:rPr>
              <a:t>And we returned to MY UNCLE'S ROOM. </a:t>
            </a:r>
            <a:r>
              <a:rPr dirty="0" sz="1450" spc="-35">
                <a:latin typeface="Times New Roman"/>
                <a:cs typeface="Times New Roman"/>
              </a:rPr>
              <a:t>Mr. </a:t>
            </a:r>
            <a:r>
              <a:rPr dirty="0" sz="1450" spc="-10">
                <a:latin typeface="Times New Roman"/>
                <a:cs typeface="Times New Roman"/>
              </a:rPr>
              <a:t>Huddlestone was putting </a:t>
            </a:r>
            <a:r>
              <a:rPr dirty="0" sz="1450" spc="-5">
                <a:latin typeface="Times New Roman"/>
                <a:cs typeface="Times New Roman"/>
              </a:rPr>
              <a:t>on  </a:t>
            </a:r>
            <a:r>
              <a:rPr dirty="0" sz="1450" spc="-10">
                <a:latin typeface="Times New Roman"/>
                <a:cs typeface="Times New Roman"/>
              </a:rPr>
              <a:t>his boots, still violently trembling, </a:t>
            </a:r>
            <a:r>
              <a:rPr dirty="0" sz="1450" spc="-5">
                <a:latin typeface="Times New Roman"/>
                <a:cs typeface="Times New Roman"/>
              </a:rPr>
              <a:t>but </a:t>
            </a:r>
            <a:r>
              <a:rPr dirty="0" sz="1450" spc="-10">
                <a:latin typeface="Times New Roman"/>
                <a:cs typeface="Times New Roman"/>
              </a:rPr>
              <a:t>with an air </a:t>
            </a:r>
            <a:r>
              <a:rPr dirty="0" sz="1450" spc="-5">
                <a:latin typeface="Times New Roman"/>
                <a:cs typeface="Times New Roman"/>
              </a:rPr>
              <a:t>of </a:t>
            </a:r>
            <a:r>
              <a:rPr dirty="0" sz="1450" spc="-10">
                <a:latin typeface="Times New Roman"/>
                <a:cs typeface="Times New Roman"/>
              </a:rPr>
              <a:t>determination such as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hitherto observed. Clara stood close </a:t>
            </a:r>
            <a:r>
              <a:rPr dirty="0" sz="1450" spc="-5">
                <a:latin typeface="Times New Roman"/>
                <a:cs typeface="Times New Roman"/>
              </a:rPr>
              <a:t>by </a:t>
            </a:r>
            <a:r>
              <a:rPr dirty="0" sz="1450" spc="-10">
                <a:latin typeface="Times New Roman"/>
                <a:cs typeface="Times New Roman"/>
              </a:rPr>
              <a:t>him, with her cloak in both  hands ready to throw about her shoulders, and </a:t>
            </a:r>
            <a:r>
              <a:rPr dirty="0" sz="1450" spc="-5">
                <a:latin typeface="Times New Roman"/>
                <a:cs typeface="Times New Roman"/>
              </a:rPr>
              <a:t>a </a:t>
            </a:r>
            <a:r>
              <a:rPr dirty="0" sz="1450" spc="-10">
                <a:latin typeface="Times New Roman"/>
                <a:cs typeface="Times New Roman"/>
              </a:rPr>
              <a:t>strange look in her eyes, as if  she were half hopeful, half doubtful </a:t>
            </a:r>
            <a:r>
              <a:rPr dirty="0" sz="1450" spc="-5">
                <a:latin typeface="Times New Roman"/>
                <a:cs typeface="Times New Roman"/>
              </a:rPr>
              <a:t>of </a:t>
            </a:r>
            <a:r>
              <a:rPr dirty="0" sz="1450" spc="-10">
                <a:latin typeface="Times New Roman"/>
                <a:cs typeface="Times New Roman"/>
              </a:rPr>
              <a:t>her</a:t>
            </a:r>
            <a:r>
              <a:rPr dirty="0" sz="1450" spc="30">
                <a:latin typeface="Times New Roman"/>
                <a:cs typeface="Times New Roman"/>
              </a:rPr>
              <a:t> </a:t>
            </a:r>
            <a:r>
              <a:rPr dirty="0" sz="1450" spc="-20">
                <a:latin typeface="Times New Roman"/>
                <a:cs typeface="Times New Roman"/>
              </a:rPr>
              <a:t>father.</a:t>
            </a:r>
            <a:endParaRPr sz="1450">
              <a:latin typeface="Times New Roman"/>
              <a:cs typeface="Times New Roman"/>
            </a:endParaRPr>
          </a:p>
          <a:p>
            <a:pPr algn="just" marL="12700" marR="6985">
              <a:lnSpc>
                <a:spcPts val="1730"/>
              </a:lnSpc>
              <a:spcBef>
                <a:spcPts val="855"/>
              </a:spcBef>
            </a:pPr>
            <a:r>
              <a:rPr dirty="0" sz="1450" spc="-30">
                <a:latin typeface="Times New Roman"/>
                <a:cs typeface="Times New Roman"/>
              </a:rPr>
              <a:t>"Well, </a:t>
            </a:r>
            <a:r>
              <a:rPr dirty="0" sz="1450" spc="-5">
                <a:latin typeface="Times New Roman"/>
                <a:cs typeface="Times New Roman"/>
              </a:rPr>
              <a:t>boys </a:t>
            </a:r>
            <a:r>
              <a:rPr dirty="0" sz="1450" spc="-10">
                <a:latin typeface="Times New Roman"/>
                <a:cs typeface="Times New Roman"/>
              </a:rPr>
              <a:t>and girls," said </a:t>
            </a:r>
            <a:r>
              <a:rPr dirty="0" sz="1450" spc="-15">
                <a:latin typeface="Times New Roman"/>
                <a:cs typeface="Times New Roman"/>
              </a:rPr>
              <a:t>Northmour, </a:t>
            </a:r>
            <a:r>
              <a:rPr dirty="0" sz="1450" spc="-10">
                <a:latin typeface="Times New Roman"/>
                <a:cs typeface="Times New Roman"/>
              </a:rPr>
              <a:t>"how about </a:t>
            </a:r>
            <a:r>
              <a:rPr dirty="0" sz="1450" spc="-5">
                <a:latin typeface="Times New Roman"/>
                <a:cs typeface="Times New Roman"/>
              </a:rPr>
              <a:t>a </a:t>
            </a:r>
            <a:r>
              <a:rPr dirty="0" sz="1450" spc="-10">
                <a:latin typeface="Times New Roman"/>
                <a:cs typeface="Times New Roman"/>
              </a:rPr>
              <a:t>sally? The oven is  heating; it is </a:t>
            </a:r>
            <a:r>
              <a:rPr dirty="0" sz="1450" spc="-5">
                <a:latin typeface="Times New Roman"/>
                <a:cs typeface="Times New Roman"/>
              </a:rPr>
              <a:t>not good </a:t>
            </a:r>
            <a:r>
              <a:rPr dirty="0" sz="1450" spc="-10">
                <a:latin typeface="Times New Roman"/>
                <a:cs typeface="Times New Roman"/>
              </a:rPr>
              <a:t>to stay here and </a:t>
            </a:r>
            <a:r>
              <a:rPr dirty="0" sz="1450" spc="-5">
                <a:latin typeface="Times New Roman"/>
                <a:cs typeface="Times New Roman"/>
              </a:rPr>
              <a:t>be </a:t>
            </a:r>
            <a:r>
              <a:rPr dirty="0" sz="1450" spc="-10">
                <a:latin typeface="Times New Roman"/>
                <a:cs typeface="Times New Roman"/>
              </a:rPr>
              <a:t>baked; and, for my part, </a:t>
            </a:r>
            <a:r>
              <a:rPr dirty="0" sz="1450" spc="-5">
                <a:latin typeface="Times New Roman"/>
                <a:cs typeface="Times New Roman"/>
              </a:rPr>
              <a:t>I </a:t>
            </a:r>
            <a:r>
              <a:rPr dirty="0" sz="1450" spc="-10">
                <a:latin typeface="Times New Roman"/>
                <a:cs typeface="Times New Roman"/>
              </a:rPr>
              <a:t>want to  come to my hands with them, and </a:t>
            </a:r>
            <a:r>
              <a:rPr dirty="0" sz="1450" spc="-5">
                <a:latin typeface="Times New Roman"/>
                <a:cs typeface="Times New Roman"/>
              </a:rPr>
              <a:t>be</a:t>
            </a:r>
            <a:r>
              <a:rPr dirty="0" sz="1450" spc="25">
                <a:latin typeface="Times New Roman"/>
                <a:cs typeface="Times New Roman"/>
              </a:rPr>
              <a:t> </a:t>
            </a:r>
            <a:r>
              <a:rPr dirty="0" sz="1450" spc="-5">
                <a:latin typeface="Times New Roman"/>
                <a:cs typeface="Times New Roman"/>
              </a:rPr>
              <a:t>done."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"There is nothing else left,"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replied.</a:t>
            </a:r>
            <a:endParaRPr sz="1450">
              <a:latin typeface="Times New Roman"/>
              <a:cs typeface="Times New Roman"/>
            </a:endParaRPr>
          </a:p>
          <a:p>
            <a:pPr algn="just" marL="12700" marR="8890">
              <a:lnSpc>
                <a:spcPts val="1730"/>
              </a:lnSpc>
              <a:spcBef>
                <a:spcPts val="915"/>
              </a:spcBef>
            </a:pPr>
            <a:r>
              <a:rPr dirty="0" sz="1450" spc="-10">
                <a:latin typeface="Times New Roman"/>
                <a:cs typeface="Times New Roman"/>
              </a:rPr>
              <a:t>And both Clara and </a:t>
            </a:r>
            <a:r>
              <a:rPr dirty="0" sz="1450" spc="-35">
                <a:latin typeface="Times New Roman"/>
                <a:cs typeface="Times New Roman"/>
              </a:rPr>
              <a:t>Mr. </a:t>
            </a:r>
            <a:r>
              <a:rPr dirty="0" sz="1450" spc="-10">
                <a:latin typeface="Times New Roman"/>
                <a:cs typeface="Times New Roman"/>
              </a:rPr>
              <a:t>Huddlestone, though with </a:t>
            </a:r>
            <a:r>
              <a:rPr dirty="0" sz="1450" spc="-5">
                <a:latin typeface="Times New Roman"/>
                <a:cs typeface="Times New Roman"/>
              </a:rPr>
              <a:t>a </a:t>
            </a:r>
            <a:r>
              <a:rPr dirty="0" sz="1450" spc="-10">
                <a:latin typeface="Times New Roman"/>
                <a:cs typeface="Times New Roman"/>
              </a:rPr>
              <a:t>very different intonation,  added, "Nothing."</a:t>
            </a:r>
            <a:endParaRPr sz="1450">
              <a:latin typeface="Times New Roman"/>
              <a:cs typeface="Times New Roman"/>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As we went downstairs the heat was excessive, and the roaring </a:t>
            </a:r>
            <a:r>
              <a:rPr dirty="0" sz="1450" spc="-5">
                <a:latin typeface="Times New Roman"/>
                <a:cs typeface="Times New Roman"/>
              </a:rPr>
              <a:t>of </a:t>
            </a:r>
            <a:r>
              <a:rPr dirty="0" sz="1450" spc="-10">
                <a:latin typeface="Times New Roman"/>
                <a:cs typeface="Times New Roman"/>
              </a:rPr>
              <a:t>the fire  filled </a:t>
            </a:r>
            <a:r>
              <a:rPr dirty="0" sz="1450" spc="-5">
                <a:latin typeface="Times New Roman"/>
                <a:cs typeface="Times New Roman"/>
              </a:rPr>
              <a:t>our </a:t>
            </a:r>
            <a:r>
              <a:rPr dirty="0" sz="1450" spc="-10">
                <a:latin typeface="Times New Roman"/>
                <a:cs typeface="Times New Roman"/>
              </a:rPr>
              <a:t>ears; and we had scarce reached the passage before the stairs  window fell </a:t>
            </a:r>
            <a:r>
              <a:rPr dirty="0" sz="1450" spc="-5">
                <a:latin typeface="Times New Roman"/>
                <a:cs typeface="Times New Roman"/>
              </a:rPr>
              <a:t>in, a </a:t>
            </a:r>
            <a:r>
              <a:rPr dirty="0" sz="1450" spc="-10">
                <a:latin typeface="Times New Roman"/>
                <a:cs typeface="Times New Roman"/>
              </a:rPr>
              <a:t>branch </a:t>
            </a:r>
            <a:r>
              <a:rPr dirty="0" sz="1450" spc="-5">
                <a:latin typeface="Times New Roman"/>
                <a:cs typeface="Times New Roman"/>
              </a:rPr>
              <a:t>of </a:t>
            </a:r>
            <a:r>
              <a:rPr dirty="0" sz="1450" spc="-10">
                <a:latin typeface="Times New Roman"/>
                <a:cs typeface="Times New Roman"/>
              </a:rPr>
              <a:t>flame shot brandishing through the aperture, and  the interior </a:t>
            </a:r>
            <a:r>
              <a:rPr dirty="0" sz="1450" spc="-5">
                <a:latin typeface="Times New Roman"/>
                <a:cs typeface="Times New Roman"/>
              </a:rPr>
              <a:t>of </a:t>
            </a:r>
            <a:r>
              <a:rPr dirty="0" sz="1450" spc="-10">
                <a:latin typeface="Times New Roman"/>
                <a:cs typeface="Times New Roman"/>
              </a:rPr>
              <a:t>the pavilion became lit </a:t>
            </a:r>
            <a:r>
              <a:rPr dirty="0" sz="1450" spc="-5">
                <a:latin typeface="Times New Roman"/>
                <a:cs typeface="Times New Roman"/>
              </a:rPr>
              <a:t>up </a:t>
            </a:r>
            <a:r>
              <a:rPr dirty="0" sz="1450" spc="-10">
                <a:latin typeface="Times New Roman"/>
                <a:cs typeface="Times New Roman"/>
              </a:rPr>
              <a:t>with that dreadful and fluctuating  glare. At the same moment we heard the fall </a:t>
            </a:r>
            <a:r>
              <a:rPr dirty="0" sz="1450" spc="-5">
                <a:latin typeface="Times New Roman"/>
                <a:cs typeface="Times New Roman"/>
              </a:rPr>
              <a:t>of </a:t>
            </a:r>
            <a:r>
              <a:rPr dirty="0" sz="1450" spc="-10">
                <a:latin typeface="Times New Roman"/>
                <a:cs typeface="Times New Roman"/>
              </a:rPr>
              <a:t>something heavy and inelastic  in the upper </a:t>
            </a:r>
            <a:r>
              <a:rPr dirty="0" sz="1450" spc="-25">
                <a:latin typeface="Times New Roman"/>
                <a:cs typeface="Times New Roman"/>
              </a:rPr>
              <a:t>story. </a:t>
            </a:r>
            <a:r>
              <a:rPr dirty="0" sz="1450" spc="-10">
                <a:latin typeface="Times New Roman"/>
                <a:cs typeface="Times New Roman"/>
              </a:rPr>
              <a:t>The whole pavilion, it was plain, had </a:t>
            </a:r>
            <a:r>
              <a:rPr dirty="0" sz="1450" spc="-5">
                <a:latin typeface="Times New Roman"/>
                <a:cs typeface="Times New Roman"/>
              </a:rPr>
              <a:t>gone </a:t>
            </a:r>
            <a:r>
              <a:rPr dirty="0" sz="1450" spc="-10">
                <a:latin typeface="Times New Roman"/>
                <a:cs typeface="Times New Roman"/>
              </a:rPr>
              <a:t>alight like </a:t>
            </a:r>
            <a:r>
              <a:rPr dirty="0" sz="1450" spc="-5">
                <a:latin typeface="Times New Roman"/>
                <a:cs typeface="Times New Roman"/>
              </a:rPr>
              <a:t>a box  of </a:t>
            </a:r>
            <a:r>
              <a:rPr dirty="0" sz="1450" spc="-10">
                <a:latin typeface="Times New Roman"/>
                <a:cs typeface="Times New Roman"/>
              </a:rPr>
              <a:t>matches, and now </a:t>
            </a:r>
            <a:r>
              <a:rPr dirty="0" sz="1450" spc="-5">
                <a:latin typeface="Times New Roman"/>
                <a:cs typeface="Times New Roman"/>
              </a:rPr>
              <a:t>not </a:t>
            </a:r>
            <a:r>
              <a:rPr dirty="0" sz="1450" spc="-10">
                <a:latin typeface="Times New Roman"/>
                <a:cs typeface="Times New Roman"/>
              </a:rPr>
              <a:t>only flamed sky-high to land and sea, </a:t>
            </a:r>
            <a:r>
              <a:rPr dirty="0" sz="1450" spc="-5">
                <a:latin typeface="Times New Roman"/>
                <a:cs typeface="Times New Roman"/>
              </a:rPr>
              <a:t>but </a:t>
            </a:r>
            <a:r>
              <a:rPr dirty="0" sz="1450" spc="-10">
                <a:latin typeface="Times New Roman"/>
                <a:cs typeface="Times New Roman"/>
              </a:rPr>
              <a:t>threatened  with every moment to crumble and fall in about </a:t>
            </a:r>
            <a:r>
              <a:rPr dirty="0" sz="1450" spc="-5">
                <a:latin typeface="Times New Roman"/>
                <a:cs typeface="Times New Roman"/>
              </a:rPr>
              <a:t>our</a:t>
            </a:r>
            <a:r>
              <a:rPr dirty="0" sz="1450" spc="45">
                <a:latin typeface="Times New Roman"/>
                <a:cs typeface="Times New Roman"/>
              </a:rPr>
              <a:t> </a:t>
            </a:r>
            <a:r>
              <a:rPr dirty="0" sz="1450" spc="-10">
                <a:latin typeface="Times New Roman"/>
                <a:cs typeface="Times New Roman"/>
              </a:rPr>
              <a:t>ears.</a:t>
            </a:r>
            <a:endParaRPr sz="1450">
              <a:latin typeface="Times New Roman"/>
              <a:cs typeface="Times New Roman"/>
            </a:endParaRPr>
          </a:p>
          <a:p>
            <a:pPr algn="just" marL="12700" marR="8255">
              <a:lnSpc>
                <a:spcPts val="1730"/>
              </a:lnSpc>
              <a:spcBef>
                <a:spcPts val="850"/>
              </a:spcBef>
            </a:pPr>
            <a:r>
              <a:rPr dirty="0" sz="1450" spc="-10">
                <a:latin typeface="Times New Roman"/>
                <a:cs typeface="Times New Roman"/>
              </a:rPr>
              <a:t>Northmour and </a:t>
            </a:r>
            <a:r>
              <a:rPr dirty="0" sz="1450" spc="-5">
                <a:latin typeface="Times New Roman"/>
                <a:cs typeface="Times New Roman"/>
              </a:rPr>
              <a:t>I </a:t>
            </a:r>
            <a:r>
              <a:rPr dirty="0" sz="1450" spc="-10">
                <a:latin typeface="Times New Roman"/>
                <a:cs typeface="Times New Roman"/>
              </a:rPr>
              <a:t>cocked </a:t>
            </a:r>
            <a:r>
              <a:rPr dirty="0" sz="1450" spc="-5">
                <a:latin typeface="Times New Roman"/>
                <a:cs typeface="Times New Roman"/>
              </a:rPr>
              <a:t>our </a:t>
            </a:r>
            <a:r>
              <a:rPr dirty="0" sz="1450" spc="-10">
                <a:latin typeface="Times New Roman"/>
                <a:cs typeface="Times New Roman"/>
              </a:rPr>
              <a:t>revolvers. </a:t>
            </a:r>
            <a:r>
              <a:rPr dirty="0" sz="1450" spc="-35">
                <a:latin typeface="Times New Roman"/>
                <a:cs typeface="Times New Roman"/>
              </a:rPr>
              <a:t>Mr. </a:t>
            </a:r>
            <a:r>
              <a:rPr dirty="0" sz="1450" spc="-10">
                <a:latin typeface="Times New Roman"/>
                <a:cs typeface="Times New Roman"/>
              </a:rPr>
              <a:t>Huddlestone, who had already  refused </a:t>
            </a:r>
            <a:r>
              <a:rPr dirty="0" sz="1450" spc="-5">
                <a:latin typeface="Times New Roman"/>
                <a:cs typeface="Times New Roman"/>
              </a:rPr>
              <a:t>a </a:t>
            </a:r>
            <a:r>
              <a:rPr dirty="0" sz="1450" spc="-10">
                <a:latin typeface="Times New Roman"/>
                <a:cs typeface="Times New Roman"/>
              </a:rPr>
              <a:t>firearm, </a:t>
            </a:r>
            <a:r>
              <a:rPr dirty="0" sz="1450" spc="-5">
                <a:latin typeface="Times New Roman"/>
                <a:cs typeface="Times New Roman"/>
              </a:rPr>
              <a:t>put us </a:t>
            </a:r>
            <a:r>
              <a:rPr dirty="0" sz="1450" spc="-10">
                <a:latin typeface="Times New Roman"/>
                <a:cs typeface="Times New Roman"/>
              </a:rPr>
              <a:t>behind him with </a:t>
            </a:r>
            <a:r>
              <a:rPr dirty="0" sz="1450" spc="-5">
                <a:latin typeface="Times New Roman"/>
                <a:cs typeface="Times New Roman"/>
              </a:rPr>
              <a:t>a </a:t>
            </a:r>
            <a:r>
              <a:rPr dirty="0" sz="1450" spc="-10">
                <a:latin typeface="Times New Roman"/>
                <a:cs typeface="Times New Roman"/>
              </a:rPr>
              <a:t>manner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command.</a:t>
            </a:r>
            <a:endParaRPr sz="1450">
              <a:latin typeface="Times New Roman"/>
              <a:cs typeface="Times New Roman"/>
            </a:endParaRPr>
          </a:p>
          <a:p>
            <a:pPr algn="just" marL="12700" marR="12065">
              <a:lnSpc>
                <a:spcPts val="1730"/>
              </a:lnSpc>
              <a:spcBef>
                <a:spcPts val="865"/>
              </a:spcBef>
            </a:pPr>
            <a:r>
              <a:rPr dirty="0" sz="1450" spc="-10">
                <a:latin typeface="Times New Roman"/>
                <a:cs typeface="Times New Roman"/>
              </a:rPr>
              <a:t>"Let Clara open the </a:t>
            </a:r>
            <a:r>
              <a:rPr dirty="0" sz="1450" spc="-15">
                <a:latin typeface="Times New Roman"/>
                <a:cs typeface="Times New Roman"/>
              </a:rPr>
              <a:t>door," </a:t>
            </a:r>
            <a:r>
              <a:rPr dirty="0" sz="1450" spc="-10">
                <a:latin typeface="Times New Roman"/>
                <a:cs typeface="Times New Roman"/>
              </a:rPr>
              <a:t>said he. "So, if they fire </a:t>
            </a:r>
            <a:r>
              <a:rPr dirty="0" sz="1450" spc="-5">
                <a:latin typeface="Times New Roman"/>
                <a:cs typeface="Times New Roman"/>
              </a:rPr>
              <a:t>a </a:t>
            </a:r>
            <a:r>
              <a:rPr dirty="0" sz="1450" spc="-20">
                <a:latin typeface="Times New Roman"/>
                <a:cs typeface="Times New Roman"/>
              </a:rPr>
              <a:t>volley, </a:t>
            </a:r>
            <a:r>
              <a:rPr dirty="0" sz="1450" spc="-10">
                <a:latin typeface="Times New Roman"/>
                <a:cs typeface="Times New Roman"/>
              </a:rPr>
              <a:t>she will </a:t>
            </a:r>
            <a:r>
              <a:rPr dirty="0" sz="1450" spc="-5">
                <a:latin typeface="Times New Roman"/>
                <a:cs typeface="Times New Roman"/>
              </a:rPr>
              <a:t>be  </a:t>
            </a:r>
            <a:r>
              <a:rPr dirty="0" sz="1450" spc="-10">
                <a:latin typeface="Times New Roman"/>
                <a:cs typeface="Times New Roman"/>
              </a:rPr>
              <a:t>protected. And in the meantime stand behind me. </a:t>
            </a:r>
            <a:r>
              <a:rPr dirty="0" sz="1450" spc="-5">
                <a:latin typeface="Times New Roman"/>
                <a:cs typeface="Times New Roman"/>
              </a:rPr>
              <a:t>I </a:t>
            </a:r>
            <a:r>
              <a:rPr dirty="0" sz="1450" spc="-10">
                <a:latin typeface="Times New Roman"/>
                <a:cs typeface="Times New Roman"/>
              </a:rPr>
              <a:t>am the scapegoat; my sins  have found me</a:t>
            </a:r>
            <a:r>
              <a:rPr dirty="0" sz="145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a:lnSpc>
                <a:spcPts val="1730"/>
              </a:lnSpc>
              <a:spcBef>
                <a:spcPts val="855"/>
              </a:spcBef>
            </a:pPr>
            <a:r>
              <a:rPr dirty="0" sz="1450" spc="-5">
                <a:latin typeface="Times New Roman"/>
                <a:cs typeface="Times New Roman"/>
              </a:rPr>
              <a:t>I </a:t>
            </a:r>
            <a:r>
              <a:rPr dirty="0" sz="1450" spc="-10">
                <a:latin typeface="Times New Roman"/>
                <a:cs typeface="Times New Roman"/>
              </a:rPr>
              <a:t>heard him, as </a:t>
            </a:r>
            <a:r>
              <a:rPr dirty="0" sz="1450" spc="-5">
                <a:latin typeface="Times New Roman"/>
                <a:cs typeface="Times New Roman"/>
              </a:rPr>
              <a:t>I </a:t>
            </a:r>
            <a:r>
              <a:rPr dirty="0" sz="1450" spc="-10">
                <a:latin typeface="Times New Roman"/>
                <a:cs typeface="Times New Roman"/>
              </a:rPr>
              <a:t>stood breathless </a:t>
            </a:r>
            <a:r>
              <a:rPr dirty="0" sz="1450" spc="-5">
                <a:latin typeface="Times New Roman"/>
                <a:cs typeface="Times New Roman"/>
              </a:rPr>
              <a:t>by </a:t>
            </a:r>
            <a:r>
              <a:rPr dirty="0" sz="1450" spc="-10">
                <a:latin typeface="Times New Roman"/>
                <a:cs typeface="Times New Roman"/>
              </a:rPr>
              <a:t>his </a:t>
            </a:r>
            <a:r>
              <a:rPr dirty="0" sz="1450" spc="-15">
                <a:latin typeface="Times New Roman"/>
                <a:cs typeface="Times New Roman"/>
              </a:rPr>
              <a:t>shoulder, </a:t>
            </a:r>
            <a:r>
              <a:rPr dirty="0" sz="1450" spc="-10">
                <a:latin typeface="Times New Roman"/>
                <a:cs typeface="Times New Roman"/>
              </a:rPr>
              <a:t>with my pistol </a:t>
            </a:r>
            <a:r>
              <a:rPr dirty="0" sz="1450" spc="-25">
                <a:latin typeface="Times New Roman"/>
                <a:cs typeface="Times New Roman"/>
              </a:rPr>
              <a:t>ready,  </a:t>
            </a:r>
            <a:r>
              <a:rPr dirty="0" sz="1450" spc="-10">
                <a:latin typeface="Times New Roman"/>
                <a:cs typeface="Times New Roman"/>
              </a:rPr>
              <a:t>pattering </a:t>
            </a:r>
            <a:r>
              <a:rPr dirty="0" sz="1450" spc="-15">
                <a:latin typeface="Times New Roman"/>
                <a:cs typeface="Times New Roman"/>
              </a:rPr>
              <a:t>off </a:t>
            </a:r>
            <a:r>
              <a:rPr dirty="0" sz="1450" spc="-10">
                <a:latin typeface="Times New Roman"/>
                <a:cs typeface="Times New Roman"/>
              </a:rPr>
              <a:t>prayers in </a:t>
            </a:r>
            <a:r>
              <a:rPr dirty="0" sz="1450" spc="-5">
                <a:latin typeface="Times New Roman"/>
                <a:cs typeface="Times New Roman"/>
              </a:rPr>
              <a:t>a </a:t>
            </a:r>
            <a:r>
              <a:rPr dirty="0" sz="1450" spc="-10">
                <a:latin typeface="Times New Roman"/>
                <a:cs typeface="Times New Roman"/>
              </a:rPr>
              <a:t>tremulous, rapid whisper; and </a:t>
            </a:r>
            <a:r>
              <a:rPr dirty="0" sz="1450" spc="-5">
                <a:latin typeface="Times New Roman"/>
                <a:cs typeface="Times New Roman"/>
              </a:rPr>
              <a:t>I </a:t>
            </a:r>
            <a:r>
              <a:rPr dirty="0" sz="1450" spc="-10">
                <a:latin typeface="Times New Roman"/>
                <a:cs typeface="Times New Roman"/>
              </a:rPr>
              <a:t>confess, horrid as the  </a:t>
            </a:r>
            <a:r>
              <a:rPr dirty="0" sz="1450" spc="-5">
                <a:latin typeface="Times New Roman"/>
                <a:cs typeface="Times New Roman"/>
              </a:rPr>
              <a:t>thought </a:t>
            </a:r>
            <a:r>
              <a:rPr dirty="0" sz="1450" spc="-10">
                <a:latin typeface="Times New Roman"/>
                <a:cs typeface="Times New Roman"/>
              </a:rPr>
              <a:t>may seem, </a:t>
            </a:r>
            <a:r>
              <a:rPr dirty="0" sz="1450" spc="-5">
                <a:latin typeface="Times New Roman"/>
                <a:cs typeface="Times New Roman"/>
              </a:rPr>
              <a:t>I </a:t>
            </a:r>
            <a:r>
              <a:rPr dirty="0" sz="1450" spc="-10">
                <a:latin typeface="Times New Roman"/>
                <a:cs typeface="Times New Roman"/>
              </a:rPr>
              <a:t>despised him for thinking </a:t>
            </a:r>
            <a:r>
              <a:rPr dirty="0" sz="1450" spc="-5">
                <a:latin typeface="Times New Roman"/>
                <a:cs typeface="Times New Roman"/>
              </a:rPr>
              <a:t>of </a:t>
            </a:r>
            <a:r>
              <a:rPr dirty="0" sz="1450" spc="-10">
                <a:latin typeface="Times New Roman"/>
                <a:cs typeface="Times New Roman"/>
              </a:rPr>
              <a:t>supplications in </a:t>
            </a:r>
            <a:r>
              <a:rPr dirty="0" sz="1450" spc="-5">
                <a:latin typeface="Times New Roman"/>
                <a:cs typeface="Times New Roman"/>
              </a:rPr>
              <a:t>a </a:t>
            </a:r>
            <a:r>
              <a:rPr dirty="0" sz="1450" spc="-10">
                <a:latin typeface="Times New Roman"/>
                <a:cs typeface="Times New Roman"/>
              </a:rPr>
              <a:t>moment  so critical and thrilling. In the meantime, Clara, who was dead white </a:t>
            </a:r>
            <a:r>
              <a:rPr dirty="0" sz="1450" spc="-5">
                <a:latin typeface="Times New Roman"/>
                <a:cs typeface="Times New Roman"/>
              </a:rPr>
              <a:t>but </a:t>
            </a:r>
            <a:r>
              <a:rPr dirty="0" sz="1450" spc="-10">
                <a:latin typeface="Times New Roman"/>
                <a:cs typeface="Times New Roman"/>
              </a:rPr>
              <a:t>still  possessed her faculties, had displaced the barricade from the front </a:t>
            </a:r>
            <a:r>
              <a:rPr dirty="0" sz="1450" spc="-25">
                <a:latin typeface="Times New Roman"/>
                <a:cs typeface="Times New Roman"/>
              </a:rPr>
              <a:t>door.  </a:t>
            </a:r>
            <a:r>
              <a:rPr dirty="0" sz="1450" spc="-10">
                <a:latin typeface="Times New Roman"/>
                <a:cs typeface="Times New Roman"/>
              </a:rPr>
              <a:t>Another moment, and she had pulled it open. Firelight and moonlight  illuminated the links with confused and changeful lustre, and far away against  the sky we could see </a:t>
            </a:r>
            <a:r>
              <a:rPr dirty="0" sz="1450" spc="-5">
                <a:latin typeface="Times New Roman"/>
                <a:cs typeface="Times New Roman"/>
              </a:rPr>
              <a:t>a </a:t>
            </a:r>
            <a:r>
              <a:rPr dirty="0" sz="1450" spc="-10">
                <a:latin typeface="Times New Roman"/>
                <a:cs typeface="Times New Roman"/>
              </a:rPr>
              <a:t>long trail </a:t>
            </a:r>
            <a:r>
              <a:rPr dirty="0" sz="1450" spc="-5">
                <a:latin typeface="Times New Roman"/>
                <a:cs typeface="Times New Roman"/>
              </a:rPr>
              <a:t>of </a:t>
            </a:r>
            <a:r>
              <a:rPr dirty="0" sz="1450" spc="-10">
                <a:latin typeface="Times New Roman"/>
                <a:cs typeface="Times New Roman"/>
              </a:rPr>
              <a:t>glowing</a:t>
            </a:r>
            <a:r>
              <a:rPr dirty="0" sz="1450" spc="35">
                <a:latin typeface="Times New Roman"/>
                <a:cs typeface="Times New Roman"/>
              </a:rPr>
              <a:t> </a:t>
            </a:r>
            <a:r>
              <a:rPr dirty="0" sz="1450" spc="-10">
                <a:latin typeface="Times New Roman"/>
                <a:cs typeface="Times New Roman"/>
              </a:rPr>
              <a:t>smoke.</a:t>
            </a:r>
            <a:endParaRPr sz="1450">
              <a:latin typeface="Times New Roman"/>
              <a:cs typeface="Times New Roman"/>
            </a:endParaRPr>
          </a:p>
          <a:p>
            <a:pPr algn="just" marL="12700" marR="7620">
              <a:lnSpc>
                <a:spcPts val="1730"/>
              </a:lnSpc>
              <a:spcBef>
                <a:spcPts val="855"/>
              </a:spcBef>
            </a:pPr>
            <a:r>
              <a:rPr dirty="0" sz="1450" spc="-35">
                <a:latin typeface="Times New Roman"/>
                <a:cs typeface="Times New Roman"/>
              </a:rPr>
              <a:t>Mr. </a:t>
            </a:r>
            <a:r>
              <a:rPr dirty="0" sz="1450" spc="-10">
                <a:latin typeface="Times New Roman"/>
                <a:cs typeface="Times New Roman"/>
              </a:rPr>
              <a:t>Huddlestone, filled for the moment with </a:t>
            </a:r>
            <a:r>
              <a:rPr dirty="0" sz="1450" spc="-5">
                <a:latin typeface="Times New Roman"/>
                <a:cs typeface="Times New Roman"/>
              </a:rPr>
              <a:t>a </a:t>
            </a:r>
            <a:r>
              <a:rPr dirty="0" sz="1450" spc="-10">
                <a:latin typeface="Times New Roman"/>
                <a:cs typeface="Times New Roman"/>
              </a:rPr>
              <a:t>strength greater than his own,  struck Northmour and myself </a:t>
            </a:r>
            <a:r>
              <a:rPr dirty="0" sz="1450" spc="-5">
                <a:latin typeface="Times New Roman"/>
                <a:cs typeface="Times New Roman"/>
              </a:rPr>
              <a:t>a </a:t>
            </a:r>
            <a:r>
              <a:rPr dirty="0" sz="1450" spc="-10">
                <a:latin typeface="Times New Roman"/>
                <a:cs typeface="Times New Roman"/>
              </a:rPr>
              <a:t>back-hander in the chest; and while we were  thus for the moment incapacitated from action, lifting his arms above his head  like </a:t>
            </a:r>
            <a:r>
              <a:rPr dirty="0" sz="1450" spc="-5">
                <a:latin typeface="Times New Roman"/>
                <a:cs typeface="Times New Roman"/>
              </a:rPr>
              <a:t>one </a:t>
            </a:r>
            <a:r>
              <a:rPr dirty="0" sz="1450" spc="-10">
                <a:latin typeface="Times New Roman"/>
                <a:cs typeface="Times New Roman"/>
              </a:rPr>
              <a:t>about to dive, </a:t>
            </a:r>
            <a:r>
              <a:rPr dirty="0" sz="1450" spc="-5">
                <a:latin typeface="Times New Roman"/>
                <a:cs typeface="Times New Roman"/>
              </a:rPr>
              <a:t>he </a:t>
            </a:r>
            <a:r>
              <a:rPr dirty="0" sz="1450" spc="-10">
                <a:latin typeface="Times New Roman"/>
                <a:cs typeface="Times New Roman"/>
              </a:rPr>
              <a:t>ran straight forward </a:t>
            </a:r>
            <a:r>
              <a:rPr dirty="0" sz="1450" spc="-5">
                <a:latin typeface="Times New Roman"/>
                <a:cs typeface="Times New Roman"/>
              </a:rPr>
              <a:t>out of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pavilion.</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"Here am!" </a:t>
            </a:r>
            <a:r>
              <a:rPr dirty="0" sz="1450" spc="-5">
                <a:latin typeface="Times New Roman"/>
                <a:cs typeface="Times New Roman"/>
              </a:rPr>
              <a:t>he </a:t>
            </a:r>
            <a:r>
              <a:rPr dirty="0" sz="1450" spc="-10">
                <a:latin typeface="Times New Roman"/>
                <a:cs typeface="Times New Roman"/>
              </a:rPr>
              <a:t>cried </a:t>
            </a:r>
            <a:r>
              <a:rPr dirty="0" sz="1450" spc="-5">
                <a:latin typeface="Times New Roman"/>
                <a:cs typeface="Times New Roman"/>
              </a:rPr>
              <a:t>- </a:t>
            </a:r>
            <a:r>
              <a:rPr dirty="0" sz="1450" spc="-10">
                <a:latin typeface="Times New Roman"/>
                <a:cs typeface="Times New Roman"/>
              </a:rPr>
              <a:t>"Huddlestone! Kill me, and spare the</a:t>
            </a:r>
            <a:r>
              <a:rPr dirty="0" sz="1450" spc="55">
                <a:latin typeface="Times New Roman"/>
                <a:cs typeface="Times New Roman"/>
              </a:rPr>
              <a:t> </a:t>
            </a:r>
            <a:r>
              <a:rPr dirty="0" sz="1450" spc="-10">
                <a:latin typeface="Times New Roman"/>
                <a:cs typeface="Times New Roman"/>
              </a:rPr>
              <a:t>others!"</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His sudden appearance daunted,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our </a:t>
            </a:r>
            <a:r>
              <a:rPr dirty="0" sz="1450" spc="-10">
                <a:latin typeface="Times New Roman"/>
                <a:cs typeface="Times New Roman"/>
              </a:rPr>
              <a:t>hidden enemies; for  Northmour and </a:t>
            </a:r>
            <a:r>
              <a:rPr dirty="0" sz="1450" spc="-5">
                <a:latin typeface="Times New Roman"/>
                <a:cs typeface="Times New Roman"/>
              </a:rPr>
              <a:t>I </a:t>
            </a:r>
            <a:r>
              <a:rPr dirty="0" sz="1450" spc="-10">
                <a:latin typeface="Times New Roman"/>
                <a:cs typeface="Times New Roman"/>
              </a:rPr>
              <a:t>had time to </a:t>
            </a:r>
            <a:r>
              <a:rPr dirty="0" sz="1450" spc="-15">
                <a:latin typeface="Times New Roman"/>
                <a:cs typeface="Times New Roman"/>
              </a:rPr>
              <a:t>recover, </a:t>
            </a:r>
            <a:r>
              <a:rPr dirty="0" sz="1450" spc="-10">
                <a:latin typeface="Times New Roman"/>
                <a:cs typeface="Times New Roman"/>
              </a:rPr>
              <a:t>to seize Clara between us, </a:t>
            </a:r>
            <a:r>
              <a:rPr dirty="0" sz="1450" spc="-5">
                <a:latin typeface="Times New Roman"/>
                <a:cs typeface="Times New Roman"/>
              </a:rPr>
              <a:t>one by </a:t>
            </a:r>
            <a:r>
              <a:rPr dirty="0" sz="1450" spc="-10">
                <a:latin typeface="Times New Roman"/>
                <a:cs typeface="Times New Roman"/>
              </a:rPr>
              <a:t>each  arm, and to rush forth to his assistance, ere anything further had taken place.  But scarce had we passed the threshold when there came near </a:t>
            </a:r>
            <a:r>
              <a:rPr dirty="0" sz="1450" spc="-5">
                <a:latin typeface="Times New Roman"/>
                <a:cs typeface="Times New Roman"/>
              </a:rPr>
              <a:t>a </a:t>
            </a:r>
            <a:r>
              <a:rPr dirty="0" sz="1450" spc="-10">
                <a:latin typeface="Times New Roman"/>
                <a:cs typeface="Times New Roman"/>
              </a:rPr>
              <a:t>dozen reports  and flashes from every direction among the hollows </a:t>
            </a:r>
            <a:r>
              <a:rPr dirty="0" sz="1450" spc="-5">
                <a:latin typeface="Times New Roman"/>
                <a:cs typeface="Times New Roman"/>
              </a:rPr>
              <a:t>of </a:t>
            </a:r>
            <a:r>
              <a:rPr dirty="0" sz="1450" spc="-10">
                <a:latin typeface="Times New Roman"/>
                <a:cs typeface="Times New Roman"/>
              </a:rPr>
              <a:t>the links. </a:t>
            </a:r>
            <a:r>
              <a:rPr dirty="0" sz="1450" spc="-35">
                <a:latin typeface="Times New Roman"/>
                <a:cs typeface="Times New Roman"/>
              </a:rPr>
              <a:t>Mr.  </a:t>
            </a:r>
            <a:r>
              <a:rPr dirty="0" sz="1450" spc="-10">
                <a:latin typeface="Times New Roman"/>
                <a:cs typeface="Times New Roman"/>
              </a:rPr>
              <a:t>Huddlestone staggered, uttered </a:t>
            </a:r>
            <a:r>
              <a:rPr dirty="0" sz="1450" spc="-5">
                <a:latin typeface="Times New Roman"/>
                <a:cs typeface="Times New Roman"/>
              </a:rPr>
              <a:t>a </a:t>
            </a:r>
            <a:r>
              <a:rPr dirty="0" sz="1450" spc="-10">
                <a:latin typeface="Times New Roman"/>
                <a:cs typeface="Times New Roman"/>
              </a:rPr>
              <a:t>weird and freezing </a:t>
            </a:r>
            <a:r>
              <a:rPr dirty="0" sz="1450" spc="-30">
                <a:latin typeface="Times New Roman"/>
                <a:cs typeface="Times New Roman"/>
              </a:rPr>
              <a:t>cry, </a:t>
            </a:r>
            <a:r>
              <a:rPr dirty="0" sz="1450" spc="-10">
                <a:latin typeface="Times New Roman"/>
                <a:cs typeface="Times New Roman"/>
              </a:rPr>
              <a:t>threw </a:t>
            </a:r>
            <a:r>
              <a:rPr dirty="0" sz="1450" spc="-5">
                <a:latin typeface="Times New Roman"/>
                <a:cs typeface="Times New Roman"/>
              </a:rPr>
              <a:t>up </a:t>
            </a:r>
            <a:r>
              <a:rPr dirty="0" sz="1450" spc="-10">
                <a:latin typeface="Times New Roman"/>
                <a:cs typeface="Times New Roman"/>
              </a:rPr>
              <a:t>his arms  over his head, and fell backward </a:t>
            </a:r>
            <a:r>
              <a:rPr dirty="0" sz="1450" spc="-5">
                <a:latin typeface="Times New Roman"/>
                <a:cs typeface="Times New Roman"/>
              </a:rPr>
              <a:t>on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turf.</a:t>
            </a:r>
            <a:endParaRPr sz="1450">
              <a:latin typeface="Times New Roman"/>
              <a:cs typeface="Times New Roman"/>
            </a:endParaRPr>
          </a:p>
          <a:p>
            <a:pPr algn="just" marL="12700">
              <a:lnSpc>
                <a:spcPct val="100000"/>
              </a:lnSpc>
              <a:spcBef>
                <a:spcPts val="785"/>
              </a:spcBef>
            </a:pPr>
            <a:r>
              <a:rPr dirty="0" sz="1450" spc="-15">
                <a:latin typeface="Times New Roman"/>
                <a:cs typeface="Times New Roman"/>
              </a:rPr>
              <a:t>"TRADITORE! TRADITORE!" </a:t>
            </a:r>
            <a:r>
              <a:rPr dirty="0" sz="1450" spc="-10">
                <a:latin typeface="Times New Roman"/>
                <a:cs typeface="Times New Roman"/>
              </a:rPr>
              <a:t>cried the invisible</a:t>
            </a:r>
            <a:r>
              <a:rPr dirty="0" sz="1450" spc="30">
                <a:latin typeface="Times New Roman"/>
                <a:cs typeface="Times New Roman"/>
              </a:rPr>
              <a:t> </a:t>
            </a:r>
            <a:r>
              <a:rPr dirty="0" sz="1450" spc="-10">
                <a:latin typeface="Times New Roman"/>
                <a:cs typeface="Times New Roman"/>
              </a:rPr>
              <a:t>avengers.</a:t>
            </a:r>
            <a:endParaRPr sz="1450">
              <a:latin typeface="Times New Roman"/>
              <a:cs typeface="Times New Roman"/>
            </a:endParaRPr>
          </a:p>
          <a:p>
            <a:pPr algn="just" marL="12700" marR="9525">
              <a:lnSpc>
                <a:spcPts val="1730"/>
              </a:lnSpc>
              <a:spcBef>
                <a:spcPts val="919"/>
              </a:spcBef>
            </a:pPr>
            <a:r>
              <a:rPr dirty="0" sz="1450" spc="-10">
                <a:latin typeface="Times New Roman"/>
                <a:cs typeface="Times New Roman"/>
              </a:rPr>
              <a:t>And just then,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roof </a:t>
            </a:r>
            <a:r>
              <a:rPr dirty="0" sz="1450" spc="-5">
                <a:latin typeface="Times New Roman"/>
                <a:cs typeface="Times New Roman"/>
              </a:rPr>
              <a:t>of </a:t>
            </a:r>
            <a:r>
              <a:rPr dirty="0" sz="1450" spc="-10">
                <a:latin typeface="Times New Roman"/>
                <a:cs typeface="Times New Roman"/>
              </a:rPr>
              <a:t>the pavilion fell </a:t>
            </a:r>
            <a:r>
              <a:rPr dirty="0" sz="1450" spc="-5">
                <a:latin typeface="Times New Roman"/>
                <a:cs typeface="Times New Roman"/>
              </a:rPr>
              <a:t>in, </a:t>
            </a:r>
            <a:r>
              <a:rPr dirty="0" sz="1450" spc="-10">
                <a:latin typeface="Times New Roman"/>
                <a:cs typeface="Times New Roman"/>
              </a:rPr>
              <a:t>so rapid was the  progress </a:t>
            </a:r>
            <a:r>
              <a:rPr dirty="0" sz="1450" spc="-5">
                <a:latin typeface="Times New Roman"/>
                <a:cs typeface="Times New Roman"/>
              </a:rPr>
              <a:t>of </a:t>
            </a:r>
            <a:r>
              <a:rPr dirty="0" sz="1450" spc="-10">
                <a:latin typeface="Times New Roman"/>
                <a:cs typeface="Times New Roman"/>
              </a:rPr>
              <a:t>the fire. A </a:t>
            </a:r>
            <a:r>
              <a:rPr dirty="0" sz="1450" spc="-5">
                <a:latin typeface="Times New Roman"/>
                <a:cs typeface="Times New Roman"/>
              </a:rPr>
              <a:t>loud, </a:t>
            </a:r>
            <a:r>
              <a:rPr dirty="0" sz="1450" spc="-10">
                <a:latin typeface="Times New Roman"/>
                <a:cs typeface="Times New Roman"/>
              </a:rPr>
              <a:t>vague, and horrible noise accompanied the  collapse, and </a:t>
            </a:r>
            <a:r>
              <a:rPr dirty="0" sz="1450" spc="-5">
                <a:latin typeface="Times New Roman"/>
                <a:cs typeface="Times New Roman"/>
              </a:rPr>
              <a:t>a </a:t>
            </a:r>
            <a:r>
              <a:rPr dirty="0" sz="1450" spc="-10">
                <a:latin typeface="Times New Roman"/>
                <a:cs typeface="Times New Roman"/>
              </a:rPr>
              <a:t>vast volume </a:t>
            </a:r>
            <a:r>
              <a:rPr dirty="0" sz="1450" spc="-5">
                <a:latin typeface="Times New Roman"/>
                <a:cs typeface="Times New Roman"/>
              </a:rPr>
              <a:t>of </a:t>
            </a:r>
            <a:r>
              <a:rPr dirty="0" sz="1450" spc="-10">
                <a:latin typeface="Times New Roman"/>
                <a:cs typeface="Times New Roman"/>
              </a:rPr>
              <a:t>flame went soaring </a:t>
            </a:r>
            <a:r>
              <a:rPr dirty="0" sz="1450" spc="-5">
                <a:latin typeface="Times New Roman"/>
                <a:cs typeface="Times New Roman"/>
              </a:rPr>
              <a:t>up </a:t>
            </a:r>
            <a:r>
              <a:rPr dirty="0" sz="1450" spc="-10">
                <a:latin typeface="Times New Roman"/>
                <a:cs typeface="Times New Roman"/>
              </a:rPr>
              <a:t>to heaven. It must have  been</a:t>
            </a:r>
            <a:r>
              <a:rPr dirty="0" sz="1450" spc="165">
                <a:latin typeface="Times New Roman"/>
                <a:cs typeface="Times New Roman"/>
              </a:rPr>
              <a:t> </a:t>
            </a:r>
            <a:r>
              <a:rPr dirty="0" sz="1450" spc="-10">
                <a:latin typeface="Times New Roman"/>
                <a:cs typeface="Times New Roman"/>
              </a:rPr>
              <a:t>visible</a:t>
            </a:r>
            <a:r>
              <a:rPr dirty="0" sz="1450" spc="165">
                <a:latin typeface="Times New Roman"/>
                <a:cs typeface="Times New Roman"/>
              </a:rPr>
              <a:t> </a:t>
            </a:r>
            <a:r>
              <a:rPr dirty="0" sz="1450" spc="-10">
                <a:latin typeface="Times New Roman"/>
                <a:cs typeface="Times New Roman"/>
              </a:rPr>
              <a:t>at</a:t>
            </a:r>
            <a:r>
              <a:rPr dirty="0" sz="1450" spc="165">
                <a:latin typeface="Times New Roman"/>
                <a:cs typeface="Times New Roman"/>
              </a:rPr>
              <a:t> </a:t>
            </a:r>
            <a:r>
              <a:rPr dirty="0" sz="1450" spc="-10">
                <a:latin typeface="Times New Roman"/>
                <a:cs typeface="Times New Roman"/>
              </a:rPr>
              <a:t>that</a:t>
            </a:r>
            <a:r>
              <a:rPr dirty="0" sz="1450" spc="170">
                <a:latin typeface="Times New Roman"/>
                <a:cs typeface="Times New Roman"/>
              </a:rPr>
              <a:t> </a:t>
            </a:r>
            <a:r>
              <a:rPr dirty="0" sz="1450" spc="-10">
                <a:latin typeface="Times New Roman"/>
                <a:cs typeface="Times New Roman"/>
              </a:rPr>
              <a:t>moment</a:t>
            </a:r>
            <a:r>
              <a:rPr dirty="0" sz="1450" spc="165">
                <a:latin typeface="Times New Roman"/>
                <a:cs typeface="Times New Roman"/>
              </a:rPr>
              <a:t> </a:t>
            </a:r>
            <a:r>
              <a:rPr dirty="0" sz="1450" spc="-10">
                <a:latin typeface="Times New Roman"/>
                <a:cs typeface="Times New Roman"/>
              </a:rPr>
              <a:t>from</a:t>
            </a:r>
            <a:r>
              <a:rPr dirty="0" sz="1450" spc="165">
                <a:latin typeface="Times New Roman"/>
                <a:cs typeface="Times New Roman"/>
              </a:rPr>
              <a:t> </a:t>
            </a:r>
            <a:r>
              <a:rPr dirty="0" sz="1450" spc="-10">
                <a:latin typeface="Times New Roman"/>
                <a:cs typeface="Times New Roman"/>
              </a:rPr>
              <a:t>twenty</a:t>
            </a:r>
            <a:r>
              <a:rPr dirty="0" sz="1450" spc="165">
                <a:latin typeface="Times New Roman"/>
                <a:cs typeface="Times New Roman"/>
              </a:rPr>
              <a:t> </a:t>
            </a:r>
            <a:r>
              <a:rPr dirty="0" sz="1450" spc="-10">
                <a:latin typeface="Times New Roman"/>
                <a:cs typeface="Times New Roman"/>
              </a:rPr>
              <a:t>miles</a:t>
            </a:r>
            <a:r>
              <a:rPr dirty="0" sz="1450" spc="170">
                <a:latin typeface="Times New Roman"/>
                <a:cs typeface="Times New Roman"/>
              </a:rPr>
              <a:t> </a:t>
            </a:r>
            <a:r>
              <a:rPr dirty="0" sz="1450" spc="-5">
                <a:latin typeface="Times New Roman"/>
                <a:cs typeface="Times New Roman"/>
              </a:rPr>
              <a:t>out</a:t>
            </a:r>
            <a:r>
              <a:rPr dirty="0" sz="1450" spc="165">
                <a:latin typeface="Times New Roman"/>
                <a:cs typeface="Times New Roman"/>
              </a:rPr>
              <a:t> </a:t>
            </a:r>
            <a:r>
              <a:rPr dirty="0" sz="1450" spc="-10">
                <a:latin typeface="Times New Roman"/>
                <a:cs typeface="Times New Roman"/>
              </a:rPr>
              <a:t>at</a:t>
            </a:r>
            <a:r>
              <a:rPr dirty="0" sz="1450" spc="165">
                <a:latin typeface="Times New Roman"/>
                <a:cs typeface="Times New Roman"/>
              </a:rPr>
              <a:t> </a:t>
            </a:r>
            <a:r>
              <a:rPr dirty="0" sz="1450" spc="-10">
                <a:latin typeface="Times New Roman"/>
                <a:cs typeface="Times New Roman"/>
              </a:rPr>
              <a:t>sea,</a:t>
            </a:r>
            <a:r>
              <a:rPr dirty="0" sz="1450" spc="165">
                <a:latin typeface="Times New Roman"/>
                <a:cs typeface="Times New Roman"/>
              </a:rPr>
              <a:t> </a:t>
            </a:r>
            <a:r>
              <a:rPr dirty="0" sz="1450" spc="-10">
                <a:latin typeface="Times New Roman"/>
                <a:cs typeface="Times New Roman"/>
              </a:rPr>
              <a:t>from</a:t>
            </a:r>
            <a:r>
              <a:rPr dirty="0" sz="1450" spc="170">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shore</a:t>
            </a:r>
            <a:r>
              <a:rPr dirty="0" sz="1450" spc="165">
                <a:latin typeface="Times New Roman"/>
                <a:cs typeface="Times New Roman"/>
              </a:rPr>
              <a:t> </a:t>
            </a:r>
            <a:r>
              <a:rPr dirty="0" sz="1450" spc="-10">
                <a:latin typeface="Times New Roman"/>
                <a:cs typeface="Times New Roman"/>
              </a:rPr>
              <a:t>at</a:t>
            </a:r>
            <a:endParaRPr sz="1450">
              <a:latin typeface="Times New Roman"/>
              <a:cs typeface="Times New Roman"/>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68453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Graden </a:t>
            </a:r>
            <a:r>
              <a:rPr dirty="0" sz="1450" spc="-35">
                <a:latin typeface="Times New Roman"/>
                <a:cs typeface="Times New Roman"/>
              </a:rPr>
              <a:t>Wester, </a:t>
            </a:r>
            <a:r>
              <a:rPr dirty="0" sz="1450" spc="-10">
                <a:latin typeface="Times New Roman"/>
                <a:cs typeface="Times New Roman"/>
              </a:rPr>
              <a:t>and far inland from the peak </a:t>
            </a:r>
            <a:r>
              <a:rPr dirty="0" sz="1450" spc="-5">
                <a:latin typeface="Times New Roman"/>
                <a:cs typeface="Times New Roman"/>
              </a:rPr>
              <a:t>of </a:t>
            </a:r>
            <a:r>
              <a:rPr dirty="0" sz="1450" spc="-10">
                <a:latin typeface="Times New Roman"/>
                <a:cs typeface="Times New Roman"/>
              </a:rPr>
              <a:t>Graystiel, the most eastern  summit </a:t>
            </a:r>
            <a:r>
              <a:rPr dirty="0" sz="1450" spc="-5">
                <a:latin typeface="Times New Roman"/>
                <a:cs typeface="Times New Roman"/>
              </a:rPr>
              <a:t>of </a:t>
            </a:r>
            <a:r>
              <a:rPr dirty="0" sz="1450" spc="-10">
                <a:latin typeface="Times New Roman"/>
                <a:cs typeface="Times New Roman"/>
              </a:rPr>
              <a:t>the Caulder Hills. Bernard Huddlestone, although God knows what  were his obsequies, had </a:t>
            </a:r>
            <a:r>
              <a:rPr dirty="0" sz="1450" spc="-5">
                <a:latin typeface="Times New Roman"/>
                <a:cs typeface="Times New Roman"/>
              </a:rPr>
              <a:t>a </a:t>
            </a:r>
            <a:r>
              <a:rPr dirty="0" sz="1450" spc="-10">
                <a:latin typeface="Times New Roman"/>
                <a:cs typeface="Times New Roman"/>
              </a:rPr>
              <a:t>fine pyre at the moment </a:t>
            </a:r>
            <a:r>
              <a:rPr dirty="0" sz="1450" spc="-5">
                <a:latin typeface="Times New Roman"/>
                <a:cs typeface="Times New Roman"/>
              </a:rPr>
              <a:t>of </a:t>
            </a:r>
            <a:r>
              <a:rPr dirty="0" sz="1450" spc="-10">
                <a:latin typeface="Times New Roman"/>
                <a:cs typeface="Times New Roman"/>
              </a:rPr>
              <a:t>his</a:t>
            </a:r>
            <a:r>
              <a:rPr dirty="0" sz="1450" spc="65">
                <a:latin typeface="Times New Roman"/>
                <a:cs typeface="Times New Roman"/>
              </a:rPr>
              <a:t> </a:t>
            </a:r>
            <a:r>
              <a:rPr dirty="0" sz="1450" spc="-10">
                <a:latin typeface="Times New Roman"/>
                <a:cs typeface="Times New Roman"/>
              </a:rPr>
              <a:t>death.</a:t>
            </a:r>
            <a:endParaRPr sz="1450">
              <a:latin typeface="Times New Roman"/>
              <a:cs typeface="Times New Roman"/>
            </a:endParaRPr>
          </a:p>
        </p:txBody>
      </p:sp>
      <p:sp>
        <p:nvSpPr>
          <p:cNvPr id="3" name="object 3"/>
          <p:cNvSpPr txBox="1"/>
          <p:nvPr/>
        </p:nvSpPr>
        <p:spPr>
          <a:xfrm>
            <a:off x="876300" y="1917163"/>
            <a:ext cx="5807075" cy="7983220"/>
          </a:xfrm>
          <a:prstGeom prst="rect">
            <a:avLst/>
          </a:prstGeom>
        </p:spPr>
        <p:txBody>
          <a:bodyPr wrap="square" lIns="0" tIns="19685" rIns="0" bIns="0" rtlCol="0" vert="horz">
            <a:spAutoFit/>
          </a:bodyPr>
          <a:lstStyle/>
          <a:p>
            <a:pPr marL="2523490" marR="203835" indent="-2312035">
              <a:lnSpc>
                <a:spcPts val="1730"/>
              </a:lnSpc>
              <a:spcBef>
                <a:spcPts val="155"/>
              </a:spcBef>
            </a:pPr>
            <a:r>
              <a:rPr dirty="0" sz="1450" spc="-15" b="1">
                <a:latin typeface="Times New Roman"/>
                <a:cs typeface="Times New Roman"/>
              </a:rPr>
              <a:t>CHAPTER </a:t>
            </a:r>
            <a:r>
              <a:rPr dirty="0" sz="1450" spc="-10" b="1">
                <a:latin typeface="Times New Roman"/>
                <a:cs typeface="Times New Roman"/>
              </a:rPr>
              <a:t>IX </a:t>
            </a:r>
            <a:r>
              <a:rPr dirty="0" sz="1450" spc="-5" b="1">
                <a:latin typeface="Times New Roman"/>
                <a:cs typeface="Times New Roman"/>
              </a:rPr>
              <a:t>- </a:t>
            </a:r>
            <a:r>
              <a:rPr dirty="0" sz="1450" spc="-10" b="1">
                <a:latin typeface="Times New Roman"/>
                <a:cs typeface="Times New Roman"/>
              </a:rPr>
              <a:t>TELLS </a:t>
            </a:r>
            <a:r>
              <a:rPr dirty="0" sz="1450" spc="-15" b="1">
                <a:latin typeface="Times New Roman"/>
                <a:cs typeface="Times New Roman"/>
              </a:rPr>
              <a:t>HOW </a:t>
            </a:r>
            <a:r>
              <a:rPr dirty="0" sz="1450" spc="-20" b="1">
                <a:latin typeface="Times New Roman"/>
                <a:cs typeface="Times New Roman"/>
              </a:rPr>
              <a:t>NORTHMOUR </a:t>
            </a:r>
            <a:r>
              <a:rPr dirty="0" sz="1450" spc="-15" b="1">
                <a:latin typeface="Times New Roman"/>
                <a:cs typeface="Times New Roman"/>
              </a:rPr>
              <a:t>CARRIED </a:t>
            </a:r>
            <a:r>
              <a:rPr dirty="0" sz="1450" spc="-10" b="1">
                <a:latin typeface="Times New Roman"/>
                <a:cs typeface="Times New Roman"/>
              </a:rPr>
              <a:t>OUT HIS  </a:t>
            </a:r>
            <a:r>
              <a:rPr dirty="0" sz="1450" spc="-30" b="1">
                <a:latin typeface="Times New Roman"/>
                <a:cs typeface="Times New Roman"/>
              </a:rPr>
              <a:t>THREAT</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180"/>
              </a:spcBef>
            </a:pPr>
            <a:r>
              <a:rPr dirty="0" sz="1450" spc="-5">
                <a:latin typeface="Times New Roman"/>
                <a:cs typeface="Times New Roman"/>
              </a:rPr>
              <a:t>I </a:t>
            </a:r>
            <a:r>
              <a:rPr dirty="0" sz="1450" spc="-10">
                <a:latin typeface="Times New Roman"/>
                <a:cs typeface="Times New Roman"/>
              </a:rPr>
              <a:t>should have the greatest difficulty to tell </a:t>
            </a:r>
            <a:r>
              <a:rPr dirty="0" sz="1450" spc="-5">
                <a:latin typeface="Times New Roman"/>
                <a:cs typeface="Times New Roman"/>
              </a:rPr>
              <a:t>you </a:t>
            </a:r>
            <a:r>
              <a:rPr dirty="0" sz="1450" spc="-10">
                <a:latin typeface="Times New Roman"/>
                <a:cs typeface="Times New Roman"/>
              </a:rPr>
              <a:t>what followed next after this  tragic circumstance. It is all to me, as </a:t>
            </a:r>
            <a:r>
              <a:rPr dirty="0" sz="1450" spc="-5">
                <a:latin typeface="Times New Roman"/>
                <a:cs typeface="Times New Roman"/>
              </a:rPr>
              <a:t>I </a:t>
            </a:r>
            <a:r>
              <a:rPr dirty="0" sz="1450" spc="-10">
                <a:latin typeface="Times New Roman"/>
                <a:cs typeface="Times New Roman"/>
              </a:rPr>
              <a:t>look back </a:t>
            </a:r>
            <a:r>
              <a:rPr dirty="0" sz="1450" spc="-5">
                <a:latin typeface="Times New Roman"/>
                <a:cs typeface="Times New Roman"/>
              </a:rPr>
              <a:t>upon </a:t>
            </a:r>
            <a:r>
              <a:rPr dirty="0" sz="1450" spc="-10">
                <a:latin typeface="Times New Roman"/>
                <a:cs typeface="Times New Roman"/>
              </a:rPr>
              <a:t>it, mixed, strenuous,  and ineffectual, like the struggles </a:t>
            </a:r>
            <a:r>
              <a:rPr dirty="0" sz="1450" spc="-5">
                <a:latin typeface="Times New Roman"/>
                <a:cs typeface="Times New Roman"/>
              </a:rPr>
              <a:t>of a </a:t>
            </a:r>
            <a:r>
              <a:rPr dirty="0" sz="1450" spc="-10">
                <a:latin typeface="Times New Roman"/>
                <a:cs typeface="Times New Roman"/>
              </a:rPr>
              <a:t>sleeper in </a:t>
            </a:r>
            <a:r>
              <a:rPr dirty="0" sz="1450" spc="-5">
                <a:latin typeface="Times New Roman"/>
                <a:cs typeface="Times New Roman"/>
              </a:rPr>
              <a:t>a </a:t>
            </a:r>
            <a:r>
              <a:rPr dirty="0" sz="1450" spc="-10">
                <a:latin typeface="Times New Roman"/>
                <a:cs typeface="Times New Roman"/>
              </a:rPr>
              <a:t>nightmare. Clara, </a:t>
            </a:r>
            <a:r>
              <a:rPr dirty="0" sz="1450" spc="-5">
                <a:latin typeface="Times New Roman"/>
                <a:cs typeface="Times New Roman"/>
              </a:rPr>
              <a:t>I  </a:t>
            </a:r>
            <a:r>
              <a:rPr dirty="0" sz="1450" spc="-15">
                <a:latin typeface="Times New Roman"/>
                <a:cs typeface="Times New Roman"/>
              </a:rPr>
              <a:t>remember, </a:t>
            </a:r>
            <a:r>
              <a:rPr dirty="0" sz="1450" spc="-10">
                <a:latin typeface="Times New Roman"/>
                <a:cs typeface="Times New Roman"/>
              </a:rPr>
              <a:t>uttered </a:t>
            </a:r>
            <a:r>
              <a:rPr dirty="0" sz="1450" spc="-5">
                <a:latin typeface="Times New Roman"/>
                <a:cs typeface="Times New Roman"/>
              </a:rPr>
              <a:t>a </a:t>
            </a:r>
            <a:r>
              <a:rPr dirty="0" sz="1450" spc="-10">
                <a:latin typeface="Times New Roman"/>
                <a:cs typeface="Times New Roman"/>
              </a:rPr>
              <a:t>broken sigh and would have fallen forward to earth, had  </a:t>
            </a:r>
            <a:r>
              <a:rPr dirty="0" sz="1450" spc="-5">
                <a:latin typeface="Times New Roman"/>
                <a:cs typeface="Times New Roman"/>
              </a:rPr>
              <a:t>not </a:t>
            </a:r>
            <a:r>
              <a:rPr dirty="0" sz="1450" spc="-10">
                <a:latin typeface="Times New Roman"/>
                <a:cs typeface="Times New Roman"/>
              </a:rPr>
              <a:t>Northmour and </a:t>
            </a:r>
            <a:r>
              <a:rPr dirty="0" sz="1450" spc="-5">
                <a:latin typeface="Times New Roman"/>
                <a:cs typeface="Times New Roman"/>
              </a:rPr>
              <a:t>I </a:t>
            </a:r>
            <a:r>
              <a:rPr dirty="0" sz="1450" spc="-10">
                <a:latin typeface="Times New Roman"/>
                <a:cs typeface="Times New Roman"/>
              </a:rPr>
              <a:t>supported her insensible </a:t>
            </a:r>
            <a:r>
              <a:rPr dirty="0" sz="1450" spc="-25">
                <a:latin typeface="Times New Roman"/>
                <a:cs typeface="Times New Roman"/>
              </a:rPr>
              <a:t>body. </a:t>
            </a:r>
            <a:r>
              <a:rPr dirty="0" sz="1450" spc="-5">
                <a:latin typeface="Times New Roman"/>
                <a:cs typeface="Times New Roman"/>
              </a:rPr>
              <a:t>I do not </a:t>
            </a:r>
            <a:r>
              <a:rPr dirty="0" sz="1450" spc="-10">
                <a:latin typeface="Times New Roman"/>
                <a:cs typeface="Times New Roman"/>
              </a:rPr>
              <a:t>think we were  attacked; </a:t>
            </a:r>
            <a:r>
              <a:rPr dirty="0" sz="1450" spc="-5">
                <a:latin typeface="Times New Roman"/>
                <a:cs typeface="Times New Roman"/>
              </a:rPr>
              <a:t>I do not </a:t>
            </a:r>
            <a:r>
              <a:rPr dirty="0" sz="1450" spc="-10">
                <a:latin typeface="Times New Roman"/>
                <a:cs typeface="Times New Roman"/>
              </a:rPr>
              <a:t>remember even to have seen an assailant; and </a:t>
            </a:r>
            <a:r>
              <a:rPr dirty="0" sz="1450" spc="-5">
                <a:latin typeface="Times New Roman"/>
                <a:cs typeface="Times New Roman"/>
              </a:rPr>
              <a:t>I </a:t>
            </a:r>
            <a:r>
              <a:rPr dirty="0" sz="1450" spc="-10">
                <a:latin typeface="Times New Roman"/>
                <a:cs typeface="Times New Roman"/>
              </a:rPr>
              <a:t>believe we  deserted </a:t>
            </a:r>
            <a:r>
              <a:rPr dirty="0" sz="1450" spc="-35">
                <a:latin typeface="Times New Roman"/>
                <a:cs typeface="Times New Roman"/>
              </a:rPr>
              <a:t>Mr. </a:t>
            </a:r>
            <a:r>
              <a:rPr dirty="0" sz="1450" spc="-10">
                <a:latin typeface="Times New Roman"/>
                <a:cs typeface="Times New Roman"/>
              </a:rPr>
              <a:t>Huddlestone without </a:t>
            </a:r>
            <a:r>
              <a:rPr dirty="0" sz="1450" spc="-5">
                <a:latin typeface="Times New Roman"/>
                <a:cs typeface="Times New Roman"/>
              </a:rPr>
              <a:t>a </a:t>
            </a:r>
            <a:r>
              <a:rPr dirty="0" sz="1450" spc="-10">
                <a:latin typeface="Times New Roman"/>
                <a:cs typeface="Times New Roman"/>
              </a:rPr>
              <a:t>glance. </a:t>
            </a:r>
            <a:r>
              <a:rPr dirty="0" sz="1450" spc="-5">
                <a:latin typeface="Times New Roman"/>
                <a:cs typeface="Times New Roman"/>
              </a:rPr>
              <a:t>I </a:t>
            </a:r>
            <a:r>
              <a:rPr dirty="0" sz="1450" spc="-10">
                <a:latin typeface="Times New Roman"/>
                <a:cs typeface="Times New Roman"/>
              </a:rPr>
              <a:t>only remember running like </a:t>
            </a:r>
            <a:r>
              <a:rPr dirty="0" sz="1450" spc="-5">
                <a:latin typeface="Times New Roman"/>
                <a:cs typeface="Times New Roman"/>
              </a:rPr>
              <a:t>a  </a:t>
            </a:r>
            <a:r>
              <a:rPr dirty="0" sz="1450" spc="-10">
                <a:latin typeface="Times New Roman"/>
                <a:cs typeface="Times New Roman"/>
              </a:rPr>
              <a:t>man in </a:t>
            </a:r>
            <a:r>
              <a:rPr dirty="0" sz="1450" spc="-5">
                <a:latin typeface="Times New Roman"/>
                <a:cs typeface="Times New Roman"/>
              </a:rPr>
              <a:t>a </a:t>
            </a:r>
            <a:r>
              <a:rPr dirty="0" sz="1450" spc="-10">
                <a:latin typeface="Times New Roman"/>
                <a:cs typeface="Times New Roman"/>
              </a:rPr>
              <a:t>panic, now carrying Clara altogether in my own arms, now sharing  her weight with </a:t>
            </a:r>
            <a:r>
              <a:rPr dirty="0" sz="1450" spc="-15">
                <a:latin typeface="Times New Roman"/>
                <a:cs typeface="Times New Roman"/>
              </a:rPr>
              <a:t>Northmour, </a:t>
            </a:r>
            <a:r>
              <a:rPr dirty="0" sz="1450" spc="-10">
                <a:latin typeface="Times New Roman"/>
                <a:cs typeface="Times New Roman"/>
              </a:rPr>
              <a:t>now scuffling confusedly for the possession </a:t>
            </a:r>
            <a:r>
              <a:rPr dirty="0" sz="1450" spc="-5">
                <a:latin typeface="Times New Roman"/>
                <a:cs typeface="Times New Roman"/>
              </a:rPr>
              <a:t>of  </a:t>
            </a:r>
            <a:r>
              <a:rPr dirty="0" sz="1450" spc="-10">
                <a:latin typeface="Times New Roman"/>
                <a:cs typeface="Times New Roman"/>
              </a:rPr>
              <a:t>that dear burden. Why we should have made for my camp in the Hemlock  Den, </a:t>
            </a:r>
            <a:r>
              <a:rPr dirty="0" sz="1450" spc="-5">
                <a:latin typeface="Times New Roman"/>
                <a:cs typeface="Times New Roman"/>
              </a:rPr>
              <a:t>or </a:t>
            </a:r>
            <a:r>
              <a:rPr dirty="0" sz="1450" spc="-10">
                <a:latin typeface="Times New Roman"/>
                <a:cs typeface="Times New Roman"/>
              </a:rPr>
              <a:t>how we reached it, are points lost for ever to my recollection. The first  moment at which </a:t>
            </a:r>
            <a:r>
              <a:rPr dirty="0" sz="1450" spc="-5">
                <a:latin typeface="Times New Roman"/>
                <a:cs typeface="Times New Roman"/>
              </a:rPr>
              <a:t>I </a:t>
            </a:r>
            <a:r>
              <a:rPr dirty="0" sz="1450" spc="-10">
                <a:latin typeface="Times New Roman"/>
                <a:cs typeface="Times New Roman"/>
              </a:rPr>
              <a:t>became definitely sure, Clara had been </a:t>
            </a:r>
            <a:r>
              <a:rPr dirty="0" sz="1450" spc="-15">
                <a:latin typeface="Times New Roman"/>
                <a:cs typeface="Times New Roman"/>
              </a:rPr>
              <a:t>suffered </a:t>
            </a:r>
            <a:r>
              <a:rPr dirty="0" sz="1450" spc="-10">
                <a:latin typeface="Times New Roman"/>
                <a:cs typeface="Times New Roman"/>
              </a:rPr>
              <a:t>to fall  against the outside </a:t>
            </a:r>
            <a:r>
              <a:rPr dirty="0" sz="1450" spc="-5">
                <a:latin typeface="Times New Roman"/>
                <a:cs typeface="Times New Roman"/>
              </a:rPr>
              <a:t>of </a:t>
            </a:r>
            <a:r>
              <a:rPr dirty="0" sz="1450" spc="-10">
                <a:latin typeface="Times New Roman"/>
                <a:cs typeface="Times New Roman"/>
              </a:rPr>
              <a:t>my little tent, Northmour and </a:t>
            </a:r>
            <a:r>
              <a:rPr dirty="0" sz="1450" spc="-5">
                <a:latin typeface="Times New Roman"/>
                <a:cs typeface="Times New Roman"/>
              </a:rPr>
              <a:t>I </a:t>
            </a:r>
            <a:r>
              <a:rPr dirty="0" sz="1450" spc="-10">
                <a:latin typeface="Times New Roman"/>
                <a:cs typeface="Times New Roman"/>
              </a:rPr>
              <a:t>were tumbling together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and he, with contained </a:t>
            </a:r>
            <a:r>
              <a:rPr dirty="0" sz="1450" spc="-20">
                <a:latin typeface="Times New Roman"/>
                <a:cs typeface="Times New Roman"/>
              </a:rPr>
              <a:t>ferocity, </a:t>
            </a:r>
            <a:r>
              <a:rPr dirty="0" sz="1450" spc="-10">
                <a:latin typeface="Times New Roman"/>
                <a:cs typeface="Times New Roman"/>
              </a:rPr>
              <a:t>was striking for my head with  the </a:t>
            </a:r>
            <a:r>
              <a:rPr dirty="0" sz="1450" spc="-5">
                <a:latin typeface="Times New Roman"/>
                <a:cs typeface="Times New Roman"/>
              </a:rPr>
              <a:t>butt of </a:t>
            </a:r>
            <a:r>
              <a:rPr dirty="0" sz="1450" spc="-10">
                <a:latin typeface="Times New Roman"/>
                <a:cs typeface="Times New Roman"/>
              </a:rPr>
              <a:t>his </a:t>
            </a:r>
            <a:r>
              <a:rPr dirty="0" sz="1450" spc="-20">
                <a:latin typeface="Times New Roman"/>
                <a:cs typeface="Times New Roman"/>
              </a:rPr>
              <a:t>revolver. </a:t>
            </a:r>
            <a:r>
              <a:rPr dirty="0" sz="1450" spc="-10">
                <a:latin typeface="Times New Roman"/>
                <a:cs typeface="Times New Roman"/>
              </a:rPr>
              <a:t>He had already twice wounded me </a:t>
            </a:r>
            <a:r>
              <a:rPr dirty="0" sz="1450" spc="-5">
                <a:latin typeface="Times New Roman"/>
                <a:cs typeface="Times New Roman"/>
              </a:rPr>
              <a:t>on </a:t>
            </a:r>
            <a:r>
              <a:rPr dirty="0" sz="1450" spc="-10">
                <a:latin typeface="Times New Roman"/>
                <a:cs typeface="Times New Roman"/>
              </a:rPr>
              <a:t>the scalp; and it  is to the consequent loss </a:t>
            </a:r>
            <a:r>
              <a:rPr dirty="0" sz="1450" spc="-5">
                <a:latin typeface="Times New Roman"/>
                <a:cs typeface="Times New Roman"/>
              </a:rPr>
              <a:t>of </a:t>
            </a:r>
            <a:r>
              <a:rPr dirty="0" sz="1450" spc="-10">
                <a:latin typeface="Times New Roman"/>
                <a:cs typeface="Times New Roman"/>
              </a:rPr>
              <a:t>blood that </a:t>
            </a:r>
            <a:r>
              <a:rPr dirty="0" sz="1450" spc="-5">
                <a:latin typeface="Times New Roman"/>
                <a:cs typeface="Times New Roman"/>
              </a:rPr>
              <a:t>I </a:t>
            </a:r>
            <a:r>
              <a:rPr dirty="0" sz="1450" spc="-10">
                <a:latin typeface="Times New Roman"/>
                <a:cs typeface="Times New Roman"/>
              </a:rPr>
              <a:t>am tempted to attribute the sudden  clearness </a:t>
            </a:r>
            <a:r>
              <a:rPr dirty="0" sz="1450" spc="-5">
                <a:latin typeface="Times New Roman"/>
                <a:cs typeface="Times New Roman"/>
              </a:rPr>
              <a:t>of </a:t>
            </a:r>
            <a:r>
              <a:rPr dirty="0" sz="1450" spc="-10">
                <a:latin typeface="Times New Roman"/>
                <a:cs typeface="Times New Roman"/>
              </a:rPr>
              <a:t>my</a:t>
            </a:r>
            <a:r>
              <a:rPr dirty="0" sz="1450" spc="-5">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a:lnSpc>
                <a:spcPct val="100000"/>
              </a:lnSpc>
              <a:spcBef>
                <a:spcPts val="775"/>
              </a:spcBef>
            </a:pPr>
            <a:r>
              <a:rPr dirty="0" sz="1450" spc="-5">
                <a:latin typeface="Times New Roman"/>
                <a:cs typeface="Times New Roman"/>
              </a:rPr>
              <a:t>I </a:t>
            </a:r>
            <a:r>
              <a:rPr dirty="0" sz="1450" spc="-10">
                <a:latin typeface="Times New Roman"/>
                <a:cs typeface="Times New Roman"/>
              </a:rPr>
              <a:t>caught him </a:t>
            </a:r>
            <a:r>
              <a:rPr dirty="0" sz="1450" spc="-5">
                <a:latin typeface="Times New Roman"/>
                <a:cs typeface="Times New Roman"/>
              </a:rPr>
              <a:t>by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wrist.</a:t>
            </a:r>
            <a:endParaRPr sz="1450">
              <a:latin typeface="Times New Roman"/>
              <a:cs typeface="Times New Roman"/>
            </a:endParaRPr>
          </a:p>
          <a:p>
            <a:pPr algn="just" marL="12700" marR="11430">
              <a:lnSpc>
                <a:spcPts val="1730"/>
              </a:lnSpc>
              <a:spcBef>
                <a:spcPts val="915"/>
              </a:spcBef>
            </a:pPr>
            <a:r>
              <a:rPr dirty="0" sz="1450" spc="-15">
                <a:latin typeface="Times New Roman"/>
                <a:cs typeface="Times New Roman"/>
              </a:rPr>
              <a:t>"Northmour," </a:t>
            </a:r>
            <a:r>
              <a:rPr dirty="0" sz="1450" spc="-5">
                <a:latin typeface="Times New Roman"/>
                <a:cs typeface="Times New Roman"/>
              </a:rPr>
              <a:t>I </a:t>
            </a:r>
            <a:r>
              <a:rPr dirty="0" sz="1450" spc="-10">
                <a:latin typeface="Times New Roman"/>
                <a:cs typeface="Times New Roman"/>
              </a:rPr>
              <a:t>remember saying, "you can kill me afterwards. Let </a:t>
            </a:r>
            <a:r>
              <a:rPr dirty="0" sz="1450" spc="-5">
                <a:latin typeface="Times New Roman"/>
                <a:cs typeface="Times New Roman"/>
              </a:rPr>
              <a:t>us </a:t>
            </a:r>
            <a:r>
              <a:rPr dirty="0" sz="1450" spc="-10">
                <a:latin typeface="Times New Roman"/>
                <a:cs typeface="Times New Roman"/>
              </a:rPr>
              <a:t>first  attend to</a:t>
            </a:r>
            <a:r>
              <a:rPr dirty="0" sz="1450" spc="-5">
                <a:latin typeface="Times New Roman"/>
                <a:cs typeface="Times New Roman"/>
              </a:rPr>
              <a:t> </a:t>
            </a:r>
            <a:r>
              <a:rPr dirty="0" sz="1450" spc="-10">
                <a:latin typeface="Times New Roman"/>
                <a:cs typeface="Times New Roman"/>
              </a:rPr>
              <a:t>Clara."</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He was at that moment uppermost. Scarcely had the words passed my lips,  when </a:t>
            </a:r>
            <a:r>
              <a:rPr dirty="0" sz="1450" spc="-5">
                <a:latin typeface="Times New Roman"/>
                <a:cs typeface="Times New Roman"/>
              </a:rPr>
              <a:t>he </a:t>
            </a:r>
            <a:r>
              <a:rPr dirty="0" sz="1450" spc="-10">
                <a:latin typeface="Times New Roman"/>
                <a:cs typeface="Times New Roman"/>
              </a:rPr>
              <a:t>had leaped to his feet and ran towards the tent; and the next moment,  </a:t>
            </a:r>
            <a:r>
              <a:rPr dirty="0" sz="1450" spc="-5">
                <a:latin typeface="Times New Roman"/>
                <a:cs typeface="Times New Roman"/>
              </a:rPr>
              <a:t>he </a:t>
            </a:r>
            <a:r>
              <a:rPr dirty="0" sz="1450" spc="-10">
                <a:latin typeface="Times New Roman"/>
                <a:cs typeface="Times New Roman"/>
              </a:rPr>
              <a:t>was straining Clara to his heart and covering her unconscious hands and  face with his</a:t>
            </a:r>
            <a:r>
              <a:rPr dirty="0" sz="1450">
                <a:latin typeface="Times New Roman"/>
                <a:cs typeface="Times New Roman"/>
              </a:rPr>
              <a:t> </a:t>
            </a:r>
            <a:r>
              <a:rPr dirty="0" sz="1450" spc="-10">
                <a:latin typeface="Times New Roman"/>
                <a:cs typeface="Times New Roman"/>
              </a:rPr>
              <a:t>caresses.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"Shame!" </a:t>
            </a:r>
            <a:r>
              <a:rPr dirty="0" sz="1450" spc="-5">
                <a:latin typeface="Times New Roman"/>
                <a:cs typeface="Times New Roman"/>
              </a:rPr>
              <a:t>I </a:t>
            </a:r>
            <a:r>
              <a:rPr dirty="0" sz="1450" spc="-10">
                <a:latin typeface="Times New Roman"/>
                <a:cs typeface="Times New Roman"/>
              </a:rPr>
              <a:t>cried. "Shame to </a:t>
            </a:r>
            <a:r>
              <a:rPr dirty="0" sz="1450" spc="-5">
                <a:latin typeface="Times New Roman"/>
                <a:cs typeface="Times New Roman"/>
              </a:rPr>
              <a:t>you,</a:t>
            </a:r>
            <a:r>
              <a:rPr dirty="0" sz="1450" spc="10">
                <a:latin typeface="Times New Roman"/>
                <a:cs typeface="Times New Roman"/>
              </a:rPr>
              <a:t> </a:t>
            </a:r>
            <a:r>
              <a:rPr dirty="0" sz="1450" spc="-10">
                <a:latin typeface="Times New Roman"/>
                <a:cs typeface="Times New Roman"/>
              </a:rPr>
              <a:t>Northmour!"</a:t>
            </a:r>
            <a:endParaRPr sz="1450">
              <a:latin typeface="Times New Roman"/>
              <a:cs typeface="Times New Roman"/>
            </a:endParaRPr>
          </a:p>
          <a:p>
            <a:pPr marL="12700" marR="12065">
              <a:lnSpc>
                <a:spcPts val="1730"/>
              </a:lnSpc>
              <a:spcBef>
                <a:spcPts val="920"/>
              </a:spcBef>
            </a:pPr>
            <a:r>
              <a:rPr dirty="0" sz="1450" spc="-10">
                <a:latin typeface="Times New Roman"/>
                <a:cs typeface="Times New Roman"/>
              </a:rPr>
              <a:t>And, giddy though </a:t>
            </a:r>
            <a:r>
              <a:rPr dirty="0" sz="1450" spc="-5">
                <a:latin typeface="Times New Roman"/>
                <a:cs typeface="Times New Roman"/>
              </a:rPr>
              <a:t>I </a:t>
            </a:r>
            <a:r>
              <a:rPr dirty="0" sz="1450" spc="-10">
                <a:latin typeface="Times New Roman"/>
                <a:cs typeface="Times New Roman"/>
              </a:rPr>
              <a:t>still was, </a:t>
            </a:r>
            <a:r>
              <a:rPr dirty="0" sz="1450" spc="-5">
                <a:latin typeface="Times New Roman"/>
                <a:cs typeface="Times New Roman"/>
              </a:rPr>
              <a:t>I </a:t>
            </a:r>
            <a:r>
              <a:rPr dirty="0" sz="1450" spc="-10">
                <a:latin typeface="Times New Roman"/>
                <a:cs typeface="Times New Roman"/>
              </a:rPr>
              <a:t>struck him repeatedly </a:t>
            </a:r>
            <a:r>
              <a:rPr dirty="0" sz="1450" spc="-5">
                <a:latin typeface="Times New Roman"/>
                <a:cs typeface="Times New Roman"/>
              </a:rPr>
              <a:t>upon </a:t>
            </a:r>
            <a:r>
              <a:rPr dirty="0" sz="1450" spc="-10">
                <a:latin typeface="Times New Roman"/>
                <a:cs typeface="Times New Roman"/>
              </a:rPr>
              <a:t>the head and  shoulders.</a:t>
            </a:r>
            <a:endParaRPr sz="1450">
              <a:latin typeface="Times New Roman"/>
              <a:cs typeface="Times New Roman"/>
            </a:endParaRPr>
          </a:p>
          <a:p>
            <a:pPr marL="12700">
              <a:lnSpc>
                <a:spcPct val="100000"/>
              </a:lnSpc>
              <a:spcBef>
                <a:spcPts val="795"/>
              </a:spcBef>
            </a:pPr>
            <a:r>
              <a:rPr dirty="0" sz="1450" spc="-10">
                <a:latin typeface="Times New Roman"/>
                <a:cs typeface="Times New Roman"/>
              </a:rPr>
              <a:t>He relinquished his grasp, and faced me in the broken</a:t>
            </a:r>
            <a:r>
              <a:rPr dirty="0" sz="1450" spc="65">
                <a:latin typeface="Times New Roman"/>
                <a:cs typeface="Times New Roman"/>
              </a:rPr>
              <a:t> </a:t>
            </a:r>
            <a:r>
              <a:rPr dirty="0" sz="1450" spc="-10">
                <a:latin typeface="Times New Roman"/>
                <a:cs typeface="Times New Roman"/>
              </a:rPr>
              <a:t>moonlight.</a:t>
            </a:r>
            <a:endParaRPr sz="1450">
              <a:latin typeface="Times New Roman"/>
              <a:cs typeface="Times New Roman"/>
            </a:endParaRPr>
          </a:p>
          <a:p>
            <a:pPr marL="12700">
              <a:lnSpc>
                <a:spcPct val="100000"/>
              </a:lnSpc>
              <a:spcBef>
                <a:spcPts val="850"/>
              </a:spcBef>
            </a:pPr>
            <a:r>
              <a:rPr dirty="0" sz="1450" spc="-10">
                <a:latin typeface="Times New Roman"/>
                <a:cs typeface="Times New Roman"/>
              </a:rPr>
              <a:t>"I</a:t>
            </a:r>
            <a:r>
              <a:rPr dirty="0" sz="1450" spc="30">
                <a:latin typeface="Times New Roman"/>
                <a:cs typeface="Times New Roman"/>
              </a:rPr>
              <a:t> </a:t>
            </a:r>
            <a:r>
              <a:rPr dirty="0" sz="1450" spc="-10">
                <a:latin typeface="Times New Roman"/>
                <a:cs typeface="Times New Roman"/>
              </a:rPr>
              <a:t>had</a:t>
            </a:r>
            <a:r>
              <a:rPr dirty="0" sz="1450" spc="30">
                <a:latin typeface="Times New Roman"/>
                <a:cs typeface="Times New Roman"/>
              </a:rPr>
              <a:t> </a:t>
            </a:r>
            <a:r>
              <a:rPr dirty="0" sz="1450" spc="-5">
                <a:latin typeface="Times New Roman"/>
                <a:cs typeface="Times New Roman"/>
              </a:rPr>
              <a:t>you</a:t>
            </a:r>
            <a:r>
              <a:rPr dirty="0" sz="1450" spc="30">
                <a:latin typeface="Times New Roman"/>
                <a:cs typeface="Times New Roman"/>
              </a:rPr>
              <a:t> </a:t>
            </a:r>
            <a:r>
              <a:rPr dirty="0" sz="1450" spc="-15">
                <a:latin typeface="Times New Roman"/>
                <a:cs typeface="Times New Roman"/>
              </a:rPr>
              <a:t>under,</a:t>
            </a:r>
            <a:r>
              <a:rPr dirty="0" sz="1450" spc="3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let</a:t>
            </a:r>
            <a:r>
              <a:rPr dirty="0" sz="1450" spc="30">
                <a:latin typeface="Times New Roman"/>
                <a:cs typeface="Times New Roman"/>
              </a:rPr>
              <a:t> </a:t>
            </a:r>
            <a:r>
              <a:rPr dirty="0" sz="1450" spc="-5">
                <a:latin typeface="Times New Roman"/>
                <a:cs typeface="Times New Roman"/>
              </a:rPr>
              <a:t>you</a:t>
            </a:r>
            <a:r>
              <a:rPr dirty="0" sz="1450" spc="30">
                <a:latin typeface="Times New Roman"/>
                <a:cs typeface="Times New Roman"/>
              </a:rPr>
              <a:t> </a:t>
            </a:r>
            <a:r>
              <a:rPr dirty="0" sz="1450" spc="-5">
                <a:latin typeface="Times New Roman"/>
                <a:cs typeface="Times New Roman"/>
              </a:rPr>
              <a:t>go,"</a:t>
            </a:r>
            <a:r>
              <a:rPr dirty="0" sz="1450" spc="25">
                <a:latin typeface="Times New Roman"/>
                <a:cs typeface="Times New Roman"/>
              </a:rPr>
              <a:t> </a:t>
            </a:r>
            <a:r>
              <a:rPr dirty="0" sz="1450" spc="-10">
                <a:latin typeface="Times New Roman"/>
                <a:cs typeface="Times New Roman"/>
              </a:rPr>
              <a:t>said</a:t>
            </a:r>
            <a:r>
              <a:rPr dirty="0" sz="1450" spc="30">
                <a:latin typeface="Times New Roman"/>
                <a:cs typeface="Times New Roman"/>
              </a:rPr>
              <a:t> </a:t>
            </a:r>
            <a:r>
              <a:rPr dirty="0" sz="1450" spc="-10">
                <a:latin typeface="Times New Roman"/>
                <a:cs typeface="Times New Roman"/>
              </a:rPr>
              <a:t>he;</a:t>
            </a:r>
            <a:r>
              <a:rPr dirty="0" sz="1450" spc="3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now</a:t>
            </a:r>
            <a:r>
              <a:rPr dirty="0" sz="1450" spc="35">
                <a:latin typeface="Times New Roman"/>
                <a:cs typeface="Times New Roman"/>
              </a:rPr>
              <a:t> </a:t>
            </a:r>
            <a:r>
              <a:rPr dirty="0" sz="1450" spc="-5">
                <a:latin typeface="Times New Roman"/>
                <a:cs typeface="Times New Roman"/>
              </a:rPr>
              <a:t>you</a:t>
            </a:r>
            <a:r>
              <a:rPr dirty="0" sz="1450" spc="25">
                <a:latin typeface="Times New Roman"/>
                <a:cs typeface="Times New Roman"/>
              </a:rPr>
              <a:t> </a:t>
            </a:r>
            <a:r>
              <a:rPr dirty="0" sz="1450" spc="-10">
                <a:latin typeface="Times New Roman"/>
                <a:cs typeface="Times New Roman"/>
              </a:rPr>
              <a:t>strike</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6440" cy="946467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Coward!"</a:t>
            </a:r>
            <a:endParaRPr sz="1450">
              <a:latin typeface="Times New Roman"/>
              <a:cs typeface="Times New Roman"/>
            </a:endParaRPr>
          </a:p>
          <a:p>
            <a:pPr algn="just" marL="12700" marR="9525">
              <a:lnSpc>
                <a:spcPts val="1730"/>
              </a:lnSpc>
              <a:spcBef>
                <a:spcPts val="915"/>
              </a:spcBef>
            </a:pPr>
            <a:r>
              <a:rPr dirty="0" sz="1450" spc="-45">
                <a:latin typeface="Times New Roman"/>
                <a:cs typeface="Times New Roman"/>
              </a:rPr>
              <a:t>"You </a:t>
            </a:r>
            <a:r>
              <a:rPr dirty="0" sz="1450" spc="-10">
                <a:latin typeface="Times New Roman"/>
                <a:cs typeface="Times New Roman"/>
              </a:rPr>
              <a:t>are the coward," </a:t>
            </a:r>
            <a:r>
              <a:rPr dirty="0" sz="1450" spc="-5">
                <a:latin typeface="Times New Roman"/>
                <a:cs typeface="Times New Roman"/>
              </a:rPr>
              <a:t>I </a:t>
            </a:r>
            <a:r>
              <a:rPr dirty="0" sz="1450" spc="-10">
                <a:latin typeface="Times New Roman"/>
                <a:cs typeface="Times New Roman"/>
              </a:rPr>
              <a:t>retorted. "Did she wish </a:t>
            </a:r>
            <a:r>
              <a:rPr dirty="0" sz="1450" spc="-5">
                <a:latin typeface="Times New Roman"/>
                <a:cs typeface="Times New Roman"/>
              </a:rPr>
              <a:t>your </a:t>
            </a:r>
            <a:r>
              <a:rPr dirty="0" sz="1450" spc="-10">
                <a:latin typeface="Times New Roman"/>
                <a:cs typeface="Times New Roman"/>
              </a:rPr>
              <a:t>kisses while she was still  sensible </a:t>
            </a:r>
            <a:r>
              <a:rPr dirty="0" sz="1450" spc="-5">
                <a:latin typeface="Times New Roman"/>
                <a:cs typeface="Times New Roman"/>
              </a:rPr>
              <a:t>of </a:t>
            </a:r>
            <a:r>
              <a:rPr dirty="0" sz="1450" spc="-10">
                <a:latin typeface="Times New Roman"/>
                <a:cs typeface="Times New Roman"/>
              </a:rPr>
              <a:t>what she wanted? Not she! And now she may </a:t>
            </a:r>
            <a:r>
              <a:rPr dirty="0" sz="1450" spc="-5">
                <a:latin typeface="Times New Roman"/>
                <a:cs typeface="Times New Roman"/>
              </a:rPr>
              <a:t>be dying;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waste this precious time, and abuse her helplessness. Stand aside, and let me  help </a:t>
            </a:r>
            <a:r>
              <a:rPr dirty="0" sz="1450" spc="-25">
                <a:latin typeface="Times New Roman"/>
                <a:cs typeface="Times New Roman"/>
              </a:rPr>
              <a:t>her."</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He confronted me for </a:t>
            </a:r>
            <a:r>
              <a:rPr dirty="0" sz="1450" spc="-5">
                <a:latin typeface="Times New Roman"/>
                <a:cs typeface="Times New Roman"/>
              </a:rPr>
              <a:t>a </a:t>
            </a:r>
            <a:r>
              <a:rPr dirty="0" sz="1450" spc="-10">
                <a:latin typeface="Times New Roman"/>
                <a:cs typeface="Times New Roman"/>
              </a:rPr>
              <a:t>moment, white and menacing; then suddenly </a:t>
            </a:r>
            <a:r>
              <a:rPr dirty="0" sz="1450" spc="-5">
                <a:latin typeface="Times New Roman"/>
                <a:cs typeface="Times New Roman"/>
              </a:rPr>
              <a:t>he  </a:t>
            </a:r>
            <a:r>
              <a:rPr dirty="0" sz="1450" spc="-10">
                <a:latin typeface="Times New Roman"/>
                <a:cs typeface="Times New Roman"/>
              </a:rPr>
              <a:t>stepped aside.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"Help her then," said</a:t>
            </a:r>
            <a:r>
              <a:rPr dirty="0" sz="1450" spc="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8255">
              <a:lnSpc>
                <a:spcPts val="1730"/>
              </a:lnSpc>
              <a:spcBef>
                <a:spcPts val="920"/>
              </a:spcBef>
            </a:pPr>
            <a:r>
              <a:rPr dirty="0" sz="1450" spc="-5">
                <a:latin typeface="Times New Roman"/>
                <a:cs typeface="Times New Roman"/>
              </a:rPr>
              <a:t>I </a:t>
            </a:r>
            <a:r>
              <a:rPr dirty="0" sz="1450" spc="-10">
                <a:latin typeface="Times New Roman"/>
                <a:cs typeface="Times New Roman"/>
              </a:rPr>
              <a:t>threw myself </a:t>
            </a:r>
            <a:r>
              <a:rPr dirty="0" sz="1450" spc="-5">
                <a:latin typeface="Times New Roman"/>
                <a:cs typeface="Times New Roman"/>
              </a:rPr>
              <a:t>on </a:t>
            </a:r>
            <a:r>
              <a:rPr dirty="0" sz="1450" spc="-10">
                <a:latin typeface="Times New Roman"/>
                <a:cs typeface="Times New Roman"/>
              </a:rPr>
              <a:t>my knees beside </a:t>
            </a:r>
            <a:r>
              <a:rPr dirty="0" sz="1450" spc="-20">
                <a:latin typeface="Times New Roman"/>
                <a:cs typeface="Times New Roman"/>
              </a:rPr>
              <a:t>her, </a:t>
            </a:r>
            <a:r>
              <a:rPr dirty="0" sz="1450" spc="-10">
                <a:latin typeface="Times New Roman"/>
                <a:cs typeface="Times New Roman"/>
              </a:rPr>
              <a:t>and loosened, as well as </a:t>
            </a:r>
            <a:r>
              <a:rPr dirty="0" sz="1450" spc="-5">
                <a:latin typeface="Times New Roman"/>
                <a:cs typeface="Times New Roman"/>
              </a:rPr>
              <a:t>I </a:t>
            </a:r>
            <a:r>
              <a:rPr dirty="0" sz="1450" spc="-10">
                <a:latin typeface="Times New Roman"/>
                <a:cs typeface="Times New Roman"/>
              </a:rPr>
              <a:t>was able,  her dress and corset; </a:t>
            </a:r>
            <a:r>
              <a:rPr dirty="0" sz="1450" spc="-5">
                <a:latin typeface="Times New Roman"/>
                <a:cs typeface="Times New Roman"/>
              </a:rPr>
              <a:t>but </a:t>
            </a: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was thus engaged, </a:t>
            </a:r>
            <a:r>
              <a:rPr dirty="0" sz="1450" spc="-5">
                <a:latin typeface="Times New Roman"/>
                <a:cs typeface="Times New Roman"/>
              </a:rPr>
              <a:t>a </a:t>
            </a:r>
            <a:r>
              <a:rPr dirty="0" sz="1450" spc="-10">
                <a:latin typeface="Times New Roman"/>
                <a:cs typeface="Times New Roman"/>
              </a:rPr>
              <a:t>grasp descended </a:t>
            </a:r>
            <a:r>
              <a:rPr dirty="0" sz="1450" spc="-5">
                <a:latin typeface="Times New Roman"/>
                <a:cs typeface="Times New Roman"/>
              </a:rPr>
              <a:t>on </a:t>
            </a:r>
            <a:r>
              <a:rPr dirty="0" sz="1450" spc="-10">
                <a:latin typeface="Times New Roman"/>
                <a:cs typeface="Times New Roman"/>
              </a:rPr>
              <a:t>my  </a:t>
            </a:r>
            <a:r>
              <a:rPr dirty="0" sz="1450" spc="-15">
                <a:latin typeface="Times New Roman"/>
                <a:cs typeface="Times New Roman"/>
              </a:rPr>
              <a:t>shoulder.</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"Keep </a:t>
            </a:r>
            <a:r>
              <a:rPr dirty="0" sz="1450" spc="-5">
                <a:latin typeface="Times New Roman"/>
                <a:cs typeface="Times New Roman"/>
              </a:rPr>
              <a:t>your </a:t>
            </a:r>
            <a:r>
              <a:rPr dirty="0" sz="1450" spc="-10">
                <a:latin typeface="Times New Roman"/>
                <a:cs typeface="Times New Roman"/>
              </a:rPr>
              <a:t>hands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said Northmour </a:t>
            </a:r>
            <a:r>
              <a:rPr dirty="0" sz="1450" spc="-20">
                <a:latin typeface="Times New Roman"/>
                <a:cs typeface="Times New Roman"/>
              </a:rPr>
              <a:t>fiercely.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blood in my</a:t>
            </a:r>
            <a:r>
              <a:rPr dirty="0" sz="1450">
                <a:latin typeface="Times New Roman"/>
                <a:cs typeface="Times New Roman"/>
              </a:rPr>
              <a:t> </a:t>
            </a:r>
            <a:r>
              <a:rPr dirty="0" sz="1450" spc="-10">
                <a:latin typeface="Times New Roman"/>
                <a:cs typeface="Times New Roman"/>
              </a:rPr>
              <a:t>veins?"</a:t>
            </a:r>
            <a:endParaRPr sz="1450">
              <a:latin typeface="Times New Roman"/>
              <a:cs typeface="Times New Roman"/>
            </a:endParaRPr>
          </a:p>
          <a:p>
            <a:pPr algn="just" marL="12700" marR="10795">
              <a:lnSpc>
                <a:spcPts val="1730"/>
              </a:lnSpc>
              <a:spcBef>
                <a:spcPts val="860"/>
              </a:spcBef>
            </a:pPr>
            <a:r>
              <a:rPr dirty="0" sz="1450" spc="-15">
                <a:latin typeface="Times New Roman"/>
                <a:cs typeface="Times New Roman"/>
              </a:rPr>
              <a:t>"Northmour," </a:t>
            </a:r>
            <a:r>
              <a:rPr dirty="0" sz="1450" spc="-5">
                <a:latin typeface="Times New Roman"/>
                <a:cs typeface="Times New Roman"/>
              </a:rPr>
              <a:t>I </a:t>
            </a:r>
            <a:r>
              <a:rPr dirty="0" sz="1450" spc="-10">
                <a:latin typeface="Times New Roman"/>
                <a:cs typeface="Times New Roman"/>
              </a:rPr>
              <a:t>cried, "if </a:t>
            </a:r>
            <a:r>
              <a:rPr dirty="0" sz="1450" spc="-5">
                <a:latin typeface="Times New Roman"/>
                <a:cs typeface="Times New Roman"/>
              </a:rPr>
              <a:t>you </a:t>
            </a:r>
            <a:r>
              <a:rPr dirty="0" sz="1450" spc="-10">
                <a:latin typeface="Times New Roman"/>
                <a:cs typeface="Times New Roman"/>
              </a:rPr>
              <a:t>will neither help her yourself, </a:t>
            </a:r>
            <a:r>
              <a:rPr dirty="0" sz="1450" spc="-5">
                <a:latin typeface="Times New Roman"/>
                <a:cs typeface="Times New Roman"/>
              </a:rPr>
              <a:t>nor </a:t>
            </a:r>
            <a:r>
              <a:rPr dirty="0" sz="1450" spc="-10">
                <a:latin typeface="Times New Roman"/>
                <a:cs typeface="Times New Roman"/>
              </a:rPr>
              <a:t>let me </a:t>
            </a:r>
            <a:r>
              <a:rPr dirty="0" sz="1450" spc="-5">
                <a:latin typeface="Times New Roman"/>
                <a:cs typeface="Times New Roman"/>
              </a:rPr>
              <a:t>do </a:t>
            </a:r>
            <a:r>
              <a:rPr dirty="0" sz="1450" spc="-10">
                <a:latin typeface="Times New Roman"/>
                <a:cs typeface="Times New Roman"/>
              </a:rPr>
              <a:t>so,  </a:t>
            </a:r>
            <a:r>
              <a:rPr dirty="0" sz="1450" spc="-5">
                <a:latin typeface="Times New Roman"/>
                <a:cs typeface="Times New Roman"/>
              </a:rPr>
              <a:t>do you </a:t>
            </a:r>
            <a:r>
              <a:rPr dirty="0" sz="1450" spc="-10">
                <a:latin typeface="Times New Roman"/>
                <a:cs typeface="Times New Roman"/>
              </a:rPr>
              <a:t>know that </a:t>
            </a:r>
            <a:r>
              <a:rPr dirty="0" sz="1450" spc="-5">
                <a:latin typeface="Times New Roman"/>
                <a:cs typeface="Times New Roman"/>
              </a:rPr>
              <a:t>I </a:t>
            </a:r>
            <a:r>
              <a:rPr dirty="0" sz="1450" spc="-10">
                <a:latin typeface="Times New Roman"/>
                <a:cs typeface="Times New Roman"/>
              </a:rPr>
              <a:t>shall have to kill</a:t>
            </a:r>
            <a:r>
              <a:rPr dirty="0" sz="1450" spc="20">
                <a:latin typeface="Times New Roman"/>
                <a:cs typeface="Times New Roman"/>
              </a:rPr>
              <a:t> </a:t>
            </a:r>
            <a:r>
              <a:rPr dirty="0" sz="1450" spc="-10">
                <a:latin typeface="Times New Roman"/>
                <a:cs typeface="Times New Roman"/>
              </a:rPr>
              <a:t>you?"</a:t>
            </a:r>
            <a:endParaRPr sz="1450">
              <a:latin typeface="Times New Roman"/>
              <a:cs typeface="Times New Roman"/>
            </a:endParaRPr>
          </a:p>
          <a:p>
            <a:pPr marL="12700" marR="1268095">
              <a:lnSpc>
                <a:spcPts val="1730"/>
              </a:lnSpc>
              <a:spcBef>
                <a:spcPts val="860"/>
              </a:spcBef>
            </a:pPr>
            <a:r>
              <a:rPr dirty="0" sz="1450" spc="-10">
                <a:latin typeface="Times New Roman"/>
                <a:cs typeface="Times New Roman"/>
              </a:rPr>
              <a:t>"That is better!" </a:t>
            </a:r>
            <a:r>
              <a:rPr dirty="0" sz="1450" spc="-5">
                <a:latin typeface="Times New Roman"/>
                <a:cs typeface="Times New Roman"/>
              </a:rPr>
              <a:t>he </a:t>
            </a:r>
            <a:r>
              <a:rPr dirty="0" sz="1450" spc="-10">
                <a:latin typeface="Times New Roman"/>
                <a:cs typeface="Times New Roman"/>
              </a:rPr>
              <a:t>cried. "Let her die also, where's the harm?  Step aside from that girl! and stand </a:t>
            </a:r>
            <a:r>
              <a:rPr dirty="0" sz="1450" spc="-5">
                <a:latin typeface="Times New Roman"/>
                <a:cs typeface="Times New Roman"/>
              </a:rPr>
              <a:t>up </a:t>
            </a:r>
            <a:r>
              <a:rPr dirty="0" sz="1450" spc="-10">
                <a:latin typeface="Times New Roman"/>
                <a:cs typeface="Times New Roman"/>
              </a:rPr>
              <a:t>to</a:t>
            </a:r>
            <a:r>
              <a:rPr dirty="0" sz="1450" spc="35">
                <a:latin typeface="Times New Roman"/>
                <a:cs typeface="Times New Roman"/>
              </a:rPr>
              <a:t> </a:t>
            </a:r>
            <a:r>
              <a:rPr dirty="0" sz="1450" spc="-10">
                <a:latin typeface="Times New Roman"/>
                <a:cs typeface="Times New Roman"/>
              </a:rPr>
              <a:t>fight"</a:t>
            </a:r>
            <a:endParaRPr sz="1450">
              <a:latin typeface="Times New Roman"/>
              <a:cs typeface="Times New Roman"/>
            </a:endParaRPr>
          </a:p>
          <a:p>
            <a:pPr marL="12700" marR="674370">
              <a:lnSpc>
                <a:spcPts val="2590"/>
              </a:lnSpc>
              <a:spcBef>
                <a:spcPts val="175"/>
              </a:spcBef>
            </a:pPr>
            <a:r>
              <a:rPr dirty="0" sz="1450" spc="-45">
                <a:latin typeface="Times New Roman"/>
                <a:cs typeface="Times New Roman"/>
              </a:rPr>
              <a:t>"You </a:t>
            </a:r>
            <a:r>
              <a:rPr dirty="0" sz="1450" spc="-10">
                <a:latin typeface="Times New Roman"/>
                <a:cs typeface="Times New Roman"/>
              </a:rPr>
              <a:t>will observe," said I, half rising, "that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kissed her yet."  "I dare </a:t>
            </a:r>
            <a:r>
              <a:rPr dirty="0" sz="1450" spc="-5">
                <a:latin typeface="Times New Roman"/>
                <a:cs typeface="Times New Roman"/>
              </a:rPr>
              <a:t>you to," he</a:t>
            </a:r>
            <a:r>
              <a:rPr dirty="0" sz="145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5080">
              <a:lnSpc>
                <a:spcPts val="1730"/>
              </a:lnSpc>
              <a:spcBef>
                <a:spcPts val="690"/>
              </a:spcBef>
            </a:pPr>
            <a:r>
              <a:rPr dirty="0" sz="1450" spc="-5">
                <a:latin typeface="Times New Roman"/>
                <a:cs typeface="Times New Roman"/>
              </a:rPr>
              <a:t>I do not </a:t>
            </a:r>
            <a:r>
              <a:rPr dirty="0" sz="1450" spc="-10">
                <a:latin typeface="Times New Roman"/>
                <a:cs typeface="Times New Roman"/>
              </a:rPr>
              <a:t>know what possessed me; it was </a:t>
            </a:r>
            <a:r>
              <a:rPr dirty="0" sz="1450" spc="-5">
                <a:latin typeface="Times New Roman"/>
                <a:cs typeface="Times New Roman"/>
              </a:rPr>
              <a:t>one of </a:t>
            </a:r>
            <a:r>
              <a:rPr dirty="0" sz="1450" spc="-10">
                <a:latin typeface="Times New Roman"/>
                <a:cs typeface="Times New Roman"/>
              </a:rPr>
              <a:t>the things </a:t>
            </a:r>
            <a:r>
              <a:rPr dirty="0" sz="1450" spc="-5">
                <a:latin typeface="Times New Roman"/>
                <a:cs typeface="Times New Roman"/>
              </a:rPr>
              <a:t>I </a:t>
            </a:r>
            <a:r>
              <a:rPr dirty="0" sz="1450" spc="-10">
                <a:latin typeface="Times New Roman"/>
                <a:cs typeface="Times New Roman"/>
              </a:rPr>
              <a:t>am most ashamed  </a:t>
            </a:r>
            <a:r>
              <a:rPr dirty="0" sz="1450" spc="-5">
                <a:latin typeface="Times New Roman"/>
                <a:cs typeface="Times New Roman"/>
              </a:rPr>
              <a:t>of </a:t>
            </a:r>
            <a:r>
              <a:rPr dirty="0" sz="1450" spc="-10">
                <a:latin typeface="Times New Roman"/>
                <a:cs typeface="Times New Roman"/>
              </a:rPr>
              <a:t>in my life, </a:t>
            </a:r>
            <a:r>
              <a:rPr dirty="0" sz="1450" spc="-5">
                <a:latin typeface="Times New Roman"/>
                <a:cs typeface="Times New Roman"/>
              </a:rPr>
              <a:t>though, </a:t>
            </a:r>
            <a:r>
              <a:rPr dirty="0" sz="1450" spc="-10">
                <a:latin typeface="Times New Roman"/>
                <a:cs typeface="Times New Roman"/>
              </a:rPr>
              <a:t>as my wife used to </a:t>
            </a:r>
            <a:r>
              <a:rPr dirty="0" sz="1450" spc="-30">
                <a:latin typeface="Times New Roman"/>
                <a:cs typeface="Times New Roman"/>
              </a:rPr>
              <a:t>say, </a:t>
            </a:r>
            <a:r>
              <a:rPr dirty="0" sz="1450" spc="-5">
                <a:latin typeface="Times New Roman"/>
                <a:cs typeface="Times New Roman"/>
              </a:rPr>
              <a:t>I </a:t>
            </a:r>
            <a:r>
              <a:rPr dirty="0" sz="1450" spc="-10">
                <a:latin typeface="Times New Roman"/>
                <a:cs typeface="Times New Roman"/>
              </a:rPr>
              <a:t>knew that my kisses would </a:t>
            </a:r>
            <a:r>
              <a:rPr dirty="0" sz="1450" spc="-5">
                <a:latin typeface="Times New Roman"/>
                <a:cs typeface="Times New Roman"/>
              </a:rPr>
              <a:t>be  </a:t>
            </a:r>
            <a:r>
              <a:rPr dirty="0" sz="1450" spc="-10">
                <a:latin typeface="Times New Roman"/>
                <a:cs typeface="Times New Roman"/>
              </a:rPr>
              <a:t>always welcome were she dead </a:t>
            </a:r>
            <a:r>
              <a:rPr dirty="0" sz="1450" spc="-5">
                <a:latin typeface="Times New Roman"/>
                <a:cs typeface="Times New Roman"/>
              </a:rPr>
              <a:t>or </a:t>
            </a:r>
            <a:r>
              <a:rPr dirty="0" sz="1450" spc="-10">
                <a:latin typeface="Times New Roman"/>
                <a:cs typeface="Times New Roman"/>
              </a:rPr>
              <a:t>living; down </a:t>
            </a:r>
            <a:r>
              <a:rPr dirty="0" sz="1450" spc="-5">
                <a:latin typeface="Times New Roman"/>
                <a:cs typeface="Times New Roman"/>
              </a:rPr>
              <a:t>I </a:t>
            </a:r>
            <a:r>
              <a:rPr dirty="0" sz="1450" spc="-10">
                <a:latin typeface="Times New Roman"/>
                <a:cs typeface="Times New Roman"/>
              </a:rPr>
              <a:t>fell again </a:t>
            </a:r>
            <a:r>
              <a:rPr dirty="0" sz="1450" spc="-5">
                <a:latin typeface="Times New Roman"/>
                <a:cs typeface="Times New Roman"/>
              </a:rPr>
              <a:t>upon </a:t>
            </a:r>
            <a:r>
              <a:rPr dirty="0" sz="1450" spc="-10">
                <a:latin typeface="Times New Roman"/>
                <a:cs typeface="Times New Roman"/>
              </a:rPr>
              <a:t>my knees,  parted the hair from her forehead, and, with the dearest respect, laid my lips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on </a:t>
            </a:r>
            <a:r>
              <a:rPr dirty="0" sz="1450" spc="-10">
                <a:latin typeface="Times New Roman"/>
                <a:cs typeface="Times New Roman"/>
              </a:rPr>
              <a:t>that cold </a:t>
            </a:r>
            <a:r>
              <a:rPr dirty="0" sz="1450" spc="-25">
                <a:latin typeface="Times New Roman"/>
                <a:cs typeface="Times New Roman"/>
              </a:rPr>
              <a:t>brow. </a:t>
            </a:r>
            <a:r>
              <a:rPr dirty="0" sz="1450" spc="-10">
                <a:latin typeface="Times New Roman"/>
                <a:cs typeface="Times New Roman"/>
              </a:rPr>
              <a:t>It was such </a:t>
            </a:r>
            <a:r>
              <a:rPr dirty="0" sz="1450" spc="-5">
                <a:latin typeface="Times New Roman"/>
                <a:cs typeface="Times New Roman"/>
              </a:rPr>
              <a:t>a </a:t>
            </a:r>
            <a:r>
              <a:rPr dirty="0" sz="1450" spc="-10">
                <a:latin typeface="Times New Roman"/>
                <a:cs typeface="Times New Roman"/>
              </a:rPr>
              <a:t>caress as </a:t>
            </a:r>
            <a:r>
              <a:rPr dirty="0" sz="1450" spc="-5">
                <a:latin typeface="Times New Roman"/>
                <a:cs typeface="Times New Roman"/>
              </a:rPr>
              <a:t>a </a:t>
            </a:r>
            <a:r>
              <a:rPr dirty="0" sz="1450" spc="-10">
                <a:latin typeface="Times New Roman"/>
                <a:cs typeface="Times New Roman"/>
              </a:rPr>
              <a:t>father might have  given; it was such </a:t>
            </a:r>
            <a:r>
              <a:rPr dirty="0" sz="1450" spc="-5">
                <a:latin typeface="Times New Roman"/>
                <a:cs typeface="Times New Roman"/>
              </a:rPr>
              <a:t>a one </a:t>
            </a:r>
            <a:r>
              <a:rPr dirty="0" sz="1450" spc="-10">
                <a:latin typeface="Times New Roman"/>
                <a:cs typeface="Times New Roman"/>
              </a:rPr>
              <a:t>as was </a:t>
            </a:r>
            <a:r>
              <a:rPr dirty="0" sz="1450" spc="-5">
                <a:latin typeface="Times New Roman"/>
                <a:cs typeface="Times New Roman"/>
              </a:rPr>
              <a:t>not </a:t>
            </a:r>
            <a:r>
              <a:rPr dirty="0" sz="1450" spc="-10">
                <a:latin typeface="Times New Roman"/>
                <a:cs typeface="Times New Roman"/>
              </a:rPr>
              <a:t>unbecoming from </a:t>
            </a:r>
            <a:r>
              <a:rPr dirty="0" sz="1450" spc="-5">
                <a:latin typeface="Times New Roman"/>
                <a:cs typeface="Times New Roman"/>
              </a:rPr>
              <a:t>a </a:t>
            </a:r>
            <a:r>
              <a:rPr dirty="0" sz="1450" spc="-10">
                <a:latin typeface="Times New Roman"/>
                <a:cs typeface="Times New Roman"/>
              </a:rPr>
              <a:t>man soon to die to </a:t>
            </a:r>
            <a:r>
              <a:rPr dirty="0" sz="1450" spc="-5">
                <a:latin typeface="Times New Roman"/>
                <a:cs typeface="Times New Roman"/>
              </a:rPr>
              <a:t>a  </a:t>
            </a:r>
            <a:r>
              <a:rPr dirty="0" sz="1450" spc="-10">
                <a:latin typeface="Times New Roman"/>
                <a:cs typeface="Times New Roman"/>
              </a:rPr>
              <a:t>woman already</a:t>
            </a:r>
            <a:r>
              <a:rPr dirty="0" sz="1450" spc="-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said I, "I am at </a:t>
            </a:r>
            <a:r>
              <a:rPr dirty="0" sz="1450" spc="-5">
                <a:latin typeface="Times New Roman"/>
                <a:cs typeface="Times New Roman"/>
              </a:rPr>
              <a:t>your </a:t>
            </a:r>
            <a:r>
              <a:rPr dirty="0" sz="1450" spc="-10">
                <a:latin typeface="Times New Roman"/>
                <a:cs typeface="Times New Roman"/>
              </a:rPr>
              <a:t>service, </a:t>
            </a:r>
            <a:r>
              <a:rPr dirty="0" sz="1450" spc="-35">
                <a:latin typeface="Times New Roman"/>
                <a:cs typeface="Times New Roman"/>
              </a:rPr>
              <a:t>Mr.</a:t>
            </a:r>
            <a:r>
              <a:rPr dirty="0" sz="1450" spc="45">
                <a:latin typeface="Times New Roman"/>
                <a:cs typeface="Times New Roman"/>
              </a:rPr>
              <a:t> </a:t>
            </a:r>
            <a:r>
              <a:rPr dirty="0" sz="1450" spc="-15">
                <a:latin typeface="Times New Roman"/>
                <a:cs typeface="Times New Roman"/>
              </a:rPr>
              <a:t>Northmour."</a:t>
            </a:r>
            <a:endParaRPr sz="1450">
              <a:latin typeface="Times New Roman"/>
              <a:cs typeface="Times New Roman"/>
            </a:endParaRPr>
          </a:p>
          <a:p>
            <a:pPr algn="just" marL="12700" marR="1174115">
              <a:lnSpc>
                <a:spcPct val="149000"/>
              </a:lnSpc>
            </a:pPr>
            <a:r>
              <a:rPr dirty="0" sz="1450" spc="-10">
                <a:latin typeface="Times New Roman"/>
                <a:cs typeface="Times New Roman"/>
              </a:rPr>
              <a:t>But </a:t>
            </a:r>
            <a:r>
              <a:rPr dirty="0" sz="1450" spc="-5">
                <a:latin typeface="Times New Roman"/>
                <a:cs typeface="Times New Roman"/>
              </a:rPr>
              <a:t>I </a:t>
            </a:r>
            <a:r>
              <a:rPr dirty="0" sz="1450" spc="-35">
                <a:latin typeface="Times New Roman"/>
                <a:cs typeface="Times New Roman"/>
              </a:rPr>
              <a:t>saw, </a:t>
            </a:r>
            <a:r>
              <a:rPr dirty="0" sz="1450" spc="-10">
                <a:latin typeface="Times New Roman"/>
                <a:cs typeface="Times New Roman"/>
              </a:rPr>
              <a:t>to my surprise, that </a:t>
            </a:r>
            <a:r>
              <a:rPr dirty="0" sz="1450" spc="-5">
                <a:latin typeface="Times New Roman"/>
                <a:cs typeface="Times New Roman"/>
              </a:rPr>
              <a:t>he </a:t>
            </a:r>
            <a:r>
              <a:rPr dirty="0" sz="1450" spc="-10">
                <a:latin typeface="Times New Roman"/>
                <a:cs typeface="Times New Roman"/>
              </a:rPr>
              <a:t>had turned his back </a:t>
            </a:r>
            <a:r>
              <a:rPr dirty="0" sz="1450" spc="-5">
                <a:latin typeface="Times New Roman"/>
                <a:cs typeface="Times New Roman"/>
              </a:rPr>
              <a:t>upon </a:t>
            </a:r>
            <a:r>
              <a:rPr dirty="0" sz="1450" spc="-10">
                <a:latin typeface="Times New Roman"/>
                <a:cs typeface="Times New Roman"/>
              </a:rPr>
              <a:t>me.  "Do </a:t>
            </a:r>
            <a:r>
              <a:rPr dirty="0" sz="1450" spc="-5">
                <a:latin typeface="Times New Roman"/>
                <a:cs typeface="Times New Roman"/>
              </a:rPr>
              <a:t>you </a:t>
            </a:r>
            <a:r>
              <a:rPr dirty="0" sz="1450" spc="-10">
                <a:latin typeface="Times New Roman"/>
                <a:cs typeface="Times New Roman"/>
              </a:rPr>
              <a:t>hear?" </a:t>
            </a:r>
            <a:r>
              <a:rPr dirty="0" sz="1450" spc="-5">
                <a:latin typeface="Times New Roman"/>
                <a:cs typeface="Times New Roman"/>
              </a:rPr>
              <a:t>I</a:t>
            </a:r>
            <a:r>
              <a:rPr dirty="0" sz="145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12065">
              <a:lnSpc>
                <a:spcPts val="1730"/>
              </a:lnSpc>
              <a:spcBef>
                <a:spcPts val="915"/>
              </a:spcBef>
            </a:pPr>
            <a:r>
              <a:rPr dirty="0" sz="1450" spc="-35">
                <a:latin typeface="Times New Roman"/>
                <a:cs typeface="Times New Roman"/>
              </a:rPr>
              <a:t>"Yes," </a:t>
            </a:r>
            <a:r>
              <a:rPr dirty="0" sz="1450" spc="-10">
                <a:latin typeface="Times New Roman"/>
                <a:cs typeface="Times New Roman"/>
              </a:rPr>
              <a:t>said he, "I </a:t>
            </a:r>
            <a:r>
              <a:rPr dirty="0" sz="1450" spc="-5">
                <a:latin typeface="Times New Roman"/>
                <a:cs typeface="Times New Roman"/>
              </a:rPr>
              <a:t>do.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wish to fight, </a:t>
            </a:r>
            <a:r>
              <a:rPr dirty="0" sz="1450" spc="-5">
                <a:latin typeface="Times New Roman"/>
                <a:cs typeface="Times New Roman"/>
              </a:rPr>
              <a:t>I </a:t>
            </a:r>
            <a:r>
              <a:rPr dirty="0" sz="1450" spc="-10">
                <a:latin typeface="Times New Roman"/>
                <a:cs typeface="Times New Roman"/>
              </a:rPr>
              <a:t>am </a:t>
            </a:r>
            <a:r>
              <a:rPr dirty="0" sz="1450" spc="-25">
                <a:latin typeface="Times New Roman"/>
                <a:cs typeface="Times New Roman"/>
              </a:rPr>
              <a:t>ready. </a:t>
            </a:r>
            <a:r>
              <a:rPr dirty="0" sz="1450" spc="-10">
                <a:latin typeface="Times New Roman"/>
                <a:cs typeface="Times New Roman"/>
              </a:rPr>
              <a:t>If </a:t>
            </a:r>
            <a:r>
              <a:rPr dirty="0" sz="1450" spc="-5">
                <a:latin typeface="Times New Roman"/>
                <a:cs typeface="Times New Roman"/>
              </a:rPr>
              <a:t>not, go on </a:t>
            </a:r>
            <a:r>
              <a:rPr dirty="0" sz="1450" spc="-10">
                <a:latin typeface="Times New Roman"/>
                <a:cs typeface="Times New Roman"/>
              </a:rPr>
              <a:t>and save  Clara. All is </a:t>
            </a:r>
            <a:r>
              <a:rPr dirty="0" sz="1450" spc="-5">
                <a:latin typeface="Times New Roman"/>
                <a:cs typeface="Times New Roman"/>
              </a:rPr>
              <a:t>one </a:t>
            </a:r>
            <a:r>
              <a:rPr dirty="0" sz="1450" spc="-10">
                <a:latin typeface="Times New Roman"/>
                <a:cs typeface="Times New Roman"/>
              </a:rPr>
              <a:t>to</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a:lnSpc>
                <a:spcPts val="1730"/>
              </a:lnSpc>
              <a:spcBef>
                <a:spcPts val="865"/>
              </a:spcBef>
            </a:pP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wait to </a:t>
            </a:r>
            <a:r>
              <a:rPr dirty="0" sz="1450" spc="-5">
                <a:latin typeface="Times New Roman"/>
                <a:cs typeface="Times New Roman"/>
              </a:rPr>
              <a:t>be </a:t>
            </a:r>
            <a:r>
              <a:rPr dirty="0" sz="1450" spc="-10">
                <a:latin typeface="Times New Roman"/>
                <a:cs typeface="Times New Roman"/>
              </a:rPr>
              <a:t>twice bidden; </a:t>
            </a:r>
            <a:r>
              <a:rPr dirty="0" sz="1450" spc="-5">
                <a:latin typeface="Times New Roman"/>
                <a:cs typeface="Times New Roman"/>
              </a:rPr>
              <a:t>but, </a:t>
            </a:r>
            <a:r>
              <a:rPr dirty="0" sz="1450" spc="-10">
                <a:latin typeface="Times New Roman"/>
                <a:cs typeface="Times New Roman"/>
              </a:rPr>
              <a:t>stooping again over Clara, continued my  </a:t>
            </a:r>
            <a:r>
              <a:rPr dirty="0" sz="1450" spc="-15">
                <a:latin typeface="Times New Roman"/>
                <a:cs typeface="Times New Roman"/>
              </a:rPr>
              <a:t>efforts </a:t>
            </a:r>
            <a:r>
              <a:rPr dirty="0" sz="1450" spc="-10">
                <a:latin typeface="Times New Roman"/>
                <a:cs typeface="Times New Roman"/>
              </a:rPr>
              <a:t>to revive </a:t>
            </a:r>
            <a:r>
              <a:rPr dirty="0" sz="1450" spc="-30">
                <a:latin typeface="Times New Roman"/>
                <a:cs typeface="Times New Roman"/>
              </a:rPr>
              <a:t>her. </a:t>
            </a:r>
            <a:r>
              <a:rPr dirty="0" sz="1450" spc="-10">
                <a:latin typeface="Times New Roman"/>
                <a:cs typeface="Times New Roman"/>
              </a:rPr>
              <a:t>She still lay white and lifeless; </a:t>
            </a:r>
            <a:r>
              <a:rPr dirty="0" sz="1450" spc="-5">
                <a:latin typeface="Times New Roman"/>
                <a:cs typeface="Times New Roman"/>
              </a:rPr>
              <a:t>I </a:t>
            </a:r>
            <a:r>
              <a:rPr dirty="0" sz="1450" spc="-10">
                <a:latin typeface="Times New Roman"/>
                <a:cs typeface="Times New Roman"/>
              </a:rPr>
              <a:t>began to fear that her  sweet spirit had indeed fled beyond recall, and horror and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utter  desolation seized </a:t>
            </a:r>
            <a:r>
              <a:rPr dirty="0" sz="1450" spc="-5">
                <a:latin typeface="Times New Roman"/>
                <a:cs typeface="Times New Roman"/>
              </a:rPr>
              <a:t>upon </a:t>
            </a:r>
            <a:r>
              <a:rPr dirty="0" sz="1450" spc="-10">
                <a:latin typeface="Times New Roman"/>
                <a:cs typeface="Times New Roman"/>
              </a:rPr>
              <a:t>my heart. </a:t>
            </a:r>
            <a:r>
              <a:rPr dirty="0" sz="1450" spc="-5">
                <a:latin typeface="Times New Roman"/>
                <a:cs typeface="Times New Roman"/>
              </a:rPr>
              <a:t>I </a:t>
            </a:r>
            <a:r>
              <a:rPr dirty="0" sz="1450" spc="-10">
                <a:latin typeface="Times New Roman"/>
                <a:cs typeface="Times New Roman"/>
              </a:rPr>
              <a:t>called her </a:t>
            </a:r>
            <a:r>
              <a:rPr dirty="0" sz="1450" spc="-5">
                <a:latin typeface="Times New Roman"/>
                <a:cs typeface="Times New Roman"/>
              </a:rPr>
              <a:t>by </a:t>
            </a:r>
            <a:r>
              <a:rPr dirty="0" sz="1450" spc="-10">
                <a:latin typeface="Times New Roman"/>
                <a:cs typeface="Times New Roman"/>
              </a:rPr>
              <a:t>name with the most</a:t>
            </a:r>
            <a:r>
              <a:rPr dirty="0" sz="1450" spc="300">
                <a:latin typeface="Times New Roman"/>
                <a:cs typeface="Times New Roman"/>
              </a:rPr>
              <a:t> </a:t>
            </a:r>
            <a:r>
              <a:rPr dirty="0" sz="1450" spc="-10">
                <a:latin typeface="Times New Roman"/>
                <a:cs typeface="Times New Roman"/>
              </a:rPr>
              <a:t>endearing</a:t>
            </a:r>
            <a:endParaRPr sz="1450">
              <a:latin typeface="Times New Roman"/>
              <a:cs typeface="Times New Roman"/>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inflections; </a:t>
            </a:r>
            <a:r>
              <a:rPr dirty="0" sz="1450" spc="-5">
                <a:latin typeface="Times New Roman"/>
                <a:cs typeface="Times New Roman"/>
              </a:rPr>
              <a:t>I </a:t>
            </a:r>
            <a:r>
              <a:rPr dirty="0" sz="1450" spc="-10">
                <a:latin typeface="Times New Roman"/>
                <a:cs typeface="Times New Roman"/>
              </a:rPr>
              <a:t>chafed and beat her hands; now </a:t>
            </a:r>
            <a:r>
              <a:rPr dirty="0" sz="1450" spc="-5">
                <a:latin typeface="Times New Roman"/>
                <a:cs typeface="Times New Roman"/>
              </a:rPr>
              <a:t>I </a:t>
            </a:r>
            <a:r>
              <a:rPr dirty="0" sz="1450" spc="-10">
                <a:latin typeface="Times New Roman"/>
                <a:cs typeface="Times New Roman"/>
              </a:rPr>
              <a:t>laid her head </a:t>
            </a:r>
            <a:r>
              <a:rPr dirty="0" sz="1450" spc="-30">
                <a:latin typeface="Times New Roman"/>
                <a:cs typeface="Times New Roman"/>
              </a:rPr>
              <a:t>low, </a:t>
            </a:r>
            <a:r>
              <a:rPr dirty="0" sz="1450" spc="-10">
                <a:latin typeface="Times New Roman"/>
                <a:cs typeface="Times New Roman"/>
              </a:rPr>
              <a:t>now  supported it against my knee; </a:t>
            </a:r>
            <a:r>
              <a:rPr dirty="0" sz="1450" spc="-5">
                <a:latin typeface="Times New Roman"/>
                <a:cs typeface="Times New Roman"/>
              </a:rPr>
              <a:t>but </a:t>
            </a:r>
            <a:r>
              <a:rPr dirty="0" sz="1450" spc="-10">
                <a:latin typeface="Times New Roman"/>
                <a:cs typeface="Times New Roman"/>
              </a:rPr>
              <a:t>all seemed to </a:t>
            </a:r>
            <a:r>
              <a:rPr dirty="0" sz="1450" spc="-5">
                <a:latin typeface="Times New Roman"/>
                <a:cs typeface="Times New Roman"/>
              </a:rPr>
              <a:t>be </a:t>
            </a:r>
            <a:r>
              <a:rPr dirty="0" sz="1450" spc="-10">
                <a:latin typeface="Times New Roman"/>
                <a:cs typeface="Times New Roman"/>
              </a:rPr>
              <a:t>in vain, and the lids still lay  heavy </a:t>
            </a:r>
            <a:r>
              <a:rPr dirty="0" sz="1450" spc="-5">
                <a:latin typeface="Times New Roman"/>
                <a:cs typeface="Times New Roman"/>
              </a:rPr>
              <a:t>on </a:t>
            </a:r>
            <a:r>
              <a:rPr dirty="0" sz="1450" spc="-10">
                <a:latin typeface="Times New Roman"/>
                <a:cs typeface="Times New Roman"/>
              </a:rPr>
              <a:t>her</a:t>
            </a:r>
            <a:r>
              <a:rPr dirty="0" sz="1450" spc="-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9525">
              <a:lnSpc>
                <a:spcPts val="1730"/>
              </a:lnSpc>
              <a:spcBef>
                <a:spcPts val="860"/>
              </a:spcBef>
            </a:pPr>
            <a:r>
              <a:rPr dirty="0" sz="1450" spc="-15">
                <a:latin typeface="Times New Roman"/>
                <a:cs typeface="Times New Roman"/>
              </a:rPr>
              <a:t>"Northmour," </a:t>
            </a:r>
            <a:r>
              <a:rPr dirty="0" sz="1450" spc="-5">
                <a:latin typeface="Times New Roman"/>
                <a:cs typeface="Times New Roman"/>
              </a:rPr>
              <a:t>I </a:t>
            </a:r>
            <a:r>
              <a:rPr dirty="0" sz="1450" spc="-10">
                <a:latin typeface="Times New Roman"/>
                <a:cs typeface="Times New Roman"/>
              </a:rPr>
              <a:t>said, "there is my hat. For God's sake bring some water from  the spring."</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Almost in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by </a:t>
            </a:r>
            <a:r>
              <a:rPr dirty="0" sz="1450" spc="-10">
                <a:latin typeface="Times New Roman"/>
                <a:cs typeface="Times New Roman"/>
              </a:rPr>
              <a:t>my side with the </a:t>
            </a:r>
            <a:r>
              <a:rPr dirty="0" sz="1450" spc="-25">
                <a:latin typeface="Times New Roman"/>
                <a:cs typeface="Times New Roman"/>
              </a:rPr>
              <a:t>water. </a:t>
            </a:r>
            <a:r>
              <a:rPr dirty="0" sz="1450" spc="-10">
                <a:latin typeface="Times New Roman"/>
                <a:cs typeface="Times New Roman"/>
              </a:rPr>
              <a:t>"I have </a:t>
            </a:r>
            <a:r>
              <a:rPr dirty="0" sz="1450" spc="-5">
                <a:latin typeface="Times New Roman"/>
                <a:cs typeface="Times New Roman"/>
              </a:rPr>
              <a:t>brought </a:t>
            </a:r>
            <a:r>
              <a:rPr dirty="0" sz="1450" spc="-10">
                <a:latin typeface="Times New Roman"/>
                <a:cs typeface="Times New Roman"/>
              </a:rPr>
              <a:t>it in  my own," </a:t>
            </a:r>
            <a:r>
              <a:rPr dirty="0" sz="1450" spc="-5">
                <a:latin typeface="Times New Roman"/>
                <a:cs typeface="Times New Roman"/>
              </a:rPr>
              <a:t>he </a:t>
            </a:r>
            <a:r>
              <a:rPr dirty="0" sz="1450" spc="-10">
                <a:latin typeface="Times New Roman"/>
                <a:cs typeface="Times New Roman"/>
              </a:rPr>
              <a:t>said. </a:t>
            </a:r>
            <a:r>
              <a:rPr dirty="0" sz="1450" spc="-45">
                <a:latin typeface="Times New Roman"/>
                <a:cs typeface="Times New Roman"/>
              </a:rPr>
              <a:t>"You </a:t>
            </a:r>
            <a:r>
              <a:rPr dirty="0" sz="1450" spc="-5">
                <a:latin typeface="Times New Roman"/>
                <a:cs typeface="Times New Roman"/>
              </a:rPr>
              <a:t>do not </a:t>
            </a:r>
            <a:r>
              <a:rPr dirty="0" sz="1450" spc="-10">
                <a:latin typeface="Times New Roman"/>
                <a:cs typeface="Times New Roman"/>
              </a:rPr>
              <a:t>grudge me the</a:t>
            </a:r>
            <a:r>
              <a:rPr dirty="0" sz="1450" spc="65">
                <a:latin typeface="Times New Roman"/>
                <a:cs typeface="Times New Roman"/>
              </a:rPr>
              <a:t> </a:t>
            </a:r>
            <a:r>
              <a:rPr dirty="0" sz="1450" spc="-10">
                <a:latin typeface="Times New Roman"/>
                <a:cs typeface="Times New Roman"/>
              </a:rPr>
              <a:t>privilege?"</a:t>
            </a:r>
            <a:endParaRPr sz="1450">
              <a:latin typeface="Times New Roman"/>
              <a:cs typeface="Times New Roman"/>
            </a:endParaRPr>
          </a:p>
          <a:p>
            <a:pPr algn="just" marL="12700" marR="9525">
              <a:lnSpc>
                <a:spcPts val="1730"/>
              </a:lnSpc>
              <a:spcBef>
                <a:spcPts val="860"/>
              </a:spcBef>
            </a:pPr>
            <a:r>
              <a:rPr dirty="0" sz="1450" spc="-15">
                <a:latin typeface="Times New Roman"/>
                <a:cs typeface="Times New Roman"/>
              </a:rPr>
              <a:t>"Northmour," </a:t>
            </a:r>
            <a:r>
              <a:rPr dirty="0" sz="1450" spc="-5">
                <a:latin typeface="Times New Roman"/>
                <a:cs typeface="Times New Roman"/>
              </a:rPr>
              <a:t>I </a:t>
            </a:r>
            <a:r>
              <a:rPr dirty="0" sz="1450" spc="-10">
                <a:latin typeface="Times New Roman"/>
                <a:cs typeface="Times New Roman"/>
              </a:rPr>
              <a:t>was beginning to </a:t>
            </a:r>
            <a:r>
              <a:rPr dirty="0" sz="1450" spc="-30">
                <a:latin typeface="Times New Roman"/>
                <a:cs typeface="Times New Roman"/>
              </a:rPr>
              <a:t>say,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laved her head and breast; </a:t>
            </a:r>
            <a:r>
              <a:rPr dirty="0" sz="1450" spc="-5">
                <a:latin typeface="Times New Roman"/>
                <a:cs typeface="Times New Roman"/>
              </a:rPr>
              <a:t>but he  </a:t>
            </a:r>
            <a:r>
              <a:rPr dirty="0" sz="1450" spc="-10">
                <a:latin typeface="Times New Roman"/>
                <a:cs typeface="Times New Roman"/>
              </a:rPr>
              <a:t>interrupted me</a:t>
            </a:r>
            <a:r>
              <a:rPr dirty="0" sz="1450" spc="-5">
                <a:latin typeface="Times New Roman"/>
                <a:cs typeface="Times New Roman"/>
              </a:rPr>
              <a:t> </a:t>
            </a:r>
            <a:r>
              <a:rPr dirty="0" sz="1450" spc="-20">
                <a:latin typeface="Times New Roman"/>
                <a:cs typeface="Times New Roman"/>
              </a:rPr>
              <a:t>savagely.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"Oh, </a:t>
            </a:r>
            <a:r>
              <a:rPr dirty="0" sz="1450" spc="-5">
                <a:latin typeface="Times New Roman"/>
                <a:cs typeface="Times New Roman"/>
              </a:rPr>
              <a:t>you </a:t>
            </a:r>
            <a:r>
              <a:rPr dirty="0" sz="1450" spc="-10">
                <a:latin typeface="Times New Roman"/>
                <a:cs typeface="Times New Roman"/>
              </a:rPr>
              <a:t>hush up!" </a:t>
            </a:r>
            <a:r>
              <a:rPr dirty="0" sz="1450" spc="-5">
                <a:latin typeface="Times New Roman"/>
                <a:cs typeface="Times New Roman"/>
              </a:rPr>
              <a:t>he </a:t>
            </a:r>
            <a:r>
              <a:rPr dirty="0" sz="1450" spc="-10">
                <a:latin typeface="Times New Roman"/>
                <a:cs typeface="Times New Roman"/>
              </a:rPr>
              <a:t>said. "The best thing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is to say</a:t>
            </a:r>
            <a:r>
              <a:rPr dirty="0" sz="1450" spc="75">
                <a:latin typeface="Times New Roman"/>
                <a:cs typeface="Times New Roman"/>
              </a:rPr>
              <a:t> </a:t>
            </a:r>
            <a:r>
              <a:rPr dirty="0" sz="1450" spc="-5">
                <a:latin typeface="Times New Roman"/>
                <a:cs typeface="Times New Roman"/>
              </a:rPr>
              <a:t>nothing."</a:t>
            </a:r>
            <a:endParaRPr sz="1450">
              <a:latin typeface="Times New Roman"/>
              <a:cs typeface="Times New Roman"/>
            </a:endParaRPr>
          </a:p>
          <a:p>
            <a:pPr algn="just" marL="12700" marR="8890">
              <a:lnSpc>
                <a:spcPts val="1730"/>
              </a:lnSpc>
              <a:spcBef>
                <a:spcPts val="919"/>
              </a:spcBef>
            </a:pPr>
            <a:r>
              <a:rPr dirty="0" sz="1450" spc="-5">
                <a:latin typeface="Times New Roman"/>
                <a:cs typeface="Times New Roman"/>
              </a:rPr>
              <a:t>I </a:t>
            </a:r>
            <a:r>
              <a:rPr dirty="0" sz="1450" spc="-10">
                <a:latin typeface="Times New Roman"/>
                <a:cs typeface="Times New Roman"/>
              </a:rPr>
              <a:t>had certainly </a:t>
            </a:r>
            <a:r>
              <a:rPr dirty="0" sz="1450" spc="-5">
                <a:latin typeface="Times New Roman"/>
                <a:cs typeface="Times New Roman"/>
              </a:rPr>
              <a:t>no </a:t>
            </a:r>
            <a:r>
              <a:rPr dirty="0" sz="1450" spc="-10">
                <a:latin typeface="Times New Roman"/>
                <a:cs typeface="Times New Roman"/>
              </a:rPr>
              <a:t>desire to talk, my mind being swallowed </a:t>
            </a:r>
            <a:r>
              <a:rPr dirty="0" sz="1450" spc="-5">
                <a:latin typeface="Times New Roman"/>
                <a:cs typeface="Times New Roman"/>
              </a:rPr>
              <a:t>up </a:t>
            </a:r>
            <a:r>
              <a:rPr dirty="0" sz="1450" spc="-10">
                <a:latin typeface="Times New Roman"/>
                <a:cs typeface="Times New Roman"/>
              </a:rPr>
              <a:t>in concern for  my dear love and her condition; so </a:t>
            </a:r>
            <a:r>
              <a:rPr dirty="0" sz="1450" spc="-5">
                <a:latin typeface="Times New Roman"/>
                <a:cs typeface="Times New Roman"/>
              </a:rPr>
              <a:t>I </a:t>
            </a:r>
            <a:r>
              <a:rPr dirty="0" sz="1450" spc="-10">
                <a:latin typeface="Times New Roman"/>
                <a:cs typeface="Times New Roman"/>
              </a:rPr>
              <a:t>continued in silence to </a:t>
            </a:r>
            <a:r>
              <a:rPr dirty="0" sz="1450" spc="-5">
                <a:latin typeface="Times New Roman"/>
                <a:cs typeface="Times New Roman"/>
              </a:rPr>
              <a:t>do </a:t>
            </a:r>
            <a:r>
              <a:rPr dirty="0" sz="1450" spc="-10">
                <a:latin typeface="Times New Roman"/>
                <a:cs typeface="Times New Roman"/>
              </a:rPr>
              <a:t>my best  towards her </a:t>
            </a:r>
            <a:r>
              <a:rPr dirty="0" sz="1450" spc="-20">
                <a:latin typeface="Times New Roman"/>
                <a:cs typeface="Times New Roman"/>
              </a:rPr>
              <a:t>recovery, </a:t>
            </a:r>
            <a:r>
              <a:rPr dirty="0" sz="1450" spc="-10">
                <a:latin typeface="Times New Roman"/>
                <a:cs typeface="Times New Roman"/>
              </a:rPr>
              <a:t>and, when the hat was </a:t>
            </a:r>
            <a:r>
              <a:rPr dirty="0" sz="1450" spc="-25">
                <a:latin typeface="Times New Roman"/>
                <a:cs typeface="Times New Roman"/>
              </a:rPr>
              <a:t>empty, </a:t>
            </a:r>
            <a:r>
              <a:rPr dirty="0" sz="1450" spc="-10">
                <a:latin typeface="Times New Roman"/>
                <a:cs typeface="Times New Roman"/>
              </a:rPr>
              <a:t>returned it to him, with  </a:t>
            </a:r>
            <a:r>
              <a:rPr dirty="0" sz="1450" spc="-5">
                <a:latin typeface="Times New Roman"/>
                <a:cs typeface="Times New Roman"/>
              </a:rPr>
              <a:t>one </a:t>
            </a:r>
            <a:r>
              <a:rPr dirty="0" sz="1450" spc="-10">
                <a:latin typeface="Times New Roman"/>
                <a:cs typeface="Times New Roman"/>
              </a:rPr>
              <a:t>word </a:t>
            </a:r>
            <a:r>
              <a:rPr dirty="0" sz="1450" spc="-5">
                <a:latin typeface="Times New Roman"/>
                <a:cs typeface="Times New Roman"/>
              </a:rPr>
              <a:t>- </a:t>
            </a:r>
            <a:r>
              <a:rPr dirty="0" sz="1450" spc="-10">
                <a:latin typeface="Times New Roman"/>
                <a:cs typeface="Times New Roman"/>
              </a:rPr>
              <a:t>"More." He had, perhaps, </a:t>
            </a:r>
            <a:r>
              <a:rPr dirty="0" sz="1450" spc="-5">
                <a:latin typeface="Times New Roman"/>
                <a:cs typeface="Times New Roman"/>
              </a:rPr>
              <a:t>gone </a:t>
            </a:r>
            <a:r>
              <a:rPr dirty="0" sz="1450" spc="-10">
                <a:latin typeface="Times New Roman"/>
                <a:cs typeface="Times New Roman"/>
              </a:rPr>
              <a:t>several times </a:t>
            </a:r>
            <a:r>
              <a:rPr dirty="0" sz="1450" spc="-5">
                <a:latin typeface="Times New Roman"/>
                <a:cs typeface="Times New Roman"/>
              </a:rPr>
              <a:t>upon </a:t>
            </a:r>
            <a:r>
              <a:rPr dirty="0" sz="1450" spc="-10">
                <a:latin typeface="Times New Roman"/>
                <a:cs typeface="Times New Roman"/>
              </a:rPr>
              <a:t>this errand,  when Clara reopened her</a:t>
            </a:r>
            <a:r>
              <a:rPr dirty="0" sz="1450" spc="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5715">
              <a:lnSpc>
                <a:spcPts val="1730"/>
              </a:lnSpc>
              <a:spcBef>
                <a:spcPts val="855"/>
              </a:spcBef>
            </a:pPr>
            <a:r>
              <a:rPr dirty="0" sz="1450" spc="-25">
                <a:latin typeface="Times New Roman"/>
                <a:cs typeface="Times New Roman"/>
              </a:rPr>
              <a:t>"Now," </a:t>
            </a:r>
            <a:r>
              <a:rPr dirty="0" sz="1450" spc="-10">
                <a:latin typeface="Times New Roman"/>
                <a:cs typeface="Times New Roman"/>
              </a:rPr>
              <a:t>said he, "since she is </a:t>
            </a:r>
            <a:r>
              <a:rPr dirty="0" sz="1450" spc="-15">
                <a:latin typeface="Times New Roman"/>
                <a:cs typeface="Times New Roman"/>
              </a:rPr>
              <a:t>better, </a:t>
            </a:r>
            <a:r>
              <a:rPr dirty="0" sz="1450" spc="-5">
                <a:latin typeface="Times New Roman"/>
                <a:cs typeface="Times New Roman"/>
              </a:rPr>
              <a:t>you </a:t>
            </a:r>
            <a:r>
              <a:rPr dirty="0" sz="1450" spc="-10">
                <a:latin typeface="Times New Roman"/>
                <a:cs typeface="Times New Roman"/>
              </a:rPr>
              <a:t>can spare me, can </a:t>
            </a:r>
            <a:r>
              <a:rPr dirty="0" sz="1450" spc="-5">
                <a:latin typeface="Times New Roman"/>
                <a:cs typeface="Times New Roman"/>
              </a:rPr>
              <a:t>you </a:t>
            </a:r>
            <a:r>
              <a:rPr dirty="0" sz="1450" spc="-10">
                <a:latin typeface="Times New Roman"/>
                <a:cs typeface="Times New Roman"/>
              </a:rPr>
              <a:t>not?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 good </a:t>
            </a:r>
            <a:r>
              <a:rPr dirty="0" sz="1450" spc="-10">
                <a:latin typeface="Times New Roman"/>
                <a:cs typeface="Times New Roman"/>
              </a:rPr>
              <a:t>night, </a:t>
            </a:r>
            <a:r>
              <a:rPr dirty="0" sz="1450" spc="-35">
                <a:latin typeface="Times New Roman"/>
                <a:cs typeface="Times New Roman"/>
              </a:rPr>
              <a:t>Mr.</a:t>
            </a:r>
            <a:r>
              <a:rPr dirty="0" sz="1450" spc="-5">
                <a:latin typeface="Times New Roman"/>
                <a:cs typeface="Times New Roman"/>
              </a:rPr>
              <a:t> </a:t>
            </a:r>
            <a:r>
              <a:rPr dirty="0" sz="1450" spc="-10">
                <a:latin typeface="Times New Roman"/>
                <a:cs typeface="Times New Roman"/>
              </a:rPr>
              <a:t>Cassilis."</a:t>
            </a:r>
            <a:endParaRPr sz="1450">
              <a:latin typeface="Times New Roman"/>
              <a:cs typeface="Times New Roman"/>
            </a:endParaRPr>
          </a:p>
          <a:p>
            <a:pPr algn="just" marL="12700" marR="5715">
              <a:lnSpc>
                <a:spcPts val="1730"/>
              </a:lnSpc>
              <a:spcBef>
                <a:spcPts val="865"/>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gone </a:t>
            </a:r>
            <a:r>
              <a:rPr dirty="0" sz="1450" spc="-10">
                <a:latin typeface="Times New Roman"/>
                <a:cs typeface="Times New Roman"/>
              </a:rPr>
              <a:t>among the thicket.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fire, for </a:t>
            </a:r>
            <a:r>
              <a:rPr dirty="0" sz="1450" spc="-5">
                <a:latin typeface="Times New Roman"/>
                <a:cs typeface="Times New Roman"/>
              </a:rPr>
              <a:t>I </a:t>
            </a:r>
            <a:r>
              <a:rPr dirty="0" sz="1450" spc="-10">
                <a:latin typeface="Times New Roman"/>
                <a:cs typeface="Times New Roman"/>
              </a:rPr>
              <a:t>had now </a:t>
            </a:r>
            <a:r>
              <a:rPr dirty="0" sz="1450" spc="-5">
                <a:latin typeface="Times New Roman"/>
                <a:cs typeface="Times New Roman"/>
              </a:rPr>
              <a:t>no  </a:t>
            </a:r>
            <a:r>
              <a:rPr dirty="0" sz="1450" spc="-10">
                <a:latin typeface="Times New Roman"/>
                <a:cs typeface="Times New Roman"/>
              </a:rPr>
              <a:t>fear </a:t>
            </a:r>
            <a:r>
              <a:rPr dirty="0" sz="1450" spc="-5">
                <a:latin typeface="Times New Roman"/>
                <a:cs typeface="Times New Roman"/>
              </a:rPr>
              <a:t>of </a:t>
            </a:r>
            <a:r>
              <a:rPr dirty="0" sz="1450" spc="-10">
                <a:latin typeface="Times New Roman"/>
                <a:cs typeface="Times New Roman"/>
              </a:rPr>
              <a:t>the Italians, who had even spared all the little possessions left in my  encampment; and, broken as she was </a:t>
            </a:r>
            <a:r>
              <a:rPr dirty="0" sz="1450" spc="-5">
                <a:latin typeface="Times New Roman"/>
                <a:cs typeface="Times New Roman"/>
              </a:rPr>
              <a:t>by </a:t>
            </a:r>
            <a:r>
              <a:rPr dirty="0" sz="1450" spc="-10">
                <a:latin typeface="Times New Roman"/>
                <a:cs typeface="Times New Roman"/>
              </a:rPr>
              <a:t>the excitement and the hideous  catastrophe </a:t>
            </a:r>
            <a:r>
              <a:rPr dirty="0" sz="1450" spc="-5">
                <a:latin typeface="Times New Roman"/>
                <a:cs typeface="Times New Roman"/>
              </a:rPr>
              <a:t>of </a:t>
            </a:r>
            <a:r>
              <a:rPr dirty="0" sz="1450" spc="-10">
                <a:latin typeface="Times New Roman"/>
                <a:cs typeface="Times New Roman"/>
              </a:rPr>
              <a:t>the evening, </a:t>
            </a:r>
            <a:r>
              <a:rPr dirty="0" sz="1450" spc="-5">
                <a:latin typeface="Times New Roman"/>
                <a:cs typeface="Times New Roman"/>
              </a:rPr>
              <a:t>I </a:t>
            </a:r>
            <a:r>
              <a:rPr dirty="0" sz="1450" spc="-10">
                <a:latin typeface="Times New Roman"/>
                <a:cs typeface="Times New Roman"/>
              </a:rPr>
              <a:t>managed, in </a:t>
            </a:r>
            <a:r>
              <a:rPr dirty="0" sz="1450" spc="-5">
                <a:latin typeface="Times New Roman"/>
                <a:cs typeface="Times New Roman"/>
              </a:rPr>
              <a:t>one </a:t>
            </a:r>
            <a:r>
              <a:rPr dirty="0" sz="1450" spc="-10">
                <a:latin typeface="Times New Roman"/>
                <a:cs typeface="Times New Roman"/>
              </a:rPr>
              <a:t>way </a:t>
            </a:r>
            <a:r>
              <a:rPr dirty="0" sz="1450" spc="-5">
                <a:latin typeface="Times New Roman"/>
                <a:cs typeface="Times New Roman"/>
              </a:rPr>
              <a:t>or </a:t>
            </a:r>
            <a:r>
              <a:rPr dirty="0" sz="1450" spc="-10">
                <a:latin typeface="Times New Roman"/>
                <a:cs typeface="Times New Roman"/>
              </a:rPr>
              <a:t>another </a:t>
            </a:r>
            <a:r>
              <a:rPr dirty="0" sz="1450" spc="-5">
                <a:latin typeface="Times New Roman"/>
                <a:cs typeface="Times New Roman"/>
              </a:rPr>
              <a:t>- by </a:t>
            </a:r>
            <a:r>
              <a:rPr dirty="0" sz="1450" spc="-10">
                <a:latin typeface="Times New Roman"/>
                <a:cs typeface="Times New Roman"/>
              </a:rPr>
              <a:t>persuasion,  encouragement,</a:t>
            </a:r>
            <a:r>
              <a:rPr dirty="0" sz="1450" spc="65">
                <a:latin typeface="Times New Roman"/>
                <a:cs typeface="Times New Roman"/>
              </a:rPr>
              <a:t> </a:t>
            </a:r>
            <a:r>
              <a:rPr dirty="0" sz="1450" spc="-10">
                <a:latin typeface="Times New Roman"/>
                <a:cs typeface="Times New Roman"/>
              </a:rPr>
              <a:t>warmth,</a:t>
            </a:r>
            <a:r>
              <a:rPr dirty="0" sz="1450" spc="65">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such</a:t>
            </a:r>
            <a:r>
              <a:rPr dirty="0" sz="1450" spc="65">
                <a:latin typeface="Times New Roman"/>
                <a:cs typeface="Times New Roman"/>
              </a:rPr>
              <a:t> </a:t>
            </a:r>
            <a:r>
              <a:rPr dirty="0" sz="1450" spc="-10">
                <a:latin typeface="Times New Roman"/>
                <a:cs typeface="Times New Roman"/>
              </a:rPr>
              <a:t>simple</a:t>
            </a:r>
            <a:r>
              <a:rPr dirty="0" sz="1450" spc="65">
                <a:latin typeface="Times New Roman"/>
                <a:cs typeface="Times New Roman"/>
              </a:rPr>
              <a:t> </a:t>
            </a:r>
            <a:r>
              <a:rPr dirty="0" sz="1450" spc="-10">
                <a:latin typeface="Times New Roman"/>
                <a:cs typeface="Times New Roman"/>
              </a:rPr>
              <a:t>remedies</a:t>
            </a:r>
            <a:r>
              <a:rPr dirty="0" sz="1450" spc="65">
                <a:latin typeface="Times New Roman"/>
                <a:cs typeface="Times New Roman"/>
              </a:rPr>
              <a:t> </a:t>
            </a:r>
            <a:r>
              <a:rPr dirty="0" sz="1450" spc="-10">
                <a:latin typeface="Times New Roman"/>
                <a:cs typeface="Times New Roman"/>
              </a:rPr>
              <a:t>as</a:t>
            </a:r>
            <a:r>
              <a:rPr dirty="0" sz="1450" spc="65">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could</a:t>
            </a:r>
            <a:r>
              <a:rPr dirty="0" sz="1450" spc="65">
                <a:latin typeface="Times New Roman"/>
                <a:cs typeface="Times New Roman"/>
              </a:rPr>
              <a:t> </a:t>
            </a:r>
            <a:r>
              <a:rPr dirty="0" sz="1450" spc="-10">
                <a:latin typeface="Times New Roman"/>
                <a:cs typeface="Times New Roman"/>
              </a:rPr>
              <a:t>lay</a:t>
            </a:r>
            <a:r>
              <a:rPr dirty="0" sz="1450" spc="65">
                <a:latin typeface="Times New Roman"/>
                <a:cs typeface="Times New Roman"/>
              </a:rPr>
              <a:t> </a:t>
            </a:r>
            <a:r>
              <a:rPr dirty="0" sz="1450" spc="-10">
                <a:latin typeface="Times New Roman"/>
                <a:cs typeface="Times New Roman"/>
              </a:rPr>
              <a:t>my</a:t>
            </a:r>
            <a:r>
              <a:rPr dirty="0" sz="1450" spc="65">
                <a:latin typeface="Times New Roman"/>
                <a:cs typeface="Times New Roman"/>
              </a:rPr>
              <a:t> </a:t>
            </a:r>
            <a:r>
              <a:rPr dirty="0" sz="1450" spc="-10">
                <a:latin typeface="Times New Roman"/>
                <a:cs typeface="Times New Roman"/>
              </a:rPr>
              <a:t>hand</a:t>
            </a:r>
            <a:r>
              <a:rPr dirty="0" sz="1450" spc="65">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a:lnSpc>
                <a:spcPts val="1664"/>
              </a:lnSpc>
            </a:pPr>
            <a:r>
              <a:rPr dirty="0" sz="1450" spc="-5">
                <a:latin typeface="Times New Roman"/>
                <a:cs typeface="Times New Roman"/>
              </a:rPr>
              <a:t>- </a:t>
            </a:r>
            <a:r>
              <a:rPr dirty="0" sz="1450" spc="-10">
                <a:latin typeface="Times New Roman"/>
                <a:cs typeface="Times New Roman"/>
              </a:rPr>
              <a:t>to bring her back to some composure </a:t>
            </a:r>
            <a:r>
              <a:rPr dirty="0" sz="1450" spc="-5">
                <a:latin typeface="Times New Roman"/>
                <a:cs typeface="Times New Roman"/>
              </a:rPr>
              <a:t>of </a:t>
            </a:r>
            <a:r>
              <a:rPr dirty="0" sz="1450" spc="-10">
                <a:latin typeface="Times New Roman"/>
                <a:cs typeface="Times New Roman"/>
              </a:rPr>
              <a:t>mind and strength </a:t>
            </a:r>
            <a:r>
              <a:rPr dirty="0" sz="1450" spc="-5">
                <a:latin typeface="Times New Roman"/>
                <a:cs typeface="Times New Roman"/>
              </a:rPr>
              <a:t>of</a:t>
            </a:r>
            <a:r>
              <a:rPr dirty="0" sz="1450" spc="70">
                <a:latin typeface="Times New Roman"/>
                <a:cs typeface="Times New Roman"/>
              </a:rPr>
              <a:t> </a:t>
            </a:r>
            <a:r>
              <a:rPr dirty="0" sz="1450" spc="-25">
                <a:latin typeface="Times New Roman"/>
                <a:cs typeface="Times New Roman"/>
              </a:rPr>
              <a:t>body.</a:t>
            </a:r>
            <a:endParaRPr sz="1450">
              <a:latin typeface="Times New Roman"/>
              <a:cs typeface="Times New Roman"/>
            </a:endParaRPr>
          </a:p>
          <a:p>
            <a:pPr algn="just" marL="12700" marR="9525">
              <a:lnSpc>
                <a:spcPts val="1730"/>
              </a:lnSpc>
              <a:spcBef>
                <a:spcPts val="915"/>
              </a:spcBef>
            </a:pPr>
            <a:r>
              <a:rPr dirty="0" sz="1450" spc="-10">
                <a:latin typeface="Times New Roman"/>
                <a:cs typeface="Times New Roman"/>
              </a:rPr>
              <a:t>Day had already come, when </a:t>
            </a:r>
            <a:r>
              <a:rPr dirty="0" sz="1450" spc="-5">
                <a:latin typeface="Times New Roman"/>
                <a:cs typeface="Times New Roman"/>
              </a:rPr>
              <a:t>a </a:t>
            </a:r>
            <a:r>
              <a:rPr dirty="0" sz="1450" spc="-10">
                <a:latin typeface="Times New Roman"/>
                <a:cs typeface="Times New Roman"/>
              </a:rPr>
              <a:t>sharp "Hist!" sounded from the thicket. </a:t>
            </a:r>
            <a:r>
              <a:rPr dirty="0" sz="1450" spc="-5">
                <a:latin typeface="Times New Roman"/>
                <a:cs typeface="Times New Roman"/>
              </a:rPr>
              <a:t>I  </a:t>
            </a:r>
            <a:r>
              <a:rPr dirty="0" sz="1450" spc="-10">
                <a:latin typeface="Times New Roman"/>
                <a:cs typeface="Times New Roman"/>
              </a:rPr>
              <a:t>started from the </a:t>
            </a:r>
            <a:r>
              <a:rPr dirty="0" sz="1450" spc="-5">
                <a:latin typeface="Times New Roman"/>
                <a:cs typeface="Times New Roman"/>
              </a:rPr>
              <a:t>ground; but </a:t>
            </a:r>
            <a:r>
              <a:rPr dirty="0" sz="1450" spc="-10">
                <a:latin typeface="Times New Roman"/>
                <a:cs typeface="Times New Roman"/>
              </a:rPr>
              <a:t>the voice </a:t>
            </a:r>
            <a:r>
              <a:rPr dirty="0" sz="1450" spc="-5">
                <a:latin typeface="Times New Roman"/>
                <a:cs typeface="Times New Roman"/>
              </a:rPr>
              <a:t>of </a:t>
            </a:r>
            <a:r>
              <a:rPr dirty="0" sz="1450" spc="-10">
                <a:latin typeface="Times New Roman"/>
                <a:cs typeface="Times New Roman"/>
              </a:rPr>
              <a:t>Northmour was heard adding, in the  most tranquil tones: "Come here, Cassilis, and alone; </a:t>
            </a:r>
            <a:r>
              <a:rPr dirty="0" sz="1450" spc="-5">
                <a:latin typeface="Times New Roman"/>
                <a:cs typeface="Times New Roman"/>
              </a:rPr>
              <a:t>I </a:t>
            </a:r>
            <a:r>
              <a:rPr dirty="0" sz="1450" spc="-10">
                <a:latin typeface="Times New Roman"/>
                <a:cs typeface="Times New Roman"/>
              </a:rPr>
              <a:t>want to show </a:t>
            </a:r>
            <a:r>
              <a:rPr dirty="0" sz="1450" spc="-5">
                <a:latin typeface="Times New Roman"/>
                <a:cs typeface="Times New Roman"/>
              </a:rPr>
              <a:t>you  </a:t>
            </a:r>
            <a:r>
              <a:rPr dirty="0" sz="1450" spc="-10">
                <a:latin typeface="Times New Roman"/>
                <a:cs typeface="Times New Roman"/>
              </a:rPr>
              <a:t>something."</a:t>
            </a:r>
            <a:endParaRPr sz="1450">
              <a:latin typeface="Times New Roman"/>
              <a:cs typeface="Times New Roman"/>
            </a:endParaRPr>
          </a:p>
          <a:p>
            <a:pPr algn="just" marL="12700" marR="5715">
              <a:lnSpc>
                <a:spcPts val="1730"/>
              </a:lnSpc>
              <a:spcBef>
                <a:spcPts val="860"/>
              </a:spcBef>
            </a:pPr>
            <a:r>
              <a:rPr dirty="0" sz="1450" spc="-5">
                <a:latin typeface="Times New Roman"/>
                <a:cs typeface="Times New Roman"/>
              </a:rPr>
              <a:t>I </a:t>
            </a:r>
            <a:r>
              <a:rPr dirty="0" sz="1450" spc="-10">
                <a:latin typeface="Times New Roman"/>
                <a:cs typeface="Times New Roman"/>
              </a:rPr>
              <a:t>consulted Clara with my eyes, and, receiving her tacit permission, left her  alone, and clambered </a:t>
            </a:r>
            <a:r>
              <a:rPr dirty="0" sz="1450" spc="-5">
                <a:latin typeface="Times New Roman"/>
                <a:cs typeface="Times New Roman"/>
              </a:rPr>
              <a:t>out of </a:t>
            </a:r>
            <a:r>
              <a:rPr dirty="0" sz="1450" spc="-10">
                <a:latin typeface="Times New Roman"/>
                <a:cs typeface="Times New Roman"/>
              </a:rPr>
              <a:t>the den. At some distance </a:t>
            </a:r>
            <a:r>
              <a:rPr dirty="0" sz="1450" spc="-5">
                <a:latin typeface="Times New Roman"/>
                <a:cs typeface="Times New Roman"/>
              </a:rPr>
              <a:t>of I </a:t>
            </a:r>
            <a:r>
              <a:rPr dirty="0" sz="1450" spc="-10">
                <a:latin typeface="Times New Roman"/>
                <a:cs typeface="Times New Roman"/>
              </a:rPr>
              <a:t>saw Northmour  leaning against an elder; and, as soon as </a:t>
            </a:r>
            <a:r>
              <a:rPr dirty="0" sz="1450" spc="-5">
                <a:latin typeface="Times New Roman"/>
                <a:cs typeface="Times New Roman"/>
              </a:rPr>
              <a:t>he </a:t>
            </a:r>
            <a:r>
              <a:rPr dirty="0" sz="1450" spc="-10">
                <a:latin typeface="Times New Roman"/>
                <a:cs typeface="Times New Roman"/>
              </a:rPr>
              <a:t>perceived me, </a:t>
            </a:r>
            <a:r>
              <a:rPr dirty="0" sz="1450" spc="-5">
                <a:latin typeface="Times New Roman"/>
                <a:cs typeface="Times New Roman"/>
              </a:rPr>
              <a:t>he </a:t>
            </a:r>
            <a:r>
              <a:rPr dirty="0" sz="1450" spc="-10">
                <a:latin typeface="Times New Roman"/>
                <a:cs typeface="Times New Roman"/>
              </a:rPr>
              <a:t>began walking  seaward. </a:t>
            </a:r>
            <a:r>
              <a:rPr dirty="0" sz="1450" spc="-5">
                <a:latin typeface="Times New Roman"/>
                <a:cs typeface="Times New Roman"/>
              </a:rPr>
              <a:t>I </a:t>
            </a:r>
            <a:r>
              <a:rPr dirty="0" sz="1450" spc="-10">
                <a:latin typeface="Times New Roman"/>
                <a:cs typeface="Times New Roman"/>
              </a:rPr>
              <a:t>had almost overtaken him as </a:t>
            </a:r>
            <a:r>
              <a:rPr dirty="0" sz="1450" spc="-5">
                <a:latin typeface="Times New Roman"/>
                <a:cs typeface="Times New Roman"/>
              </a:rPr>
              <a:t>he </a:t>
            </a:r>
            <a:r>
              <a:rPr dirty="0" sz="1450" spc="-10">
                <a:latin typeface="Times New Roman"/>
                <a:cs typeface="Times New Roman"/>
              </a:rPr>
              <a:t>reached the outskirts </a:t>
            </a:r>
            <a:r>
              <a:rPr dirty="0" sz="1450" spc="-5">
                <a:latin typeface="Times New Roman"/>
                <a:cs typeface="Times New Roman"/>
              </a:rPr>
              <a:t>of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wood.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"Look," said he,</a:t>
            </a:r>
            <a:r>
              <a:rPr dirty="0" sz="1450">
                <a:latin typeface="Times New Roman"/>
                <a:cs typeface="Times New Roman"/>
              </a:rPr>
              <a:t> </a:t>
            </a:r>
            <a:r>
              <a:rPr dirty="0" sz="1450" spc="-10">
                <a:latin typeface="Times New Roman"/>
                <a:cs typeface="Times New Roman"/>
              </a:rPr>
              <a:t>pausing.</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 couple </a:t>
            </a:r>
            <a:r>
              <a:rPr dirty="0" sz="1450" spc="-5">
                <a:latin typeface="Times New Roman"/>
                <a:cs typeface="Times New Roman"/>
              </a:rPr>
              <a:t>of </a:t>
            </a:r>
            <a:r>
              <a:rPr dirty="0" sz="1450" spc="-10">
                <a:latin typeface="Times New Roman"/>
                <a:cs typeface="Times New Roman"/>
              </a:rPr>
              <a:t>steps more </a:t>
            </a:r>
            <a:r>
              <a:rPr dirty="0" sz="1450" spc="-5">
                <a:latin typeface="Times New Roman"/>
                <a:cs typeface="Times New Roman"/>
              </a:rPr>
              <a:t>brought </a:t>
            </a:r>
            <a:r>
              <a:rPr dirty="0" sz="1450" spc="-10">
                <a:latin typeface="Times New Roman"/>
                <a:cs typeface="Times New Roman"/>
              </a:rPr>
              <a:t>me </a:t>
            </a:r>
            <a:r>
              <a:rPr dirty="0" sz="1450" spc="-5">
                <a:latin typeface="Times New Roman"/>
                <a:cs typeface="Times New Roman"/>
              </a:rPr>
              <a:t>out of </a:t>
            </a:r>
            <a:r>
              <a:rPr dirty="0" sz="1450" spc="-10">
                <a:latin typeface="Times New Roman"/>
                <a:cs typeface="Times New Roman"/>
              </a:rPr>
              <a:t>the foliage. The light </a:t>
            </a:r>
            <a:r>
              <a:rPr dirty="0" sz="1450" spc="-5">
                <a:latin typeface="Times New Roman"/>
                <a:cs typeface="Times New Roman"/>
              </a:rPr>
              <a:t>of </a:t>
            </a:r>
            <a:r>
              <a:rPr dirty="0" sz="1450" spc="-10">
                <a:latin typeface="Times New Roman"/>
                <a:cs typeface="Times New Roman"/>
              </a:rPr>
              <a:t>the morning  lay cold and clear over that well-known scene. The pavilion was </a:t>
            </a:r>
            <a:r>
              <a:rPr dirty="0" sz="1450" spc="-5">
                <a:latin typeface="Times New Roman"/>
                <a:cs typeface="Times New Roman"/>
              </a:rPr>
              <a:t>but a  </a:t>
            </a:r>
            <a:r>
              <a:rPr dirty="0" sz="1450" spc="-10">
                <a:latin typeface="Times New Roman"/>
                <a:cs typeface="Times New Roman"/>
              </a:rPr>
              <a:t>blackened wreck; the roof had fallen </a:t>
            </a:r>
            <a:r>
              <a:rPr dirty="0" sz="1450" spc="-5">
                <a:latin typeface="Times New Roman"/>
                <a:cs typeface="Times New Roman"/>
              </a:rPr>
              <a:t>in, one of </a:t>
            </a:r>
            <a:r>
              <a:rPr dirty="0" sz="1450" spc="-10">
                <a:latin typeface="Times New Roman"/>
                <a:cs typeface="Times New Roman"/>
              </a:rPr>
              <a:t>the gables had fallen </a:t>
            </a:r>
            <a:r>
              <a:rPr dirty="0" sz="1450" spc="-5">
                <a:latin typeface="Times New Roman"/>
                <a:cs typeface="Times New Roman"/>
              </a:rPr>
              <a:t>out; </a:t>
            </a:r>
            <a:r>
              <a:rPr dirty="0" sz="1450" spc="-10">
                <a:latin typeface="Times New Roman"/>
                <a:cs typeface="Times New Roman"/>
              </a:rPr>
              <a:t>and,  far and </a:t>
            </a:r>
            <a:r>
              <a:rPr dirty="0" sz="1450" spc="-20">
                <a:latin typeface="Times New Roman"/>
                <a:cs typeface="Times New Roman"/>
              </a:rPr>
              <a:t>near, </a:t>
            </a:r>
            <a:r>
              <a:rPr dirty="0" sz="1450" spc="-10">
                <a:latin typeface="Times New Roman"/>
                <a:cs typeface="Times New Roman"/>
              </a:rPr>
              <a:t>the face </a:t>
            </a:r>
            <a:r>
              <a:rPr dirty="0" sz="1450" spc="-5">
                <a:latin typeface="Times New Roman"/>
                <a:cs typeface="Times New Roman"/>
              </a:rPr>
              <a:t>of </a:t>
            </a:r>
            <a:r>
              <a:rPr dirty="0" sz="1450" spc="-10">
                <a:latin typeface="Times New Roman"/>
                <a:cs typeface="Times New Roman"/>
              </a:rPr>
              <a:t>the links was cicatrised with little patches </a:t>
            </a:r>
            <a:r>
              <a:rPr dirty="0" sz="1450" spc="-5">
                <a:latin typeface="Times New Roman"/>
                <a:cs typeface="Times New Roman"/>
              </a:rPr>
              <a:t>of burnt  </a:t>
            </a:r>
            <a:r>
              <a:rPr dirty="0" sz="1450" spc="-10">
                <a:latin typeface="Times New Roman"/>
                <a:cs typeface="Times New Roman"/>
              </a:rPr>
              <a:t>furze. Thick smoke still went straight upwards in the windless air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morning, and </a:t>
            </a:r>
            <a:r>
              <a:rPr dirty="0" sz="1450" spc="-5">
                <a:latin typeface="Times New Roman"/>
                <a:cs typeface="Times New Roman"/>
              </a:rPr>
              <a:t>a </a:t>
            </a:r>
            <a:r>
              <a:rPr dirty="0" sz="1450" spc="-10">
                <a:latin typeface="Times New Roman"/>
                <a:cs typeface="Times New Roman"/>
              </a:rPr>
              <a:t>great pile </a:t>
            </a:r>
            <a:r>
              <a:rPr dirty="0" sz="1450" spc="-5">
                <a:latin typeface="Times New Roman"/>
                <a:cs typeface="Times New Roman"/>
              </a:rPr>
              <a:t>of </a:t>
            </a:r>
            <a:r>
              <a:rPr dirty="0" sz="1450" spc="-10">
                <a:latin typeface="Times New Roman"/>
                <a:cs typeface="Times New Roman"/>
              </a:rPr>
              <a:t>ardent cinders filled the bare walls </a:t>
            </a:r>
            <a:r>
              <a:rPr dirty="0" sz="1450" spc="-5">
                <a:latin typeface="Times New Roman"/>
                <a:cs typeface="Times New Roman"/>
              </a:rPr>
              <a:t>of </a:t>
            </a:r>
            <a:r>
              <a:rPr dirty="0" sz="1450" spc="-10">
                <a:latin typeface="Times New Roman"/>
                <a:cs typeface="Times New Roman"/>
              </a:rPr>
              <a:t>the house,  like coals in an open grate. Close </a:t>
            </a:r>
            <a:r>
              <a:rPr dirty="0" sz="1450" spc="-5">
                <a:latin typeface="Times New Roman"/>
                <a:cs typeface="Times New Roman"/>
              </a:rPr>
              <a:t>by </a:t>
            </a:r>
            <a:r>
              <a:rPr dirty="0" sz="1450" spc="-10">
                <a:latin typeface="Times New Roman"/>
                <a:cs typeface="Times New Roman"/>
              </a:rPr>
              <a:t>the islet </a:t>
            </a:r>
            <a:r>
              <a:rPr dirty="0" sz="1450" spc="-5">
                <a:latin typeface="Times New Roman"/>
                <a:cs typeface="Times New Roman"/>
              </a:rPr>
              <a:t>a </a:t>
            </a:r>
            <a:r>
              <a:rPr dirty="0" sz="1450" spc="-10">
                <a:latin typeface="Times New Roman"/>
                <a:cs typeface="Times New Roman"/>
              </a:rPr>
              <a:t>schooner yacht lay </a:t>
            </a:r>
            <a:r>
              <a:rPr dirty="0" sz="1450" spc="-5">
                <a:latin typeface="Times New Roman"/>
                <a:cs typeface="Times New Roman"/>
              </a:rPr>
              <a:t>to,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well-manned boat was pulling vigorously for the</a:t>
            </a:r>
            <a:r>
              <a:rPr dirty="0" sz="1450" spc="35">
                <a:latin typeface="Times New Roman"/>
                <a:cs typeface="Times New Roman"/>
              </a:rPr>
              <a:t> </a:t>
            </a:r>
            <a:r>
              <a:rPr dirty="0" sz="1450" spc="-10">
                <a:latin typeface="Times New Roman"/>
                <a:cs typeface="Times New Roman"/>
              </a:rPr>
              <a:t>shore.</a:t>
            </a:r>
            <a:endParaRPr sz="1450">
              <a:latin typeface="Times New Roman"/>
              <a:cs typeface="Times New Roman"/>
            </a:endParaRPr>
          </a:p>
          <a:p>
            <a:pPr algn="just" marL="12700" marR="751840">
              <a:lnSpc>
                <a:spcPts val="2590"/>
              </a:lnSpc>
              <a:spcBef>
                <a:spcPts val="170"/>
              </a:spcBef>
            </a:pPr>
            <a:r>
              <a:rPr dirty="0" sz="1450" spc="-10">
                <a:latin typeface="Times New Roman"/>
                <a:cs typeface="Times New Roman"/>
              </a:rPr>
              <a:t>"The RED EARL!" </a:t>
            </a:r>
            <a:r>
              <a:rPr dirty="0" sz="1450" spc="-5">
                <a:latin typeface="Times New Roman"/>
                <a:cs typeface="Times New Roman"/>
              </a:rPr>
              <a:t>I </a:t>
            </a:r>
            <a:r>
              <a:rPr dirty="0" sz="1450" spc="-10">
                <a:latin typeface="Times New Roman"/>
                <a:cs typeface="Times New Roman"/>
              </a:rPr>
              <a:t>cried. "The RED EARL twelve hours too late!"  "Feel in </a:t>
            </a:r>
            <a:r>
              <a:rPr dirty="0" sz="1450" spc="-5">
                <a:latin typeface="Times New Roman"/>
                <a:cs typeface="Times New Roman"/>
              </a:rPr>
              <a:t>your </a:t>
            </a:r>
            <a:r>
              <a:rPr dirty="0" sz="1450" spc="-10">
                <a:latin typeface="Times New Roman"/>
                <a:cs typeface="Times New Roman"/>
              </a:rPr>
              <a:t>pocket, Frank. Are </a:t>
            </a:r>
            <a:r>
              <a:rPr dirty="0" sz="1450" spc="-5">
                <a:latin typeface="Times New Roman"/>
                <a:cs typeface="Times New Roman"/>
              </a:rPr>
              <a:t>you </a:t>
            </a:r>
            <a:r>
              <a:rPr dirty="0" sz="1450" spc="-10">
                <a:latin typeface="Times New Roman"/>
                <a:cs typeface="Times New Roman"/>
              </a:rPr>
              <a:t>armed?" asked</a:t>
            </a:r>
            <a:r>
              <a:rPr dirty="0" sz="1450" spc="25">
                <a:latin typeface="Times New Roman"/>
                <a:cs typeface="Times New Roman"/>
              </a:rPr>
              <a:t> </a:t>
            </a:r>
            <a:r>
              <a:rPr dirty="0" sz="1450" spc="-15">
                <a:latin typeface="Times New Roman"/>
                <a:cs typeface="Times New Roman"/>
              </a:rPr>
              <a:t>Northmour.</a:t>
            </a:r>
            <a:endParaRPr sz="1450">
              <a:latin typeface="Times New Roman"/>
              <a:cs typeface="Times New Roman"/>
            </a:endParaRPr>
          </a:p>
          <a:p>
            <a:pPr algn="just" marL="12700" marR="10160">
              <a:lnSpc>
                <a:spcPts val="1730"/>
              </a:lnSpc>
              <a:spcBef>
                <a:spcPts val="695"/>
              </a:spcBef>
            </a:pPr>
            <a:r>
              <a:rPr dirty="0" sz="1450" spc="-5">
                <a:latin typeface="Times New Roman"/>
                <a:cs typeface="Times New Roman"/>
              </a:rPr>
              <a:t>I </a:t>
            </a:r>
            <a:r>
              <a:rPr dirty="0" sz="1450" spc="-10">
                <a:latin typeface="Times New Roman"/>
                <a:cs typeface="Times New Roman"/>
              </a:rPr>
              <a:t>obeyed him, 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must have become deadly pale. My revolver had  been taken from</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a:lnSpc>
                <a:spcPts val="1730"/>
              </a:lnSpc>
              <a:spcBef>
                <a:spcPts val="860"/>
              </a:spcBef>
            </a:pPr>
            <a:r>
              <a:rPr dirty="0" sz="1450" spc="-45">
                <a:latin typeface="Times New Roman"/>
                <a:cs typeface="Times New Roman"/>
              </a:rPr>
              <a:t>"You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in my </a:t>
            </a:r>
            <a:r>
              <a:rPr dirty="0" sz="1450" spc="-15">
                <a:latin typeface="Times New Roman"/>
                <a:cs typeface="Times New Roman"/>
              </a:rPr>
              <a:t>power," </a:t>
            </a:r>
            <a:r>
              <a:rPr dirty="0" sz="1450" spc="-5">
                <a:latin typeface="Times New Roman"/>
                <a:cs typeface="Times New Roman"/>
              </a:rPr>
              <a:t>he </a:t>
            </a:r>
            <a:r>
              <a:rPr dirty="0" sz="1450" spc="-10">
                <a:latin typeface="Times New Roman"/>
                <a:cs typeface="Times New Roman"/>
              </a:rPr>
              <a:t>continued. "I disarmed </a:t>
            </a:r>
            <a:r>
              <a:rPr dirty="0" sz="1450" spc="-5">
                <a:latin typeface="Times New Roman"/>
                <a:cs typeface="Times New Roman"/>
              </a:rPr>
              <a:t>you </a:t>
            </a:r>
            <a:r>
              <a:rPr dirty="0" sz="1450" spc="-10">
                <a:latin typeface="Times New Roman"/>
                <a:cs typeface="Times New Roman"/>
              </a:rPr>
              <a:t>last </a:t>
            </a:r>
            <a:r>
              <a:rPr dirty="0" sz="1450" spc="-5">
                <a:latin typeface="Times New Roman"/>
                <a:cs typeface="Times New Roman"/>
              </a:rPr>
              <a:t>night  </a:t>
            </a:r>
            <a:r>
              <a:rPr dirty="0" sz="1450" spc="-10">
                <a:latin typeface="Times New Roman"/>
                <a:cs typeface="Times New Roman"/>
              </a:rPr>
              <a:t>while </a:t>
            </a:r>
            <a:r>
              <a:rPr dirty="0" sz="1450" spc="-5">
                <a:latin typeface="Times New Roman"/>
                <a:cs typeface="Times New Roman"/>
              </a:rPr>
              <a:t>you </a:t>
            </a:r>
            <a:r>
              <a:rPr dirty="0" sz="1450" spc="-10">
                <a:latin typeface="Times New Roman"/>
                <a:cs typeface="Times New Roman"/>
              </a:rPr>
              <a:t>were nursing Clara; </a:t>
            </a:r>
            <a:r>
              <a:rPr dirty="0" sz="1450" spc="-5">
                <a:latin typeface="Times New Roman"/>
                <a:cs typeface="Times New Roman"/>
              </a:rPr>
              <a:t>but </a:t>
            </a:r>
            <a:r>
              <a:rPr dirty="0" sz="1450" spc="-10">
                <a:latin typeface="Times New Roman"/>
                <a:cs typeface="Times New Roman"/>
              </a:rPr>
              <a:t>this morning </a:t>
            </a:r>
            <a:r>
              <a:rPr dirty="0" sz="1450" spc="-5">
                <a:latin typeface="Times New Roman"/>
                <a:cs typeface="Times New Roman"/>
              </a:rPr>
              <a:t>- </a:t>
            </a:r>
            <a:r>
              <a:rPr dirty="0" sz="1450" spc="-10">
                <a:latin typeface="Times New Roman"/>
                <a:cs typeface="Times New Roman"/>
              </a:rPr>
              <a:t>here </a:t>
            </a:r>
            <a:r>
              <a:rPr dirty="0" sz="1450" spc="-5">
                <a:latin typeface="Times New Roman"/>
                <a:cs typeface="Times New Roman"/>
              </a:rPr>
              <a:t>- </a:t>
            </a:r>
            <a:r>
              <a:rPr dirty="0" sz="1450" spc="-10">
                <a:latin typeface="Times New Roman"/>
                <a:cs typeface="Times New Roman"/>
              </a:rPr>
              <a:t>take </a:t>
            </a:r>
            <a:r>
              <a:rPr dirty="0" sz="1450" spc="-5">
                <a:latin typeface="Times New Roman"/>
                <a:cs typeface="Times New Roman"/>
              </a:rPr>
              <a:t>your </a:t>
            </a:r>
            <a:r>
              <a:rPr dirty="0" sz="1450" spc="-10">
                <a:latin typeface="Times New Roman"/>
                <a:cs typeface="Times New Roman"/>
              </a:rPr>
              <a:t>pistol. No  thanks!" </a:t>
            </a:r>
            <a:r>
              <a:rPr dirty="0" sz="1450" spc="-5">
                <a:latin typeface="Times New Roman"/>
                <a:cs typeface="Times New Roman"/>
              </a:rPr>
              <a:t>he </a:t>
            </a:r>
            <a:r>
              <a:rPr dirty="0" sz="1450" spc="-10">
                <a:latin typeface="Times New Roman"/>
                <a:cs typeface="Times New Roman"/>
              </a:rPr>
              <a:t>cried, holding </a:t>
            </a:r>
            <a:r>
              <a:rPr dirty="0" sz="1450" spc="-5">
                <a:latin typeface="Times New Roman"/>
                <a:cs typeface="Times New Roman"/>
              </a:rPr>
              <a:t>up </a:t>
            </a:r>
            <a:r>
              <a:rPr dirty="0" sz="1450" spc="-10">
                <a:latin typeface="Times New Roman"/>
                <a:cs typeface="Times New Roman"/>
              </a:rPr>
              <a:t>his hand. "I </a:t>
            </a:r>
            <a:r>
              <a:rPr dirty="0" sz="1450" spc="-5">
                <a:latin typeface="Times New Roman"/>
                <a:cs typeface="Times New Roman"/>
              </a:rPr>
              <a:t>do not </a:t>
            </a:r>
            <a:r>
              <a:rPr dirty="0" sz="1450" spc="-10">
                <a:latin typeface="Times New Roman"/>
                <a:cs typeface="Times New Roman"/>
              </a:rPr>
              <a:t>like them; that is the only way  </a:t>
            </a:r>
            <a:r>
              <a:rPr dirty="0" sz="1450" spc="-5">
                <a:latin typeface="Times New Roman"/>
                <a:cs typeface="Times New Roman"/>
              </a:rPr>
              <a:t>you </a:t>
            </a:r>
            <a:r>
              <a:rPr dirty="0" sz="1450" spc="-10">
                <a:latin typeface="Times New Roman"/>
                <a:cs typeface="Times New Roman"/>
              </a:rPr>
              <a:t>can annoy me</a:t>
            </a:r>
            <a:r>
              <a:rPr dirty="0" sz="1450">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He began to walk forward across the links to meet the boat, and </a:t>
            </a:r>
            <a:r>
              <a:rPr dirty="0" sz="1450" spc="-5">
                <a:latin typeface="Times New Roman"/>
                <a:cs typeface="Times New Roman"/>
              </a:rPr>
              <a:t>I </a:t>
            </a:r>
            <a:r>
              <a:rPr dirty="0" sz="1450" spc="-10">
                <a:latin typeface="Times New Roman"/>
                <a:cs typeface="Times New Roman"/>
              </a:rPr>
              <a:t>followed </a:t>
            </a:r>
            <a:r>
              <a:rPr dirty="0" sz="1450" spc="-5">
                <a:latin typeface="Times New Roman"/>
                <a:cs typeface="Times New Roman"/>
              </a:rPr>
              <a:t>a  </a:t>
            </a:r>
            <a:r>
              <a:rPr dirty="0" sz="1450" spc="-10">
                <a:latin typeface="Times New Roman"/>
                <a:cs typeface="Times New Roman"/>
              </a:rPr>
              <a:t>step </a:t>
            </a:r>
            <a:r>
              <a:rPr dirty="0" sz="1450" spc="-5">
                <a:latin typeface="Times New Roman"/>
                <a:cs typeface="Times New Roman"/>
              </a:rPr>
              <a:t>or </a:t>
            </a:r>
            <a:r>
              <a:rPr dirty="0" sz="1450" spc="-10">
                <a:latin typeface="Times New Roman"/>
                <a:cs typeface="Times New Roman"/>
              </a:rPr>
              <a:t>two behind. In front </a:t>
            </a:r>
            <a:r>
              <a:rPr dirty="0" sz="1450" spc="-5">
                <a:latin typeface="Times New Roman"/>
                <a:cs typeface="Times New Roman"/>
              </a:rPr>
              <a:t>of </a:t>
            </a:r>
            <a:r>
              <a:rPr dirty="0" sz="1450" spc="-10">
                <a:latin typeface="Times New Roman"/>
                <a:cs typeface="Times New Roman"/>
              </a:rPr>
              <a:t>the pavilion </a:t>
            </a:r>
            <a:r>
              <a:rPr dirty="0" sz="1450" spc="-5">
                <a:latin typeface="Times New Roman"/>
                <a:cs typeface="Times New Roman"/>
              </a:rPr>
              <a:t>I </a:t>
            </a:r>
            <a:r>
              <a:rPr dirty="0" sz="1450" spc="-10">
                <a:latin typeface="Times New Roman"/>
                <a:cs typeface="Times New Roman"/>
              </a:rPr>
              <a:t>paused to see where </a:t>
            </a:r>
            <a:r>
              <a:rPr dirty="0" sz="1450" spc="-35">
                <a:latin typeface="Times New Roman"/>
                <a:cs typeface="Times New Roman"/>
              </a:rPr>
              <a:t>Mr.  </a:t>
            </a:r>
            <a:r>
              <a:rPr dirty="0" sz="1450" spc="-10">
                <a:latin typeface="Times New Roman"/>
                <a:cs typeface="Times New Roman"/>
              </a:rPr>
              <a:t>Huddlestone had fallen;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nor </a:t>
            </a:r>
            <a:r>
              <a:rPr dirty="0" sz="1450" spc="-10">
                <a:latin typeface="Times New Roman"/>
                <a:cs typeface="Times New Roman"/>
              </a:rPr>
              <a:t>so much as </a:t>
            </a:r>
            <a:r>
              <a:rPr dirty="0" sz="1450" spc="-5">
                <a:latin typeface="Times New Roman"/>
                <a:cs typeface="Times New Roman"/>
              </a:rPr>
              <a:t>a </a:t>
            </a:r>
            <a:r>
              <a:rPr dirty="0" sz="1450" spc="-10">
                <a:latin typeface="Times New Roman"/>
                <a:cs typeface="Times New Roman"/>
              </a:rPr>
              <a:t>trace  </a:t>
            </a:r>
            <a:r>
              <a:rPr dirty="0" sz="1450" spc="-5">
                <a:latin typeface="Times New Roman"/>
                <a:cs typeface="Times New Roman"/>
              </a:rPr>
              <a:t>of</a:t>
            </a:r>
            <a:r>
              <a:rPr dirty="0" sz="1450" spc="-10">
                <a:latin typeface="Times New Roman"/>
                <a:cs typeface="Times New Roman"/>
              </a:rPr>
              <a:t> </a:t>
            </a:r>
            <a:r>
              <a:rPr dirty="0" sz="1450" spc="-5">
                <a:latin typeface="Times New Roman"/>
                <a:cs typeface="Times New Roman"/>
              </a:rPr>
              <a:t>blood.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"Graden Floe," said</a:t>
            </a:r>
            <a:r>
              <a:rPr dirty="0" sz="1450">
                <a:latin typeface="Times New Roman"/>
                <a:cs typeface="Times New Roman"/>
              </a:rPr>
              <a:t> </a:t>
            </a:r>
            <a:r>
              <a:rPr dirty="0" sz="1450" spc="-15">
                <a:latin typeface="Times New Roman"/>
                <a:cs typeface="Times New Roman"/>
              </a:rPr>
              <a:t>Northmour.</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He continued to advance till we had come to the head </a:t>
            </a:r>
            <a:r>
              <a:rPr dirty="0" sz="1450" spc="-5">
                <a:latin typeface="Times New Roman"/>
                <a:cs typeface="Times New Roman"/>
              </a:rPr>
              <a:t>of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beach.</a:t>
            </a:r>
            <a:endParaRPr sz="1450">
              <a:latin typeface="Times New Roman"/>
              <a:cs typeface="Times New Roman"/>
            </a:endParaRPr>
          </a:p>
          <a:p>
            <a:pPr marL="12700" marR="1440180">
              <a:lnSpc>
                <a:spcPts val="1730"/>
              </a:lnSpc>
              <a:spcBef>
                <a:spcPts val="915"/>
              </a:spcBef>
            </a:pPr>
            <a:r>
              <a:rPr dirty="0" sz="1450" spc="-10">
                <a:latin typeface="Times New Roman"/>
                <a:cs typeface="Times New Roman"/>
              </a:rPr>
              <a:t>"No </a:t>
            </a:r>
            <a:r>
              <a:rPr dirty="0" sz="1450" spc="-15">
                <a:latin typeface="Times New Roman"/>
                <a:cs typeface="Times New Roman"/>
              </a:rPr>
              <a:t>farther, </a:t>
            </a:r>
            <a:r>
              <a:rPr dirty="0" sz="1450" spc="-10">
                <a:latin typeface="Times New Roman"/>
                <a:cs typeface="Times New Roman"/>
              </a:rPr>
              <a:t>please," said he.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like to take her to  Graden House?"</a:t>
            </a:r>
            <a:endParaRPr sz="1450">
              <a:latin typeface="Times New Roman"/>
              <a:cs typeface="Times New Roman"/>
            </a:endParaRPr>
          </a:p>
          <a:p>
            <a:pPr marL="12700" marR="9525">
              <a:lnSpc>
                <a:spcPts val="1730"/>
              </a:lnSpc>
              <a:spcBef>
                <a:spcPts val="865"/>
              </a:spcBef>
            </a:pP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replied I; "I shall try to get her to the minister's at Graden  </a:t>
            </a:r>
            <a:r>
              <a:rPr dirty="0" sz="1450" spc="-35">
                <a:latin typeface="Times New Roman"/>
                <a:cs typeface="Times New Roman"/>
              </a:rPr>
              <a:t>Wester."</a:t>
            </a:r>
            <a:endParaRPr sz="1450">
              <a:latin typeface="Times New Roman"/>
              <a:cs typeface="Times New Roman"/>
            </a:endParaRPr>
          </a:p>
          <a:p>
            <a:pPr marL="12700" marR="10160">
              <a:lnSpc>
                <a:spcPts val="1730"/>
              </a:lnSpc>
              <a:spcBef>
                <a:spcPts val="860"/>
              </a:spcBef>
            </a:pPr>
            <a:r>
              <a:rPr dirty="0" sz="1450" spc="-10">
                <a:latin typeface="Times New Roman"/>
                <a:cs typeface="Times New Roman"/>
              </a:rPr>
              <a:t>The prow </a:t>
            </a:r>
            <a:r>
              <a:rPr dirty="0" sz="1450" spc="-5">
                <a:latin typeface="Times New Roman"/>
                <a:cs typeface="Times New Roman"/>
              </a:rPr>
              <a:t>of </a:t>
            </a:r>
            <a:r>
              <a:rPr dirty="0" sz="1450" spc="-10">
                <a:latin typeface="Times New Roman"/>
                <a:cs typeface="Times New Roman"/>
              </a:rPr>
              <a:t>the boat here grated </a:t>
            </a:r>
            <a:r>
              <a:rPr dirty="0" sz="1450" spc="-5">
                <a:latin typeface="Times New Roman"/>
                <a:cs typeface="Times New Roman"/>
              </a:rPr>
              <a:t>on </a:t>
            </a:r>
            <a:r>
              <a:rPr dirty="0" sz="1450" spc="-10">
                <a:latin typeface="Times New Roman"/>
                <a:cs typeface="Times New Roman"/>
              </a:rPr>
              <a:t>the beach, and </a:t>
            </a:r>
            <a:r>
              <a:rPr dirty="0" sz="1450" spc="-5">
                <a:latin typeface="Times New Roman"/>
                <a:cs typeface="Times New Roman"/>
              </a:rPr>
              <a:t>a </a:t>
            </a:r>
            <a:r>
              <a:rPr dirty="0" sz="1450" spc="-10">
                <a:latin typeface="Times New Roman"/>
                <a:cs typeface="Times New Roman"/>
              </a:rPr>
              <a:t>sailor jumped ashore  with </a:t>
            </a:r>
            <a:r>
              <a:rPr dirty="0" sz="1450" spc="-5">
                <a:latin typeface="Times New Roman"/>
                <a:cs typeface="Times New Roman"/>
              </a:rPr>
              <a:t>a </a:t>
            </a:r>
            <a:r>
              <a:rPr dirty="0" sz="1450" spc="-10">
                <a:latin typeface="Times New Roman"/>
                <a:cs typeface="Times New Roman"/>
              </a:rPr>
              <a:t>line in his</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marL="12700" marR="10795">
              <a:lnSpc>
                <a:spcPts val="1730"/>
              </a:lnSpc>
              <a:spcBef>
                <a:spcPts val="860"/>
              </a:spcBef>
            </a:pPr>
            <a:r>
              <a:rPr dirty="0" sz="1450" spc="-35">
                <a:latin typeface="Times New Roman"/>
                <a:cs typeface="Times New Roman"/>
              </a:rPr>
              <a:t>"Wait </a:t>
            </a:r>
            <a:r>
              <a:rPr dirty="0" sz="1450" spc="-5">
                <a:latin typeface="Times New Roman"/>
                <a:cs typeface="Times New Roman"/>
              </a:rPr>
              <a:t>a </a:t>
            </a:r>
            <a:r>
              <a:rPr dirty="0" sz="1450" spc="-10">
                <a:latin typeface="Times New Roman"/>
                <a:cs typeface="Times New Roman"/>
              </a:rPr>
              <a:t>minute, lads!" cried Northmour; and then lower and to my private ear:  </a:t>
            </a:r>
            <a:r>
              <a:rPr dirty="0" sz="1450" spc="-45">
                <a:latin typeface="Times New Roman"/>
                <a:cs typeface="Times New Roman"/>
              </a:rPr>
              <a:t>"You </a:t>
            </a:r>
            <a:r>
              <a:rPr dirty="0" sz="1450" spc="-10">
                <a:latin typeface="Times New Roman"/>
                <a:cs typeface="Times New Roman"/>
              </a:rPr>
              <a:t>had better say nothing </a:t>
            </a:r>
            <a:r>
              <a:rPr dirty="0" sz="1450" spc="-5">
                <a:latin typeface="Times New Roman"/>
                <a:cs typeface="Times New Roman"/>
              </a:rPr>
              <a:t>of </a:t>
            </a:r>
            <a:r>
              <a:rPr dirty="0" sz="1450" spc="-10">
                <a:latin typeface="Times New Roman"/>
                <a:cs typeface="Times New Roman"/>
              </a:rPr>
              <a:t>all this to </a:t>
            </a:r>
            <a:r>
              <a:rPr dirty="0" sz="1450" spc="-20">
                <a:latin typeface="Times New Roman"/>
                <a:cs typeface="Times New Roman"/>
              </a:rPr>
              <a:t>her," </a:t>
            </a:r>
            <a:r>
              <a:rPr dirty="0" sz="1450" spc="-5">
                <a:latin typeface="Times New Roman"/>
                <a:cs typeface="Times New Roman"/>
              </a:rPr>
              <a:t>he</a:t>
            </a:r>
            <a:r>
              <a:rPr dirty="0" sz="1450" spc="95">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marL="12700">
              <a:lnSpc>
                <a:spcPct val="100000"/>
              </a:lnSpc>
              <a:spcBef>
                <a:spcPts val="795"/>
              </a:spcBef>
            </a:pPr>
            <a:r>
              <a:rPr dirty="0" sz="1450" spc="-10">
                <a:latin typeface="Times New Roman"/>
                <a:cs typeface="Times New Roman"/>
              </a:rPr>
              <a:t>"On the contrary!" </a:t>
            </a:r>
            <a:r>
              <a:rPr dirty="0" sz="1450" spc="-5">
                <a:latin typeface="Times New Roman"/>
                <a:cs typeface="Times New Roman"/>
              </a:rPr>
              <a:t>I </a:t>
            </a:r>
            <a:r>
              <a:rPr dirty="0" sz="1450" spc="-10">
                <a:latin typeface="Times New Roman"/>
                <a:cs typeface="Times New Roman"/>
              </a:rPr>
              <a:t>broke </a:t>
            </a:r>
            <a:r>
              <a:rPr dirty="0" sz="1450" spc="-5">
                <a:latin typeface="Times New Roman"/>
                <a:cs typeface="Times New Roman"/>
              </a:rPr>
              <a:t>out, </a:t>
            </a:r>
            <a:r>
              <a:rPr dirty="0" sz="1450" spc="-10">
                <a:latin typeface="Times New Roman"/>
                <a:cs typeface="Times New Roman"/>
              </a:rPr>
              <a:t>"she shall know everything that </a:t>
            </a:r>
            <a:r>
              <a:rPr dirty="0" sz="1450" spc="-5">
                <a:latin typeface="Times New Roman"/>
                <a:cs typeface="Times New Roman"/>
              </a:rPr>
              <a:t>I </a:t>
            </a:r>
            <a:r>
              <a:rPr dirty="0" sz="1450" spc="-10">
                <a:latin typeface="Times New Roman"/>
                <a:cs typeface="Times New Roman"/>
              </a:rPr>
              <a:t>can</a:t>
            </a:r>
            <a:r>
              <a:rPr dirty="0" sz="1450" spc="105">
                <a:latin typeface="Times New Roman"/>
                <a:cs typeface="Times New Roman"/>
              </a:rPr>
              <a:t> </a:t>
            </a:r>
            <a:r>
              <a:rPr dirty="0" sz="1450" spc="-10">
                <a:latin typeface="Times New Roman"/>
                <a:cs typeface="Times New Roman"/>
              </a:rPr>
              <a:t>tell."</a:t>
            </a:r>
            <a:endParaRPr sz="1450">
              <a:latin typeface="Times New Roman"/>
              <a:cs typeface="Times New Roman"/>
            </a:endParaRPr>
          </a:p>
          <a:p>
            <a:pPr marL="12700" marR="11430">
              <a:lnSpc>
                <a:spcPts val="1730"/>
              </a:lnSpc>
              <a:spcBef>
                <a:spcPts val="919"/>
              </a:spcBef>
            </a:pPr>
            <a:r>
              <a:rPr dirty="0" sz="1450" spc="-45">
                <a:latin typeface="Times New Roman"/>
                <a:cs typeface="Times New Roman"/>
              </a:rPr>
              <a:t>"You </a:t>
            </a:r>
            <a:r>
              <a:rPr dirty="0" sz="1450" spc="-5">
                <a:latin typeface="Times New Roman"/>
                <a:cs typeface="Times New Roman"/>
              </a:rPr>
              <a:t>do not </a:t>
            </a:r>
            <a:r>
              <a:rPr dirty="0" sz="1450" spc="-10">
                <a:latin typeface="Times New Roman"/>
                <a:cs typeface="Times New Roman"/>
              </a:rPr>
              <a:t>understand," </a:t>
            </a:r>
            <a:r>
              <a:rPr dirty="0" sz="1450" spc="-5">
                <a:latin typeface="Times New Roman"/>
                <a:cs typeface="Times New Roman"/>
              </a:rPr>
              <a:t>he </a:t>
            </a:r>
            <a:r>
              <a:rPr dirty="0" sz="1450" spc="-10">
                <a:latin typeface="Times New Roman"/>
                <a:cs typeface="Times New Roman"/>
              </a:rPr>
              <a:t>returned, with an air </a:t>
            </a:r>
            <a:r>
              <a:rPr dirty="0" sz="1450" spc="-5">
                <a:latin typeface="Times New Roman"/>
                <a:cs typeface="Times New Roman"/>
              </a:rPr>
              <a:t>of </a:t>
            </a:r>
            <a:r>
              <a:rPr dirty="0" sz="1450" spc="-10">
                <a:latin typeface="Times New Roman"/>
                <a:cs typeface="Times New Roman"/>
              </a:rPr>
              <a:t>great </a:t>
            </a:r>
            <a:r>
              <a:rPr dirty="0" sz="1450" spc="-20">
                <a:latin typeface="Times New Roman"/>
                <a:cs typeface="Times New Roman"/>
              </a:rPr>
              <a:t>dignity.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nothing to her; she expects it </a:t>
            </a:r>
            <a:r>
              <a:rPr dirty="0" sz="1450" spc="-5">
                <a:latin typeface="Times New Roman"/>
                <a:cs typeface="Times New Roman"/>
              </a:rPr>
              <a:t>of </a:t>
            </a:r>
            <a:r>
              <a:rPr dirty="0" sz="1450" spc="-10">
                <a:latin typeface="Times New Roman"/>
                <a:cs typeface="Times New Roman"/>
              </a:rPr>
              <a:t>me. Good-bye!"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a:t>
            </a:r>
            <a:r>
              <a:rPr dirty="0" sz="1450" spc="85">
                <a:latin typeface="Times New Roman"/>
                <a:cs typeface="Times New Roman"/>
              </a:rPr>
              <a:t> </a:t>
            </a:r>
            <a:r>
              <a:rPr dirty="0" sz="1450" spc="-5">
                <a:latin typeface="Times New Roman"/>
                <a:cs typeface="Times New Roman"/>
              </a:rPr>
              <a:t>nod.</a:t>
            </a:r>
            <a:endParaRPr sz="1450">
              <a:latin typeface="Times New Roman"/>
              <a:cs typeface="Times New Roman"/>
            </a:endParaRPr>
          </a:p>
          <a:p>
            <a:pPr marL="12700">
              <a:lnSpc>
                <a:spcPct val="100000"/>
              </a:lnSpc>
              <a:spcBef>
                <a:spcPts val="795"/>
              </a:spcBef>
            </a:pPr>
            <a:r>
              <a:rPr dirty="0" sz="1450" spc="-5">
                <a:latin typeface="Times New Roman"/>
                <a:cs typeface="Times New Roman"/>
              </a:rPr>
              <a:t>I </a:t>
            </a:r>
            <a:r>
              <a:rPr dirty="0" sz="1450" spc="-15">
                <a:latin typeface="Times New Roman"/>
                <a:cs typeface="Times New Roman"/>
              </a:rPr>
              <a:t>offered </a:t>
            </a:r>
            <a:r>
              <a:rPr dirty="0" sz="1450" spc="-10">
                <a:latin typeface="Times New Roman"/>
                <a:cs typeface="Times New Roman"/>
              </a:rPr>
              <a:t>him my</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"Excuse me," said he. "It's small,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but I </a:t>
            </a:r>
            <a:r>
              <a:rPr dirty="0" sz="1450" spc="-10">
                <a:latin typeface="Times New Roman"/>
                <a:cs typeface="Times New Roman"/>
              </a:rPr>
              <a:t>can't push things quite so far as  that. </a:t>
            </a:r>
            <a:r>
              <a:rPr dirty="0" sz="1450" spc="-5">
                <a:latin typeface="Times New Roman"/>
                <a:cs typeface="Times New Roman"/>
              </a:rPr>
              <a:t>I don't </a:t>
            </a:r>
            <a:r>
              <a:rPr dirty="0" sz="1450" spc="-10">
                <a:latin typeface="Times New Roman"/>
                <a:cs typeface="Times New Roman"/>
              </a:rPr>
              <a:t>wish any sentimental business, to sit </a:t>
            </a:r>
            <a:r>
              <a:rPr dirty="0" sz="1450" spc="-5">
                <a:latin typeface="Times New Roman"/>
                <a:cs typeface="Times New Roman"/>
              </a:rPr>
              <a:t>by your </a:t>
            </a:r>
            <a:r>
              <a:rPr dirty="0" sz="1450" spc="-10">
                <a:latin typeface="Times New Roman"/>
                <a:cs typeface="Times New Roman"/>
              </a:rPr>
              <a:t>hearth </a:t>
            </a:r>
            <a:r>
              <a:rPr dirty="0" sz="1450" spc="-5">
                <a:latin typeface="Times New Roman"/>
                <a:cs typeface="Times New Roman"/>
              </a:rPr>
              <a:t>a </a:t>
            </a:r>
            <a:r>
              <a:rPr dirty="0" sz="1450" spc="-10">
                <a:latin typeface="Times New Roman"/>
                <a:cs typeface="Times New Roman"/>
              </a:rPr>
              <a:t>white-haired  </a:t>
            </a:r>
            <a:r>
              <a:rPr dirty="0" sz="1450" spc="-15">
                <a:latin typeface="Times New Roman"/>
                <a:cs typeface="Times New Roman"/>
              </a:rPr>
              <a:t>wanderer, </a:t>
            </a:r>
            <a:r>
              <a:rPr dirty="0" sz="1450" spc="-10">
                <a:latin typeface="Times New Roman"/>
                <a:cs typeface="Times New Roman"/>
              </a:rPr>
              <a:t>and all that. Quite the contrary: </a:t>
            </a:r>
            <a:r>
              <a:rPr dirty="0" sz="1450" spc="-5">
                <a:latin typeface="Times New Roman"/>
                <a:cs typeface="Times New Roman"/>
              </a:rPr>
              <a:t>I hope </a:t>
            </a:r>
            <a:r>
              <a:rPr dirty="0" sz="1450" spc="-10">
                <a:latin typeface="Times New Roman"/>
                <a:cs typeface="Times New Roman"/>
              </a:rPr>
              <a:t>to God </a:t>
            </a:r>
            <a:r>
              <a:rPr dirty="0" sz="1450" spc="-5">
                <a:latin typeface="Times New Roman"/>
                <a:cs typeface="Times New Roman"/>
              </a:rPr>
              <a:t>I </a:t>
            </a:r>
            <a:r>
              <a:rPr dirty="0" sz="1450" spc="-10">
                <a:latin typeface="Times New Roman"/>
                <a:cs typeface="Times New Roman"/>
              </a:rPr>
              <a:t>shall never again  clap eyes </a:t>
            </a:r>
            <a:r>
              <a:rPr dirty="0" sz="1450" spc="-5">
                <a:latin typeface="Times New Roman"/>
                <a:cs typeface="Times New Roman"/>
              </a:rPr>
              <a:t>on </a:t>
            </a:r>
            <a:r>
              <a:rPr dirty="0" sz="1450" spc="-10">
                <a:latin typeface="Times New Roman"/>
                <a:cs typeface="Times New Roman"/>
              </a:rPr>
              <a:t>either </a:t>
            </a:r>
            <a:r>
              <a:rPr dirty="0" sz="1450" spc="-5">
                <a:latin typeface="Times New Roman"/>
                <a:cs typeface="Times New Roman"/>
              </a:rPr>
              <a:t>one of</a:t>
            </a:r>
            <a:r>
              <a:rPr dirty="0" sz="1450" spc="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a:lnSpc>
                <a:spcPct val="100000"/>
              </a:lnSpc>
              <a:spcBef>
                <a:spcPts val="790"/>
              </a:spcBef>
            </a:pPr>
            <a:r>
              <a:rPr dirty="0" sz="1450" spc="-30">
                <a:latin typeface="Times New Roman"/>
                <a:cs typeface="Times New Roman"/>
              </a:rPr>
              <a:t>"Well, </a:t>
            </a:r>
            <a:r>
              <a:rPr dirty="0" sz="1450" spc="-10">
                <a:latin typeface="Times New Roman"/>
                <a:cs typeface="Times New Roman"/>
              </a:rPr>
              <a:t>God bless </a:t>
            </a:r>
            <a:r>
              <a:rPr dirty="0" sz="1450" spc="-5">
                <a:latin typeface="Times New Roman"/>
                <a:cs typeface="Times New Roman"/>
              </a:rPr>
              <a:t>you, </a:t>
            </a:r>
            <a:r>
              <a:rPr dirty="0" sz="1450" spc="-10">
                <a:latin typeface="Times New Roman"/>
                <a:cs typeface="Times New Roman"/>
              </a:rPr>
              <a:t>Northmour!" </a:t>
            </a:r>
            <a:r>
              <a:rPr dirty="0" sz="1450" spc="-5">
                <a:latin typeface="Times New Roman"/>
                <a:cs typeface="Times New Roman"/>
              </a:rPr>
              <a:t>I </a:t>
            </a:r>
            <a:r>
              <a:rPr dirty="0" sz="1450" spc="-10">
                <a:latin typeface="Times New Roman"/>
                <a:cs typeface="Times New Roman"/>
              </a:rPr>
              <a:t>said</a:t>
            </a:r>
            <a:r>
              <a:rPr dirty="0" sz="1450" spc="35">
                <a:latin typeface="Times New Roman"/>
                <a:cs typeface="Times New Roman"/>
              </a:rPr>
              <a:t> </a:t>
            </a:r>
            <a:r>
              <a:rPr dirty="0" sz="1450" spc="-20">
                <a:latin typeface="Times New Roman"/>
                <a:cs typeface="Times New Roman"/>
              </a:rPr>
              <a:t>heartily.</a:t>
            </a:r>
            <a:endParaRPr sz="1450">
              <a:latin typeface="Times New Roman"/>
              <a:cs typeface="Times New Roman"/>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244030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"Oh, yes,"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returned.</a:t>
            </a:r>
            <a:endParaRPr sz="1450">
              <a:latin typeface="Times New Roman"/>
              <a:cs typeface="Times New Roman"/>
            </a:endParaRPr>
          </a:p>
          <a:p>
            <a:pPr algn="just" marL="12700" marR="8255">
              <a:lnSpc>
                <a:spcPts val="1730"/>
              </a:lnSpc>
              <a:spcBef>
                <a:spcPts val="915"/>
              </a:spcBef>
            </a:pPr>
            <a:r>
              <a:rPr dirty="0" sz="1450" spc="-10">
                <a:latin typeface="Times New Roman"/>
                <a:cs typeface="Times New Roman"/>
              </a:rPr>
              <a:t>He walked down the beach; and the man who was ashore gave him an arm </a:t>
            </a:r>
            <a:r>
              <a:rPr dirty="0" sz="1450" spc="-5">
                <a:latin typeface="Times New Roman"/>
                <a:cs typeface="Times New Roman"/>
              </a:rPr>
              <a:t>on  </a:t>
            </a:r>
            <a:r>
              <a:rPr dirty="0" sz="1450" spc="-10">
                <a:latin typeface="Times New Roman"/>
                <a:cs typeface="Times New Roman"/>
              </a:rPr>
              <a:t>board, and then shoved </a:t>
            </a:r>
            <a:r>
              <a:rPr dirty="0" sz="1450" spc="-15">
                <a:latin typeface="Times New Roman"/>
                <a:cs typeface="Times New Roman"/>
              </a:rPr>
              <a:t>off </a:t>
            </a:r>
            <a:r>
              <a:rPr dirty="0" sz="1450" spc="-10">
                <a:latin typeface="Times New Roman"/>
                <a:cs typeface="Times New Roman"/>
              </a:rPr>
              <a:t>and leaped into the bows himself. Northmour took  the tiller; the boat rose to the waves, and the oars between the thole-pins  sounded crisp and measured in the morning</a:t>
            </a:r>
            <a:r>
              <a:rPr dirty="0" sz="1450" spc="25">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They were </a:t>
            </a:r>
            <a:r>
              <a:rPr dirty="0" sz="1450" spc="-5">
                <a:latin typeface="Times New Roman"/>
                <a:cs typeface="Times New Roman"/>
              </a:rPr>
              <a:t>not </a:t>
            </a:r>
            <a:r>
              <a:rPr dirty="0" sz="1450" spc="-10">
                <a:latin typeface="Times New Roman"/>
                <a:cs typeface="Times New Roman"/>
              </a:rPr>
              <a:t>yet half-way to the RED EARL, and </a:t>
            </a:r>
            <a:r>
              <a:rPr dirty="0" sz="1450" spc="-5">
                <a:latin typeface="Times New Roman"/>
                <a:cs typeface="Times New Roman"/>
              </a:rPr>
              <a:t>I </a:t>
            </a:r>
            <a:r>
              <a:rPr dirty="0" sz="1450" spc="-10">
                <a:latin typeface="Times New Roman"/>
                <a:cs typeface="Times New Roman"/>
              </a:rPr>
              <a:t>was still watching their  progress, when the sun rose </a:t>
            </a:r>
            <a:r>
              <a:rPr dirty="0" sz="1450" spc="-5">
                <a:latin typeface="Times New Roman"/>
                <a:cs typeface="Times New Roman"/>
              </a:rPr>
              <a:t>out 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One word more, and my story is done. </a:t>
            </a:r>
            <a:r>
              <a:rPr dirty="0" sz="1450" spc="-40">
                <a:latin typeface="Times New Roman"/>
                <a:cs typeface="Times New Roman"/>
              </a:rPr>
              <a:t>Years </a:t>
            </a:r>
            <a:r>
              <a:rPr dirty="0" sz="1450" spc="-20">
                <a:latin typeface="Times New Roman"/>
                <a:cs typeface="Times New Roman"/>
              </a:rPr>
              <a:t>after, </a:t>
            </a:r>
            <a:r>
              <a:rPr dirty="0" sz="1450" spc="-10">
                <a:latin typeface="Times New Roman"/>
                <a:cs typeface="Times New Roman"/>
              </a:rPr>
              <a:t>Northmour was killed  fighting under the colours </a:t>
            </a:r>
            <a:r>
              <a:rPr dirty="0" sz="1450" spc="-5">
                <a:latin typeface="Times New Roman"/>
                <a:cs typeface="Times New Roman"/>
              </a:rPr>
              <a:t>of </a:t>
            </a:r>
            <a:r>
              <a:rPr dirty="0" sz="1450" spc="-10">
                <a:latin typeface="Times New Roman"/>
                <a:cs typeface="Times New Roman"/>
              </a:rPr>
              <a:t>Garibaldi for the liberation </a:t>
            </a:r>
            <a:r>
              <a:rPr dirty="0" sz="1450" spc="-5">
                <a:latin typeface="Times New Roman"/>
                <a:cs typeface="Times New Roman"/>
              </a:rPr>
              <a:t>of </a:t>
            </a:r>
            <a:r>
              <a:rPr dirty="0" sz="1450" spc="-10">
                <a:latin typeface="Times New Roman"/>
                <a:cs typeface="Times New Roman"/>
              </a:rPr>
              <a:t>the</a:t>
            </a:r>
            <a:r>
              <a:rPr dirty="0" sz="1450" spc="75">
                <a:latin typeface="Times New Roman"/>
                <a:cs typeface="Times New Roman"/>
              </a:rPr>
              <a:t> </a:t>
            </a:r>
            <a:r>
              <a:rPr dirty="0" sz="1450" spc="-25">
                <a:latin typeface="Times New Roman"/>
                <a:cs typeface="Times New Roman"/>
              </a:rPr>
              <a:t>Tyrol.</a:t>
            </a:r>
            <a:endParaRPr sz="1450">
              <a:latin typeface="Times New Roman"/>
              <a:cs typeface="Times New Roman"/>
            </a:endParaRPr>
          </a:p>
        </p:txBody>
      </p:sp>
      <p:sp>
        <p:nvSpPr>
          <p:cNvPr id="3" name="object 3"/>
          <p:cNvSpPr txBox="1"/>
          <p:nvPr/>
        </p:nvSpPr>
        <p:spPr>
          <a:xfrm>
            <a:off x="876300" y="3563492"/>
            <a:ext cx="5807075" cy="6336665"/>
          </a:xfrm>
          <a:prstGeom prst="rect">
            <a:avLst/>
          </a:prstGeom>
        </p:spPr>
        <p:txBody>
          <a:bodyPr wrap="square" lIns="0" tIns="11430" rIns="0" bIns="0" rtlCol="0" vert="horz">
            <a:spAutoFit/>
          </a:bodyPr>
          <a:lstStyle/>
          <a:p>
            <a:pPr marL="193675">
              <a:lnSpc>
                <a:spcPct val="100000"/>
              </a:lnSpc>
              <a:spcBef>
                <a:spcPts val="90"/>
              </a:spcBef>
            </a:pPr>
            <a:r>
              <a:rPr dirty="0" sz="1450" spc="-10" b="1">
                <a:latin typeface="Times New Roman"/>
                <a:cs typeface="Times New Roman"/>
              </a:rPr>
              <a:t>A </a:t>
            </a:r>
            <a:r>
              <a:rPr dirty="0" sz="1450" spc="-15" b="1">
                <a:latin typeface="Times New Roman"/>
                <a:cs typeface="Times New Roman"/>
              </a:rPr>
              <a:t>LODGING </a:t>
            </a:r>
            <a:r>
              <a:rPr dirty="0" sz="1450" spc="-10" b="1">
                <a:latin typeface="Times New Roman"/>
                <a:cs typeface="Times New Roman"/>
              </a:rPr>
              <a:t>FOR THE </a:t>
            </a:r>
            <a:r>
              <a:rPr dirty="0" sz="1450" spc="-15" b="1">
                <a:latin typeface="Times New Roman"/>
                <a:cs typeface="Times New Roman"/>
              </a:rPr>
              <a:t>NIGHT </a:t>
            </a:r>
            <a:r>
              <a:rPr dirty="0" sz="1450" spc="-5" b="1">
                <a:latin typeface="Times New Roman"/>
                <a:cs typeface="Times New Roman"/>
              </a:rPr>
              <a:t>- </a:t>
            </a:r>
            <a:r>
              <a:rPr dirty="0" sz="1450" spc="-10" b="1">
                <a:latin typeface="Times New Roman"/>
                <a:cs typeface="Times New Roman"/>
              </a:rPr>
              <a:t>A </a:t>
            </a:r>
            <a:r>
              <a:rPr dirty="0" sz="1450" spc="-30" b="1">
                <a:latin typeface="Times New Roman"/>
                <a:cs typeface="Times New Roman"/>
              </a:rPr>
              <a:t>STORY </a:t>
            </a:r>
            <a:r>
              <a:rPr dirty="0" sz="1450" spc="-10" b="1">
                <a:latin typeface="Times New Roman"/>
                <a:cs typeface="Times New Roman"/>
              </a:rPr>
              <a:t>OF </a:t>
            </a:r>
            <a:r>
              <a:rPr dirty="0" sz="1450" spc="-15" b="1">
                <a:latin typeface="Times New Roman"/>
                <a:cs typeface="Times New Roman"/>
              </a:rPr>
              <a:t>FRANCIS</a:t>
            </a:r>
            <a:r>
              <a:rPr dirty="0" sz="1450" spc="-200" b="1">
                <a:latin typeface="Times New Roman"/>
                <a:cs typeface="Times New Roman"/>
              </a:rPr>
              <a:t> </a:t>
            </a:r>
            <a:r>
              <a:rPr dirty="0" sz="1450" spc="-15" b="1">
                <a:latin typeface="Times New Roman"/>
                <a:cs typeface="Times New Roman"/>
              </a:rPr>
              <a:t>VILLON</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It was late in November </a:t>
            </a:r>
            <a:r>
              <a:rPr dirty="0" sz="1450" spc="-5">
                <a:latin typeface="Times New Roman"/>
                <a:cs typeface="Times New Roman"/>
              </a:rPr>
              <a:t>1456. </a:t>
            </a:r>
            <a:r>
              <a:rPr dirty="0" sz="1450" spc="-10">
                <a:latin typeface="Times New Roman"/>
                <a:cs typeface="Times New Roman"/>
              </a:rPr>
              <a:t>The snow fell over Paris with rigorous,  relentless persistence; sometimes the wind made </a:t>
            </a:r>
            <a:r>
              <a:rPr dirty="0" sz="1450" spc="-5">
                <a:latin typeface="Times New Roman"/>
                <a:cs typeface="Times New Roman"/>
              </a:rPr>
              <a:t>a </a:t>
            </a:r>
            <a:r>
              <a:rPr dirty="0" sz="1450" spc="-10">
                <a:latin typeface="Times New Roman"/>
                <a:cs typeface="Times New Roman"/>
              </a:rPr>
              <a:t>sally and scattered it in  flying vortices; sometimes there was </a:t>
            </a:r>
            <a:r>
              <a:rPr dirty="0" sz="1450" spc="-5">
                <a:latin typeface="Times New Roman"/>
                <a:cs typeface="Times New Roman"/>
              </a:rPr>
              <a:t>a </a:t>
            </a:r>
            <a:r>
              <a:rPr dirty="0" sz="1450" spc="-10">
                <a:latin typeface="Times New Roman"/>
                <a:cs typeface="Times New Roman"/>
              </a:rPr>
              <a:t>lull, and flake after flake descended </a:t>
            </a:r>
            <a:r>
              <a:rPr dirty="0" sz="1450" spc="-5">
                <a:latin typeface="Times New Roman"/>
                <a:cs typeface="Times New Roman"/>
              </a:rPr>
              <a:t>out  of </a:t>
            </a:r>
            <a:r>
              <a:rPr dirty="0" sz="1450" spc="-10">
                <a:latin typeface="Times New Roman"/>
                <a:cs typeface="Times New Roman"/>
              </a:rPr>
              <a:t>the black </a:t>
            </a:r>
            <a:r>
              <a:rPr dirty="0" sz="1450" spc="-5">
                <a:latin typeface="Times New Roman"/>
                <a:cs typeface="Times New Roman"/>
              </a:rPr>
              <a:t>night </a:t>
            </a:r>
            <a:r>
              <a:rPr dirty="0" sz="1450" spc="-25">
                <a:latin typeface="Times New Roman"/>
                <a:cs typeface="Times New Roman"/>
              </a:rPr>
              <a:t>air, </a:t>
            </a:r>
            <a:r>
              <a:rPr dirty="0" sz="1450" spc="-10">
                <a:latin typeface="Times New Roman"/>
                <a:cs typeface="Times New Roman"/>
              </a:rPr>
              <a:t>silent, circuitous, interminable. </a:t>
            </a:r>
            <a:r>
              <a:rPr dirty="0" sz="1450" spc="-60">
                <a:latin typeface="Times New Roman"/>
                <a:cs typeface="Times New Roman"/>
              </a:rPr>
              <a:t>To </a:t>
            </a:r>
            <a:r>
              <a:rPr dirty="0" sz="1450" spc="-5">
                <a:latin typeface="Times New Roman"/>
                <a:cs typeface="Times New Roman"/>
              </a:rPr>
              <a:t>poor </a:t>
            </a:r>
            <a:r>
              <a:rPr dirty="0" sz="1450" spc="-10">
                <a:latin typeface="Times New Roman"/>
                <a:cs typeface="Times New Roman"/>
              </a:rPr>
              <a:t>people, looking  </a:t>
            </a:r>
            <a:r>
              <a:rPr dirty="0" sz="1450" spc="-5">
                <a:latin typeface="Times New Roman"/>
                <a:cs typeface="Times New Roman"/>
              </a:rPr>
              <a:t>up </a:t>
            </a:r>
            <a:r>
              <a:rPr dirty="0" sz="1450" spc="-10">
                <a:latin typeface="Times New Roman"/>
                <a:cs typeface="Times New Roman"/>
              </a:rPr>
              <a:t>under moist eyebrows, it seemed </a:t>
            </a:r>
            <a:r>
              <a:rPr dirty="0" sz="1450" spc="-5">
                <a:latin typeface="Times New Roman"/>
                <a:cs typeface="Times New Roman"/>
              </a:rPr>
              <a:t>a </a:t>
            </a:r>
            <a:r>
              <a:rPr dirty="0" sz="1450" spc="-10">
                <a:latin typeface="Times New Roman"/>
                <a:cs typeface="Times New Roman"/>
              </a:rPr>
              <a:t>wonder where it all came from. Master  Francis </a:t>
            </a:r>
            <a:r>
              <a:rPr dirty="0" sz="1450" spc="-25">
                <a:latin typeface="Times New Roman"/>
                <a:cs typeface="Times New Roman"/>
              </a:rPr>
              <a:t>Villon </a:t>
            </a:r>
            <a:r>
              <a:rPr dirty="0" sz="1450" spc="-10">
                <a:latin typeface="Times New Roman"/>
                <a:cs typeface="Times New Roman"/>
              </a:rPr>
              <a:t>had propounded an alternative that afternoon, at </a:t>
            </a:r>
            <a:r>
              <a:rPr dirty="0" sz="1450" spc="-5">
                <a:latin typeface="Times New Roman"/>
                <a:cs typeface="Times New Roman"/>
              </a:rPr>
              <a:t>a </a:t>
            </a:r>
            <a:r>
              <a:rPr dirty="0" sz="1450" spc="-10">
                <a:latin typeface="Times New Roman"/>
                <a:cs typeface="Times New Roman"/>
              </a:rPr>
              <a:t>tavern  window: was it only Pagan Jupiter plucking geese </a:t>
            </a:r>
            <a:r>
              <a:rPr dirty="0" sz="1450" spc="-5">
                <a:latin typeface="Times New Roman"/>
                <a:cs typeface="Times New Roman"/>
              </a:rPr>
              <a:t>upon </a:t>
            </a:r>
            <a:r>
              <a:rPr dirty="0" sz="1450" spc="-10">
                <a:latin typeface="Times New Roman"/>
                <a:cs typeface="Times New Roman"/>
              </a:rPr>
              <a:t>Olympus? </a:t>
            </a:r>
            <a:r>
              <a:rPr dirty="0" sz="1450" spc="-5">
                <a:latin typeface="Times New Roman"/>
                <a:cs typeface="Times New Roman"/>
              </a:rPr>
              <a:t>or </a:t>
            </a:r>
            <a:r>
              <a:rPr dirty="0" sz="1450" spc="-10">
                <a:latin typeface="Times New Roman"/>
                <a:cs typeface="Times New Roman"/>
              </a:rPr>
              <a:t>were the  holy angels moulting? He was only </a:t>
            </a:r>
            <a:r>
              <a:rPr dirty="0" sz="1450" spc="-5">
                <a:latin typeface="Times New Roman"/>
                <a:cs typeface="Times New Roman"/>
              </a:rPr>
              <a:t>a poor </a:t>
            </a:r>
            <a:r>
              <a:rPr dirty="0" sz="1450" spc="-10">
                <a:latin typeface="Times New Roman"/>
                <a:cs typeface="Times New Roman"/>
              </a:rPr>
              <a:t>Master </a:t>
            </a:r>
            <a:r>
              <a:rPr dirty="0" sz="1450" spc="-5">
                <a:latin typeface="Times New Roman"/>
                <a:cs typeface="Times New Roman"/>
              </a:rPr>
              <a:t>of </a:t>
            </a:r>
            <a:r>
              <a:rPr dirty="0" sz="1450" spc="-10">
                <a:latin typeface="Times New Roman"/>
                <a:cs typeface="Times New Roman"/>
              </a:rPr>
              <a:t>Arts,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and as  the question somewhat touched </a:t>
            </a:r>
            <a:r>
              <a:rPr dirty="0" sz="1450" spc="-5">
                <a:latin typeface="Times New Roman"/>
                <a:cs typeface="Times New Roman"/>
              </a:rPr>
              <a:t>upon </a:t>
            </a:r>
            <a:r>
              <a:rPr dirty="0" sz="1450" spc="-20">
                <a:latin typeface="Times New Roman"/>
                <a:cs typeface="Times New Roman"/>
              </a:rPr>
              <a:t>divinity,</a:t>
            </a:r>
            <a:r>
              <a:rPr dirty="0" sz="1450" spc="320">
                <a:latin typeface="Times New Roman"/>
                <a:cs typeface="Times New Roman"/>
              </a:rPr>
              <a:t> </a:t>
            </a:r>
            <a:r>
              <a:rPr dirty="0" sz="1450" spc="-5">
                <a:latin typeface="Times New Roman"/>
                <a:cs typeface="Times New Roman"/>
              </a:rPr>
              <a:t>he </a:t>
            </a:r>
            <a:r>
              <a:rPr dirty="0" sz="1450" spc="-10">
                <a:latin typeface="Times New Roman"/>
                <a:cs typeface="Times New Roman"/>
              </a:rPr>
              <a:t>durst </a:t>
            </a:r>
            <a:r>
              <a:rPr dirty="0" sz="1450" spc="-5">
                <a:latin typeface="Times New Roman"/>
                <a:cs typeface="Times New Roman"/>
              </a:rPr>
              <a:t>not </a:t>
            </a:r>
            <a:r>
              <a:rPr dirty="0" sz="1450" spc="-10">
                <a:latin typeface="Times New Roman"/>
                <a:cs typeface="Times New Roman"/>
              </a:rPr>
              <a:t>venture to  conclude. A silly old priest from Montargis, who was among the </a:t>
            </a:r>
            <a:r>
              <a:rPr dirty="0" sz="1450" spc="-20">
                <a:latin typeface="Times New Roman"/>
                <a:cs typeface="Times New Roman"/>
              </a:rPr>
              <a:t>company,  </a:t>
            </a:r>
            <a:r>
              <a:rPr dirty="0" sz="1450" spc="-10">
                <a:latin typeface="Times New Roman"/>
                <a:cs typeface="Times New Roman"/>
              </a:rPr>
              <a:t>treated the </a:t>
            </a:r>
            <a:r>
              <a:rPr dirty="0" sz="1450" spc="-5">
                <a:latin typeface="Times New Roman"/>
                <a:cs typeface="Times New Roman"/>
              </a:rPr>
              <a:t>young </a:t>
            </a:r>
            <a:r>
              <a:rPr dirty="0" sz="1450" spc="-10">
                <a:latin typeface="Times New Roman"/>
                <a:cs typeface="Times New Roman"/>
              </a:rPr>
              <a:t>rascal to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wine in </a:t>
            </a:r>
            <a:r>
              <a:rPr dirty="0" sz="1450" spc="-5">
                <a:latin typeface="Times New Roman"/>
                <a:cs typeface="Times New Roman"/>
              </a:rPr>
              <a:t>honour of </a:t>
            </a:r>
            <a:r>
              <a:rPr dirty="0" sz="1450" spc="-10">
                <a:latin typeface="Times New Roman"/>
                <a:cs typeface="Times New Roman"/>
              </a:rPr>
              <a:t>the jest and the  grimaces with which it was accompanied, and swore </a:t>
            </a:r>
            <a:r>
              <a:rPr dirty="0" sz="1450" spc="-5">
                <a:latin typeface="Times New Roman"/>
                <a:cs typeface="Times New Roman"/>
              </a:rPr>
              <a:t>on </a:t>
            </a:r>
            <a:r>
              <a:rPr dirty="0" sz="1450" spc="-10">
                <a:latin typeface="Times New Roman"/>
                <a:cs typeface="Times New Roman"/>
              </a:rPr>
              <a:t>his own white beard  that </a:t>
            </a:r>
            <a:r>
              <a:rPr dirty="0" sz="1450" spc="-5">
                <a:latin typeface="Times New Roman"/>
                <a:cs typeface="Times New Roman"/>
              </a:rPr>
              <a:t>he </a:t>
            </a:r>
            <a:r>
              <a:rPr dirty="0" sz="1450" spc="-10">
                <a:latin typeface="Times New Roman"/>
                <a:cs typeface="Times New Roman"/>
              </a:rPr>
              <a:t>had been just such another irreverent </a:t>
            </a:r>
            <a:r>
              <a:rPr dirty="0" sz="1450" spc="-5">
                <a:latin typeface="Times New Roman"/>
                <a:cs typeface="Times New Roman"/>
              </a:rPr>
              <a:t>dog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was </a:t>
            </a:r>
            <a:r>
              <a:rPr dirty="0" sz="1450" spc="-20">
                <a:latin typeface="Times New Roman"/>
                <a:cs typeface="Times New Roman"/>
              </a:rPr>
              <a:t>Villon's</a:t>
            </a:r>
            <a:r>
              <a:rPr dirty="0" sz="1450" spc="90">
                <a:latin typeface="Times New Roman"/>
                <a:cs typeface="Times New Roman"/>
              </a:rPr>
              <a:t> </a:t>
            </a:r>
            <a:r>
              <a:rPr dirty="0" sz="1450" spc="-10">
                <a:latin typeface="Times New Roman"/>
                <a:cs typeface="Times New Roman"/>
              </a:rPr>
              <a:t>age.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The air was raw and pointed, </a:t>
            </a:r>
            <a:r>
              <a:rPr dirty="0" sz="1450" spc="-5">
                <a:latin typeface="Times New Roman"/>
                <a:cs typeface="Times New Roman"/>
              </a:rPr>
              <a:t>but not </a:t>
            </a:r>
            <a:r>
              <a:rPr dirty="0" sz="1450" spc="-10">
                <a:latin typeface="Times New Roman"/>
                <a:cs typeface="Times New Roman"/>
              </a:rPr>
              <a:t>far below freezing; and the flakes were  </a:t>
            </a:r>
            <a:r>
              <a:rPr dirty="0" sz="1450" spc="-15">
                <a:latin typeface="Times New Roman"/>
                <a:cs typeface="Times New Roman"/>
              </a:rPr>
              <a:t>large, </a:t>
            </a:r>
            <a:r>
              <a:rPr dirty="0" sz="1450" spc="-10">
                <a:latin typeface="Times New Roman"/>
                <a:cs typeface="Times New Roman"/>
              </a:rPr>
              <a:t>damp, and adhesive. The whole city was sheeted </a:t>
            </a:r>
            <a:r>
              <a:rPr dirty="0" sz="1450" spc="-5">
                <a:latin typeface="Times New Roman"/>
                <a:cs typeface="Times New Roman"/>
              </a:rPr>
              <a:t>up. </a:t>
            </a:r>
            <a:r>
              <a:rPr dirty="0" sz="1450" spc="-10">
                <a:latin typeface="Times New Roman"/>
                <a:cs typeface="Times New Roman"/>
              </a:rPr>
              <a:t>An army might  have marched from end to end and </a:t>
            </a:r>
            <a:r>
              <a:rPr dirty="0" sz="1450" spc="-5">
                <a:latin typeface="Times New Roman"/>
                <a:cs typeface="Times New Roman"/>
              </a:rPr>
              <a:t>not a </a:t>
            </a:r>
            <a:r>
              <a:rPr dirty="0" sz="1450" spc="-10">
                <a:latin typeface="Times New Roman"/>
                <a:cs typeface="Times New Roman"/>
              </a:rPr>
              <a:t>footfall given the alarm. If there were  any belated birds in heaven, they saw the island like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white patch, and  the bridges like slim white spars, </a:t>
            </a:r>
            <a:r>
              <a:rPr dirty="0" sz="1450" spc="-5">
                <a:latin typeface="Times New Roman"/>
                <a:cs typeface="Times New Roman"/>
              </a:rPr>
              <a:t>on </a:t>
            </a:r>
            <a:r>
              <a:rPr dirty="0" sz="1450" spc="-10">
                <a:latin typeface="Times New Roman"/>
                <a:cs typeface="Times New Roman"/>
              </a:rPr>
              <a:t>the black ground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High </a:t>
            </a:r>
            <a:r>
              <a:rPr dirty="0" sz="1450" spc="-5">
                <a:latin typeface="Times New Roman"/>
                <a:cs typeface="Times New Roman"/>
              </a:rPr>
              <a:t>up  </a:t>
            </a:r>
            <a:r>
              <a:rPr dirty="0" sz="1450" spc="-10">
                <a:latin typeface="Times New Roman"/>
                <a:cs typeface="Times New Roman"/>
              </a:rPr>
              <a:t>overhead the snow settled among the tracery </a:t>
            </a:r>
            <a:r>
              <a:rPr dirty="0" sz="1450" spc="-5">
                <a:latin typeface="Times New Roman"/>
                <a:cs typeface="Times New Roman"/>
              </a:rPr>
              <a:t>of </a:t>
            </a:r>
            <a:r>
              <a:rPr dirty="0" sz="1450" spc="-10">
                <a:latin typeface="Times New Roman"/>
                <a:cs typeface="Times New Roman"/>
              </a:rPr>
              <a:t>the cathedral towers. Many </a:t>
            </a:r>
            <a:r>
              <a:rPr dirty="0" sz="1450" spc="-5">
                <a:latin typeface="Times New Roman"/>
                <a:cs typeface="Times New Roman"/>
              </a:rPr>
              <a:t>a  </a:t>
            </a:r>
            <a:r>
              <a:rPr dirty="0" sz="1450" spc="-10">
                <a:latin typeface="Times New Roman"/>
                <a:cs typeface="Times New Roman"/>
              </a:rPr>
              <a:t>niche was drifted full; many </a:t>
            </a:r>
            <a:r>
              <a:rPr dirty="0" sz="1450" spc="-5">
                <a:latin typeface="Times New Roman"/>
                <a:cs typeface="Times New Roman"/>
              </a:rPr>
              <a:t>a </a:t>
            </a:r>
            <a:r>
              <a:rPr dirty="0" sz="1450" spc="-10">
                <a:latin typeface="Times New Roman"/>
                <a:cs typeface="Times New Roman"/>
              </a:rPr>
              <a:t>statue wore </a:t>
            </a:r>
            <a:r>
              <a:rPr dirty="0" sz="1450" spc="-5">
                <a:latin typeface="Times New Roman"/>
                <a:cs typeface="Times New Roman"/>
              </a:rPr>
              <a:t>a </a:t>
            </a:r>
            <a:r>
              <a:rPr dirty="0" sz="1450" spc="-10">
                <a:latin typeface="Times New Roman"/>
                <a:cs typeface="Times New Roman"/>
              </a:rPr>
              <a:t>long white </a:t>
            </a:r>
            <a:r>
              <a:rPr dirty="0" sz="1450" spc="-5">
                <a:latin typeface="Times New Roman"/>
                <a:cs typeface="Times New Roman"/>
              </a:rPr>
              <a:t>bonnet on </a:t>
            </a:r>
            <a:r>
              <a:rPr dirty="0" sz="1450" spc="-10">
                <a:latin typeface="Times New Roman"/>
                <a:cs typeface="Times New Roman"/>
              </a:rPr>
              <a:t>its grotesque  </a:t>
            </a:r>
            <a:r>
              <a:rPr dirty="0" sz="1450" spc="-5">
                <a:latin typeface="Times New Roman"/>
                <a:cs typeface="Times New Roman"/>
              </a:rPr>
              <a:t>or </a:t>
            </a:r>
            <a:r>
              <a:rPr dirty="0" sz="1450" spc="-10">
                <a:latin typeface="Times New Roman"/>
                <a:cs typeface="Times New Roman"/>
              </a:rPr>
              <a:t>sainted head. The gargoyles had been transformed into great false noses,  drooping towards the point. The crockets were like upright pillows swollen </a:t>
            </a:r>
            <a:r>
              <a:rPr dirty="0" sz="1450" spc="-5">
                <a:latin typeface="Times New Roman"/>
                <a:cs typeface="Times New Roman"/>
              </a:rPr>
              <a:t>on  one </a:t>
            </a:r>
            <a:r>
              <a:rPr dirty="0" sz="1450" spc="-10">
                <a:latin typeface="Times New Roman"/>
                <a:cs typeface="Times New Roman"/>
              </a:rPr>
              <a:t>side. In the intervals </a:t>
            </a:r>
            <a:r>
              <a:rPr dirty="0" sz="1450" spc="-5">
                <a:latin typeface="Times New Roman"/>
                <a:cs typeface="Times New Roman"/>
              </a:rPr>
              <a:t>of </a:t>
            </a:r>
            <a:r>
              <a:rPr dirty="0" sz="1450" spc="-10">
                <a:latin typeface="Times New Roman"/>
                <a:cs typeface="Times New Roman"/>
              </a:rPr>
              <a:t>the wind, there was </a:t>
            </a:r>
            <a:r>
              <a:rPr dirty="0" sz="1450" spc="-5">
                <a:latin typeface="Times New Roman"/>
                <a:cs typeface="Times New Roman"/>
              </a:rPr>
              <a:t>a dull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dripping about  the precincts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church.</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cemetery</a:t>
            </a:r>
            <a:r>
              <a:rPr dirty="0" sz="1450" spc="90">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St.</a:t>
            </a:r>
            <a:r>
              <a:rPr dirty="0" sz="1450" spc="90">
                <a:latin typeface="Times New Roman"/>
                <a:cs typeface="Times New Roman"/>
              </a:rPr>
              <a:t> </a:t>
            </a:r>
            <a:r>
              <a:rPr dirty="0" sz="1450" spc="-10">
                <a:latin typeface="Times New Roman"/>
                <a:cs typeface="Times New Roman"/>
              </a:rPr>
              <a:t>John</a:t>
            </a:r>
            <a:r>
              <a:rPr dirty="0" sz="1450" spc="90">
                <a:latin typeface="Times New Roman"/>
                <a:cs typeface="Times New Roman"/>
              </a:rPr>
              <a:t> </a:t>
            </a:r>
            <a:r>
              <a:rPr dirty="0" sz="1450" spc="-10">
                <a:latin typeface="Times New Roman"/>
                <a:cs typeface="Times New Roman"/>
              </a:rPr>
              <a:t>had</a:t>
            </a:r>
            <a:r>
              <a:rPr dirty="0" sz="1450" spc="90">
                <a:latin typeface="Times New Roman"/>
                <a:cs typeface="Times New Roman"/>
              </a:rPr>
              <a:t> </a:t>
            </a:r>
            <a:r>
              <a:rPr dirty="0" sz="1450" spc="-10">
                <a:latin typeface="Times New Roman"/>
                <a:cs typeface="Times New Roman"/>
              </a:rPr>
              <a:t>taken</a:t>
            </a:r>
            <a:r>
              <a:rPr dirty="0" sz="1450" spc="90">
                <a:latin typeface="Times New Roman"/>
                <a:cs typeface="Times New Roman"/>
              </a:rPr>
              <a:t> </a:t>
            </a:r>
            <a:r>
              <a:rPr dirty="0" sz="1450" spc="-10">
                <a:latin typeface="Times New Roman"/>
                <a:cs typeface="Times New Roman"/>
              </a:rPr>
              <a:t>its</a:t>
            </a:r>
            <a:r>
              <a:rPr dirty="0" sz="1450" spc="90">
                <a:latin typeface="Times New Roman"/>
                <a:cs typeface="Times New Roman"/>
              </a:rPr>
              <a:t> </a:t>
            </a:r>
            <a:r>
              <a:rPr dirty="0" sz="1450" spc="-10">
                <a:latin typeface="Times New Roman"/>
                <a:cs typeface="Times New Roman"/>
              </a:rPr>
              <a:t>own</a:t>
            </a:r>
            <a:r>
              <a:rPr dirty="0" sz="1450" spc="90">
                <a:latin typeface="Times New Roman"/>
                <a:cs typeface="Times New Roman"/>
              </a:rPr>
              <a:t> </a:t>
            </a:r>
            <a:r>
              <a:rPr dirty="0" sz="1450" spc="-10">
                <a:latin typeface="Times New Roman"/>
                <a:cs typeface="Times New Roman"/>
              </a:rPr>
              <a:t>share</a:t>
            </a:r>
            <a:r>
              <a:rPr dirty="0" sz="1450" spc="90">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25">
                <a:latin typeface="Times New Roman"/>
                <a:cs typeface="Times New Roman"/>
              </a:rPr>
              <a:t>snow.</a:t>
            </a:r>
            <a:r>
              <a:rPr dirty="0" sz="1450" spc="90">
                <a:latin typeface="Times New Roman"/>
                <a:cs typeface="Times New Roman"/>
              </a:rPr>
              <a:t> </a:t>
            </a:r>
            <a:r>
              <a:rPr dirty="0" sz="1450" spc="-10">
                <a:latin typeface="Times New Roman"/>
                <a:cs typeface="Times New Roman"/>
              </a:rPr>
              <a:t>All</a:t>
            </a:r>
            <a:r>
              <a:rPr dirty="0" sz="1450" spc="90">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graves</a:t>
            </a:r>
            <a:endParaRPr sz="1450">
              <a:latin typeface="Times New Roman"/>
              <a:cs typeface="Times New Roman"/>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were decently covered; tall white housetops stood around in grave array;  worthy burghers were long ago in bed, benightcapped like their domiciles;  there was </a:t>
            </a:r>
            <a:r>
              <a:rPr dirty="0" sz="1450" spc="-5">
                <a:latin typeface="Times New Roman"/>
                <a:cs typeface="Times New Roman"/>
              </a:rPr>
              <a:t>no </a:t>
            </a:r>
            <a:r>
              <a:rPr dirty="0" sz="1450" spc="-10">
                <a:latin typeface="Times New Roman"/>
                <a:cs typeface="Times New Roman"/>
              </a:rPr>
              <a:t>light in all the neighbourhood </a:t>
            </a:r>
            <a:r>
              <a:rPr dirty="0" sz="1450" spc="-5">
                <a:latin typeface="Times New Roman"/>
                <a:cs typeface="Times New Roman"/>
              </a:rPr>
              <a:t>but a </a:t>
            </a:r>
            <a:r>
              <a:rPr dirty="0" sz="1450" spc="-10">
                <a:latin typeface="Times New Roman"/>
                <a:cs typeface="Times New Roman"/>
              </a:rPr>
              <a:t>little peep from </a:t>
            </a:r>
            <a:r>
              <a:rPr dirty="0" sz="1450" spc="-5">
                <a:latin typeface="Times New Roman"/>
                <a:cs typeface="Times New Roman"/>
              </a:rPr>
              <a:t>a </a:t>
            </a:r>
            <a:r>
              <a:rPr dirty="0" sz="1450" spc="-10">
                <a:latin typeface="Times New Roman"/>
                <a:cs typeface="Times New Roman"/>
              </a:rPr>
              <a:t>lamp that  </a:t>
            </a:r>
            <a:r>
              <a:rPr dirty="0" sz="1450" spc="-5">
                <a:latin typeface="Times New Roman"/>
                <a:cs typeface="Times New Roman"/>
              </a:rPr>
              <a:t>hung </a:t>
            </a:r>
            <a:r>
              <a:rPr dirty="0" sz="1450" spc="-10">
                <a:latin typeface="Times New Roman"/>
                <a:cs typeface="Times New Roman"/>
              </a:rPr>
              <a:t>swinging in the church </a:t>
            </a:r>
            <a:r>
              <a:rPr dirty="0" sz="1450" spc="-20">
                <a:latin typeface="Times New Roman"/>
                <a:cs typeface="Times New Roman"/>
              </a:rPr>
              <a:t>choir, </a:t>
            </a:r>
            <a:r>
              <a:rPr dirty="0" sz="1450" spc="-10">
                <a:latin typeface="Times New Roman"/>
                <a:cs typeface="Times New Roman"/>
              </a:rPr>
              <a:t>and tossed the shadows to and fro in time  to its oscillations. The clock was hard </a:t>
            </a:r>
            <a:r>
              <a:rPr dirty="0" sz="1450" spc="-5">
                <a:latin typeface="Times New Roman"/>
                <a:cs typeface="Times New Roman"/>
              </a:rPr>
              <a:t>on </a:t>
            </a:r>
            <a:r>
              <a:rPr dirty="0" sz="1450" spc="-10">
                <a:latin typeface="Times New Roman"/>
                <a:cs typeface="Times New Roman"/>
              </a:rPr>
              <a:t>ten when the patrol went </a:t>
            </a:r>
            <a:r>
              <a:rPr dirty="0" sz="1450" spc="-5">
                <a:latin typeface="Times New Roman"/>
                <a:cs typeface="Times New Roman"/>
              </a:rPr>
              <a:t>by </a:t>
            </a:r>
            <a:r>
              <a:rPr dirty="0" sz="1450" spc="-10">
                <a:latin typeface="Times New Roman"/>
                <a:cs typeface="Times New Roman"/>
              </a:rPr>
              <a:t>with  halberds and </a:t>
            </a:r>
            <a:r>
              <a:rPr dirty="0" sz="1450" spc="-5">
                <a:latin typeface="Times New Roman"/>
                <a:cs typeface="Times New Roman"/>
              </a:rPr>
              <a:t>a </a:t>
            </a:r>
            <a:r>
              <a:rPr dirty="0" sz="1450" spc="-10">
                <a:latin typeface="Times New Roman"/>
                <a:cs typeface="Times New Roman"/>
              </a:rPr>
              <a:t>lantern, beating their hands; and they saw nothing suspicious  about the cemetery </a:t>
            </a:r>
            <a:r>
              <a:rPr dirty="0" sz="1450" spc="-5">
                <a:latin typeface="Times New Roman"/>
                <a:cs typeface="Times New Roman"/>
              </a:rPr>
              <a:t>of </a:t>
            </a:r>
            <a:r>
              <a:rPr dirty="0" sz="1450" spc="-10">
                <a:latin typeface="Times New Roman"/>
                <a:cs typeface="Times New Roman"/>
              </a:rPr>
              <a:t>St.</a:t>
            </a:r>
            <a:r>
              <a:rPr dirty="0" sz="1450" spc="5">
                <a:latin typeface="Times New Roman"/>
                <a:cs typeface="Times New Roman"/>
              </a:rPr>
              <a:t> </a:t>
            </a:r>
            <a:r>
              <a:rPr dirty="0" sz="1450" spc="-5">
                <a:latin typeface="Times New Roman"/>
                <a:cs typeface="Times New Roman"/>
              </a:rPr>
              <a:t>John.</a:t>
            </a:r>
            <a:endParaRPr sz="1450">
              <a:latin typeface="Times New Roman"/>
              <a:cs typeface="Times New Roman"/>
            </a:endParaRPr>
          </a:p>
          <a:p>
            <a:pPr algn="just" marL="12700" marR="5080">
              <a:lnSpc>
                <a:spcPts val="1730"/>
              </a:lnSpc>
              <a:spcBef>
                <a:spcPts val="855"/>
              </a:spcBef>
            </a:pPr>
            <a:r>
              <a:rPr dirty="0" sz="1450" spc="-60">
                <a:latin typeface="Times New Roman"/>
                <a:cs typeface="Times New Roman"/>
              </a:rPr>
              <a:t>Yet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small house, backed </a:t>
            </a:r>
            <a:r>
              <a:rPr dirty="0" sz="1450" spc="-5">
                <a:latin typeface="Times New Roman"/>
                <a:cs typeface="Times New Roman"/>
              </a:rPr>
              <a:t>up </a:t>
            </a:r>
            <a:r>
              <a:rPr dirty="0" sz="1450" spc="-10">
                <a:latin typeface="Times New Roman"/>
                <a:cs typeface="Times New Roman"/>
              </a:rPr>
              <a:t>against the cemetery wall, which was  still awake, and awake to evil purpose, in that snoring district. There was </a:t>
            </a:r>
            <a:r>
              <a:rPr dirty="0" sz="1450" spc="-5">
                <a:latin typeface="Times New Roman"/>
                <a:cs typeface="Times New Roman"/>
              </a:rPr>
              <a:t>not  </a:t>
            </a:r>
            <a:r>
              <a:rPr dirty="0" sz="1450" spc="-10">
                <a:latin typeface="Times New Roman"/>
                <a:cs typeface="Times New Roman"/>
              </a:rPr>
              <a:t>much to betray it from without; only </a:t>
            </a:r>
            <a:r>
              <a:rPr dirty="0" sz="1450" spc="-5">
                <a:latin typeface="Times New Roman"/>
                <a:cs typeface="Times New Roman"/>
              </a:rPr>
              <a:t>a </a:t>
            </a:r>
            <a:r>
              <a:rPr dirty="0" sz="1450" spc="-10">
                <a:latin typeface="Times New Roman"/>
                <a:cs typeface="Times New Roman"/>
              </a:rPr>
              <a:t>stream </a:t>
            </a:r>
            <a:r>
              <a:rPr dirty="0" sz="1450" spc="-5">
                <a:latin typeface="Times New Roman"/>
                <a:cs typeface="Times New Roman"/>
              </a:rPr>
              <a:t>of </a:t>
            </a:r>
            <a:r>
              <a:rPr dirty="0" sz="1450" spc="-10">
                <a:latin typeface="Times New Roman"/>
                <a:cs typeface="Times New Roman"/>
              </a:rPr>
              <a:t>warm vapour from the  chimney-top, </a:t>
            </a:r>
            <a:r>
              <a:rPr dirty="0" sz="1450" spc="-5">
                <a:latin typeface="Times New Roman"/>
                <a:cs typeface="Times New Roman"/>
              </a:rPr>
              <a:t>a </a:t>
            </a:r>
            <a:r>
              <a:rPr dirty="0" sz="1450" spc="-10">
                <a:latin typeface="Times New Roman"/>
                <a:cs typeface="Times New Roman"/>
              </a:rPr>
              <a:t>patch where the snow melted </a:t>
            </a:r>
            <a:r>
              <a:rPr dirty="0" sz="1450" spc="-5">
                <a:latin typeface="Times New Roman"/>
                <a:cs typeface="Times New Roman"/>
              </a:rPr>
              <a:t>on </a:t>
            </a:r>
            <a:r>
              <a:rPr dirty="0" sz="1450" spc="-10">
                <a:latin typeface="Times New Roman"/>
                <a:cs typeface="Times New Roman"/>
              </a:rPr>
              <a:t>the roof, and </a:t>
            </a:r>
            <a:r>
              <a:rPr dirty="0" sz="1450" spc="-5">
                <a:latin typeface="Times New Roman"/>
                <a:cs typeface="Times New Roman"/>
              </a:rPr>
              <a:t>a </a:t>
            </a:r>
            <a:r>
              <a:rPr dirty="0" sz="1450" spc="-10">
                <a:latin typeface="Times New Roman"/>
                <a:cs typeface="Times New Roman"/>
              </a:rPr>
              <a:t>few half-  obliterated footprints at the </a:t>
            </a:r>
            <a:r>
              <a:rPr dirty="0" sz="1450" spc="-25">
                <a:latin typeface="Times New Roman"/>
                <a:cs typeface="Times New Roman"/>
              </a:rPr>
              <a:t>door. </a:t>
            </a:r>
            <a:r>
              <a:rPr dirty="0" sz="1450" spc="-10">
                <a:latin typeface="Times New Roman"/>
                <a:cs typeface="Times New Roman"/>
              </a:rPr>
              <a:t>But within, behind the shuttered windows,  Master Francis </a:t>
            </a:r>
            <a:r>
              <a:rPr dirty="0" sz="1450" spc="-25">
                <a:latin typeface="Times New Roman"/>
                <a:cs typeface="Times New Roman"/>
              </a:rPr>
              <a:t>Villon </a:t>
            </a:r>
            <a:r>
              <a:rPr dirty="0" sz="1450" spc="-10">
                <a:latin typeface="Times New Roman"/>
                <a:cs typeface="Times New Roman"/>
              </a:rPr>
              <a:t>the poet, and some </a:t>
            </a:r>
            <a:r>
              <a:rPr dirty="0" sz="1450" spc="-5">
                <a:latin typeface="Times New Roman"/>
                <a:cs typeface="Times New Roman"/>
              </a:rPr>
              <a:t>of </a:t>
            </a:r>
            <a:r>
              <a:rPr dirty="0" sz="1450" spc="-10">
                <a:latin typeface="Times New Roman"/>
                <a:cs typeface="Times New Roman"/>
              </a:rPr>
              <a:t>the thievish crew with whom </a:t>
            </a:r>
            <a:r>
              <a:rPr dirty="0" sz="1450" spc="-5">
                <a:latin typeface="Times New Roman"/>
                <a:cs typeface="Times New Roman"/>
              </a:rPr>
              <a:t>he  </a:t>
            </a:r>
            <a:r>
              <a:rPr dirty="0" sz="1450" spc="-10">
                <a:latin typeface="Times New Roman"/>
                <a:cs typeface="Times New Roman"/>
              </a:rPr>
              <a:t>consorted, were keeping the </a:t>
            </a:r>
            <a:r>
              <a:rPr dirty="0" sz="1450" spc="-5">
                <a:latin typeface="Times New Roman"/>
                <a:cs typeface="Times New Roman"/>
              </a:rPr>
              <a:t>night </a:t>
            </a:r>
            <a:r>
              <a:rPr dirty="0" sz="1450" spc="-10">
                <a:latin typeface="Times New Roman"/>
                <a:cs typeface="Times New Roman"/>
              </a:rPr>
              <a:t>alive and passing round the</a:t>
            </a:r>
            <a:r>
              <a:rPr dirty="0" sz="1450" spc="70">
                <a:latin typeface="Times New Roman"/>
                <a:cs typeface="Times New Roman"/>
              </a:rPr>
              <a:t> </a:t>
            </a:r>
            <a:r>
              <a:rPr dirty="0" sz="1450" spc="-10">
                <a:latin typeface="Times New Roman"/>
                <a:cs typeface="Times New Roman"/>
              </a:rPr>
              <a:t>bottle.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 great pile </a:t>
            </a:r>
            <a:r>
              <a:rPr dirty="0" sz="1450" spc="-5">
                <a:latin typeface="Times New Roman"/>
                <a:cs typeface="Times New Roman"/>
              </a:rPr>
              <a:t>of </a:t>
            </a:r>
            <a:r>
              <a:rPr dirty="0" sz="1450" spc="-10">
                <a:latin typeface="Times New Roman"/>
                <a:cs typeface="Times New Roman"/>
              </a:rPr>
              <a:t>living embers diffused </a:t>
            </a:r>
            <a:r>
              <a:rPr dirty="0" sz="1450" spc="-5">
                <a:latin typeface="Times New Roman"/>
                <a:cs typeface="Times New Roman"/>
              </a:rPr>
              <a:t>a </a:t>
            </a:r>
            <a:r>
              <a:rPr dirty="0" sz="1450" spc="-10">
                <a:latin typeface="Times New Roman"/>
                <a:cs typeface="Times New Roman"/>
              </a:rPr>
              <a:t>strong and ruddy glow from the arched  </a:t>
            </a:r>
            <a:r>
              <a:rPr dirty="0" sz="1450" spc="-20">
                <a:latin typeface="Times New Roman"/>
                <a:cs typeface="Times New Roman"/>
              </a:rPr>
              <a:t>chimney. </a:t>
            </a:r>
            <a:r>
              <a:rPr dirty="0" sz="1450" spc="-10">
                <a:latin typeface="Times New Roman"/>
                <a:cs typeface="Times New Roman"/>
              </a:rPr>
              <a:t>Before this straddled Dom Nicolas, the Picardy monk, with his skirts  picked </a:t>
            </a:r>
            <a:r>
              <a:rPr dirty="0" sz="1450" spc="-5">
                <a:latin typeface="Times New Roman"/>
                <a:cs typeface="Times New Roman"/>
              </a:rPr>
              <a:t>up </a:t>
            </a:r>
            <a:r>
              <a:rPr dirty="0" sz="1450" spc="-10">
                <a:latin typeface="Times New Roman"/>
                <a:cs typeface="Times New Roman"/>
              </a:rPr>
              <a:t>and his fat legs bared to the comfortable warmth. His dilated  shadow cut the room in half; and the firelight only escaped </a:t>
            </a:r>
            <a:r>
              <a:rPr dirty="0" sz="1450" spc="-5">
                <a:latin typeface="Times New Roman"/>
                <a:cs typeface="Times New Roman"/>
              </a:rPr>
              <a:t>on </a:t>
            </a:r>
            <a:r>
              <a:rPr dirty="0" sz="1450" spc="-10">
                <a:latin typeface="Times New Roman"/>
                <a:cs typeface="Times New Roman"/>
              </a:rPr>
              <a:t>either side </a:t>
            </a:r>
            <a:r>
              <a:rPr dirty="0" sz="1450" spc="-5">
                <a:latin typeface="Times New Roman"/>
                <a:cs typeface="Times New Roman"/>
              </a:rPr>
              <a:t>of  </a:t>
            </a:r>
            <a:r>
              <a:rPr dirty="0" sz="1450" spc="-10">
                <a:latin typeface="Times New Roman"/>
                <a:cs typeface="Times New Roman"/>
              </a:rPr>
              <a:t>his broad person, and in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pool </a:t>
            </a:r>
            <a:r>
              <a:rPr dirty="0" sz="1450" spc="-10">
                <a:latin typeface="Times New Roman"/>
                <a:cs typeface="Times New Roman"/>
              </a:rPr>
              <a:t>between his outspread feet. His face had  the </a:t>
            </a:r>
            <a:r>
              <a:rPr dirty="0" sz="1450" spc="-25">
                <a:latin typeface="Times New Roman"/>
                <a:cs typeface="Times New Roman"/>
              </a:rPr>
              <a:t>beery, </a:t>
            </a:r>
            <a:r>
              <a:rPr dirty="0" sz="1450" spc="-10">
                <a:latin typeface="Times New Roman"/>
                <a:cs typeface="Times New Roman"/>
              </a:rPr>
              <a:t>bruised appearance </a:t>
            </a:r>
            <a:r>
              <a:rPr dirty="0" sz="1450" spc="-5">
                <a:latin typeface="Times New Roman"/>
                <a:cs typeface="Times New Roman"/>
              </a:rPr>
              <a:t>of </a:t>
            </a:r>
            <a:r>
              <a:rPr dirty="0" sz="1450" spc="-10">
                <a:latin typeface="Times New Roman"/>
                <a:cs typeface="Times New Roman"/>
              </a:rPr>
              <a:t>the continual drinker's; it was covered with </a:t>
            </a:r>
            <a:r>
              <a:rPr dirty="0" sz="1450" spc="-5">
                <a:latin typeface="Times New Roman"/>
                <a:cs typeface="Times New Roman"/>
              </a:rPr>
              <a:t>a  </a:t>
            </a:r>
            <a:r>
              <a:rPr dirty="0" sz="1450" spc="-10">
                <a:latin typeface="Times New Roman"/>
                <a:cs typeface="Times New Roman"/>
              </a:rPr>
              <a:t>network </a:t>
            </a:r>
            <a:r>
              <a:rPr dirty="0" sz="1450" spc="-5">
                <a:latin typeface="Times New Roman"/>
                <a:cs typeface="Times New Roman"/>
              </a:rPr>
              <a:t>of </a:t>
            </a:r>
            <a:r>
              <a:rPr dirty="0" sz="1450" spc="-10">
                <a:latin typeface="Times New Roman"/>
                <a:cs typeface="Times New Roman"/>
              </a:rPr>
              <a:t>congested veins, purple in ordinary circumstances, </a:t>
            </a:r>
            <a:r>
              <a:rPr dirty="0" sz="1450" spc="-5">
                <a:latin typeface="Times New Roman"/>
                <a:cs typeface="Times New Roman"/>
              </a:rPr>
              <a:t>but </a:t>
            </a:r>
            <a:r>
              <a:rPr dirty="0" sz="1450" spc="-10">
                <a:latin typeface="Times New Roman"/>
                <a:cs typeface="Times New Roman"/>
              </a:rPr>
              <a:t>now pale  violet, for even with his back to the fire the cold pinched him </a:t>
            </a:r>
            <a:r>
              <a:rPr dirty="0" sz="1450" spc="-5">
                <a:latin typeface="Times New Roman"/>
                <a:cs typeface="Times New Roman"/>
              </a:rPr>
              <a:t>on </a:t>
            </a:r>
            <a:r>
              <a:rPr dirty="0" sz="1450" spc="-10">
                <a:latin typeface="Times New Roman"/>
                <a:cs typeface="Times New Roman"/>
              </a:rPr>
              <a:t>the other side.  His cowl had half fallen back, and made </a:t>
            </a:r>
            <a:r>
              <a:rPr dirty="0" sz="1450" spc="-5">
                <a:latin typeface="Times New Roman"/>
                <a:cs typeface="Times New Roman"/>
              </a:rPr>
              <a:t>a </a:t>
            </a:r>
            <a:r>
              <a:rPr dirty="0" sz="1450" spc="-10">
                <a:latin typeface="Times New Roman"/>
                <a:cs typeface="Times New Roman"/>
              </a:rPr>
              <a:t>strange excrescence </a:t>
            </a:r>
            <a:r>
              <a:rPr dirty="0" sz="1450" spc="-5">
                <a:latin typeface="Times New Roman"/>
                <a:cs typeface="Times New Roman"/>
              </a:rPr>
              <a:t>on </a:t>
            </a:r>
            <a:r>
              <a:rPr dirty="0" sz="1450" spc="-10">
                <a:latin typeface="Times New Roman"/>
                <a:cs typeface="Times New Roman"/>
              </a:rPr>
              <a:t>either side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bull </a:t>
            </a:r>
            <a:r>
              <a:rPr dirty="0" sz="1450" spc="-10">
                <a:latin typeface="Times New Roman"/>
                <a:cs typeface="Times New Roman"/>
              </a:rPr>
              <a:t>neck. So </a:t>
            </a:r>
            <a:r>
              <a:rPr dirty="0" sz="1450" spc="-5">
                <a:latin typeface="Times New Roman"/>
                <a:cs typeface="Times New Roman"/>
              </a:rPr>
              <a:t>he </a:t>
            </a:r>
            <a:r>
              <a:rPr dirty="0" sz="1450" spc="-10">
                <a:latin typeface="Times New Roman"/>
                <a:cs typeface="Times New Roman"/>
              </a:rPr>
              <a:t>straddled, grumbling, and cut the room in half with the  shadow </a:t>
            </a:r>
            <a:r>
              <a:rPr dirty="0" sz="1450" spc="-5">
                <a:latin typeface="Times New Roman"/>
                <a:cs typeface="Times New Roman"/>
              </a:rPr>
              <a:t>of </a:t>
            </a:r>
            <a:r>
              <a:rPr dirty="0" sz="1450" spc="-10">
                <a:latin typeface="Times New Roman"/>
                <a:cs typeface="Times New Roman"/>
              </a:rPr>
              <a:t>his portly</a:t>
            </a:r>
            <a:r>
              <a:rPr dirty="0" sz="1450">
                <a:latin typeface="Times New Roman"/>
                <a:cs typeface="Times New Roman"/>
              </a:rPr>
              <a:t> </a:t>
            </a:r>
            <a:r>
              <a:rPr dirty="0" sz="1450" spc="-10">
                <a:latin typeface="Times New Roman"/>
                <a:cs typeface="Times New Roman"/>
              </a:rPr>
              <a:t>frame.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On the right, </a:t>
            </a:r>
            <a:r>
              <a:rPr dirty="0" sz="1450" spc="-25">
                <a:latin typeface="Times New Roman"/>
                <a:cs typeface="Times New Roman"/>
              </a:rPr>
              <a:t>Villon </a:t>
            </a:r>
            <a:r>
              <a:rPr dirty="0" sz="1450" spc="-10">
                <a:latin typeface="Times New Roman"/>
                <a:cs typeface="Times New Roman"/>
              </a:rPr>
              <a:t>and Guy </a:t>
            </a:r>
            <a:r>
              <a:rPr dirty="0" sz="1450" spc="-25">
                <a:latin typeface="Times New Roman"/>
                <a:cs typeface="Times New Roman"/>
              </a:rPr>
              <a:t>Tabary </a:t>
            </a:r>
            <a:r>
              <a:rPr dirty="0" sz="1450" spc="-10">
                <a:latin typeface="Times New Roman"/>
                <a:cs typeface="Times New Roman"/>
              </a:rPr>
              <a:t>were huddled together over </a:t>
            </a:r>
            <a:r>
              <a:rPr dirty="0" sz="1450" spc="-5">
                <a:latin typeface="Times New Roman"/>
                <a:cs typeface="Times New Roman"/>
              </a:rPr>
              <a:t>a </a:t>
            </a:r>
            <a:r>
              <a:rPr dirty="0" sz="1450" spc="-10">
                <a:latin typeface="Times New Roman"/>
                <a:cs typeface="Times New Roman"/>
              </a:rPr>
              <a:t>scrap </a:t>
            </a:r>
            <a:r>
              <a:rPr dirty="0" sz="1450" spc="-5">
                <a:latin typeface="Times New Roman"/>
                <a:cs typeface="Times New Roman"/>
              </a:rPr>
              <a:t>of  </a:t>
            </a:r>
            <a:r>
              <a:rPr dirty="0" sz="1450" spc="-10">
                <a:latin typeface="Times New Roman"/>
                <a:cs typeface="Times New Roman"/>
              </a:rPr>
              <a:t>parchment; </a:t>
            </a:r>
            <a:r>
              <a:rPr dirty="0" sz="1450" spc="-25">
                <a:latin typeface="Times New Roman"/>
                <a:cs typeface="Times New Roman"/>
              </a:rPr>
              <a:t>Villon </a:t>
            </a:r>
            <a:r>
              <a:rPr dirty="0" sz="1450" spc="-10">
                <a:latin typeface="Times New Roman"/>
                <a:cs typeface="Times New Roman"/>
              </a:rPr>
              <a:t>making </a:t>
            </a:r>
            <a:r>
              <a:rPr dirty="0" sz="1450" spc="-5">
                <a:latin typeface="Times New Roman"/>
                <a:cs typeface="Times New Roman"/>
              </a:rPr>
              <a:t>a </a:t>
            </a:r>
            <a:r>
              <a:rPr dirty="0" sz="1450" spc="-10">
                <a:latin typeface="Times New Roman"/>
                <a:cs typeface="Times New Roman"/>
              </a:rPr>
              <a:t>ballade which </a:t>
            </a:r>
            <a:r>
              <a:rPr dirty="0" sz="1450" spc="-5">
                <a:latin typeface="Times New Roman"/>
                <a:cs typeface="Times New Roman"/>
              </a:rPr>
              <a:t>he </a:t>
            </a:r>
            <a:r>
              <a:rPr dirty="0" sz="1450" spc="-10">
                <a:latin typeface="Times New Roman"/>
                <a:cs typeface="Times New Roman"/>
              </a:rPr>
              <a:t>was to call the "Ballade </a:t>
            </a:r>
            <a:r>
              <a:rPr dirty="0" sz="1450" spc="-5">
                <a:latin typeface="Times New Roman"/>
                <a:cs typeface="Times New Roman"/>
              </a:rPr>
              <a:t>of </a:t>
            </a:r>
            <a:r>
              <a:rPr dirty="0" sz="1450" spc="-10">
                <a:latin typeface="Times New Roman"/>
                <a:cs typeface="Times New Roman"/>
              </a:rPr>
              <a:t>Roast  Fish," and </a:t>
            </a:r>
            <a:r>
              <a:rPr dirty="0" sz="1450" spc="-25">
                <a:latin typeface="Times New Roman"/>
                <a:cs typeface="Times New Roman"/>
              </a:rPr>
              <a:t>Tabary </a:t>
            </a:r>
            <a:r>
              <a:rPr dirty="0" sz="1450" spc="-10">
                <a:latin typeface="Times New Roman"/>
                <a:cs typeface="Times New Roman"/>
              </a:rPr>
              <a:t>spluttering admiration at his </a:t>
            </a:r>
            <a:r>
              <a:rPr dirty="0" sz="1450" spc="-15">
                <a:latin typeface="Times New Roman"/>
                <a:cs typeface="Times New Roman"/>
              </a:rPr>
              <a:t>shoulder. </a:t>
            </a:r>
            <a:r>
              <a:rPr dirty="0" sz="1450" spc="-10">
                <a:latin typeface="Times New Roman"/>
                <a:cs typeface="Times New Roman"/>
              </a:rPr>
              <a:t>The poet was </a:t>
            </a:r>
            <a:r>
              <a:rPr dirty="0" sz="1450" spc="-5">
                <a:latin typeface="Times New Roman"/>
                <a:cs typeface="Times New Roman"/>
              </a:rPr>
              <a:t>a </a:t>
            </a:r>
            <a:r>
              <a:rPr dirty="0" sz="1450" spc="-10">
                <a:latin typeface="Times New Roman"/>
                <a:cs typeface="Times New Roman"/>
              </a:rPr>
              <a:t>rag </a:t>
            </a:r>
            <a:r>
              <a:rPr dirty="0" sz="1450" spc="-5">
                <a:latin typeface="Times New Roman"/>
                <a:cs typeface="Times New Roman"/>
              </a:rPr>
              <a:t>of  a </a:t>
            </a:r>
            <a:r>
              <a:rPr dirty="0" sz="1450" spc="-10">
                <a:latin typeface="Times New Roman"/>
                <a:cs typeface="Times New Roman"/>
              </a:rPr>
              <a:t>man, dark, little, and lean, with hollow cheeks and thin black locks. He  carried his four-and- twenty years with feverish animation. Greed had made  folds about his eyes, evil smiles had puckered his mouth. The wolf and pig  struggled together in his face. It was an eloquent, sharp, </a:t>
            </a:r>
            <a:r>
              <a:rPr dirty="0" sz="1450" spc="-25">
                <a:latin typeface="Times New Roman"/>
                <a:cs typeface="Times New Roman"/>
              </a:rPr>
              <a:t>ugly, </a:t>
            </a:r>
            <a:r>
              <a:rPr dirty="0" sz="1450" spc="-10">
                <a:latin typeface="Times New Roman"/>
                <a:cs typeface="Times New Roman"/>
              </a:rPr>
              <a:t>earthly  countenance. His hands were small and prehensile, with fingers knotted like </a:t>
            </a:r>
            <a:r>
              <a:rPr dirty="0" sz="1450" spc="-5">
                <a:latin typeface="Times New Roman"/>
                <a:cs typeface="Times New Roman"/>
              </a:rPr>
              <a:t>a  </a:t>
            </a:r>
            <a:r>
              <a:rPr dirty="0" sz="1450" spc="-10">
                <a:latin typeface="Times New Roman"/>
                <a:cs typeface="Times New Roman"/>
              </a:rPr>
              <a:t>cord; and they were continually flickering in front </a:t>
            </a:r>
            <a:r>
              <a:rPr dirty="0" sz="1450" spc="-5">
                <a:latin typeface="Times New Roman"/>
                <a:cs typeface="Times New Roman"/>
              </a:rPr>
              <a:t>of </a:t>
            </a:r>
            <a:r>
              <a:rPr dirty="0" sz="1450" spc="-10">
                <a:latin typeface="Times New Roman"/>
                <a:cs typeface="Times New Roman"/>
              </a:rPr>
              <a:t>him in violent and  expressive pantomime. As for </a:t>
            </a:r>
            <a:r>
              <a:rPr dirty="0" sz="1450" spc="-35">
                <a:latin typeface="Times New Roman"/>
                <a:cs typeface="Times New Roman"/>
              </a:rPr>
              <a:t>Tabary, </a:t>
            </a:r>
            <a:r>
              <a:rPr dirty="0" sz="1450" spc="-5">
                <a:latin typeface="Times New Roman"/>
                <a:cs typeface="Times New Roman"/>
              </a:rPr>
              <a:t>a </a:t>
            </a:r>
            <a:r>
              <a:rPr dirty="0" sz="1450" spc="-10">
                <a:latin typeface="Times New Roman"/>
                <a:cs typeface="Times New Roman"/>
              </a:rPr>
              <a:t>broad, complacent, admiring  imbecility breathed from his squash nose and slobbering lips: </a:t>
            </a:r>
            <a:r>
              <a:rPr dirty="0" sz="1450" spc="-5">
                <a:latin typeface="Times New Roman"/>
                <a:cs typeface="Times New Roman"/>
              </a:rPr>
              <a:t>he </a:t>
            </a:r>
            <a:r>
              <a:rPr dirty="0" sz="1450" spc="-10">
                <a:latin typeface="Times New Roman"/>
                <a:cs typeface="Times New Roman"/>
              </a:rPr>
              <a:t>had become </a:t>
            </a:r>
            <a:r>
              <a:rPr dirty="0" sz="1450" spc="-5">
                <a:latin typeface="Times New Roman"/>
                <a:cs typeface="Times New Roman"/>
              </a:rPr>
              <a:t>a  </a:t>
            </a:r>
            <a:r>
              <a:rPr dirty="0" sz="1450" spc="-10">
                <a:latin typeface="Times New Roman"/>
                <a:cs typeface="Times New Roman"/>
              </a:rPr>
              <a:t>thief, just as </a:t>
            </a:r>
            <a:r>
              <a:rPr dirty="0" sz="1450" spc="-5">
                <a:latin typeface="Times New Roman"/>
                <a:cs typeface="Times New Roman"/>
              </a:rPr>
              <a:t>he </a:t>
            </a:r>
            <a:r>
              <a:rPr dirty="0" sz="1450" spc="-10">
                <a:latin typeface="Times New Roman"/>
                <a:cs typeface="Times New Roman"/>
              </a:rPr>
              <a:t>might have become the most decent </a:t>
            </a:r>
            <a:r>
              <a:rPr dirty="0" sz="1450" spc="-5">
                <a:latin typeface="Times New Roman"/>
                <a:cs typeface="Times New Roman"/>
              </a:rPr>
              <a:t>of </a:t>
            </a:r>
            <a:r>
              <a:rPr dirty="0" sz="1450" spc="-10">
                <a:latin typeface="Times New Roman"/>
                <a:cs typeface="Times New Roman"/>
              </a:rPr>
              <a:t>burgesses, </a:t>
            </a:r>
            <a:r>
              <a:rPr dirty="0" sz="1450" spc="-5">
                <a:latin typeface="Times New Roman"/>
                <a:cs typeface="Times New Roman"/>
              </a:rPr>
              <a:t>by </a:t>
            </a:r>
            <a:r>
              <a:rPr dirty="0" sz="1450" spc="-10">
                <a:latin typeface="Times New Roman"/>
                <a:cs typeface="Times New Roman"/>
              </a:rPr>
              <a:t>the  imperious chance that rules the lives </a:t>
            </a:r>
            <a:r>
              <a:rPr dirty="0" sz="1450" spc="-5">
                <a:latin typeface="Times New Roman"/>
                <a:cs typeface="Times New Roman"/>
              </a:rPr>
              <a:t>of </a:t>
            </a:r>
            <a:r>
              <a:rPr dirty="0" sz="1450" spc="-10">
                <a:latin typeface="Times New Roman"/>
                <a:cs typeface="Times New Roman"/>
              </a:rPr>
              <a:t>human geese and human</a:t>
            </a:r>
            <a:r>
              <a:rPr dirty="0" sz="1450" spc="100">
                <a:latin typeface="Times New Roman"/>
                <a:cs typeface="Times New Roman"/>
              </a:rPr>
              <a:t> </a:t>
            </a:r>
            <a:r>
              <a:rPr dirty="0" sz="1450" spc="-10">
                <a:latin typeface="Times New Roman"/>
                <a:cs typeface="Times New Roman"/>
              </a:rPr>
              <a:t>donkeys.</a:t>
            </a:r>
            <a:endParaRPr sz="1450">
              <a:latin typeface="Times New Roman"/>
              <a:cs typeface="Times New Roman"/>
            </a:endParaRPr>
          </a:p>
          <a:p>
            <a:pPr algn="just" marL="12700" marR="7620">
              <a:lnSpc>
                <a:spcPts val="1730"/>
              </a:lnSpc>
              <a:spcBef>
                <a:spcPts val="840"/>
              </a:spcBef>
            </a:pPr>
            <a:r>
              <a:rPr dirty="0" sz="1450" spc="-10">
                <a:latin typeface="Times New Roman"/>
                <a:cs typeface="Times New Roman"/>
              </a:rPr>
              <a:t>At the monk's other hand, Montigny and Thevenin Pensete played </a:t>
            </a:r>
            <a:r>
              <a:rPr dirty="0" sz="1450" spc="-5">
                <a:latin typeface="Times New Roman"/>
                <a:cs typeface="Times New Roman"/>
              </a:rPr>
              <a:t>a </a:t>
            </a:r>
            <a:r>
              <a:rPr dirty="0" sz="1450" spc="-10">
                <a:latin typeface="Times New Roman"/>
                <a:cs typeface="Times New Roman"/>
              </a:rPr>
              <a:t>game </a:t>
            </a:r>
            <a:r>
              <a:rPr dirty="0" sz="1450" spc="-5">
                <a:latin typeface="Times New Roman"/>
                <a:cs typeface="Times New Roman"/>
              </a:rPr>
              <a:t>of  </a:t>
            </a:r>
            <a:r>
              <a:rPr dirty="0" sz="1450" spc="-10">
                <a:latin typeface="Times New Roman"/>
                <a:cs typeface="Times New Roman"/>
              </a:rPr>
              <a:t>chance.</a:t>
            </a:r>
            <a:r>
              <a:rPr dirty="0" sz="1450" spc="45">
                <a:latin typeface="Times New Roman"/>
                <a:cs typeface="Times New Roman"/>
              </a:rPr>
              <a:t> </a:t>
            </a:r>
            <a:r>
              <a:rPr dirty="0" sz="1450" spc="-10">
                <a:latin typeface="Times New Roman"/>
                <a:cs typeface="Times New Roman"/>
              </a:rPr>
              <a:t>About</a:t>
            </a:r>
            <a:r>
              <a:rPr dirty="0" sz="1450" spc="5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first</a:t>
            </a:r>
            <a:r>
              <a:rPr dirty="0" sz="1450" spc="50">
                <a:latin typeface="Times New Roman"/>
                <a:cs typeface="Times New Roman"/>
              </a:rPr>
              <a:t> </a:t>
            </a:r>
            <a:r>
              <a:rPr dirty="0" sz="1450" spc="-10">
                <a:latin typeface="Times New Roman"/>
                <a:cs typeface="Times New Roman"/>
              </a:rPr>
              <a:t>there</a:t>
            </a:r>
            <a:r>
              <a:rPr dirty="0" sz="1450" spc="50">
                <a:latin typeface="Times New Roman"/>
                <a:cs typeface="Times New Roman"/>
              </a:rPr>
              <a:t> </a:t>
            </a:r>
            <a:r>
              <a:rPr dirty="0" sz="1450" spc="-10">
                <a:latin typeface="Times New Roman"/>
                <a:cs typeface="Times New Roman"/>
              </a:rPr>
              <a:t>clung</a:t>
            </a:r>
            <a:r>
              <a:rPr dirty="0" sz="1450" spc="45">
                <a:latin typeface="Times New Roman"/>
                <a:cs typeface="Times New Roman"/>
              </a:rPr>
              <a:t> </a:t>
            </a:r>
            <a:r>
              <a:rPr dirty="0" sz="1450" spc="-10">
                <a:latin typeface="Times New Roman"/>
                <a:cs typeface="Times New Roman"/>
              </a:rPr>
              <a:t>some</a:t>
            </a:r>
            <a:r>
              <a:rPr dirty="0" sz="1450" spc="50">
                <a:latin typeface="Times New Roman"/>
                <a:cs typeface="Times New Roman"/>
              </a:rPr>
              <a:t> </a:t>
            </a:r>
            <a:r>
              <a:rPr dirty="0" sz="1450" spc="-10">
                <a:latin typeface="Times New Roman"/>
                <a:cs typeface="Times New Roman"/>
              </a:rPr>
              <a:t>flavour</a:t>
            </a:r>
            <a:r>
              <a:rPr dirty="0" sz="1450" spc="50">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5">
                <a:latin typeface="Times New Roman"/>
                <a:cs typeface="Times New Roman"/>
              </a:rPr>
              <a:t>good</a:t>
            </a:r>
            <a:r>
              <a:rPr dirty="0" sz="1450" spc="50">
                <a:latin typeface="Times New Roman"/>
                <a:cs typeface="Times New Roman"/>
              </a:rPr>
              <a:t> </a:t>
            </a:r>
            <a:r>
              <a:rPr dirty="0" sz="1450" spc="-10">
                <a:latin typeface="Times New Roman"/>
                <a:cs typeface="Times New Roman"/>
              </a:rPr>
              <a:t>birth</a:t>
            </a:r>
            <a:r>
              <a:rPr dirty="0" sz="1450" spc="4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training,</a:t>
            </a:r>
            <a:r>
              <a:rPr dirty="0" sz="1450" spc="50">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about </a:t>
            </a:r>
            <a:r>
              <a:rPr dirty="0" sz="1450" spc="-5">
                <a:latin typeface="Times New Roman"/>
                <a:cs typeface="Times New Roman"/>
              </a:rPr>
              <a:t>a </a:t>
            </a:r>
            <a:r>
              <a:rPr dirty="0" sz="1450" spc="-10">
                <a:latin typeface="Times New Roman"/>
                <a:cs typeface="Times New Roman"/>
              </a:rPr>
              <a:t>fallen angel; something </a:t>
            </a:r>
            <a:r>
              <a:rPr dirty="0" sz="1450" spc="-5">
                <a:latin typeface="Times New Roman"/>
                <a:cs typeface="Times New Roman"/>
              </a:rPr>
              <a:t>long, </a:t>
            </a:r>
            <a:r>
              <a:rPr dirty="0" sz="1450" spc="-10">
                <a:latin typeface="Times New Roman"/>
                <a:cs typeface="Times New Roman"/>
              </a:rPr>
              <a:t>lithe, and courtly in the person;  something aquiline and darkling in the face. Thevenin, </a:t>
            </a:r>
            <a:r>
              <a:rPr dirty="0" sz="1450" spc="-5">
                <a:latin typeface="Times New Roman"/>
                <a:cs typeface="Times New Roman"/>
              </a:rPr>
              <a:t>poor </a:t>
            </a:r>
            <a:r>
              <a:rPr dirty="0" sz="1450" spc="-10">
                <a:latin typeface="Times New Roman"/>
                <a:cs typeface="Times New Roman"/>
              </a:rPr>
              <a:t>soul, was in great  feather: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 good </a:t>
            </a:r>
            <a:r>
              <a:rPr dirty="0" sz="1450" spc="-10">
                <a:latin typeface="Times New Roman"/>
                <a:cs typeface="Times New Roman"/>
              </a:rPr>
              <a:t>stroke </a:t>
            </a:r>
            <a:r>
              <a:rPr dirty="0" sz="1450" spc="-5">
                <a:latin typeface="Times New Roman"/>
                <a:cs typeface="Times New Roman"/>
              </a:rPr>
              <a:t>of </a:t>
            </a:r>
            <a:r>
              <a:rPr dirty="0" sz="1450" spc="-10">
                <a:latin typeface="Times New Roman"/>
                <a:cs typeface="Times New Roman"/>
              </a:rPr>
              <a:t>knavery that afternoon in the Faubourg  St. Jacques, and all </a:t>
            </a:r>
            <a:r>
              <a:rPr dirty="0" sz="1450" spc="-5">
                <a:latin typeface="Times New Roman"/>
                <a:cs typeface="Times New Roman"/>
              </a:rPr>
              <a:t>night he </a:t>
            </a:r>
            <a:r>
              <a:rPr dirty="0" sz="1450" spc="-10">
                <a:latin typeface="Times New Roman"/>
                <a:cs typeface="Times New Roman"/>
              </a:rPr>
              <a:t>had been gaining from </a:t>
            </a:r>
            <a:r>
              <a:rPr dirty="0" sz="1450" spc="-20">
                <a:latin typeface="Times New Roman"/>
                <a:cs typeface="Times New Roman"/>
              </a:rPr>
              <a:t>Montigny. </a:t>
            </a:r>
            <a:r>
              <a:rPr dirty="0" sz="1450" spc="-10">
                <a:latin typeface="Times New Roman"/>
                <a:cs typeface="Times New Roman"/>
              </a:rPr>
              <a:t>A flat smile  illuminated his face; his bald head shone rosily in </a:t>
            </a:r>
            <a:r>
              <a:rPr dirty="0" sz="1450" spc="-5">
                <a:latin typeface="Times New Roman"/>
                <a:cs typeface="Times New Roman"/>
              </a:rPr>
              <a:t>a </a:t>
            </a:r>
            <a:r>
              <a:rPr dirty="0" sz="1450" spc="-10">
                <a:latin typeface="Times New Roman"/>
                <a:cs typeface="Times New Roman"/>
              </a:rPr>
              <a:t>garland </a:t>
            </a:r>
            <a:r>
              <a:rPr dirty="0" sz="1450" spc="-5">
                <a:latin typeface="Times New Roman"/>
                <a:cs typeface="Times New Roman"/>
              </a:rPr>
              <a:t>of </a:t>
            </a:r>
            <a:r>
              <a:rPr dirty="0" sz="1450" spc="-10">
                <a:latin typeface="Times New Roman"/>
                <a:cs typeface="Times New Roman"/>
              </a:rPr>
              <a:t>red curls; his  little protuberant stomach shook with silent chucklings as </a:t>
            </a:r>
            <a:r>
              <a:rPr dirty="0" sz="1450" spc="-5">
                <a:latin typeface="Times New Roman"/>
                <a:cs typeface="Times New Roman"/>
              </a:rPr>
              <a:t>he </a:t>
            </a:r>
            <a:r>
              <a:rPr dirty="0" sz="1450" spc="-10">
                <a:latin typeface="Times New Roman"/>
                <a:cs typeface="Times New Roman"/>
              </a:rPr>
              <a:t>swept in his  gains.</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"Doubles </a:t>
            </a:r>
            <a:r>
              <a:rPr dirty="0" sz="1450" spc="-5">
                <a:latin typeface="Times New Roman"/>
                <a:cs typeface="Times New Roman"/>
              </a:rPr>
              <a:t>or </a:t>
            </a:r>
            <a:r>
              <a:rPr dirty="0" sz="1450" spc="-10">
                <a:latin typeface="Times New Roman"/>
                <a:cs typeface="Times New Roman"/>
              </a:rPr>
              <a:t>quits?" said Thevenin. Montigny nodded</a:t>
            </a:r>
            <a:r>
              <a:rPr dirty="0" sz="1450" spc="35">
                <a:latin typeface="Times New Roman"/>
                <a:cs typeface="Times New Roman"/>
              </a:rPr>
              <a:t> </a:t>
            </a:r>
            <a:r>
              <a:rPr dirty="0" sz="1450" spc="-25">
                <a:latin typeface="Times New Roman"/>
                <a:cs typeface="Times New Roman"/>
              </a:rPr>
              <a:t>grimly.</a:t>
            </a:r>
            <a:endParaRPr sz="1450">
              <a:latin typeface="Times New Roman"/>
              <a:cs typeface="Times New Roman"/>
            </a:endParaRPr>
          </a:p>
          <a:p>
            <a:pPr marL="12700" marR="7620">
              <a:lnSpc>
                <a:spcPts val="1730"/>
              </a:lnSpc>
              <a:spcBef>
                <a:spcPts val="919"/>
              </a:spcBef>
            </a:pPr>
            <a:r>
              <a:rPr dirty="0" sz="1450" spc="-10">
                <a:latin typeface="Times New Roman"/>
                <a:cs typeface="Times New Roman"/>
              </a:rPr>
              <a:t>"Some may prefer to dine in state," wrote </a:t>
            </a:r>
            <a:r>
              <a:rPr dirty="0" sz="1450" spc="-20">
                <a:latin typeface="Times New Roman"/>
                <a:cs typeface="Times New Roman"/>
              </a:rPr>
              <a:t>Villon, </a:t>
            </a:r>
            <a:r>
              <a:rPr dirty="0" sz="1450" spc="-10">
                <a:latin typeface="Times New Roman"/>
                <a:cs typeface="Times New Roman"/>
              </a:rPr>
              <a:t>"On bread and cheese </a:t>
            </a:r>
            <a:r>
              <a:rPr dirty="0" sz="1450" spc="-5">
                <a:latin typeface="Times New Roman"/>
                <a:cs typeface="Times New Roman"/>
              </a:rPr>
              <a:t>on  </a:t>
            </a:r>
            <a:r>
              <a:rPr dirty="0" sz="1450" spc="-10">
                <a:latin typeface="Times New Roman"/>
                <a:cs typeface="Times New Roman"/>
              </a:rPr>
              <a:t>silver plate. Or </a:t>
            </a:r>
            <a:r>
              <a:rPr dirty="0" sz="1450" spc="-5">
                <a:latin typeface="Times New Roman"/>
                <a:cs typeface="Times New Roman"/>
              </a:rPr>
              <a:t>- or - </a:t>
            </a:r>
            <a:r>
              <a:rPr dirty="0" sz="1450" spc="-10">
                <a:latin typeface="Times New Roman"/>
                <a:cs typeface="Times New Roman"/>
              </a:rPr>
              <a:t>help me </a:t>
            </a:r>
            <a:r>
              <a:rPr dirty="0" sz="1450" spc="-5">
                <a:latin typeface="Times New Roman"/>
                <a:cs typeface="Times New Roman"/>
              </a:rPr>
              <a:t>out,</a:t>
            </a:r>
            <a:r>
              <a:rPr dirty="0" sz="1450" spc="15">
                <a:latin typeface="Times New Roman"/>
                <a:cs typeface="Times New Roman"/>
              </a:rPr>
              <a:t> </a:t>
            </a:r>
            <a:r>
              <a:rPr dirty="0" sz="1450" spc="-10">
                <a:latin typeface="Times New Roman"/>
                <a:cs typeface="Times New Roman"/>
              </a:rPr>
              <a:t>Guido!"</a:t>
            </a:r>
            <a:endParaRPr sz="1450">
              <a:latin typeface="Times New Roman"/>
              <a:cs typeface="Times New Roman"/>
            </a:endParaRPr>
          </a:p>
          <a:p>
            <a:pPr marL="12700">
              <a:lnSpc>
                <a:spcPct val="100000"/>
              </a:lnSpc>
              <a:spcBef>
                <a:spcPts val="795"/>
              </a:spcBef>
            </a:pPr>
            <a:r>
              <a:rPr dirty="0" sz="1450" spc="-25">
                <a:latin typeface="Times New Roman"/>
                <a:cs typeface="Times New Roman"/>
              </a:rPr>
              <a:t>Tabary</a:t>
            </a:r>
            <a:r>
              <a:rPr dirty="0" sz="1450" spc="-10">
                <a:latin typeface="Times New Roman"/>
                <a:cs typeface="Times New Roman"/>
              </a:rPr>
              <a:t> giggled.</a:t>
            </a:r>
            <a:endParaRPr sz="1450">
              <a:latin typeface="Times New Roman"/>
              <a:cs typeface="Times New Roman"/>
            </a:endParaRPr>
          </a:p>
          <a:p>
            <a:pPr marL="12700">
              <a:lnSpc>
                <a:spcPct val="100000"/>
              </a:lnSpc>
              <a:spcBef>
                <a:spcPts val="855"/>
              </a:spcBef>
            </a:pPr>
            <a:r>
              <a:rPr dirty="0" sz="1450" spc="-10">
                <a:latin typeface="Times New Roman"/>
                <a:cs typeface="Times New Roman"/>
              </a:rPr>
              <a:t>"Or parsley </a:t>
            </a:r>
            <a:r>
              <a:rPr dirty="0" sz="1450" spc="-5">
                <a:latin typeface="Times New Roman"/>
                <a:cs typeface="Times New Roman"/>
              </a:rPr>
              <a:t>on a </a:t>
            </a:r>
            <a:r>
              <a:rPr dirty="0" sz="1450" spc="-10">
                <a:latin typeface="Times New Roman"/>
                <a:cs typeface="Times New Roman"/>
              </a:rPr>
              <a:t>golden dish," scribbled the</a:t>
            </a:r>
            <a:r>
              <a:rPr dirty="0" sz="1450" spc="25">
                <a:latin typeface="Times New Roman"/>
                <a:cs typeface="Times New Roman"/>
              </a:rPr>
              <a:t> </a:t>
            </a:r>
            <a:r>
              <a:rPr dirty="0" sz="1450" spc="-10">
                <a:latin typeface="Times New Roman"/>
                <a:cs typeface="Times New Roman"/>
              </a:rPr>
              <a:t>poet.</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wind was freshening without; it drove the snow before it, and sometimes  raised its voice in </a:t>
            </a:r>
            <a:r>
              <a:rPr dirty="0" sz="1450" spc="-5">
                <a:latin typeface="Times New Roman"/>
                <a:cs typeface="Times New Roman"/>
              </a:rPr>
              <a:t>a </a:t>
            </a:r>
            <a:r>
              <a:rPr dirty="0" sz="1450" spc="-10">
                <a:latin typeface="Times New Roman"/>
                <a:cs typeface="Times New Roman"/>
              </a:rPr>
              <a:t>victorious whoop, and made sepulchral grumblings in the  </a:t>
            </a:r>
            <a:r>
              <a:rPr dirty="0" sz="1450" spc="-20">
                <a:latin typeface="Times New Roman"/>
                <a:cs typeface="Times New Roman"/>
              </a:rPr>
              <a:t>chimney.</a:t>
            </a:r>
            <a:r>
              <a:rPr dirty="0" sz="1450" spc="320">
                <a:latin typeface="Times New Roman"/>
                <a:cs typeface="Times New Roman"/>
              </a:rPr>
              <a:t> </a:t>
            </a:r>
            <a:r>
              <a:rPr dirty="0" sz="1450" spc="-10">
                <a:latin typeface="Times New Roman"/>
                <a:cs typeface="Times New Roman"/>
              </a:rPr>
              <a:t>The cold was growing sharper an the </a:t>
            </a:r>
            <a:r>
              <a:rPr dirty="0" sz="1450" spc="-5">
                <a:latin typeface="Times New Roman"/>
                <a:cs typeface="Times New Roman"/>
              </a:rPr>
              <a:t>night </a:t>
            </a:r>
            <a:r>
              <a:rPr dirty="0" sz="1450" spc="-10">
                <a:latin typeface="Times New Roman"/>
                <a:cs typeface="Times New Roman"/>
              </a:rPr>
              <a:t>went </a:t>
            </a:r>
            <a:r>
              <a:rPr dirty="0" sz="1450" spc="-5">
                <a:latin typeface="Times New Roman"/>
                <a:cs typeface="Times New Roman"/>
              </a:rPr>
              <a:t>on. </a:t>
            </a:r>
            <a:r>
              <a:rPr dirty="0" sz="1450" spc="-20">
                <a:latin typeface="Times New Roman"/>
                <a:cs typeface="Times New Roman"/>
              </a:rPr>
              <a:t>Villon,  </a:t>
            </a:r>
            <a:r>
              <a:rPr dirty="0" sz="1450" spc="-10">
                <a:latin typeface="Times New Roman"/>
                <a:cs typeface="Times New Roman"/>
              </a:rPr>
              <a:t>protruding his lips, imitated the gust with something between </a:t>
            </a:r>
            <a:r>
              <a:rPr dirty="0" sz="1450" spc="-5">
                <a:latin typeface="Times New Roman"/>
                <a:cs typeface="Times New Roman"/>
              </a:rPr>
              <a:t>a </a:t>
            </a:r>
            <a:r>
              <a:rPr dirty="0" sz="1450" spc="-10">
                <a:latin typeface="Times New Roman"/>
                <a:cs typeface="Times New Roman"/>
              </a:rPr>
              <a:t>whistle and </a:t>
            </a:r>
            <a:r>
              <a:rPr dirty="0" sz="1450" spc="-5">
                <a:latin typeface="Times New Roman"/>
                <a:cs typeface="Times New Roman"/>
              </a:rPr>
              <a:t>a  </a:t>
            </a:r>
            <a:r>
              <a:rPr dirty="0" sz="1450" spc="-10">
                <a:latin typeface="Times New Roman"/>
                <a:cs typeface="Times New Roman"/>
              </a:rPr>
              <a:t>groan. It was an eerie, uncomfortable talent </a:t>
            </a:r>
            <a:r>
              <a:rPr dirty="0" sz="1450" spc="-5">
                <a:latin typeface="Times New Roman"/>
                <a:cs typeface="Times New Roman"/>
              </a:rPr>
              <a:t>of </a:t>
            </a:r>
            <a:r>
              <a:rPr dirty="0" sz="1450" spc="-10">
                <a:latin typeface="Times New Roman"/>
                <a:cs typeface="Times New Roman"/>
              </a:rPr>
              <a:t>the poet's, much detested </a:t>
            </a:r>
            <a:r>
              <a:rPr dirty="0" sz="1450" spc="-5">
                <a:latin typeface="Times New Roman"/>
                <a:cs typeface="Times New Roman"/>
              </a:rPr>
              <a:t>by </a:t>
            </a:r>
            <a:r>
              <a:rPr dirty="0" sz="1450" spc="-10">
                <a:latin typeface="Times New Roman"/>
                <a:cs typeface="Times New Roman"/>
              </a:rPr>
              <a:t>the  Picardy monk.</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"Can't </a:t>
            </a:r>
            <a:r>
              <a:rPr dirty="0" sz="1450" spc="-5">
                <a:latin typeface="Times New Roman"/>
                <a:cs typeface="Times New Roman"/>
              </a:rPr>
              <a:t>you </a:t>
            </a:r>
            <a:r>
              <a:rPr dirty="0" sz="1450" spc="-10">
                <a:latin typeface="Times New Roman"/>
                <a:cs typeface="Times New Roman"/>
              </a:rPr>
              <a:t>hear it rattle in the gibbet?" said </a:t>
            </a:r>
            <a:r>
              <a:rPr dirty="0" sz="1450" spc="-20">
                <a:latin typeface="Times New Roman"/>
                <a:cs typeface="Times New Roman"/>
              </a:rPr>
              <a:t>Villon. </a:t>
            </a:r>
            <a:r>
              <a:rPr dirty="0" sz="1450" spc="-10">
                <a:latin typeface="Times New Roman"/>
                <a:cs typeface="Times New Roman"/>
              </a:rPr>
              <a:t>"They are all dancing the  devil's jig </a:t>
            </a:r>
            <a:r>
              <a:rPr dirty="0" sz="1450" spc="-5">
                <a:latin typeface="Times New Roman"/>
                <a:cs typeface="Times New Roman"/>
              </a:rPr>
              <a:t>on </a:t>
            </a:r>
            <a:r>
              <a:rPr dirty="0" sz="1450" spc="-10">
                <a:latin typeface="Times New Roman"/>
                <a:cs typeface="Times New Roman"/>
              </a:rPr>
              <a:t>nothing, </a:t>
            </a:r>
            <a:r>
              <a:rPr dirty="0" sz="1450" spc="-5">
                <a:latin typeface="Times New Roman"/>
                <a:cs typeface="Times New Roman"/>
              </a:rPr>
              <a:t>up </a:t>
            </a:r>
            <a:r>
              <a:rPr dirty="0" sz="1450" spc="-10">
                <a:latin typeface="Times New Roman"/>
                <a:cs typeface="Times New Roman"/>
              </a:rPr>
              <a:t>there. </a:t>
            </a:r>
            <a:r>
              <a:rPr dirty="0" sz="1450" spc="-60">
                <a:latin typeface="Times New Roman"/>
                <a:cs typeface="Times New Roman"/>
              </a:rPr>
              <a:t>You </a:t>
            </a:r>
            <a:r>
              <a:rPr dirty="0" sz="1450" spc="-10">
                <a:latin typeface="Times New Roman"/>
                <a:cs typeface="Times New Roman"/>
              </a:rPr>
              <a:t>may dance, my gallants, you'll </a:t>
            </a:r>
            <a:r>
              <a:rPr dirty="0" sz="1450" spc="-5">
                <a:latin typeface="Times New Roman"/>
                <a:cs typeface="Times New Roman"/>
              </a:rPr>
              <a:t>be none </a:t>
            </a:r>
            <a:r>
              <a:rPr dirty="0" sz="1450" spc="-10">
                <a:latin typeface="Times New Roman"/>
                <a:cs typeface="Times New Roman"/>
              </a:rPr>
              <a:t>the  warmer! Whew! what </a:t>
            </a:r>
            <a:r>
              <a:rPr dirty="0" sz="1450" spc="-5">
                <a:latin typeface="Times New Roman"/>
                <a:cs typeface="Times New Roman"/>
              </a:rPr>
              <a:t>a </a:t>
            </a:r>
            <a:r>
              <a:rPr dirty="0" sz="1450" spc="-10">
                <a:latin typeface="Times New Roman"/>
                <a:cs typeface="Times New Roman"/>
              </a:rPr>
              <a:t>gust! Down went somebody just now! A medlar the  fewer </a:t>
            </a:r>
            <a:r>
              <a:rPr dirty="0" sz="1450" spc="-5">
                <a:latin typeface="Times New Roman"/>
                <a:cs typeface="Times New Roman"/>
              </a:rPr>
              <a:t>on </a:t>
            </a:r>
            <a:r>
              <a:rPr dirty="0" sz="1450" spc="-10">
                <a:latin typeface="Times New Roman"/>
                <a:cs typeface="Times New Roman"/>
              </a:rPr>
              <a:t>the three-legged </a:t>
            </a:r>
            <a:r>
              <a:rPr dirty="0" sz="1450" spc="-15">
                <a:latin typeface="Times New Roman"/>
                <a:cs typeface="Times New Roman"/>
              </a:rPr>
              <a:t>medlar-tree! </a:t>
            </a:r>
            <a:r>
              <a:rPr dirty="0" sz="1450" spc="-5">
                <a:latin typeface="Times New Roman"/>
                <a:cs typeface="Times New Roman"/>
              </a:rPr>
              <a:t>- I </a:t>
            </a:r>
            <a:r>
              <a:rPr dirty="0" sz="1450" spc="-30">
                <a:latin typeface="Times New Roman"/>
                <a:cs typeface="Times New Roman"/>
              </a:rPr>
              <a:t>say, </a:t>
            </a:r>
            <a:r>
              <a:rPr dirty="0" sz="1450" spc="-10">
                <a:latin typeface="Times New Roman"/>
                <a:cs typeface="Times New Roman"/>
              </a:rPr>
              <a:t>Dom Nicolas, it'll </a:t>
            </a:r>
            <a:r>
              <a:rPr dirty="0" sz="1450" spc="-5">
                <a:latin typeface="Times New Roman"/>
                <a:cs typeface="Times New Roman"/>
              </a:rPr>
              <a:t>be </a:t>
            </a:r>
            <a:r>
              <a:rPr dirty="0" sz="1450" spc="-10">
                <a:latin typeface="Times New Roman"/>
                <a:cs typeface="Times New Roman"/>
              </a:rPr>
              <a:t>cold to-  </a:t>
            </a:r>
            <a:r>
              <a:rPr dirty="0" sz="1450" spc="-5">
                <a:latin typeface="Times New Roman"/>
                <a:cs typeface="Times New Roman"/>
              </a:rPr>
              <a:t>night on </a:t>
            </a:r>
            <a:r>
              <a:rPr dirty="0" sz="1450" spc="-10">
                <a:latin typeface="Times New Roman"/>
                <a:cs typeface="Times New Roman"/>
              </a:rPr>
              <a:t>the St. Denis Road?" </a:t>
            </a:r>
            <a:r>
              <a:rPr dirty="0" sz="1450" spc="-5">
                <a:latin typeface="Times New Roman"/>
                <a:cs typeface="Times New Roman"/>
              </a:rPr>
              <a:t>he</a:t>
            </a:r>
            <a:r>
              <a:rPr dirty="0" sz="1450" spc="1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Dom Nicolas winked both his big eyes, and seemed to choke </a:t>
            </a:r>
            <a:r>
              <a:rPr dirty="0" sz="1450" spc="-5">
                <a:latin typeface="Times New Roman"/>
                <a:cs typeface="Times New Roman"/>
              </a:rPr>
              <a:t>upon </a:t>
            </a:r>
            <a:r>
              <a:rPr dirty="0" sz="1450" spc="-10">
                <a:latin typeface="Times New Roman"/>
                <a:cs typeface="Times New Roman"/>
              </a:rPr>
              <a:t>his Adam's  apple. Montfaucon, the great grisly Paris gibbet, stood hard </a:t>
            </a:r>
            <a:r>
              <a:rPr dirty="0" sz="1450" spc="-5">
                <a:latin typeface="Times New Roman"/>
                <a:cs typeface="Times New Roman"/>
              </a:rPr>
              <a:t>by </a:t>
            </a:r>
            <a:r>
              <a:rPr dirty="0" sz="1450" spc="-10">
                <a:latin typeface="Times New Roman"/>
                <a:cs typeface="Times New Roman"/>
              </a:rPr>
              <a:t>the St. Denis  Road, and the pleasantry touched him </a:t>
            </a:r>
            <a:r>
              <a:rPr dirty="0" sz="1450" spc="-5">
                <a:latin typeface="Times New Roman"/>
                <a:cs typeface="Times New Roman"/>
              </a:rPr>
              <a:t>on </a:t>
            </a:r>
            <a:r>
              <a:rPr dirty="0" sz="1450" spc="-10">
                <a:latin typeface="Times New Roman"/>
                <a:cs typeface="Times New Roman"/>
              </a:rPr>
              <a:t>the </a:t>
            </a:r>
            <a:r>
              <a:rPr dirty="0" sz="1450" spc="-35">
                <a:latin typeface="Times New Roman"/>
                <a:cs typeface="Times New Roman"/>
              </a:rPr>
              <a:t>raw. </a:t>
            </a:r>
            <a:r>
              <a:rPr dirty="0" sz="1450" spc="-10">
                <a:latin typeface="Times New Roman"/>
                <a:cs typeface="Times New Roman"/>
              </a:rPr>
              <a:t>As for </a:t>
            </a:r>
            <a:r>
              <a:rPr dirty="0" sz="1450" spc="-35">
                <a:latin typeface="Times New Roman"/>
                <a:cs typeface="Times New Roman"/>
              </a:rPr>
              <a:t>Tabary, </a:t>
            </a:r>
            <a:r>
              <a:rPr dirty="0" sz="1450" spc="-5">
                <a:latin typeface="Times New Roman"/>
                <a:cs typeface="Times New Roman"/>
              </a:rPr>
              <a:t>he </a:t>
            </a:r>
            <a:r>
              <a:rPr dirty="0" sz="1450" spc="-10">
                <a:latin typeface="Times New Roman"/>
                <a:cs typeface="Times New Roman"/>
              </a:rPr>
              <a:t>laughed  immoderately over the medlars; </a:t>
            </a:r>
            <a:r>
              <a:rPr dirty="0" sz="1450" spc="-5">
                <a:latin typeface="Times New Roman"/>
                <a:cs typeface="Times New Roman"/>
              </a:rPr>
              <a:t>he </a:t>
            </a:r>
            <a:r>
              <a:rPr dirty="0" sz="1450" spc="-10">
                <a:latin typeface="Times New Roman"/>
                <a:cs typeface="Times New Roman"/>
              </a:rPr>
              <a:t>had never heard anything more light-  hearted; and </a:t>
            </a:r>
            <a:r>
              <a:rPr dirty="0" sz="1450" spc="-5">
                <a:latin typeface="Times New Roman"/>
                <a:cs typeface="Times New Roman"/>
              </a:rPr>
              <a:t>he </a:t>
            </a:r>
            <a:r>
              <a:rPr dirty="0" sz="1450" spc="-10">
                <a:latin typeface="Times New Roman"/>
                <a:cs typeface="Times New Roman"/>
              </a:rPr>
              <a:t>held his sides and crowed. </a:t>
            </a:r>
            <a:r>
              <a:rPr dirty="0" sz="1450" spc="-25">
                <a:latin typeface="Times New Roman"/>
                <a:cs typeface="Times New Roman"/>
              </a:rPr>
              <a:t>Villon </a:t>
            </a:r>
            <a:r>
              <a:rPr dirty="0" sz="1450" spc="-10">
                <a:latin typeface="Times New Roman"/>
                <a:cs typeface="Times New Roman"/>
              </a:rPr>
              <a:t>fetched him </a:t>
            </a:r>
            <a:r>
              <a:rPr dirty="0" sz="1450" spc="-5">
                <a:latin typeface="Times New Roman"/>
                <a:cs typeface="Times New Roman"/>
              </a:rPr>
              <a:t>a </a:t>
            </a:r>
            <a:r>
              <a:rPr dirty="0" sz="1450" spc="-10">
                <a:latin typeface="Times New Roman"/>
                <a:cs typeface="Times New Roman"/>
              </a:rPr>
              <a:t>fillip </a:t>
            </a:r>
            <a:r>
              <a:rPr dirty="0" sz="1450" spc="-5">
                <a:latin typeface="Times New Roman"/>
                <a:cs typeface="Times New Roman"/>
              </a:rPr>
              <a:t>on </a:t>
            </a:r>
            <a:r>
              <a:rPr dirty="0" sz="1450" spc="-10">
                <a:latin typeface="Times New Roman"/>
                <a:cs typeface="Times New Roman"/>
              </a:rPr>
              <a:t>the  nose, which turned his mirth into an attack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coughing.</a:t>
            </a:r>
            <a:endParaRPr sz="1450">
              <a:latin typeface="Times New Roman"/>
              <a:cs typeface="Times New Roman"/>
            </a:endParaRPr>
          </a:p>
          <a:p>
            <a:pPr marL="12700" marR="1162050">
              <a:lnSpc>
                <a:spcPts val="2590"/>
              </a:lnSpc>
              <a:spcBef>
                <a:spcPts val="165"/>
              </a:spcBef>
            </a:pPr>
            <a:r>
              <a:rPr dirty="0" sz="1450" spc="-10">
                <a:latin typeface="Times New Roman"/>
                <a:cs typeface="Times New Roman"/>
              </a:rPr>
              <a:t>"Oh, stop that </a:t>
            </a:r>
            <a:r>
              <a:rPr dirty="0" sz="1450" spc="-25">
                <a:latin typeface="Times New Roman"/>
                <a:cs typeface="Times New Roman"/>
              </a:rPr>
              <a:t>row," </a:t>
            </a:r>
            <a:r>
              <a:rPr dirty="0" sz="1450" spc="-10">
                <a:latin typeface="Times New Roman"/>
                <a:cs typeface="Times New Roman"/>
              </a:rPr>
              <a:t>said </a:t>
            </a:r>
            <a:r>
              <a:rPr dirty="0" sz="1450" spc="-20">
                <a:latin typeface="Times New Roman"/>
                <a:cs typeface="Times New Roman"/>
              </a:rPr>
              <a:t>Villon, </a:t>
            </a:r>
            <a:r>
              <a:rPr dirty="0" sz="1450" spc="-10">
                <a:latin typeface="Times New Roman"/>
                <a:cs typeface="Times New Roman"/>
              </a:rPr>
              <a:t>"and think </a:t>
            </a:r>
            <a:r>
              <a:rPr dirty="0" sz="1450" spc="-5">
                <a:latin typeface="Times New Roman"/>
                <a:cs typeface="Times New Roman"/>
              </a:rPr>
              <a:t>of </a:t>
            </a:r>
            <a:r>
              <a:rPr dirty="0" sz="1450" spc="-10">
                <a:latin typeface="Times New Roman"/>
                <a:cs typeface="Times New Roman"/>
              </a:rPr>
              <a:t>rhymes to 'fish'."  "Doubles </a:t>
            </a:r>
            <a:r>
              <a:rPr dirty="0" sz="1450" spc="-5">
                <a:latin typeface="Times New Roman"/>
                <a:cs typeface="Times New Roman"/>
              </a:rPr>
              <a:t>or </a:t>
            </a:r>
            <a:r>
              <a:rPr dirty="0" sz="1450" spc="-10">
                <a:latin typeface="Times New Roman"/>
                <a:cs typeface="Times New Roman"/>
              </a:rPr>
              <a:t>quits," said Montigny</a:t>
            </a:r>
            <a:r>
              <a:rPr dirty="0" sz="1450" spc="15">
                <a:latin typeface="Times New Roman"/>
                <a:cs typeface="Times New Roman"/>
              </a:rPr>
              <a:t> </a:t>
            </a:r>
            <a:r>
              <a:rPr dirty="0" sz="1450" spc="-20">
                <a:latin typeface="Times New Roman"/>
                <a:cs typeface="Times New Roman"/>
              </a:rPr>
              <a:t>doggedly.</a:t>
            </a:r>
            <a:endParaRPr sz="1450">
              <a:latin typeface="Times New Roman"/>
              <a:cs typeface="Times New Roman"/>
            </a:endParaRPr>
          </a:p>
          <a:p>
            <a:pPr marL="12700">
              <a:lnSpc>
                <a:spcPct val="100000"/>
              </a:lnSpc>
              <a:spcBef>
                <a:spcPts val="625"/>
              </a:spcBef>
            </a:pPr>
            <a:r>
              <a:rPr dirty="0" sz="1450" spc="-20">
                <a:latin typeface="Times New Roman"/>
                <a:cs typeface="Times New Roman"/>
              </a:rPr>
              <a:t>"With </a:t>
            </a:r>
            <a:r>
              <a:rPr dirty="0" sz="1450" spc="-10">
                <a:latin typeface="Times New Roman"/>
                <a:cs typeface="Times New Roman"/>
              </a:rPr>
              <a:t>all my heart," quoth</a:t>
            </a:r>
            <a:r>
              <a:rPr dirty="0" sz="1450" spc="20">
                <a:latin typeface="Times New Roman"/>
                <a:cs typeface="Times New Roman"/>
              </a:rPr>
              <a:t> </a:t>
            </a:r>
            <a:r>
              <a:rPr dirty="0" sz="1450" spc="-10">
                <a:latin typeface="Times New Roman"/>
                <a:cs typeface="Times New Roman"/>
              </a:rPr>
              <a:t>Thevenin.</a:t>
            </a:r>
            <a:endParaRPr sz="1450">
              <a:latin typeface="Times New Roman"/>
              <a:cs typeface="Times New Roman"/>
            </a:endParaRPr>
          </a:p>
          <a:p>
            <a:pPr marL="12700">
              <a:lnSpc>
                <a:spcPct val="100000"/>
              </a:lnSpc>
              <a:spcBef>
                <a:spcPts val="855"/>
              </a:spcBef>
            </a:pPr>
            <a:r>
              <a:rPr dirty="0" sz="1450" spc="-10">
                <a:latin typeface="Times New Roman"/>
                <a:cs typeface="Times New Roman"/>
              </a:rPr>
              <a:t>"Is there any more in that bottle?" asked the</a:t>
            </a:r>
            <a:r>
              <a:rPr dirty="0" sz="1450" spc="40">
                <a:latin typeface="Times New Roman"/>
                <a:cs typeface="Times New Roman"/>
              </a:rPr>
              <a:t> </a:t>
            </a:r>
            <a:r>
              <a:rPr dirty="0" sz="1450" spc="-10">
                <a:latin typeface="Times New Roman"/>
                <a:cs typeface="Times New Roman"/>
              </a:rPr>
              <a:t>monk.</a:t>
            </a:r>
            <a:endParaRPr sz="1450">
              <a:latin typeface="Times New Roman"/>
              <a:cs typeface="Times New Roman"/>
            </a:endParaRPr>
          </a:p>
          <a:p>
            <a:pPr algn="just" marL="12700" marR="12700">
              <a:lnSpc>
                <a:spcPts val="1730"/>
              </a:lnSpc>
              <a:spcBef>
                <a:spcPts val="919"/>
              </a:spcBef>
            </a:pPr>
            <a:r>
              <a:rPr dirty="0" sz="1450" spc="-10">
                <a:latin typeface="Times New Roman"/>
                <a:cs typeface="Times New Roman"/>
              </a:rPr>
              <a:t>"Open </a:t>
            </a:r>
            <a:r>
              <a:rPr dirty="0" sz="1450" spc="-15">
                <a:latin typeface="Times New Roman"/>
                <a:cs typeface="Times New Roman"/>
              </a:rPr>
              <a:t>another," </a:t>
            </a:r>
            <a:r>
              <a:rPr dirty="0" sz="1450" spc="-10">
                <a:latin typeface="Times New Roman"/>
                <a:cs typeface="Times New Roman"/>
              </a:rPr>
              <a:t>said </a:t>
            </a:r>
            <a:r>
              <a:rPr dirty="0" sz="1450" spc="-20">
                <a:latin typeface="Times New Roman"/>
                <a:cs typeface="Times New Roman"/>
              </a:rPr>
              <a:t>Villon. </a:t>
            </a:r>
            <a:r>
              <a:rPr dirty="0" sz="1450" spc="-10">
                <a:latin typeface="Times New Roman"/>
                <a:cs typeface="Times New Roman"/>
              </a:rPr>
              <a:t>"How </a:t>
            </a:r>
            <a:r>
              <a:rPr dirty="0" sz="1450" spc="-5">
                <a:latin typeface="Times New Roman"/>
                <a:cs typeface="Times New Roman"/>
              </a:rPr>
              <a:t>do you </a:t>
            </a:r>
            <a:r>
              <a:rPr dirty="0" sz="1450" spc="-10">
                <a:latin typeface="Times New Roman"/>
                <a:cs typeface="Times New Roman"/>
              </a:rPr>
              <a:t>ever </a:t>
            </a:r>
            <a:r>
              <a:rPr dirty="0" sz="1450" spc="-5">
                <a:latin typeface="Times New Roman"/>
                <a:cs typeface="Times New Roman"/>
              </a:rPr>
              <a:t>hope </a:t>
            </a:r>
            <a:r>
              <a:rPr dirty="0" sz="1450" spc="-10">
                <a:latin typeface="Times New Roman"/>
                <a:cs typeface="Times New Roman"/>
              </a:rPr>
              <a:t>to fill that big hogshead,  </a:t>
            </a:r>
            <a:r>
              <a:rPr dirty="0" sz="1450" spc="-5">
                <a:latin typeface="Times New Roman"/>
                <a:cs typeface="Times New Roman"/>
              </a:rPr>
              <a:t>your </a:t>
            </a:r>
            <a:r>
              <a:rPr dirty="0" sz="1450" spc="-25">
                <a:latin typeface="Times New Roman"/>
                <a:cs typeface="Times New Roman"/>
              </a:rPr>
              <a:t>body, </a:t>
            </a:r>
            <a:r>
              <a:rPr dirty="0" sz="1450" spc="-10">
                <a:latin typeface="Times New Roman"/>
                <a:cs typeface="Times New Roman"/>
              </a:rPr>
              <a:t>with little things like bottles? And how </a:t>
            </a:r>
            <a:r>
              <a:rPr dirty="0" sz="1450" spc="-5">
                <a:latin typeface="Times New Roman"/>
                <a:cs typeface="Times New Roman"/>
              </a:rPr>
              <a:t>do you </a:t>
            </a:r>
            <a:r>
              <a:rPr dirty="0" sz="1450" spc="-10">
                <a:latin typeface="Times New Roman"/>
                <a:cs typeface="Times New Roman"/>
              </a:rPr>
              <a:t>expect to get to  heaven?</a:t>
            </a:r>
            <a:r>
              <a:rPr dirty="0" sz="1450" spc="130">
                <a:latin typeface="Times New Roman"/>
                <a:cs typeface="Times New Roman"/>
              </a:rPr>
              <a:t> </a:t>
            </a:r>
            <a:r>
              <a:rPr dirty="0" sz="1450" spc="-10">
                <a:latin typeface="Times New Roman"/>
                <a:cs typeface="Times New Roman"/>
              </a:rPr>
              <a:t>How</a:t>
            </a:r>
            <a:r>
              <a:rPr dirty="0" sz="1450" spc="135">
                <a:latin typeface="Times New Roman"/>
                <a:cs typeface="Times New Roman"/>
              </a:rPr>
              <a:t> </a:t>
            </a:r>
            <a:r>
              <a:rPr dirty="0" sz="1450" spc="-10">
                <a:latin typeface="Times New Roman"/>
                <a:cs typeface="Times New Roman"/>
              </a:rPr>
              <a:t>many</a:t>
            </a:r>
            <a:r>
              <a:rPr dirty="0" sz="1450" spc="135">
                <a:latin typeface="Times New Roman"/>
                <a:cs typeface="Times New Roman"/>
              </a:rPr>
              <a:t> </a:t>
            </a:r>
            <a:r>
              <a:rPr dirty="0" sz="1450" spc="-10">
                <a:latin typeface="Times New Roman"/>
                <a:cs typeface="Times New Roman"/>
              </a:rPr>
              <a:t>angels,</a:t>
            </a:r>
            <a:r>
              <a:rPr dirty="0" sz="1450" spc="130">
                <a:latin typeface="Times New Roman"/>
                <a:cs typeface="Times New Roman"/>
              </a:rPr>
              <a:t> </a:t>
            </a:r>
            <a:r>
              <a:rPr dirty="0" sz="1450" spc="-5">
                <a:latin typeface="Times New Roman"/>
                <a:cs typeface="Times New Roman"/>
              </a:rPr>
              <a:t>do</a:t>
            </a:r>
            <a:r>
              <a:rPr dirty="0" sz="1450" spc="135">
                <a:latin typeface="Times New Roman"/>
                <a:cs typeface="Times New Roman"/>
              </a:rPr>
              <a:t> </a:t>
            </a:r>
            <a:r>
              <a:rPr dirty="0" sz="1450" spc="-5">
                <a:latin typeface="Times New Roman"/>
                <a:cs typeface="Times New Roman"/>
              </a:rPr>
              <a:t>you</a:t>
            </a:r>
            <a:r>
              <a:rPr dirty="0" sz="1450" spc="135">
                <a:latin typeface="Times New Roman"/>
                <a:cs typeface="Times New Roman"/>
              </a:rPr>
              <a:t> </a:t>
            </a:r>
            <a:r>
              <a:rPr dirty="0" sz="1450" spc="-25">
                <a:latin typeface="Times New Roman"/>
                <a:cs typeface="Times New Roman"/>
              </a:rPr>
              <a:t>fancy,</a:t>
            </a:r>
            <a:r>
              <a:rPr dirty="0" sz="1450" spc="135">
                <a:latin typeface="Times New Roman"/>
                <a:cs typeface="Times New Roman"/>
              </a:rPr>
              <a:t> </a:t>
            </a:r>
            <a:r>
              <a:rPr dirty="0" sz="1450" spc="-10">
                <a:latin typeface="Times New Roman"/>
                <a:cs typeface="Times New Roman"/>
              </a:rPr>
              <a:t>can</a:t>
            </a:r>
            <a:r>
              <a:rPr dirty="0" sz="1450" spc="130">
                <a:latin typeface="Times New Roman"/>
                <a:cs typeface="Times New Roman"/>
              </a:rPr>
              <a:t> </a:t>
            </a:r>
            <a:r>
              <a:rPr dirty="0" sz="1450" spc="-5">
                <a:latin typeface="Times New Roman"/>
                <a:cs typeface="Times New Roman"/>
              </a:rPr>
              <a:t>be</a:t>
            </a:r>
            <a:r>
              <a:rPr dirty="0" sz="1450" spc="135">
                <a:latin typeface="Times New Roman"/>
                <a:cs typeface="Times New Roman"/>
              </a:rPr>
              <a:t> </a:t>
            </a:r>
            <a:r>
              <a:rPr dirty="0" sz="1450" spc="-10">
                <a:latin typeface="Times New Roman"/>
                <a:cs typeface="Times New Roman"/>
              </a:rPr>
              <a:t>spared</a:t>
            </a:r>
            <a:r>
              <a:rPr dirty="0" sz="1450" spc="135">
                <a:latin typeface="Times New Roman"/>
                <a:cs typeface="Times New Roman"/>
              </a:rPr>
              <a:t> </a:t>
            </a:r>
            <a:r>
              <a:rPr dirty="0" sz="1450" spc="-10">
                <a:latin typeface="Times New Roman"/>
                <a:cs typeface="Times New Roman"/>
              </a:rPr>
              <a:t>to</a:t>
            </a:r>
            <a:r>
              <a:rPr dirty="0" sz="1450" spc="130">
                <a:latin typeface="Times New Roman"/>
                <a:cs typeface="Times New Roman"/>
              </a:rPr>
              <a:t> </a:t>
            </a:r>
            <a:r>
              <a:rPr dirty="0" sz="1450" spc="-10">
                <a:latin typeface="Times New Roman"/>
                <a:cs typeface="Times New Roman"/>
              </a:rPr>
              <a:t>carry</a:t>
            </a:r>
            <a:r>
              <a:rPr dirty="0" sz="1450" spc="135">
                <a:latin typeface="Times New Roman"/>
                <a:cs typeface="Times New Roman"/>
              </a:rPr>
              <a:t> </a:t>
            </a:r>
            <a:r>
              <a:rPr dirty="0" sz="1450" spc="-5">
                <a:latin typeface="Times New Roman"/>
                <a:cs typeface="Times New Roman"/>
              </a:rPr>
              <a:t>up</a:t>
            </a:r>
            <a:r>
              <a:rPr dirty="0" sz="1450" spc="135">
                <a:latin typeface="Times New Roman"/>
                <a:cs typeface="Times New Roman"/>
              </a:rPr>
              <a:t> </a:t>
            </a:r>
            <a:r>
              <a:rPr dirty="0" sz="1450" spc="-5">
                <a:latin typeface="Times New Roman"/>
                <a:cs typeface="Times New Roman"/>
              </a:rPr>
              <a:t>a</a:t>
            </a:r>
            <a:r>
              <a:rPr dirty="0" sz="1450" spc="135">
                <a:latin typeface="Times New Roman"/>
                <a:cs typeface="Times New Roman"/>
              </a:rPr>
              <a:t> </a:t>
            </a:r>
            <a:r>
              <a:rPr dirty="0" sz="1450" spc="-10">
                <a:latin typeface="Times New Roman"/>
                <a:cs typeface="Times New Roman"/>
              </a:rPr>
              <a:t>single</a:t>
            </a:r>
            <a:endParaRPr sz="1450">
              <a:latin typeface="Times New Roman"/>
              <a:cs typeface="Times New Roman"/>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1430">
              <a:lnSpc>
                <a:spcPts val="1730"/>
              </a:lnSpc>
              <a:spcBef>
                <a:spcPts val="155"/>
              </a:spcBef>
            </a:pPr>
            <a:r>
              <a:rPr dirty="0" sz="1450" spc="-10">
                <a:latin typeface="Times New Roman"/>
                <a:cs typeface="Times New Roman"/>
              </a:rPr>
              <a:t>monk from Picardy? Or </a:t>
            </a:r>
            <a:r>
              <a:rPr dirty="0" sz="1450" spc="-5">
                <a:latin typeface="Times New Roman"/>
                <a:cs typeface="Times New Roman"/>
              </a:rPr>
              <a:t>do you </a:t>
            </a:r>
            <a:r>
              <a:rPr dirty="0" sz="1450" spc="-10">
                <a:latin typeface="Times New Roman"/>
                <a:cs typeface="Times New Roman"/>
              </a:rPr>
              <a:t>think yourself another Elias </a:t>
            </a:r>
            <a:r>
              <a:rPr dirty="0" sz="1450" spc="-5">
                <a:latin typeface="Times New Roman"/>
                <a:cs typeface="Times New Roman"/>
              </a:rPr>
              <a:t>- </a:t>
            </a:r>
            <a:r>
              <a:rPr dirty="0" sz="1450" spc="-10">
                <a:latin typeface="Times New Roman"/>
                <a:cs typeface="Times New Roman"/>
              </a:rPr>
              <a:t>and they'll send  the coach for</a:t>
            </a:r>
            <a:r>
              <a:rPr dirty="0" sz="1450">
                <a:latin typeface="Times New Roman"/>
                <a:cs typeface="Times New Roman"/>
              </a:rPr>
              <a:t> </a:t>
            </a:r>
            <a:r>
              <a:rPr dirty="0" sz="1450" spc="-10">
                <a:latin typeface="Times New Roman"/>
                <a:cs typeface="Times New Roman"/>
              </a:rPr>
              <a:t>you?"</a:t>
            </a:r>
            <a:endParaRPr sz="1450">
              <a:latin typeface="Times New Roman"/>
              <a:cs typeface="Times New Roman"/>
            </a:endParaRPr>
          </a:p>
          <a:p>
            <a:pPr marL="12700" marR="486409">
              <a:lnSpc>
                <a:spcPts val="2590"/>
              </a:lnSpc>
              <a:spcBef>
                <a:spcPts val="175"/>
              </a:spcBef>
            </a:pPr>
            <a:r>
              <a:rPr dirty="0" sz="1450" spc="-15">
                <a:latin typeface="Times New Roman"/>
                <a:cs typeface="Times New Roman"/>
              </a:rPr>
              <a:t>"HOMINIBUS </a:t>
            </a:r>
            <a:r>
              <a:rPr dirty="0" sz="1450" spc="-10">
                <a:latin typeface="Times New Roman"/>
                <a:cs typeface="Times New Roman"/>
              </a:rPr>
              <a:t>IMPOSSIBILE," replied the monk, as </a:t>
            </a:r>
            <a:r>
              <a:rPr dirty="0" sz="1450" spc="-5">
                <a:latin typeface="Times New Roman"/>
                <a:cs typeface="Times New Roman"/>
              </a:rPr>
              <a:t>he </a:t>
            </a:r>
            <a:r>
              <a:rPr dirty="0" sz="1450" spc="-10">
                <a:latin typeface="Times New Roman"/>
                <a:cs typeface="Times New Roman"/>
              </a:rPr>
              <a:t>filled his glass.  </a:t>
            </a:r>
            <a:r>
              <a:rPr dirty="0" sz="1450" spc="-25">
                <a:latin typeface="Times New Roman"/>
                <a:cs typeface="Times New Roman"/>
              </a:rPr>
              <a:t>Tabary </a:t>
            </a:r>
            <a:r>
              <a:rPr dirty="0" sz="1450" spc="-10">
                <a:latin typeface="Times New Roman"/>
                <a:cs typeface="Times New Roman"/>
              </a:rPr>
              <a:t>was in</a:t>
            </a:r>
            <a:r>
              <a:rPr dirty="0" sz="1450" spc="15">
                <a:latin typeface="Times New Roman"/>
                <a:cs typeface="Times New Roman"/>
              </a:rPr>
              <a:t> </a:t>
            </a:r>
            <a:r>
              <a:rPr dirty="0" sz="1450" spc="-10">
                <a:latin typeface="Times New Roman"/>
                <a:cs typeface="Times New Roman"/>
              </a:rPr>
              <a:t>ecstasies.</a:t>
            </a:r>
            <a:endParaRPr sz="1450">
              <a:latin typeface="Times New Roman"/>
              <a:cs typeface="Times New Roman"/>
            </a:endParaRPr>
          </a:p>
          <a:p>
            <a:pPr marL="12700">
              <a:lnSpc>
                <a:spcPct val="100000"/>
              </a:lnSpc>
              <a:spcBef>
                <a:spcPts val="625"/>
              </a:spcBef>
            </a:pPr>
            <a:r>
              <a:rPr dirty="0" sz="1450" spc="-25">
                <a:latin typeface="Times New Roman"/>
                <a:cs typeface="Times New Roman"/>
              </a:rPr>
              <a:t>Villon </a:t>
            </a:r>
            <a:r>
              <a:rPr dirty="0" sz="1450" spc="-10">
                <a:latin typeface="Times New Roman"/>
                <a:cs typeface="Times New Roman"/>
              </a:rPr>
              <a:t>filliped his nose</a:t>
            </a:r>
            <a:r>
              <a:rPr dirty="0" sz="1450" spc="2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marL="12700" marR="2787650">
              <a:lnSpc>
                <a:spcPct val="149000"/>
              </a:lnSpc>
            </a:pPr>
            <a:r>
              <a:rPr dirty="0" sz="1450" spc="-10">
                <a:latin typeface="Times New Roman"/>
                <a:cs typeface="Times New Roman"/>
              </a:rPr>
              <a:t>"Laugh at my jokes, if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he </a:t>
            </a:r>
            <a:r>
              <a:rPr dirty="0" sz="1450" spc="-10">
                <a:latin typeface="Times New Roman"/>
                <a:cs typeface="Times New Roman"/>
              </a:rPr>
              <a:t>said.  "It was very </a:t>
            </a:r>
            <a:r>
              <a:rPr dirty="0" sz="1450" spc="-5">
                <a:latin typeface="Times New Roman"/>
                <a:cs typeface="Times New Roman"/>
              </a:rPr>
              <a:t>good," </a:t>
            </a:r>
            <a:r>
              <a:rPr dirty="0" sz="1450" spc="-10">
                <a:latin typeface="Times New Roman"/>
                <a:cs typeface="Times New Roman"/>
              </a:rPr>
              <a:t>objected </a:t>
            </a:r>
            <a:r>
              <a:rPr dirty="0" sz="1450" spc="-35">
                <a:latin typeface="Times New Roman"/>
                <a:cs typeface="Times New Roman"/>
              </a:rPr>
              <a:t>Tabary.</a:t>
            </a:r>
            <a:endParaRPr sz="1450">
              <a:latin typeface="Times New Roman"/>
              <a:cs typeface="Times New Roman"/>
            </a:endParaRPr>
          </a:p>
          <a:p>
            <a:pPr algn="just" marL="12700" marR="5080">
              <a:lnSpc>
                <a:spcPts val="1730"/>
              </a:lnSpc>
              <a:spcBef>
                <a:spcPts val="919"/>
              </a:spcBef>
            </a:pPr>
            <a:r>
              <a:rPr dirty="0" sz="1450" spc="-25">
                <a:latin typeface="Times New Roman"/>
                <a:cs typeface="Times New Roman"/>
              </a:rPr>
              <a:t>Villon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face at him. "Think </a:t>
            </a:r>
            <a:r>
              <a:rPr dirty="0" sz="1450" spc="-5">
                <a:latin typeface="Times New Roman"/>
                <a:cs typeface="Times New Roman"/>
              </a:rPr>
              <a:t>of </a:t>
            </a:r>
            <a:r>
              <a:rPr dirty="0" sz="1450" spc="-10">
                <a:latin typeface="Times New Roman"/>
                <a:cs typeface="Times New Roman"/>
              </a:rPr>
              <a:t>rhymes to 'fish'," </a:t>
            </a:r>
            <a:r>
              <a:rPr dirty="0" sz="1450" spc="-5">
                <a:latin typeface="Times New Roman"/>
                <a:cs typeface="Times New Roman"/>
              </a:rPr>
              <a:t>he </a:t>
            </a:r>
            <a:r>
              <a:rPr dirty="0" sz="1450" spc="-10">
                <a:latin typeface="Times New Roman"/>
                <a:cs typeface="Times New Roman"/>
              </a:rPr>
              <a:t>said. "What have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with Latin? </a:t>
            </a:r>
            <a:r>
              <a:rPr dirty="0" sz="1450" spc="-35">
                <a:latin typeface="Times New Roman"/>
                <a:cs typeface="Times New Roman"/>
              </a:rPr>
              <a:t>You'll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knew </a:t>
            </a:r>
            <a:r>
              <a:rPr dirty="0" sz="1450" spc="-5">
                <a:latin typeface="Times New Roman"/>
                <a:cs typeface="Times New Roman"/>
              </a:rPr>
              <a:t>none of </a:t>
            </a:r>
            <a:r>
              <a:rPr dirty="0" sz="1450" spc="-10">
                <a:latin typeface="Times New Roman"/>
                <a:cs typeface="Times New Roman"/>
              </a:rPr>
              <a:t>it at the great assizes,  when the devil calls for Guido </a:t>
            </a:r>
            <a:r>
              <a:rPr dirty="0" sz="1450" spc="-35">
                <a:latin typeface="Times New Roman"/>
                <a:cs typeface="Times New Roman"/>
              </a:rPr>
              <a:t>Tabary, </a:t>
            </a:r>
            <a:r>
              <a:rPr dirty="0" sz="1450" spc="-10">
                <a:latin typeface="Times New Roman"/>
                <a:cs typeface="Times New Roman"/>
              </a:rPr>
              <a:t>clericus </a:t>
            </a:r>
            <a:r>
              <a:rPr dirty="0" sz="1450" spc="-5">
                <a:latin typeface="Times New Roman"/>
                <a:cs typeface="Times New Roman"/>
              </a:rPr>
              <a:t>- </a:t>
            </a:r>
            <a:r>
              <a:rPr dirty="0" sz="1450" spc="-10">
                <a:latin typeface="Times New Roman"/>
                <a:cs typeface="Times New Roman"/>
              </a:rPr>
              <a:t>the devil with the hump-back  and red-hot finger-nails. </a:t>
            </a:r>
            <a:r>
              <a:rPr dirty="0" sz="1450" spc="-25">
                <a:latin typeface="Times New Roman"/>
                <a:cs typeface="Times New Roman"/>
              </a:rPr>
              <a:t>Talking </a:t>
            </a:r>
            <a:r>
              <a:rPr dirty="0" sz="1450" spc="-5">
                <a:latin typeface="Times New Roman"/>
                <a:cs typeface="Times New Roman"/>
              </a:rPr>
              <a:t>of </a:t>
            </a:r>
            <a:r>
              <a:rPr dirty="0" sz="1450" spc="-10">
                <a:latin typeface="Times New Roman"/>
                <a:cs typeface="Times New Roman"/>
              </a:rPr>
              <a:t>the devil," </a:t>
            </a:r>
            <a:r>
              <a:rPr dirty="0" sz="1450" spc="-5">
                <a:latin typeface="Times New Roman"/>
                <a:cs typeface="Times New Roman"/>
              </a:rPr>
              <a:t>he </a:t>
            </a:r>
            <a:r>
              <a:rPr dirty="0" sz="1450" spc="-10">
                <a:latin typeface="Times New Roman"/>
                <a:cs typeface="Times New Roman"/>
              </a:rPr>
              <a:t>added in </a:t>
            </a:r>
            <a:r>
              <a:rPr dirty="0" sz="1450" spc="-5">
                <a:latin typeface="Times New Roman"/>
                <a:cs typeface="Times New Roman"/>
              </a:rPr>
              <a:t>a </a:t>
            </a:r>
            <a:r>
              <a:rPr dirty="0" sz="1450" spc="-15">
                <a:latin typeface="Times New Roman"/>
                <a:cs typeface="Times New Roman"/>
              </a:rPr>
              <a:t>whisper, </a:t>
            </a:r>
            <a:r>
              <a:rPr dirty="0" sz="1450" spc="-10">
                <a:latin typeface="Times New Roman"/>
                <a:cs typeface="Times New Roman"/>
              </a:rPr>
              <a:t>"look at  Montigny!"</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All three peered covertly at the </a:t>
            </a:r>
            <a:r>
              <a:rPr dirty="0" sz="1450" spc="-20">
                <a:latin typeface="Times New Roman"/>
                <a:cs typeface="Times New Roman"/>
              </a:rPr>
              <a:t>gamester. </a:t>
            </a:r>
            <a:r>
              <a:rPr dirty="0" sz="1450" spc="-10">
                <a:latin typeface="Times New Roman"/>
                <a:cs typeface="Times New Roman"/>
              </a:rPr>
              <a:t>He did </a:t>
            </a:r>
            <a:r>
              <a:rPr dirty="0" sz="1450" spc="-5">
                <a:latin typeface="Times New Roman"/>
                <a:cs typeface="Times New Roman"/>
              </a:rPr>
              <a:t>not </a:t>
            </a:r>
            <a:r>
              <a:rPr dirty="0" sz="1450" spc="-10">
                <a:latin typeface="Times New Roman"/>
                <a:cs typeface="Times New Roman"/>
              </a:rPr>
              <a:t>seem to </a:t>
            </a:r>
            <a:r>
              <a:rPr dirty="0" sz="1450" spc="-5">
                <a:latin typeface="Times New Roman"/>
                <a:cs typeface="Times New Roman"/>
              </a:rPr>
              <a:t>be </a:t>
            </a:r>
            <a:r>
              <a:rPr dirty="0" sz="1450" spc="-10">
                <a:latin typeface="Times New Roman"/>
                <a:cs typeface="Times New Roman"/>
              </a:rPr>
              <a:t>enjoying his  luck. His mouth was </a:t>
            </a:r>
            <a:r>
              <a:rPr dirty="0" sz="1450" spc="-5">
                <a:latin typeface="Times New Roman"/>
                <a:cs typeface="Times New Roman"/>
              </a:rPr>
              <a:t>a </a:t>
            </a:r>
            <a:r>
              <a:rPr dirty="0" sz="1450" spc="-10">
                <a:latin typeface="Times New Roman"/>
                <a:cs typeface="Times New Roman"/>
              </a:rPr>
              <a:t>little to </a:t>
            </a:r>
            <a:r>
              <a:rPr dirty="0" sz="1450" spc="-5">
                <a:latin typeface="Times New Roman"/>
                <a:cs typeface="Times New Roman"/>
              </a:rPr>
              <a:t>a </a:t>
            </a:r>
            <a:r>
              <a:rPr dirty="0" sz="1450" spc="-10">
                <a:latin typeface="Times New Roman"/>
                <a:cs typeface="Times New Roman"/>
              </a:rPr>
              <a:t>side; </a:t>
            </a:r>
            <a:r>
              <a:rPr dirty="0" sz="1450" spc="-5">
                <a:latin typeface="Times New Roman"/>
                <a:cs typeface="Times New Roman"/>
              </a:rPr>
              <a:t>one </a:t>
            </a:r>
            <a:r>
              <a:rPr dirty="0" sz="1450" spc="-10">
                <a:latin typeface="Times New Roman"/>
                <a:cs typeface="Times New Roman"/>
              </a:rPr>
              <a:t>nostril nearly shut, and the other  much inflated. The black </a:t>
            </a:r>
            <a:r>
              <a:rPr dirty="0" sz="1450" spc="-5">
                <a:latin typeface="Times New Roman"/>
                <a:cs typeface="Times New Roman"/>
              </a:rPr>
              <a:t>dog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his back, as people </a:t>
            </a:r>
            <a:r>
              <a:rPr dirty="0" sz="1450" spc="-30">
                <a:latin typeface="Times New Roman"/>
                <a:cs typeface="Times New Roman"/>
              </a:rPr>
              <a:t>say, </a:t>
            </a:r>
            <a:r>
              <a:rPr dirty="0" sz="1450" spc="-10">
                <a:latin typeface="Times New Roman"/>
                <a:cs typeface="Times New Roman"/>
              </a:rPr>
              <a:t>in terrifying  nursery metaphor; and </a:t>
            </a:r>
            <a:r>
              <a:rPr dirty="0" sz="1450" spc="-5">
                <a:latin typeface="Times New Roman"/>
                <a:cs typeface="Times New Roman"/>
              </a:rPr>
              <a:t>he </a:t>
            </a:r>
            <a:r>
              <a:rPr dirty="0" sz="1450" spc="-10">
                <a:latin typeface="Times New Roman"/>
                <a:cs typeface="Times New Roman"/>
              </a:rPr>
              <a:t>breathed hard under the gruesome</a:t>
            </a:r>
            <a:r>
              <a:rPr dirty="0" sz="1450" spc="60">
                <a:latin typeface="Times New Roman"/>
                <a:cs typeface="Times New Roman"/>
              </a:rPr>
              <a:t> </a:t>
            </a:r>
            <a:r>
              <a:rPr dirty="0" sz="1450" spc="-10">
                <a:latin typeface="Times New Roman"/>
                <a:cs typeface="Times New Roman"/>
              </a:rPr>
              <a:t>burden.</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"He </a:t>
            </a:r>
            <a:r>
              <a:rPr dirty="0" sz="1450" spc="-5">
                <a:latin typeface="Times New Roman"/>
                <a:cs typeface="Times New Roman"/>
              </a:rPr>
              <a:t>looks </a:t>
            </a:r>
            <a:r>
              <a:rPr dirty="0" sz="1450" spc="-10">
                <a:latin typeface="Times New Roman"/>
                <a:cs typeface="Times New Roman"/>
              </a:rPr>
              <a:t>as if </a:t>
            </a:r>
            <a:r>
              <a:rPr dirty="0" sz="1450" spc="-5">
                <a:latin typeface="Times New Roman"/>
                <a:cs typeface="Times New Roman"/>
              </a:rPr>
              <a:t>he </a:t>
            </a:r>
            <a:r>
              <a:rPr dirty="0" sz="1450" spc="-10">
                <a:latin typeface="Times New Roman"/>
                <a:cs typeface="Times New Roman"/>
              </a:rPr>
              <a:t>could knife him," whispered </a:t>
            </a:r>
            <a:r>
              <a:rPr dirty="0" sz="1450" spc="-35">
                <a:latin typeface="Times New Roman"/>
                <a:cs typeface="Times New Roman"/>
              </a:rPr>
              <a:t>Tabary, </a:t>
            </a:r>
            <a:r>
              <a:rPr dirty="0" sz="1450" spc="-10">
                <a:latin typeface="Times New Roman"/>
                <a:cs typeface="Times New Roman"/>
              </a:rPr>
              <a:t>with round</a:t>
            </a:r>
            <a:r>
              <a:rPr dirty="0" sz="1450" spc="9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The monk shuddered, and turned his face and spread his open hands to the red  embers. It was the cold that thus </a:t>
            </a:r>
            <a:r>
              <a:rPr dirty="0" sz="1450" spc="-15">
                <a:latin typeface="Times New Roman"/>
                <a:cs typeface="Times New Roman"/>
              </a:rPr>
              <a:t>affected </a:t>
            </a:r>
            <a:r>
              <a:rPr dirty="0" sz="1450" spc="-10">
                <a:latin typeface="Times New Roman"/>
                <a:cs typeface="Times New Roman"/>
              </a:rPr>
              <a:t>Dom Nicolas, and </a:t>
            </a:r>
            <a:r>
              <a:rPr dirty="0" sz="1450" spc="-5">
                <a:latin typeface="Times New Roman"/>
                <a:cs typeface="Times New Roman"/>
              </a:rPr>
              <a:t>not </a:t>
            </a:r>
            <a:r>
              <a:rPr dirty="0" sz="1450" spc="-10">
                <a:latin typeface="Times New Roman"/>
                <a:cs typeface="Times New Roman"/>
              </a:rPr>
              <a:t>any excess </a:t>
            </a:r>
            <a:r>
              <a:rPr dirty="0" sz="1450" spc="-5">
                <a:latin typeface="Times New Roman"/>
                <a:cs typeface="Times New Roman"/>
              </a:rPr>
              <a:t>of  </a:t>
            </a:r>
            <a:r>
              <a:rPr dirty="0" sz="1450" spc="-10">
                <a:latin typeface="Times New Roman"/>
                <a:cs typeface="Times New Roman"/>
              </a:rPr>
              <a:t>moral sensibility</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"Come </a:t>
            </a:r>
            <a:r>
              <a:rPr dirty="0" sz="1450" spc="-25">
                <a:latin typeface="Times New Roman"/>
                <a:cs typeface="Times New Roman"/>
              </a:rPr>
              <a:t>now," </a:t>
            </a:r>
            <a:r>
              <a:rPr dirty="0" sz="1450" spc="-10">
                <a:latin typeface="Times New Roman"/>
                <a:cs typeface="Times New Roman"/>
              </a:rPr>
              <a:t>said </a:t>
            </a:r>
            <a:r>
              <a:rPr dirty="0" sz="1450" spc="-25">
                <a:latin typeface="Times New Roman"/>
                <a:cs typeface="Times New Roman"/>
              </a:rPr>
              <a:t>Villon </a:t>
            </a:r>
            <a:r>
              <a:rPr dirty="0" sz="1450" spc="-5">
                <a:latin typeface="Times New Roman"/>
                <a:cs typeface="Times New Roman"/>
              </a:rPr>
              <a:t>- </a:t>
            </a:r>
            <a:r>
              <a:rPr dirty="0" sz="1450" spc="-10">
                <a:latin typeface="Times New Roman"/>
                <a:cs typeface="Times New Roman"/>
              </a:rPr>
              <a:t>"about this ballade. How does it run so far?" And  beating time with his hand, </a:t>
            </a:r>
            <a:r>
              <a:rPr dirty="0" sz="1450" spc="-5">
                <a:latin typeface="Times New Roman"/>
                <a:cs typeface="Times New Roman"/>
              </a:rPr>
              <a:t>he </a:t>
            </a:r>
            <a:r>
              <a:rPr dirty="0" sz="1450" spc="-10">
                <a:latin typeface="Times New Roman"/>
                <a:cs typeface="Times New Roman"/>
              </a:rPr>
              <a:t>read it aloud to</a:t>
            </a:r>
            <a:r>
              <a:rPr dirty="0" sz="1450" spc="40">
                <a:latin typeface="Times New Roman"/>
                <a:cs typeface="Times New Roman"/>
              </a:rPr>
              <a:t> </a:t>
            </a:r>
            <a:r>
              <a:rPr dirty="0" sz="1450" spc="-35">
                <a:latin typeface="Times New Roman"/>
                <a:cs typeface="Times New Roman"/>
              </a:rPr>
              <a:t>Tabary.</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They were interrupted at the fourth rhyme </a:t>
            </a:r>
            <a:r>
              <a:rPr dirty="0" sz="1450" spc="-5">
                <a:latin typeface="Times New Roman"/>
                <a:cs typeface="Times New Roman"/>
              </a:rPr>
              <a:t>by a </a:t>
            </a:r>
            <a:r>
              <a:rPr dirty="0" sz="1450" spc="-10">
                <a:latin typeface="Times New Roman"/>
                <a:cs typeface="Times New Roman"/>
              </a:rPr>
              <a:t>brief and fatal movement  among the gamesters. The round was completed, and Thevenin was just  opening his mouth to claim another </a:t>
            </a:r>
            <a:r>
              <a:rPr dirty="0" sz="1450" spc="-20">
                <a:latin typeface="Times New Roman"/>
                <a:cs typeface="Times New Roman"/>
              </a:rPr>
              <a:t>victory, </a:t>
            </a:r>
            <a:r>
              <a:rPr dirty="0" sz="1450" spc="-10">
                <a:latin typeface="Times New Roman"/>
                <a:cs typeface="Times New Roman"/>
              </a:rPr>
              <a:t>when Montigny leaped </a:t>
            </a:r>
            <a:r>
              <a:rPr dirty="0" sz="1450" spc="-5">
                <a:latin typeface="Times New Roman"/>
                <a:cs typeface="Times New Roman"/>
              </a:rPr>
              <a:t>up, </a:t>
            </a:r>
            <a:r>
              <a:rPr dirty="0" sz="1450" spc="-10">
                <a:latin typeface="Times New Roman"/>
                <a:cs typeface="Times New Roman"/>
              </a:rPr>
              <a:t>swift  as an </a:t>
            </a:r>
            <a:r>
              <a:rPr dirty="0" sz="1450" spc="-20">
                <a:latin typeface="Times New Roman"/>
                <a:cs typeface="Times New Roman"/>
              </a:rPr>
              <a:t>adder, </a:t>
            </a:r>
            <a:r>
              <a:rPr dirty="0" sz="1450" spc="-10">
                <a:latin typeface="Times New Roman"/>
                <a:cs typeface="Times New Roman"/>
              </a:rPr>
              <a:t>and stabbed him to the heart. The blow took </a:t>
            </a:r>
            <a:r>
              <a:rPr dirty="0" sz="1450" spc="-15">
                <a:latin typeface="Times New Roman"/>
                <a:cs typeface="Times New Roman"/>
              </a:rPr>
              <a:t>effect </a:t>
            </a:r>
            <a:r>
              <a:rPr dirty="0" sz="1450" spc="-10">
                <a:latin typeface="Times New Roman"/>
                <a:cs typeface="Times New Roman"/>
              </a:rPr>
              <a:t>before </a:t>
            </a:r>
            <a:r>
              <a:rPr dirty="0" sz="1450" spc="-5">
                <a:latin typeface="Times New Roman"/>
                <a:cs typeface="Times New Roman"/>
              </a:rPr>
              <a:t>he </a:t>
            </a:r>
            <a:r>
              <a:rPr dirty="0" sz="1450" spc="-10">
                <a:latin typeface="Times New Roman"/>
                <a:cs typeface="Times New Roman"/>
              </a:rPr>
              <a:t>had  time to utter </a:t>
            </a:r>
            <a:r>
              <a:rPr dirty="0" sz="1450" spc="-5">
                <a:latin typeface="Times New Roman"/>
                <a:cs typeface="Times New Roman"/>
              </a:rPr>
              <a:t>a </a:t>
            </a:r>
            <a:r>
              <a:rPr dirty="0" sz="1450" spc="-30">
                <a:latin typeface="Times New Roman"/>
                <a:cs typeface="Times New Roman"/>
              </a:rPr>
              <a:t>cry, </a:t>
            </a:r>
            <a:r>
              <a:rPr dirty="0" sz="1450" spc="-10">
                <a:latin typeface="Times New Roman"/>
                <a:cs typeface="Times New Roman"/>
              </a:rPr>
              <a:t>before </a:t>
            </a:r>
            <a:r>
              <a:rPr dirty="0" sz="1450" spc="-5">
                <a:latin typeface="Times New Roman"/>
                <a:cs typeface="Times New Roman"/>
              </a:rPr>
              <a:t>he </a:t>
            </a:r>
            <a:r>
              <a:rPr dirty="0" sz="1450" spc="-10">
                <a:latin typeface="Times New Roman"/>
                <a:cs typeface="Times New Roman"/>
              </a:rPr>
              <a:t>had time to move. A tremor </a:t>
            </a:r>
            <a:r>
              <a:rPr dirty="0" sz="1450" spc="-5">
                <a:latin typeface="Times New Roman"/>
                <a:cs typeface="Times New Roman"/>
              </a:rPr>
              <a:t>or </a:t>
            </a:r>
            <a:r>
              <a:rPr dirty="0" sz="1450" spc="-10">
                <a:latin typeface="Times New Roman"/>
                <a:cs typeface="Times New Roman"/>
              </a:rPr>
              <a:t>two convulsed his  frame; his hands opened and shut, his heels rattled </a:t>
            </a:r>
            <a:r>
              <a:rPr dirty="0" sz="1450" spc="-5">
                <a:latin typeface="Times New Roman"/>
                <a:cs typeface="Times New Roman"/>
              </a:rPr>
              <a:t>on </a:t>
            </a:r>
            <a:r>
              <a:rPr dirty="0" sz="1450" spc="-10">
                <a:latin typeface="Times New Roman"/>
                <a:cs typeface="Times New Roman"/>
              </a:rPr>
              <a:t>the floor; then his head  rolled backward over </a:t>
            </a:r>
            <a:r>
              <a:rPr dirty="0" sz="1450" spc="-5">
                <a:latin typeface="Times New Roman"/>
                <a:cs typeface="Times New Roman"/>
              </a:rPr>
              <a:t>one </a:t>
            </a:r>
            <a:r>
              <a:rPr dirty="0" sz="1450" spc="-10">
                <a:latin typeface="Times New Roman"/>
                <a:cs typeface="Times New Roman"/>
              </a:rPr>
              <a:t>shoulder with the eyes wide open; and Thevenin  Pensete's spirit had returned to Him who made</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Everyone sprang to his feet; </a:t>
            </a:r>
            <a:r>
              <a:rPr dirty="0" sz="1450" spc="-5">
                <a:latin typeface="Times New Roman"/>
                <a:cs typeface="Times New Roman"/>
              </a:rPr>
              <a:t>but </a:t>
            </a:r>
            <a:r>
              <a:rPr dirty="0" sz="1450" spc="-10">
                <a:latin typeface="Times New Roman"/>
                <a:cs typeface="Times New Roman"/>
              </a:rPr>
              <a:t>the business was over in two twos. The four  living fellows looked at each other in rather </a:t>
            </a:r>
            <a:r>
              <a:rPr dirty="0" sz="1450" spc="-5">
                <a:latin typeface="Times New Roman"/>
                <a:cs typeface="Times New Roman"/>
              </a:rPr>
              <a:t>a </a:t>
            </a:r>
            <a:r>
              <a:rPr dirty="0" sz="1450" spc="-10">
                <a:latin typeface="Times New Roman"/>
                <a:cs typeface="Times New Roman"/>
              </a:rPr>
              <a:t>ghastly fashion; the dead man  contemplating </a:t>
            </a:r>
            <a:r>
              <a:rPr dirty="0" sz="1450" spc="-5">
                <a:latin typeface="Times New Roman"/>
                <a:cs typeface="Times New Roman"/>
              </a:rPr>
              <a:t>a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roof with </a:t>
            </a:r>
            <a:r>
              <a:rPr dirty="0" sz="1450" spc="-5">
                <a:latin typeface="Times New Roman"/>
                <a:cs typeface="Times New Roman"/>
              </a:rPr>
              <a:t>a </a:t>
            </a:r>
            <a:r>
              <a:rPr dirty="0" sz="1450" spc="-10">
                <a:latin typeface="Times New Roman"/>
                <a:cs typeface="Times New Roman"/>
              </a:rPr>
              <a:t>singular and ugly</a:t>
            </a:r>
            <a:r>
              <a:rPr dirty="0" sz="1450" spc="50">
                <a:latin typeface="Times New Roman"/>
                <a:cs typeface="Times New Roman"/>
              </a:rPr>
              <a:t> </a:t>
            </a:r>
            <a:r>
              <a:rPr dirty="0" sz="1450" spc="-25">
                <a:latin typeface="Times New Roman"/>
                <a:cs typeface="Times New Roman"/>
              </a:rPr>
              <a:t>leer.</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"My God!" said </a:t>
            </a:r>
            <a:r>
              <a:rPr dirty="0" sz="1450" spc="-25">
                <a:latin typeface="Times New Roman"/>
                <a:cs typeface="Times New Roman"/>
              </a:rPr>
              <a:t>Tabary;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began to pray in</a:t>
            </a:r>
            <a:r>
              <a:rPr dirty="0" sz="1450" spc="55">
                <a:latin typeface="Times New Roman"/>
                <a:cs typeface="Times New Roman"/>
              </a:rPr>
              <a:t> </a:t>
            </a:r>
            <a:r>
              <a:rPr dirty="0" sz="1450" spc="-10">
                <a:latin typeface="Times New Roman"/>
                <a:cs typeface="Times New Roman"/>
              </a:rPr>
              <a:t>Latin.</a:t>
            </a:r>
            <a:endParaRPr sz="1450">
              <a:latin typeface="Times New Roman"/>
              <a:cs typeface="Times New Roman"/>
            </a:endParaRPr>
          </a:p>
          <a:p>
            <a:pPr algn="just" marL="12700">
              <a:lnSpc>
                <a:spcPct val="100000"/>
              </a:lnSpc>
              <a:spcBef>
                <a:spcPts val="855"/>
              </a:spcBef>
            </a:pPr>
            <a:r>
              <a:rPr dirty="0" sz="1450" spc="-25">
                <a:latin typeface="Times New Roman"/>
                <a:cs typeface="Times New Roman"/>
              </a:rPr>
              <a:t>Villon </a:t>
            </a:r>
            <a:r>
              <a:rPr dirty="0" sz="1450" spc="-10">
                <a:latin typeface="Times New Roman"/>
                <a:cs typeface="Times New Roman"/>
              </a:rPr>
              <a:t>broke </a:t>
            </a:r>
            <a:r>
              <a:rPr dirty="0" sz="1450" spc="-5">
                <a:latin typeface="Times New Roman"/>
                <a:cs typeface="Times New Roman"/>
              </a:rPr>
              <a:t>out </a:t>
            </a:r>
            <a:r>
              <a:rPr dirty="0" sz="1450" spc="-10">
                <a:latin typeface="Times New Roman"/>
                <a:cs typeface="Times New Roman"/>
              </a:rPr>
              <a:t>into hysterical </a:t>
            </a:r>
            <a:r>
              <a:rPr dirty="0" sz="1450" spc="-20">
                <a:latin typeface="Times New Roman"/>
                <a:cs typeface="Times New Roman"/>
              </a:rPr>
              <a:t>laughter. </a:t>
            </a:r>
            <a:r>
              <a:rPr dirty="0" sz="1450" spc="-10">
                <a:latin typeface="Times New Roman"/>
                <a:cs typeface="Times New Roman"/>
              </a:rPr>
              <a:t>He came </a:t>
            </a:r>
            <a:r>
              <a:rPr dirty="0" sz="1450" spc="-5">
                <a:latin typeface="Times New Roman"/>
                <a:cs typeface="Times New Roman"/>
              </a:rPr>
              <a:t>a </a:t>
            </a:r>
            <a:r>
              <a:rPr dirty="0" sz="1450" spc="-10">
                <a:latin typeface="Times New Roman"/>
                <a:cs typeface="Times New Roman"/>
              </a:rPr>
              <a:t>step forward and ducked</a:t>
            </a:r>
            <a:r>
              <a:rPr dirty="0" sz="1450" spc="30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"Good God!" said the Colonel, "do they then kill each</a:t>
            </a:r>
            <a:r>
              <a:rPr dirty="0" sz="1450" spc="55">
                <a:latin typeface="Times New Roman"/>
                <a:cs typeface="Times New Roman"/>
              </a:rPr>
              <a:t> </a:t>
            </a:r>
            <a:r>
              <a:rPr dirty="0" sz="1450" spc="-10">
                <a:latin typeface="Times New Roman"/>
                <a:cs typeface="Times New Roman"/>
              </a:rPr>
              <a:t>other?"</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"The trouble </a:t>
            </a:r>
            <a:r>
              <a:rPr dirty="0" sz="1450" spc="-5">
                <a:latin typeface="Times New Roman"/>
                <a:cs typeface="Times New Roman"/>
              </a:rPr>
              <a:t>of </a:t>
            </a:r>
            <a:r>
              <a:rPr dirty="0" sz="1450" spc="-10">
                <a:latin typeface="Times New Roman"/>
                <a:cs typeface="Times New Roman"/>
              </a:rPr>
              <a:t>suicide is removed in that </a:t>
            </a:r>
            <a:r>
              <a:rPr dirty="0" sz="1450" spc="-30">
                <a:latin typeface="Times New Roman"/>
                <a:cs typeface="Times New Roman"/>
              </a:rPr>
              <a:t>way," </a:t>
            </a:r>
            <a:r>
              <a:rPr dirty="0" sz="1450" spc="-10">
                <a:latin typeface="Times New Roman"/>
                <a:cs typeface="Times New Roman"/>
              </a:rPr>
              <a:t>returned Malthus with </a:t>
            </a:r>
            <a:r>
              <a:rPr dirty="0" sz="1450" spc="-5">
                <a:latin typeface="Times New Roman"/>
                <a:cs typeface="Times New Roman"/>
              </a:rPr>
              <a:t>a</a:t>
            </a:r>
            <a:r>
              <a:rPr dirty="0" sz="1450" spc="145">
                <a:latin typeface="Times New Roman"/>
                <a:cs typeface="Times New Roman"/>
              </a:rPr>
              <a:t> </a:t>
            </a:r>
            <a:r>
              <a:rPr dirty="0" sz="1450" spc="-5">
                <a:latin typeface="Times New Roman"/>
                <a:cs typeface="Times New Roman"/>
              </a:rPr>
              <a:t>nod.</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"Merciful heavens!" ejaculated the Colonel, "and may </a:t>
            </a:r>
            <a:r>
              <a:rPr dirty="0" sz="1450" spc="-5">
                <a:latin typeface="Times New Roman"/>
                <a:cs typeface="Times New Roman"/>
              </a:rPr>
              <a:t>you - </a:t>
            </a:r>
            <a:r>
              <a:rPr dirty="0" sz="1450" spc="-10">
                <a:latin typeface="Times New Roman"/>
                <a:cs typeface="Times New Roman"/>
              </a:rPr>
              <a:t>may </a:t>
            </a:r>
            <a:r>
              <a:rPr dirty="0" sz="1450" spc="-5">
                <a:latin typeface="Times New Roman"/>
                <a:cs typeface="Times New Roman"/>
              </a:rPr>
              <a:t>I - </a:t>
            </a:r>
            <a:r>
              <a:rPr dirty="0" sz="1450" spc="-10">
                <a:latin typeface="Times New Roman"/>
                <a:cs typeface="Times New Roman"/>
              </a:rPr>
              <a:t>may the </a:t>
            </a:r>
            <a:r>
              <a:rPr dirty="0" sz="1450" spc="-5">
                <a:latin typeface="Times New Roman"/>
                <a:cs typeface="Times New Roman"/>
              </a:rPr>
              <a:t>-  </a:t>
            </a:r>
            <a:r>
              <a:rPr dirty="0" sz="1450" spc="-10">
                <a:latin typeface="Times New Roman"/>
                <a:cs typeface="Times New Roman"/>
              </a:rPr>
              <a:t>my friend </a:t>
            </a:r>
            <a:r>
              <a:rPr dirty="0" sz="1450" spc="-5">
                <a:latin typeface="Times New Roman"/>
                <a:cs typeface="Times New Roman"/>
              </a:rPr>
              <a:t>I </a:t>
            </a:r>
            <a:r>
              <a:rPr dirty="0" sz="1450" spc="-10">
                <a:latin typeface="Times New Roman"/>
                <a:cs typeface="Times New Roman"/>
              </a:rPr>
              <a:t>mean </a:t>
            </a:r>
            <a:r>
              <a:rPr dirty="0" sz="1450" spc="-5">
                <a:latin typeface="Times New Roman"/>
                <a:cs typeface="Times New Roman"/>
              </a:rPr>
              <a:t>- </a:t>
            </a:r>
            <a:r>
              <a:rPr dirty="0" sz="1450" spc="-10">
                <a:latin typeface="Times New Roman"/>
                <a:cs typeface="Times New Roman"/>
              </a:rPr>
              <a:t>may any </a:t>
            </a:r>
            <a:r>
              <a:rPr dirty="0" sz="1450" spc="-5">
                <a:latin typeface="Times New Roman"/>
                <a:cs typeface="Times New Roman"/>
              </a:rPr>
              <a:t>of us be </a:t>
            </a:r>
            <a:r>
              <a:rPr dirty="0" sz="1450" spc="-10">
                <a:latin typeface="Times New Roman"/>
                <a:cs typeface="Times New Roman"/>
              </a:rPr>
              <a:t>pitched </a:t>
            </a:r>
            <a:r>
              <a:rPr dirty="0" sz="1450" spc="-5">
                <a:latin typeface="Times New Roman"/>
                <a:cs typeface="Times New Roman"/>
              </a:rPr>
              <a:t>upon </a:t>
            </a:r>
            <a:r>
              <a:rPr dirty="0" sz="1450" spc="-10">
                <a:latin typeface="Times New Roman"/>
                <a:cs typeface="Times New Roman"/>
              </a:rPr>
              <a:t>this evening as the slayer </a:t>
            </a:r>
            <a:r>
              <a:rPr dirty="0" sz="1450" spc="-5">
                <a:latin typeface="Times New Roman"/>
                <a:cs typeface="Times New Roman"/>
              </a:rPr>
              <a:t>of  </a:t>
            </a:r>
            <a:r>
              <a:rPr dirty="0" sz="1450" spc="-10">
                <a:latin typeface="Times New Roman"/>
                <a:cs typeface="Times New Roman"/>
              </a:rPr>
              <a:t>another man's </a:t>
            </a:r>
            <a:r>
              <a:rPr dirty="0" sz="1450" spc="-5">
                <a:latin typeface="Times New Roman"/>
                <a:cs typeface="Times New Roman"/>
              </a:rPr>
              <a:t>body </a:t>
            </a:r>
            <a:r>
              <a:rPr dirty="0" sz="1450" spc="-10">
                <a:latin typeface="Times New Roman"/>
                <a:cs typeface="Times New Roman"/>
              </a:rPr>
              <a:t>and immortal spirit? Can such things </a:t>
            </a:r>
            <a:r>
              <a:rPr dirty="0" sz="1450" spc="-5">
                <a:latin typeface="Times New Roman"/>
                <a:cs typeface="Times New Roman"/>
              </a:rPr>
              <a:t>be </a:t>
            </a:r>
            <a:r>
              <a:rPr dirty="0" sz="1450" spc="-10">
                <a:latin typeface="Times New Roman"/>
                <a:cs typeface="Times New Roman"/>
              </a:rPr>
              <a:t>possible among  men born </a:t>
            </a:r>
            <a:r>
              <a:rPr dirty="0" sz="1450" spc="-5">
                <a:latin typeface="Times New Roman"/>
                <a:cs typeface="Times New Roman"/>
              </a:rPr>
              <a:t>of </a:t>
            </a:r>
            <a:r>
              <a:rPr dirty="0" sz="1450" spc="-10">
                <a:latin typeface="Times New Roman"/>
                <a:cs typeface="Times New Roman"/>
              </a:rPr>
              <a:t>women? Oh! infamy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infamies!"</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He was about to rise in his </a:t>
            </a:r>
            <a:r>
              <a:rPr dirty="0" sz="1450" spc="-15">
                <a:latin typeface="Times New Roman"/>
                <a:cs typeface="Times New Roman"/>
              </a:rPr>
              <a:t>horror,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caught the Prince's eye. It was  fixed </a:t>
            </a:r>
            <a:r>
              <a:rPr dirty="0" sz="1450" spc="-5">
                <a:latin typeface="Times New Roman"/>
                <a:cs typeface="Times New Roman"/>
              </a:rPr>
              <a:t>upon </a:t>
            </a:r>
            <a:r>
              <a:rPr dirty="0" sz="1450" spc="-10">
                <a:latin typeface="Times New Roman"/>
                <a:cs typeface="Times New Roman"/>
              </a:rPr>
              <a:t>him from across the room with </a:t>
            </a:r>
            <a:r>
              <a:rPr dirty="0" sz="1450" spc="-5">
                <a:latin typeface="Times New Roman"/>
                <a:cs typeface="Times New Roman"/>
              </a:rPr>
              <a:t>a </a:t>
            </a:r>
            <a:r>
              <a:rPr dirty="0" sz="1450" spc="-10">
                <a:latin typeface="Times New Roman"/>
                <a:cs typeface="Times New Roman"/>
              </a:rPr>
              <a:t>frowning and angry stare. And in  </a:t>
            </a:r>
            <a:r>
              <a:rPr dirty="0" sz="1450" spc="-5">
                <a:latin typeface="Times New Roman"/>
                <a:cs typeface="Times New Roman"/>
              </a:rPr>
              <a:t>a </a:t>
            </a:r>
            <a:r>
              <a:rPr dirty="0" sz="1450" spc="-10">
                <a:latin typeface="Times New Roman"/>
                <a:cs typeface="Times New Roman"/>
              </a:rPr>
              <a:t>moment Geraldine recovered his</a:t>
            </a:r>
            <a:r>
              <a:rPr dirty="0" sz="1450" spc="10">
                <a:latin typeface="Times New Roman"/>
                <a:cs typeface="Times New Roman"/>
              </a:rPr>
              <a:t> </a:t>
            </a:r>
            <a:r>
              <a:rPr dirty="0" sz="1450" spc="-10">
                <a:latin typeface="Times New Roman"/>
                <a:cs typeface="Times New Roman"/>
              </a:rPr>
              <a:t>composure.</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"After all," </a:t>
            </a:r>
            <a:r>
              <a:rPr dirty="0" sz="1450" spc="-5">
                <a:latin typeface="Times New Roman"/>
                <a:cs typeface="Times New Roman"/>
              </a:rPr>
              <a:t>he </a:t>
            </a:r>
            <a:r>
              <a:rPr dirty="0" sz="1450" spc="-10">
                <a:latin typeface="Times New Roman"/>
                <a:cs typeface="Times New Roman"/>
              </a:rPr>
              <a:t>added, "why not? And since </a:t>
            </a:r>
            <a:r>
              <a:rPr dirty="0" sz="1450" spc="-5">
                <a:latin typeface="Times New Roman"/>
                <a:cs typeface="Times New Roman"/>
              </a:rPr>
              <a:t>you </a:t>
            </a:r>
            <a:r>
              <a:rPr dirty="0" sz="1450" spc="-10">
                <a:latin typeface="Times New Roman"/>
                <a:cs typeface="Times New Roman"/>
              </a:rPr>
              <a:t>say the game is interesting,  </a:t>
            </a:r>
            <a:r>
              <a:rPr dirty="0" sz="1450" spc="-15">
                <a:latin typeface="Times New Roman"/>
                <a:cs typeface="Times New Roman"/>
              </a:rPr>
              <a:t>VOGUE </a:t>
            </a:r>
            <a:r>
              <a:rPr dirty="0" sz="1450" spc="-10">
                <a:latin typeface="Times New Roman"/>
                <a:cs typeface="Times New Roman"/>
              </a:rPr>
              <a:t>LA </a:t>
            </a:r>
            <a:r>
              <a:rPr dirty="0" sz="1450" spc="-15">
                <a:latin typeface="Times New Roman"/>
                <a:cs typeface="Times New Roman"/>
              </a:rPr>
              <a:t>GALERE </a:t>
            </a:r>
            <a:r>
              <a:rPr dirty="0" sz="1450" spc="-5">
                <a:latin typeface="Times New Roman"/>
                <a:cs typeface="Times New Roman"/>
              </a:rPr>
              <a:t>- I </a:t>
            </a:r>
            <a:r>
              <a:rPr dirty="0" sz="1450" spc="-10">
                <a:latin typeface="Times New Roman"/>
                <a:cs typeface="Times New Roman"/>
              </a:rPr>
              <a:t>follow the</a:t>
            </a:r>
            <a:r>
              <a:rPr dirty="0" sz="1450" spc="-55">
                <a:latin typeface="Times New Roman"/>
                <a:cs typeface="Times New Roman"/>
              </a:rPr>
              <a:t> </a:t>
            </a:r>
            <a:r>
              <a:rPr dirty="0" sz="1450" spc="-10">
                <a:latin typeface="Times New Roman"/>
                <a:cs typeface="Times New Roman"/>
              </a:rPr>
              <a:t>club!"</a:t>
            </a:r>
            <a:endParaRPr sz="1450">
              <a:latin typeface="Times New Roman"/>
              <a:cs typeface="Times New Roman"/>
            </a:endParaRPr>
          </a:p>
          <a:p>
            <a:pPr algn="just" marL="12700" marR="10160">
              <a:lnSpc>
                <a:spcPts val="1730"/>
              </a:lnSpc>
              <a:spcBef>
                <a:spcPts val="865"/>
              </a:spcBef>
            </a:pPr>
            <a:r>
              <a:rPr dirty="0" sz="1450" spc="-35">
                <a:latin typeface="Times New Roman"/>
                <a:cs typeface="Times New Roman"/>
              </a:rPr>
              <a:t>Mr. </a:t>
            </a:r>
            <a:r>
              <a:rPr dirty="0" sz="1450" spc="-10">
                <a:latin typeface="Times New Roman"/>
                <a:cs typeface="Times New Roman"/>
              </a:rPr>
              <a:t>Malthus had keenly enjoyed the Colonel's amazement and disgust. He had  the vanity </a:t>
            </a:r>
            <a:r>
              <a:rPr dirty="0" sz="1450" spc="-5">
                <a:latin typeface="Times New Roman"/>
                <a:cs typeface="Times New Roman"/>
              </a:rPr>
              <a:t>of </a:t>
            </a:r>
            <a:r>
              <a:rPr dirty="0" sz="1450" spc="-10">
                <a:latin typeface="Times New Roman"/>
                <a:cs typeface="Times New Roman"/>
              </a:rPr>
              <a:t>wickedness; and it pleased him to see another man give way to </a:t>
            </a:r>
            <a:r>
              <a:rPr dirty="0" sz="1450" spc="-5">
                <a:latin typeface="Times New Roman"/>
                <a:cs typeface="Times New Roman"/>
              </a:rPr>
              <a:t>a  </a:t>
            </a:r>
            <a:r>
              <a:rPr dirty="0" sz="1450" spc="-10">
                <a:latin typeface="Times New Roman"/>
                <a:cs typeface="Times New Roman"/>
              </a:rPr>
              <a:t>generous movement, while </a:t>
            </a:r>
            <a:r>
              <a:rPr dirty="0" sz="1450" spc="-5">
                <a:latin typeface="Times New Roman"/>
                <a:cs typeface="Times New Roman"/>
              </a:rPr>
              <a:t>he </a:t>
            </a:r>
            <a:r>
              <a:rPr dirty="0" sz="1450" spc="-10">
                <a:latin typeface="Times New Roman"/>
                <a:cs typeface="Times New Roman"/>
              </a:rPr>
              <a:t>felt himself, in his entire corruption, superior to  such emotions.</a:t>
            </a:r>
            <a:endParaRPr sz="1450">
              <a:latin typeface="Times New Roman"/>
              <a:cs typeface="Times New Roman"/>
            </a:endParaRPr>
          </a:p>
          <a:p>
            <a:pPr algn="just" marL="12700" marR="6350">
              <a:lnSpc>
                <a:spcPts val="1730"/>
              </a:lnSpc>
              <a:spcBef>
                <a:spcPts val="855"/>
              </a:spcBef>
            </a:pPr>
            <a:r>
              <a:rPr dirty="0" sz="1450" spc="-45">
                <a:latin typeface="Times New Roman"/>
                <a:cs typeface="Times New Roman"/>
              </a:rPr>
              <a:t>"You </a:t>
            </a:r>
            <a:r>
              <a:rPr dirty="0" sz="1450" spc="-30">
                <a:latin typeface="Times New Roman"/>
                <a:cs typeface="Times New Roman"/>
              </a:rPr>
              <a:t>now, </a:t>
            </a:r>
            <a:r>
              <a:rPr dirty="0" sz="1450" spc="-10">
                <a:latin typeface="Times New Roman"/>
                <a:cs typeface="Times New Roman"/>
              </a:rPr>
              <a:t>after </a:t>
            </a:r>
            <a:r>
              <a:rPr dirty="0" sz="1450" spc="-5">
                <a:latin typeface="Times New Roman"/>
                <a:cs typeface="Times New Roman"/>
              </a:rPr>
              <a:t>your </a:t>
            </a:r>
            <a:r>
              <a:rPr dirty="0" sz="1450" spc="-10">
                <a:latin typeface="Times New Roman"/>
                <a:cs typeface="Times New Roman"/>
              </a:rPr>
              <a:t>first moment </a:t>
            </a:r>
            <a:r>
              <a:rPr dirty="0" sz="1450" spc="-5">
                <a:latin typeface="Times New Roman"/>
                <a:cs typeface="Times New Roman"/>
              </a:rPr>
              <a:t>of </a:t>
            </a:r>
            <a:r>
              <a:rPr dirty="0" sz="1450" spc="-10">
                <a:latin typeface="Times New Roman"/>
                <a:cs typeface="Times New Roman"/>
              </a:rPr>
              <a:t>surprise," said he, "are in </a:t>
            </a:r>
            <a:r>
              <a:rPr dirty="0" sz="1450" spc="-5">
                <a:latin typeface="Times New Roman"/>
                <a:cs typeface="Times New Roman"/>
              </a:rPr>
              <a:t>a </a:t>
            </a:r>
            <a:r>
              <a:rPr dirty="0" sz="1450" spc="-10">
                <a:latin typeface="Times New Roman"/>
                <a:cs typeface="Times New Roman"/>
              </a:rPr>
              <a:t>position to  appreciate the delights </a:t>
            </a:r>
            <a:r>
              <a:rPr dirty="0" sz="1450" spc="-5">
                <a:latin typeface="Times New Roman"/>
                <a:cs typeface="Times New Roman"/>
              </a:rPr>
              <a:t>of our </a:t>
            </a:r>
            <a:r>
              <a:rPr dirty="0" sz="1450" spc="-20">
                <a:latin typeface="Times New Roman"/>
                <a:cs typeface="Times New Roman"/>
              </a:rPr>
              <a:t>society. </a:t>
            </a:r>
            <a:r>
              <a:rPr dirty="0" sz="1450" spc="-60">
                <a:latin typeface="Times New Roman"/>
                <a:cs typeface="Times New Roman"/>
              </a:rPr>
              <a:t>You </a:t>
            </a:r>
            <a:r>
              <a:rPr dirty="0" sz="1450" spc="-10">
                <a:latin typeface="Times New Roman"/>
                <a:cs typeface="Times New Roman"/>
              </a:rPr>
              <a:t>can see how it combines the  excitement </a:t>
            </a:r>
            <a:r>
              <a:rPr dirty="0" sz="1450" spc="-5">
                <a:latin typeface="Times New Roman"/>
                <a:cs typeface="Times New Roman"/>
              </a:rPr>
              <a:t>of a </a:t>
            </a:r>
            <a:r>
              <a:rPr dirty="0" sz="1450" spc="-10">
                <a:latin typeface="Times New Roman"/>
                <a:cs typeface="Times New Roman"/>
              </a:rPr>
              <a:t>gaming-table, </a:t>
            </a:r>
            <a:r>
              <a:rPr dirty="0" sz="1450" spc="-5">
                <a:latin typeface="Times New Roman"/>
                <a:cs typeface="Times New Roman"/>
              </a:rPr>
              <a:t>a </a:t>
            </a:r>
            <a:r>
              <a:rPr dirty="0" sz="1450" spc="-10">
                <a:latin typeface="Times New Roman"/>
                <a:cs typeface="Times New Roman"/>
              </a:rPr>
              <a:t>duel, and </a:t>
            </a:r>
            <a:r>
              <a:rPr dirty="0" sz="1450" spc="-5">
                <a:latin typeface="Times New Roman"/>
                <a:cs typeface="Times New Roman"/>
              </a:rPr>
              <a:t>a </a:t>
            </a:r>
            <a:r>
              <a:rPr dirty="0" sz="1450" spc="-10">
                <a:latin typeface="Times New Roman"/>
                <a:cs typeface="Times New Roman"/>
              </a:rPr>
              <a:t>Roman amphitheatre. The Pagans  did well </a:t>
            </a:r>
            <a:r>
              <a:rPr dirty="0" sz="1450" spc="-5">
                <a:latin typeface="Times New Roman"/>
                <a:cs typeface="Times New Roman"/>
              </a:rPr>
              <a:t>enough; I </a:t>
            </a:r>
            <a:r>
              <a:rPr dirty="0" sz="1450" spc="-10">
                <a:latin typeface="Times New Roman"/>
                <a:cs typeface="Times New Roman"/>
              </a:rPr>
              <a:t>cordially admire the refinement </a:t>
            </a:r>
            <a:r>
              <a:rPr dirty="0" sz="1450" spc="-5">
                <a:latin typeface="Times New Roman"/>
                <a:cs typeface="Times New Roman"/>
              </a:rPr>
              <a:t>of </a:t>
            </a:r>
            <a:r>
              <a:rPr dirty="0" sz="1450" spc="-10">
                <a:latin typeface="Times New Roman"/>
                <a:cs typeface="Times New Roman"/>
              </a:rPr>
              <a:t>their minds; </a:t>
            </a:r>
            <a:r>
              <a:rPr dirty="0" sz="1450" spc="-5">
                <a:latin typeface="Times New Roman"/>
                <a:cs typeface="Times New Roman"/>
              </a:rPr>
              <a:t>but </a:t>
            </a:r>
            <a:r>
              <a:rPr dirty="0" sz="1450" spc="-10">
                <a:latin typeface="Times New Roman"/>
                <a:cs typeface="Times New Roman"/>
              </a:rPr>
              <a:t>it has  been reserved for </a:t>
            </a:r>
            <a:r>
              <a:rPr dirty="0" sz="1450" spc="-5">
                <a:latin typeface="Times New Roman"/>
                <a:cs typeface="Times New Roman"/>
              </a:rPr>
              <a:t>a </a:t>
            </a:r>
            <a:r>
              <a:rPr dirty="0" sz="1450" spc="-10">
                <a:latin typeface="Times New Roman"/>
                <a:cs typeface="Times New Roman"/>
              </a:rPr>
              <a:t>Christian country to attain this extreme, this quintessence,  this absolute </a:t>
            </a:r>
            <a:r>
              <a:rPr dirty="0" sz="1450" spc="-5">
                <a:latin typeface="Times New Roman"/>
                <a:cs typeface="Times New Roman"/>
              </a:rPr>
              <a:t>of </a:t>
            </a:r>
            <a:r>
              <a:rPr dirty="0" sz="1450" spc="-20">
                <a:latin typeface="Times New Roman"/>
                <a:cs typeface="Times New Roman"/>
              </a:rPr>
              <a:t>poignancy. </a:t>
            </a:r>
            <a:r>
              <a:rPr dirty="0" sz="1450" spc="-60">
                <a:latin typeface="Times New Roman"/>
                <a:cs typeface="Times New Roman"/>
              </a:rPr>
              <a:t>You </a:t>
            </a:r>
            <a:r>
              <a:rPr dirty="0" sz="1450" spc="-10">
                <a:latin typeface="Times New Roman"/>
                <a:cs typeface="Times New Roman"/>
              </a:rPr>
              <a:t>will understand how vapid are all amusements  to </a:t>
            </a:r>
            <a:r>
              <a:rPr dirty="0" sz="1450" spc="-5">
                <a:latin typeface="Times New Roman"/>
                <a:cs typeface="Times New Roman"/>
              </a:rPr>
              <a:t>a </a:t>
            </a:r>
            <a:r>
              <a:rPr dirty="0" sz="1450" spc="-10">
                <a:latin typeface="Times New Roman"/>
                <a:cs typeface="Times New Roman"/>
              </a:rPr>
              <a:t>man who has acquired </a:t>
            </a:r>
            <a:r>
              <a:rPr dirty="0" sz="1450" spc="-5">
                <a:latin typeface="Times New Roman"/>
                <a:cs typeface="Times New Roman"/>
              </a:rPr>
              <a:t>a </a:t>
            </a:r>
            <a:r>
              <a:rPr dirty="0" sz="1450" spc="-10">
                <a:latin typeface="Times New Roman"/>
                <a:cs typeface="Times New Roman"/>
              </a:rPr>
              <a:t>taste for this one. The game we </a:t>
            </a:r>
            <a:r>
              <a:rPr dirty="0" sz="1450" spc="-25">
                <a:latin typeface="Times New Roman"/>
                <a:cs typeface="Times New Roman"/>
              </a:rPr>
              <a:t>play," </a:t>
            </a:r>
            <a:r>
              <a:rPr dirty="0" sz="1450" spc="-5">
                <a:latin typeface="Times New Roman"/>
                <a:cs typeface="Times New Roman"/>
              </a:rPr>
              <a:t>he  </a:t>
            </a:r>
            <a:r>
              <a:rPr dirty="0" sz="1450" spc="-10">
                <a:latin typeface="Times New Roman"/>
                <a:cs typeface="Times New Roman"/>
              </a:rPr>
              <a:t>continued, "is </a:t>
            </a:r>
            <a:r>
              <a:rPr dirty="0" sz="1450" spc="-5">
                <a:latin typeface="Times New Roman"/>
                <a:cs typeface="Times New Roman"/>
              </a:rPr>
              <a:t>one of </a:t>
            </a:r>
            <a:r>
              <a:rPr dirty="0" sz="1450" spc="-10">
                <a:latin typeface="Times New Roman"/>
                <a:cs typeface="Times New Roman"/>
              </a:rPr>
              <a:t>extreme </a:t>
            </a:r>
            <a:r>
              <a:rPr dirty="0" sz="1450" spc="-20">
                <a:latin typeface="Times New Roman"/>
                <a:cs typeface="Times New Roman"/>
              </a:rPr>
              <a:t>simplicity. </a:t>
            </a:r>
            <a:r>
              <a:rPr dirty="0" sz="1450" spc="-10">
                <a:latin typeface="Times New Roman"/>
                <a:cs typeface="Times New Roman"/>
              </a:rPr>
              <a:t>A full pack </a:t>
            </a:r>
            <a:r>
              <a:rPr dirty="0" sz="1450" spc="-5">
                <a:latin typeface="Times New Roman"/>
                <a:cs typeface="Times New Roman"/>
              </a:rPr>
              <a:t>- but I </a:t>
            </a:r>
            <a:r>
              <a:rPr dirty="0" sz="1450" spc="-10">
                <a:latin typeface="Times New Roman"/>
                <a:cs typeface="Times New Roman"/>
              </a:rPr>
              <a:t>perceive </a:t>
            </a:r>
            <a:r>
              <a:rPr dirty="0" sz="1450" spc="-5">
                <a:latin typeface="Times New Roman"/>
                <a:cs typeface="Times New Roman"/>
              </a:rPr>
              <a:t>you </a:t>
            </a:r>
            <a:r>
              <a:rPr dirty="0" sz="1450" spc="-10">
                <a:latin typeface="Times New Roman"/>
                <a:cs typeface="Times New Roman"/>
              </a:rPr>
              <a:t>are  about to see the thing in progress. </a:t>
            </a:r>
            <a:r>
              <a:rPr dirty="0" sz="1450" spc="-25">
                <a:latin typeface="Times New Roman"/>
                <a:cs typeface="Times New Roman"/>
              </a:rPr>
              <a:t>Will </a:t>
            </a:r>
            <a:r>
              <a:rPr dirty="0" sz="1450" spc="-5">
                <a:latin typeface="Times New Roman"/>
                <a:cs typeface="Times New Roman"/>
              </a:rPr>
              <a:t>you </a:t>
            </a:r>
            <a:r>
              <a:rPr dirty="0" sz="1450" spc="-10">
                <a:latin typeface="Times New Roman"/>
                <a:cs typeface="Times New Roman"/>
              </a:rPr>
              <a:t>lend me the help </a:t>
            </a:r>
            <a:r>
              <a:rPr dirty="0" sz="1450" spc="-5">
                <a:latin typeface="Times New Roman"/>
                <a:cs typeface="Times New Roman"/>
              </a:rPr>
              <a:t>of your </a:t>
            </a:r>
            <a:r>
              <a:rPr dirty="0" sz="1450" spc="-10">
                <a:latin typeface="Times New Roman"/>
                <a:cs typeface="Times New Roman"/>
              </a:rPr>
              <a:t>arm? </a:t>
            </a:r>
            <a:r>
              <a:rPr dirty="0" sz="1450" spc="-5">
                <a:latin typeface="Times New Roman"/>
                <a:cs typeface="Times New Roman"/>
              </a:rPr>
              <a:t>I </a:t>
            </a:r>
            <a:r>
              <a:rPr dirty="0" sz="1450" spc="-10">
                <a:latin typeface="Times New Roman"/>
                <a:cs typeface="Times New Roman"/>
              </a:rPr>
              <a:t>am  unfortunately paralysed."</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Indeed, just as </a:t>
            </a:r>
            <a:r>
              <a:rPr dirty="0" sz="1450" spc="-35">
                <a:latin typeface="Times New Roman"/>
                <a:cs typeface="Times New Roman"/>
              </a:rPr>
              <a:t>Mr. </a:t>
            </a:r>
            <a:r>
              <a:rPr dirty="0" sz="1450" spc="-10">
                <a:latin typeface="Times New Roman"/>
                <a:cs typeface="Times New Roman"/>
              </a:rPr>
              <a:t>Malthus was beginning his description, another pair </a:t>
            </a:r>
            <a:r>
              <a:rPr dirty="0" sz="1450" spc="-5">
                <a:latin typeface="Times New Roman"/>
                <a:cs typeface="Times New Roman"/>
              </a:rPr>
              <a:t>of  </a:t>
            </a:r>
            <a:r>
              <a:rPr dirty="0" sz="1450" spc="-10">
                <a:latin typeface="Times New Roman"/>
                <a:cs typeface="Times New Roman"/>
              </a:rPr>
              <a:t>folding-doors was thrown open, and the whole club began to pass, </a:t>
            </a:r>
            <a:r>
              <a:rPr dirty="0" sz="1450" spc="-5">
                <a:latin typeface="Times New Roman"/>
                <a:cs typeface="Times New Roman"/>
              </a:rPr>
              <a:t>not </a:t>
            </a:r>
            <a:r>
              <a:rPr dirty="0" sz="1450" spc="-10">
                <a:latin typeface="Times New Roman"/>
                <a:cs typeface="Times New Roman"/>
              </a:rPr>
              <a:t>without  some </a:t>
            </a:r>
            <a:r>
              <a:rPr dirty="0" sz="1450" spc="-25">
                <a:latin typeface="Times New Roman"/>
                <a:cs typeface="Times New Roman"/>
              </a:rPr>
              <a:t>hurry, </a:t>
            </a:r>
            <a:r>
              <a:rPr dirty="0" sz="1450" spc="-10">
                <a:latin typeface="Times New Roman"/>
                <a:cs typeface="Times New Roman"/>
              </a:rPr>
              <a:t>into the adjoining room. It was similar in every respect to the </a:t>
            </a:r>
            <a:r>
              <a:rPr dirty="0" sz="1450" spc="-5">
                <a:latin typeface="Times New Roman"/>
                <a:cs typeface="Times New Roman"/>
              </a:rPr>
              <a:t>one  </a:t>
            </a:r>
            <a:r>
              <a:rPr dirty="0" sz="1450" spc="-10">
                <a:latin typeface="Times New Roman"/>
                <a:cs typeface="Times New Roman"/>
              </a:rPr>
              <a:t>from which it was entered, </a:t>
            </a:r>
            <a:r>
              <a:rPr dirty="0" sz="1450" spc="-5">
                <a:latin typeface="Times New Roman"/>
                <a:cs typeface="Times New Roman"/>
              </a:rPr>
              <a:t>but </a:t>
            </a:r>
            <a:r>
              <a:rPr dirty="0" sz="1450" spc="-10">
                <a:latin typeface="Times New Roman"/>
                <a:cs typeface="Times New Roman"/>
              </a:rPr>
              <a:t>somewhat differently furnished. The centre was  occupied </a:t>
            </a:r>
            <a:r>
              <a:rPr dirty="0" sz="1450" spc="-5">
                <a:latin typeface="Times New Roman"/>
                <a:cs typeface="Times New Roman"/>
              </a:rPr>
              <a:t>by a </a:t>
            </a:r>
            <a:r>
              <a:rPr dirty="0" sz="1450" spc="-10">
                <a:latin typeface="Times New Roman"/>
                <a:cs typeface="Times New Roman"/>
              </a:rPr>
              <a:t>long green table, at which the President sat shuffling </a:t>
            </a:r>
            <a:r>
              <a:rPr dirty="0" sz="1450" spc="-5">
                <a:latin typeface="Times New Roman"/>
                <a:cs typeface="Times New Roman"/>
              </a:rPr>
              <a:t>a </a:t>
            </a:r>
            <a:r>
              <a:rPr dirty="0" sz="1450" spc="-10">
                <a:latin typeface="Times New Roman"/>
                <a:cs typeface="Times New Roman"/>
              </a:rPr>
              <a:t>pack </a:t>
            </a:r>
            <a:r>
              <a:rPr dirty="0" sz="1450" spc="-5">
                <a:latin typeface="Times New Roman"/>
                <a:cs typeface="Times New Roman"/>
              </a:rPr>
              <a:t>of  </a:t>
            </a:r>
            <a:r>
              <a:rPr dirty="0" sz="1450" spc="-10">
                <a:latin typeface="Times New Roman"/>
                <a:cs typeface="Times New Roman"/>
              </a:rPr>
              <a:t>cards with great </a:t>
            </a:r>
            <a:r>
              <a:rPr dirty="0" sz="1450" spc="-15">
                <a:latin typeface="Times New Roman"/>
                <a:cs typeface="Times New Roman"/>
              </a:rPr>
              <a:t>particularity. </a:t>
            </a:r>
            <a:r>
              <a:rPr dirty="0" sz="1450" spc="-10">
                <a:latin typeface="Times New Roman"/>
                <a:cs typeface="Times New Roman"/>
              </a:rPr>
              <a:t>Even with the stick and the Colonel's arm, </a:t>
            </a:r>
            <a:r>
              <a:rPr dirty="0" sz="1450" spc="-35">
                <a:latin typeface="Times New Roman"/>
                <a:cs typeface="Times New Roman"/>
              </a:rPr>
              <a:t>Mr.  </a:t>
            </a:r>
            <a:r>
              <a:rPr dirty="0" sz="1450" spc="-10">
                <a:latin typeface="Times New Roman"/>
                <a:cs typeface="Times New Roman"/>
              </a:rPr>
              <a:t>Malthus walked with so much difficulty that every </a:t>
            </a:r>
            <a:r>
              <a:rPr dirty="0" sz="1450" spc="-5">
                <a:latin typeface="Times New Roman"/>
                <a:cs typeface="Times New Roman"/>
              </a:rPr>
              <a:t>one </a:t>
            </a:r>
            <a:r>
              <a:rPr dirty="0" sz="1450" spc="-10">
                <a:latin typeface="Times New Roman"/>
                <a:cs typeface="Times New Roman"/>
              </a:rPr>
              <a:t>was seated before this  pair and the Prince, who had waited for them, entered the apartment; and, in  consequence, the three took seats close together at the lower end </a:t>
            </a:r>
            <a:r>
              <a:rPr dirty="0" sz="1450" spc="-5">
                <a:latin typeface="Times New Roman"/>
                <a:cs typeface="Times New Roman"/>
              </a:rPr>
              <a:t>of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board.</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pack </a:t>
            </a:r>
            <a:r>
              <a:rPr dirty="0" sz="1450" spc="-5">
                <a:latin typeface="Times New Roman"/>
                <a:cs typeface="Times New Roman"/>
              </a:rPr>
              <a:t>of </a:t>
            </a:r>
            <a:r>
              <a:rPr dirty="0" sz="1450" spc="-10">
                <a:latin typeface="Times New Roman"/>
                <a:cs typeface="Times New Roman"/>
              </a:rPr>
              <a:t>fifty-two," whispered </a:t>
            </a:r>
            <a:r>
              <a:rPr dirty="0" sz="1450" spc="-35">
                <a:latin typeface="Times New Roman"/>
                <a:cs typeface="Times New Roman"/>
              </a:rPr>
              <a:t>Mr. </a:t>
            </a:r>
            <a:r>
              <a:rPr dirty="0" sz="1450" spc="-10">
                <a:latin typeface="Times New Roman"/>
                <a:cs typeface="Times New Roman"/>
              </a:rPr>
              <a:t>Malthus. </a:t>
            </a:r>
            <a:r>
              <a:rPr dirty="0" sz="1450" spc="-30">
                <a:latin typeface="Times New Roman"/>
                <a:cs typeface="Times New Roman"/>
              </a:rPr>
              <a:t>"Watch </a:t>
            </a:r>
            <a:r>
              <a:rPr dirty="0" sz="1450" spc="-10">
                <a:latin typeface="Times New Roman"/>
                <a:cs typeface="Times New Roman"/>
              </a:rPr>
              <a:t>for the ace </a:t>
            </a:r>
            <a:r>
              <a:rPr dirty="0" sz="1450" spc="-5">
                <a:latin typeface="Times New Roman"/>
                <a:cs typeface="Times New Roman"/>
              </a:rPr>
              <a:t>of  </a:t>
            </a:r>
            <a:r>
              <a:rPr dirty="0" sz="1450" spc="-10">
                <a:latin typeface="Times New Roman"/>
                <a:cs typeface="Times New Roman"/>
              </a:rPr>
              <a:t>spades, which is the sign </a:t>
            </a:r>
            <a:r>
              <a:rPr dirty="0" sz="1450" spc="-5">
                <a:latin typeface="Times New Roman"/>
                <a:cs typeface="Times New Roman"/>
              </a:rPr>
              <a:t>of </a:t>
            </a:r>
            <a:r>
              <a:rPr dirty="0" sz="1450" spc="-10">
                <a:latin typeface="Times New Roman"/>
                <a:cs typeface="Times New Roman"/>
              </a:rPr>
              <a:t>death, and the ace </a:t>
            </a:r>
            <a:r>
              <a:rPr dirty="0" sz="1450" spc="-5">
                <a:latin typeface="Times New Roman"/>
                <a:cs typeface="Times New Roman"/>
              </a:rPr>
              <a:t>of </a:t>
            </a:r>
            <a:r>
              <a:rPr dirty="0" sz="1450" spc="-10">
                <a:latin typeface="Times New Roman"/>
                <a:cs typeface="Times New Roman"/>
              </a:rPr>
              <a:t>clubs, which designates the  </a:t>
            </a:r>
            <a:r>
              <a:rPr dirty="0" sz="1450" spc="-15">
                <a:latin typeface="Times New Roman"/>
                <a:cs typeface="Times New Roman"/>
              </a:rPr>
              <a:t>official </a:t>
            </a:r>
            <a:r>
              <a:rPr dirty="0" sz="1450" spc="-5">
                <a:latin typeface="Times New Roman"/>
                <a:cs typeface="Times New Roman"/>
              </a:rPr>
              <a:t>of </a:t>
            </a:r>
            <a:r>
              <a:rPr dirty="0" sz="1450" spc="-10">
                <a:latin typeface="Times New Roman"/>
                <a:cs typeface="Times New Roman"/>
              </a:rPr>
              <a:t>the night. </a:t>
            </a:r>
            <a:r>
              <a:rPr dirty="0" sz="1450" spc="-25">
                <a:latin typeface="Times New Roman"/>
                <a:cs typeface="Times New Roman"/>
              </a:rPr>
              <a:t>Happy, </a:t>
            </a:r>
            <a:r>
              <a:rPr dirty="0" sz="1450" spc="-10">
                <a:latin typeface="Times New Roman"/>
                <a:cs typeface="Times New Roman"/>
              </a:rPr>
              <a:t>happy </a:t>
            </a:r>
            <a:r>
              <a:rPr dirty="0" sz="1450" spc="-5">
                <a:latin typeface="Times New Roman"/>
                <a:cs typeface="Times New Roman"/>
              </a:rPr>
              <a:t>young </a:t>
            </a:r>
            <a:r>
              <a:rPr dirty="0" sz="1450" spc="-10">
                <a:latin typeface="Times New Roman"/>
                <a:cs typeface="Times New Roman"/>
              </a:rPr>
              <a:t>men!" </a:t>
            </a:r>
            <a:r>
              <a:rPr dirty="0" sz="1450" spc="-5">
                <a:latin typeface="Times New Roman"/>
                <a:cs typeface="Times New Roman"/>
              </a:rPr>
              <a:t>he </a:t>
            </a:r>
            <a:r>
              <a:rPr dirty="0" sz="1450" spc="-10">
                <a:latin typeface="Times New Roman"/>
                <a:cs typeface="Times New Roman"/>
              </a:rPr>
              <a:t>added. </a:t>
            </a: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good  </a:t>
            </a:r>
            <a:r>
              <a:rPr dirty="0" sz="1450" spc="-10">
                <a:latin typeface="Times New Roman"/>
                <a:cs typeface="Times New Roman"/>
              </a:rPr>
              <a:t>eyes,</a:t>
            </a:r>
            <a:r>
              <a:rPr dirty="0" sz="1450" spc="75">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can</a:t>
            </a:r>
            <a:r>
              <a:rPr dirty="0" sz="1450" spc="75">
                <a:latin typeface="Times New Roman"/>
                <a:cs typeface="Times New Roman"/>
              </a:rPr>
              <a:t> </a:t>
            </a:r>
            <a:r>
              <a:rPr dirty="0" sz="1450" spc="-10">
                <a:latin typeface="Times New Roman"/>
                <a:cs typeface="Times New Roman"/>
              </a:rPr>
              <a:t>follow</a:t>
            </a:r>
            <a:r>
              <a:rPr dirty="0" sz="1450" spc="75">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game.</a:t>
            </a:r>
            <a:r>
              <a:rPr dirty="0" sz="1450" spc="75">
                <a:latin typeface="Times New Roman"/>
                <a:cs typeface="Times New Roman"/>
              </a:rPr>
              <a:t> </a:t>
            </a:r>
            <a:r>
              <a:rPr dirty="0" sz="1450" spc="-10">
                <a:latin typeface="Times New Roman"/>
                <a:cs typeface="Times New Roman"/>
              </a:rPr>
              <a:t>Alas!</a:t>
            </a:r>
            <a:r>
              <a:rPr dirty="0" sz="1450" spc="75">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cannot</a:t>
            </a:r>
            <a:r>
              <a:rPr dirty="0" sz="1450" spc="75">
                <a:latin typeface="Times New Roman"/>
                <a:cs typeface="Times New Roman"/>
              </a:rPr>
              <a:t> </a:t>
            </a:r>
            <a:r>
              <a:rPr dirty="0" sz="1450" spc="-10">
                <a:latin typeface="Times New Roman"/>
                <a:cs typeface="Times New Roman"/>
              </a:rPr>
              <a:t>tell</a:t>
            </a:r>
            <a:r>
              <a:rPr dirty="0" sz="1450" spc="80">
                <a:latin typeface="Times New Roman"/>
                <a:cs typeface="Times New Roman"/>
              </a:rPr>
              <a:t> </a:t>
            </a:r>
            <a:r>
              <a:rPr dirty="0" sz="1450" spc="-10">
                <a:latin typeface="Times New Roman"/>
                <a:cs typeface="Times New Roman"/>
              </a:rPr>
              <a:t>an</a:t>
            </a:r>
            <a:r>
              <a:rPr dirty="0" sz="1450" spc="75">
                <a:latin typeface="Times New Roman"/>
                <a:cs typeface="Times New Roman"/>
              </a:rPr>
              <a:t> </a:t>
            </a:r>
            <a:r>
              <a:rPr dirty="0" sz="1450" spc="-10">
                <a:latin typeface="Times New Roman"/>
                <a:cs typeface="Times New Roman"/>
              </a:rPr>
              <a:t>ace</a:t>
            </a:r>
            <a:r>
              <a:rPr dirty="0" sz="1450" spc="80">
                <a:latin typeface="Times New Roman"/>
                <a:cs typeface="Times New Roman"/>
              </a:rPr>
              <a:t> </a:t>
            </a:r>
            <a:r>
              <a:rPr dirty="0" sz="1450" spc="-10">
                <a:latin typeface="Times New Roman"/>
                <a:cs typeface="Times New Roman"/>
              </a:rPr>
              <a:t>from</a:t>
            </a:r>
            <a:r>
              <a:rPr dirty="0" sz="1450" spc="75">
                <a:latin typeface="Times New Roman"/>
                <a:cs typeface="Times New Roman"/>
              </a:rPr>
              <a:t>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deuce</a:t>
            </a:r>
            <a:r>
              <a:rPr dirty="0" sz="1450" spc="75">
                <a:latin typeface="Times New Roman"/>
                <a:cs typeface="Times New Roman"/>
              </a:rPr>
              <a:t> </a:t>
            </a:r>
            <a:r>
              <a:rPr dirty="0" sz="1450" spc="-10">
                <a:latin typeface="Times New Roman"/>
                <a:cs typeface="Times New Roman"/>
              </a:rPr>
              <a:t>across</a:t>
            </a:r>
            <a:endParaRPr sz="1450">
              <a:latin typeface="Times New Roman"/>
              <a:cs typeface="Times New Roman"/>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ridiculous bow at Thevenin, and laughed still </a:t>
            </a:r>
            <a:r>
              <a:rPr dirty="0" sz="1450" spc="-20">
                <a:latin typeface="Times New Roman"/>
                <a:cs typeface="Times New Roman"/>
              </a:rPr>
              <a:t>louder.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sat down  </a:t>
            </a:r>
            <a:r>
              <a:rPr dirty="0" sz="1450" spc="-20">
                <a:latin typeface="Times New Roman"/>
                <a:cs typeface="Times New Roman"/>
              </a:rPr>
              <a:t>suddenly, </a:t>
            </a:r>
            <a:r>
              <a:rPr dirty="0" sz="1450" spc="-10">
                <a:latin typeface="Times New Roman"/>
                <a:cs typeface="Times New Roman"/>
              </a:rPr>
              <a:t>all </a:t>
            </a:r>
            <a:r>
              <a:rPr dirty="0" sz="1450" spc="-5">
                <a:latin typeface="Times New Roman"/>
                <a:cs typeface="Times New Roman"/>
              </a:rPr>
              <a:t>of a </a:t>
            </a:r>
            <a:r>
              <a:rPr dirty="0" sz="1450" spc="-10">
                <a:latin typeface="Times New Roman"/>
                <a:cs typeface="Times New Roman"/>
              </a:rPr>
              <a:t>heap, </a:t>
            </a:r>
            <a:r>
              <a:rPr dirty="0" sz="1450" spc="-5">
                <a:latin typeface="Times New Roman"/>
                <a:cs typeface="Times New Roman"/>
              </a:rPr>
              <a:t>upon a </a:t>
            </a:r>
            <a:r>
              <a:rPr dirty="0" sz="1450" spc="-10">
                <a:latin typeface="Times New Roman"/>
                <a:cs typeface="Times New Roman"/>
              </a:rPr>
              <a:t>stool, and continued laughing bitterly as though  </a:t>
            </a:r>
            <a:r>
              <a:rPr dirty="0" sz="1450" spc="-5">
                <a:latin typeface="Times New Roman"/>
                <a:cs typeface="Times New Roman"/>
              </a:rPr>
              <a:t>he </a:t>
            </a:r>
            <a:r>
              <a:rPr dirty="0" sz="1450" spc="-10">
                <a:latin typeface="Times New Roman"/>
                <a:cs typeface="Times New Roman"/>
              </a:rPr>
              <a:t>would shake himself to</a:t>
            </a:r>
            <a:r>
              <a:rPr dirty="0" sz="1450" spc="5">
                <a:latin typeface="Times New Roman"/>
                <a:cs typeface="Times New Roman"/>
              </a:rPr>
              <a:t> </a:t>
            </a:r>
            <a:r>
              <a:rPr dirty="0" sz="1450" spc="-10">
                <a:latin typeface="Times New Roman"/>
                <a:cs typeface="Times New Roman"/>
              </a:rPr>
              <a:t>pieces.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Montigny recovered his composure</a:t>
            </a:r>
            <a:r>
              <a:rPr dirty="0" sz="1450" spc="10">
                <a:latin typeface="Times New Roman"/>
                <a:cs typeface="Times New Roman"/>
              </a:rPr>
              <a:t> </a:t>
            </a:r>
            <a:r>
              <a:rPr dirty="0" sz="1450" spc="-10">
                <a:latin typeface="Times New Roman"/>
                <a:cs typeface="Times New Roman"/>
              </a:rPr>
              <a:t>first.</a:t>
            </a:r>
            <a:endParaRPr sz="1450">
              <a:latin typeface="Times New Roman"/>
              <a:cs typeface="Times New Roman"/>
            </a:endParaRPr>
          </a:p>
          <a:p>
            <a:pPr algn="just" marL="12700" marR="7620">
              <a:lnSpc>
                <a:spcPts val="1730"/>
              </a:lnSpc>
              <a:spcBef>
                <a:spcPts val="915"/>
              </a:spcBef>
            </a:pPr>
            <a:r>
              <a:rPr dirty="0" sz="1450" spc="-10">
                <a:latin typeface="Times New Roman"/>
                <a:cs typeface="Times New Roman"/>
              </a:rPr>
              <a:t>"Let's see what </a:t>
            </a:r>
            <a:r>
              <a:rPr dirty="0" sz="1450" spc="-5">
                <a:latin typeface="Times New Roman"/>
                <a:cs typeface="Times New Roman"/>
              </a:rPr>
              <a:t>he </a:t>
            </a:r>
            <a:r>
              <a:rPr dirty="0" sz="1450" spc="-10">
                <a:latin typeface="Times New Roman"/>
                <a:cs typeface="Times New Roman"/>
              </a:rPr>
              <a:t>has about him," </a:t>
            </a:r>
            <a:r>
              <a:rPr dirty="0" sz="1450" spc="-5">
                <a:latin typeface="Times New Roman"/>
                <a:cs typeface="Times New Roman"/>
              </a:rPr>
              <a:t>he </a:t>
            </a:r>
            <a:r>
              <a:rPr dirty="0" sz="1450" spc="-10">
                <a:latin typeface="Times New Roman"/>
                <a:cs typeface="Times New Roman"/>
              </a:rPr>
              <a:t>remarked; and </a:t>
            </a:r>
            <a:r>
              <a:rPr dirty="0" sz="1450" spc="-5">
                <a:latin typeface="Times New Roman"/>
                <a:cs typeface="Times New Roman"/>
              </a:rPr>
              <a:t>he </a:t>
            </a:r>
            <a:r>
              <a:rPr dirty="0" sz="1450" spc="-10">
                <a:latin typeface="Times New Roman"/>
                <a:cs typeface="Times New Roman"/>
              </a:rPr>
              <a:t>picked the dead man's  pockets with </a:t>
            </a:r>
            <a:r>
              <a:rPr dirty="0" sz="1450" spc="-5">
                <a:latin typeface="Times New Roman"/>
                <a:cs typeface="Times New Roman"/>
              </a:rPr>
              <a:t>a </a:t>
            </a:r>
            <a:r>
              <a:rPr dirty="0" sz="1450" spc="-10">
                <a:latin typeface="Times New Roman"/>
                <a:cs typeface="Times New Roman"/>
              </a:rPr>
              <a:t>practised hand, and divided the money into four equal portions  </a:t>
            </a:r>
            <a:r>
              <a:rPr dirty="0" sz="1450" spc="-5">
                <a:latin typeface="Times New Roman"/>
                <a:cs typeface="Times New Roman"/>
              </a:rPr>
              <a:t>on </a:t>
            </a:r>
            <a:r>
              <a:rPr dirty="0" sz="1450" spc="-10">
                <a:latin typeface="Times New Roman"/>
                <a:cs typeface="Times New Roman"/>
              </a:rPr>
              <a:t>the table. "There's for </a:t>
            </a:r>
            <a:r>
              <a:rPr dirty="0" sz="1450" spc="-5">
                <a:latin typeface="Times New Roman"/>
                <a:cs typeface="Times New Roman"/>
              </a:rPr>
              <a:t>you," he</a:t>
            </a:r>
            <a:r>
              <a:rPr dirty="0" sz="1450" spc="1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 monk received his share with </a:t>
            </a:r>
            <a:r>
              <a:rPr dirty="0" sz="1450" spc="-5">
                <a:latin typeface="Times New Roman"/>
                <a:cs typeface="Times New Roman"/>
              </a:rPr>
              <a:t>a </a:t>
            </a:r>
            <a:r>
              <a:rPr dirty="0" sz="1450" spc="-10">
                <a:latin typeface="Times New Roman"/>
                <a:cs typeface="Times New Roman"/>
              </a:rPr>
              <a:t>deep sigh, and </a:t>
            </a:r>
            <a:r>
              <a:rPr dirty="0" sz="1450" spc="-5">
                <a:latin typeface="Times New Roman"/>
                <a:cs typeface="Times New Roman"/>
              </a:rPr>
              <a:t>a </a:t>
            </a:r>
            <a:r>
              <a:rPr dirty="0" sz="1450" spc="-10">
                <a:latin typeface="Times New Roman"/>
                <a:cs typeface="Times New Roman"/>
              </a:rPr>
              <a:t>single stealthy glance at  the dead Thevenin, who was beginning to sink into himself and topple  sideways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25">
                <a:latin typeface="Times New Roman"/>
                <a:cs typeface="Times New Roman"/>
              </a:rPr>
              <a:t>chair.</a:t>
            </a:r>
            <a:endParaRPr sz="1450">
              <a:latin typeface="Times New Roman"/>
              <a:cs typeface="Times New Roman"/>
            </a:endParaRPr>
          </a:p>
          <a:p>
            <a:pPr algn="just" marL="12700" marR="5715">
              <a:lnSpc>
                <a:spcPts val="1730"/>
              </a:lnSpc>
              <a:spcBef>
                <a:spcPts val="860"/>
              </a:spcBef>
            </a:pPr>
            <a:r>
              <a:rPr dirty="0" sz="1450" spc="-30">
                <a:latin typeface="Times New Roman"/>
                <a:cs typeface="Times New Roman"/>
              </a:rPr>
              <a:t>"We're </a:t>
            </a:r>
            <a:r>
              <a:rPr dirty="0" sz="1450" spc="-10">
                <a:latin typeface="Times New Roman"/>
                <a:cs typeface="Times New Roman"/>
              </a:rPr>
              <a:t>all in for it," cried </a:t>
            </a:r>
            <a:r>
              <a:rPr dirty="0" sz="1450" spc="-20">
                <a:latin typeface="Times New Roman"/>
                <a:cs typeface="Times New Roman"/>
              </a:rPr>
              <a:t>Villon, </a:t>
            </a:r>
            <a:r>
              <a:rPr dirty="0" sz="1450" spc="-10">
                <a:latin typeface="Times New Roman"/>
                <a:cs typeface="Times New Roman"/>
              </a:rPr>
              <a:t>swallowing his mirth. "It's </a:t>
            </a:r>
            <a:r>
              <a:rPr dirty="0" sz="1450" spc="-5">
                <a:latin typeface="Times New Roman"/>
                <a:cs typeface="Times New Roman"/>
              </a:rPr>
              <a:t>a </a:t>
            </a:r>
            <a:r>
              <a:rPr dirty="0" sz="1450" spc="-10">
                <a:latin typeface="Times New Roman"/>
                <a:cs typeface="Times New Roman"/>
              </a:rPr>
              <a:t>hanging job for  every man jack </a:t>
            </a:r>
            <a:r>
              <a:rPr dirty="0" sz="1450" spc="-5">
                <a:latin typeface="Times New Roman"/>
                <a:cs typeface="Times New Roman"/>
              </a:rPr>
              <a:t>of us </a:t>
            </a:r>
            <a:r>
              <a:rPr dirty="0" sz="1450" spc="-10">
                <a:latin typeface="Times New Roman"/>
                <a:cs typeface="Times New Roman"/>
              </a:rPr>
              <a:t>that's here </a:t>
            </a:r>
            <a:r>
              <a:rPr dirty="0" sz="1450" spc="-5">
                <a:latin typeface="Times New Roman"/>
                <a:cs typeface="Times New Roman"/>
              </a:rPr>
              <a:t>- not </a:t>
            </a:r>
            <a:r>
              <a:rPr dirty="0" sz="1450" spc="-10">
                <a:latin typeface="Times New Roman"/>
                <a:cs typeface="Times New Roman"/>
              </a:rPr>
              <a:t>to speak </a:t>
            </a:r>
            <a:r>
              <a:rPr dirty="0" sz="1450" spc="-5">
                <a:latin typeface="Times New Roman"/>
                <a:cs typeface="Times New Roman"/>
              </a:rPr>
              <a:t>of </a:t>
            </a:r>
            <a:r>
              <a:rPr dirty="0" sz="1450" spc="-10">
                <a:latin typeface="Times New Roman"/>
                <a:cs typeface="Times New Roman"/>
              </a:rPr>
              <a:t>those who aren't." He made </a:t>
            </a:r>
            <a:r>
              <a:rPr dirty="0" sz="1450" spc="-5">
                <a:latin typeface="Times New Roman"/>
                <a:cs typeface="Times New Roman"/>
              </a:rPr>
              <a:t>a  </a:t>
            </a:r>
            <a:r>
              <a:rPr dirty="0" sz="1450" spc="-10">
                <a:latin typeface="Times New Roman"/>
                <a:cs typeface="Times New Roman"/>
              </a:rPr>
              <a:t>shocking gesture in the air with his raised right hand, and </a:t>
            </a:r>
            <a:r>
              <a:rPr dirty="0" sz="1450" spc="-5">
                <a:latin typeface="Times New Roman"/>
                <a:cs typeface="Times New Roman"/>
              </a:rPr>
              <a:t>put out </a:t>
            </a:r>
            <a:r>
              <a:rPr dirty="0" sz="1450" spc="-10">
                <a:latin typeface="Times New Roman"/>
                <a:cs typeface="Times New Roman"/>
              </a:rPr>
              <a:t>his </a:t>
            </a:r>
            <a:r>
              <a:rPr dirty="0" sz="1450" spc="-5">
                <a:latin typeface="Times New Roman"/>
                <a:cs typeface="Times New Roman"/>
              </a:rPr>
              <a:t>tongue  </a:t>
            </a:r>
            <a:r>
              <a:rPr dirty="0" sz="1450" spc="-10">
                <a:latin typeface="Times New Roman"/>
                <a:cs typeface="Times New Roman"/>
              </a:rPr>
              <a:t>and threw his head </a:t>
            </a:r>
            <a:r>
              <a:rPr dirty="0" sz="1450" spc="-5">
                <a:latin typeface="Times New Roman"/>
                <a:cs typeface="Times New Roman"/>
              </a:rPr>
              <a:t>on one </a:t>
            </a:r>
            <a:r>
              <a:rPr dirty="0" sz="1450" spc="-10">
                <a:latin typeface="Times New Roman"/>
                <a:cs typeface="Times New Roman"/>
              </a:rPr>
              <a:t>side, so as to counterfeit the appearance </a:t>
            </a:r>
            <a:r>
              <a:rPr dirty="0" sz="1450" spc="-5">
                <a:latin typeface="Times New Roman"/>
                <a:cs typeface="Times New Roman"/>
              </a:rPr>
              <a:t>of one </a:t>
            </a:r>
            <a:r>
              <a:rPr dirty="0" sz="1450" spc="-10">
                <a:latin typeface="Times New Roman"/>
                <a:cs typeface="Times New Roman"/>
              </a:rPr>
              <a:t>who  has been hanged. Then </a:t>
            </a:r>
            <a:r>
              <a:rPr dirty="0" sz="1450" spc="-5">
                <a:latin typeface="Times New Roman"/>
                <a:cs typeface="Times New Roman"/>
              </a:rPr>
              <a:t>he </a:t>
            </a:r>
            <a:r>
              <a:rPr dirty="0" sz="1450" spc="-10">
                <a:latin typeface="Times New Roman"/>
                <a:cs typeface="Times New Roman"/>
              </a:rPr>
              <a:t>pocketed his share </a:t>
            </a:r>
            <a:r>
              <a:rPr dirty="0" sz="1450" spc="-5">
                <a:latin typeface="Times New Roman"/>
                <a:cs typeface="Times New Roman"/>
              </a:rPr>
              <a:t>of </a:t>
            </a:r>
            <a:r>
              <a:rPr dirty="0" sz="1450" spc="-10">
                <a:latin typeface="Times New Roman"/>
                <a:cs typeface="Times New Roman"/>
              </a:rPr>
              <a:t>the spoil, and executed </a:t>
            </a:r>
            <a:r>
              <a:rPr dirty="0" sz="1450" spc="-5">
                <a:latin typeface="Times New Roman"/>
                <a:cs typeface="Times New Roman"/>
              </a:rPr>
              <a:t>a  </a:t>
            </a:r>
            <a:r>
              <a:rPr dirty="0" sz="1450" spc="-15">
                <a:latin typeface="Times New Roman"/>
                <a:cs typeface="Times New Roman"/>
              </a:rPr>
              <a:t>shuffle </a:t>
            </a:r>
            <a:r>
              <a:rPr dirty="0" sz="1450" spc="-10">
                <a:latin typeface="Times New Roman"/>
                <a:cs typeface="Times New Roman"/>
              </a:rPr>
              <a:t>with his feet as if to restore the</a:t>
            </a:r>
            <a:r>
              <a:rPr dirty="0" sz="1450" spc="50">
                <a:latin typeface="Times New Roman"/>
                <a:cs typeface="Times New Roman"/>
              </a:rPr>
              <a:t> </a:t>
            </a:r>
            <a:r>
              <a:rPr dirty="0" sz="1450" spc="-10">
                <a:latin typeface="Times New Roman"/>
                <a:cs typeface="Times New Roman"/>
              </a:rPr>
              <a:t>circulation.</a:t>
            </a:r>
            <a:endParaRPr sz="1450">
              <a:latin typeface="Times New Roman"/>
              <a:cs typeface="Times New Roman"/>
            </a:endParaRPr>
          </a:p>
          <a:p>
            <a:pPr algn="just" marL="12700" marR="8255">
              <a:lnSpc>
                <a:spcPts val="1730"/>
              </a:lnSpc>
              <a:spcBef>
                <a:spcPts val="855"/>
              </a:spcBef>
            </a:pPr>
            <a:r>
              <a:rPr dirty="0" sz="1450" spc="-25">
                <a:latin typeface="Times New Roman"/>
                <a:cs typeface="Times New Roman"/>
              </a:rPr>
              <a:t>Tabary </a:t>
            </a:r>
            <a:r>
              <a:rPr dirty="0" sz="1450" spc="-10">
                <a:latin typeface="Times New Roman"/>
                <a:cs typeface="Times New Roman"/>
              </a:rPr>
              <a:t>was the last to help himself;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dash at the </a:t>
            </a:r>
            <a:r>
              <a:rPr dirty="0" sz="1450" spc="-25">
                <a:latin typeface="Times New Roman"/>
                <a:cs typeface="Times New Roman"/>
              </a:rPr>
              <a:t>money, </a:t>
            </a:r>
            <a:r>
              <a:rPr dirty="0" sz="1450" spc="-10">
                <a:latin typeface="Times New Roman"/>
                <a:cs typeface="Times New Roman"/>
              </a:rPr>
              <a:t>and retired  to the other end </a:t>
            </a:r>
            <a:r>
              <a:rPr dirty="0" sz="1450" spc="-5">
                <a:latin typeface="Times New Roman"/>
                <a:cs typeface="Times New Roman"/>
              </a:rPr>
              <a:t>of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apartment.</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Montigny stuck Thevenin upright in the </a:t>
            </a:r>
            <a:r>
              <a:rPr dirty="0" sz="1450" spc="-20">
                <a:latin typeface="Times New Roman"/>
                <a:cs typeface="Times New Roman"/>
              </a:rPr>
              <a:t>chair, </a:t>
            </a:r>
            <a:r>
              <a:rPr dirty="0" sz="1450" spc="-10">
                <a:latin typeface="Times New Roman"/>
                <a:cs typeface="Times New Roman"/>
              </a:rPr>
              <a:t>and drew </a:t>
            </a:r>
            <a:r>
              <a:rPr dirty="0" sz="1450" spc="-5">
                <a:latin typeface="Times New Roman"/>
                <a:cs typeface="Times New Roman"/>
              </a:rPr>
              <a:t>out </a:t>
            </a:r>
            <a:r>
              <a:rPr dirty="0" sz="1450" spc="-10">
                <a:latin typeface="Times New Roman"/>
                <a:cs typeface="Times New Roman"/>
              </a:rPr>
              <a:t>the </a:t>
            </a:r>
            <a:r>
              <a:rPr dirty="0" sz="1450" spc="-15">
                <a:latin typeface="Times New Roman"/>
                <a:cs typeface="Times New Roman"/>
              </a:rPr>
              <a:t>dagger, </a:t>
            </a:r>
            <a:r>
              <a:rPr dirty="0" sz="1450" spc="-10">
                <a:latin typeface="Times New Roman"/>
                <a:cs typeface="Times New Roman"/>
              </a:rPr>
              <a:t>which  was followed </a:t>
            </a:r>
            <a:r>
              <a:rPr dirty="0" sz="1450" spc="-5">
                <a:latin typeface="Times New Roman"/>
                <a:cs typeface="Times New Roman"/>
              </a:rPr>
              <a:t>by a </a:t>
            </a:r>
            <a:r>
              <a:rPr dirty="0" sz="1450" spc="-10">
                <a:latin typeface="Times New Roman"/>
                <a:cs typeface="Times New Roman"/>
              </a:rPr>
              <a:t>jet </a:t>
            </a:r>
            <a:r>
              <a:rPr dirty="0" sz="1450" spc="-5">
                <a:latin typeface="Times New Roman"/>
                <a:cs typeface="Times New Roman"/>
              </a:rPr>
              <a:t>of</a:t>
            </a:r>
            <a:r>
              <a:rPr dirty="0" sz="1450" spc="5">
                <a:latin typeface="Times New Roman"/>
                <a:cs typeface="Times New Roman"/>
              </a:rPr>
              <a:t> </a:t>
            </a:r>
            <a:r>
              <a:rPr dirty="0" sz="1450" spc="-5">
                <a:latin typeface="Times New Roman"/>
                <a:cs typeface="Times New Roman"/>
              </a:rPr>
              <a:t>blood.</a:t>
            </a:r>
            <a:endParaRPr sz="1450">
              <a:latin typeface="Times New Roman"/>
              <a:cs typeface="Times New Roman"/>
            </a:endParaRPr>
          </a:p>
          <a:p>
            <a:pPr algn="just" marL="12700" marR="10160">
              <a:lnSpc>
                <a:spcPts val="1730"/>
              </a:lnSpc>
              <a:spcBef>
                <a:spcPts val="865"/>
              </a:spcBef>
            </a:pPr>
            <a:r>
              <a:rPr dirty="0" sz="1450" spc="-45">
                <a:latin typeface="Times New Roman"/>
                <a:cs typeface="Times New Roman"/>
              </a:rPr>
              <a:t>"You </a:t>
            </a:r>
            <a:r>
              <a:rPr dirty="0" sz="1450" spc="-10">
                <a:latin typeface="Times New Roman"/>
                <a:cs typeface="Times New Roman"/>
              </a:rPr>
              <a:t>fellows had better </a:t>
            </a:r>
            <a:r>
              <a:rPr dirty="0" sz="1450" spc="-5">
                <a:latin typeface="Times New Roman"/>
                <a:cs typeface="Times New Roman"/>
              </a:rPr>
              <a:t>be </a:t>
            </a:r>
            <a:r>
              <a:rPr dirty="0" sz="1450" spc="-10">
                <a:latin typeface="Times New Roman"/>
                <a:cs typeface="Times New Roman"/>
              </a:rPr>
              <a:t>moving," </a:t>
            </a:r>
            <a:r>
              <a:rPr dirty="0" sz="1450" spc="-5">
                <a:latin typeface="Times New Roman"/>
                <a:cs typeface="Times New Roman"/>
              </a:rPr>
              <a:t>he </a:t>
            </a:r>
            <a:r>
              <a:rPr dirty="0" sz="1450" spc="-10">
                <a:latin typeface="Times New Roman"/>
                <a:cs typeface="Times New Roman"/>
              </a:rPr>
              <a:t>said, as </a:t>
            </a:r>
            <a:r>
              <a:rPr dirty="0" sz="1450" spc="-5">
                <a:latin typeface="Times New Roman"/>
                <a:cs typeface="Times New Roman"/>
              </a:rPr>
              <a:t>he </a:t>
            </a:r>
            <a:r>
              <a:rPr dirty="0" sz="1450" spc="-10">
                <a:latin typeface="Times New Roman"/>
                <a:cs typeface="Times New Roman"/>
              </a:rPr>
              <a:t>wiped the blade </a:t>
            </a:r>
            <a:r>
              <a:rPr dirty="0" sz="1450" spc="-5">
                <a:latin typeface="Times New Roman"/>
                <a:cs typeface="Times New Roman"/>
              </a:rPr>
              <a:t>on </a:t>
            </a:r>
            <a:r>
              <a:rPr dirty="0" sz="1450" spc="-10">
                <a:latin typeface="Times New Roman"/>
                <a:cs typeface="Times New Roman"/>
              </a:rPr>
              <a:t>his  victim's doublet.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think we </a:t>
            </a:r>
            <a:r>
              <a:rPr dirty="0" sz="1450" spc="-5">
                <a:latin typeface="Times New Roman"/>
                <a:cs typeface="Times New Roman"/>
              </a:rPr>
              <a:t>had," </a:t>
            </a:r>
            <a:r>
              <a:rPr dirty="0" sz="1450" spc="-10">
                <a:latin typeface="Times New Roman"/>
                <a:cs typeface="Times New Roman"/>
              </a:rPr>
              <a:t>returned </a:t>
            </a:r>
            <a:r>
              <a:rPr dirty="0" sz="1450" spc="-25">
                <a:latin typeface="Times New Roman"/>
                <a:cs typeface="Times New Roman"/>
              </a:rPr>
              <a:t>Villon </a:t>
            </a:r>
            <a:r>
              <a:rPr dirty="0" sz="1450" spc="-10">
                <a:latin typeface="Times New Roman"/>
                <a:cs typeface="Times New Roman"/>
              </a:rPr>
              <a:t>with </a:t>
            </a:r>
            <a:r>
              <a:rPr dirty="0" sz="1450" spc="-5">
                <a:latin typeface="Times New Roman"/>
                <a:cs typeface="Times New Roman"/>
              </a:rPr>
              <a:t>a gulp. </a:t>
            </a:r>
            <a:r>
              <a:rPr dirty="0" sz="1450" spc="-10">
                <a:latin typeface="Times New Roman"/>
                <a:cs typeface="Times New Roman"/>
              </a:rPr>
              <a:t>"Damn his fat head!" </a:t>
            </a:r>
            <a:r>
              <a:rPr dirty="0" sz="1450" spc="-5">
                <a:latin typeface="Times New Roman"/>
                <a:cs typeface="Times New Roman"/>
              </a:rPr>
              <a:t>he </a:t>
            </a:r>
            <a:r>
              <a:rPr dirty="0" sz="1450" spc="-10">
                <a:latin typeface="Times New Roman"/>
                <a:cs typeface="Times New Roman"/>
              </a:rPr>
              <a:t>broke  </a:t>
            </a:r>
            <a:r>
              <a:rPr dirty="0" sz="1450" spc="-5">
                <a:latin typeface="Times New Roman"/>
                <a:cs typeface="Times New Roman"/>
              </a:rPr>
              <a:t>out. </a:t>
            </a:r>
            <a:r>
              <a:rPr dirty="0" sz="1450" spc="-10">
                <a:latin typeface="Times New Roman"/>
                <a:cs typeface="Times New Roman"/>
              </a:rPr>
              <a:t>"It sticks in my throat like phlegm. What right has </a:t>
            </a:r>
            <a:r>
              <a:rPr dirty="0" sz="1450" spc="-5">
                <a:latin typeface="Times New Roman"/>
                <a:cs typeface="Times New Roman"/>
              </a:rPr>
              <a:t>a </a:t>
            </a:r>
            <a:r>
              <a:rPr dirty="0" sz="1450" spc="-10">
                <a:latin typeface="Times New Roman"/>
                <a:cs typeface="Times New Roman"/>
              </a:rPr>
              <a:t>man to have red hair  when </a:t>
            </a:r>
            <a:r>
              <a:rPr dirty="0" sz="1450" spc="-5">
                <a:latin typeface="Times New Roman"/>
                <a:cs typeface="Times New Roman"/>
              </a:rPr>
              <a:t>he </a:t>
            </a:r>
            <a:r>
              <a:rPr dirty="0" sz="1450" spc="-10">
                <a:latin typeface="Times New Roman"/>
                <a:cs typeface="Times New Roman"/>
              </a:rPr>
              <a:t>is dead?" And </a:t>
            </a:r>
            <a:r>
              <a:rPr dirty="0" sz="1450" spc="-5">
                <a:latin typeface="Times New Roman"/>
                <a:cs typeface="Times New Roman"/>
              </a:rPr>
              <a:t>he </a:t>
            </a:r>
            <a:r>
              <a:rPr dirty="0" sz="1450" spc="-10">
                <a:latin typeface="Times New Roman"/>
                <a:cs typeface="Times New Roman"/>
              </a:rPr>
              <a:t>fell all </a:t>
            </a:r>
            <a:r>
              <a:rPr dirty="0" sz="1450" spc="-5">
                <a:latin typeface="Times New Roman"/>
                <a:cs typeface="Times New Roman"/>
              </a:rPr>
              <a:t>of a </a:t>
            </a:r>
            <a:r>
              <a:rPr dirty="0" sz="1450" spc="-10">
                <a:latin typeface="Times New Roman"/>
                <a:cs typeface="Times New Roman"/>
              </a:rPr>
              <a:t>heap again </a:t>
            </a:r>
            <a:r>
              <a:rPr dirty="0" sz="1450" spc="-5">
                <a:latin typeface="Times New Roman"/>
                <a:cs typeface="Times New Roman"/>
              </a:rPr>
              <a:t>upon </a:t>
            </a:r>
            <a:r>
              <a:rPr dirty="0" sz="1450" spc="-10">
                <a:latin typeface="Times New Roman"/>
                <a:cs typeface="Times New Roman"/>
              </a:rPr>
              <a:t>the stool, and fairly  covered his face with his</a:t>
            </a:r>
            <a:r>
              <a:rPr dirty="0" sz="1450" spc="10">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293370">
              <a:lnSpc>
                <a:spcPts val="2590"/>
              </a:lnSpc>
              <a:spcBef>
                <a:spcPts val="170"/>
              </a:spcBef>
            </a:pPr>
            <a:r>
              <a:rPr dirty="0" sz="1450" spc="-10">
                <a:latin typeface="Times New Roman"/>
                <a:cs typeface="Times New Roman"/>
              </a:rPr>
              <a:t>Montigny and Dom Nicolas laughed aloud, even </a:t>
            </a:r>
            <a:r>
              <a:rPr dirty="0" sz="1450" spc="-25">
                <a:latin typeface="Times New Roman"/>
                <a:cs typeface="Times New Roman"/>
              </a:rPr>
              <a:t>Tabary </a:t>
            </a:r>
            <a:r>
              <a:rPr dirty="0" sz="1450" spc="-10">
                <a:latin typeface="Times New Roman"/>
                <a:cs typeface="Times New Roman"/>
              </a:rPr>
              <a:t>feebly chiming </a:t>
            </a:r>
            <a:r>
              <a:rPr dirty="0" sz="1450" spc="-5">
                <a:latin typeface="Times New Roman"/>
                <a:cs typeface="Times New Roman"/>
              </a:rPr>
              <a:t>in.  </a:t>
            </a:r>
            <a:r>
              <a:rPr dirty="0" sz="1450" spc="-10">
                <a:latin typeface="Times New Roman"/>
                <a:cs typeface="Times New Roman"/>
              </a:rPr>
              <a:t>"Cry </a:t>
            </a:r>
            <a:r>
              <a:rPr dirty="0" sz="1450" spc="-25">
                <a:latin typeface="Times New Roman"/>
                <a:cs typeface="Times New Roman"/>
              </a:rPr>
              <a:t>baby," </a:t>
            </a:r>
            <a:r>
              <a:rPr dirty="0" sz="1450" spc="-10">
                <a:latin typeface="Times New Roman"/>
                <a:cs typeface="Times New Roman"/>
              </a:rPr>
              <a:t>said the</a:t>
            </a:r>
            <a:r>
              <a:rPr dirty="0" sz="1450" spc="20">
                <a:latin typeface="Times New Roman"/>
                <a:cs typeface="Times New Roman"/>
              </a:rPr>
              <a:t> </a:t>
            </a:r>
            <a:r>
              <a:rPr dirty="0" sz="1450" spc="-10">
                <a:latin typeface="Times New Roman"/>
                <a:cs typeface="Times New Roman"/>
              </a:rPr>
              <a:t>monk.</a:t>
            </a:r>
            <a:endParaRPr sz="1450">
              <a:latin typeface="Times New Roman"/>
              <a:cs typeface="Times New Roman"/>
            </a:endParaRPr>
          </a:p>
          <a:p>
            <a:pPr algn="just" marL="12700" marR="6985">
              <a:lnSpc>
                <a:spcPts val="1730"/>
              </a:lnSpc>
              <a:spcBef>
                <a:spcPts val="690"/>
              </a:spcBef>
            </a:pPr>
            <a:r>
              <a:rPr dirty="0" sz="1450" spc="-10">
                <a:latin typeface="Times New Roman"/>
                <a:cs typeface="Times New Roman"/>
              </a:rPr>
              <a:t>"I always said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woman," added Montigny with </a:t>
            </a:r>
            <a:r>
              <a:rPr dirty="0" sz="1450" spc="-5">
                <a:latin typeface="Times New Roman"/>
                <a:cs typeface="Times New Roman"/>
              </a:rPr>
              <a:t>a </a:t>
            </a:r>
            <a:r>
              <a:rPr dirty="0" sz="1450" spc="-25">
                <a:latin typeface="Times New Roman"/>
                <a:cs typeface="Times New Roman"/>
              </a:rPr>
              <a:t>sneer. </a:t>
            </a:r>
            <a:r>
              <a:rPr dirty="0" sz="1450" spc="-10">
                <a:latin typeface="Times New Roman"/>
                <a:cs typeface="Times New Roman"/>
              </a:rPr>
              <a:t>"Sit </a:t>
            </a:r>
            <a:r>
              <a:rPr dirty="0" sz="1450" spc="-5">
                <a:latin typeface="Times New Roman"/>
                <a:cs typeface="Times New Roman"/>
              </a:rPr>
              <a:t>up, </a:t>
            </a:r>
            <a:r>
              <a:rPr dirty="0" sz="1450" spc="-10">
                <a:latin typeface="Times New Roman"/>
                <a:cs typeface="Times New Roman"/>
              </a:rPr>
              <a:t>can't  you?"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giving another shake to the murdered </a:t>
            </a:r>
            <a:r>
              <a:rPr dirty="0" sz="1450" spc="-25">
                <a:latin typeface="Times New Roman"/>
                <a:cs typeface="Times New Roman"/>
              </a:rPr>
              <a:t>body. </a:t>
            </a:r>
            <a:r>
              <a:rPr dirty="0" sz="1450" spc="-20">
                <a:latin typeface="Times New Roman"/>
                <a:cs typeface="Times New Roman"/>
              </a:rPr>
              <a:t>"Tread </a:t>
            </a:r>
            <a:r>
              <a:rPr dirty="0" sz="1450" spc="-5">
                <a:latin typeface="Times New Roman"/>
                <a:cs typeface="Times New Roman"/>
              </a:rPr>
              <a:t>out </a:t>
            </a:r>
            <a:r>
              <a:rPr dirty="0" sz="1450" spc="-10">
                <a:latin typeface="Times New Roman"/>
                <a:cs typeface="Times New Roman"/>
              </a:rPr>
              <a:t>that  fire, Nick!"</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But Nick was better employed; </a:t>
            </a:r>
            <a:r>
              <a:rPr dirty="0" sz="1450" spc="-5">
                <a:latin typeface="Times New Roman"/>
                <a:cs typeface="Times New Roman"/>
              </a:rPr>
              <a:t>he </a:t>
            </a:r>
            <a:r>
              <a:rPr dirty="0" sz="1450" spc="-10">
                <a:latin typeface="Times New Roman"/>
                <a:cs typeface="Times New Roman"/>
              </a:rPr>
              <a:t>was quietly taking </a:t>
            </a:r>
            <a:r>
              <a:rPr dirty="0" sz="1450" spc="-20">
                <a:latin typeface="Times New Roman"/>
                <a:cs typeface="Times New Roman"/>
              </a:rPr>
              <a:t>Villon's </a:t>
            </a:r>
            <a:r>
              <a:rPr dirty="0" sz="1450" spc="-10">
                <a:latin typeface="Times New Roman"/>
                <a:cs typeface="Times New Roman"/>
              </a:rPr>
              <a:t>purse, as the  poet sat, limp and trembling, </a:t>
            </a:r>
            <a:r>
              <a:rPr dirty="0" sz="1450" spc="-5">
                <a:latin typeface="Times New Roman"/>
                <a:cs typeface="Times New Roman"/>
              </a:rPr>
              <a:t>on </a:t>
            </a:r>
            <a:r>
              <a:rPr dirty="0" sz="1450" spc="-10">
                <a:latin typeface="Times New Roman"/>
                <a:cs typeface="Times New Roman"/>
              </a:rPr>
              <a:t>the stool where </a:t>
            </a:r>
            <a:r>
              <a:rPr dirty="0" sz="1450" spc="-5">
                <a:latin typeface="Times New Roman"/>
                <a:cs typeface="Times New Roman"/>
              </a:rPr>
              <a:t>he </a:t>
            </a:r>
            <a:r>
              <a:rPr dirty="0" sz="1450" spc="-10">
                <a:latin typeface="Times New Roman"/>
                <a:cs typeface="Times New Roman"/>
              </a:rPr>
              <a:t>had been making </a:t>
            </a:r>
            <a:r>
              <a:rPr dirty="0" sz="1450" spc="-5">
                <a:latin typeface="Times New Roman"/>
                <a:cs typeface="Times New Roman"/>
              </a:rPr>
              <a:t>a </a:t>
            </a:r>
            <a:r>
              <a:rPr dirty="0" sz="1450" spc="-10">
                <a:latin typeface="Times New Roman"/>
                <a:cs typeface="Times New Roman"/>
              </a:rPr>
              <a:t>ballade  </a:t>
            </a:r>
            <a:r>
              <a:rPr dirty="0" sz="1450" spc="-5">
                <a:latin typeface="Times New Roman"/>
                <a:cs typeface="Times New Roman"/>
              </a:rPr>
              <a:t>not </a:t>
            </a:r>
            <a:r>
              <a:rPr dirty="0" sz="1450" spc="-10">
                <a:latin typeface="Times New Roman"/>
                <a:cs typeface="Times New Roman"/>
              </a:rPr>
              <a:t>three minutes before. Montigny and </a:t>
            </a:r>
            <a:r>
              <a:rPr dirty="0" sz="1450" spc="-25">
                <a:latin typeface="Times New Roman"/>
                <a:cs typeface="Times New Roman"/>
              </a:rPr>
              <a:t>Tabary </a:t>
            </a:r>
            <a:r>
              <a:rPr dirty="0" sz="1450" spc="-10">
                <a:latin typeface="Times New Roman"/>
                <a:cs typeface="Times New Roman"/>
              </a:rPr>
              <a:t>dumbly demanded </a:t>
            </a:r>
            <a:r>
              <a:rPr dirty="0" sz="1450" spc="-5">
                <a:latin typeface="Times New Roman"/>
                <a:cs typeface="Times New Roman"/>
              </a:rPr>
              <a:t>a </a:t>
            </a:r>
            <a:r>
              <a:rPr dirty="0" sz="1450" spc="-10">
                <a:latin typeface="Times New Roman"/>
                <a:cs typeface="Times New Roman"/>
              </a:rPr>
              <a:t>share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booty, </a:t>
            </a:r>
            <a:r>
              <a:rPr dirty="0" sz="1450" spc="-10">
                <a:latin typeface="Times New Roman"/>
                <a:cs typeface="Times New Roman"/>
              </a:rPr>
              <a:t>which the monk silently promised as </a:t>
            </a:r>
            <a:r>
              <a:rPr dirty="0" sz="1450" spc="-5">
                <a:latin typeface="Times New Roman"/>
                <a:cs typeface="Times New Roman"/>
              </a:rPr>
              <a:t>he </a:t>
            </a:r>
            <a:r>
              <a:rPr dirty="0" sz="1450" spc="-10">
                <a:latin typeface="Times New Roman"/>
                <a:cs typeface="Times New Roman"/>
              </a:rPr>
              <a:t>passed the little bag into the  bosom</a:t>
            </a:r>
            <a:r>
              <a:rPr dirty="0" sz="1450" spc="60">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his</a:t>
            </a:r>
            <a:r>
              <a:rPr dirty="0" sz="1450" spc="65">
                <a:latin typeface="Times New Roman"/>
                <a:cs typeface="Times New Roman"/>
              </a:rPr>
              <a:t> </a:t>
            </a:r>
            <a:r>
              <a:rPr dirty="0" sz="1450" spc="-10">
                <a:latin typeface="Times New Roman"/>
                <a:cs typeface="Times New Roman"/>
              </a:rPr>
              <a:t>gown.</a:t>
            </a:r>
            <a:r>
              <a:rPr dirty="0" sz="1450" spc="60">
                <a:latin typeface="Times New Roman"/>
                <a:cs typeface="Times New Roman"/>
              </a:rPr>
              <a:t> </a:t>
            </a:r>
            <a:r>
              <a:rPr dirty="0" sz="1450" spc="-10">
                <a:latin typeface="Times New Roman"/>
                <a:cs typeface="Times New Roman"/>
              </a:rPr>
              <a:t>In</a:t>
            </a:r>
            <a:r>
              <a:rPr dirty="0" sz="1450" spc="60">
                <a:latin typeface="Times New Roman"/>
                <a:cs typeface="Times New Roman"/>
              </a:rPr>
              <a:t> </a:t>
            </a:r>
            <a:r>
              <a:rPr dirty="0" sz="1450" spc="-10">
                <a:latin typeface="Times New Roman"/>
                <a:cs typeface="Times New Roman"/>
              </a:rPr>
              <a:t>many</a:t>
            </a:r>
            <a:r>
              <a:rPr dirty="0" sz="1450" spc="65">
                <a:latin typeface="Times New Roman"/>
                <a:cs typeface="Times New Roman"/>
              </a:rPr>
              <a:t> </a:t>
            </a:r>
            <a:r>
              <a:rPr dirty="0" sz="1450" spc="-10">
                <a:latin typeface="Times New Roman"/>
                <a:cs typeface="Times New Roman"/>
              </a:rPr>
              <a:t>ways</a:t>
            </a:r>
            <a:r>
              <a:rPr dirty="0" sz="1450" spc="60">
                <a:latin typeface="Times New Roman"/>
                <a:cs typeface="Times New Roman"/>
              </a:rPr>
              <a:t> </a:t>
            </a:r>
            <a:r>
              <a:rPr dirty="0" sz="1450" spc="-10">
                <a:latin typeface="Times New Roman"/>
                <a:cs typeface="Times New Roman"/>
              </a:rPr>
              <a:t>an</a:t>
            </a:r>
            <a:r>
              <a:rPr dirty="0" sz="1450" spc="65">
                <a:latin typeface="Times New Roman"/>
                <a:cs typeface="Times New Roman"/>
              </a:rPr>
              <a:t> </a:t>
            </a:r>
            <a:r>
              <a:rPr dirty="0" sz="1450" spc="-10">
                <a:latin typeface="Times New Roman"/>
                <a:cs typeface="Times New Roman"/>
              </a:rPr>
              <a:t>artistic</a:t>
            </a:r>
            <a:r>
              <a:rPr dirty="0" sz="1450" spc="60">
                <a:latin typeface="Times New Roman"/>
                <a:cs typeface="Times New Roman"/>
              </a:rPr>
              <a:t> </a:t>
            </a:r>
            <a:r>
              <a:rPr dirty="0" sz="1450" spc="-10">
                <a:latin typeface="Times New Roman"/>
                <a:cs typeface="Times New Roman"/>
              </a:rPr>
              <a:t>nature</a:t>
            </a:r>
            <a:r>
              <a:rPr dirty="0" sz="1450" spc="60">
                <a:latin typeface="Times New Roman"/>
                <a:cs typeface="Times New Roman"/>
              </a:rPr>
              <a:t> </a:t>
            </a:r>
            <a:r>
              <a:rPr dirty="0" sz="1450" spc="-10">
                <a:latin typeface="Times New Roman"/>
                <a:cs typeface="Times New Roman"/>
              </a:rPr>
              <a:t>unfits</a:t>
            </a:r>
            <a:r>
              <a:rPr dirty="0" sz="1450" spc="65">
                <a:latin typeface="Times New Roman"/>
                <a:cs typeface="Times New Roman"/>
              </a:rPr>
              <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man</a:t>
            </a:r>
            <a:r>
              <a:rPr dirty="0" sz="1450" spc="60">
                <a:latin typeface="Times New Roman"/>
                <a:cs typeface="Times New Roman"/>
              </a:rPr>
              <a:t> </a:t>
            </a:r>
            <a:r>
              <a:rPr dirty="0" sz="1450" spc="-10">
                <a:latin typeface="Times New Roman"/>
                <a:cs typeface="Times New Roman"/>
              </a:rPr>
              <a:t>for</a:t>
            </a:r>
            <a:r>
              <a:rPr dirty="0" sz="1450" spc="65">
                <a:latin typeface="Times New Roman"/>
                <a:cs typeface="Times New Roman"/>
              </a:rPr>
              <a:t> </a:t>
            </a:r>
            <a:r>
              <a:rPr dirty="0" sz="1450" spc="-10">
                <a:latin typeface="Times New Roman"/>
                <a:cs typeface="Times New Roman"/>
              </a:rPr>
              <a:t>practical</a:t>
            </a:r>
            <a:endParaRPr sz="1450">
              <a:latin typeface="Times New Roman"/>
              <a:cs typeface="Times New Roman"/>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existence.</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No sooner had the theft been accomplished than </a:t>
            </a:r>
            <a:r>
              <a:rPr dirty="0" sz="1450" spc="-25">
                <a:latin typeface="Times New Roman"/>
                <a:cs typeface="Times New Roman"/>
              </a:rPr>
              <a:t>Villon </a:t>
            </a:r>
            <a:r>
              <a:rPr dirty="0" sz="1450" spc="-10">
                <a:latin typeface="Times New Roman"/>
                <a:cs typeface="Times New Roman"/>
              </a:rPr>
              <a:t>shook himself, jumped  to his feet, and began helping to scatter and extinguish the embers. Meanwhile  Montigny opened the </a:t>
            </a:r>
            <a:r>
              <a:rPr dirty="0" sz="1450" spc="-5">
                <a:latin typeface="Times New Roman"/>
                <a:cs typeface="Times New Roman"/>
              </a:rPr>
              <a:t>door </a:t>
            </a:r>
            <a:r>
              <a:rPr dirty="0" sz="1450" spc="-10">
                <a:latin typeface="Times New Roman"/>
                <a:cs typeface="Times New Roman"/>
              </a:rPr>
              <a:t>and cautiously peered into the street. The coast was  clear; there was </a:t>
            </a:r>
            <a:r>
              <a:rPr dirty="0" sz="1450" spc="-5">
                <a:latin typeface="Times New Roman"/>
                <a:cs typeface="Times New Roman"/>
              </a:rPr>
              <a:t>no </a:t>
            </a:r>
            <a:r>
              <a:rPr dirty="0" sz="1450" spc="-10">
                <a:latin typeface="Times New Roman"/>
                <a:cs typeface="Times New Roman"/>
              </a:rPr>
              <a:t>meddlesome patrol in sight. Still it was judged wiser to slip  </a:t>
            </a:r>
            <a:r>
              <a:rPr dirty="0" sz="1450" spc="-5">
                <a:latin typeface="Times New Roman"/>
                <a:cs typeface="Times New Roman"/>
              </a:rPr>
              <a:t>out </a:t>
            </a:r>
            <a:r>
              <a:rPr dirty="0" sz="1450" spc="-10">
                <a:latin typeface="Times New Roman"/>
                <a:cs typeface="Times New Roman"/>
              </a:rPr>
              <a:t>severally; and as </a:t>
            </a:r>
            <a:r>
              <a:rPr dirty="0" sz="1450" spc="-25">
                <a:latin typeface="Times New Roman"/>
                <a:cs typeface="Times New Roman"/>
              </a:rPr>
              <a:t>Villon </a:t>
            </a:r>
            <a:r>
              <a:rPr dirty="0" sz="1450" spc="-10">
                <a:latin typeface="Times New Roman"/>
                <a:cs typeface="Times New Roman"/>
              </a:rPr>
              <a:t>was himself in </a:t>
            </a:r>
            <a:r>
              <a:rPr dirty="0" sz="1450" spc="-5">
                <a:latin typeface="Times New Roman"/>
                <a:cs typeface="Times New Roman"/>
              </a:rPr>
              <a:t>a </a:t>
            </a:r>
            <a:r>
              <a:rPr dirty="0" sz="1450" spc="-10">
                <a:latin typeface="Times New Roman"/>
                <a:cs typeface="Times New Roman"/>
              </a:rPr>
              <a:t>hurry to escape from the  neighbourhood </a:t>
            </a:r>
            <a:r>
              <a:rPr dirty="0" sz="1450" spc="-5">
                <a:latin typeface="Times New Roman"/>
                <a:cs typeface="Times New Roman"/>
              </a:rPr>
              <a:t>of </a:t>
            </a:r>
            <a:r>
              <a:rPr dirty="0" sz="1450" spc="-10">
                <a:latin typeface="Times New Roman"/>
                <a:cs typeface="Times New Roman"/>
              </a:rPr>
              <a:t>the dead Thevenin, and the rest were in </a:t>
            </a:r>
            <a:r>
              <a:rPr dirty="0" sz="1450" spc="-5">
                <a:latin typeface="Times New Roman"/>
                <a:cs typeface="Times New Roman"/>
              </a:rPr>
              <a:t>a </a:t>
            </a:r>
            <a:r>
              <a:rPr dirty="0" sz="1450" spc="-10">
                <a:latin typeface="Times New Roman"/>
                <a:cs typeface="Times New Roman"/>
              </a:rPr>
              <a:t>still greater hurry  to get rid </a:t>
            </a:r>
            <a:r>
              <a:rPr dirty="0" sz="1450" spc="-5">
                <a:latin typeface="Times New Roman"/>
                <a:cs typeface="Times New Roman"/>
              </a:rPr>
              <a:t>of </a:t>
            </a:r>
            <a:r>
              <a:rPr dirty="0" sz="1450" spc="-10">
                <a:latin typeface="Times New Roman"/>
                <a:cs typeface="Times New Roman"/>
              </a:rPr>
              <a:t>him before </a:t>
            </a:r>
            <a:r>
              <a:rPr dirty="0" sz="1450" spc="-5">
                <a:latin typeface="Times New Roman"/>
                <a:cs typeface="Times New Roman"/>
              </a:rPr>
              <a:t>he </a:t>
            </a:r>
            <a:r>
              <a:rPr dirty="0" sz="1450" spc="-10">
                <a:latin typeface="Times New Roman"/>
                <a:cs typeface="Times New Roman"/>
              </a:rPr>
              <a:t>should discover the loss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money, </a:t>
            </a:r>
            <a:r>
              <a:rPr dirty="0" sz="1450" spc="-5">
                <a:latin typeface="Times New Roman"/>
                <a:cs typeface="Times New Roman"/>
              </a:rPr>
              <a:t>he </a:t>
            </a:r>
            <a:r>
              <a:rPr dirty="0" sz="1450" spc="-10">
                <a:latin typeface="Times New Roman"/>
                <a:cs typeface="Times New Roman"/>
              </a:rPr>
              <a:t>was the  first </a:t>
            </a:r>
            <a:r>
              <a:rPr dirty="0" sz="1450" spc="-5">
                <a:latin typeface="Times New Roman"/>
                <a:cs typeface="Times New Roman"/>
              </a:rPr>
              <a:t>by </a:t>
            </a:r>
            <a:r>
              <a:rPr dirty="0" sz="1450" spc="-10">
                <a:latin typeface="Times New Roman"/>
                <a:cs typeface="Times New Roman"/>
              </a:rPr>
              <a:t>general consent to issue forth into the</a:t>
            </a:r>
            <a:r>
              <a:rPr dirty="0" sz="1450" spc="3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wind had triumphed and swept all the clouds from heaven. Only </a:t>
            </a:r>
            <a:r>
              <a:rPr dirty="0" sz="1450" spc="-5">
                <a:latin typeface="Times New Roman"/>
                <a:cs typeface="Times New Roman"/>
              </a:rPr>
              <a:t>a </a:t>
            </a:r>
            <a:r>
              <a:rPr dirty="0" sz="1450" spc="-10">
                <a:latin typeface="Times New Roman"/>
                <a:cs typeface="Times New Roman"/>
              </a:rPr>
              <a:t>few  vapours, as thin as moonlight, fleeting rapidly across the stars. It was bitter  cold; and </a:t>
            </a:r>
            <a:r>
              <a:rPr dirty="0" sz="1450" spc="-5">
                <a:latin typeface="Times New Roman"/>
                <a:cs typeface="Times New Roman"/>
              </a:rPr>
              <a:t>by a </a:t>
            </a:r>
            <a:r>
              <a:rPr dirty="0" sz="1450" spc="-10">
                <a:latin typeface="Times New Roman"/>
                <a:cs typeface="Times New Roman"/>
              </a:rPr>
              <a:t>common optical </a:t>
            </a:r>
            <a:r>
              <a:rPr dirty="0" sz="1450" spc="-15">
                <a:latin typeface="Times New Roman"/>
                <a:cs typeface="Times New Roman"/>
              </a:rPr>
              <a:t>effect, </a:t>
            </a:r>
            <a:r>
              <a:rPr dirty="0" sz="1450" spc="-10">
                <a:latin typeface="Times New Roman"/>
                <a:cs typeface="Times New Roman"/>
              </a:rPr>
              <a:t>things seemed almost more definite than  in the broadest daylight. The sleeping city was absolutely still: </a:t>
            </a:r>
            <a:r>
              <a:rPr dirty="0" sz="1450" spc="-5">
                <a:latin typeface="Times New Roman"/>
                <a:cs typeface="Times New Roman"/>
              </a:rPr>
              <a:t>a </a:t>
            </a:r>
            <a:r>
              <a:rPr dirty="0" sz="1450" spc="-10">
                <a:latin typeface="Times New Roman"/>
                <a:cs typeface="Times New Roman"/>
              </a:rPr>
              <a:t>company </a:t>
            </a:r>
            <a:r>
              <a:rPr dirty="0" sz="1450" spc="-5">
                <a:latin typeface="Times New Roman"/>
                <a:cs typeface="Times New Roman"/>
              </a:rPr>
              <a:t>of  </a:t>
            </a:r>
            <a:r>
              <a:rPr dirty="0" sz="1450" spc="-10">
                <a:latin typeface="Times New Roman"/>
                <a:cs typeface="Times New Roman"/>
              </a:rPr>
              <a:t>white </a:t>
            </a:r>
            <a:r>
              <a:rPr dirty="0" sz="1450" spc="-5">
                <a:latin typeface="Times New Roman"/>
                <a:cs typeface="Times New Roman"/>
              </a:rPr>
              <a:t>hoods, a </a:t>
            </a:r>
            <a:r>
              <a:rPr dirty="0" sz="1450" spc="-10">
                <a:latin typeface="Times New Roman"/>
                <a:cs typeface="Times New Roman"/>
              </a:rPr>
              <a:t>field full </a:t>
            </a:r>
            <a:r>
              <a:rPr dirty="0" sz="1450" spc="-5">
                <a:latin typeface="Times New Roman"/>
                <a:cs typeface="Times New Roman"/>
              </a:rPr>
              <a:t>of </a:t>
            </a:r>
            <a:r>
              <a:rPr dirty="0" sz="1450" spc="-10">
                <a:latin typeface="Times New Roman"/>
                <a:cs typeface="Times New Roman"/>
              </a:rPr>
              <a:t>little Alps, below the twinkling stars. </a:t>
            </a:r>
            <a:r>
              <a:rPr dirty="0" sz="1450" spc="-25">
                <a:latin typeface="Times New Roman"/>
                <a:cs typeface="Times New Roman"/>
              </a:rPr>
              <a:t>Villon </a:t>
            </a:r>
            <a:r>
              <a:rPr dirty="0" sz="1450" spc="-10">
                <a:latin typeface="Times New Roman"/>
                <a:cs typeface="Times New Roman"/>
              </a:rPr>
              <a:t>cursed  his fortune. </a:t>
            </a:r>
            <a:r>
              <a:rPr dirty="0" sz="1450" spc="-30">
                <a:latin typeface="Times New Roman"/>
                <a:cs typeface="Times New Roman"/>
              </a:rPr>
              <a:t>Would </a:t>
            </a:r>
            <a:r>
              <a:rPr dirty="0" sz="1450" spc="-10">
                <a:latin typeface="Times New Roman"/>
                <a:cs typeface="Times New Roman"/>
              </a:rPr>
              <a:t>it were still snowing! </a:t>
            </a:r>
            <a:r>
              <a:rPr dirty="0" sz="1450" spc="-35">
                <a:latin typeface="Times New Roman"/>
                <a:cs typeface="Times New Roman"/>
              </a:rPr>
              <a:t>Now, </a:t>
            </a:r>
            <a:r>
              <a:rPr dirty="0" sz="1450" spc="-10">
                <a:latin typeface="Times New Roman"/>
                <a:cs typeface="Times New Roman"/>
              </a:rPr>
              <a:t>wherever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he </a:t>
            </a:r>
            <a:r>
              <a:rPr dirty="0" sz="1450" spc="-10">
                <a:latin typeface="Times New Roman"/>
                <a:cs typeface="Times New Roman"/>
              </a:rPr>
              <a:t>left an  indelible trail behind him </a:t>
            </a:r>
            <a:r>
              <a:rPr dirty="0" sz="1450" spc="-5">
                <a:latin typeface="Times New Roman"/>
                <a:cs typeface="Times New Roman"/>
              </a:rPr>
              <a:t>on </a:t>
            </a:r>
            <a:r>
              <a:rPr dirty="0" sz="1450" spc="-10">
                <a:latin typeface="Times New Roman"/>
                <a:cs typeface="Times New Roman"/>
              </a:rPr>
              <a:t>the glittering streets; wherever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he </a:t>
            </a:r>
            <a:r>
              <a:rPr dirty="0" sz="1450" spc="-10">
                <a:latin typeface="Times New Roman"/>
                <a:cs typeface="Times New Roman"/>
              </a:rPr>
              <a:t>was  still tethered to the house </a:t>
            </a:r>
            <a:r>
              <a:rPr dirty="0" sz="1450" spc="-5">
                <a:latin typeface="Times New Roman"/>
                <a:cs typeface="Times New Roman"/>
              </a:rPr>
              <a:t>by </a:t>
            </a:r>
            <a:r>
              <a:rPr dirty="0" sz="1450" spc="-10">
                <a:latin typeface="Times New Roman"/>
                <a:cs typeface="Times New Roman"/>
              </a:rPr>
              <a:t>the cemetery </a:t>
            </a:r>
            <a:r>
              <a:rPr dirty="0" sz="1450" spc="-5">
                <a:latin typeface="Times New Roman"/>
                <a:cs typeface="Times New Roman"/>
              </a:rPr>
              <a:t>of </a:t>
            </a:r>
            <a:r>
              <a:rPr dirty="0" sz="1450" spc="-10">
                <a:latin typeface="Times New Roman"/>
                <a:cs typeface="Times New Roman"/>
              </a:rPr>
              <a:t>St. </a:t>
            </a:r>
            <a:r>
              <a:rPr dirty="0" sz="1450" spc="-5">
                <a:latin typeface="Times New Roman"/>
                <a:cs typeface="Times New Roman"/>
              </a:rPr>
              <a:t>John; </a:t>
            </a:r>
            <a:r>
              <a:rPr dirty="0" sz="1450" spc="-10">
                <a:latin typeface="Times New Roman"/>
                <a:cs typeface="Times New Roman"/>
              </a:rPr>
              <a:t>wherever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he  </a:t>
            </a:r>
            <a:r>
              <a:rPr dirty="0" sz="1450" spc="-10">
                <a:latin typeface="Times New Roman"/>
                <a:cs typeface="Times New Roman"/>
              </a:rPr>
              <a:t>must weave, with his own plodding feet, the rope that </a:t>
            </a:r>
            <a:r>
              <a:rPr dirty="0" sz="1450" spc="-5">
                <a:latin typeface="Times New Roman"/>
                <a:cs typeface="Times New Roman"/>
              </a:rPr>
              <a:t>bound </a:t>
            </a:r>
            <a:r>
              <a:rPr dirty="0" sz="1450" spc="-10">
                <a:latin typeface="Times New Roman"/>
                <a:cs typeface="Times New Roman"/>
              </a:rPr>
              <a:t>him to the crime  and would bind him to the gallows. The leer </a:t>
            </a:r>
            <a:r>
              <a:rPr dirty="0" sz="1450" spc="-5">
                <a:latin typeface="Times New Roman"/>
                <a:cs typeface="Times New Roman"/>
              </a:rPr>
              <a:t>of </a:t>
            </a:r>
            <a:r>
              <a:rPr dirty="0" sz="1450" spc="-10">
                <a:latin typeface="Times New Roman"/>
                <a:cs typeface="Times New Roman"/>
              </a:rPr>
              <a:t>the dead man came back to  him with </a:t>
            </a:r>
            <a:r>
              <a:rPr dirty="0" sz="1450" spc="-5">
                <a:latin typeface="Times New Roman"/>
                <a:cs typeface="Times New Roman"/>
              </a:rPr>
              <a:t>a </a:t>
            </a:r>
            <a:r>
              <a:rPr dirty="0" sz="1450" spc="-10">
                <a:latin typeface="Times New Roman"/>
                <a:cs typeface="Times New Roman"/>
              </a:rPr>
              <a:t>new significance. He snapped his fingers as if to pluck </a:t>
            </a:r>
            <a:r>
              <a:rPr dirty="0" sz="1450" spc="-5">
                <a:latin typeface="Times New Roman"/>
                <a:cs typeface="Times New Roman"/>
              </a:rPr>
              <a:t>up </a:t>
            </a:r>
            <a:r>
              <a:rPr dirty="0" sz="1450" spc="-10">
                <a:latin typeface="Times New Roman"/>
                <a:cs typeface="Times New Roman"/>
              </a:rPr>
              <a:t>his own  spirits, and choosing </a:t>
            </a:r>
            <a:r>
              <a:rPr dirty="0" sz="1450" spc="-5">
                <a:latin typeface="Times New Roman"/>
                <a:cs typeface="Times New Roman"/>
              </a:rPr>
              <a:t>a </a:t>
            </a:r>
            <a:r>
              <a:rPr dirty="0" sz="1450" spc="-10">
                <a:latin typeface="Times New Roman"/>
                <a:cs typeface="Times New Roman"/>
              </a:rPr>
              <a:t>street at random, stepped boldly forward in the</a:t>
            </a:r>
            <a:r>
              <a:rPr dirty="0" sz="1450" spc="114">
                <a:latin typeface="Times New Roman"/>
                <a:cs typeface="Times New Roman"/>
              </a:rPr>
              <a:t> </a:t>
            </a:r>
            <a:r>
              <a:rPr dirty="0" sz="1450" spc="-25">
                <a:latin typeface="Times New Roman"/>
                <a:cs typeface="Times New Roman"/>
              </a:rPr>
              <a:t>snow.</a:t>
            </a:r>
            <a:endParaRPr sz="1450">
              <a:latin typeface="Times New Roman"/>
              <a:cs typeface="Times New Roman"/>
            </a:endParaRPr>
          </a:p>
          <a:p>
            <a:pPr algn="just" marL="12700" marR="5080">
              <a:lnSpc>
                <a:spcPts val="1730"/>
              </a:lnSpc>
              <a:spcBef>
                <a:spcPts val="844"/>
              </a:spcBef>
            </a:pPr>
            <a:r>
              <a:rPr dirty="0" sz="1450" spc="-45">
                <a:latin typeface="Times New Roman"/>
                <a:cs typeface="Times New Roman"/>
              </a:rPr>
              <a:t>Two</a:t>
            </a:r>
            <a:r>
              <a:rPr dirty="0" sz="1450" spc="270">
                <a:latin typeface="Times New Roman"/>
                <a:cs typeface="Times New Roman"/>
              </a:rPr>
              <a:t> </a:t>
            </a:r>
            <a:r>
              <a:rPr dirty="0" sz="1450" spc="-10">
                <a:latin typeface="Times New Roman"/>
                <a:cs typeface="Times New Roman"/>
              </a:rPr>
              <a:t>things preoccupied him as </a:t>
            </a:r>
            <a:r>
              <a:rPr dirty="0" sz="1450" spc="-5">
                <a:latin typeface="Times New Roman"/>
                <a:cs typeface="Times New Roman"/>
              </a:rPr>
              <a:t>he </a:t>
            </a:r>
            <a:r>
              <a:rPr dirty="0" sz="1450" spc="-10">
                <a:latin typeface="Times New Roman"/>
                <a:cs typeface="Times New Roman"/>
              </a:rPr>
              <a:t>went: the aspect </a:t>
            </a:r>
            <a:r>
              <a:rPr dirty="0" sz="1450" spc="-5">
                <a:latin typeface="Times New Roman"/>
                <a:cs typeface="Times New Roman"/>
              </a:rPr>
              <a:t>of </a:t>
            </a:r>
            <a:r>
              <a:rPr dirty="0" sz="1450" spc="-10">
                <a:latin typeface="Times New Roman"/>
                <a:cs typeface="Times New Roman"/>
              </a:rPr>
              <a:t>the gallows at  Montfaucon in this bright windy phase </a:t>
            </a:r>
            <a:r>
              <a:rPr dirty="0" sz="1450" spc="-5">
                <a:latin typeface="Times New Roman"/>
                <a:cs typeface="Times New Roman"/>
              </a:rPr>
              <a:t>of </a:t>
            </a:r>
            <a:r>
              <a:rPr dirty="0" sz="1450" spc="-10">
                <a:latin typeface="Times New Roman"/>
                <a:cs typeface="Times New Roman"/>
              </a:rPr>
              <a:t>the night's existence, for one; and  for </a:t>
            </a:r>
            <a:r>
              <a:rPr dirty="0" sz="1450" spc="-15">
                <a:latin typeface="Times New Roman"/>
                <a:cs typeface="Times New Roman"/>
              </a:rPr>
              <a:t>another, </a:t>
            </a:r>
            <a:r>
              <a:rPr dirty="0" sz="1450" spc="-10">
                <a:latin typeface="Times New Roman"/>
                <a:cs typeface="Times New Roman"/>
              </a:rPr>
              <a:t>the look </a:t>
            </a:r>
            <a:r>
              <a:rPr dirty="0" sz="1450" spc="-5">
                <a:latin typeface="Times New Roman"/>
                <a:cs typeface="Times New Roman"/>
              </a:rPr>
              <a:t>of </a:t>
            </a:r>
            <a:r>
              <a:rPr dirty="0" sz="1450" spc="-10">
                <a:latin typeface="Times New Roman"/>
                <a:cs typeface="Times New Roman"/>
              </a:rPr>
              <a:t>the dead man with his bald head and garland </a:t>
            </a:r>
            <a:r>
              <a:rPr dirty="0" sz="1450" spc="-5">
                <a:latin typeface="Times New Roman"/>
                <a:cs typeface="Times New Roman"/>
              </a:rPr>
              <a:t>of </a:t>
            </a:r>
            <a:r>
              <a:rPr dirty="0" sz="1450" spc="-10">
                <a:latin typeface="Times New Roman"/>
                <a:cs typeface="Times New Roman"/>
              </a:rPr>
              <a:t>red  curls. Both struck cold </a:t>
            </a:r>
            <a:r>
              <a:rPr dirty="0" sz="1450" spc="-5">
                <a:latin typeface="Times New Roman"/>
                <a:cs typeface="Times New Roman"/>
              </a:rPr>
              <a:t>upon </a:t>
            </a:r>
            <a:r>
              <a:rPr dirty="0" sz="1450" spc="-10">
                <a:latin typeface="Times New Roman"/>
                <a:cs typeface="Times New Roman"/>
              </a:rPr>
              <a:t>his heart, and </a:t>
            </a:r>
            <a:r>
              <a:rPr dirty="0" sz="1450" spc="-5">
                <a:latin typeface="Times New Roman"/>
                <a:cs typeface="Times New Roman"/>
              </a:rPr>
              <a:t>he </a:t>
            </a:r>
            <a:r>
              <a:rPr dirty="0" sz="1450" spc="-10">
                <a:latin typeface="Times New Roman"/>
                <a:cs typeface="Times New Roman"/>
              </a:rPr>
              <a:t>kept quickening his pace as if </a:t>
            </a:r>
            <a:r>
              <a:rPr dirty="0" sz="1450" spc="-5">
                <a:latin typeface="Times New Roman"/>
                <a:cs typeface="Times New Roman"/>
              </a:rPr>
              <a:t>he  </a:t>
            </a:r>
            <a:r>
              <a:rPr dirty="0" sz="1450" spc="-10">
                <a:latin typeface="Times New Roman"/>
                <a:cs typeface="Times New Roman"/>
              </a:rPr>
              <a:t>could escape from unpleasant thoughts </a:t>
            </a:r>
            <a:r>
              <a:rPr dirty="0" sz="1450" spc="-5">
                <a:latin typeface="Times New Roman"/>
                <a:cs typeface="Times New Roman"/>
              </a:rPr>
              <a:t>by </a:t>
            </a:r>
            <a:r>
              <a:rPr dirty="0" sz="1450" spc="-10">
                <a:latin typeface="Times New Roman"/>
                <a:cs typeface="Times New Roman"/>
              </a:rPr>
              <a:t>mere fleetness </a:t>
            </a:r>
            <a:r>
              <a:rPr dirty="0" sz="1450" spc="-5">
                <a:latin typeface="Times New Roman"/>
                <a:cs typeface="Times New Roman"/>
              </a:rPr>
              <a:t>of </a:t>
            </a:r>
            <a:r>
              <a:rPr dirty="0" sz="1450" spc="-10">
                <a:latin typeface="Times New Roman"/>
                <a:cs typeface="Times New Roman"/>
              </a:rPr>
              <a:t>foot. Sometimes  </a:t>
            </a:r>
            <a:r>
              <a:rPr dirty="0" sz="1450" spc="-5">
                <a:latin typeface="Times New Roman"/>
                <a:cs typeface="Times New Roman"/>
              </a:rPr>
              <a:t>he </a:t>
            </a:r>
            <a:r>
              <a:rPr dirty="0" sz="1450" spc="-10">
                <a:latin typeface="Times New Roman"/>
                <a:cs typeface="Times New Roman"/>
              </a:rPr>
              <a:t>looked back over his shoulder with </a:t>
            </a:r>
            <a:r>
              <a:rPr dirty="0" sz="1450" spc="-5">
                <a:latin typeface="Times New Roman"/>
                <a:cs typeface="Times New Roman"/>
              </a:rPr>
              <a:t>a </a:t>
            </a:r>
            <a:r>
              <a:rPr dirty="0" sz="1450" spc="-10">
                <a:latin typeface="Times New Roman"/>
                <a:cs typeface="Times New Roman"/>
              </a:rPr>
              <a:t>sudden nervous jerk; </a:t>
            </a:r>
            <a:r>
              <a:rPr dirty="0" sz="1450" spc="-5">
                <a:latin typeface="Times New Roman"/>
                <a:cs typeface="Times New Roman"/>
              </a:rPr>
              <a:t>but he </a:t>
            </a:r>
            <a:r>
              <a:rPr dirty="0" sz="1450" spc="-10">
                <a:latin typeface="Times New Roman"/>
                <a:cs typeface="Times New Roman"/>
              </a:rPr>
              <a:t>was the  only moving thing in the white streets, except when the wind swooped round </a:t>
            </a:r>
            <a:r>
              <a:rPr dirty="0" sz="1450" spc="-5">
                <a:latin typeface="Times New Roman"/>
                <a:cs typeface="Times New Roman"/>
              </a:rPr>
              <a:t>a  </a:t>
            </a:r>
            <a:r>
              <a:rPr dirty="0" sz="1450" spc="-10">
                <a:latin typeface="Times New Roman"/>
                <a:cs typeface="Times New Roman"/>
              </a:rPr>
              <a:t>corner and threw </a:t>
            </a:r>
            <a:r>
              <a:rPr dirty="0" sz="1450" spc="-5">
                <a:latin typeface="Times New Roman"/>
                <a:cs typeface="Times New Roman"/>
              </a:rPr>
              <a:t>up </a:t>
            </a:r>
            <a:r>
              <a:rPr dirty="0" sz="1450" spc="-10">
                <a:latin typeface="Times New Roman"/>
                <a:cs typeface="Times New Roman"/>
              </a:rPr>
              <a:t>the </a:t>
            </a:r>
            <a:r>
              <a:rPr dirty="0" sz="1450" spc="-25">
                <a:latin typeface="Times New Roman"/>
                <a:cs typeface="Times New Roman"/>
              </a:rPr>
              <a:t>snow, </a:t>
            </a:r>
            <a:r>
              <a:rPr dirty="0" sz="1450" spc="-10">
                <a:latin typeface="Times New Roman"/>
                <a:cs typeface="Times New Roman"/>
              </a:rPr>
              <a:t>which was beginning to freeze, in spouts </a:t>
            </a:r>
            <a:r>
              <a:rPr dirty="0" sz="1450" spc="-5">
                <a:latin typeface="Times New Roman"/>
                <a:cs typeface="Times New Roman"/>
              </a:rPr>
              <a:t>of  </a:t>
            </a:r>
            <a:r>
              <a:rPr dirty="0" sz="1450" spc="-10">
                <a:latin typeface="Times New Roman"/>
                <a:cs typeface="Times New Roman"/>
              </a:rPr>
              <a:t>glittering dust.</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Suddenly </a:t>
            </a:r>
            <a:r>
              <a:rPr dirty="0" sz="1450" spc="-5">
                <a:latin typeface="Times New Roman"/>
                <a:cs typeface="Times New Roman"/>
              </a:rPr>
              <a:t>he </a:t>
            </a:r>
            <a:r>
              <a:rPr dirty="0" sz="1450" spc="-35">
                <a:latin typeface="Times New Roman"/>
                <a:cs typeface="Times New Roman"/>
              </a:rPr>
              <a:t>saw, </a:t>
            </a:r>
            <a:r>
              <a:rPr dirty="0" sz="1450" spc="-5">
                <a:latin typeface="Times New Roman"/>
                <a:cs typeface="Times New Roman"/>
              </a:rPr>
              <a:t>a </a:t>
            </a:r>
            <a:r>
              <a:rPr dirty="0" sz="1450" spc="-10">
                <a:latin typeface="Times New Roman"/>
                <a:cs typeface="Times New Roman"/>
              </a:rPr>
              <a:t>long way before him, </a:t>
            </a:r>
            <a:r>
              <a:rPr dirty="0" sz="1450" spc="-5">
                <a:latin typeface="Times New Roman"/>
                <a:cs typeface="Times New Roman"/>
              </a:rPr>
              <a:t>a </a:t>
            </a:r>
            <a:r>
              <a:rPr dirty="0" sz="1450" spc="-10">
                <a:latin typeface="Times New Roman"/>
                <a:cs typeface="Times New Roman"/>
              </a:rPr>
              <a:t>black clump and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lanterns. The clump was in motion, and the lanterns swung as though carried  </a:t>
            </a:r>
            <a:r>
              <a:rPr dirty="0" sz="1450" spc="-5">
                <a:latin typeface="Times New Roman"/>
                <a:cs typeface="Times New Roman"/>
              </a:rPr>
              <a:t>by </a:t>
            </a:r>
            <a:r>
              <a:rPr dirty="0" sz="1450" spc="-10">
                <a:latin typeface="Times New Roman"/>
                <a:cs typeface="Times New Roman"/>
              </a:rPr>
              <a:t>men walking. It was </a:t>
            </a:r>
            <a:r>
              <a:rPr dirty="0" sz="1450" spc="-5">
                <a:latin typeface="Times New Roman"/>
                <a:cs typeface="Times New Roman"/>
              </a:rPr>
              <a:t>a </a:t>
            </a:r>
            <a:r>
              <a:rPr dirty="0" sz="1450" spc="-10">
                <a:latin typeface="Times New Roman"/>
                <a:cs typeface="Times New Roman"/>
              </a:rPr>
              <a:t>patrol. And though it was merely crossing his line </a:t>
            </a:r>
            <a:r>
              <a:rPr dirty="0" sz="1450" spc="-5">
                <a:latin typeface="Times New Roman"/>
                <a:cs typeface="Times New Roman"/>
              </a:rPr>
              <a:t>of  </a:t>
            </a:r>
            <a:r>
              <a:rPr dirty="0" sz="1450" spc="-10">
                <a:latin typeface="Times New Roman"/>
                <a:cs typeface="Times New Roman"/>
              </a:rPr>
              <a:t>march, </a:t>
            </a:r>
            <a:r>
              <a:rPr dirty="0" sz="1450" spc="-5">
                <a:latin typeface="Times New Roman"/>
                <a:cs typeface="Times New Roman"/>
              </a:rPr>
              <a:t>he </a:t>
            </a:r>
            <a:r>
              <a:rPr dirty="0" sz="1450" spc="-10">
                <a:latin typeface="Times New Roman"/>
                <a:cs typeface="Times New Roman"/>
              </a:rPr>
              <a:t>judged it wiser to get </a:t>
            </a:r>
            <a:r>
              <a:rPr dirty="0" sz="1450" spc="-5">
                <a:latin typeface="Times New Roman"/>
                <a:cs typeface="Times New Roman"/>
              </a:rPr>
              <a:t>out of </a:t>
            </a:r>
            <a:r>
              <a:rPr dirty="0" sz="1450" spc="-10">
                <a:latin typeface="Times New Roman"/>
                <a:cs typeface="Times New Roman"/>
              </a:rPr>
              <a:t>eyeshot as speedily as </a:t>
            </a:r>
            <a:r>
              <a:rPr dirty="0" sz="1450" spc="-5">
                <a:latin typeface="Times New Roman"/>
                <a:cs typeface="Times New Roman"/>
              </a:rPr>
              <a:t>he </a:t>
            </a:r>
            <a:r>
              <a:rPr dirty="0" sz="1450" spc="-10">
                <a:latin typeface="Times New Roman"/>
                <a:cs typeface="Times New Roman"/>
              </a:rPr>
              <a:t>could. He was  </a:t>
            </a:r>
            <a:r>
              <a:rPr dirty="0" sz="1450" spc="-5">
                <a:latin typeface="Times New Roman"/>
                <a:cs typeface="Times New Roman"/>
              </a:rPr>
              <a:t>not </a:t>
            </a:r>
            <a:r>
              <a:rPr dirty="0" sz="1450" spc="-10">
                <a:latin typeface="Times New Roman"/>
                <a:cs typeface="Times New Roman"/>
              </a:rPr>
              <a:t>in the humour to </a:t>
            </a:r>
            <a:r>
              <a:rPr dirty="0" sz="1450" spc="-5">
                <a:latin typeface="Times New Roman"/>
                <a:cs typeface="Times New Roman"/>
              </a:rPr>
              <a:t>be </a:t>
            </a:r>
            <a:r>
              <a:rPr dirty="0" sz="1450" spc="-10">
                <a:latin typeface="Times New Roman"/>
                <a:cs typeface="Times New Roman"/>
              </a:rPr>
              <a:t>challenged, and </a:t>
            </a:r>
            <a:r>
              <a:rPr dirty="0" sz="1450" spc="-5">
                <a:latin typeface="Times New Roman"/>
                <a:cs typeface="Times New Roman"/>
              </a:rPr>
              <a:t>he </a:t>
            </a:r>
            <a:r>
              <a:rPr dirty="0" sz="1450" spc="-10">
                <a:latin typeface="Times New Roman"/>
                <a:cs typeface="Times New Roman"/>
              </a:rPr>
              <a:t>was conscious </a:t>
            </a:r>
            <a:r>
              <a:rPr dirty="0" sz="1450" spc="-5">
                <a:latin typeface="Times New Roman"/>
                <a:cs typeface="Times New Roman"/>
              </a:rPr>
              <a:t>of </a:t>
            </a:r>
            <a:r>
              <a:rPr dirty="0" sz="1450" spc="-10">
                <a:latin typeface="Times New Roman"/>
                <a:cs typeface="Times New Roman"/>
              </a:rPr>
              <a:t>making </a:t>
            </a:r>
            <a:r>
              <a:rPr dirty="0" sz="1450" spc="-5">
                <a:latin typeface="Times New Roman"/>
                <a:cs typeface="Times New Roman"/>
              </a:rPr>
              <a:t>a </a:t>
            </a:r>
            <a:r>
              <a:rPr dirty="0" sz="1450" spc="-10">
                <a:latin typeface="Times New Roman"/>
                <a:cs typeface="Times New Roman"/>
              </a:rPr>
              <a:t>very  conspicuous mark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snow. </a:t>
            </a:r>
            <a:r>
              <a:rPr dirty="0" sz="1450" spc="-10">
                <a:latin typeface="Times New Roman"/>
                <a:cs typeface="Times New Roman"/>
              </a:rPr>
              <a:t>Just </a:t>
            </a:r>
            <a:r>
              <a:rPr dirty="0" sz="1450" spc="-5">
                <a:latin typeface="Times New Roman"/>
                <a:cs typeface="Times New Roman"/>
              </a:rPr>
              <a:t>on </a:t>
            </a:r>
            <a:r>
              <a:rPr dirty="0" sz="1450" spc="-10">
                <a:latin typeface="Times New Roman"/>
                <a:cs typeface="Times New Roman"/>
              </a:rPr>
              <a:t>his left hand there stood </a:t>
            </a:r>
            <a:r>
              <a:rPr dirty="0" sz="1450" spc="-5">
                <a:latin typeface="Times New Roman"/>
                <a:cs typeface="Times New Roman"/>
              </a:rPr>
              <a:t>a </a:t>
            </a:r>
            <a:r>
              <a:rPr dirty="0" sz="1450" spc="-10">
                <a:latin typeface="Times New Roman"/>
                <a:cs typeface="Times New Roman"/>
              </a:rPr>
              <a:t>great  hotel, with some turrets and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porch before the </a:t>
            </a:r>
            <a:r>
              <a:rPr dirty="0" sz="1450" spc="-5">
                <a:latin typeface="Times New Roman"/>
                <a:cs typeface="Times New Roman"/>
              </a:rPr>
              <a:t>door; </a:t>
            </a:r>
            <a:r>
              <a:rPr dirty="0" sz="1450" spc="-10">
                <a:latin typeface="Times New Roman"/>
                <a:cs typeface="Times New Roman"/>
              </a:rPr>
              <a:t>it was half- ruinous,  </a:t>
            </a:r>
            <a:r>
              <a:rPr dirty="0" sz="1450" spc="-5">
                <a:latin typeface="Times New Roman"/>
                <a:cs typeface="Times New Roman"/>
              </a:rPr>
              <a:t>he </a:t>
            </a:r>
            <a:r>
              <a:rPr dirty="0" sz="1450" spc="-10">
                <a:latin typeface="Times New Roman"/>
                <a:cs typeface="Times New Roman"/>
              </a:rPr>
              <a:t>remembered, and had long stood empty; and so </a:t>
            </a:r>
            <a:r>
              <a:rPr dirty="0" sz="1450" spc="-5">
                <a:latin typeface="Times New Roman"/>
                <a:cs typeface="Times New Roman"/>
              </a:rPr>
              <a:t>he </a:t>
            </a:r>
            <a:r>
              <a:rPr dirty="0" sz="1450" spc="-10">
                <a:latin typeface="Times New Roman"/>
                <a:cs typeface="Times New Roman"/>
              </a:rPr>
              <a:t>made three steps </a:t>
            </a:r>
            <a:r>
              <a:rPr dirty="0" sz="1450" spc="-5">
                <a:latin typeface="Times New Roman"/>
                <a:cs typeface="Times New Roman"/>
              </a:rPr>
              <a:t>of </a:t>
            </a:r>
            <a:r>
              <a:rPr dirty="0" sz="1450" spc="-10">
                <a:latin typeface="Times New Roman"/>
                <a:cs typeface="Times New Roman"/>
              </a:rPr>
              <a:t>it  and jumped into the shelter </a:t>
            </a:r>
            <a:r>
              <a:rPr dirty="0" sz="1450" spc="-5">
                <a:latin typeface="Times New Roman"/>
                <a:cs typeface="Times New Roman"/>
              </a:rPr>
              <a:t>of </a:t>
            </a:r>
            <a:r>
              <a:rPr dirty="0" sz="1450" spc="-10">
                <a:latin typeface="Times New Roman"/>
                <a:cs typeface="Times New Roman"/>
              </a:rPr>
              <a:t>the porch. It was pretty dark inside, after the  glimmer</a:t>
            </a:r>
            <a:r>
              <a:rPr dirty="0" sz="1450" spc="270">
                <a:latin typeface="Times New Roman"/>
                <a:cs typeface="Times New Roman"/>
              </a:rPr>
              <a:t> </a:t>
            </a:r>
            <a:r>
              <a:rPr dirty="0" sz="1450" spc="-5">
                <a:latin typeface="Times New Roman"/>
                <a:cs typeface="Times New Roman"/>
              </a:rPr>
              <a:t>of</a:t>
            </a:r>
            <a:r>
              <a:rPr dirty="0" sz="1450" spc="275">
                <a:latin typeface="Times New Roman"/>
                <a:cs typeface="Times New Roman"/>
              </a:rPr>
              <a:t> </a:t>
            </a:r>
            <a:r>
              <a:rPr dirty="0" sz="1450" spc="-10">
                <a:latin typeface="Times New Roman"/>
                <a:cs typeface="Times New Roman"/>
              </a:rPr>
              <a:t>the</a:t>
            </a:r>
            <a:r>
              <a:rPr dirty="0" sz="1450" spc="280">
                <a:latin typeface="Times New Roman"/>
                <a:cs typeface="Times New Roman"/>
              </a:rPr>
              <a:t> </a:t>
            </a:r>
            <a:r>
              <a:rPr dirty="0" sz="1450" spc="-10">
                <a:latin typeface="Times New Roman"/>
                <a:cs typeface="Times New Roman"/>
              </a:rPr>
              <a:t>snowy</a:t>
            </a:r>
            <a:r>
              <a:rPr dirty="0" sz="1450" spc="270">
                <a:latin typeface="Times New Roman"/>
                <a:cs typeface="Times New Roman"/>
              </a:rPr>
              <a:t> </a:t>
            </a:r>
            <a:r>
              <a:rPr dirty="0" sz="1450" spc="-10">
                <a:latin typeface="Times New Roman"/>
                <a:cs typeface="Times New Roman"/>
              </a:rPr>
              <a:t>streets,</a:t>
            </a:r>
            <a:r>
              <a:rPr dirty="0" sz="1450" spc="275">
                <a:latin typeface="Times New Roman"/>
                <a:cs typeface="Times New Roman"/>
              </a:rPr>
              <a:t> </a:t>
            </a:r>
            <a:r>
              <a:rPr dirty="0" sz="1450" spc="-10">
                <a:latin typeface="Times New Roman"/>
                <a:cs typeface="Times New Roman"/>
              </a:rPr>
              <a:t>and</a:t>
            </a:r>
            <a:r>
              <a:rPr dirty="0" sz="1450" spc="280">
                <a:latin typeface="Times New Roman"/>
                <a:cs typeface="Times New Roman"/>
              </a:rPr>
              <a:t> </a:t>
            </a:r>
            <a:r>
              <a:rPr dirty="0" sz="1450" spc="-5">
                <a:latin typeface="Times New Roman"/>
                <a:cs typeface="Times New Roman"/>
              </a:rPr>
              <a:t>he</a:t>
            </a:r>
            <a:r>
              <a:rPr dirty="0" sz="1450" spc="270">
                <a:latin typeface="Times New Roman"/>
                <a:cs typeface="Times New Roman"/>
              </a:rPr>
              <a:t> </a:t>
            </a:r>
            <a:r>
              <a:rPr dirty="0" sz="1450" spc="-10">
                <a:latin typeface="Times New Roman"/>
                <a:cs typeface="Times New Roman"/>
              </a:rPr>
              <a:t>was</a:t>
            </a:r>
            <a:r>
              <a:rPr dirty="0" sz="1450" spc="275">
                <a:latin typeface="Times New Roman"/>
                <a:cs typeface="Times New Roman"/>
              </a:rPr>
              <a:t> </a:t>
            </a:r>
            <a:r>
              <a:rPr dirty="0" sz="1450" spc="-10">
                <a:latin typeface="Times New Roman"/>
                <a:cs typeface="Times New Roman"/>
              </a:rPr>
              <a:t>groping</a:t>
            </a:r>
            <a:r>
              <a:rPr dirty="0" sz="1450" spc="280">
                <a:latin typeface="Times New Roman"/>
                <a:cs typeface="Times New Roman"/>
              </a:rPr>
              <a:t> </a:t>
            </a:r>
            <a:r>
              <a:rPr dirty="0" sz="1450" spc="-10">
                <a:latin typeface="Times New Roman"/>
                <a:cs typeface="Times New Roman"/>
              </a:rPr>
              <a:t>forward</a:t>
            </a:r>
            <a:r>
              <a:rPr dirty="0" sz="1450" spc="270">
                <a:latin typeface="Times New Roman"/>
                <a:cs typeface="Times New Roman"/>
              </a:rPr>
              <a:t> </a:t>
            </a:r>
            <a:r>
              <a:rPr dirty="0" sz="1450" spc="-10">
                <a:latin typeface="Times New Roman"/>
                <a:cs typeface="Times New Roman"/>
              </a:rPr>
              <a:t>with</a:t>
            </a:r>
            <a:r>
              <a:rPr dirty="0" sz="1450" spc="280">
                <a:latin typeface="Times New Roman"/>
                <a:cs typeface="Times New Roman"/>
              </a:rPr>
              <a:t> </a:t>
            </a:r>
            <a:r>
              <a:rPr dirty="0" sz="1450" spc="-10">
                <a:latin typeface="Times New Roman"/>
                <a:cs typeface="Times New Roman"/>
              </a:rPr>
              <a:t>outspread</a:t>
            </a:r>
            <a:endParaRPr sz="1450">
              <a:latin typeface="Times New Roman"/>
              <a:cs typeface="Times New Roman"/>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hands, when </a:t>
            </a:r>
            <a:r>
              <a:rPr dirty="0" sz="1450" spc="-5">
                <a:latin typeface="Times New Roman"/>
                <a:cs typeface="Times New Roman"/>
              </a:rPr>
              <a:t>he </a:t>
            </a:r>
            <a:r>
              <a:rPr dirty="0" sz="1450" spc="-10">
                <a:latin typeface="Times New Roman"/>
                <a:cs typeface="Times New Roman"/>
              </a:rPr>
              <a:t>stumbled over some substance which </a:t>
            </a:r>
            <a:r>
              <a:rPr dirty="0" sz="1450" spc="-15">
                <a:latin typeface="Times New Roman"/>
                <a:cs typeface="Times New Roman"/>
              </a:rPr>
              <a:t>offered </a:t>
            </a:r>
            <a:r>
              <a:rPr dirty="0" sz="1450" spc="-10">
                <a:latin typeface="Times New Roman"/>
                <a:cs typeface="Times New Roman"/>
              </a:rPr>
              <a:t>an indescribable  mixture </a:t>
            </a:r>
            <a:r>
              <a:rPr dirty="0" sz="1450" spc="-5">
                <a:latin typeface="Times New Roman"/>
                <a:cs typeface="Times New Roman"/>
              </a:rPr>
              <a:t>of </a:t>
            </a:r>
            <a:r>
              <a:rPr dirty="0" sz="1450" spc="-10">
                <a:latin typeface="Times New Roman"/>
                <a:cs typeface="Times New Roman"/>
              </a:rPr>
              <a:t>resistances, hard and soft, firm and loose. His heart gave </a:t>
            </a:r>
            <a:r>
              <a:rPr dirty="0" sz="1450" spc="-5">
                <a:latin typeface="Times New Roman"/>
                <a:cs typeface="Times New Roman"/>
              </a:rPr>
              <a:t>a </a:t>
            </a:r>
            <a:r>
              <a:rPr dirty="0" sz="1450" spc="-10">
                <a:latin typeface="Times New Roman"/>
                <a:cs typeface="Times New Roman"/>
              </a:rPr>
              <a:t>leap, and  </a:t>
            </a:r>
            <a:r>
              <a:rPr dirty="0" sz="1450" spc="-5">
                <a:latin typeface="Times New Roman"/>
                <a:cs typeface="Times New Roman"/>
              </a:rPr>
              <a:t>he </a:t>
            </a:r>
            <a:r>
              <a:rPr dirty="0" sz="1450" spc="-10">
                <a:latin typeface="Times New Roman"/>
                <a:cs typeface="Times New Roman"/>
              </a:rPr>
              <a:t>sprang two steps back and stared dreadfully at the obstacle. Then </a:t>
            </a:r>
            <a:r>
              <a:rPr dirty="0" sz="1450" spc="-5">
                <a:latin typeface="Times New Roman"/>
                <a:cs typeface="Times New Roman"/>
              </a:rPr>
              <a:t>he </a:t>
            </a:r>
            <a:r>
              <a:rPr dirty="0" sz="1450" spc="-10">
                <a:latin typeface="Times New Roman"/>
                <a:cs typeface="Times New Roman"/>
              </a:rPr>
              <a:t>gave </a:t>
            </a:r>
            <a:r>
              <a:rPr dirty="0" sz="1450" spc="-5">
                <a:latin typeface="Times New Roman"/>
                <a:cs typeface="Times New Roman"/>
              </a:rPr>
              <a:t>a  </a:t>
            </a:r>
            <a:r>
              <a:rPr dirty="0" sz="1450" spc="-10">
                <a:latin typeface="Times New Roman"/>
                <a:cs typeface="Times New Roman"/>
              </a:rPr>
              <a:t>little laugh </a:t>
            </a:r>
            <a:r>
              <a:rPr dirty="0" sz="1450" spc="-5">
                <a:latin typeface="Times New Roman"/>
                <a:cs typeface="Times New Roman"/>
              </a:rPr>
              <a:t>of </a:t>
            </a:r>
            <a:r>
              <a:rPr dirty="0" sz="1450" spc="-10">
                <a:latin typeface="Times New Roman"/>
                <a:cs typeface="Times New Roman"/>
              </a:rPr>
              <a:t>relief. It was only </a:t>
            </a:r>
            <a:r>
              <a:rPr dirty="0" sz="1450" spc="-5">
                <a:latin typeface="Times New Roman"/>
                <a:cs typeface="Times New Roman"/>
              </a:rPr>
              <a:t>a </a:t>
            </a:r>
            <a:r>
              <a:rPr dirty="0" sz="1450" spc="-10">
                <a:latin typeface="Times New Roman"/>
                <a:cs typeface="Times New Roman"/>
              </a:rPr>
              <a:t>woman, and she dead. He knelt beside her to  make sure </a:t>
            </a:r>
            <a:r>
              <a:rPr dirty="0" sz="1450" spc="-5">
                <a:latin typeface="Times New Roman"/>
                <a:cs typeface="Times New Roman"/>
              </a:rPr>
              <a:t>upon </a:t>
            </a:r>
            <a:r>
              <a:rPr dirty="0" sz="1450" spc="-10">
                <a:latin typeface="Times New Roman"/>
                <a:cs typeface="Times New Roman"/>
              </a:rPr>
              <a:t>this latter point. She was freezing cold, and rigid like </a:t>
            </a:r>
            <a:r>
              <a:rPr dirty="0" sz="1450" spc="-5">
                <a:latin typeface="Times New Roman"/>
                <a:cs typeface="Times New Roman"/>
              </a:rPr>
              <a:t>a </a:t>
            </a:r>
            <a:r>
              <a:rPr dirty="0" sz="1450" spc="-10">
                <a:latin typeface="Times New Roman"/>
                <a:cs typeface="Times New Roman"/>
              </a:rPr>
              <a:t>stick.  A little ragged finery fluttered in the wind about her </a:t>
            </a:r>
            <a:r>
              <a:rPr dirty="0" sz="1450" spc="-20">
                <a:latin typeface="Times New Roman"/>
                <a:cs typeface="Times New Roman"/>
              </a:rPr>
              <a:t>hair, </a:t>
            </a:r>
            <a:r>
              <a:rPr dirty="0" sz="1450" spc="-10">
                <a:latin typeface="Times New Roman"/>
                <a:cs typeface="Times New Roman"/>
              </a:rPr>
              <a:t>and her cheeks had  been heavily rouged that same afternoon. Her pockets were quite empty; </a:t>
            </a:r>
            <a:r>
              <a:rPr dirty="0" sz="1450" spc="-5">
                <a:latin typeface="Times New Roman"/>
                <a:cs typeface="Times New Roman"/>
              </a:rPr>
              <a:t>but </a:t>
            </a:r>
            <a:r>
              <a:rPr dirty="0" sz="1450" spc="-10">
                <a:latin typeface="Times New Roman"/>
                <a:cs typeface="Times New Roman"/>
              </a:rPr>
              <a:t>in  her stocking, underneath the </a:t>
            </a:r>
            <a:r>
              <a:rPr dirty="0" sz="1450" spc="-15">
                <a:latin typeface="Times New Roman"/>
                <a:cs typeface="Times New Roman"/>
              </a:rPr>
              <a:t>garter, </a:t>
            </a:r>
            <a:r>
              <a:rPr dirty="0" sz="1450" spc="-25">
                <a:latin typeface="Times New Roman"/>
                <a:cs typeface="Times New Roman"/>
              </a:rPr>
              <a:t>Villon </a:t>
            </a:r>
            <a:r>
              <a:rPr dirty="0" sz="1450" spc="-10">
                <a:latin typeface="Times New Roman"/>
                <a:cs typeface="Times New Roman"/>
              </a:rPr>
              <a:t>found two </a:t>
            </a:r>
            <a:r>
              <a:rPr dirty="0" sz="1450" spc="-5">
                <a:latin typeface="Times New Roman"/>
                <a:cs typeface="Times New Roman"/>
              </a:rPr>
              <a:t>of </a:t>
            </a:r>
            <a:r>
              <a:rPr dirty="0" sz="1450" spc="-10">
                <a:latin typeface="Times New Roman"/>
                <a:cs typeface="Times New Roman"/>
              </a:rPr>
              <a:t>the small coins that  went </a:t>
            </a:r>
            <a:r>
              <a:rPr dirty="0" sz="1450" spc="-5">
                <a:latin typeface="Times New Roman"/>
                <a:cs typeface="Times New Roman"/>
              </a:rPr>
              <a:t>by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whites. It was little </a:t>
            </a:r>
            <a:r>
              <a:rPr dirty="0" sz="1450" spc="-5">
                <a:latin typeface="Times New Roman"/>
                <a:cs typeface="Times New Roman"/>
              </a:rPr>
              <a:t>enough; but </a:t>
            </a:r>
            <a:r>
              <a:rPr dirty="0" sz="1450" spc="-10">
                <a:latin typeface="Times New Roman"/>
                <a:cs typeface="Times New Roman"/>
              </a:rPr>
              <a:t>it was always something;  and the poet was moved with </a:t>
            </a:r>
            <a:r>
              <a:rPr dirty="0" sz="1450" spc="-5">
                <a:latin typeface="Times New Roman"/>
                <a:cs typeface="Times New Roman"/>
              </a:rPr>
              <a:t>a </a:t>
            </a:r>
            <a:r>
              <a:rPr dirty="0" sz="1450" spc="-10">
                <a:latin typeface="Times New Roman"/>
                <a:cs typeface="Times New Roman"/>
              </a:rPr>
              <a:t>deep sense </a:t>
            </a:r>
            <a:r>
              <a:rPr dirty="0" sz="1450" spc="-5">
                <a:latin typeface="Times New Roman"/>
                <a:cs typeface="Times New Roman"/>
              </a:rPr>
              <a:t>of </a:t>
            </a:r>
            <a:r>
              <a:rPr dirty="0" sz="1450" spc="-10">
                <a:latin typeface="Times New Roman"/>
                <a:cs typeface="Times New Roman"/>
              </a:rPr>
              <a:t>pathos that she should have died  before she had spent her </a:t>
            </a:r>
            <a:r>
              <a:rPr dirty="0" sz="1450" spc="-25">
                <a:latin typeface="Times New Roman"/>
                <a:cs typeface="Times New Roman"/>
              </a:rPr>
              <a:t>money. </a:t>
            </a:r>
            <a:r>
              <a:rPr dirty="0" sz="1450" spc="-10">
                <a:latin typeface="Times New Roman"/>
                <a:cs typeface="Times New Roman"/>
              </a:rPr>
              <a:t>That seemed to him </a:t>
            </a:r>
            <a:r>
              <a:rPr dirty="0" sz="1450" spc="-5">
                <a:latin typeface="Times New Roman"/>
                <a:cs typeface="Times New Roman"/>
              </a:rPr>
              <a:t>a </a:t>
            </a:r>
            <a:r>
              <a:rPr dirty="0" sz="1450" spc="-10">
                <a:latin typeface="Times New Roman"/>
                <a:cs typeface="Times New Roman"/>
              </a:rPr>
              <a:t>dark and pitiable  mystery; and </a:t>
            </a:r>
            <a:r>
              <a:rPr dirty="0" sz="1450" spc="-5">
                <a:latin typeface="Times New Roman"/>
                <a:cs typeface="Times New Roman"/>
              </a:rPr>
              <a:t>he </a:t>
            </a:r>
            <a:r>
              <a:rPr dirty="0" sz="1450" spc="-10">
                <a:latin typeface="Times New Roman"/>
                <a:cs typeface="Times New Roman"/>
              </a:rPr>
              <a:t>looked from the coins in his hand to the dead woman, and  back</a:t>
            </a:r>
            <a:r>
              <a:rPr dirty="0" sz="1450" spc="95">
                <a:latin typeface="Times New Roman"/>
                <a:cs typeface="Times New Roman"/>
              </a:rPr>
              <a:t> </a:t>
            </a:r>
            <a:r>
              <a:rPr dirty="0" sz="1450" spc="-10">
                <a:latin typeface="Times New Roman"/>
                <a:cs typeface="Times New Roman"/>
              </a:rPr>
              <a:t>again</a:t>
            </a:r>
            <a:r>
              <a:rPr dirty="0" sz="1450" spc="105">
                <a:latin typeface="Times New Roman"/>
                <a:cs typeface="Times New Roman"/>
              </a:rPr>
              <a:t> </a:t>
            </a:r>
            <a:r>
              <a:rPr dirty="0" sz="1450" spc="-10">
                <a:latin typeface="Times New Roman"/>
                <a:cs typeface="Times New Roman"/>
              </a:rPr>
              <a:t>to</a:t>
            </a:r>
            <a:r>
              <a:rPr dirty="0" sz="1450" spc="105">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coins,</a:t>
            </a:r>
            <a:r>
              <a:rPr dirty="0" sz="1450" spc="100">
                <a:latin typeface="Times New Roman"/>
                <a:cs typeface="Times New Roman"/>
              </a:rPr>
              <a:t> </a:t>
            </a:r>
            <a:r>
              <a:rPr dirty="0" sz="1450" spc="-10">
                <a:latin typeface="Times New Roman"/>
                <a:cs typeface="Times New Roman"/>
              </a:rPr>
              <a:t>shaking</a:t>
            </a:r>
            <a:r>
              <a:rPr dirty="0" sz="1450" spc="105">
                <a:latin typeface="Times New Roman"/>
                <a:cs typeface="Times New Roman"/>
              </a:rPr>
              <a:t> </a:t>
            </a:r>
            <a:r>
              <a:rPr dirty="0" sz="1450" spc="-10">
                <a:latin typeface="Times New Roman"/>
                <a:cs typeface="Times New Roman"/>
              </a:rPr>
              <a:t>his</a:t>
            </a:r>
            <a:r>
              <a:rPr dirty="0" sz="1450" spc="105">
                <a:latin typeface="Times New Roman"/>
                <a:cs typeface="Times New Roman"/>
              </a:rPr>
              <a:t> </a:t>
            </a:r>
            <a:r>
              <a:rPr dirty="0" sz="1450" spc="-10">
                <a:latin typeface="Times New Roman"/>
                <a:cs typeface="Times New Roman"/>
              </a:rPr>
              <a:t>head</a:t>
            </a:r>
            <a:r>
              <a:rPr dirty="0" sz="1450" spc="100">
                <a:latin typeface="Times New Roman"/>
                <a:cs typeface="Times New Roman"/>
              </a:rPr>
              <a:t> </a:t>
            </a:r>
            <a:r>
              <a:rPr dirty="0" sz="1450" spc="-10">
                <a:latin typeface="Times New Roman"/>
                <a:cs typeface="Times New Roman"/>
              </a:rPr>
              <a:t>over</a:t>
            </a:r>
            <a:r>
              <a:rPr dirty="0" sz="1450" spc="100">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riddle</a:t>
            </a:r>
            <a:r>
              <a:rPr dirty="0" sz="1450" spc="105">
                <a:latin typeface="Times New Roman"/>
                <a:cs typeface="Times New Roman"/>
              </a:rPr>
              <a:t>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man's</a:t>
            </a:r>
            <a:r>
              <a:rPr dirty="0" sz="1450" spc="105">
                <a:latin typeface="Times New Roman"/>
                <a:cs typeface="Times New Roman"/>
              </a:rPr>
              <a:t> </a:t>
            </a:r>
            <a:r>
              <a:rPr dirty="0" sz="1450" spc="-10">
                <a:latin typeface="Times New Roman"/>
                <a:cs typeface="Times New Roman"/>
              </a:rPr>
              <a:t>life.</a:t>
            </a:r>
            <a:r>
              <a:rPr dirty="0" sz="1450" spc="100">
                <a:latin typeface="Times New Roman"/>
                <a:cs typeface="Times New Roman"/>
              </a:rPr>
              <a:t> </a:t>
            </a:r>
            <a:r>
              <a:rPr dirty="0" sz="1450" spc="-10">
                <a:latin typeface="Times New Roman"/>
                <a:cs typeface="Times New Roman"/>
              </a:rPr>
              <a:t>Henry</a:t>
            </a:r>
            <a:endParaRPr sz="1450">
              <a:latin typeface="Times New Roman"/>
              <a:cs typeface="Times New Roman"/>
            </a:endParaRPr>
          </a:p>
          <a:p>
            <a:pPr algn="just" marL="12700">
              <a:lnSpc>
                <a:spcPts val="1650"/>
              </a:lnSpc>
            </a:pPr>
            <a:r>
              <a:rPr dirty="0" sz="1450" spc="-100">
                <a:latin typeface="Times New Roman"/>
                <a:cs typeface="Times New Roman"/>
              </a:rPr>
              <a:t>V.  </a:t>
            </a:r>
            <a:r>
              <a:rPr dirty="0" sz="1450" spc="-5">
                <a:latin typeface="Times New Roman"/>
                <a:cs typeface="Times New Roman"/>
              </a:rPr>
              <a:t>of </a:t>
            </a:r>
            <a:r>
              <a:rPr dirty="0" sz="1450" spc="-10">
                <a:latin typeface="Times New Roman"/>
                <a:cs typeface="Times New Roman"/>
              </a:rPr>
              <a:t>England, dying at </a:t>
            </a:r>
            <a:r>
              <a:rPr dirty="0" sz="1450" spc="-20">
                <a:latin typeface="Times New Roman"/>
                <a:cs typeface="Times New Roman"/>
              </a:rPr>
              <a:t>Vincennes </a:t>
            </a:r>
            <a:r>
              <a:rPr dirty="0" sz="1450" spc="-10">
                <a:latin typeface="Times New Roman"/>
                <a:cs typeface="Times New Roman"/>
              </a:rPr>
              <a:t>just after </a:t>
            </a:r>
            <a:r>
              <a:rPr dirty="0" sz="1450" spc="-5">
                <a:latin typeface="Times New Roman"/>
                <a:cs typeface="Times New Roman"/>
              </a:rPr>
              <a:t>he </a:t>
            </a:r>
            <a:r>
              <a:rPr dirty="0" sz="1450" spc="-10">
                <a:latin typeface="Times New Roman"/>
                <a:cs typeface="Times New Roman"/>
              </a:rPr>
              <a:t>had conquered France, and </a:t>
            </a:r>
            <a:r>
              <a:rPr dirty="0" sz="1450" spc="1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6350">
              <a:lnSpc>
                <a:spcPts val="1730"/>
              </a:lnSpc>
              <a:spcBef>
                <a:spcPts val="60"/>
              </a:spcBef>
            </a:pPr>
            <a:r>
              <a:rPr dirty="0" sz="1450" spc="-5">
                <a:latin typeface="Times New Roman"/>
                <a:cs typeface="Times New Roman"/>
              </a:rPr>
              <a:t>poor </a:t>
            </a:r>
            <a:r>
              <a:rPr dirty="0" sz="1450" spc="-10">
                <a:latin typeface="Times New Roman"/>
                <a:cs typeface="Times New Roman"/>
              </a:rPr>
              <a:t>jade cut </a:t>
            </a:r>
            <a:r>
              <a:rPr dirty="0" sz="1450" spc="-15">
                <a:latin typeface="Times New Roman"/>
                <a:cs typeface="Times New Roman"/>
              </a:rPr>
              <a:t>off </a:t>
            </a:r>
            <a:r>
              <a:rPr dirty="0" sz="1450" spc="-5">
                <a:latin typeface="Times New Roman"/>
                <a:cs typeface="Times New Roman"/>
              </a:rPr>
              <a:t>by a </a:t>
            </a:r>
            <a:r>
              <a:rPr dirty="0" sz="1450" spc="-10">
                <a:latin typeface="Times New Roman"/>
                <a:cs typeface="Times New Roman"/>
              </a:rPr>
              <a:t>cold draught in </a:t>
            </a:r>
            <a:r>
              <a:rPr dirty="0" sz="1450" spc="-5">
                <a:latin typeface="Times New Roman"/>
                <a:cs typeface="Times New Roman"/>
              </a:rPr>
              <a:t>a </a:t>
            </a:r>
            <a:r>
              <a:rPr dirty="0" sz="1450" spc="-10">
                <a:latin typeface="Times New Roman"/>
                <a:cs typeface="Times New Roman"/>
              </a:rPr>
              <a:t>great man's </a:t>
            </a:r>
            <a:r>
              <a:rPr dirty="0" sz="1450" spc="-20">
                <a:latin typeface="Times New Roman"/>
                <a:cs typeface="Times New Roman"/>
              </a:rPr>
              <a:t>doorway, </a:t>
            </a:r>
            <a:r>
              <a:rPr dirty="0" sz="1450" spc="-10">
                <a:latin typeface="Times New Roman"/>
                <a:cs typeface="Times New Roman"/>
              </a:rPr>
              <a:t>before she had  time to spend her couple </a:t>
            </a:r>
            <a:r>
              <a:rPr dirty="0" sz="1450" spc="-5">
                <a:latin typeface="Times New Roman"/>
                <a:cs typeface="Times New Roman"/>
              </a:rPr>
              <a:t>of </a:t>
            </a:r>
            <a:r>
              <a:rPr dirty="0" sz="1450" spc="-10">
                <a:latin typeface="Times New Roman"/>
                <a:cs typeface="Times New Roman"/>
              </a:rPr>
              <a:t>whites </a:t>
            </a:r>
            <a:r>
              <a:rPr dirty="0" sz="1450" spc="-5">
                <a:latin typeface="Times New Roman"/>
                <a:cs typeface="Times New Roman"/>
              </a:rPr>
              <a:t>- </a:t>
            </a:r>
            <a:r>
              <a:rPr dirty="0" sz="1450" spc="-10">
                <a:latin typeface="Times New Roman"/>
                <a:cs typeface="Times New Roman"/>
              </a:rPr>
              <a:t>it seemed </a:t>
            </a:r>
            <a:r>
              <a:rPr dirty="0" sz="1450" spc="-5">
                <a:latin typeface="Times New Roman"/>
                <a:cs typeface="Times New Roman"/>
              </a:rPr>
              <a:t>a </a:t>
            </a:r>
            <a:r>
              <a:rPr dirty="0" sz="1450" spc="-10">
                <a:latin typeface="Times New Roman"/>
                <a:cs typeface="Times New Roman"/>
              </a:rPr>
              <a:t>cruel way to carry </a:t>
            </a:r>
            <a:r>
              <a:rPr dirty="0" sz="1450" spc="-5">
                <a:latin typeface="Times New Roman"/>
                <a:cs typeface="Times New Roman"/>
              </a:rPr>
              <a:t>on </a:t>
            </a:r>
            <a:r>
              <a:rPr dirty="0" sz="1450" spc="-10">
                <a:latin typeface="Times New Roman"/>
                <a:cs typeface="Times New Roman"/>
              </a:rPr>
              <a:t>the  world. </a:t>
            </a:r>
            <a:r>
              <a:rPr dirty="0" sz="1450" spc="-45">
                <a:latin typeface="Times New Roman"/>
                <a:cs typeface="Times New Roman"/>
              </a:rPr>
              <a:t>Two </a:t>
            </a:r>
            <a:r>
              <a:rPr dirty="0" sz="1450" spc="-10">
                <a:latin typeface="Times New Roman"/>
                <a:cs typeface="Times New Roman"/>
              </a:rPr>
              <a:t>whites would have taken such </a:t>
            </a:r>
            <a:r>
              <a:rPr dirty="0" sz="1450" spc="-5">
                <a:latin typeface="Times New Roman"/>
                <a:cs typeface="Times New Roman"/>
              </a:rPr>
              <a:t>a </a:t>
            </a:r>
            <a:r>
              <a:rPr dirty="0" sz="1450" spc="-10">
                <a:latin typeface="Times New Roman"/>
                <a:cs typeface="Times New Roman"/>
              </a:rPr>
              <a:t>little while to squander; and yet it  would have been </a:t>
            </a:r>
            <a:r>
              <a:rPr dirty="0" sz="1450" spc="-5">
                <a:latin typeface="Times New Roman"/>
                <a:cs typeface="Times New Roman"/>
              </a:rPr>
              <a:t>one </a:t>
            </a:r>
            <a:r>
              <a:rPr dirty="0" sz="1450" spc="-10">
                <a:latin typeface="Times New Roman"/>
                <a:cs typeface="Times New Roman"/>
              </a:rPr>
              <a:t>more </a:t>
            </a:r>
            <a:r>
              <a:rPr dirty="0" sz="1450" spc="-5">
                <a:latin typeface="Times New Roman"/>
                <a:cs typeface="Times New Roman"/>
              </a:rPr>
              <a:t>good </a:t>
            </a:r>
            <a:r>
              <a:rPr dirty="0" sz="1450" spc="-10">
                <a:latin typeface="Times New Roman"/>
                <a:cs typeface="Times New Roman"/>
              </a:rPr>
              <a:t>taste in the mouth, </a:t>
            </a:r>
            <a:r>
              <a:rPr dirty="0" sz="1450" spc="-5">
                <a:latin typeface="Times New Roman"/>
                <a:cs typeface="Times New Roman"/>
              </a:rPr>
              <a:t>one </a:t>
            </a:r>
            <a:r>
              <a:rPr dirty="0" sz="1450" spc="-10">
                <a:latin typeface="Times New Roman"/>
                <a:cs typeface="Times New Roman"/>
              </a:rPr>
              <a:t>more smack </a:t>
            </a:r>
            <a:r>
              <a:rPr dirty="0" sz="1450" spc="-5">
                <a:latin typeface="Times New Roman"/>
                <a:cs typeface="Times New Roman"/>
              </a:rPr>
              <a:t>of </a:t>
            </a:r>
            <a:r>
              <a:rPr dirty="0" sz="1450" spc="-10">
                <a:latin typeface="Times New Roman"/>
                <a:cs typeface="Times New Roman"/>
              </a:rPr>
              <a:t>the  lips, before the devil </a:t>
            </a:r>
            <a:r>
              <a:rPr dirty="0" sz="1450" spc="-5">
                <a:latin typeface="Times New Roman"/>
                <a:cs typeface="Times New Roman"/>
              </a:rPr>
              <a:t>got </a:t>
            </a:r>
            <a:r>
              <a:rPr dirty="0" sz="1450" spc="-10">
                <a:latin typeface="Times New Roman"/>
                <a:cs typeface="Times New Roman"/>
              </a:rPr>
              <a:t>the soul, and the </a:t>
            </a:r>
            <a:r>
              <a:rPr dirty="0" sz="1450" spc="-5">
                <a:latin typeface="Times New Roman"/>
                <a:cs typeface="Times New Roman"/>
              </a:rPr>
              <a:t>body </a:t>
            </a:r>
            <a:r>
              <a:rPr dirty="0" sz="1450" spc="-10">
                <a:latin typeface="Times New Roman"/>
                <a:cs typeface="Times New Roman"/>
              </a:rPr>
              <a:t>was left to birds and vermin.  He would like to use all his tallow before the light was blown </a:t>
            </a:r>
            <a:r>
              <a:rPr dirty="0" sz="1450" spc="-5">
                <a:latin typeface="Times New Roman"/>
                <a:cs typeface="Times New Roman"/>
              </a:rPr>
              <a:t>out </a:t>
            </a:r>
            <a:r>
              <a:rPr dirty="0" sz="1450" spc="-10">
                <a:latin typeface="Times New Roman"/>
                <a:cs typeface="Times New Roman"/>
              </a:rPr>
              <a:t>and the  lantern broken.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While these thoughts were passing through his mind, </a:t>
            </a:r>
            <a:r>
              <a:rPr dirty="0" sz="1450" spc="-5">
                <a:latin typeface="Times New Roman"/>
                <a:cs typeface="Times New Roman"/>
              </a:rPr>
              <a:t>he </a:t>
            </a:r>
            <a:r>
              <a:rPr dirty="0" sz="1450" spc="-10">
                <a:latin typeface="Times New Roman"/>
                <a:cs typeface="Times New Roman"/>
              </a:rPr>
              <a:t>was feeling, half  </a:t>
            </a:r>
            <a:r>
              <a:rPr dirty="0" sz="1450" spc="-15">
                <a:latin typeface="Times New Roman"/>
                <a:cs typeface="Times New Roman"/>
              </a:rPr>
              <a:t>mechanically, </a:t>
            </a:r>
            <a:r>
              <a:rPr dirty="0" sz="1450" spc="-10">
                <a:latin typeface="Times New Roman"/>
                <a:cs typeface="Times New Roman"/>
              </a:rPr>
              <a:t>for his purse. Suddenly his heart stopped beating; </a:t>
            </a:r>
            <a:r>
              <a:rPr dirty="0" sz="1450" spc="-5">
                <a:latin typeface="Times New Roman"/>
                <a:cs typeface="Times New Roman"/>
              </a:rPr>
              <a:t>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cold scales passed </a:t>
            </a:r>
            <a:r>
              <a:rPr dirty="0" sz="1450" spc="-5">
                <a:latin typeface="Times New Roman"/>
                <a:cs typeface="Times New Roman"/>
              </a:rPr>
              <a:t>up </a:t>
            </a:r>
            <a:r>
              <a:rPr dirty="0" sz="1450" spc="-10">
                <a:latin typeface="Times New Roman"/>
                <a:cs typeface="Times New Roman"/>
              </a:rPr>
              <a:t>the back </a:t>
            </a:r>
            <a:r>
              <a:rPr dirty="0" sz="1450" spc="-5">
                <a:latin typeface="Times New Roman"/>
                <a:cs typeface="Times New Roman"/>
              </a:rPr>
              <a:t>of </a:t>
            </a:r>
            <a:r>
              <a:rPr dirty="0" sz="1450" spc="-10">
                <a:latin typeface="Times New Roman"/>
                <a:cs typeface="Times New Roman"/>
              </a:rPr>
              <a:t>his legs, and </a:t>
            </a:r>
            <a:r>
              <a:rPr dirty="0" sz="1450" spc="-5">
                <a:latin typeface="Times New Roman"/>
                <a:cs typeface="Times New Roman"/>
              </a:rPr>
              <a:t>a </a:t>
            </a:r>
            <a:r>
              <a:rPr dirty="0" sz="1450" spc="-10">
                <a:latin typeface="Times New Roman"/>
                <a:cs typeface="Times New Roman"/>
              </a:rPr>
              <a:t>cold blow seemed to fall </a:t>
            </a:r>
            <a:r>
              <a:rPr dirty="0" sz="1450" spc="-5">
                <a:latin typeface="Times New Roman"/>
                <a:cs typeface="Times New Roman"/>
              </a:rPr>
              <a:t>upon  </a:t>
            </a:r>
            <a:r>
              <a:rPr dirty="0" sz="1450" spc="-10">
                <a:latin typeface="Times New Roman"/>
                <a:cs typeface="Times New Roman"/>
              </a:rPr>
              <a:t>his scalp. He stood petrified for </a:t>
            </a:r>
            <a:r>
              <a:rPr dirty="0" sz="1450" spc="-5">
                <a:latin typeface="Times New Roman"/>
                <a:cs typeface="Times New Roman"/>
              </a:rPr>
              <a:t>a </a:t>
            </a:r>
            <a:r>
              <a:rPr dirty="0" sz="1450" spc="-10">
                <a:latin typeface="Times New Roman"/>
                <a:cs typeface="Times New Roman"/>
              </a:rPr>
              <a:t>moment; then </a:t>
            </a:r>
            <a:r>
              <a:rPr dirty="0" sz="1450" spc="-5">
                <a:latin typeface="Times New Roman"/>
                <a:cs typeface="Times New Roman"/>
              </a:rPr>
              <a:t>he </a:t>
            </a:r>
            <a:r>
              <a:rPr dirty="0" sz="1450" spc="-10">
                <a:latin typeface="Times New Roman"/>
                <a:cs typeface="Times New Roman"/>
              </a:rPr>
              <a:t>felt again with </a:t>
            </a:r>
            <a:r>
              <a:rPr dirty="0" sz="1450" spc="-5">
                <a:latin typeface="Times New Roman"/>
                <a:cs typeface="Times New Roman"/>
              </a:rPr>
              <a:t>one </a:t>
            </a:r>
            <a:r>
              <a:rPr dirty="0" sz="1450" spc="-10">
                <a:latin typeface="Times New Roman"/>
                <a:cs typeface="Times New Roman"/>
              </a:rPr>
              <a:t>feverish  movement; and then his loss burst </a:t>
            </a:r>
            <a:r>
              <a:rPr dirty="0" sz="1450" spc="-5">
                <a:latin typeface="Times New Roman"/>
                <a:cs typeface="Times New Roman"/>
              </a:rPr>
              <a:t>upon </a:t>
            </a:r>
            <a:r>
              <a:rPr dirty="0" sz="1450" spc="-10">
                <a:latin typeface="Times New Roman"/>
                <a:cs typeface="Times New Roman"/>
              </a:rPr>
              <a:t>him, and </a:t>
            </a:r>
            <a:r>
              <a:rPr dirty="0" sz="1450" spc="-5">
                <a:latin typeface="Times New Roman"/>
                <a:cs typeface="Times New Roman"/>
              </a:rPr>
              <a:t>he </a:t>
            </a:r>
            <a:r>
              <a:rPr dirty="0" sz="1450" spc="-10">
                <a:latin typeface="Times New Roman"/>
                <a:cs typeface="Times New Roman"/>
              </a:rPr>
              <a:t>was covered at once with  perspiration. </a:t>
            </a:r>
            <a:r>
              <a:rPr dirty="0" sz="1450" spc="-60">
                <a:latin typeface="Times New Roman"/>
                <a:cs typeface="Times New Roman"/>
              </a:rPr>
              <a:t>To </a:t>
            </a:r>
            <a:r>
              <a:rPr dirty="0" sz="1450" spc="-10">
                <a:latin typeface="Times New Roman"/>
                <a:cs typeface="Times New Roman"/>
              </a:rPr>
              <a:t>spendthrifts money is so living and actual </a:t>
            </a:r>
            <a:r>
              <a:rPr dirty="0" sz="1450" spc="-5">
                <a:latin typeface="Times New Roman"/>
                <a:cs typeface="Times New Roman"/>
              </a:rPr>
              <a:t>- </a:t>
            </a:r>
            <a:r>
              <a:rPr dirty="0" sz="1450" spc="-10">
                <a:latin typeface="Times New Roman"/>
                <a:cs typeface="Times New Roman"/>
              </a:rPr>
              <a:t>it is such </a:t>
            </a:r>
            <a:r>
              <a:rPr dirty="0" sz="1450" spc="-5">
                <a:latin typeface="Times New Roman"/>
                <a:cs typeface="Times New Roman"/>
              </a:rPr>
              <a:t>a </a:t>
            </a:r>
            <a:r>
              <a:rPr dirty="0" sz="1450" spc="-10">
                <a:latin typeface="Times New Roman"/>
                <a:cs typeface="Times New Roman"/>
              </a:rPr>
              <a:t>thin  veil between them and their pleasures! There is only </a:t>
            </a:r>
            <a:r>
              <a:rPr dirty="0" sz="1450" spc="-5">
                <a:latin typeface="Times New Roman"/>
                <a:cs typeface="Times New Roman"/>
              </a:rPr>
              <a:t>one </a:t>
            </a:r>
            <a:r>
              <a:rPr dirty="0" sz="1450" spc="-10">
                <a:latin typeface="Times New Roman"/>
                <a:cs typeface="Times New Roman"/>
              </a:rPr>
              <a:t>limit to their fortune </a:t>
            </a:r>
            <a:r>
              <a:rPr dirty="0" sz="1450" spc="-5">
                <a:latin typeface="Times New Roman"/>
                <a:cs typeface="Times New Roman"/>
              </a:rPr>
              <a:t>-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time; and </a:t>
            </a:r>
            <a:r>
              <a:rPr dirty="0" sz="1450" spc="-5">
                <a:latin typeface="Times New Roman"/>
                <a:cs typeface="Times New Roman"/>
              </a:rPr>
              <a:t>a </a:t>
            </a:r>
            <a:r>
              <a:rPr dirty="0" sz="1450" spc="-10">
                <a:latin typeface="Times New Roman"/>
                <a:cs typeface="Times New Roman"/>
              </a:rPr>
              <a:t>spendthrift with only </a:t>
            </a:r>
            <a:r>
              <a:rPr dirty="0" sz="1450" spc="-5">
                <a:latin typeface="Times New Roman"/>
                <a:cs typeface="Times New Roman"/>
              </a:rPr>
              <a:t>a </a:t>
            </a:r>
            <a:r>
              <a:rPr dirty="0" sz="1450" spc="-10">
                <a:latin typeface="Times New Roman"/>
                <a:cs typeface="Times New Roman"/>
              </a:rPr>
              <a:t>few crowns is the Emperor </a:t>
            </a:r>
            <a:r>
              <a:rPr dirty="0" sz="1450" spc="-5">
                <a:latin typeface="Times New Roman"/>
                <a:cs typeface="Times New Roman"/>
              </a:rPr>
              <a:t>of </a:t>
            </a:r>
            <a:r>
              <a:rPr dirty="0" sz="1450" spc="-10">
                <a:latin typeface="Times New Roman"/>
                <a:cs typeface="Times New Roman"/>
              </a:rPr>
              <a:t>Rome  until they are spent. For such </a:t>
            </a:r>
            <a:r>
              <a:rPr dirty="0" sz="1450" spc="-5">
                <a:latin typeface="Times New Roman"/>
                <a:cs typeface="Times New Roman"/>
              </a:rPr>
              <a:t>a </a:t>
            </a:r>
            <a:r>
              <a:rPr dirty="0" sz="1450" spc="-10">
                <a:latin typeface="Times New Roman"/>
                <a:cs typeface="Times New Roman"/>
              </a:rPr>
              <a:t>person to lose his money is to </a:t>
            </a:r>
            <a:r>
              <a:rPr dirty="0" sz="1450" spc="-15">
                <a:latin typeface="Times New Roman"/>
                <a:cs typeface="Times New Roman"/>
              </a:rPr>
              <a:t>suffer </a:t>
            </a:r>
            <a:r>
              <a:rPr dirty="0" sz="1450" spc="-10">
                <a:latin typeface="Times New Roman"/>
                <a:cs typeface="Times New Roman"/>
              </a:rPr>
              <a:t>the most  shocking reverse, and fall from heaven to hell, from all to nothing, in </a:t>
            </a:r>
            <a:r>
              <a:rPr dirty="0" sz="1450" spc="-5">
                <a:latin typeface="Times New Roman"/>
                <a:cs typeface="Times New Roman"/>
              </a:rPr>
              <a:t>a </a:t>
            </a:r>
            <a:r>
              <a:rPr dirty="0" sz="1450" spc="-10">
                <a:latin typeface="Times New Roman"/>
                <a:cs typeface="Times New Roman"/>
              </a:rPr>
              <a:t>breath.  And all the more if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put </a:t>
            </a:r>
            <a:r>
              <a:rPr dirty="0" sz="1450" spc="-10">
                <a:latin typeface="Times New Roman"/>
                <a:cs typeface="Times New Roman"/>
              </a:rPr>
              <a:t>his head in the halter for it; if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hanged  to-morrow for that same purse, so dearly earned, so foolishly departed! </a:t>
            </a:r>
            <a:r>
              <a:rPr dirty="0" sz="1450" spc="-25">
                <a:latin typeface="Times New Roman"/>
                <a:cs typeface="Times New Roman"/>
              </a:rPr>
              <a:t>Villon  </a:t>
            </a:r>
            <a:r>
              <a:rPr dirty="0" sz="1450" spc="-10">
                <a:latin typeface="Times New Roman"/>
                <a:cs typeface="Times New Roman"/>
              </a:rPr>
              <a:t>stood and cursed; </a:t>
            </a:r>
            <a:r>
              <a:rPr dirty="0" sz="1450" spc="-5">
                <a:latin typeface="Times New Roman"/>
                <a:cs typeface="Times New Roman"/>
              </a:rPr>
              <a:t>he </a:t>
            </a:r>
            <a:r>
              <a:rPr dirty="0" sz="1450" spc="-10">
                <a:latin typeface="Times New Roman"/>
                <a:cs typeface="Times New Roman"/>
              </a:rPr>
              <a:t>threw the two whites into the street; </a:t>
            </a:r>
            <a:r>
              <a:rPr dirty="0" sz="1450" spc="-5">
                <a:latin typeface="Times New Roman"/>
                <a:cs typeface="Times New Roman"/>
              </a:rPr>
              <a:t>he </a:t>
            </a:r>
            <a:r>
              <a:rPr dirty="0" sz="1450" spc="-10">
                <a:latin typeface="Times New Roman"/>
                <a:cs typeface="Times New Roman"/>
              </a:rPr>
              <a:t>shook his fist at  heaven; </a:t>
            </a:r>
            <a:r>
              <a:rPr dirty="0" sz="1450" spc="-5">
                <a:latin typeface="Times New Roman"/>
                <a:cs typeface="Times New Roman"/>
              </a:rPr>
              <a:t>he </a:t>
            </a:r>
            <a:r>
              <a:rPr dirty="0" sz="1450" spc="-10">
                <a:latin typeface="Times New Roman"/>
                <a:cs typeface="Times New Roman"/>
              </a:rPr>
              <a:t>stamped, and was </a:t>
            </a:r>
            <a:r>
              <a:rPr dirty="0" sz="1450" spc="-5">
                <a:latin typeface="Times New Roman"/>
                <a:cs typeface="Times New Roman"/>
              </a:rPr>
              <a:t>not </a:t>
            </a:r>
            <a:r>
              <a:rPr dirty="0" sz="1450" spc="-10">
                <a:latin typeface="Times New Roman"/>
                <a:cs typeface="Times New Roman"/>
              </a:rPr>
              <a:t>horrified to find himself trampling the </a:t>
            </a:r>
            <a:r>
              <a:rPr dirty="0" sz="1450" spc="-5">
                <a:latin typeface="Times New Roman"/>
                <a:cs typeface="Times New Roman"/>
              </a:rPr>
              <a:t>poor  </a:t>
            </a:r>
            <a:r>
              <a:rPr dirty="0" sz="1450" spc="-10">
                <a:latin typeface="Times New Roman"/>
                <a:cs typeface="Times New Roman"/>
              </a:rPr>
              <a:t>corpse. Then </a:t>
            </a:r>
            <a:r>
              <a:rPr dirty="0" sz="1450" spc="-5">
                <a:latin typeface="Times New Roman"/>
                <a:cs typeface="Times New Roman"/>
              </a:rPr>
              <a:t>he </a:t>
            </a:r>
            <a:r>
              <a:rPr dirty="0" sz="1450" spc="-10">
                <a:latin typeface="Times New Roman"/>
                <a:cs typeface="Times New Roman"/>
              </a:rPr>
              <a:t>began rapidly to retrace his steps towards the house beside the  </a:t>
            </a:r>
            <a:r>
              <a:rPr dirty="0" sz="1450" spc="-20">
                <a:latin typeface="Times New Roman"/>
                <a:cs typeface="Times New Roman"/>
              </a:rPr>
              <a:t>cemetery. </a:t>
            </a:r>
            <a:r>
              <a:rPr dirty="0" sz="1450" spc="-10">
                <a:latin typeface="Times New Roman"/>
                <a:cs typeface="Times New Roman"/>
              </a:rPr>
              <a:t>He had forgotten all fear </a:t>
            </a:r>
            <a:r>
              <a:rPr dirty="0" sz="1450" spc="-5">
                <a:latin typeface="Times New Roman"/>
                <a:cs typeface="Times New Roman"/>
              </a:rPr>
              <a:t>of </a:t>
            </a:r>
            <a:r>
              <a:rPr dirty="0" sz="1450" spc="-10">
                <a:latin typeface="Times New Roman"/>
                <a:cs typeface="Times New Roman"/>
              </a:rPr>
              <a:t>the patrol, which was long </a:t>
            </a:r>
            <a:r>
              <a:rPr dirty="0" sz="1450" spc="-5">
                <a:latin typeface="Times New Roman"/>
                <a:cs typeface="Times New Roman"/>
              </a:rPr>
              <a:t>gone by </a:t>
            </a:r>
            <a:r>
              <a:rPr dirty="0" sz="1450" spc="-10">
                <a:latin typeface="Times New Roman"/>
                <a:cs typeface="Times New Roman"/>
              </a:rPr>
              <a:t>at  any rate, and had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his lost purse. It was in vain that </a:t>
            </a:r>
            <a:r>
              <a:rPr dirty="0" sz="1450" spc="-5">
                <a:latin typeface="Times New Roman"/>
                <a:cs typeface="Times New Roman"/>
              </a:rPr>
              <a:t>he  </a:t>
            </a:r>
            <a:r>
              <a:rPr dirty="0" sz="1450" spc="-10">
                <a:latin typeface="Times New Roman"/>
                <a:cs typeface="Times New Roman"/>
              </a:rPr>
              <a:t>looked right and left </a:t>
            </a:r>
            <a:r>
              <a:rPr dirty="0" sz="1450" spc="-5">
                <a:latin typeface="Times New Roman"/>
                <a:cs typeface="Times New Roman"/>
              </a:rPr>
              <a:t>upon </a:t>
            </a:r>
            <a:r>
              <a:rPr dirty="0" sz="1450" spc="-10">
                <a:latin typeface="Times New Roman"/>
                <a:cs typeface="Times New Roman"/>
              </a:rPr>
              <a:t>the snow: nothing was to </a:t>
            </a:r>
            <a:r>
              <a:rPr dirty="0" sz="1450" spc="-5">
                <a:latin typeface="Times New Roman"/>
                <a:cs typeface="Times New Roman"/>
              </a:rPr>
              <a:t>be </a:t>
            </a:r>
            <a:r>
              <a:rPr dirty="0" sz="1450" spc="-10">
                <a:latin typeface="Times New Roman"/>
                <a:cs typeface="Times New Roman"/>
              </a:rPr>
              <a:t>seen. He had </a:t>
            </a:r>
            <a:r>
              <a:rPr dirty="0" sz="1450" spc="-5">
                <a:latin typeface="Times New Roman"/>
                <a:cs typeface="Times New Roman"/>
              </a:rPr>
              <a:t>not  </a:t>
            </a:r>
            <a:r>
              <a:rPr dirty="0" sz="1450" spc="-10">
                <a:latin typeface="Times New Roman"/>
                <a:cs typeface="Times New Roman"/>
              </a:rPr>
              <a:t>dropped it in the streets. Had it fallen in the house? He would have liked  dearly to </a:t>
            </a:r>
            <a:r>
              <a:rPr dirty="0" sz="1450" spc="-5">
                <a:latin typeface="Times New Roman"/>
                <a:cs typeface="Times New Roman"/>
              </a:rPr>
              <a:t>go </a:t>
            </a:r>
            <a:r>
              <a:rPr dirty="0" sz="1450" spc="-10">
                <a:latin typeface="Times New Roman"/>
                <a:cs typeface="Times New Roman"/>
              </a:rPr>
              <a:t>in and see; </a:t>
            </a:r>
            <a:r>
              <a:rPr dirty="0" sz="1450" spc="-5">
                <a:latin typeface="Times New Roman"/>
                <a:cs typeface="Times New Roman"/>
              </a:rPr>
              <a:t>but </a:t>
            </a:r>
            <a:r>
              <a:rPr dirty="0" sz="1450" spc="-10">
                <a:latin typeface="Times New Roman"/>
                <a:cs typeface="Times New Roman"/>
              </a:rPr>
              <a:t>the idea </a:t>
            </a:r>
            <a:r>
              <a:rPr dirty="0" sz="1450" spc="-5">
                <a:latin typeface="Times New Roman"/>
                <a:cs typeface="Times New Roman"/>
              </a:rPr>
              <a:t>of </a:t>
            </a:r>
            <a:r>
              <a:rPr dirty="0" sz="1450" spc="-10">
                <a:latin typeface="Times New Roman"/>
                <a:cs typeface="Times New Roman"/>
              </a:rPr>
              <a:t>the grisly occupant unmanned him. And  </a:t>
            </a:r>
            <a:r>
              <a:rPr dirty="0" sz="1450" spc="-5">
                <a:latin typeface="Times New Roman"/>
                <a:cs typeface="Times New Roman"/>
              </a:rPr>
              <a:t>he</a:t>
            </a:r>
            <a:r>
              <a:rPr dirty="0" sz="1450" spc="90">
                <a:latin typeface="Times New Roman"/>
                <a:cs typeface="Times New Roman"/>
              </a:rPr>
              <a:t> </a:t>
            </a:r>
            <a:r>
              <a:rPr dirty="0" sz="1450" spc="-10">
                <a:latin typeface="Times New Roman"/>
                <a:cs typeface="Times New Roman"/>
              </a:rPr>
              <a:t>saw</a:t>
            </a:r>
            <a:r>
              <a:rPr dirty="0" sz="1450" spc="90">
                <a:latin typeface="Times New Roman"/>
                <a:cs typeface="Times New Roman"/>
              </a:rPr>
              <a:t> </a:t>
            </a:r>
            <a:r>
              <a:rPr dirty="0" sz="1450" spc="-10">
                <a:latin typeface="Times New Roman"/>
                <a:cs typeface="Times New Roman"/>
              </a:rPr>
              <a:t>besides,</a:t>
            </a:r>
            <a:r>
              <a:rPr dirty="0" sz="1450" spc="90">
                <a:latin typeface="Times New Roman"/>
                <a:cs typeface="Times New Roman"/>
              </a:rPr>
              <a:t> </a:t>
            </a:r>
            <a:r>
              <a:rPr dirty="0" sz="1450" spc="-10">
                <a:latin typeface="Times New Roman"/>
                <a:cs typeface="Times New Roman"/>
              </a:rPr>
              <a:t>as</a:t>
            </a:r>
            <a:r>
              <a:rPr dirty="0" sz="1450" spc="90">
                <a:latin typeface="Times New Roman"/>
                <a:cs typeface="Times New Roman"/>
              </a:rPr>
              <a:t> </a:t>
            </a:r>
            <a:r>
              <a:rPr dirty="0" sz="1450" spc="-5">
                <a:latin typeface="Times New Roman"/>
                <a:cs typeface="Times New Roman"/>
              </a:rPr>
              <a:t>he</a:t>
            </a:r>
            <a:r>
              <a:rPr dirty="0" sz="1450" spc="90">
                <a:latin typeface="Times New Roman"/>
                <a:cs typeface="Times New Roman"/>
              </a:rPr>
              <a:t> </a:t>
            </a:r>
            <a:r>
              <a:rPr dirty="0" sz="1450" spc="-10">
                <a:latin typeface="Times New Roman"/>
                <a:cs typeface="Times New Roman"/>
              </a:rPr>
              <a:t>drew</a:t>
            </a:r>
            <a:r>
              <a:rPr dirty="0" sz="1450" spc="90">
                <a:latin typeface="Times New Roman"/>
                <a:cs typeface="Times New Roman"/>
              </a:rPr>
              <a:t> </a:t>
            </a:r>
            <a:r>
              <a:rPr dirty="0" sz="1450" spc="-20">
                <a:latin typeface="Times New Roman"/>
                <a:cs typeface="Times New Roman"/>
              </a:rPr>
              <a:t>near,</a:t>
            </a:r>
            <a:r>
              <a:rPr dirty="0" sz="1450" spc="90">
                <a:latin typeface="Times New Roman"/>
                <a:cs typeface="Times New Roman"/>
              </a:rPr>
              <a:t> </a:t>
            </a:r>
            <a:r>
              <a:rPr dirty="0" sz="1450" spc="-10">
                <a:latin typeface="Times New Roman"/>
                <a:cs typeface="Times New Roman"/>
              </a:rPr>
              <a:t>that</a:t>
            </a:r>
            <a:r>
              <a:rPr dirty="0" sz="1450" spc="95">
                <a:latin typeface="Times New Roman"/>
                <a:cs typeface="Times New Roman"/>
              </a:rPr>
              <a:t> </a:t>
            </a:r>
            <a:r>
              <a:rPr dirty="0" sz="1450" spc="-10">
                <a:latin typeface="Times New Roman"/>
                <a:cs typeface="Times New Roman"/>
              </a:rPr>
              <a:t>their</a:t>
            </a:r>
            <a:r>
              <a:rPr dirty="0" sz="1450" spc="90">
                <a:latin typeface="Times New Roman"/>
                <a:cs typeface="Times New Roman"/>
              </a:rPr>
              <a:t> </a:t>
            </a:r>
            <a:r>
              <a:rPr dirty="0" sz="1450" spc="-15">
                <a:latin typeface="Times New Roman"/>
                <a:cs typeface="Times New Roman"/>
              </a:rPr>
              <a:t>efforts</a:t>
            </a:r>
            <a:r>
              <a:rPr dirty="0" sz="1450" spc="90">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5">
                <a:latin typeface="Times New Roman"/>
                <a:cs typeface="Times New Roman"/>
              </a:rPr>
              <a:t>put</a:t>
            </a:r>
            <a:r>
              <a:rPr dirty="0" sz="1450" spc="90">
                <a:latin typeface="Times New Roman"/>
                <a:cs typeface="Times New Roman"/>
              </a:rPr>
              <a:t> </a:t>
            </a:r>
            <a:r>
              <a:rPr dirty="0" sz="1450" spc="-5">
                <a:latin typeface="Times New Roman"/>
                <a:cs typeface="Times New Roman"/>
              </a:rPr>
              <a:t>out</a:t>
            </a:r>
            <a:r>
              <a:rPr dirty="0" sz="1450" spc="90">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fire</a:t>
            </a:r>
            <a:r>
              <a:rPr dirty="0" sz="1450" spc="95">
                <a:latin typeface="Times New Roman"/>
                <a:cs typeface="Times New Roman"/>
              </a:rPr>
              <a:t> </a:t>
            </a:r>
            <a:r>
              <a:rPr dirty="0" sz="1450" spc="-10">
                <a:latin typeface="Times New Roman"/>
                <a:cs typeface="Times New Roman"/>
              </a:rPr>
              <a:t>had</a:t>
            </a:r>
            <a:r>
              <a:rPr dirty="0" sz="1450" spc="90">
                <a:latin typeface="Times New Roman"/>
                <a:cs typeface="Times New Roman"/>
              </a:rPr>
              <a:t> </a:t>
            </a:r>
            <a:r>
              <a:rPr dirty="0" sz="1450" spc="-10">
                <a:latin typeface="Times New Roman"/>
                <a:cs typeface="Times New Roman"/>
              </a:rPr>
              <a:t>been</a:t>
            </a:r>
            <a:endParaRPr sz="1450">
              <a:latin typeface="Times New Roman"/>
              <a:cs typeface="Times New Roman"/>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0795">
              <a:lnSpc>
                <a:spcPts val="1730"/>
              </a:lnSpc>
              <a:spcBef>
                <a:spcPts val="155"/>
              </a:spcBef>
            </a:pPr>
            <a:r>
              <a:rPr dirty="0" sz="1450" spc="-10">
                <a:latin typeface="Times New Roman"/>
                <a:cs typeface="Times New Roman"/>
              </a:rPr>
              <a:t>unsuccessful;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contrary, </a:t>
            </a:r>
            <a:r>
              <a:rPr dirty="0" sz="1450" spc="-10">
                <a:latin typeface="Times New Roman"/>
                <a:cs typeface="Times New Roman"/>
              </a:rPr>
              <a:t>it had broken into </a:t>
            </a:r>
            <a:r>
              <a:rPr dirty="0" sz="1450" spc="-5">
                <a:latin typeface="Times New Roman"/>
                <a:cs typeface="Times New Roman"/>
              </a:rPr>
              <a:t>a </a:t>
            </a:r>
            <a:r>
              <a:rPr dirty="0" sz="1450" spc="-10">
                <a:latin typeface="Times New Roman"/>
                <a:cs typeface="Times New Roman"/>
              </a:rPr>
              <a:t>blaze, and </a:t>
            </a:r>
            <a:r>
              <a:rPr dirty="0" sz="1450" spc="-5">
                <a:latin typeface="Times New Roman"/>
                <a:cs typeface="Times New Roman"/>
              </a:rPr>
              <a:t>a </a:t>
            </a:r>
            <a:r>
              <a:rPr dirty="0" sz="1450" spc="-10">
                <a:latin typeface="Times New Roman"/>
                <a:cs typeface="Times New Roman"/>
              </a:rPr>
              <a:t>changeful light  played in the chinks </a:t>
            </a:r>
            <a:r>
              <a:rPr dirty="0" sz="1450" spc="-5">
                <a:latin typeface="Times New Roman"/>
                <a:cs typeface="Times New Roman"/>
              </a:rPr>
              <a:t>of door </a:t>
            </a:r>
            <a:r>
              <a:rPr dirty="0" sz="1450" spc="-10">
                <a:latin typeface="Times New Roman"/>
                <a:cs typeface="Times New Roman"/>
              </a:rPr>
              <a:t>and </a:t>
            </a:r>
            <a:r>
              <a:rPr dirty="0" sz="1450" spc="-20">
                <a:latin typeface="Times New Roman"/>
                <a:cs typeface="Times New Roman"/>
              </a:rPr>
              <a:t>window, </a:t>
            </a:r>
            <a:r>
              <a:rPr dirty="0" sz="1450" spc="-10">
                <a:latin typeface="Times New Roman"/>
                <a:cs typeface="Times New Roman"/>
              </a:rPr>
              <a:t>and revived his terror for the  authorities and Paris</a:t>
            </a:r>
            <a:r>
              <a:rPr dirty="0" sz="1450">
                <a:latin typeface="Times New Roman"/>
                <a:cs typeface="Times New Roman"/>
              </a:rPr>
              <a:t> </a:t>
            </a:r>
            <a:r>
              <a:rPr dirty="0" sz="1450" spc="-10">
                <a:latin typeface="Times New Roman"/>
                <a:cs typeface="Times New Roman"/>
              </a:rPr>
              <a:t>gibbet.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 returned to the hotel with the porch, and groped about </a:t>
            </a:r>
            <a:r>
              <a:rPr dirty="0" sz="1450" spc="-5">
                <a:latin typeface="Times New Roman"/>
                <a:cs typeface="Times New Roman"/>
              </a:rPr>
              <a:t>upon </a:t>
            </a:r>
            <a:r>
              <a:rPr dirty="0" sz="1450" spc="-10">
                <a:latin typeface="Times New Roman"/>
                <a:cs typeface="Times New Roman"/>
              </a:rPr>
              <a:t>the snow for  the money </a:t>
            </a:r>
            <a:r>
              <a:rPr dirty="0" sz="1450" spc="-5">
                <a:latin typeface="Times New Roman"/>
                <a:cs typeface="Times New Roman"/>
              </a:rPr>
              <a:t>he </a:t>
            </a:r>
            <a:r>
              <a:rPr dirty="0" sz="1450" spc="-10">
                <a:latin typeface="Times New Roman"/>
                <a:cs typeface="Times New Roman"/>
              </a:rPr>
              <a:t>had thrown away in his childish passion. But </a:t>
            </a:r>
            <a:r>
              <a:rPr dirty="0" sz="1450" spc="-5">
                <a:latin typeface="Times New Roman"/>
                <a:cs typeface="Times New Roman"/>
              </a:rPr>
              <a:t>he </a:t>
            </a:r>
            <a:r>
              <a:rPr dirty="0" sz="1450" spc="-10">
                <a:latin typeface="Times New Roman"/>
                <a:cs typeface="Times New Roman"/>
              </a:rPr>
              <a:t>could only find  </a:t>
            </a:r>
            <a:r>
              <a:rPr dirty="0" sz="1450" spc="-5">
                <a:latin typeface="Times New Roman"/>
                <a:cs typeface="Times New Roman"/>
              </a:rPr>
              <a:t>one </a:t>
            </a:r>
            <a:r>
              <a:rPr dirty="0" sz="1450" spc="-10">
                <a:latin typeface="Times New Roman"/>
                <a:cs typeface="Times New Roman"/>
              </a:rPr>
              <a:t>white; the other had probably struck sideways and sunk deeply </a:t>
            </a:r>
            <a:r>
              <a:rPr dirty="0" sz="1450" spc="-5">
                <a:latin typeface="Times New Roman"/>
                <a:cs typeface="Times New Roman"/>
              </a:rPr>
              <a:t>in.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single white in his pocket, all his projects for </a:t>
            </a:r>
            <a:r>
              <a:rPr dirty="0" sz="1450" spc="-5">
                <a:latin typeface="Times New Roman"/>
                <a:cs typeface="Times New Roman"/>
              </a:rPr>
              <a:t>a </a:t>
            </a:r>
            <a:r>
              <a:rPr dirty="0" sz="1450" spc="-10">
                <a:latin typeface="Times New Roman"/>
                <a:cs typeface="Times New Roman"/>
              </a:rPr>
              <a:t>rousing </a:t>
            </a:r>
            <a:r>
              <a:rPr dirty="0" sz="1450" spc="-5">
                <a:latin typeface="Times New Roman"/>
                <a:cs typeface="Times New Roman"/>
              </a:rPr>
              <a:t>night </a:t>
            </a:r>
            <a:r>
              <a:rPr dirty="0" sz="1450" spc="-10">
                <a:latin typeface="Times New Roman"/>
                <a:cs typeface="Times New Roman"/>
              </a:rPr>
              <a:t>in some wild  tavern vanished utterly </a:t>
            </a:r>
            <a:r>
              <a:rPr dirty="0" sz="1450" spc="-30">
                <a:latin typeface="Times New Roman"/>
                <a:cs typeface="Times New Roman"/>
              </a:rPr>
              <a:t>away. </a:t>
            </a:r>
            <a:r>
              <a:rPr dirty="0" sz="1450" spc="-10">
                <a:latin typeface="Times New Roman"/>
                <a:cs typeface="Times New Roman"/>
              </a:rPr>
              <a:t>And it was </a:t>
            </a:r>
            <a:r>
              <a:rPr dirty="0" sz="1450" spc="-5">
                <a:latin typeface="Times New Roman"/>
                <a:cs typeface="Times New Roman"/>
              </a:rPr>
              <a:t>not </a:t>
            </a:r>
            <a:r>
              <a:rPr dirty="0" sz="1450" spc="-10">
                <a:latin typeface="Times New Roman"/>
                <a:cs typeface="Times New Roman"/>
              </a:rPr>
              <a:t>only pleasure that fled laughing  from his grasp; positive discomfort, positive pain, attacked him as </a:t>
            </a:r>
            <a:r>
              <a:rPr dirty="0" sz="1450" spc="-5">
                <a:latin typeface="Times New Roman"/>
                <a:cs typeface="Times New Roman"/>
              </a:rPr>
              <a:t>he </a:t>
            </a:r>
            <a:r>
              <a:rPr dirty="0" sz="1450" spc="-10">
                <a:latin typeface="Times New Roman"/>
                <a:cs typeface="Times New Roman"/>
              </a:rPr>
              <a:t>stood  ruefully before the porch. His perspiration had dried </a:t>
            </a:r>
            <a:r>
              <a:rPr dirty="0" sz="1450" spc="-5">
                <a:latin typeface="Times New Roman"/>
                <a:cs typeface="Times New Roman"/>
              </a:rPr>
              <a:t>upon </a:t>
            </a:r>
            <a:r>
              <a:rPr dirty="0" sz="1450" spc="-10">
                <a:latin typeface="Times New Roman"/>
                <a:cs typeface="Times New Roman"/>
              </a:rPr>
              <a:t>him; and though the  wind had now fallen, </a:t>
            </a:r>
            <a:r>
              <a:rPr dirty="0" sz="1450" spc="-5">
                <a:latin typeface="Times New Roman"/>
                <a:cs typeface="Times New Roman"/>
              </a:rPr>
              <a:t>a </a:t>
            </a:r>
            <a:r>
              <a:rPr dirty="0" sz="1450" spc="-10">
                <a:latin typeface="Times New Roman"/>
                <a:cs typeface="Times New Roman"/>
              </a:rPr>
              <a:t>binding frost was setting in stronger with every </a:t>
            </a:r>
            <a:r>
              <a:rPr dirty="0" sz="1450" spc="-20">
                <a:latin typeface="Times New Roman"/>
                <a:cs typeface="Times New Roman"/>
              </a:rPr>
              <a:t>hour,  </a:t>
            </a:r>
            <a:r>
              <a:rPr dirty="0" sz="1450" spc="-10">
                <a:latin typeface="Times New Roman"/>
                <a:cs typeface="Times New Roman"/>
              </a:rPr>
              <a:t>and </a:t>
            </a:r>
            <a:r>
              <a:rPr dirty="0" sz="1450" spc="-5">
                <a:latin typeface="Times New Roman"/>
                <a:cs typeface="Times New Roman"/>
              </a:rPr>
              <a:t>be </a:t>
            </a:r>
            <a:r>
              <a:rPr dirty="0" sz="1450" spc="-10">
                <a:latin typeface="Times New Roman"/>
                <a:cs typeface="Times New Roman"/>
              </a:rPr>
              <a:t>felt benumbed and sick at heart. What was to </a:t>
            </a:r>
            <a:r>
              <a:rPr dirty="0" sz="1450" spc="-5">
                <a:latin typeface="Times New Roman"/>
                <a:cs typeface="Times New Roman"/>
              </a:rPr>
              <a:t>be </a:t>
            </a:r>
            <a:r>
              <a:rPr dirty="0" sz="1450" spc="-10">
                <a:latin typeface="Times New Roman"/>
                <a:cs typeface="Times New Roman"/>
              </a:rPr>
              <a:t>done? Late as was the  </a:t>
            </a:r>
            <a:r>
              <a:rPr dirty="0" sz="1450" spc="-20">
                <a:latin typeface="Times New Roman"/>
                <a:cs typeface="Times New Roman"/>
              </a:rPr>
              <a:t>hour, </a:t>
            </a:r>
            <a:r>
              <a:rPr dirty="0" sz="1450" spc="-10">
                <a:latin typeface="Times New Roman"/>
                <a:cs typeface="Times New Roman"/>
              </a:rPr>
              <a:t>improbable as was success, </a:t>
            </a:r>
            <a:r>
              <a:rPr dirty="0" sz="1450" spc="-5">
                <a:latin typeface="Times New Roman"/>
                <a:cs typeface="Times New Roman"/>
              </a:rPr>
              <a:t>he </a:t>
            </a:r>
            <a:r>
              <a:rPr dirty="0" sz="1450" spc="-10">
                <a:latin typeface="Times New Roman"/>
                <a:cs typeface="Times New Roman"/>
              </a:rPr>
              <a:t>would try the house </a:t>
            </a:r>
            <a:r>
              <a:rPr dirty="0" sz="1450" spc="-5">
                <a:latin typeface="Times New Roman"/>
                <a:cs typeface="Times New Roman"/>
              </a:rPr>
              <a:t>of </a:t>
            </a:r>
            <a:r>
              <a:rPr dirty="0" sz="1450" spc="-10">
                <a:latin typeface="Times New Roman"/>
                <a:cs typeface="Times New Roman"/>
              </a:rPr>
              <a:t>his adopted </a:t>
            </a:r>
            <a:r>
              <a:rPr dirty="0" sz="1450" spc="-15">
                <a:latin typeface="Times New Roman"/>
                <a:cs typeface="Times New Roman"/>
              </a:rPr>
              <a:t>father,  </a:t>
            </a:r>
            <a:r>
              <a:rPr dirty="0" sz="1450" spc="-10">
                <a:latin typeface="Times New Roman"/>
                <a:cs typeface="Times New Roman"/>
              </a:rPr>
              <a:t>the chaplain </a:t>
            </a:r>
            <a:r>
              <a:rPr dirty="0" sz="1450" spc="-5">
                <a:latin typeface="Times New Roman"/>
                <a:cs typeface="Times New Roman"/>
              </a:rPr>
              <a:t>of </a:t>
            </a:r>
            <a:r>
              <a:rPr dirty="0" sz="1450" spc="-10">
                <a:latin typeface="Times New Roman"/>
                <a:cs typeface="Times New Roman"/>
              </a:rPr>
              <a:t>St.</a:t>
            </a:r>
            <a:r>
              <a:rPr dirty="0" sz="1450">
                <a:latin typeface="Times New Roman"/>
                <a:cs typeface="Times New Roman"/>
              </a:rPr>
              <a:t> </a:t>
            </a:r>
            <a:r>
              <a:rPr dirty="0" sz="1450" spc="-10">
                <a:latin typeface="Times New Roman"/>
                <a:cs typeface="Times New Roman"/>
              </a:rPr>
              <a:t>Benoit.</a:t>
            </a:r>
            <a:endParaRPr sz="1450">
              <a:latin typeface="Times New Roman"/>
              <a:cs typeface="Times New Roman"/>
            </a:endParaRPr>
          </a:p>
          <a:p>
            <a:pPr algn="just" marL="12700" marR="6350">
              <a:lnSpc>
                <a:spcPts val="1730"/>
              </a:lnSpc>
              <a:spcBef>
                <a:spcPts val="844"/>
              </a:spcBef>
            </a:pPr>
            <a:r>
              <a:rPr dirty="0" sz="1450" spc="-10">
                <a:latin typeface="Times New Roman"/>
                <a:cs typeface="Times New Roman"/>
              </a:rPr>
              <a:t>He ran there all the </a:t>
            </a:r>
            <a:r>
              <a:rPr dirty="0" sz="1450" spc="-35">
                <a:latin typeface="Times New Roman"/>
                <a:cs typeface="Times New Roman"/>
              </a:rPr>
              <a:t>way, </a:t>
            </a:r>
            <a:r>
              <a:rPr dirty="0" sz="1450" spc="-10">
                <a:latin typeface="Times New Roman"/>
                <a:cs typeface="Times New Roman"/>
              </a:rPr>
              <a:t>and knocked </a:t>
            </a:r>
            <a:r>
              <a:rPr dirty="0" sz="1450" spc="-20">
                <a:latin typeface="Times New Roman"/>
                <a:cs typeface="Times New Roman"/>
              </a:rPr>
              <a:t>timidly. </a:t>
            </a:r>
            <a:r>
              <a:rPr dirty="0" sz="1450" spc="-10">
                <a:latin typeface="Times New Roman"/>
                <a:cs typeface="Times New Roman"/>
              </a:rPr>
              <a:t>There was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He  knocked again and again, taking heart with every stroke; and at last steps were  heard approaching from within. A barred wicket fell open in the iron-studded  </a:t>
            </a:r>
            <a:r>
              <a:rPr dirty="0" sz="1450" spc="-20">
                <a:latin typeface="Times New Roman"/>
                <a:cs typeface="Times New Roman"/>
              </a:rPr>
              <a:t>door, </a:t>
            </a:r>
            <a:r>
              <a:rPr dirty="0" sz="1450" spc="-10">
                <a:latin typeface="Times New Roman"/>
                <a:cs typeface="Times New Roman"/>
              </a:rPr>
              <a:t>and emitted </a:t>
            </a:r>
            <a:r>
              <a:rPr dirty="0" sz="1450" spc="-5">
                <a:latin typeface="Times New Roman"/>
                <a:cs typeface="Times New Roman"/>
              </a:rPr>
              <a:t>a </a:t>
            </a:r>
            <a:r>
              <a:rPr dirty="0" sz="1450" spc="-10">
                <a:latin typeface="Times New Roman"/>
                <a:cs typeface="Times New Roman"/>
              </a:rPr>
              <a:t>gush </a:t>
            </a:r>
            <a:r>
              <a:rPr dirty="0" sz="1450" spc="-5">
                <a:latin typeface="Times New Roman"/>
                <a:cs typeface="Times New Roman"/>
              </a:rPr>
              <a:t>of </a:t>
            </a:r>
            <a:r>
              <a:rPr dirty="0" sz="1450" spc="-10">
                <a:latin typeface="Times New Roman"/>
                <a:cs typeface="Times New Roman"/>
              </a:rPr>
              <a:t>yellow</a:t>
            </a:r>
            <a:r>
              <a:rPr dirty="0" sz="1450" spc="25">
                <a:latin typeface="Times New Roman"/>
                <a:cs typeface="Times New Roman"/>
              </a:rPr>
              <a:t> </a:t>
            </a:r>
            <a:r>
              <a:rPr dirty="0" sz="1450" spc="-10">
                <a:latin typeface="Times New Roman"/>
                <a:cs typeface="Times New Roman"/>
              </a:rPr>
              <a:t>light.</a:t>
            </a:r>
            <a:endParaRPr sz="1450">
              <a:latin typeface="Times New Roman"/>
              <a:cs typeface="Times New Roman"/>
            </a:endParaRPr>
          </a:p>
          <a:p>
            <a:pPr algn="just" marL="12700" marR="1040765">
              <a:lnSpc>
                <a:spcPts val="2590"/>
              </a:lnSpc>
              <a:spcBef>
                <a:spcPts val="170"/>
              </a:spcBef>
            </a:pPr>
            <a:r>
              <a:rPr dirty="0" sz="1450" spc="-10">
                <a:latin typeface="Times New Roman"/>
                <a:cs typeface="Times New Roman"/>
              </a:rPr>
              <a:t>"Hold </a:t>
            </a:r>
            <a:r>
              <a:rPr dirty="0" sz="1450" spc="-5">
                <a:latin typeface="Times New Roman"/>
                <a:cs typeface="Times New Roman"/>
              </a:rPr>
              <a:t>up your </a:t>
            </a:r>
            <a:r>
              <a:rPr dirty="0" sz="1450" spc="-10">
                <a:latin typeface="Times New Roman"/>
                <a:cs typeface="Times New Roman"/>
              </a:rPr>
              <a:t>face to the wicket," said the chaplain from within.  "It's only me," whimpered</a:t>
            </a:r>
            <a:r>
              <a:rPr dirty="0" sz="1450" spc="5">
                <a:latin typeface="Times New Roman"/>
                <a:cs typeface="Times New Roman"/>
              </a:rPr>
              <a:t> </a:t>
            </a:r>
            <a:r>
              <a:rPr dirty="0" sz="1450" spc="-20">
                <a:latin typeface="Times New Roman"/>
                <a:cs typeface="Times New Roman"/>
              </a:rPr>
              <a:t>Villon.</a:t>
            </a:r>
            <a:endParaRPr sz="1450">
              <a:latin typeface="Times New Roman"/>
              <a:cs typeface="Times New Roman"/>
            </a:endParaRPr>
          </a:p>
          <a:p>
            <a:pPr algn="just" marL="12700" marR="8890">
              <a:lnSpc>
                <a:spcPts val="1730"/>
              </a:lnSpc>
              <a:spcBef>
                <a:spcPts val="695"/>
              </a:spcBef>
            </a:pPr>
            <a:r>
              <a:rPr dirty="0" sz="1450" spc="-10">
                <a:latin typeface="Times New Roman"/>
                <a:cs typeface="Times New Roman"/>
              </a:rPr>
              <a:t>"Oh, it's only </a:t>
            </a:r>
            <a:r>
              <a:rPr dirty="0" sz="1450" spc="-5">
                <a:latin typeface="Times New Roman"/>
                <a:cs typeface="Times New Roman"/>
              </a:rPr>
              <a:t>you, </a:t>
            </a:r>
            <a:r>
              <a:rPr dirty="0" sz="1450" spc="-10">
                <a:latin typeface="Times New Roman"/>
                <a:cs typeface="Times New Roman"/>
              </a:rPr>
              <a:t>is it?" returned the chaplain; and </a:t>
            </a:r>
            <a:r>
              <a:rPr dirty="0" sz="1450" spc="-5">
                <a:latin typeface="Times New Roman"/>
                <a:cs typeface="Times New Roman"/>
              </a:rPr>
              <a:t>he </a:t>
            </a:r>
            <a:r>
              <a:rPr dirty="0" sz="1450" spc="-10">
                <a:latin typeface="Times New Roman"/>
                <a:cs typeface="Times New Roman"/>
              </a:rPr>
              <a:t>cursed him with </a:t>
            </a:r>
            <a:r>
              <a:rPr dirty="0" sz="1450" spc="-5">
                <a:latin typeface="Times New Roman"/>
                <a:cs typeface="Times New Roman"/>
              </a:rPr>
              <a:t>foul  </a:t>
            </a:r>
            <a:r>
              <a:rPr dirty="0" sz="1450" spc="-10">
                <a:latin typeface="Times New Roman"/>
                <a:cs typeface="Times New Roman"/>
              </a:rPr>
              <a:t>unpriestly oaths for disturbing him at such an </a:t>
            </a:r>
            <a:r>
              <a:rPr dirty="0" sz="1450" spc="-20">
                <a:latin typeface="Times New Roman"/>
                <a:cs typeface="Times New Roman"/>
              </a:rPr>
              <a:t>hour, </a:t>
            </a:r>
            <a:r>
              <a:rPr dirty="0" sz="1450" spc="-10">
                <a:latin typeface="Times New Roman"/>
                <a:cs typeface="Times New Roman"/>
              </a:rPr>
              <a:t>and bade him </a:t>
            </a:r>
            <a:r>
              <a:rPr dirty="0" sz="1450" spc="-5">
                <a:latin typeface="Times New Roman"/>
                <a:cs typeface="Times New Roman"/>
              </a:rPr>
              <a:t>be </a:t>
            </a:r>
            <a:r>
              <a:rPr dirty="0" sz="1450" spc="-15">
                <a:latin typeface="Times New Roman"/>
                <a:cs typeface="Times New Roman"/>
              </a:rPr>
              <a:t>off </a:t>
            </a:r>
            <a:r>
              <a:rPr dirty="0" sz="1450" spc="-10">
                <a:latin typeface="Times New Roman"/>
                <a:cs typeface="Times New Roman"/>
              </a:rPr>
              <a:t>to  hell, where </a:t>
            </a:r>
            <a:r>
              <a:rPr dirty="0" sz="1450" spc="-5">
                <a:latin typeface="Times New Roman"/>
                <a:cs typeface="Times New Roman"/>
              </a:rPr>
              <a:t>he </a:t>
            </a:r>
            <a:r>
              <a:rPr dirty="0" sz="1450" spc="-10">
                <a:latin typeface="Times New Roman"/>
                <a:cs typeface="Times New Roman"/>
              </a:rPr>
              <a:t>came</a:t>
            </a:r>
            <a:r>
              <a:rPr dirty="0" sz="1450">
                <a:latin typeface="Times New Roman"/>
                <a:cs typeface="Times New Roman"/>
              </a:rPr>
              <a:t> </a:t>
            </a:r>
            <a:r>
              <a:rPr dirty="0" sz="1450" spc="-10">
                <a:latin typeface="Times New Roman"/>
                <a:cs typeface="Times New Roman"/>
              </a:rPr>
              <a:t>from.</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"My hands are blue to the wrist," pleaded </a:t>
            </a:r>
            <a:r>
              <a:rPr dirty="0" sz="1450" spc="-20">
                <a:latin typeface="Times New Roman"/>
                <a:cs typeface="Times New Roman"/>
              </a:rPr>
              <a:t>Villon; </a:t>
            </a:r>
            <a:r>
              <a:rPr dirty="0" sz="1450" spc="-10">
                <a:latin typeface="Times New Roman"/>
                <a:cs typeface="Times New Roman"/>
              </a:rPr>
              <a:t>"my feet are dead and full </a:t>
            </a:r>
            <a:r>
              <a:rPr dirty="0" sz="1450" spc="-5">
                <a:latin typeface="Times New Roman"/>
                <a:cs typeface="Times New Roman"/>
              </a:rPr>
              <a:t>of  </a:t>
            </a:r>
            <a:r>
              <a:rPr dirty="0" sz="1450" spc="-10">
                <a:latin typeface="Times New Roman"/>
                <a:cs typeface="Times New Roman"/>
              </a:rPr>
              <a:t>twinges; my nose aches with the sharp air; the cold lies at my heart.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dead before morning. Only this once, </a:t>
            </a:r>
            <a:r>
              <a:rPr dirty="0" sz="1450" spc="-15">
                <a:latin typeface="Times New Roman"/>
                <a:cs typeface="Times New Roman"/>
              </a:rPr>
              <a:t>father, </a:t>
            </a:r>
            <a:r>
              <a:rPr dirty="0" sz="1450" spc="-10">
                <a:latin typeface="Times New Roman"/>
                <a:cs typeface="Times New Roman"/>
              </a:rPr>
              <a:t>and before God </a:t>
            </a:r>
            <a:r>
              <a:rPr dirty="0" sz="1450" spc="-5">
                <a:latin typeface="Times New Roman"/>
                <a:cs typeface="Times New Roman"/>
              </a:rPr>
              <a:t>I </a:t>
            </a:r>
            <a:r>
              <a:rPr dirty="0" sz="1450" spc="-10">
                <a:latin typeface="Times New Roman"/>
                <a:cs typeface="Times New Roman"/>
              </a:rPr>
              <a:t>will never ask  again!"</a:t>
            </a:r>
            <a:endParaRPr sz="1450">
              <a:latin typeface="Times New Roman"/>
              <a:cs typeface="Times New Roman"/>
            </a:endParaRPr>
          </a:p>
          <a:p>
            <a:pPr algn="just" marL="12700" marR="8255">
              <a:lnSpc>
                <a:spcPts val="1730"/>
              </a:lnSpc>
              <a:spcBef>
                <a:spcPts val="855"/>
              </a:spcBef>
            </a:pPr>
            <a:r>
              <a:rPr dirty="0" sz="1450" spc="-45">
                <a:latin typeface="Times New Roman"/>
                <a:cs typeface="Times New Roman"/>
              </a:rPr>
              <a:t>"You </a:t>
            </a:r>
            <a:r>
              <a:rPr dirty="0" sz="1450" spc="-10">
                <a:latin typeface="Times New Roman"/>
                <a:cs typeface="Times New Roman"/>
              </a:rPr>
              <a:t>should have come </a:t>
            </a:r>
            <a:r>
              <a:rPr dirty="0" sz="1450" spc="-15">
                <a:latin typeface="Times New Roman"/>
                <a:cs typeface="Times New Roman"/>
              </a:rPr>
              <a:t>earlier," </a:t>
            </a:r>
            <a:r>
              <a:rPr dirty="0" sz="1450" spc="-10">
                <a:latin typeface="Times New Roman"/>
                <a:cs typeface="Times New Roman"/>
              </a:rPr>
              <a:t>said the ecclesiastic </a:t>
            </a:r>
            <a:r>
              <a:rPr dirty="0" sz="1450" spc="-20">
                <a:latin typeface="Times New Roman"/>
                <a:cs typeface="Times New Roman"/>
              </a:rPr>
              <a:t>coolly. </a:t>
            </a:r>
            <a:r>
              <a:rPr dirty="0" sz="1450" spc="-35">
                <a:latin typeface="Times New Roman"/>
                <a:cs typeface="Times New Roman"/>
              </a:rPr>
              <a:t>"Young </a:t>
            </a:r>
            <a:r>
              <a:rPr dirty="0" sz="1450" spc="-10">
                <a:latin typeface="Times New Roman"/>
                <a:cs typeface="Times New Roman"/>
              </a:rPr>
              <a:t>men  require </a:t>
            </a:r>
            <a:r>
              <a:rPr dirty="0" sz="1450" spc="-5">
                <a:latin typeface="Times New Roman"/>
                <a:cs typeface="Times New Roman"/>
              </a:rPr>
              <a:t>a </a:t>
            </a:r>
            <a:r>
              <a:rPr dirty="0" sz="1450" spc="-10">
                <a:latin typeface="Times New Roman"/>
                <a:cs typeface="Times New Roman"/>
              </a:rPr>
              <a:t>lesson now and then." He shut the wicket and retired deliberately  into the interior </a:t>
            </a:r>
            <a:r>
              <a:rPr dirty="0" sz="1450" spc="-5">
                <a:latin typeface="Times New Roman"/>
                <a:cs typeface="Times New Roman"/>
              </a:rPr>
              <a:t>of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13335">
              <a:lnSpc>
                <a:spcPts val="1730"/>
              </a:lnSpc>
              <a:spcBef>
                <a:spcPts val="860"/>
              </a:spcBef>
            </a:pPr>
            <a:r>
              <a:rPr dirty="0" sz="1450" spc="-25">
                <a:latin typeface="Times New Roman"/>
                <a:cs typeface="Times New Roman"/>
              </a:rPr>
              <a:t>Villon </a:t>
            </a:r>
            <a:r>
              <a:rPr dirty="0" sz="1450" spc="-10">
                <a:latin typeface="Times New Roman"/>
                <a:cs typeface="Times New Roman"/>
              </a:rPr>
              <a:t>was beside himself; </a:t>
            </a:r>
            <a:r>
              <a:rPr dirty="0" sz="1450" spc="-5">
                <a:latin typeface="Times New Roman"/>
                <a:cs typeface="Times New Roman"/>
              </a:rPr>
              <a:t>he </a:t>
            </a:r>
            <a:r>
              <a:rPr dirty="0" sz="1450" spc="-10">
                <a:latin typeface="Times New Roman"/>
                <a:cs typeface="Times New Roman"/>
              </a:rPr>
              <a:t>beat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with his hands and feet, and  shouted hoarsely after the</a:t>
            </a:r>
            <a:r>
              <a:rPr dirty="0" sz="1450" spc="10">
                <a:latin typeface="Times New Roman"/>
                <a:cs typeface="Times New Roman"/>
              </a:rPr>
              <a:t> </a:t>
            </a:r>
            <a:r>
              <a:rPr dirty="0" sz="1450" spc="-10">
                <a:latin typeface="Times New Roman"/>
                <a:cs typeface="Times New Roman"/>
              </a:rPr>
              <a:t>chaplain.</a:t>
            </a:r>
            <a:endParaRPr sz="1450">
              <a:latin typeface="Times New Roman"/>
              <a:cs typeface="Times New Roman"/>
            </a:endParaRPr>
          </a:p>
          <a:p>
            <a:pPr algn="just" marL="12700" marR="12065">
              <a:lnSpc>
                <a:spcPts val="1730"/>
              </a:lnSpc>
              <a:spcBef>
                <a:spcPts val="865"/>
              </a:spcBef>
            </a:pPr>
            <a:r>
              <a:rPr dirty="0" sz="1450" spc="-30">
                <a:latin typeface="Times New Roman"/>
                <a:cs typeface="Times New Roman"/>
              </a:rPr>
              <a:t>"Wormy </a:t>
            </a:r>
            <a:r>
              <a:rPr dirty="0" sz="1450" spc="-10">
                <a:latin typeface="Times New Roman"/>
                <a:cs typeface="Times New Roman"/>
              </a:rPr>
              <a:t>old fox!" </a:t>
            </a:r>
            <a:r>
              <a:rPr dirty="0" sz="1450" spc="-5">
                <a:latin typeface="Times New Roman"/>
                <a:cs typeface="Times New Roman"/>
              </a:rPr>
              <a:t>he </a:t>
            </a:r>
            <a:r>
              <a:rPr dirty="0" sz="1450" spc="-10">
                <a:latin typeface="Times New Roman"/>
                <a:cs typeface="Times New Roman"/>
              </a:rPr>
              <a:t>cried. "If </a:t>
            </a:r>
            <a:r>
              <a:rPr dirty="0" sz="1450" spc="-5">
                <a:latin typeface="Times New Roman"/>
                <a:cs typeface="Times New Roman"/>
              </a:rPr>
              <a:t>I </a:t>
            </a:r>
            <a:r>
              <a:rPr dirty="0" sz="1450" spc="-10">
                <a:latin typeface="Times New Roman"/>
                <a:cs typeface="Times New Roman"/>
              </a:rPr>
              <a:t>had my hand under </a:t>
            </a:r>
            <a:r>
              <a:rPr dirty="0" sz="1450" spc="-5">
                <a:latin typeface="Times New Roman"/>
                <a:cs typeface="Times New Roman"/>
              </a:rPr>
              <a:t>your </a:t>
            </a:r>
            <a:r>
              <a:rPr dirty="0" sz="1450" spc="-10">
                <a:latin typeface="Times New Roman"/>
                <a:cs typeface="Times New Roman"/>
              </a:rPr>
              <a:t>twist, </a:t>
            </a:r>
            <a:r>
              <a:rPr dirty="0" sz="1450" spc="-5">
                <a:latin typeface="Times New Roman"/>
                <a:cs typeface="Times New Roman"/>
              </a:rPr>
              <a:t>I </a:t>
            </a:r>
            <a:r>
              <a:rPr dirty="0" sz="1450" spc="-10">
                <a:latin typeface="Times New Roman"/>
                <a:cs typeface="Times New Roman"/>
              </a:rPr>
              <a:t>would send  </a:t>
            </a:r>
            <a:r>
              <a:rPr dirty="0" sz="1450" spc="-5">
                <a:latin typeface="Times New Roman"/>
                <a:cs typeface="Times New Roman"/>
              </a:rPr>
              <a:t>you </a:t>
            </a:r>
            <a:r>
              <a:rPr dirty="0" sz="1450" spc="-10">
                <a:latin typeface="Times New Roman"/>
                <a:cs typeface="Times New Roman"/>
              </a:rPr>
              <a:t>flying headlong into the bottomless</a:t>
            </a:r>
            <a:r>
              <a:rPr dirty="0" sz="1450" spc="15">
                <a:latin typeface="Times New Roman"/>
                <a:cs typeface="Times New Roman"/>
              </a:rPr>
              <a:t> </a:t>
            </a:r>
            <a:r>
              <a:rPr dirty="0" sz="1450" spc="-10">
                <a:latin typeface="Times New Roman"/>
                <a:cs typeface="Times New Roman"/>
              </a:rPr>
              <a:t>pit."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 </a:t>
            </a:r>
            <a:r>
              <a:rPr dirty="0" sz="1450" spc="-5">
                <a:latin typeface="Times New Roman"/>
                <a:cs typeface="Times New Roman"/>
              </a:rPr>
              <a:t>door </a:t>
            </a:r>
            <a:r>
              <a:rPr dirty="0" sz="1450" spc="-10">
                <a:latin typeface="Times New Roman"/>
                <a:cs typeface="Times New Roman"/>
              </a:rPr>
              <a:t>shut in the </a:t>
            </a:r>
            <a:r>
              <a:rPr dirty="0" sz="1450" spc="-15">
                <a:latin typeface="Times New Roman"/>
                <a:cs typeface="Times New Roman"/>
              </a:rPr>
              <a:t>interior, </a:t>
            </a:r>
            <a:r>
              <a:rPr dirty="0" sz="1450" spc="-10">
                <a:latin typeface="Times New Roman"/>
                <a:cs typeface="Times New Roman"/>
              </a:rPr>
              <a:t>faintly audible to the poet down long passages. He  passed his hand over his mouth with an oath. And then the humour </a:t>
            </a:r>
            <a:r>
              <a:rPr dirty="0" sz="1450" spc="-5">
                <a:latin typeface="Times New Roman"/>
                <a:cs typeface="Times New Roman"/>
              </a:rPr>
              <a:t>of </a:t>
            </a:r>
            <a:r>
              <a:rPr dirty="0" sz="1450" spc="-10">
                <a:latin typeface="Times New Roman"/>
                <a:cs typeface="Times New Roman"/>
              </a:rPr>
              <a:t>the  situation</a:t>
            </a:r>
            <a:r>
              <a:rPr dirty="0" sz="1450" spc="150">
                <a:latin typeface="Times New Roman"/>
                <a:cs typeface="Times New Roman"/>
              </a:rPr>
              <a:t> </a:t>
            </a:r>
            <a:r>
              <a:rPr dirty="0" sz="1450" spc="-10">
                <a:latin typeface="Times New Roman"/>
                <a:cs typeface="Times New Roman"/>
              </a:rPr>
              <a:t>struck</a:t>
            </a:r>
            <a:r>
              <a:rPr dirty="0" sz="1450" spc="155">
                <a:latin typeface="Times New Roman"/>
                <a:cs typeface="Times New Roman"/>
              </a:rPr>
              <a:t> </a:t>
            </a:r>
            <a:r>
              <a:rPr dirty="0" sz="1450" spc="-10">
                <a:latin typeface="Times New Roman"/>
                <a:cs typeface="Times New Roman"/>
              </a:rPr>
              <a:t>him,</a:t>
            </a:r>
            <a:r>
              <a:rPr dirty="0" sz="1450" spc="155">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5">
                <a:latin typeface="Times New Roman"/>
                <a:cs typeface="Times New Roman"/>
              </a:rPr>
              <a:t>he</a:t>
            </a:r>
            <a:r>
              <a:rPr dirty="0" sz="1450" spc="155">
                <a:latin typeface="Times New Roman"/>
                <a:cs typeface="Times New Roman"/>
              </a:rPr>
              <a:t> </a:t>
            </a:r>
            <a:r>
              <a:rPr dirty="0" sz="1450" spc="-10">
                <a:latin typeface="Times New Roman"/>
                <a:cs typeface="Times New Roman"/>
              </a:rPr>
              <a:t>laughed</a:t>
            </a:r>
            <a:r>
              <a:rPr dirty="0" sz="1450" spc="155">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looked</a:t>
            </a:r>
            <a:r>
              <a:rPr dirty="0" sz="1450" spc="150">
                <a:latin typeface="Times New Roman"/>
                <a:cs typeface="Times New Roman"/>
              </a:rPr>
              <a:t> </a:t>
            </a:r>
            <a:r>
              <a:rPr dirty="0" sz="1450" spc="-10">
                <a:latin typeface="Times New Roman"/>
                <a:cs typeface="Times New Roman"/>
              </a:rPr>
              <a:t>lightly</a:t>
            </a:r>
            <a:r>
              <a:rPr dirty="0" sz="1450" spc="155">
                <a:latin typeface="Times New Roman"/>
                <a:cs typeface="Times New Roman"/>
              </a:rPr>
              <a:t> </a:t>
            </a:r>
            <a:r>
              <a:rPr dirty="0" sz="1450" spc="-5">
                <a:latin typeface="Times New Roman"/>
                <a:cs typeface="Times New Roman"/>
              </a:rPr>
              <a:t>up</a:t>
            </a:r>
            <a:r>
              <a:rPr dirty="0" sz="1450" spc="155">
                <a:latin typeface="Times New Roman"/>
                <a:cs typeface="Times New Roman"/>
              </a:rPr>
              <a:t> </a:t>
            </a:r>
            <a:r>
              <a:rPr dirty="0" sz="1450" spc="-10">
                <a:latin typeface="Times New Roman"/>
                <a:cs typeface="Times New Roman"/>
              </a:rPr>
              <a:t>to</a:t>
            </a:r>
            <a:r>
              <a:rPr dirty="0" sz="1450" spc="150">
                <a:latin typeface="Times New Roman"/>
                <a:cs typeface="Times New Roman"/>
              </a:rPr>
              <a:t> </a:t>
            </a:r>
            <a:r>
              <a:rPr dirty="0" sz="1450" spc="-10">
                <a:latin typeface="Times New Roman"/>
                <a:cs typeface="Times New Roman"/>
              </a:rPr>
              <a:t>heaven,</a:t>
            </a:r>
            <a:r>
              <a:rPr dirty="0" sz="1450" spc="155">
                <a:latin typeface="Times New Roman"/>
                <a:cs typeface="Times New Roman"/>
              </a:rPr>
              <a:t> </a:t>
            </a:r>
            <a:r>
              <a:rPr dirty="0" sz="1450" spc="-10">
                <a:latin typeface="Times New Roman"/>
                <a:cs typeface="Times New Roman"/>
              </a:rPr>
              <a:t>where</a:t>
            </a:r>
            <a:endParaRPr sz="1450">
              <a:latin typeface="Times New Roman"/>
              <a:cs typeface="Times New Roman"/>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the stars seemed to </a:t>
            </a:r>
            <a:r>
              <a:rPr dirty="0" sz="1450" spc="-5">
                <a:latin typeface="Times New Roman"/>
                <a:cs typeface="Times New Roman"/>
              </a:rPr>
              <a:t>be </a:t>
            </a:r>
            <a:r>
              <a:rPr dirty="0" sz="1450" spc="-10">
                <a:latin typeface="Times New Roman"/>
                <a:cs typeface="Times New Roman"/>
              </a:rPr>
              <a:t>winking over his</a:t>
            </a:r>
            <a:r>
              <a:rPr dirty="0" sz="1450" spc="30">
                <a:latin typeface="Times New Roman"/>
                <a:cs typeface="Times New Roman"/>
              </a:rPr>
              <a:t> </a:t>
            </a:r>
            <a:r>
              <a:rPr dirty="0" sz="1450" spc="-10">
                <a:latin typeface="Times New Roman"/>
                <a:cs typeface="Times New Roman"/>
              </a:rPr>
              <a:t>discomfiture.</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What was to </a:t>
            </a:r>
            <a:r>
              <a:rPr dirty="0" sz="1450" spc="-5">
                <a:latin typeface="Times New Roman"/>
                <a:cs typeface="Times New Roman"/>
              </a:rPr>
              <a:t>be </a:t>
            </a:r>
            <a:r>
              <a:rPr dirty="0" sz="1450" spc="-10">
                <a:latin typeface="Times New Roman"/>
                <a:cs typeface="Times New Roman"/>
              </a:rPr>
              <a:t>done? It looked very like </a:t>
            </a:r>
            <a:r>
              <a:rPr dirty="0" sz="1450" spc="-5">
                <a:latin typeface="Times New Roman"/>
                <a:cs typeface="Times New Roman"/>
              </a:rPr>
              <a:t>a night </a:t>
            </a:r>
            <a:r>
              <a:rPr dirty="0" sz="1450" spc="-10">
                <a:latin typeface="Times New Roman"/>
                <a:cs typeface="Times New Roman"/>
              </a:rPr>
              <a:t>in the frosty streets. The idea  </a:t>
            </a:r>
            <a:r>
              <a:rPr dirty="0" sz="1450" spc="-5">
                <a:latin typeface="Times New Roman"/>
                <a:cs typeface="Times New Roman"/>
              </a:rPr>
              <a:t>of </a:t>
            </a:r>
            <a:r>
              <a:rPr dirty="0" sz="1450" spc="-10">
                <a:latin typeface="Times New Roman"/>
                <a:cs typeface="Times New Roman"/>
              </a:rPr>
              <a:t>the dead woman popped into his imagination, and gave him </a:t>
            </a:r>
            <a:r>
              <a:rPr dirty="0" sz="1450" spc="-5">
                <a:latin typeface="Times New Roman"/>
                <a:cs typeface="Times New Roman"/>
              </a:rPr>
              <a:t>a </a:t>
            </a:r>
            <a:r>
              <a:rPr dirty="0" sz="1450" spc="-10">
                <a:latin typeface="Times New Roman"/>
                <a:cs typeface="Times New Roman"/>
              </a:rPr>
              <a:t>hearty fright;  what had happened to her in the early </a:t>
            </a:r>
            <a:r>
              <a:rPr dirty="0" sz="1450" spc="-5">
                <a:latin typeface="Times New Roman"/>
                <a:cs typeface="Times New Roman"/>
              </a:rPr>
              <a:t>night </a:t>
            </a:r>
            <a:r>
              <a:rPr dirty="0" sz="1450" spc="-10">
                <a:latin typeface="Times New Roman"/>
                <a:cs typeface="Times New Roman"/>
              </a:rPr>
              <a:t>might very well happen to him  before morning. And </a:t>
            </a:r>
            <a:r>
              <a:rPr dirty="0" sz="1450" spc="-5">
                <a:latin typeface="Times New Roman"/>
                <a:cs typeface="Times New Roman"/>
              </a:rPr>
              <a:t>he </a:t>
            </a:r>
            <a:r>
              <a:rPr dirty="0" sz="1450" spc="-10">
                <a:latin typeface="Times New Roman"/>
                <a:cs typeface="Times New Roman"/>
              </a:rPr>
              <a:t>so </a:t>
            </a:r>
            <a:r>
              <a:rPr dirty="0" sz="1450" spc="-5">
                <a:latin typeface="Times New Roman"/>
                <a:cs typeface="Times New Roman"/>
              </a:rPr>
              <a:t>young! </a:t>
            </a:r>
            <a:r>
              <a:rPr dirty="0" sz="1450" spc="-10">
                <a:latin typeface="Times New Roman"/>
                <a:cs typeface="Times New Roman"/>
              </a:rPr>
              <a:t>and with such immense possibilities </a:t>
            </a:r>
            <a:r>
              <a:rPr dirty="0" sz="1450" spc="-5">
                <a:latin typeface="Times New Roman"/>
                <a:cs typeface="Times New Roman"/>
              </a:rPr>
              <a:t>of  </a:t>
            </a:r>
            <a:r>
              <a:rPr dirty="0" sz="1450" spc="-10">
                <a:latin typeface="Times New Roman"/>
                <a:cs typeface="Times New Roman"/>
              </a:rPr>
              <a:t>disorderly amusement before him! He felt quite pathetic over the notion </a:t>
            </a:r>
            <a:r>
              <a:rPr dirty="0" sz="1450" spc="-5">
                <a:latin typeface="Times New Roman"/>
                <a:cs typeface="Times New Roman"/>
              </a:rPr>
              <a:t>of </a:t>
            </a:r>
            <a:r>
              <a:rPr dirty="0" sz="1450" spc="-10">
                <a:latin typeface="Times New Roman"/>
                <a:cs typeface="Times New Roman"/>
              </a:rPr>
              <a:t>his  own fate, as if it had been some </a:t>
            </a:r>
            <a:r>
              <a:rPr dirty="0" sz="1450" spc="-5">
                <a:latin typeface="Times New Roman"/>
                <a:cs typeface="Times New Roman"/>
              </a:rPr>
              <a:t>one </a:t>
            </a:r>
            <a:r>
              <a:rPr dirty="0" sz="1450" spc="-10">
                <a:latin typeface="Times New Roman"/>
                <a:cs typeface="Times New Roman"/>
              </a:rPr>
              <a:t>else's, and made </a:t>
            </a:r>
            <a:r>
              <a:rPr dirty="0" sz="1450" spc="-5">
                <a:latin typeface="Times New Roman"/>
                <a:cs typeface="Times New Roman"/>
              </a:rPr>
              <a:t>a </a:t>
            </a:r>
            <a:r>
              <a:rPr dirty="0" sz="1450" spc="-10">
                <a:latin typeface="Times New Roman"/>
                <a:cs typeface="Times New Roman"/>
              </a:rPr>
              <a:t>little imaginative  vignette </a:t>
            </a:r>
            <a:r>
              <a:rPr dirty="0" sz="1450" spc="-5">
                <a:latin typeface="Times New Roman"/>
                <a:cs typeface="Times New Roman"/>
              </a:rPr>
              <a:t>of </a:t>
            </a:r>
            <a:r>
              <a:rPr dirty="0" sz="1450" spc="-10">
                <a:latin typeface="Times New Roman"/>
                <a:cs typeface="Times New Roman"/>
              </a:rPr>
              <a:t>the scene in the morning when they should find his</a:t>
            </a:r>
            <a:r>
              <a:rPr dirty="0" sz="1450" spc="80">
                <a:latin typeface="Times New Roman"/>
                <a:cs typeface="Times New Roman"/>
              </a:rPr>
              <a:t> </a:t>
            </a:r>
            <a:r>
              <a:rPr dirty="0" sz="1450" spc="-25">
                <a:latin typeface="Times New Roman"/>
                <a:cs typeface="Times New Roman"/>
              </a:rPr>
              <a:t>body.</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He passed all his chances under </a:t>
            </a:r>
            <a:r>
              <a:rPr dirty="0" sz="1450" spc="-25">
                <a:latin typeface="Times New Roman"/>
                <a:cs typeface="Times New Roman"/>
              </a:rPr>
              <a:t>review, </a:t>
            </a:r>
            <a:r>
              <a:rPr dirty="0" sz="1450" spc="-10">
                <a:latin typeface="Times New Roman"/>
                <a:cs typeface="Times New Roman"/>
              </a:rPr>
              <a:t>turning the white between his thumb  and </a:t>
            </a:r>
            <a:r>
              <a:rPr dirty="0" sz="1450" spc="-15">
                <a:latin typeface="Times New Roman"/>
                <a:cs typeface="Times New Roman"/>
              </a:rPr>
              <a:t>forefinger. </a:t>
            </a:r>
            <a:r>
              <a:rPr dirty="0" sz="1450" spc="-10">
                <a:latin typeface="Times New Roman"/>
                <a:cs typeface="Times New Roman"/>
              </a:rPr>
              <a:t>Unfortunately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bad terms with some old friends who  would once have taken pity </a:t>
            </a:r>
            <a:r>
              <a:rPr dirty="0" sz="1450" spc="-5">
                <a:latin typeface="Times New Roman"/>
                <a:cs typeface="Times New Roman"/>
              </a:rPr>
              <a:t>on </a:t>
            </a:r>
            <a:r>
              <a:rPr dirty="0" sz="1450" spc="-10">
                <a:latin typeface="Times New Roman"/>
                <a:cs typeface="Times New Roman"/>
              </a:rPr>
              <a:t>him in such </a:t>
            </a:r>
            <a:r>
              <a:rPr dirty="0" sz="1450" spc="-5">
                <a:latin typeface="Times New Roman"/>
                <a:cs typeface="Times New Roman"/>
              </a:rPr>
              <a:t>a </a:t>
            </a:r>
            <a:r>
              <a:rPr dirty="0" sz="1450" spc="-10">
                <a:latin typeface="Times New Roman"/>
                <a:cs typeface="Times New Roman"/>
              </a:rPr>
              <a:t>plight. He had lampooned them  in verses, </a:t>
            </a:r>
            <a:r>
              <a:rPr dirty="0" sz="1450" spc="-5">
                <a:latin typeface="Times New Roman"/>
                <a:cs typeface="Times New Roman"/>
              </a:rPr>
              <a:t>he </a:t>
            </a:r>
            <a:r>
              <a:rPr dirty="0" sz="1450" spc="-10">
                <a:latin typeface="Times New Roman"/>
                <a:cs typeface="Times New Roman"/>
              </a:rPr>
              <a:t>had beaten and cheated them; and yet </a:t>
            </a:r>
            <a:r>
              <a:rPr dirty="0" sz="1450" spc="-30">
                <a:latin typeface="Times New Roman"/>
                <a:cs typeface="Times New Roman"/>
              </a:rPr>
              <a:t>now,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was in so  close </a:t>
            </a:r>
            <a:r>
              <a:rPr dirty="0" sz="1450" spc="-5">
                <a:latin typeface="Times New Roman"/>
                <a:cs typeface="Times New Roman"/>
              </a:rPr>
              <a:t>a </a:t>
            </a:r>
            <a:r>
              <a:rPr dirty="0" sz="1450" spc="-10">
                <a:latin typeface="Times New Roman"/>
                <a:cs typeface="Times New Roman"/>
              </a:rPr>
              <a:t>pinch, </a:t>
            </a:r>
            <a:r>
              <a:rPr dirty="0" sz="1450" spc="-5">
                <a:latin typeface="Times New Roman"/>
                <a:cs typeface="Times New Roman"/>
              </a:rPr>
              <a:t>he thought </a:t>
            </a:r>
            <a:r>
              <a:rPr dirty="0" sz="1450" spc="-10">
                <a:latin typeface="Times New Roman"/>
                <a:cs typeface="Times New Roman"/>
              </a:rPr>
              <a:t>there was at least </a:t>
            </a:r>
            <a:r>
              <a:rPr dirty="0" sz="1450" spc="-5">
                <a:latin typeface="Times New Roman"/>
                <a:cs typeface="Times New Roman"/>
              </a:rPr>
              <a:t>one </a:t>
            </a:r>
            <a:r>
              <a:rPr dirty="0" sz="1450" spc="-10">
                <a:latin typeface="Times New Roman"/>
                <a:cs typeface="Times New Roman"/>
              </a:rPr>
              <a:t>who might perhaps relent. It  was </a:t>
            </a:r>
            <a:r>
              <a:rPr dirty="0" sz="1450" spc="-5">
                <a:latin typeface="Times New Roman"/>
                <a:cs typeface="Times New Roman"/>
              </a:rPr>
              <a:t>a </a:t>
            </a:r>
            <a:r>
              <a:rPr dirty="0" sz="1450" spc="-10">
                <a:latin typeface="Times New Roman"/>
                <a:cs typeface="Times New Roman"/>
              </a:rPr>
              <a:t>chance. It was worth trying at least, and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On the </a:t>
            </a:r>
            <a:r>
              <a:rPr dirty="0" sz="1450" spc="-35">
                <a:latin typeface="Times New Roman"/>
                <a:cs typeface="Times New Roman"/>
              </a:rPr>
              <a:t>way, </a:t>
            </a:r>
            <a:r>
              <a:rPr dirty="0" sz="1450" spc="-10">
                <a:latin typeface="Times New Roman"/>
                <a:cs typeface="Times New Roman"/>
              </a:rPr>
              <a:t>two little accidents happened to him which coloured his musings  in </a:t>
            </a:r>
            <a:r>
              <a:rPr dirty="0" sz="1450" spc="-5">
                <a:latin typeface="Times New Roman"/>
                <a:cs typeface="Times New Roman"/>
              </a:rPr>
              <a:t>a </a:t>
            </a:r>
            <a:r>
              <a:rPr dirty="0" sz="1450" spc="-10">
                <a:latin typeface="Times New Roman"/>
                <a:cs typeface="Times New Roman"/>
              </a:rPr>
              <a:t>very different </a:t>
            </a:r>
            <a:r>
              <a:rPr dirty="0" sz="1450" spc="-20">
                <a:latin typeface="Times New Roman"/>
                <a:cs typeface="Times New Roman"/>
              </a:rPr>
              <a:t>manner. For, </a:t>
            </a:r>
            <a:r>
              <a:rPr dirty="0" sz="1450" spc="-10">
                <a:latin typeface="Times New Roman"/>
                <a:cs typeface="Times New Roman"/>
              </a:rPr>
              <a:t>first, </a:t>
            </a:r>
            <a:r>
              <a:rPr dirty="0" sz="1450" spc="-5">
                <a:latin typeface="Times New Roman"/>
                <a:cs typeface="Times New Roman"/>
              </a:rPr>
              <a:t>he </a:t>
            </a:r>
            <a:r>
              <a:rPr dirty="0" sz="1450" spc="-10">
                <a:latin typeface="Times New Roman"/>
                <a:cs typeface="Times New Roman"/>
              </a:rPr>
              <a:t>fell in with the track </a:t>
            </a:r>
            <a:r>
              <a:rPr dirty="0" sz="1450" spc="-5">
                <a:latin typeface="Times New Roman"/>
                <a:cs typeface="Times New Roman"/>
              </a:rPr>
              <a:t>of a </a:t>
            </a:r>
            <a:r>
              <a:rPr dirty="0" sz="1450" spc="-10">
                <a:latin typeface="Times New Roman"/>
                <a:cs typeface="Times New Roman"/>
              </a:rPr>
              <a:t>patrol, and  walked in it for some hundred yards, although it lay </a:t>
            </a:r>
            <a:r>
              <a:rPr dirty="0" sz="1450" spc="-5">
                <a:latin typeface="Times New Roman"/>
                <a:cs typeface="Times New Roman"/>
              </a:rPr>
              <a:t>out of </a:t>
            </a:r>
            <a:r>
              <a:rPr dirty="0" sz="1450" spc="-10">
                <a:latin typeface="Times New Roman"/>
                <a:cs typeface="Times New Roman"/>
              </a:rPr>
              <a:t>his direction. And  this spirited him </a:t>
            </a:r>
            <a:r>
              <a:rPr dirty="0" sz="1450" spc="-5">
                <a:latin typeface="Times New Roman"/>
                <a:cs typeface="Times New Roman"/>
              </a:rPr>
              <a:t>up; </a:t>
            </a:r>
            <a:r>
              <a:rPr dirty="0" sz="1450" spc="-10">
                <a:latin typeface="Times New Roman"/>
                <a:cs typeface="Times New Roman"/>
              </a:rPr>
              <a:t>at least </a:t>
            </a:r>
            <a:r>
              <a:rPr dirty="0" sz="1450" spc="-5">
                <a:latin typeface="Times New Roman"/>
                <a:cs typeface="Times New Roman"/>
              </a:rPr>
              <a:t>he </a:t>
            </a:r>
            <a:r>
              <a:rPr dirty="0" sz="1450" spc="-10">
                <a:latin typeface="Times New Roman"/>
                <a:cs typeface="Times New Roman"/>
              </a:rPr>
              <a:t>had confused his trail; for </a:t>
            </a:r>
            <a:r>
              <a:rPr dirty="0" sz="1450" spc="-5">
                <a:latin typeface="Times New Roman"/>
                <a:cs typeface="Times New Roman"/>
              </a:rPr>
              <a:t>he </a:t>
            </a:r>
            <a:r>
              <a:rPr dirty="0" sz="1450" spc="-10">
                <a:latin typeface="Times New Roman"/>
                <a:cs typeface="Times New Roman"/>
              </a:rPr>
              <a:t>was still  possessed with the idea </a:t>
            </a:r>
            <a:r>
              <a:rPr dirty="0" sz="1450" spc="-5">
                <a:latin typeface="Times New Roman"/>
                <a:cs typeface="Times New Roman"/>
              </a:rPr>
              <a:t>of </a:t>
            </a:r>
            <a:r>
              <a:rPr dirty="0" sz="1450" spc="-10">
                <a:latin typeface="Times New Roman"/>
                <a:cs typeface="Times New Roman"/>
              </a:rPr>
              <a:t>people tracking him all about Paris over the </a:t>
            </a:r>
            <a:r>
              <a:rPr dirty="0" sz="1450" spc="-25">
                <a:latin typeface="Times New Roman"/>
                <a:cs typeface="Times New Roman"/>
              </a:rPr>
              <a:t>snow,  </a:t>
            </a:r>
            <a:r>
              <a:rPr dirty="0" sz="1450" spc="-10">
                <a:latin typeface="Times New Roman"/>
                <a:cs typeface="Times New Roman"/>
              </a:rPr>
              <a:t>and collaring him next morning before </a:t>
            </a:r>
            <a:r>
              <a:rPr dirty="0" sz="1450" spc="-5">
                <a:latin typeface="Times New Roman"/>
                <a:cs typeface="Times New Roman"/>
              </a:rPr>
              <a:t>he </a:t>
            </a:r>
            <a:r>
              <a:rPr dirty="0" sz="1450" spc="-10">
                <a:latin typeface="Times New Roman"/>
                <a:cs typeface="Times New Roman"/>
              </a:rPr>
              <a:t>was awake. The other matter  </a:t>
            </a:r>
            <a:r>
              <a:rPr dirty="0" sz="1450" spc="-15">
                <a:latin typeface="Times New Roman"/>
                <a:cs typeface="Times New Roman"/>
              </a:rPr>
              <a:t>affected </a:t>
            </a:r>
            <a:r>
              <a:rPr dirty="0" sz="1450" spc="-10">
                <a:latin typeface="Times New Roman"/>
                <a:cs typeface="Times New Roman"/>
              </a:rPr>
              <a:t>him very </a:t>
            </a:r>
            <a:r>
              <a:rPr dirty="0" sz="1450" spc="-20">
                <a:latin typeface="Times New Roman"/>
                <a:cs typeface="Times New Roman"/>
              </a:rPr>
              <a:t>differently. </a:t>
            </a:r>
            <a:r>
              <a:rPr dirty="0" sz="1450" spc="-10">
                <a:latin typeface="Times New Roman"/>
                <a:cs typeface="Times New Roman"/>
              </a:rPr>
              <a:t>He passed </a:t>
            </a:r>
            <a:r>
              <a:rPr dirty="0" sz="1450" spc="-5">
                <a:latin typeface="Times New Roman"/>
                <a:cs typeface="Times New Roman"/>
              </a:rPr>
              <a:t>a </a:t>
            </a:r>
            <a:r>
              <a:rPr dirty="0" sz="1450" spc="-10">
                <a:latin typeface="Times New Roman"/>
                <a:cs typeface="Times New Roman"/>
              </a:rPr>
              <a:t>street </a:t>
            </a:r>
            <a:r>
              <a:rPr dirty="0" sz="1450" spc="-15">
                <a:latin typeface="Times New Roman"/>
                <a:cs typeface="Times New Roman"/>
              </a:rPr>
              <a:t>corner, </a:t>
            </a:r>
            <a:r>
              <a:rPr dirty="0" sz="1450" spc="-10">
                <a:latin typeface="Times New Roman"/>
                <a:cs typeface="Times New Roman"/>
              </a:rPr>
              <a:t>where, </a:t>
            </a:r>
            <a:r>
              <a:rPr dirty="0" sz="1450" spc="-5">
                <a:latin typeface="Times New Roman"/>
                <a:cs typeface="Times New Roman"/>
              </a:rPr>
              <a:t>not </a:t>
            </a:r>
            <a:r>
              <a:rPr dirty="0" sz="1450" spc="-10">
                <a:latin typeface="Times New Roman"/>
                <a:cs typeface="Times New Roman"/>
              </a:rPr>
              <a:t>so long  before, </a:t>
            </a:r>
            <a:r>
              <a:rPr dirty="0" sz="1450" spc="-5">
                <a:latin typeface="Times New Roman"/>
                <a:cs typeface="Times New Roman"/>
              </a:rPr>
              <a:t>a </a:t>
            </a:r>
            <a:r>
              <a:rPr dirty="0" sz="1450" spc="-10">
                <a:latin typeface="Times New Roman"/>
                <a:cs typeface="Times New Roman"/>
              </a:rPr>
              <a:t>woman and her child had been devoured </a:t>
            </a:r>
            <a:r>
              <a:rPr dirty="0" sz="1450" spc="-5">
                <a:latin typeface="Times New Roman"/>
                <a:cs typeface="Times New Roman"/>
              </a:rPr>
              <a:t>by </a:t>
            </a:r>
            <a:r>
              <a:rPr dirty="0" sz="1450" spc="-10">
                <a:latin typeface="Times New Roman"/>
                <a:cs typeface="Times New Roman"/>
              </a:rPr>
              <a:t>wolves. This was just the  kind </a:t>
            </a:r>
            <a:r>
              <a:rPr dirty="0" sz="1450" spc="-5">
                <a:latin typeface="Times New Roman"/>
                <a:cs typeface="Times New Roman"/>
              </a:rPr>
              <a:t>of </a:t>
            </a:r>
            <a:r>
              <a:rPr dirty="0" sz="1450" spc="-15">
                <a:latin typeface="Times New Roman"/>
                <a:cs typeface="Times New Roman"/>
              </a:rPr>
              <a:t>weather, </a:t>
            </a:r>
            <a:r>
              <a:rPr dirty="0" sz="1450" spc="-5">
                <a:latin typeface="Times New Roman"/>
                <a:cs typeface="Times New Roman"/>
              </a:rPr>
              <a:t>he </a:t>
            </a:r>
            <a:r>
              <a:rPr dirty="0" sz="1450" spc="-10">
                <a:latin typeface="Times New Roman"/>
                <a:cs typeface="Times New Roman"/>
              </a:rPr>
              <a:t>reflected, when wolves might take it into their heads to  enter Paris again; and </a:t>
            </a:r>
            <a:r>
              <a:rPr dirty="0" sz="1450" spc="-5">
                <a:latin typeface="Times New Roman"/>
                <a:cs typeface="Times New Roman"/>
              </a:rPr>
              <a:t>a </a:t>
            </a:r>
            <a:r>
              <a:rPr dirty="0" sz="1450" spc="-10">
                <a:latin typeface="Times New Roman"/>
                <a:cs typeface="Times New Roman"/>
              </a:rPr>
              <a:t>lone man in these deserted streets would run the  chance </a:t>
            </a:r>
            <a:r>
              <a:rPr dirty="0" sz="1450" spc="-5">
                <a:latin typeface="Times New Roman"/>
                <a:cs typeface="Times New Roman"/>
              </a:rPr>
              <a:t>of </a:t>
            </a:r>
            <a:r>
              <a:rPr dirty="0" sz="1450" spc="-10">
                <a:latin typeface="Times New Roman"/>
                <a:cs typeface="Times New Roman"/>
              </a:rPr>
              <a:t>something worse than </a:t>
            </a:r>
            <a:r>
              <a:rPr dirty="0" sz="1450" spc="-5">
                <a:latin typeface="Times New Roman"/>
                <a:cs typeface="Times New Roman"/>
              </a:rPr>
              <a:t>a </a:t>
            </a:r>
            <a:r>
              <a:rPr dirty="0" sz="1450" spc="-10">
                <a:latin typeface="Times New Roman"/>
                <a:cs typeface="Times New Roman"/>
              </a:rPr>
              <a:t>mere scare. He stopped and looked </a:t>
            </a:r>
            <a:r>
              <a:rPr dirty="0" sz="1450" spc="-5">
                <a:latin typeface="Times New Roman"/>
                <a:cs typeface="Times New Roman"/>
              </a:rPr>
              <a:t>upon </a:t>
            </a:r>
            <a:r>
              <a:rPr dirty="0" sz="1450" spc="-10">
                <a:latin typeface="Times New Roman"/>
                <a:cs typeface="Times New Roman"/>
              </a:rPr>
              <a:t>the  place with an unpleasant interest </a:t>
            </a:r>
            <a:r>
              <a:rPr dirty="0" sz="1450" spc="-5">
                <a:latin typeface="Times New Roman"/>
                <a:cs typeface="Times New Roman"/>
              </a:rPr>
              <a:t>-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centre where several lanes  intersected each other; and </a:t>
            </a:r>
            <a:r>
              <a:rPr dirty="0" sz="1450" spc="-5">
                <a:latin typeface="Times New Roman"/>
                <a:cs typeface="Times New Roman"/>
              </a:rPr>
              <a:t>he </a:t>
            </a:r>
            <a:r>
              <a:rPr dirty="0" sz="1450" spc="-10">
                <a:latin typeface="Times New Roman"/>
                <a:cs typeface="Times New Roman"/>
              </a:rPr>
              <a:t>looked down them all </a:t>
            </a:r>
            <a:r>
              <a:rPr dirty="0" sz="1450" spc="-5">
                <a:latin typeface="Times New Roman"/>
                <a:cs typeface="Times New Roman"/>
              </a:rPr>
              <a:t>one </a:t>
            </a:r>
            <a:r>
              <a:rPr dirty="0" sz="1450" spc="-10">
                <a:latin typeface="Times New Roman"/>
                <a:cs typeface="Times New Roman"/>
              </a:rPr>
              <a:t>after </a:t>
            </a:r>
            <a:r>
              <a:rPr dirty="0" sz="1450" spc="-15">
                <a:latin typeface="Times New Roman"/>
                <a:cs typeface="Times New Roman"/>
              </a:rPr>
              <a:t>another, </a:t>
            </a:r>
            <a:r>
              <a:rPr dirty="0" sz="1450" spc="-10">
                <a:latin typeface="Times New Roman"/>
                <a:cs typeface="Times New Roman"/>
              </a:rPr>
              <a:t>and  held his breath to listen, lest </a:t>
            </a:r>
            <a:r>
              <a:rPr dirty="0" sz="1450" spc="-5">
                <a:latin typeface="Times New Roman"/>
                <a:cs typeface="Times New Roman"/>
              </a:rPr>
              <a:t>he </a:t>
            </a:r>
            <a:r>
              <a:rPr dirty="0" sz="1450" spc="-10">
                <a:latin typeface="Times New Roman"/>
                <a:cs typeface="Times New Roman"/>
              </a:rPr>
              <a:t>should detect some galloping black things </a:t>
            </a:r>
            <a:r>
              <a:rPr dirty="0" sz="1450" spc="-5">
                <a:latin typeface="Times New Roman"/>
                <a:cs typeface="Times New Roman"/>
              </a:rPr>
              <a:t>on  </a:t>
            </a:r>
            <a:r>
              <a:rPr dirty="0" sz="1450" spc="-10">
                <a:latin typeface="Times New Roman"/>
                <a:cs typeface="Times New Roman"/>
              </a:rPr>
              <a:t>the snow </a:t>
            </a:r>
            <a:r>
              <a:rPr dirty="0" sz="1450" spc="-5">
                <a:latin typeface="Times New Roman"/>
                <a:cs typeface="Times New Roman"/>
              </a:rPr>
              <a:t>or </a:t>
            </a:r>
            <a:r>
              <a:rPr dirty="0" sz="1450" spc="-10">
                <a:latin typeface="Times New Roman"/>
                <a:cs typeface="Times New Roman"/>
              </a:rPr>
              <a:t>hear the sound </a:t>
            </a:r>
            <a:r>
              <a:rPr dirty="0" sz="1450" spc="-5">
                <a:latin typeface="Times New Roman"/>
                <a:cs typeface="Times New Roman"/>
              </a:rPr>
              <a:t>of </a:t>
            </a:r>
            <a:r>
              <a:rPr dirty="0" sz="1450" spc="-10">
                <a:latin typeface="Times New Roman"/>
                <a:cs typeface="Times New Roman"/>
              </a:rPr>
              <a:t>howling between him and the </a:t>
            </a:r>
            <a:r>
              <a:rPr dirty="0" sz="1450" spc="-20">
                <a:latin typeface="Times New Roman"/>
                <a:cs typeface="Times New Roman"/>
              </a:rPr>
              <a:t>river. </a:t>
            </a:r>
            <a:r>
              <a:rPr dirty="0" sz="1450" spc="-10">
                <a:latin typeface="Times New Roman"/>
                <a:cs typeface="Times New Roman"/>
              </a:rPr>
              <a:t>He  remembered his mother telling him the story and pointing </a:t>
            </a:r>
            <a:r>
              <a:rPr dirty="0" sz="1450" spc="-5">
                <a:latin typeface="Times New Roman"/>
                <a:cs typeface="Times New Roman"/>
              </a:rPr>
              <a:t>out </a:t>
            </a:r>
            <a:r>
              <a:rPr dirty="0" sz="1450" spc="-10">
                <a:latin typeface="Times New Roman"/>
                <a:cs typeface="Times New Roman"/>
              </a:rPr>
              <a:t>the spot, while  </a:t>
            </a:r>
            <a:r>
              <a:rPr dirty="0" sz="1450" spc="-5">
                <a:latin typeface="Times New Roman"/>
                <a:cs typeface="Times New Roman"/>
              </a:rPr>
              <a:t>he </a:t>
            </a:r>
            <a:r>
              <a:rPr dirty="0" sz="1450" spc="-10">
                <a:latin typeface="Times New Roman"/>
                <a:cs typeface="Times New Roman"/>
              </a:rPr>
              <a:t>was yet </a:t>
            </a:r>
            <a:r>
              <a:rPr dirty="0" sz="1450" spc="-5">
                <a:latin typeface="Times New Roman"/>
                <a:cs typeface="Times New Roman"/>
              </a:rPr>
              <a:t>a </a:t>
            </a:r>
            <a:r>
              <a:rPr dirty="0" sz="1450" spc="-10">
                <a:latin typeface="Times New Roman"/>
                <a:cs typeface="Times New Roman"/>
              </a:rPr>
              <a:t>child. His mother! If </a:t>
            </a:r>
            <a:r>
              <a:rPr dirty="0" sz="1450" spc="-5">
                <a:latin typeface="Times New Roman"/>
                <a:cs typeface="Times New Roman"/>
              </a:rPr>
              <a:t>he </a:t>
            </a:r>
            <a:r>
              <a:rPr dirty="0" sz="1450" spc="-10">
                <a:latin typeface="Times New Roman"/>
                <a:cs typeface="Times New Roman"/>
              </a:rPr>
              <a:t>only knew where she lived, </a:t>
            </a:r>
            <a:r>
              <a:rPr dirty="0" sz="1450" spc="-5">
                <a:latin typeface="Times New Roman"/>
                <a:cs typeface="Times New Roman"/>
              </a:rPr>
              <a:t>he </a:t>
            </a:r>
            <a:r>
              <a:rPr dirty="0" sz="1450" spc="-10">
                <a:latin typeface="Times New Roman"/>
                <a:cs typeface="Times New Roman"/>
              </a:rPr>
              <a:t>might  make sure at least </a:t>
            </a:r>
            <a:r>
              <a:rPr dirty="0" sz="1450" spc="-5">
                <a:latin typeface="Times New Roman"/>
                <a:cs typeface="Times New Roman"/>
              </a:rPr>
              <a:t>of </a:t>
            </a:r>
            <a:r>
              <a:rPr dirty="0" sz="1450" spc="-20">
                <a:latin typeface="Times New Roman"/>
                <a:cs typeface="Times New Roman"/>
              </a:rPr>
              <a:t>shelter. </a:t>
            </a:r>
            <a:r>
              <a:rPr dirty="0" sz="1450" spc="-10">
                <a:latin typeface="Times New Roman"/>
                <a:cs typeface="Times New Roman"/>
              </a:rPr>
              <a:t>He determined </a:t>
            </a:r>
            <a:r>
              <a:rPr dirty="0" sz="1450" spc="-5">
                <a:latin typeface="Times New Roman"/>
                <a:cs typeface="Times New Roman"/>
              </a:rPr>
              <a:t>he </a:t>
            </a:r>
            <a:r>
              <a:rPr dirty="0" sz="1450" spc="-10">
                <a:latin typeface="Times New Roman"/>
                <a:cs typeface="Times New Roman"/>
              </a:rPr>
              <a:t>would inquire </a:t>
            </a:r>
            <a:r>
              <a:rPr dirty="0" sz="1450" spc="-5">
                <a:latin typeface="Times New Roman"/>
                <a:cs typeface="Times New Roman"/>
              </a:rPr>
              <a:t>upon </a:t>
            </a:r>
            <a:r>
              <a:rPr dirty="0" sz="1450" spc="-10">
                <a:latin typeface="Times New Roman"/>
                <a:cs typeface="Times New Roman"/>
              </a:rPr>
              <a:t>the  morrow; </a:t>
            </a:r>
            <a:r>
              <a:rPr dirty="0" sz="1450" spc="-30">
                <a:latin typeface="Times New Roman"/>
                <a:cs typeface="Times New Roman"/>
              </a:rPr>
              <a:t>nay,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and see her </a:t>
            </a:r>
            <a:r>
              <a:rPr dirty="0" sz="1450" spc="-5">
                <a:latin typeface="Times New Roman"/>
                <a:cs typeface="Times New Roman"/>
              </a:rPr>
              <a:t>too, poor </a:t>
            </a:r>
            <a:r>
              <a:rPr dirty="0" sz="1450" spc="-10">
                <a:latin typeface="Times New Roman"/>
                <a:cs typeface="Times New Roman"/>
              </a:rPr>
              <a:t>old girl! So thinking, </a:t>
            </a:r>
            <a:r>
              <a:rPr dirty="0" sz="1450" spc="-5">
                <a:latin typeface="Times New Roman"/>
                <a:cs typeface="Times New Roman"/>
              </a:rPr>
              <a:t>he  </a:t>
            </a:r>
            <a:r>
              <a:rPr dirty="0" sz="1450" spc="-10">
                <a:latin typeface="Times New Roman"/>
                <a:cs typeface="Times New Roman"/>
              </a:rPr>
              <a:t>arrived at his destination </a:t>
            </a:r>
            <a:r>
              <a:rPr dirty="0" sz="1450" spc="-5">
                <a:latin typeface="Times New Roman"/>
                <a:cs typeface="Times New Roman"/>
              </a:rPr>
              <a:t>- </a:t>
            </a:r>
            <a:r>
              <a:rPr dirty="0" sz="1450" spc="-10">
                <a:latin typeface="Times New Roman"/>
                <a:cs typeface="Times New Roman"/>
              </a:rPr>
              <a:t>his last </a:t>
            </a:r>
            <a:r>
              <a:rPr dirty="0" sz="1450" spc="-5">
                <a:latin typeface="Times New Roman"/>
                <a:cs typeface="Times New Roman"/>
              </a:rPr>
              <a:t>hope </a:t>
            </a:r>
            <a:r>
              <a:rPr dirty="0" sz="1450" spc="-10">
                <a:latin typeface="Times New Roman"/>
                <a:cs typeface="Times New Roman"/>
              </a:rPr>
              <a:t>for the</a:t>
            </a:r>
            <a:r>
              <a:rPr dirty="0" sz="1450" spc="4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10160">
              <a:lnSpc>
                <a:spcPts val="1730"/>
              </a:lnSpc>
              <a:spcBef>
                <a:spcPts val="835"/>
              </a:spcBef>
            </a:pPr>
            <a:r>
              <a:rPr dirty="0" sz="1450" spc="-10">
                <a:latin typeface="Times New Roman"/>
                <a:cs typeface="Times New Roman"/>
              </a:rPr>
              <a:t>The house was quite dark, like its neighbours; and yet after </a:t>
            </a:r>
            <a:r>
              <a:rPr dirty="0" sz="1450" spc="-5">
                <a:latin typeface="Times New Roman"/>
                <a:cs typeface="Times New Roman"/>
              </a:rPr>
              <a:t>a </a:t>
            </a:r>
            <a:r>
              <a:rPr dirty="0" sz="1450" spc="-10">
                <a:latin typeface="Times New Roman"/>
                <a:cs typeface="Times New Roman"/>
              </a:rPr>
              <a:t>few taps, </a:t>
            </a:r>
            <a:r>
              <a:rPr dirty="0" sz="1450" spc="-5">
                <a:latin typeface="Times New Roman"/>
                <a:cs typeface="Times New Roman"/>
              </a:rPr>
              <a:t>he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movement overhead, </a:t>
            </a:r>
            <a:r>
              <a:rPr dirty="0" sz="1450" spc="-5">
                <a:latin typeface="Times New Roman"/>
                <a:cs typeface="Times New Roman"/>
              </a:rPr>
              <a:t>a door </a:t>
            </a:r>
            <a:r>
              <a:rPr dirty="0" sz="1450" spc="-10">
                <a:latin typeface="Times New Roman"/>
                <a:cs typeface="Times New Roman"/>
              </a:rPr>
              <a:t>opening, and </a:t>
            </a:r>
            <a:r>
              <a:rPr dirty="0" sz="1450" spc="-5">
                <a:latin typeface="Times New Roman"/>
                <a:cs typeface="Times New Roman"/>
              </a:rPr>
              <a:t>a </a:t>
            </a:r>
            <a:r>
              <a:rPr dirty="0" sz="1450" spc="-10">
                <a:latin typeface="Times New Roman"/>
                <a:cs typeface="Times New Roman"/>
              </a:rPr>
              <a:t>cautious voice asking who  was there. The poet named himself in </a:t>
            </a:r>
            <a:r>
              <a:rPr dirty="0" sz="1450" spc="-5">
                <a:latin typeface="Times New Roman"/>
                <a:cs typeface="Times New Roman"/>
              </a:rPr>
              <a:t>a </a:t>
            </a:r>
            <a:r>
              <a:rPr dirty="0" sz="1450" spc="-10">
                <a:latin typeface="Times New Roman"/>
                <a:cs typeface="Times New Roman"/>
              </a:rPr>
              <a:t>loud </a:t>
            </a:r>
            <a:r>
              <a:rPr dirty="0" sz="1450" spc="-15">
                <a:latin typeface="Times New Roman"/>
                <a:cs typeface="Times New Roman"/>
              </a:rPr>
              <a:t>whisper, </a:t>
            </a:r>
            <a:r>
              <a:rPr dirty="0" sz="1450" spc="-10">
                <a:latin typeface="Times New Roman"/>
                <a:cs typeface="Times New Roman"/>
              </a:rPr>
              <a:t>and waited, </a:t>
            </a:r>
            <a:r>
              <a:rPr dirty="0" sz="1450" spc="-5">
                <a:latin typeface="Times New Roman"/>
                <a:cs typeface="Times New Roman"/>
              </a:rPr>
              <a:t>not </a:t>
            </a:r>
            <a:r>
              <a:rPr dirty="0" sz="1450" spc="-10">
                <a:latin typeface="Times New Roman"/>
                <a:cs typeface="Times New Roman"/>
              </a:rPr>
              <a:t>without  come trepidation, the result. Nor had </a:t>
            </a:r>
            <a:r>
              <a:rPr dirty="0" sz="1450" spc="-5">
                <a:latin typeface="Times New Roman"/>
                <a:cs typeface="Times New Roman"/>
              </a:rPr>
              <a:t>he </a:t>
            </a:r>
            <a:r>
              <a:rPr dirty="0" sz="1450" spc="-10">
                <a:latin typeface="Times New Roman"/>
                <a:cs typeface="Times New Roman"/>
              </a:rPr>
              <a:t>to wait </a:t>
            </a:r>
            <a:r>
              <a:rPr dirty="0" sz="1450" spc="-5">
                <a:latin typeface="Times New Roman"/>
                <a:cs typeface="Times New Roman"/>
              </a:rPr>
              <a:t>long. </a:t>
            </a:r>
            <a:r>
              <a:rPr dirty="0" sz="1450" spc="-10">
                <a:latin typeface="Times New Roman"/>
                <a:cs typeface="Times New Roman"/>
              </a:rPr>
              <a:t>A window was suddenly  opened, and </a:t>
            </a:r>
            <a:r>
              <a:rPr dirty="0" sz="1450" spc="-5">
                <a:latin typeface="Times New Roman"/>
                <a:cs typeface="Times New Roman"/>
              </a:rPr>
              <a:t>a </a:t>
            </a:r>
            <a:r>
              <a:rPr dirty="0" sz="1450" spc="-10">
                <a:latin typeface="Times New Roman"/>
                <a:cs typeface="Times New Roman"/>
              </a:rPr>
              <a:t>pailful </a:t>
            </a:r>
            <a:r>
              <a:rPr dirty="0" sz="1450" spc="-5">
                <a:latin typeface="Times New Roman"/>
                <a:cs typeface="Times New Roman"/>
              </a:rPr>
              <a:t>of </a:t>
            </a:r>
            <a:r>
              <a:rPr dirty="0" sz="1450" spc="-10">
                <a:latin typeface="Times New Roman"/>
                <a:cs typeface="Times New Roman"/>
              </a:rPr>
              <a:t>slops splashed down </a:t>
            </a:r>
            <a:r>
              <a:rPr dirty="0" sz="1450" spc="-5">
                <a:latin typeface="Times New Roman"/>
                <a:cs typeface="Times New Roman"/>
              </a:rPr>
              <a:t>upon </a:t>
            </a:r>
            <a:r>
              <a:rPr dirty="0" sz="1450" spc="-10">
                <a:latin typeface="Times New Roman"/>
                <a:cs typeface="Times New Roman"/>
              </a:rPr>
              <a:t>the doorstep. </a:t>
            </a:r>
            <a:r>
              <a:rPr dirty="0" sz="1450" spc="-25">
                <a:latin typeface="Times New Roman"/>
                <a:cs typeface="Times New Roman"/>
              </a:rPr>
              <a:t>Villon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a:t>
            </a:r>
            <a:r>
              <a:rPr dirty="0" sz="1450" spc="195">
                <a:latin typeface="Times New Roman"/>
                <a:cs typeface="Times New Roman"/>
              </a:rPr>
              <a:t> </a:t>
            </a:r>
            <a:r>
              <a:rPr dirty="0" sz="1450" spc="-10">
                <a:latin typeface="Times New Roman"/>
                <a:cs typeface="Times New Roman"/>
              </a:rPr>
              <a:t>unprepared</a:t>
            </a:r>
            <a:r>
              <a:rPr dirty="0" sz="1450" spc="200">
                <a:latin typeface="Times New Roman"/>
                <a:cs typeface="Times New Roman"/>
              </a:rPr>
              <a:t> </a:t>
            </a:r>
            <a:r>
              <a:rPr dirty="0" sz="1450" spc="-10">
                <a:latin typeface="Times New Roman"/>
                <a:cs typeface="Times New Roman"/>
              </a:rPr>
              <a:t>for</a:t>
            </a:r>
            <a:r>
              <a:rPr dirty="0" sz="1450" spc="200">
                <a:latin typeface="Times New Roman"/>
                <a:cs typeface="Times New Roman"/>
              </a:rPr>
              <a:t> </a:t>
            </a:r>
            <a:r>
              <a:rPr dirty="0" sz="1450" spc="-10">
                <a:latin typeface="Times New Roman"/>
                <a:cs typeface="Times New Roman"/>
              </a:rPr>
              <a:t>something</a:t>
            </a:r>
            <a:r>
              <a:rPr dirty="0" sz="1450" spc="200">
                <a:latin typeface="Times New Roman"/>
                <a:cs typeface="Times New Roman"/>
              </a:rPr>
              <a:t> </a:t>
            </a:r>
            <a:r>
              <a:rPr dirty="0" sz="1450" spc="-5">
                <a:latin typeface="Times New Roman"/>
                <a:cs typeface="Times New Roman"/>
              </a:rPr>
              <a:t>of</a:t>
            </a:r>
            <a:r>
              <a:rPr dirty="0" sz="1450" spc="204">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sort,</a:t>
            </a:r>
            <a:r>
              <a:rPr dirty="0" sz="1450" spc="195">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had</a:t>
            </a:r>
            <a:r>
              <a:rPr dirty="0" sz="1450" spc="204">
                <a:latin typeface="Times New Roman"/>
                <a:cs typeface="Times New Roman"/>
              </a:rPr>
              <a:t> </a:t>
            </a:r>
            <a:r>
              <a:rPr dirty="0" sz="1450" spc="-5">
                <a:latin typeface="Times New Roman"/>
                <a:cs typeface="Times New Roman"/>
              </a:rPr>
              <a:t>put</a:t>
            </a:r>
            <a:r>
              <a:rPr dirty="0" sz="1450" spc="200">
                <a:latin typeface="Times New Roman"/>
                <a:cs typeface="Times New Roman"/>
              </a:rPr>
              <a:t> </a:t>
            </a:r>
            <a:r>
              <a:rPr dirty="0" sz="1450" spc="-10">
                <a:latin typeface="Times New Roman"/>
                <a:cs typeface="Times New Roman"/>
              </a:rPr>
              <a:t>himself</a:t>
            </a:r>
            <a:r>
              <a:rPr dirty="0" sz="1450" spc="200">
                <a:latin typeface="Times New Roman"/>
                <a:cs typeface="Times New Roman"/>
              </a:rPr>
              <a:t> </a:t>
            </a:r>
            <a:r>
              <a:rPr dirty="0" sz="1450" spc="-10">
                <a:latin typeface="Times New Roman"/>
                <a:cs typeface="Times New Roman"/>
              </a:rPr>
              <a:t>as</a:t>
            </a:r>
            <a:r>
              <a:rPr dirty="0" sz="1450" spc="200">
                <a:latin typeface="Times New Roman"/>
                <a:cs typeface="Times New Roman"/>
              </a:rPr>
              <a:t> </a:t>
            </a:r>
            <a:r>
              <a:rPr dirty="0" sz="1450" spc="-10">
                <a:latin typeface="Times New Roman"/>
                <a:cs typeface="Times New Roman"/>
              </a:rPr>
              <a:t>much</a:t>
            </a:r>
            <a:r>
              <a:rPr dirty="0" sz="1450" spc="20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shelter as the nature </a:t>
            </a:r>
            <a:r>
              <a:rPr dirty="0" sz="1450" spc="-5">
                <a:latin typeface="Times New Roman"/>
                <a:cs typeface="Times New Roman"/>
              </a:rPr>
              <a:t>of </a:t>
            </a:r>
            <a:r>
              <a:rPr dirty="0" sz="1450" spc="-10">
                <a:latin typeface="Times New Roman"/>
                <a:cs typeface="Times New Roman"/>
              </a:rPr>
              <a:t>the porch admitted; </a:t>
            </a:r>
            <a:r>
              <a:rPr dirty="0" sz="1450" spc="-5">
                <a:latin typeface="Times New Roman"/>
                <a:cs typeface="Times New Roman"/>
              </a:rPr>
              <a:t>but </a:t>
            </a:r>
            <a:r>
              <a:rPr dirty="0" sz="1450" spc="-10">
                <a:latin typeface="Times New Roman"/>
                <a:cs typeface="Times New Roman"/>
              </a:rPr>
              <a:t>for all that, </a:t>
            </a:r>
            <a:r>
              <a:rPr dirty="0" sz="1450" spc="-5">
                <a:latin typeface="Times New Roman"/>
                <a:cs typeface="Times New Roman"/>
              </a:rPr>
              <a:t>he </a:t>
            </a:r>
            <a:r>
              <a:rPr dirty="0" sz="1450" spc="-10">
                <a:latin typeface="Times New Roman"/>
                <a:cs typeface="Times New Roman"/>
              </a:rPr>
              <a:t>was deplorably  drenched below the waist. His hose began to freeze almost at once. Death  from cold and exposure stared him in the face; </a:t>
            </a:r>
            <a:r>
              <a:rPr dirty="0" sz="1450" spc="-5">
                <a:latin typeface="Times New Roman"/>
                <a:cs typeface="Times New Roman"/>
              </a:rPr>
              <a:t>he </a:t>
            </a:r>
            <a:r>
              <a:rPr dirty="0" sz="1450" spc="-10">
                <a:latin typeface="Times New Roman"/>
                <a:cs typeface="Times New Roman"/>
              </a:rPr>
              <a:t>remembered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of  </a:t>
            </a:r>
            <a:r>
              <a:rPr dirty="0" sz="1450" spc="-10">
                <a:latin typeface="Times New Roman"/>
                <a:cs typeface="Times New Roman"/>
              </a:rPr>
              <a:t>phthisical </a:t>
            </a:r>
            <a:r>
              <a:rPr dirty="0" sz="1450" spc="-20">
                <a:latin typeface="Times New Roman"/>
                <a:cs typeface="Times New Roman"/>
              </a:rPr>
              <a:t>tendency, </a:t>
            </a:r>
            <a:r>
              <a:rPr dirty="0" sz="1450" spc="-10">
                <a:latin typeface="Times New Roman"/>
                <a:cs typeface="Times New Roman"/>
              </a:rPr>
              <a:t>and began coughing </a:t>
            </a:r>
            <a:r>
              <a:rPr dirty="0" sz="1450" spc="-15">
                <a:latin typeface="Times New Roman"/>
                <a:cs typeface="Times New Roman"/>
              </a:rPr>
              <a:t>tentatively. </a:t>
            </a:r>
            <a:r>
              <a:rPr dirty="0" sz="1450" spc="-10">
                <a:latin typeface="Times New Roman"/>
                <a:cs typeface="Times New Roman"/>
              </a:rPr>
              <a:t>But the gravity </a:t>
            </a:r>
            <a:r>
              <a:rPr dirty="0" sz="1450" spc="-5">
                <a:latin typeface="Times New Roman"/>
                <a:cs typeface="Times New Roman"/>
              </a:rPr>
              <a:t>of </a:t>
            </a:r>
            <a:r>
              <a:rPr dirty="0" sz="1450" spc="-10">
                <a:latin typeface="Times New Roman"/>
                <a:cs typeface="Times New Roman"/>
              </a:rPr>
              <a:t>the  danger steadied his nerves. He stopped </a:t>
            </a:r>
            <a:r>
              <a:rPr dirty="0" sz="1450" spc="-5">
                <a:latin typeface="Times New Roman"/>
                <a:cs typeface="Times New Roman"/>
              </a:rPr>
              <a:t>a </a:t>
            </a:r>
            <a:r>
              <a:rPr dirty="0" sz="1450" spc="-10">
                <a:latin typeface="Times New Roman"/>
                <a:cs typeface="Times New Roman"/>
              </a:rPr>
              <a:t>few hundred yards from the </a:t>
            </a:r>
            <a:r>
              <a:rPr dirty="0" sz="1450" spc="-5">
                <a:latin typeface="Times New Roman"/>
                <a:cs typeface="Times New Roman"/>
              </a:rPr>
              <a:t>door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had been so rudely used, and reflected with his finger to his nose. He  could only see </a:t>
            </a:r>
            <a:r>
              <a:rPr dirty="0" sz="1450" spc="-5">
                <a:latin typeface="Times New Roman"/>
                <a:cs typeface="Times New Roman"/>
              </a:rPr>
              <a:t>one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getting </a:t>
            </a:r>
            <a:r>
              <a:rPr dirty="0" sz="1450" spc="-5">
                <a:latin typeface="Times New Roman"/>
                <a:cs typeface="Times New Roman"/>
              </a:rPr>
              <a:t>a </a:t>
            </a:r>
            <a:r>
              <a:rPr dirty="0" sz="1450" spc="-10">
                <a:latin typeface="Times New Roman"/>
                <a:cs typeface="Times New Roman"/>
              </a:rPr>
              <a:t>lodging, and that was to take it. He had  noticed </a:t>
            </a:r>
            <a:r>
              <a:rPr dirty="0" sz="1450" spc="-5">
                <a:latin typeface="Times New Roman"/>
                <a:cs typeface="Times New Roman"/>
              </a:rPr>
              <a:t>a </a:t>
            </a:r>
            <a:r>
              <a:rPr dirty="0" sz="1450" spc="-10">
                <a:latin typeface="Times New Roman"/>
                <a:cs typeface="Times New Roman"/>
              </a:rPr>
              <a:t>house </a:t>
            </a:r>
            <a:r>
              <a:rPr dirty="0" sz="1450" spc="-5">
                <a:latin typeface="Times New Roman"/>
                <a:cs typeface="Times New Roman"/>
              </a:rPr>
              <a:t>not </a:t>
            </a:r>
            <a:r>
              <a:rPr dirty="0" sz="1450" spc="-10">
                <a:latin typeface="Times New Roman"/>
                <a:cs typeface="Times New Roman"/>
              </a:rPr>
              <a:t>far </a:t>
            </a:r>
            <a:r>
              <a:rPr dirty="0" sz="1450" spc="-30">
                <a:latin typeface="Times New Roman"/>
                <a:cs typeface="Times New Roman"/>
              </a:rPr>
              <a:t>away, </a:t>
            </a:r>
            <a:r>
              <a:rPr dirty="0" sz="1450" spc="-10">
                <a:latin typeface="Times New Roman"/>
                <a:cs typeface="Times New Roman"/>
              </a:rPr>
              <a:t>which looked as if it might </a:t>
            </a:r>
            <a:r>
              <a:rPr dirty="0" sz="1450" spc="-5">
                <a:latin typeface="Times New Roman"/>
                <a:cs typeface="Times New Roman"/>
              </a:rPr>
              <a:t>be </a:t>
            </a:r>
            <a:r>
              <a:rPr dirty="0" sz="1450" spc="-10">
                <a:latin typeface="Times New Roman"/>
                <a:cs typeface="Times New Roman"/>
              </a:rPr>
              <a:t>easily broken into,  and thither </a:t>
            </a:r>
            <a:r>
              <a:rPr dirty="0" sz="1450" spc="-5">
                <a:latin typeface="Times New Roman"/>
                <a:cs typeface="Times New Roman"/>
              </a:rPr>
              <a:t>he </a:t>
            </a:r>
            <a:r>
              <a:rPr dirty="0" sz="1450" spc="-10">
                <a:latin typeface="Times New Roman"/>
                <a:cs typeface="Times New Roman"/>
              </a:rPr>
              <a:t>betook himself </a:t>
            </a:r>
            <a:r>
              <a:rPr dirty="0" sz="1450" spc="-20">
                <a:latin typeface="Times New Roman"/>
                <a:cs typeface="Times New Roman"/>
              </a:rPr>
              <a:t>promptly, </a:t>
            </a:r>
            <a:r>
              <a:rPr dirty="0" sz="1450" spc="-10">
                <a:latin typeface="Times New Roman"/>
                <a:cs typeface="Times New Roman"/>
              </a:rPr>
              <a:t>entertaining himself </a:t>
            </a:r>
            <a:r>
              <a:rPr dirty="0" sz="1450" spc="-5">
                <a:latin typeface="Times New Roman"/>
                <a:cs typeface="Times New Roman"/>
              </a:rPr>
              <a:t>on </a:t>
            </a:r>
            <a:r>
              <a:rPr dirty="0" sz="1450" spc="-10">
                <a:latin typeface="Times New Roman"/>
                <a:cs typeface="Times New Roman"/>
              </a:rPr>
              <a:t>the way with  the idea </a:t>
            </a:r>
            <a:r>
              <a:rPr dirty="0" sz="1450" spc="-5">
                <a:latin typeface="Times New Roman"/>
                <a:cs typeface="Times New Roman"/>
              </a:rPr>
              <a:t>of a </a:t>
            </a:r>
            <a:r>
              <a:rPr dirty="0" sz="1450" spc="-10">
                <a:latin typeface="Times New Roman"/>
                <a:cs typeface="Times New Roman"/>
              </a:rPr>
              <a:t>room still </a:t>
            </a:r>
            <a:r>
              <a:rPr dirty="0" sz="1450" spc="-5">
                <a:latin typeface="Times New Roman"/>
                <a:cs typeface="Times New Roman"/>
              </a:rPr>
              <a:t>hot,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table still loaded with the remains </a:t>
            </a:r>
            <a:r>
              <a:rPr dirty="0" sz="1450" spc="-5">
                <a:latin typeface="Times New Roman"/>
                <a:cs typeface="Times New Roman"/>
              </a:rPr>
              <a:t>of </a:t>
            </a:r>
            <a:r>
              <a:rPr dirty="0" sz="1450" spc="-15">
                <a:latin typeface="Times New Roman"/>
                <a:cs typeface="Times New Roman"/>
              </a:rPr>
              <a:t>supper,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might pass the rest </a:t>
            </a:r>
            <a:r>
              <a:rPr dirty="0" sz="1450" spc="-5">
                <a:latin typeface="Times New Roman"/>
                <a:cs typeface="Times New Roman"/>
              </a:rPr>
              <a:t>of </a:t>
            </a:r>
            <a:r>
              <a:rPr dirty="0" sz="1450" spc="-10">
                <a:latin typeface="Times New Roman"/>
                <a:cs typeface="Times New Roman"/>
              </a:rPr>
              <a:t>the black hours, and whence </a:t>
            </a:r>
            <a:r>
              <a:rPr dirty="0" sz="1450" spc="-5">
                <a:latin typeface="Times New Roman"/>
                <a:cs typeface="Times New Roman"/>
              </a:rPr>
              <a:t>he </a:t>
            </a:r>
            <a:r>
              <a:rPr dirty="0" sz="1450" spc="-10">
                <a:latin typeface="Times New Roman"/>
                <a:cs typeface="Times New Roman"/>
              </a:rPr>
              <a:t>should issue,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morrow, </a:t>
            </a:r>
            <a:r>
              <a:rPr dirty="0" sz="1450" spc="-10">
                <a:latin typeface="Times New Roman"/>
                <a:cs typeface="Times New Roman"/>
              </a:rPr>
              <a:t>with an armful </a:t>
            </a:r>
            <a:r>
              <a:rPr dirty="0" sz="1450" spc="-5">
                <a:latin typeface="Times New Roman"/>
                <a:cs typeface="Times New Roman"/>
              </a:rPr>
              <a:t>of </a:t>
            </a:r>
            <a:r>
              <a:rPr dirty="0" sz="1450" spc="-10">
                <a:latin typeface="Times New Roman"/>
                <a:cs typeface="Times New Roman"/>
              </a:rPr>
              <a:t>valuable plate. He even considered </a:t>
            </a:r>
            <a:r>
              <a:rPr dirty="0" sz="1450" spc="-5">
                <a:latin typeface="Times New Roman"/>
                <a:cs typeface="Times New Roman"/>
              </a:rPr>
              <a:t>on </a:t>
            </a:r>
            <a:r>
              <a:rPr dirty="0" sz="1450" spc="-10">
                <a:latin typeface="Times New Roman"/>
                <a:cs typeface="Times New Roman"/>
              </a:rPr>
              <a:t>what  viands and what wines </a:t>
            </a:r>
            <a:r>
              <a:rPr dirty="0" sz="1450" spc="-5">
                <a:latin typeface="Times New Roman"/>
                <a:cs typeface="Times New Roman"/>
              </a:rPr>
              <a:t>he </a:t>
            </a:r>
            <a:r>
              <a:rPr dirty="0" sz="1450" spc="-10">
                <a:latin typeface="Times New Roman"/>
                <a:cs typeface="Times New Roman"/>
              </a:rPr>
              <a:t>should prefer; and as </a:t>
            </a:r>
            <a:r>
              <a:rPr dirty="0" sz="1450" spc="-5">
                <a:latin typeface="Times New Roman"/>
                <a:cs typeface="Times New Roman"/>
              </a:rPr>
              <a:t>he </a:t>
            </a:r>
            <a:r>
              <a:rPr dirty="0" sz="1450" spc="-10">
                <a:latin typeface="Times New Roman"/>
                <a:cs typeface="Times New Roman"/>
              </a:rPr>
              <a:t>was calling the roll </a:t>
            </a:r>
            <a:r>
              <a:rPr dirty="0" sz="1450" spc="-5">
                <a:latin typeface="Times New Roman"/>
                <a:cs typeface="Times New Roman"/>
              </a:rPr>
              <a:t>of </a:t>
            </a:r>
            <a:r>
              <a:rPr dirty="0" sz="1450" spc="-10">
                <a:latin typeface="Times New Roman"/>
                <a:cs typeface="Times New Roman"/>
              </a:rPr>
              <a:t>his  favourite dainties, roast fish presented itself to his mind with an </a:t>
            </a:r>
            <a:r>
              <a:rPr dirty="0" sz="1450" spc="-5">
                <a:latin typeface="Times New Roman"/>
                <a:cs typeface="Times New Roman"/>
              </a:rPr>
              <a:t>odd </a:t>
            </a:r>
            <a:r>
              <a:rPr dirty="0" sz="1450" spc="-10">
                <a:latin typeface="Times New Roman"/>
                <a:cs typeface="Times New Roman"/>
              </a:rPr>
              <a:t>mixture  </a:t>
            </a:r>
            <a:r>
              <a:rPr dirty="0" sz="1450" spc="-5">
                <a:latin typeface="Times New Roman"/>
                <a:cs typeface="Times New Roman"/>
              </a:rPr>
              <a:t>of </a:t>
            </a:r>
            <a:r>
              <a:rPr dirty="0" sz="1450" spc="-10">
                <a:latin typeface="Times New Roman"/>
                <a:cs typeface="Times New Roman"/>
              </a:rPr>
              <a:t>amusement and</a:t>
            </a:r>
            <a:r>
              <a:rPr dirty="0" sz="1450" spc="-5">
                <a:latin typeface="Times New Roman"/>
                <a:cs typeface="Times New Roman"/>
              </a:rPr>
              <a:t> </a:t>
            </a:r>
            <a:r>
              <a:rPr dirty="0" sz="1450" spc="-20">
                <a:latin typeface="Times New Roman"/>
                <a:cs typeface="Times New Roman"/>
              </a:rPr>
              <a:t>horror.</a:t>
            </a:r>
            <a:endParaRPr sz="1450">
              <a:latin typeface="Times New Roman"/>
              <a:cs typeface="Times New Roman"/>
            </a:endParaRPr>
          </a:p>
          <a:p>
            <a:pPr algn="just" marL="12700" marR="12065">
              <a:lnSpc>
                <a:spcPts val="1730"/>
              </a:lnSpc>
              <a:spcBef>
                <a:spcPts val="840"/>
              </a:spcBef>
            </a:pPr>
            <a:r>
              <a:rPr dirty="0" sz="1450" spc="-10">
                <a:latin typeface="Times New Roman"/>
                <a:cs typeface="Times New Roman"/>
              </a:rPr>
              <a:t>"I shall never finish that ballade," </a:t>
            </a:r>
            <a:r>
              <a:rPr dirty="0" sz="1450" spc="-5">
                <a:latin typeface="Times New Roman"/>
                <a:cs typeface="Times New Roman"/>
              </a:rPr>
              <a:t>he thought </a:t>
            </a:r>
            <a:r>
              <a:rPr dirty="0" sz="1450" spc="-10">
                <a:latin typeface="Times New Roman"/>
                <a:cs typeface="Times New Roman"/>
              </a:rPr>
              <a:t>to himself; and then, with  another shudder at the recollection, "Oh, damn his fat head!" </a:t>
            </a:r>
            <a:r>
              <a:rPr dirty="0" sz="1450" spc="-5">
                <a:latin typeface="Times New Roman"/>
                <a:cs typeface="Times New Roman"/>
              </a:rPr>
              <a:t>he </a:t>
            </a:r>
            <a:r>
              <a:rPr dirty="0" sz="1450" spc="-10">
                <a:latin typeface="Times New Roman"/>
                <a:cs typeface="Times New Roman"/>
              </a:rPr>
              <a:t>repeated  </a:t>
            </a:r>
            <a:r>
              <a:rPr dirty="0" sz="1450" spc="-20">
                <a:latin typeface="Times New Roman"/>
                <a:cs typeface="Times New Roman"/>
              </a:rPr>
              <a:t>fervently, </a:t>
            </a:r>
            <a:r>
              <a:rPr dirty="0" sz="1450" spc="-10">
                <a:latin typeface="Times New Roman"/>
                <a:cs typeface="Times New Roman"/>
              </a:rPr>
              <a:t>and spat </a:t>
            </a:r>
            <a:r>
              <a:rPr dirty="0" sz="1450" spc="-5">
                <a:latin typeface="Times New Roman"/>
                <a:cs typeface="Times New Roman"/>
              </a:rPr>
              <a:t>upon </a:t>
            </a:r>
            <a:r>
              <a:rPr dirty="0" sz="1450" spc="-10">
                <a:latin typeface="Times New Roman"/>
                <a:cs typeface="Times New Roman"/>
              </a:rPr>
              <a:t>the</a:t>
            </a:r>
            <a:r>
              <a:rPr dirty="0" sz="1450" spc="15">
                <a:latin typeface="Times New Roman"/>
                <a:cs typeface="Times New Roman"/>
              </a:rPr>
              <a:t> </a:t>
            </a:r>
            <a:r>
              <a:rPr dirty="0" sz="1450" spc="-25">
                <a:latin typeface="Times New Roman"/>
                <a:cs typeface="Times New Roman"/>
              </a:rPr>
              <a:t>snow.</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The house in question looked dark at first sight; </a:t>
            </a:r>
            <a:r>
              <a:rPr dirty="0" sz="1450" spc="-5">
                <a:latin typeface="Times New Roman"/>
                <a:cs typeface="Times New Roman"/>
              </a:rPr>
              <a:t>but </a:t>
            </a:r>
            <a:r>
              <a:rPr dirty="0" sz="1450" spc="-10">
                <a:latin typeface="Times New Roman"/>
                <a:cs typeface="Times New Roman"/>
              </a:rPr>
              <a:t>as </a:t>
            </a:r>
            <a:r>
              <a:rPr dirty="0" sz="1450" spc="-25">
                <a:latin typeface="Times New Roman"/>
                <a:cs typeface="Times New Roman"/>
              </a:rPr>
              <a:t>Villon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preliminary inspection in search </a:t>
            </a:r>
            <a:r>
              <a:rPr dirty="0" sz="1450" spc="-5">
                <a:latin typeface="Times New Roman"/>
                <a:cs typeface="Times New Roman"/>
              </a:rPr>
              <a:t>of </a:t>
            </a:r>
            <a:r>
              <a:rPr dirty="0" sz="1450" spc="-10">
                <a:latin typeface="Times New Roman"/>
                <a:cs typeface="Times New Roman"/>
              </a:rPr>
              <a:t>the handiest </a:t>
            </a:r>
            <a:r>
              <a:rPr dirty="0" sz="1450" spc="-5">
                <a:latin typeface="Times New Roman"/>
                <a:cs typeface="Times New Roman"/>
              </a:rPr>
              <a:t>point of </a:t>
            </a:r>
            <a:r>
              <a:rPr dirty="0" sz="1450" spc="-10">
                <a:latin typeface="Times New Roman"/>
                <a:cs typeface="Times New Roman"/>
              </a:rPr>
              <a:t>attack, </a:t>
            </a:r>
            <a:r>
              <a:rPr dirty="0" sz="1450" spc="-5">
                <a:latin typeface="Times New Roman"/>
                <a:cs typeface="Times New Roman"/>
              </a:rPr>
              <a:t>a </a:t>
            </a:r>
            <a:r>
              <a:rPr dirty="0" sz="1450" spc="-10">
                <a:latin typeface="Times New Roman"/>
                <a:cs typeface="Times New Roman"/>
              </a:rPr>
              <a:t>little twinkle  </a:t>
            </a:r>
            <a:r>
              <a:rPr dirty="0" sz="1450" spc="-5">
                <a:latin typeface="Times New Roman"/>
                <a:cs typeface="Times New Roman"/>
              </a:rPr>
              <a:t>of </a:t>
            </a:r>
            <a:r>
              <a:rPr dirty="0" sz="1450" spc="-10">
                <a:latin typeface="Times New Roman"/>
                <a:cs typeface="Times New Roman"/>
              </a:rPr>
              <a:t>light caught his eye from behind </a:t>
            </a:r>
            <a:r>
              <a:rPr dirty="0" sz="1450" spc="-5">
                <a:latin typeface="Times New Roman"/>
                <a:cs typeface="Times New Roman"/>
              </a:rPr>
              <a:t>a </a:t>
            </a:r>
            <a:r>
              <a:rPr dirty="0" sz="1450" spc="-10">
                <a:latin typeface="Times New Roman"/>
                <a:cs typeface="Times New Roman"/>
              </a:rPr>
              <a:t>curtained</a:t>
            </a:r>
            <a:r>
              <a:rPr dirty="0" sz="1450" spc="30">
                <a:latin typeface="Times New Roman"/>
                <a:cs typeface="Times New Roman"/>
              </a:rPr>
              <a:t> </a:t>
            </a:r>
            <a:r>
              <a:rPr dirty="0" sz="1450" spc="-20">
                <a:latin typeface="Times New Roman"/>
                <a:cs typeface="Times New Roman"/>
              </a:rPr>
              <a:t>window.</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"The devil!" </a:t>
            </a:r>
            <a:r>
              <a:rPr dirty="0" sz="1450" spc="-5">
                <a:latin typeface="Times New Roman"/>
                <a:cs typeface="Times New Roman"/>
              </a:rPr>
              <a:t>he </a:t>
            </a:r>
            <a:r>
              <a:rPr dirty="0" sz="1450" spc="-10">
                <a:latin typeface="Times New Roman"/>
                <a:cs typeface="Times New Roman"/>
              </a:rPr>
              <a:t>thought. "People awake! Some student </a:t>
            </a:r>
            <a:r>
              <a:rPr dirty="0" sz="1450" spc="-5">
                <a:latin typeface="Times New Roman"/>
                <a:cs typeface="Times New Roman"/>
              </a:rPr>
              <a:t>or </a:t>
            </a:r>
            <a:r>
              <a:rPr dirty="0" sz="1450" spc="-10">
                <a:latin typeface="Times New Roman"/>
                <a:cs typeface="Times New Roman"/>
              </a:rPr>
              <a:t>some saint,  confound the crew! Can't they get drunk and lie in bed snoring like their  neighbours? What's the </a:t>
            </a:r>
            <a:r>
              <a:rPr dirty="0" sz="1450" spc="-5">
                <a:latin typeface="Times New Roman"/>
                <a:cs typeface="Times New Roman"/>
              </a:rPr>
              <a:t>good of </a:t>
            </a:r>
            <a:r>
              <a:rPr dirty="0" sz="1450" spc="-25">
                <a:latin typeface="Times New Roman"/>
                <a:cs typeface="Times New Roman"/>
              </a:rPr>
              <a:t>curfew, </a:t>
            </a:r>
            <a:r>
              <a:rPr dirty="0" sz="1450" spc="-10">
                <a:latin typeface="Times New Roman"/>
                <a:cs typeface="Times New Roman"/>
              </a:rPr>
              <a:t>and </a:t>
            </a:r>
            <a:r>
              <a:rPr dirty="0" sz="1450" spc="-5">
                <a:latin typeface="Times New Roman"/>
                <a:cs typeface="Times New Roman"/>
              </a:rPr>
              <a:t>poor </a:t>
            </a:r>
            <a:r>
              <a:rPr dirty="0" sz="1450" spc="-10">
                <a:latin typeface="Times New Roman"/>
                <a:cs typeface="Times New Roman"/>
              </a:rPr>
              <a:t>devils </a:t>
            </a:r>
            <a:r>
              <a:rPr dirty="0" sz="1450" spc="-5">
                <a:latin typeface="Times New Roman"/>
                <a:cs typeface="Times New Roman"/>
              </a:rPr>
              <a:t>of </a:t>
            </a:r>
            <a:r>
              <a:rPr dirty="0" sz="1450" spc="-10">
                <a:latin typeface="Times New Roman"/>
                <a:cs typeface="Times New Roman"/>
              </a:rPr>
              <a:t>bell-ringers  jumping at </a:t>
            </a:r>
            <a:r>
              <a:rPr dirty="0" sz="1450" spc="-5">
                <a:latin typeface="Times New Roman"/>
                <a:cs typeface="Times New Roman"/>
              </a:rPr>
              <a:t>a </a:t>
            </a:r>
            <a:r>
              <a:rPr dirty="0" sz="1450" spc="-10">
                <a:latin typeface="Times New Roman"/>
                <a:cs typeface="Times New Roman"/>
              </a:rPr>
              <a:t>rope's end in bell-towers? What's the use </a:t>
            </a:r>
            <a:r>
              <a:rPr dirty="0" sz="1450" spc="-5">
                <a:latin typeface="Times New Roman"/>
                <a:cs typeface="Times New Roman"/>
              </a:rPr>
              <a:t>of </a:t>
            </a:r>
            <a:r>
              <a:rPr dirty="0" sz="1450" spc="-30">
                <a:latin typeface="Times New Roman"/>
                <a:cs typeface="Times New Roman"/>
              </a:rPr>
              <a:t>day, </a:t>
            </a:r>
            <a:r>
              <a:rPr dirty="0" sz="1450" spc="-10">
                <a:latin typeface="Times New Roman"/>
                <a:cs typeface="Times New Roman"/>
              </a:rPr>
              <a:t>if people sit </a:t>
            </a:r>
            <a:r>
              <a:rPr dirty="0" sz="1450" spc="-5">
                <a:latin typeface="Times New Roman"/>
                <a:cs typeface="Times New Roman"/>
              </a:rPr>
              <a:t>up  </a:t>
            </a:r>
            <a:r>
              <a:rPr dirty="0" sz="1450" spc="-10">
                <a:latin typeface="Times New Roman"/>
                <a:cs typeface="Times New Roman"/>
              </a:rPr>
              <a:t>all night? The gripes to them!" He grinned as </a:t>
            </a:r>
            <a:r>
              <a:rPr dirty="0" sz="1450" spc="-5">
                <a:latin typeface="Times New Roman"/>
                <a:cs typeface="Times New Roman"/>
              </a:rPr>
              <a:t>he </a:t>
            </a:r>
            <a:r>
              <a:rPr dirty="0" sz="1450" spc="-10">
                <a:latin typeface="Times New Roman"/>
                <a:cs typeface="Times New Roman"/>
              </a:rPr>
              <a:t>saw where his logic was  leading him. "Every man to his business, after all," added he, "and if they're  awake, </a:t>
            </a:r>
            <a:r>
              <a:rPr dirty="0" sz="1450" spc="-5">
                <a:latin typeface="Times New Roman"/>
                <a:cs typeface="Times New Roman"/>
              </a:rPr>
              <a:t>by </a:t>
            </a:r>
            <a:r>
              <a:rPr dirty="0" sz="1450" spc="-10">
                <a:latin typeface="Times New Roman"/>
                <a:cs typeface="Times New Roman"/>
              </a:rPr>
              <a:t>the Lord, </a:t>
            </a:r>
            <a:r>
              <a:rPr dirty="0" sz="1450" spc="-5">
                <a:latin typeface="Times New Roman"/>
                <a:cs typeface="Times New Roman"/>
              </a:rPr>
              <a:t>I </a:t>
            </a:r>
            <a:r>
              <a:rPr dirty="0" sz="1450" spc="-10">
                <a:latin typeface="Times New Roman"/>
                <a:cs typeface="Times New Roman"/>
              </a:rPr>
              <a:t>may come </a:t>
            </a:r>
            <a:r>
              <a:rPr dirty="0" sz="1450" spc="-5">
                <a:latin typeface="Times New Roman"/>
                <a:cs typeface="Times New Roman"/>
              </a:rPr>
              <a:t>by a </a:t>
            </a:r>
            <a:r>
              <a:rPr dirty="0" sz="1450" spc="-10">
                <a:latin typeface="Times New Roman"/>
                <a:cs typeface="Times New Roman"/>
              </a:rPr>
              <a:t>supper honestly for this once, and cheat  the devil."</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He went boldly to the </a:t>
            </a:r>
            <a:r>
              <a:rPr dirty="0" sz="1450" spc="-5">
                <a:latin typeface="Times New Roman"/>
                <a:cs typeface="Times New Roman"/>
              </a:rPr>
              <a:t>door </a:t>
            </a:r>
            <a:r>
              <a:rPr dirty="0" sz="1450" spc="-10">
                <a:latin typeface="Times New Roman"/>
                <a:cs typeface="Times New Roman"/>
              </a:rPr>
              <a:t>and knocked with an assured hand. On both  previous occasions, </a:t>
            </a:r>
            <a:r>
              <a:rPr dirty="0" sz="1450" spc="-5">
                <a:latin typeface="Times New Roman"/>
                <a:cs typeface="Times New Roman"/>
              </a:rPr>
              <a:t>he </a:t>
            </a:r>
            <a:r>
              <a:rPr dirty="0" sz="1450" spc="-10">
                <a:latin typeface="Times New Roman"/>
                <a:cs typeface="Times New Roman"/>
              </a:rPr>
              <a:t>had knocked timidly and with some dread </a:t>
            </a:r>
            <a:r>
              <a:rPr dirty="0" sz="1450" spc="-5">
                <a:latin typeface="Times New Roman"/>
                <a:cs typeface="Times New Roman"/>
              </a:rPr>
              <a:t>of </a:t>
            </a:r>
            <a:r>
              <a:rPr dirty="0" sz="1450" spc="-10">
                <a:latin typeface="Times New Roman"/>
                <a:cs typeface="Times New Roman"/>
              </a:rPr>
              <a:t>attracting  notice; </a:t>
            </a:r>
            <a:r>
              <a:rPr dirty="0" sz="1450" spc="-5">
                <a:latin typeface="Times New Roman"/>
                <a:cs typeface="Times New Roman"/>
              </a:rPr>
              <a:t>but </a:t>
            </a:r>
            <a:r>
              <a:rPr dirty="0" sz="1450" spc="-10">
                <a:latin typeface="Times New Roman"/>
                <a:cs typeface="Times New Roman"/>
              </a:rPr>
              <a:t>now when </a:t>
            </a:r>
            <a:r>
              <a:rPr dirty="0" sz="1450" spc="-5">
                <a:latin typeface="Times New Roman"/>
                <a:cs typeface="Times New Roman"/>
              </a:rPr>
              <a:t>he </a:t>
            </a:r>
            <a:r>
              <a:rPr dirty="0" sz="1450" spc="-10">
                <a:latin typeface="Times New Roman"/>
                <a:cs typeface="Times New Roman"/>
              </a:rPr>
              <a:t>had just discarded the </a:t>
            </a:r>
            <a:r>
              <a:rPr dirty="0" sz="1450" spc="-5">
                <a:latin typeface="Times New Roman"/>
                <a:cs typeface="Times New Roman"/>
              </a:rPr>
              <a:t>thought of a </a:t>
            </a:r>
            <a:r>
              <a:rPr dirty="0" sz="1450" spc="-10">
                <a:latin typeface="Times New Roman"/>
                <a:cs typeface="Times New Roman"/>
              </a:rPr>
              <a:t>burglarious </a:t>
            </a:r>
            <a:r>
              <a:rPr dirty="0" sz="1450" spc="-25">
                <a:latin typeface="Times New Roman"/>
                <a:cs typeface="Times New Roman"/>
              </a:rPr>
              <a:t>entry,  </a:t>
            </a:r>
            <a:r>
              <a:rPr dirty="0" sz="1450" spc="-10">
                <a:latin typeface="Times New Roman"/>
                <a:cs typeface="Times New Roman"/>
              </a:rPr>
              <a:t>knocking at </a:t>
            </a:r>
            <a:r>
              <a:rPr dirty="0" sz="1450" spc="-5">
                <a:latin typeface="Times New Roman"/>
                <a:cs typeface="Times New Roman"/>
              </a:rPr>
              <a:t>a door </a:t>
            </a:r>
            <a:r>
              <a:rPr dirty="0" sz="1450" spc="-10">
                <a:latin typeface="Times New Roman"/>
                <a:cs typeface="Times New Roman"/>
              </a:rPr>
              <a:t>seemed </a:t>
            </a:r>
            <a:r>
              <a:rPr dirty="0" sz="1450" spc="-5">
                <a:latin typeface="Times New Roman"/>
                <a:cs typeface="Times New Roman"/>
              </a:rPr>
              <a:t>a </a:t>
            </a:r>
            <a:r>
              <a:rPr dirty="0" sz="1450" spc="-10">
                <a:latin typeface="Times New Roman"/>
                <a:cs typeface="Times New Roman"/>
              </a:rPr>
              <a:t>mighty simple and innocent proceeding. The  sound </a:t>
            </a:r>
            <a:r>
              <a:rPr dirty="0" sz="1450" spc="-5">
                <a:latin typeface="Times New Roman"/>
                <a:cs typeface="Times New Roman"/>
              </a:rPr>
              <a:t>of </a:t>
            </a:r>
            <a:r>
              <a:rPr dirty="0" sz="1450" spc="-10">
                <a:latin typeface="Times New Roman"/>
                <a:cs typeface="Times New Roman"/>
              </a:rPr>
              <a:t>his blows echoed through the house with thin, phantasmal  reverberations, as though it were quite empty; </a:t>
            </a:r>
            <a:r>
              <a:rPr dirty="0" sz="1450" spc="-5">
                <a:latin typeface="Times New Roman"/>
                <a:cs typeface="Times New Roman"/>
              </a:rPr>
              <a:t>but </a:t>
            </a:r>
            <a:r>
              <a:rPr dirty="0" sz="1450" spc="-10">
                <a:latin typeface="Times New Roman"/>
                <a:cs typeface="Times New Roman"/>
              </a:rPr>
              <a:t>these had scarcely died  away before </a:t>
            </a:r>
            <a:r>
              <a:rPr dirty="0" sz="1450" spc="-5">
                <a:latin typeface="Times New Roman"/>
                <a:cs typeface="Times New Roman"/>
              </a:rPr>
              <a:t>a </a:t>
            </a:r>
            <a:r>
              <a:rPr dirty="0" sz="1450" spc="-10">
                <a:latin typeface="Times New Roman"/>
                <a:cs typeface="Times New Roman"/>
              </a:rPr>
              <a:t>measured tread drew </a:t>
            </a:r>
            <a:r>
              <a:rPr dirty="0" sz="1450" spc="-20">
                <a:latin typeface="Times New Roman"/>
                <a:cs typeface="Times New Roman"/>
              </a:rPr>
              <a:t>near,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bolts were withdrawn,  and </a:t>
            </a:r>
            <a:r>
              <a:rPr dirty="0" sz="1450" spc="-5">
                <a:latin typeface="Times New Roman"/>
                <a:cs typeface="Times New Roman"/>
              </a:rPr>
              <a:t>one </a:t>
            </a:r>
            <a:r>
              <a:rPr dirty="0" sz="1450" spc="-10">
                <a:latin typeface="Times New Roman"/>
                <a:cs typeface="Times New Roman"/>
              </a:rPr>
              <a:t>wing was opened </a:t>
            </a:r>
            <a:r>
              <a:rPr dirty="0" sz="1450" spc="-20">
                <a:latin typeface="Times New Roman"/>
                <a:cs typeface="Times New Roman"/>
              </a:rPr>
              <a:t>broadly, </a:t>
            </a:r>
            <a:r>
              <a:rPr dirty="0" sz="1450" spc="-10">
                <a:latin typeface="Times New Roman"/>
                <a:cs typeface="Times New Roman"/>
              </a:rPr>
              <a:t>as though </a:t>
            </a:r>
            <a:r>
              <a:rPr dirty="0" sz="1450" spc="-5">
                <a:latin typeface="Times New Roman"/>
                <a:cs typeface="Times New Roman"/>
              </a:rPr>
              <a:t>no </a:t>
            </a:r>
            <a:r>
              <a:rPr dirty="0" sz="1450" spc="-10">
                <a:latin typeface="Times New Roman"/>
                <a:cs typeface="Times New Roman"/>
              </a:rPr>
              <a:t>guile </a:t>
            </a:r>
            <a:r>
              <a:rPr dirty="0" sz="1450" spc="-5">
                <a:latin typeface="Times New Roman"/>
                <a:cs typeface="Times New Roman"/>
              </a:rPr>
              <a:t>or </a:t>
            </a:r>
            <a:r>
              <a:rPr dirty="0" sz="1450" spc="-10">
                <a:latin typeface="Times New Roman"/>
                <a:cs typeface="Times New Roman"/>
              </a:rPr>
              <a:t>fear </a:t>
            </a:r>
            <a:r>
              <a:rPr dirty="0" sz="1450" spc="-5">
                <a:latin typeface="Times New Roman"/>
                <a:cs typeface="Times New Roman"/>
              </a:rPr>
              <a:t>of </a:t>
            </a:r>
            <a:r>
              <a:rPr dirty="0" sz="1450" spc="-10">
                <a:latin typeface="Times New Roman"/>
                <a:cs typeface="Times New Roman"/>
              </a:rPr>
              <a:t>guile were  known to those within. A tall figure </a:t>
            </a:r>
            <a:r>
              <a:rPr dirty="0" sz="1450" spc="-5">
                <a:latin typeface="Times New Roman"/>
                <a:cs typeface="Times New Roman"/>
              </a:rPr>
              <a:t>of a </a:t>
            </a:r>
            <a:r>
              <a:rPr dirty="0" sz="1450" spc="-10">
                <a:latin typeface="Times New Roman"/>
                <a:cs typeface="Times New Roman"/>
              </a:rPr>
              <a:t>man, muscular and spare, </a:t>
            </a:r>
            <a:r>
              <a:rPr dirty="0" sz="1450" spc="-5">
                <a:latin typeface="Times New Roman"/>
                <a:cs typeface="Times New Roman"/>
              </a:rPr>
              <a:t>but a </a:t>
            </a:r>
            <a:r>
              <a:rPr dirty="0" sz="1450" spc="-10">
                <a:latin typeface="Times New Roman"/>
                <a:cs typeface="Times New Roman"/>
              </a:rPr>
              <a:t>little  bent, confronted </a:t>
            </a:r>
            <a:r>
              <a:rPr dirty="0" sz="1450" spc="-20">
                <a:latin typeface="Times New Roman"/>
                <a:cs typeface="Times New Roman"/>
              </a:rPr>
              <a:t>Villon. </a:t>
            </a:r>
            <a:r>
              <a:rPr dirty="0" sz="1450" spc="-10">
                <a:latin typeface="Times New Roman"/>
                <a:cs typeface="Times New Roman"/>
              </a:rPr>
              <a:t>The head was massive in </a:t>
            </a:r>
            <a:r>
              <a:rPr dirty="0" sz="1450" spc="-5">
                <a:latin typeface="Times New Roman"/>
                <a:cs typeface="Times New Roman"/>
              </a:rPr>
              <a:t>bulk, but </a:t>
            </a:r>
            <a:r>
              <a:rPr dirty="0" sz="1450" spc="-10">
                <a:latin typeface="Times New Roman"/>
                <a:cs typeface="Times New Roman"/>
              </a:rPr>
              <a:t>finely sculptured;  the</a:t>
            </a:r>
            <a:r>
              <a:rPr dirty="0" sz="1450" spc="110">
                <a:latin typeface="Times New Roman"/>
                <a:cs typeface="Times New Roman"/>
              </a:rPr>
              <a:t> </a:t>
            </a:r>
            <a:r>
              <a:rPr dirty="0" sz="1450" spc="-10">
                <a:latin typeface="Times New Roman"/>
                <a:cs typeface="Times New Roman"/>
              </a:rPr>
              <a:t>nose</a:t>
            </a:r>
            <a:r>
              <a:rPr dirty="0" sz="1450" spc="110">
                <a:latin typeface="Times New Roman"/>
                <a:cs typeface="Times New Roman"/>
              </a:rPr>
              <a:t> </a:t>
            </a:r>
            <a:r>
              <a:rPr dirty="0" sz="1450" spc="-5">
                <a:latin typeface="Times New Roman"/>
                <a:cs typeface="Times New Roman"/>
              </a:rPr>
              <a:t>blunt</a:t>
            </a:r>
            <a:r>
              <a:rPr dirty="0" sz="1450" spc="110">
                <a:latin typeface="Times New Roman"/>
                <a:cs typeface="Times New Roman"/>
              </a:rPr>
              <a:t> </a:t>
            </a:r>
            <a:r>
              <a:rPr dirty="0" sz="1450" spc="-10">
                <a:latin typeface="Times New Roman"/>
                <a:cs typeface="Times New Roman"/>
              </a:rPr>
              <a:t>at</a:t>
            </a:r>
            <a:r>
              <a:rPr dirty="0" sz="1450" spc="114">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bottom,</a:t>
            </a:r>
            <a:r>
              <a:rPr dirty="0" sz="1450" spc="110">
                <a:latin typeface="Times New Roman"/>
                <a:cs typeface="Times New Roman"/>
              </a:rPr>
              <a:t> </a:t>
            </a:r>
            <a:r>
              <a:rPr dirty="0" sz="1450" spc="-5">
                <a:latin typeface="Times New Roman"/>
                <a:cs typeface="Times New Roman"/>
              </a:rPr>
              <a:t>but</a:t>
            </a:r>
            <a:r>
              <a:rPr dirty="0" sz="1450" spc="110">
                <a:latin typeface="Times New Roman"/>
                <a:cs typeface="Times New Roman"/>
              </a:rPr>
              <a:t> </a:t>
            </a:r>
            <a:r>
              <a:rPr dirty="0" sz="1450" spc="-10">
                <a:latin typeface="Times New Roman"/>
                <a:cs typeface="Times New Roman"/>
              </a:rPr>
              <a:t>refining</a:t>
            </a:r>
            <a:r>
              <a:rPr dirty="0" sz="1450" spc="114">
                <a:latin typeface="Times New Roman"/>
                <a:cs typeface="Times New Roman"/>
              </a:rPr>
              <a:t> </a:t>
            </a:r>
            <a:r>
              <a:rPr dirty="0" sz="1450" spc="-10">
                <a:latin typeface="Times New Roman"/>
                <a:cs typeface="Times New Roman"/>
              </a:rPr>
              <a:t>upward</a:t>
            </a:r>
            <a:r>
              <a:rPr dirty="0" sz="1450" spc="110">
                <a:latin typeface="Times New Roman"/>
                <a:cs typeface="Times New Roman"/>
              </a:rPr>
              <a:t> </a:t>
            </a:r>
            <a:r>
              <a:rPr dirty="0" sz="1450" spc="-10">
                <a:latin typeface="Times New Roman"/>
                <a:cs typeface="Times New Roman"/>
              </a:rPr>
              <a:t>to</a:t>
            </a:r>
            <a:r>
              <a:rPr dirty="0" sz="1450" spc="110">
                <a:latin typeface="Times New Roman"/>
                <a:cs typeface="Times New Roman"/>
              </a:rPr>
              <a:t> </a:t>
            </a:r>
            <a:r>
              <a:rPr dirty="0" sz="1450" spc="-10">
                <a:latin typeface="Times New Roman"/>
                <a:cs typeface="Times New Roman"/>
              </a:rPr>
              <a:t>where</a:t>
            </a:r>
            <a:r>
              <a:rPr dirty="0" sz="1450" spc="110">
                <a:latin typeface="Times New Roman"/>
                <a:cs typeface="Times New Roman"/>
              </a:rPr>
              <a:t> </a:t>
            </a:r>
            <a:r>
              <a:rPr dirty="0" sz="1450" spc="-10">
                <a:latin typeface="Times New Roman"/>
                <a:cs typeface="Times New Roman"/>
              </a:rPr>
              <a:t>it</a:t>
            </a:r>
            <a:r>
              <a:rPr dirty="0" sz="1450" spc="114">
                <a:latin typeface="Times New Roman"/>
                <a:cs typeface="Times New Roman"/>
              </a:rPr>
              <a:t> </a:t>
            </a:r>
            <a:r>
              <a:rPr dirty="0" sz="1450" spc="-10">
                <a:latin typeface="Times New Roman"/>
                <a:cs typeface="Times New Roman"/>
              </a:rPr>
              <a:t>joined</a:t>
            </a:r>
            <a:r>
              <a:rPr dirty="0" sz="1450" spc="110">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pair</a:t>
            </a:r>
            <a:r>
              <a:rPr dirty="0" sz="1450" spc="114">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strong and honest eyebrows; the mouth and eyes surrounded with delicate  markings, and the whole face based </a:t>
            </a:r>
            <a:r>
              <a:rPr dirty="0" sz="1450" spc="-5">
                <a:latin typeface="Times New Roman"/>
                <a:cs typeface="Times New Roman"/>
              </a:rPr>
              <a:t>upon a </a:t>
            </a:r>
            <a:r>
              <a:rPr dirty="0" sz="1450" spc="-10">
                <a:latin typeface="Times New Roman"/>
                <a:cs typeface="Times New Roman"/>
              </a:rPr>
              <a:t>thick white beard, boldly and  squarely trimmed. Seen as it was </a:t>
            </a:r>
            <a:r>
              <a:rPr dirty="0" sz="1450" spc="-5">
                <a:latin typeface="Times New Roman"/>
                <a:cs typeface="Times New Roman"/>
              </a:rPr>
              <a:t>by </a:t>
            </a:r>
            <a:r>
              <a:rPr dirty="0" sz="1450" spc="-10">
                <a:latin typeface="Times New Roman"/>
                <a:cs typeface="Times New Roman"/>
              </a:rPr>
              <a:t>the light </a:t>
            </a:r>
            <a:r>
              <a:rPr dirty="0" sz="1450" spc="-5">
                <a:latin typeface="Times New Roman"/>
                <a:cs typeface="Times New Roman"/>
              </a:rPr>
              <a:t>of a </a:t>
            </a:r>
            <a:r>
              <a:rPr dirty="0" sz="1450" spc="-10">
                <a:latin typeface="Times New Roman"/>
                <a:cs typeface="Times New Roman"/>
              </a:rPr>
              <a:t>flickering hand-lamp, it  looked perhaps nobler than it had </a:t>
            </a:r>
            <a:r>
              <a:rPr dirty="0" sz="1450" spc="-5">
                <a:latin typeface="Times New Roman"/>
                <a:cs typeface="Times New Roman"/>
              </a:rPr>
              <a:t>a </a:t>
            </a:r>
            <a:r>
              <a:rPr dirty="0" sz="1450" spc="-10">
                <a:latin typeface="Times New Roman"/>
                <a:cs typeface="Times New Roman"/>
              </a:rPr>
              <a:t>right to </a:t>
            </a:r>
            <a:r>
              <a:rPr dirty="0" sz="1450" spc="-5">
                <a:latin typeface="Times New Roman"/>
                <a:cs typeface="Times New Roman"/>
              </a:rPr>
              <a:t>do; but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fine face,  honourable rather than intelligent, strong, simple, and</a:t>
            </a:r>
            <a:r>
              <a:rPr dirty="0" sz="1450" spc="50">
                <a:latin typeface="Times New Roman"/>
                <a:cs typeface="Times New Roman"/>
              </a:rPr>
              <a:t> </a:t>
            </a:r>
            <a:r>
              <a:rPr dirty="0" sz="1450" spc="-10">
                <a:latin typeface="Times New Roman"/>
                <a:cs typeface="Times New Roman"/>
              </a:rPr>
              <a:t>righteous.</a:t>
            </a:r>
            <a:endParaRPr sz="1450">
              <a:latin typeface="Times New Roman"/>
              <a:cs typeface="Times New Roman"/>
            </a:endParaRPr>
          </a:p>
          <a:p>
            <a:pPr algn="just" marL="12700">
              <a:lnSpc>
                <a:spcPct val="100000"/>
              </a:lnSpc>
              <a:spcBef>
                <a:spcPts val="790"/>
              </a:spcBef>
            </a:pPr>
            <a:r>
              <a:rPr dirty="0" sz="1450" spc="-45">
                <a:latin typeface="Times New Roman"/>
                <a:cs typeface="Times New Roman"/>
              </a:rPr>
              <a:t>"You </a:t>
            </a:r>
            <a:r>
              <a:rPr dirty="0" sz="1450" spc="-10">
                <a:latin typeface="Times New Roman"/>
                <a:cs typeface="Times New Roman"/>
              </a:rPr>
              <a:t>knock late, </a:t>
            </a:r>
            <a:r>
              <a:rPr dirty="0" sz="1450" spc="-20">
                <a:latin typeface="Times New Roman"/>
                <a:cs typeface="Times New Roman"/>
              </a:rPr>
              <a:t>sir," </a:t>
            </a:r>
            <a:r>
              <a:rPr dirty="0" sz="1450" spc="-10">
                <a:latin typeface="Times New Roman"/>
                <a:cs typeface="Times New Roman"/>
              </a:rPr>
              <a:t>said the old man in resonant, courteous</a:t>
            </a:r>
            <a:r>
              <a:rPr dirty="0" sz="1450" spc="120">
                <a:latin typeface="Times New Roman"/>
                <a:cs typeface="Times New Roman"/>
              </a:rPr>
              <a:t> </a:t>
            </a:r>
            <a:r>
              <a:rPr dirty="0" sz="1450" spc="-10">
                <a:latin typeface="Times New Roman"/>
                <a:cs typeface="Times New Roman"/>
              </a:rPr>
              <a:t>tones.</a:t>
            </a:r>
            <a:endParaRPr sz="1450">
              <a:latin typeface="Times New Roman"/>
              <a:cs typeface="Times New Roman"/>
            </a:endParaRPr>
          </a:p>
          <a:p>
            <a:pPr algn="just" marL="12700" marR="12065">
              <a:lnSpc>
                <a:spcPts val="1730"/>
              </a:lnSpc>
              <a:spcBef>
                <a:spcPts val="919"/>
              </a:spcBef>
            </a:pPr>
            <a:r>
              <a:rPr dirty="0" sz="1450" spc="-25">
                <a:latin typeface="Times New Roman"/>
                <a:cs typeface="Times New Roman"/>
              </a:rPr>
              <a:t>Villon </a:t>
            </a:r>
            <a:r>
              <a:rPr dirty="0" sz="1450" spc="-10">
                <a:latin typeface="Times New Roman"/>
                <a:cs typeface="Times New Roman"/>
              </a:rPr>
              <a:t>cringed, and </a:t>
            </a:r>
            <a:r>
              <a:rPr dirty="0" sz="1450" spc="-5">
                <a:latin typeface="Times New Roman"/>
                <a:cs typeface="Times New Roman"/>
              </a:rPr>
              <a:t>brought up </a:t>
            </a:r>
            <a:r>
              <a:rPr dirty="0" sz="1450" spc="-10">
                <a:latin typeface="Times New Roman"/>
                <a:cs typeface="Times New Roman"/>
              </a:rPr>
              <a:t>many servile words </a:t>
            </a:r>
            <a:r>
              <a:rPr dirty="0" sz="1450" spc="-5">
                <a:latin typeface="Times New Roman"/>
                <a:cs typeface="Times New Roman"/>
              </a:rPr>
              <a:t>of </a:t>
            </a:r>
            <a:r>
              <a:rPr dirty="0" sz="1450" spc="-10">
                <a:latin typeface="Times New Roman"/>
                <a:cs typeface="Times New Roman"/>
              </a:rPr>
              <a:t>apology; at </a:t>
            </a:r>
            <a:r>
              <a:rPr dirty="0" sz="1450" spc="-5">
                <a:latin typeface="Times New Roman"/>
                <a:cs typeface="Times New Roman"/>
              </a:rPr>
              <a:t>a </a:t>
            </a:r>
            <a:r>
              <a:rPr dirty="0" sz="1450" spc="-10">
                <a:latin typeface="Times New Roman"/>
                <a:cs typeface="Times New Roman"/>
              </a:rPr>
              <a:t>crisis </a:t>
            </a:r>
            <a:r>
              <a:rPr dirty="0" sz="1450" spc="-5">
                <a:latin typeface="Times New Roman"/>
                <a:cs typeface="Times New Roman"/>
              </a:rPr>
              <a:t>of  </a:t>
            </a:r>
            <a:r>
              <a:rPr dirty="0" sz="1450" spc="-10">
                <a:latin typeface="Times New Roman"/>
                <a:cs typeface="Times New Roman"/>
              </a:rPr>
              <a:t>this sort, the beggar was uppermost in him, and the man </a:t>
            </a:r>
            <a:r>
              <a:rPr dirty="0" sz="1450" spc="-5">
                <a:latin typeface="Times New Roman"/>
                <a:cs typeface="Times New Roman"/>
              </a:rPr>
              <a:t>of </a:t>
            </a:r>
            <a:r>
              <a:rPr dirty="0" sz="1450" spc="-10">
                <a:latin typeface="Times New Roman"/>
                <a:cs typeface="Times New Roman"/>
              </a:rPr>
              <a:t>genius hid his head  with confusion.</a:t>
            </a:r>
            <a:endParaRPr sz="1450">
              <a:latin typeface="Times New Roman"/>
              <a:cs typeface="Times New Roman"/>
            </a:endParaRPr>
          </a:p>
          <a:p>
            <a:pPr marL="12700" marR="934719">
              <a:lnSpc>
                <a:spcPts val="1730"/>
              </a:lnSpc>
              <a:spcBef>
                <a:spcPts val="860"/>
              </a:spcBef>
            </a:pPr>
            <a:r>
              <a:rPr dirty="0" sz="1450" spc="-45">
                <a:latin typeface="Times New Roman"/>
                <a:cs typeface="Times New Roman"/>
              </a:rPr>
              <a:t>"You </a:t>
            </a:r>
            <a:r>
              <a:rPr dirty="0" sz="1450" spc="-10">
                <a:latin typeface="Times New Roman"/>
                <a:cs typeface="Times New Roman"/>
              </a:rPr>
              <a:t>are cold," repeated the old man, "and </a:t>
            </a:r>
            <a:r>
              <a:rPr dirty="0" sz="1450" spc="-5">
                <a:latin typeface="Times New Roman"/>
                <a:cs typeface="Times New Roman"/>
              </a:rPr>
              <a:t>hungry? </a:t>
            </a:r>
            <a:r>
              <a:rPr dirty="0" sz="1450" spc="-35">
                <a:latin typeface="Times New Roman"/>
                <a:cs typeface="Times New Roman"/>
              </a:rPr>
              <a:t>Well, </a:t>
            </a:r>
            <a:r>
              <a:rPr dirty="0" sz="1450" spc="-10">
                <a:latin typeface="Times New Roman"/>
                <a:cs typeface="Times New Roman"/>
              </a:rPr>
              <a:t>step </a:t>
            </a:r>
            <a:r>
              <a:rPr dirty="0" sz="1450" spc="-5">
                <a:latin typeface="Times New Roman"/>
                <a:cs typeface="Times New Roman"/>
              </a:rPr>
              <a:t>in."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ordered him into the house with </a:t>
            </a:r>
            <a:r>
              <a:rPr dirty="0" sz="1450" spc="-5">
                <a:latin typeface="Times New Roman"/>
                <a:cs typeface="Times New Roman"/>
              </a:rPr>
              <a:t>a </a:t>
            </a:r>
            <a:r>
              <a:rPr dirty="0" sz="1450" spc="-10">
                <a:latin typeface="Times New Roman"/>
                <a:cs typeface="Times New Roman"/>
              </a:rPr>
              <a:t>noble enough</a:t>
            </a:r>
            <a:r>
              <a:rPr dirty="0" sz="1450" spc="95">
                <a:latin typeface="Times New Roman"/>
                <a:cs typeface="Times New Roman"/>
              </a:rPr>
              <a:t> </a:t>
            </a:r>
            <a:r>
              <a:rPr dirty="0" sz="1450" spc="-10">
                <a:latin typeface="Times New Roman"/>
                <a:cs typeface="Times New Roman"/>
              </a:rPr>
              <a:t>gesture.</a:t>
            </a:r>
            <a:endParaRPr sz="1450">
              <a:latin typeface="Times New Roman"/>
              <a:cs typeface="Times New Roman"/>
            </a:endParaRPr>
          </a:p>
          <a:p>
            <a:pPr marL="12700" marR="12700">
              <a:lnSpc>
                <a:spcPts val="1730"/>
              </a:lnSpc>
              <a:spcBef>
                <a:spcPts val="860"/>
              </a:spcBef>
            </a:pPr>
            <a:r>
              <a:rPr dirty="0" sz="1450" spc="-10">
                <a:latin typeface="Times New Roman"/>
                <a:cs typeface="Times New Roman"/>
              </a:rPr>
              <a:t>"Some great </a:t>
            </a:r>
            <a:r>
              <a:rPr dirty="0" sz="1450" spc="-15">
                <a:latin typeface="Times New Roman"/>
                <a:cs typeface="Times New Roman"/>
              </a:rPr>
              <a:t>seigneur," </a:t>
            </a:r>
            <a:r>
              <a:rPr dirty="0" sz="1450" spc="-5">
                <a:latin typeface="Times New Roman"/>
                <a:cs typeface="Times New Roman"/>
              </a:rPr>
              <a:t>thought </a:t>
            </a:r>
            <a:r>
              <a:rPr dirty="0" sz="1450" spc="-20">
                <a:latin typeface="Times New Roman"/>
                <a:cs typeface="Times New Roman"/>
              </a:rPr>
              <a:t>Villon, </a:t>
            </a:r>
            <a:r>
              <a:rPr dirty="0" sz="1450" spc="-10">
                <a:latin typeface="Times New Roman"/>
                <a:cs typeface="Times New Roman"/>
              </a:rPr>
              <a:t>as his host, setting down the lamp </a:t>
            </a:r>
            <a:r>
              <a:rPr dirty="0" sz="1450" spc="-5">
                <a:latin typeface="Times New Roman"/>
                <a:cs typeface="Times New Roman"/>
              </a:rPr>
              <a:t>on  </a:t>
            </a:r>
            <a:r>
              <a:rPr dirty="0" sz="1450" spc="-10">
                <a:latin typeface="Times New Roman"/>
                <a:cs typeface="Times New Roman"/>
              </a:rPr>
              <a:t>the flagged pavement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entry, </a:t>
            </a:r>
            <a:r>
              <a:rPr dirty="0" sz="1450" spc="-10">
                <a:latin typeface="Times New Roman"/>
                <a:cs typeface="Times New Roman"/>
              </a:rPr>
              <a:t>shot the bolts once more into their</a:t>
            </a:r>
            <a:r>
              <a:rPr dirty="0" sz="1450" spc="160">
                <a:latin typeface="Times New Roman"/>
                <a:cs typeface="Times New Roman"/>
              </a:rPr>
              <a:t> </a:t>
            </a:r>
            <a:r>
              <a:rPr dirty="0" sz="1450" spc="-10">
                <a:latin typeface="Times New Roman"/>
                <a:cs typeface="Times New Roman"/>
              </a:rPr>
              <a:t>places.</a:t>
            </a:r>
            <a:endParaRPr sz="1450">
              <a:latin typeface="Times New Roman"/>
              <a:cs typeface="Times New Roman"/>
            </a:endParaRPr>
          </a:p>
          <a:p>
            <a:pPr algn="just" marL="12700" marR="5080">
              <a:lnSpc>
                <a:spcPts val="1730"/>
              </a:lnSpc>
              <a:spcBef>
                <a:spcPts val="860"/>
              </a:spcBef>
            </a:pPr>
            <a:r>
              <a:rPr dirty="0" sz="1450" spc="-45">
                <a:latin typeface="Times New Roman"/>
                <a:cs typeface="Times New Roman"/>
              </a:rPr>
              <a:t>"You </a:t>
            </a:r>
            <a:r>
              <a:rPr dirty="0" sz="1450" spc="-10">
                <a:latin typeface="Times New Roman"/>
                <a:cs typeface="Times New Roman"/>
              </a:rPr>
              <a:t>will pardon me if </a:t>
            </a:r>
            <a:r>
              <a:rPr dirty="0" sz="1450" spc="-5">
                <a:latin typeface="Times New Roman"/>
                <a:cs typeface="Times New Roman"/>
              </a:rPr>
              <a:t>I go </a:t>
            </a:r>
            <a:r>
              <a:rPr dirty="0" sz="1450" spc="-10">
                <a:latin typeface="Times New Roman"/>
                <a:cs typeface="Times New Roman"/>
              </a:rPr>
              <a:t>in front," </a:t>
            </a:r>
            <a:r>
              <a:rPr dirty="0" sz="1450" spc="-5">
                <a:latin typeface="Times New Roman"/>
                <a:cs typeface="Times New Roman"/>
              </a:rPr>
              <a:t>he </a:t>
            </a:r>
            <a:r>
              <a:rPr dirty="0" sz="1450" spc="-10">
                <a:latin typeface="Times New Roman"/>
                <a:cs typeface="Times New Roman"/>
              </a:rPr>
              <a:t>said, when this was done; and </a:t>
            </a:r>
            <a:r>
              <a:rPr dirty="0" sz="1450" spc="-5">
                <a:latin typeface="Times New Roman"/>
                <a:cs typeface="Times New Roman"/>
              </a:rPr>
              <a:t>he  </a:t>
            </a:r>
            <a:r>
              <a:rPr dirty="0" sz="1450" spc="-10">
                <a:latin typeface="Times New Roman"/>
                <a:cs typeface="Times New Roman"/>
              </a:rPr>
              <a:t>preceded the poet upstairs into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apartment, warmed with </a:t>
            </a:r>
            <a:r>
              <a:rPr dirty="0" sz="1450" spc="-5">
                <a:latin typeface="Times New Roman"/>
                <a:cs typeface="Times New Roman"/>
              </a:rPr>
              <a:t>a </a:t>
            </a:r>
            <a:r>
              <a:rPr dirty="0" sz="1450" spc="-10">
                <a:latin typeface="Times New Roman"/>
                <a:cs typeface="Times New Roman"/>
              </a:rPr>
              <a:t>pan </a:t>
            </a:r>
            <a:r>
              <a:rPr dirty="0" sz="1450" spc="-5">
                <a:latin typeface="Times New Roman"/>
                <a:cs typeface="Times New Roman"/>
              </a:rPr>
              <a:t>of  </a:t>
            </a:r>
            <a:r>
              <a:rPr dirty="0" sz="1450" spc="-10">
                <a:latin typeface="Times New Roman"/>
                <a:cs typeface="Times New Roman"/>
              </a:rPr>
              <a:t>charcoal and lit </a:t>
            </a:r>
            <a:r>
              <a:rPr dirty="0" sz="1450" spc="-5">
                <a:latin typeface="Times New Roman"/>
                <a:cs typeface="Times New Roman"/>
              </a:rPr>
              <a:t>by a </a:t>
            </a:r>
            <a:r>
              <a:rPr dirty="0" sz="1450" spc="-10">
                <a:latin typeface="Times New Roman"/>
                <a:cs typeface="Times New Roman"/>
              </a:rPr>
              <a:t>great lamp hanging from the roof. It was very bare </a:t>
            </a:r>
            <a:r>
              <a:rPr dirty="0" sz="1450" spc="-5">
                <a:latin typeface="Times New Roman"/>
                <a:cs typeface="Times New Roman"/>
              </a:rPr>
              <a:t>of  </a:t>
            </a:r>
            <a:r>
              <a:rPr dirty="0" sz="1450" spc="-10">
                <a:latin typeface="Times New Roman"/>
                <a:cs typeface="Times New Roman"/>
              </a:rPr>
              <a:t>furniture: only some gold plate </a:t>
            </a:r>
            <a:r>
              <a:rPr dirty="0" sz="1450" spc="-5">
                <a:latin typeface="Times New Roman"/>
                <a:cs typeface="Times New Roman"/>
              </a:rPr>
              <a:t>on a </a:t>
            </a:r>
            <a:r>
              <a:rPr dirty="0" sz="1450" spc="-10">
                <a:latin typeface="Times New Roman"/>
                <a:cs typeface="Times New Roman"/>
              </a:rPr>
              <a:t>sideboard; some folios; and </a:t>
            </a:r>
            <a:r>
              <a:rPr dirty="0" sz="1450" spc="-5">
                <a:latin typeface="Times New Roman"/>
                <a:cs typeface="Times New Roman"/>
              </a:rPr>
              <a:t>a </a:t>
            </a:r>
            <a:r>
              <a:rPr dirty="0" sz="1450" spc="-10">
                <a:latin typeface="Times New Roman"/>
                <a:cs typeface="Times New Roman"/>
              </a:rPr>
              <a:t>stand </a:t>
            </a:r>
            <a:r>
              <a:rPr dirty="0" sz="1450" spc="-5">
                <a:latin typeface="Times New Roman"/>
                <a:cs typeface="Times New Roman"/>
              </a:rPr>
              <a:t>of  </a:t>
            </a:r>
            <a:r>
              <a:rPr dirty="0" sz="1450" spc="-10">
                <a:latin typeface="Times New Roman"/>
                <a:cs typeface="Times New Roman"/>
              </a:rPr>
              <a:t>armour between the windows. Some smart tapestry </a:t>
            </a:r>
            <a:r>
              <a:rPr dirty="0" sz="1450" spc="-5">
                <a:latin typeface="Times New Roman"/>
                <a:cs typeface="Times New Roman"/>
              </a:rPr>
              <a:t>hung upon </a:t>
            </a:r>
            <a:r>
              <a:rPr dirty="0" sz="1450" spc="-10">
                <a:latin typeface="Times New Roman"/>
                <a:cs typeface="Times New Roman"/>
              </a:rPr>
              <a:t>the walls,  representing the crucifixion </a:t>
            </a:r>
            <a:r>
              <a:rPr dirty="0" sz="1450" spc="-5">
                <a:latin typeface="Times New Roman"/>
                <a:cs typeface="Times New Roman"/>
              </a:rPr>
              <a:t>of our </a:t>
            </a:r>
            <a:r>
              <a:rPr dirty="0" sz="1450" spc="-10">
                <a:latin typeface="Times New Roman"/>
                <a:cs typeface="Times New Roman"/>
              </a:rPr>
              <a:t>Lord in </a:t>
            </a:r>
            <a:r>
              <a:rPr dirty="0" sz="1450" spc="-5">
                <a:latin typeface="Times New Roman"/>
                <a:cs typeface="Times New Roman"/>
              </a:rPr>
              <a:t>one </a:t>
            </a:r>
            <a:r>
              <a:rPr dirty="0" sz="1450" spc="-10">
                <a:latin typeface="Times New Roman"/>
                <a:cs typeface="Times New Roman"/>
              </a:rPr>
              <a:t>piece, and in another </a:t>
            </a:r>
            <a:r>
              <a:rPr dirty="0" sz="1450" spc="-5">
                <a:latin typeface="Times New Roman"/>
                <a:cs typeface="Times New Roman"/>
              </a:rPr>
              <a:t>a </a:t>
            </a:r>
            <a:r>
              <a:rPr dirty="0" sz="1450" spc="-10">
                <a:latin typeface="Times New Roman"/>
                <a:cs typeface="Times New Roman"/>
              </a:rPr>
              <a:t>scene </a:t>
            </a:r>
            <a:r>
              <a:rPr dirty="0" sz="1450" spc="-5">
                <a:latin typeface="Times New Roman"/>
                <a:cs typeface="Times New Roman"/>
              </a:rPr>
              <a:t>of  </a:t>
            </a:r>
            <a:r>
              <a:rPr dirty="0" sz="1450" spc="-10">
                <a:latin typeface="Times New Roman"/>
                <a:cs typeface="Times New Roman"/>
              </a:rPr>
              <a:t>shepherds and shepherdesses </a:t>
            </a:r>
            <a:r>
              <a:rPr dirty="0" sz="1450" spc="-5">
                <a:latin typeface="Times New Roman"/>
                <a:cs typeface="Times New Roman"/>
              </a:rPr>
              <a:t>by a </a:t>
            </a:r>
            <a:r>
              <a:rPr dirty="0" sz="1450" spc="-10">
                <a:latin typeface="Times New Roman"/>
                <a:cs typeface="Times New Roman"/>
              </a:rPr>
              <a:t>running stream. Over the chimney was </a:t>
            </a:r>
            <a:r>
              <a:rPr dirty="0" sz="1450" spc="-5">
                <a:latin typeface="Times New Roman"/>
                <a:cs typeface="Times New Roman"/>
              </a:rPr>
              <a:t>a  </a:t>
            </a:r>
            <a:r>
              <a:rPr dirty="0" sz="1450" spc="-10">
                <a:latin typeface="Times New Roman"/>
                <a:cs typeface="Times New Roman"/>
              </a:rPr>
              <a:t>shield </a:t>
            </a:r>
            <a:r>
              <a:rPr dirty="0" sz="1450" spc="-5">
                <a:latin typeface="Times New Roman"/>
                <a:cs typeface="Times New Roman"/>
              </a:rPr>
              <a:t>of </a:t>
            </a:r>
            <a:r>
              <a:rPr dirty="0" sz="1450" spc="-10">
                <a:latin typeface="Times New Roman"/>
                <a:cs typeface="Times New Roman"/>
              </a:rPr>
              <a:t>arms.</a:t>
            </a:r>
            <a:endParaRPr sz="1450">
              <a:latin typeface="Times New Roman"/>
              <a:cs typeface="Times New Roman"/>
            </a:endParaRPr>
          </a:p>
          <a:p>
            <a:pPr algn="just" marL="12700" marR="5080">
              <a:lnSpc>
                <a:spcPts val="1730"/>
              </a:lnSpc>
              <a:spcBef>
                <a:spcPts val="850"/>
              </a:spcBef>
            </a:pP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seat yourself," said the old man, "and forgive me if </a:t>
            </a:r>
            <a:r>
              <a:rPr dirty="0" sz="1450" spc="-5">
                <a:latin typeface="Times New Roman"/>
                <a:cs typeface="Times New Roman"/>
              </a:rPr>
              <a:t>I </a:t>
            </a:r>
            <a:r>
              <a:rPr dirty="0" sz="1450" spc="-10">
                <a:latin typeface="Times New Roman"/>
                <a:cs typeface="Times New Roman"/>
              </a:rPr>
              <a:t>leave </a:t>
            </a:r>
            <a:r>
              <a:rPr dirty="0" sz="1450" spc="-5">
                <a:latin typeface="Times New Roman"/>
                <a:cs typeface="Times New Roman"/>
              </a:rPr>
              <a:t>you? I  </a:t>
            </a:r>
            <a:r>
              <a:rPr dirty="0" sz="1450" spc="-10">
                <a:latin typeface="Times New Roman"/>
                <a:cs typeface="Times New Roman"/>
              </a:rPr>
              <a:t>am alone in my house to-night, and if </a:t>
            </a:r>
            <a:r>
              <a:rPr dirty="0" sz="1450" spc="-5">
                <a:latin typeface="Times New Roman"/>
                <a:cs typeface="Times New Roman"/>
              </a:rPr>
              <a:t>you </a:t>
            </a:r>
            <a:r>
              <a:rPr dirty="0" sz="1450" spc="-10">
                <a:latin typeface="Times New Roman"/>
                <a:cs typeface="Times New Roman"/>
              </a:rPr>
              <a:t>are to eat </a:t>
            </a:r>
            <a:r>
              <a:rPr dirty="0" sz="1450" spc="-5">
                <a:latin typeface="Times New Roman"/>
                <a:cs typeface="Times New Roman"/>
              </a:rPr>
              <a:t>I </a:t>
            </a:r>
            <a:r>
              <a:rPr dirty="0" sz="1450" spc="-10">
                <a:latin typeface="Times New Roman"/>
                <a:cs typeface="Times New Roman"/>
              </a:rPr>
              <a:t>must forage for </a:t>
            </a:r>
            <a:r>
              <a:rPr dirty="0" sz="1450" spc="-5">
                <a:latin typeface="Times New Roman"/>
                <a:cs typeface="Times New Roman"/>
              </a:rPr>
              <a:t>you  </a:t>
            </a:r>
            <a:r>
              <a:rPr dirty="0" sz="1450" spc="-10">
                <a:latin typeface="Times New Roman"/>
                <a:cs typeface="Times New Roman"/>
              </a:rPr>
              <a:t>myself."</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No sooner was his host </a:t>
            </a:r>
            <a:r>
              <a:rPr dirty="0" sz="1450" spc="-5">
                <a:latin typeface="Times New Roman"/>
                <a:cs typeface="Times New Roman"/>
              </a:rPr>
              <a:t>gone </a:t>
            </a:r>
            <a:r>
              <a:rPr dirty="0" sz="1450" spc="-10">
                <a:latin typeface="Times New Roman"/>
                <a:cs typeface="Times New Roman"/>
              </a:rPr>
              <a:t>than </a:t>
            </a:r>
            <a:r>
              <a:rPr dirty="0" sz="1450" spc="-25">
                <a:latin typeface="Times New Roman"/>
                <a:cs typeface="Times New Roman"/>
              </a:rPr>
              <a:t>Villon </a:t>
            </a:r>
            <a:r>
              <a:rPr dirty="0" sz="1450" spc="-10">
                <a:latin typeface="Times New Roman"/>
                <a:cs typeface="Times New Roman"/>
              </a:rPr>
              <a:t>leaped from the chair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just seated himself, and began examining the room, with the stealth and  passion </a:t>
            </a:r>
            <a:r>
              <a:rPr dirty="0" sz="1450" spc="-5">
                <a:latin typeface="Times New Roman"/>
                <a:cs typeface="Times New Roman"/>
              </a:rPr>
              <a:t>of a </a:t>
            </a:r>
            <a:r>
              <a:rPr dirty="0" sz="1450" spc="-10">
                <a:latin typeface="Times New Roman"/>
                <a:cs typeface="Times New Roman"/>
              </a:rPr>
              <a:t>cat. He weighed the gold flagons in his hand, opened all the  folios, and investigated the arms </a:t>
            </a:r>
            <a:r>
              <a:rPr dirty="0" sz="1450" spc="-5">
                <a:latin typeface="Times New Roman"/>
                <a:cs typeface="Times New Roman"/>
              </a:rPr>
              <a:t>upon </a:t>
            </a:r>
            <a:r>
              <a:rPr dirty="0" sz="1450" spc="-10">
                <a:latin typeface="Times New Roman"/>
                <a:cs typeface="Times New Roman"/>
              </a:rPr>
              <a:t>the shield, and the </a:t>
            </a:r>
            <a:r>
              <a:rPr dirty="0" sz="1450" spc="-15">
                <a:latin typeface="Times New Roman"/>
                <a:cs typeface="Times New Roman"/>
              </a:rPr>
              <a:t>stuff </a:t>
            </a:r>
            <a:r>
              <a:rPr dirty="0" sz="1450" spc="-10">
                <a:latin typeface="Times New Roman"/>
                <a:cs typeface="Times New Roman"/>
              </a:rPr>
              <a:t>with which the  seats were lined. He raised the window curtains, and saw that the windows  were set with rich stained glass in figures, so far as </a:t>
            </a:r>
            <a:r>
              <a:rPr dirty="0" sz="1450" spc="-5">
                <a:latin typeface="Times New Roman"/>
                <a:cs typeface="Times New Roman"/>
              </a:rPr>
              <a:t>he </a:t>
            </a:r>
            <a:r>
              <a:rPr dirty="0" sz="1450" spc="-10">
                <a:latin typeface="Times New Roman"/>
                <a:cs typeface="Times New Roman"/>
              </a:rPr>
              <a:t>could see, </a:t>
            </a:r>
            <a:r>
              <a:rPr dirty="0" sz="1450" spc="-5">
                <a:latin typeface="Times New Roman"/>
                <a:cs typeface="Times New Roman"/>
              </a:rPr>
              <a:t>of </a:t>
            </a:r>
            <a:r>
              <a:rPr dirty="0" sz="1450" spc="-10">
                <a:latin typeface="Times New Roman"/>
                <a:cs typeface="Times New Roman"/>
              </a:rPr>
              <a:t>martial  import. Then </a:t>
            </a:r>
            <a:r>
              <a:rPr dirty="0" sz="1450" spc="-5">
                <a:latin typeface="Times New Roman"/>
                <a:cs typeface="Times New Roman"/>
              </a:rPr>
              <a:t>he </a:t>
            </a:r>
            <a:r>
              <a:rPr dirty="0" sz="1450" spc="-10">
                <a:latin typeface="Times New Roman"/>
                <a:cs typeface="Times New Roman"/>
              </a:rPr>
              <a:t>stood in the middle </a:t>
            </a:r>
            <a:r>
              <a:rPr dirty="0" sz="1450" spc="-5">
                <a:latin typeface="Times New Roman"/>
                <a:cs typeface="Times New Roman"/>
              </a:rPr>
              <a:t>of </a:t>
            </a:r>
            <a:r>
              <a:rPr dirty="0" sz="1450" spc="-10">
                <a:latin typeface="Times New Roman"/>
                <a:cs typeface="Times New Roman"/>
              </a:rPr>
              <a:t>the room, drew </a:t>
            </a:r>
            <a:r>
              <a:rPr dirty="0" sz="1450" spc="-5">
                <a:latin typeface="Times New Roman"/>
                <a:cs typeface="Times New Roman"/>
              </a:rPr>
              <a:t>a </a:t>
            </a:r>
            <a:r>
              <a:rPr dirty="0" sz="1450" spc="-10">
                <a:latin typeface="Times New Roman"/>
                <a:cs typeface="Times New Roman"/>
              </a:rPr>
              <a:t>long breath, and  retaining it with </a:t>
            </a:r>
            <a:r>
              <a:rPr dirty="0" sz="1450" spc="-15">
                <a:latin typeface="Times New Roman"/>
                <a:cs typeface="Times New Roman"/>
              </a:rPr>
              <a:t>puffed </a:t>
            </a:r>
            <a:r>
              <a:rPr dirty="0" sz="1450" spc="-10">
                <a:latin typeface="Times New Roman"/>
                <a:cs typeface="Times New Roman"/>
              </a:rPr>
              <a:t>cheeks, looked round and round him, turning </a:t>
            </a:r>
            <a:r>
              <a:rPr dirty="0" sz="1450" spc="-5">
                <a:latin typeface="Times New Roman"/>
                <a:cs typeface="Times New Roman"/>
              </a:rPr>
              <a:t>on </a:t>
            </a:r>
            <a:r>
              <a:rPr dirty="0" sz="1450" spc="-10">
                <a:latin typeface="Times New Roman"/>
                <a:cs typeface="Times New Roman"/>
              </a:rPr>
              <a:t>his  heels, as if to impress every feature </a:t>
            </a:r>
            <a:r>
              <a:rPr dirty="0" sz="1450" spc="-5">
                <a:latin typeface="Times New Roman"/>
                <a:cs typeface="Times New Roman"/>
              </a:rPr>
              <a:t>of </a:t>
            </a:r>
            <a:r>
              <a:rPr dirty="0" sz="1450" spc="-10">
                <a:latin typeface="Times New Roman"/>
                <a:cs typeface="Times New Roman"/>
              </a:rPr>
              <a:t>the apartment </a:t>
            </a:r>
            <a:r>
              <a:rPr dirty="0" sz="1450" spc="-5">
                <a:latin typeface="Times New Roman"/>
                <a:cs typeface="Times New Roman"/>
              </a:rPr>
              <a:t>on </a:t>
            </a:r>
            <a:r>
              <a:rPr dirty="0" sz="1450" spc="-10">
                <a:latin typeface="Times New Roman"/>
                <a:cs typeface="Times New Roman"/>
              </a:rPr>
              <a:t>his</a:t>
            </a:r>
            <a:r>
              <a:rPr dirty="0" sz="1450" spc="70">
                <a:latin typeface="Times New Roman"/>
                <a:cs typeface="Times New Roman"/>
              </a:rPr>
              <a:t> </a:t>
            </a:r>
            <a:r>
              <a:rPr dirty="0" sz="1450" spc="-25">
                <a:latin typeface="Times New Roman"/>
                <a:cs typeface="Times New Roman"/>
              </a:rPr>
              <a:t>memory.</a:t>
            </a:r>
            <a:endParaRPr sz="1450">
              <a:latin typeface="Times New Roman"/>
              <a:cs typeface="Times New Roman"/>
            </a:endParaRPr>
          </a:p>
          <a:p>
            <a:pPr algn="just" marL="12700" marR="9525">
              <a:lnSpc>
                <a:spcPts val="1730"/>
              </a:lnSpc>
              <a:spcBef>
                <a:spcPts val="850"/>
              </a:spcBef>
            </a:pPr>
            <a:r>
              <a:rPr dirty="0" sz="1450" spc="-10">
                <a:latin typeface="Times New Roman"/>
                <a:cs typeface="Times New Roman"/>
              </a:rPr>
              <a:t>"Seven pieces </a:t>
            </a:r>
            <a:r>
              <a:rPr dirty="0" sz="1450" spc="-5">
                <a:latin typeface="Times New Roman"/>
                <a:cs typeface="Times New Roman"/>
              </a:rPr>
              <a:t>of </a:t>
            </a:r>
            <a:r>
              <a:rPr dirty="0" sz="1450" spc="-10">
                <a:latin typeface="Times New Roman"/>
                <a:cs typeface="Times New Roman"/>
              </a:rPr>
              <a:t>plate," </a:t>
            </a:r>
            <a:r>
              <a:rPr dirty="0" sz="1450" spc="-5">
                <a:latin typeface="Times New Roman"/>
                <a:cs typeface="Times New Roman"/>
              </a:rPr>
              <a:t>he </a:t>
            </a:r>
            <a:r>
              <a:rPr dirty="0" sz="1450" spc="-10">
                <a:latin typeface="Times New Roman"/>
                <a:cs typeface="Times New Roman"/>
              </a:rPr>
              <a:t>said. "If there had been ten, </a:t>
            </a:r>
            <a:r>
              <a:rPr dirty="0" sz="1450" spc="-5">
                <a:latin typeface="Times New Roman"/>
                <a:cs typeface="Times New Roman"/>
              </a:rPr>
              <a:t>I </a:t>
            </a:r>
            <a:r>
              <a:rPr dirty="0" sz="1450" spc="-10">
                <a:latin typeface="Times New Roman"/>
                <a:cs typeface="Times New Roman"/>
              </a:rPr>
              <a:t>would have risked it.  A fine house, and </a:t>
            </a:r>
            <a:r>
              <a:rPr dirty="0" sz="1450" spc="-5">
                <a:latin typeface="Times New Roman"/>
                <a:cs typeface="Times New Roman"/>
              </a:rPr>
              <a:t>a </a:t>
            </a:r>
            <a:r>
              <a:rPr dirty="0" sz="1450" spc="-10">
                <a:latin typeface="Times New Roman"/>
                <a:cs typeface="Times New Roman"/>
              </a:rPr>
              <a:t>fine old </a:t>
            </a:r>
            <a:r>
              <a:rPr dirty="0" sz="1450" spc="-20">
                <a:latin typeface="Times New Roman"/>
                <a:cs typeface="Times New Roman"/>
              </a:rPr>
              <a:t>master, </a:t>
            </a:r>
            <a:r>
              <a:rPr dirty="0" sz="1450" spc="-10">
                <a:latin typeface="Times New Roman"/>
                <a:cs typeface="Times New Roman"/>
              </a:rPr>
              <a:t>so help me all the</a:t>
            </a:r>
            <a:r>
              <a:rPr dirty="0" sz="1450" spc="5">
                <a:latin typeface="Times New Roman"/>
                <a:cs typeface="Times New Roman"/>
              </a:rPr>
              <a:t> </a:t>
            </a:r>
            <a:r>
              <a:rPr dirty="0" sz="1450" spc="-10">
                <a:latin typeface="Times New Roman"/>
                <a:cs typeface="Times New Roman"/>
              </a:rPr>
              <a:t>saints!"</a:t>
            </a:r>
            <a:endParaRPr sz="1450">
              <a:latin typeface="Times New Roman"/>
              <a:cs typeface="Times New Roman"/>
            </a:endParaRPr>
          </a:p>
          <a:p>
            <a:pPr algn="just" marL="12700" marR="6985">
              <a:lnSpc>
                <a:spcPts val="1730"/>
              </a:lnSpc>
              <a:spcBef>
                <a:spcPts val="865"/>
              </a:spcBef>
            </a:pPr>
            <a:r>
              <a:rPr dirty="0" sz="1450" spc="-10">
                <a:latin typeface="Times New Roman"/>
                <a:cs typeface="Times New Roman"/>
              </a:rPr>
              <a:t>And just then, hearing the old man's tread returning along the </a:t>
            </a:r>
            <a:r>
              <a:rPr dirty="0" sz="1450" spc="-15">
                <a:latin typeface="Times New Roman"/>
                <a:cs typeface="Times New Roman"/>
              </a:rPr>
              <a:t>corridor, </a:t>
            </a:r>
            <a:r>
              <a:rPr dirty="0" sz="1450" spc="-5">
                <a:latin typeface="Times New Roman"/>
                <a:cs typeface="Times New Roman"/>
              </a:rPr>
              <a:t>he </a:t>
            </a:r>
            <a:r>
              <a:rPr dirty="0" sz="1450" spc="-10">
                <a:latin typeface="Times New Roman"/>
                <a:cs typeface="Times New Roman"/>
              </a:rPr>
              <a:t>stole  back to his </a:t>
            </a:r>
            <a:r>
              <a:rPr dirty="0" sz="1450" spc="-20">
                <a:latin typeface="Times New Roman"/>
                <a:cs typeface="Times New Roman"/>
              </a:rPr>
              <a:t>chair, </a:t>
            </a:r>
            <a:r>
              <a:rPr dirty="0" sz="1450" spc="-10">
                <a:latin typeface="Times New Roman"/>
                <a:cs typeface="Times New Roman"/>
              </a:rPr>
              <a:t>and began humbly toasting his wet legs before the charcoal  pan.</a:t>
            </a:r>
            <a:endParaRPr sz="1450">
              <a:latin typeface="Times New Roman"/>
              <a:cs typeface="Times New Roman"/>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244965"/>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His entertainer had </a:t>
            </a:r>
            <a:r>
              <a:rPr dirty="0" sz="1450" spc="-5">
                <a:latin typeface="Times New Roman"/>
                <a:cs typeface="Times New Roman"/>
              </a:rPr>
              <a:t>a </a:t>
            </a:r>
            <a:r>
              <a:rPr dirty="0" sz="1450" spc="-10">
                <a:latin typeface="Times New Roman"/>
                <a:cs typeface="Times New Roman"/>
              </a:rPr>
              <a:t>plate </a:t>
            </a:r>
            <a:r>
              <a:rPr dirty="0" sz="1450" spc="-5">
                <a:latin typeface="Times New Roman"/>
                <a:cs typeface="Times New Roman"/>
              </a:rPr>
              <a:t>of </a:t>
            </a:r>
            <a:r>
              <a:rPr dirty="0" sz="1450" spc="-10">
                <a:latin typeface="Times New Roman"/>
                <a:cs typeface="Times New Roman"/>
              </a:rPr>
              <a:t>meat in </a:t>
            </a:r>
            <a:r>
              <a:rPr dirty="0" sz="1450" spc="-5">
                <a:latin typeface="Times New Roman"/>
                <a:cs typeface="Times New Roman"/>
              </a:rPr>
              <a:t>one </a:t>
            </a:r>
            <a:r>
              <a:rPr dirty="0" sz="1450" spc="-10">
                <a:latin typeface="Times New Roman"/>
                <a:cs typeface="Times New Roman"/>
              </a:rPr>
              <a:t>hand and </a:t>
            </a:r>
            <a:r>
              <a:rPr dirty="0" sz="1450" spc="-5">
                <a:latin typeface="Times New Roman"/>
                <a:cs typeface="Times New Roman"/>
              </a:rPr>
              <a:t>a </a:t>
            </a:r>
            <a:r>
              <a:rPr dirty="0" sz="1450" spc="-10">
                <a:latin typeface="Times New Roman"/>
                <a:cs typeface="Times New Roman"/>
              </a:rPr>
              <a:t>jug </a:t>
            </a:r>
            <a:r>
              <a:rPr dirty="0" sz="1450" spc="-5">
                <a:latin typeface="Times New Roman"/>
                <a:cs typeface="Times New Roman"/>
              </a:rPr>
              <a:t>of </a:t>
            </a:r>
            <a:r>
              <a:rPr dirty="0" sz="1450" spc="-10">
                <a:latin typeface="Times New Roman"/>
                <a:cs typeface="Times New Roman"/>
              </a:rPr>
              <a:t>wine in the </a:t>
            </a:r>
            <a:r>
              <a:rPr dirty="0" sz="1450" spc="-20">
                <a:latin typeface="Times New Roman"/>
                <a:cs typeface="Times New Roman"/>
              </a:rPr>
              <a:t>other.  </a:t>
            </a:r>
            <a:r>
              <a:rPr dirty="0" sz="1450" spc="-10">
                <a:latin typeface="Times New Roman"/>
                <a:cs typeface="Times New Roman"/>
              </a:rPr>
              <a:t>He set down the plate </a:t>
            </a:r>
            <a:r>
              <a:rPr dirty="0" sz="1450" spc="-5">
                <a:latin typeface="Times New Roman"/>
                <a:cs typeface="Times New Roman"/>
              </a:rPr>
              <a:t>upon </a:t>
            </a:r>
            <a:r>
              <a:rPr dirty="0" sz="1450" spc="-10">
                <a:latin typeface="Times New Roman"/>
                <a:cs typeface="Times New Roman"/>
              </a:rPr>
              <a:t>the table, motioning </a:t>
            </a:r>
            <a:r>
              <a:rPr dirty="0" sz="1450" spc="-25">
                <a:latin typeface="Times New Roman"/>
                <a:cs typeface="Times New Roman"/>
              </a:rPr>
              <a:t>Villon </a:t>
            </a:r>
            <a:r>
              <a:rPr dirty="0" sz="1450" spc="-10">
                <a:latin typeface="Times New Roman"/>
                <a:cs typeface="Times New Roman"/>
              </a:rPr>
              <a:t>to draw in his </a:t>
            </a:r>
            <a:r>
              <a:rPr dirty="0" sz="1450" spc="-20">
                <a:latin typeface="Times New Roman"/>
                <a:cs typeface="Times New Roman"/>
              </a:rPr>
              <a:t>chair, </a:t>
            </a:r>
            <a:r>
              <a:rPr dirty="0" sz="1450" spc="320">
                <a:latin typeface="Times New Roman"/>
                <a:cs typeface="Times New Roman"/>
              </a:rPr>
              <a:t> </a:t>
            </a:r>
            <a:r>
              <a:rPr dirty="0" sz="1450" spc="-10">
                <a:latin typeface="Times New Roman"/>
                <a:cs typeface="Times New Roman"/>
              </a:rPr>
              <a:t>and going to the sideboard, </a:t>
            </a:r>
            <a:r>
              <a:rPr dirty="0" sz="1450" spc="-5">
                <a:latin typeface="Times New Roman"/>
                <a:cs typeface="Times New Roman"/>
              </a:rPr>
              <a:t>brought </a:t>
            </a:r>
            <a:r>
              <a:rPr dirty="0" sz="1450" spc="-10">
                <a:latin typeface="Times New Roman"/>
                <a:cs typeface="Times New Roman"/>
              </a:rPr>
              <a:t>back two goblets, which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filled.</a:t>
            </a:r>
            <a:endParaRPr sz="1450">
              <a:latin typeface="Times New Roman"/>
              <a:cs typeface="Times New Roman"/>
            </a:endParaRPr>
          </a:p>
          <a:p>
            <a:pPr algn="just" marL="12700" marR="1607820">
              <a:lnSpc>
                <a:spcPts val="1730"/>
              </a:lnSpc>
              <a:spcBef>
                <a:spcPts val="860"/>
              </a:spcBef>
            </a:pPr>
            <a:r>
              <a:rPr dirty="0" sz="1450" spc="-10">
                <a:latin typeface="Times New Roman"/>
                <a:cs typeface="Times New Roman"/>
              </a:rPr>
              <a:t>"I drink to </a:t>
            </a:r>
            <a:r>
              <a:rPr dirty="0" sz="1450" spc="-5">
                <a:latin typeface="Times New Roman"/>
                <a:cs typeface="Times New Roman"/>
              </a:rPr>
              <a:t>your </a:t>
            </a:r>
            <a:r>
              <a:rPr dirty="0" sz="1450" spc="-10">
                <a:latin typeface="Times New Roman"/>
                <a:cs typeface="Times New Roman"/>
              </a:rPr>
              <a:t>better fortune," </a:t>
            </a:r>
            <a:r>
              <a:rPr dirty="0" sz="1450" spc="-5">
                <a:latin typeface="Times New Roman"/>
                <a:cs typeface="Times New Roman"/>
              </a:rPr>
              <a:t>he </a:t>
            </a:r>
            <a:r>
              <a:rPr dirty="0" sz="1450" spc="-10">
                <a:latin typeface="Times New Roman"/>
                <a:cs typeface="Times New Roman"/>
              </a:rPr>
              <a:t>said, gravely touching  </a:t>
            </a:r>
            <a:r>
              <a:rPr dirty="0" sz="1450" spc="-20">
                <a:latin typeface="Times New Roman"/>
                <a:cs typeface="Times New Roman"/>
              </a:rPr>
              <a:t>Villon's </a:t>
            </a:r>
            <a:r>
              <a:rPr dirty="0" sz="1450" spc="-10">
                <a:latin typeface="Times New Roman"/>
                <a:cs typeface="Times New Roman"/>
              </a:rPr>
              <a:t>cup with his</a:t>
            </a:r>
            <a:r>
              <a:rPr dirty="0" sz="1450" spc="15">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5715">
              <a:lnSpc>
                <a:spcPts val="1730"/>
              </a:lnSpc>
              <a:spcBef>
                <a:spcPts val="860"/>
              </a:spcBef>
            </a:pPr>
            <a:r>
              <a:rPr dirty="0" sz="1450" spc="-45">
                <a:latin typeface="Times New Roman"/>
                <a:cs typeface="Times New Roman"/>
              </a:rPr>
              <a:t>"To </a:t>
            </a:r>
            <a:r>
              <a:rPr dirty="0" sz="1450" spc="-5">
                <a:latin typeface="Times New Roman"/>
                <a:cs typeface="Times New Roman"/>
              </a:rPr>
              <a:t>our </a:t>
            </a:r>
            <a:r>
              <a:rPr dirty="0" sz="1450" spc="-10">
                <a:latin typeface="Times New Roman"/>
                <a:cs typeface="Times New Roman"/>
              </a:rPr>
              <a:t>better acquaintance," said the poet, growing </a:t>
            </a:r>
            <a:r>
              <a:rPr dirty="0" sz="1450" spc="-5">
                <a:latin typeface="Times New Roman"/>
                <a:cs typeface="Times New Roman"/>
              </a:rPr>
              <a:t>bold. </a:t>
            </a:r>
            <a:r>
              <a:rPr dirty="0" sz="1450" spc="-10">
                <a:latin typeface="Times New Roman"/>
                <a:cs typeface="Times New Roman"/>
              </a:rPr>
              <a:t>A mere man </a:t>
            </a:r>
            <a:r>
              <a:rPr dirty="0" sz="1450" spc="-5">
                <a:latin typeface="Times New Roman"/>
                <a:cs typeface="Times New Roman"/>
              </a:rPr>
              <a:t>of </a:t>
            </a:r>
            <a:r>
              <a:rPr dirty="0" sz="1450" spc="-10">
                <a:latin typeface="Times New Roman"/>
                <a:cs typeface="Times New Roman"/>
              </a:rPr>
              <a:t>the  people would have been awed </a:t>
            </a:r>
            <a:r>
              <a:rPr dirty="0" sz="1450" spc="-5">
                <a:latin typeface="Times New Roman"/>
                <a:cs typeface="Times New Roman"/>
              </a:rPr>
              <a:t>by </a:t>
            </a:r>
            <a:r>
              <a:rPr dirty="0" sz="1450" spc="-10">
                <a:latin typeface="Times New Roman"/>
                <a:cs typeface="Times New Roman"/>
              </a:rPr>
              <a:t>the courtesy </a:t>
            </a:r>
            <a:r>
              <a:rPr dirty="0" sz="1450" spc="-5">
                <a:latin typeface="Times New Roman"/>
                <a:cs typeface="Times New Roman"/>
              </a:rPr>
              <a:t>of </a:t>
            </a:r>
            <a:r>
              <a:rPr dirty="0" sz="1450" spc="-10">
                <a:latin typeface="Times New Roman"/>
                <a:cs typeface="Times New Roman"/>
              </a:rPr>
              <a:t>the old </a:t>
            </a:r>
            <a:r>
              <a:rPr dirty="0" sz="1450" spc="-15">
                <a:latin typeface="Times New Roman"/>
                <a:cs typeface="Times New Roman"/>
              </a:rPr>
              <a:t>seigneur, </a:t>
            </a:r>
            <a:r>
              <a:rPr dirty="0" sz="1450" spc="-5">
                <a:latin typeface="Times New Roman"/>
                <a:cs typeface="Times New Roman"/>
              </a:rPr>
              <a:t>but </a:t>
            </a:r>
            <a:r>
              <a:rPr dirty="0" sz="1450" spc="-25">
                <a:latin typeface="Times New Roman"/>
                <a:cs typeface="Times New Roman"/>
              </a:rPr>
              <a:t>Villon  </a:t>
            </a:r>
            <a:r>
              <a:rPr dirty="0" sz="1450" spc="-10">
                <a:latin typeface="Times New Roman"/>
                <a:cs typeface="Times New Roman"/>
              </a:rPr>
              <a:t>was hardened in that matter; </a:t>
            </a:r>
            <a:r>
              <a:rPr dirty="0" sz="1450" spc="-5">
                <a:latin typeface="Times New Roman"/>
                <a:cs typeface="Times New Roman"/>
              </a:rPr>
              <a:t>he </a:t>
            </a:r>
            <a:r>
              <a:rPr dirty="0" sz="1450" spc="-10">
                <a:latin typeface="Times New Roman"/>
                <a:cs typeface="Times New Roman"/>
              </a:rPr>
              <a:t>had made mirth for great lords before </a:t>
            </a:r>
            <a:r>
              <a:rPr dirty="0" sz="1450" spc="-30">
                <a:latin typeface="Times New Roman"/>
                <a:cs typeface="Times New Roman"/>
              </a:rPr>
              <a:t>now,  </a:t>
            </a:r>
            <a:r>
              <a:rPr dirty="0" sz="1450" spc="-10">
                <a:latin typeface="Times New Roman"/>
                <a:cs typeface="Times New Roman"/>
              </a:rPr>
              <a:t>and found them as black rascals as himself. And so </a:t>
            </a:r>
            <a:r>
              <a:rPr dirty="0" sz="1450" spc="-5">
                <a:latin typeface="Times New Roman"/>
                <a:cs typeface="Times New Roman"/>
              </a:rPr>
              <a:t>he </a:t>
            </a:r>
            <a:r>
              <a:rPr dirty="0" sz="1450" spc="-10">
                <a:latin typeface="Times New Roman"/>
                <a:cs typeface="Times New Roman"/>
              </a:rPr>
              <a:t>devoted himself to the  viands with </a:t>
            </a:r>
            <a:r>
              <a:rPr dirty="0" sz="1450" spc="-5">
                <a:latin typeface="Times New Roman"/>
                <a:cs typeface="Times New Roman"/>
              </a:rPr>
              <a:t>a </a:t>
            </a:r>
            <a:r>
              <a:rPr dirty="0" sz="1450" spc="-10">
                <a:latin typeface="Times New Roman"/>
                <a:cs typeface="Times New Roman"/>
              </a:rPr>
              <a:t>ravenous gusto, while the old man, leaning backward, watched  him with </a:t>
            </a:r>
            <a:r>
              <a:rPr dirty="0" sz="1450" spc="-25">
                <a:latin typeface="Times New Roman"/>
                <a:cs typeface="Times New Roman"/>
              </a:rPr>
              <a:t>steady, </a:t>
            </a:r>
            <a:r>
              <a:rPr dirty="0" sz="1450" spc="-10">
                <a:latin typeface="Times New Roman"/>
                <a:cs typeface="Times New Roman"/>
              </a:rPr>
              <a:t>curious</a:t>
            </a:r>
            <a:r>
              <a:rPr dirty="0" sz="1450" spc="2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9525">
              <a:lnSpc>
                <a:spcPts val="1730"/>
              </a:lnSpc>
              <a:spcBef>
                <a:spcPts val="855"/>
              </a:spcBef>
            </a:pPr>
            <a:r>
              <a:rPr dirty="0" sz="1450" spc="-45">
                <a:latin typeface="Times New Roman"/>
                <a:cs typeface="Times New Roman"/>
              </a:rPr>
              <a:t>"You </a:t>
            </a:r>
            <a:r>
              <a:rPr dirty="0" sz="1450" spc="-10">
                <a:latin typeface="Times New Roman"/>
                <a:cs typeface="Times New Roman"/>
              </a:rPr>
              <a:t>have blood </a:t>
            </a:r>
            <a:r>
              <a:rPr dirty="0" sz="1450" spc="-5">
                <a:latin typeface="Times New Roman"/>
                <a:cs typeface="Times New Roman"/>
              </a:rPr>
              <a:t>on your </a:t>
            </a:r>
            <a:r>
              <a:rPr dirty="0" sz="1450" spc="-15">
                <a:latin typeface="Times New Roman"/>
                <a:cs typeface="Times New Roman"/>
              </a:rPr>
              <a:t>shoulder, </a:t>
            </a:r>
            <a:r>
              <a:rPr dirty="0" sz="1450" spc="-10">
                <a:latin typeface="Times New Roman"/>
                <a:cs typeface="Times New Roman"/>
              </a:rPr>
              <a:t>my man," </a:t>
            </a:r>
            <a:r>
              <a:rPr dirty="0" sz="1450" spc="-5">
                <a:latin typeface="Times New Roman"/>
                <a:cs typeface="Times New Roman"/>
              </a:rPr>
              <a:t>he </a:t>
            </a:r>
            <a:r>
              <a:rPr dirty="0" sz="1450" spc="-10">
                <a:latin typeface="Times New Roman"/>
                <a:cs typeface="Times New Roman"/>
              </a:rPr>
              <a:t>said. Montigny must have  laid his wet right hand </a:t>
            </a:r>
            <a:r>
              <a:rPr dirty="0" sz="1450" spc="-5">
                <a:latin typeface="Times New Roman"/>
                <a:cs typeface="Times New Roman"/>
              </a:rPr>
              <a:t>upon </a:t>
            </a:r>
            <a:r>
              <a:rPr dirty="0" sz="1450" spc="-10">
                <a:latin typeface="Times New Roman"/>
                <a:cs typeface="Times New Roman"/>
              </a:rPr>
              <a:t>him as </a:t>
            </a:r>
            <a:r>
              <a:rPr dirty="0" sz="1450" spc="-5">
                <a:latin typeface="Times New Roman"/>
                <a:cs typeface="Times New Roman"/>
              </a:rPr>
              <a:t>he </a:t>
            </a:r>
            <a:r>
              <a:rPr dirty="0" sz="1450" spc="-10">
                <a:latin typeface="Times New Roman"/>
                <a:cs typeface="Times New Roman"/>
              </a:rPr>
              <a:t>left the house. He cursed Montigny in  his heart.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"It was </a:t>
            </a:r>
            <a:r>
              <a:rPr dirty="0" sz="1450" spc="-5">
                <a:latin typeface="Times New Roman"/>
                <a:cs typeface="Times New Roman"/>
              </a:rPr>
              <a:t>none of </a:t>
            </a:r>
            <a:r>
              <a:rPr dirty="0" sz="1450" spc="-10">
                <a:latin typeface="Times New Roman"/>
                <a:cs typeface="Times New Roman"/>
              </a:rPr>
              <a:t>my shedding," </a:t>
            </a:r>
            <a:r>
              <a:rPr dirty="0" sz="1450" spc="-5">
                <a:latin typeface="Times New Roman"/>
                <a:cs typeface="Times New Roman"/>
              </a:rPr>
              <a:t>he</a:t>
            </a:r>
            <a:r>
              <a:rPr dirty="0" sz="1450" spc="10">
                <a:latin typeface="Times New Roman"/>
                <a:cs typeface="Times New Roman"/>
              </a:rPr>
              <a:t> </a:t>
            </a:r>
            <a:r>
              <a:rPr dirty="0" sz="1450" spc="-10">
                <a:latin typeface="Times New Roman"/>
                <a:cs typeface="Times New Roman"/>
              </a:rPr>
              <a:t>stammered.</a:t>
            </a:r>
            <a:endParaRPr sz="1450">
              <a:latin typeface="Times New Roman"/>
              <a:cs typeface="Times New Roman"/>
            </a:endParaRPr>
          </a:p>
          <a:p>
            <a:pPr marL="12700" marR="2152650">
              <a:lnSpc>
                <a:spcPct val="149000"/>
              </a:lnSpc>
            </a:pPr>
            <a:r>
              <a:rPr dirty="0" sz="1450" spc="-10">
                <a:latin typeface="Times New Roman"/>
                <a:cs typeface="Times New Roman"/>
              </a:rPr>
              <a:t>"I had </a:t>
            </a:r>
            <a:r>
              <a:rPr dirty="0" sz="1450" spc="-5">
                <a:latin typeface="Times New Roman"/>
                <a:cs typeface="Times New Roman"/>
              </a:rPr>
              <a:t>not </a:t>
            </a:r>
            <a:r>
              <a:rPr dirty="0" sz="1450" spc="-10">
                <a:latin typeface="Times New Roman"/>
                <a:cs typeface="Times New Roman"/>
              </a:rPr>
              <a:t>supposed </a:t>
            </a:r>
            <a:r>
              <a:rPr dirty="0" sz="1450" spc="-5">
                <a:latin typeface="Times New Roman"/>
                <a:cs typeface="Times New Roman"/>
              </a:rPr>
              <a:t>so," </a:t>
            </a:r>
            <a:r>
              <a:rPr dirty="0" sz="1450" spc="-10">
                <a:latin typeface="Times New Roman"/>
                <a:cs typeface="Times New Roman"/>
              </a:rPr>
              <a:t>returned his host </a:t>
            </a:r>
            <a:r>
              <a:rPr dirty="0" sz="1450" spc="-20">
                <a:latin typeface="Times New Roman"/>
                <a:cs typeface="Times New Roman"/>
              </a:rPr>
              <a:t>quietly.  </a:t>
            </a:r>
            <a:r>
              <a:rPr dirty="0" sz="1450" spc="-10">
                <a:latin typeface="Times New Roman"/>
                <a:cs typeface="Times New Roman"/>
              </a:rPr>
              <a:t>"A</a:t>
            </a:r>
            <a:r>
              <a:rPr dirty="0" sz="1450" spc="-90">
                <a:latin typeface="Times New Roman"/>
                <a:cs typeface="Times New Roman"/>
              </a:rPr>
              <a:t> </a:t>
            </a:r>
            <a:r>
              <a:rPr dirty="0" sz="1450" spc="-10">
                <a:latin typeface="Times New Roman"/>
                <a:cs typeface="Times New Roman"/>
              </a:rPr>
              <a:t>brawl?"</a:t>
            </a:r>
            <a:endParaRPr sz="1450">
              <a:latin typeface="Times New Roman"/>
              <a:cs typeface="Times New Roman"/>
            </a:endParaRPr>
          </a:p>
          <a:p>
            <a:pPr marL="12700" marR="1293495">
              <a:lnSpc>
                <a:spcPct val="149000"/>
              </a:lnSpc>
            </a:pPr>
            <a:r>
              <a:rPr dirty="0" sz="1450" spc="-30">
                <a:latin typeface="Times New Roman"/>
                <a:cs typeface="Times New Roman"/>
              </a:rPr>
              <a:t>"Well,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that sort," </a:t>
            </a:r>
            <a:r>
              <a:rPr dirty="0" sz="1450" spc="-25">
                <a:latin typeface="Times New Roman"/>
                <a:cs typeface="Times New Roman"/>
              </a:rPr>
              <a:t>Villon </a:t>
            </a:r>
            <a:r>
              <a:rPr dirty="0" sz="1450" spc="-10">
                <a:latin typeface="Times New Roman"/>
                <a:cs typeface="Times New Roman"/>
              </a:rPr>
              <a:t>admitted with </a:t>
            </a:r>
            <a:r>
              <a:rPr dirty="0" sz="1450" spc="-5">
                <a:latin typeface="Times New Roman"/>
                <a:cs typeface="Times New Roman"/>
              </a:rPr>
              <a:t>a </a:t>
            </a:r>
            <a:r>
              <a:rPr dirty="0" sz="1450" spc="-20">
                <a:latin typeface="Times New Roman"/>
                <a:cs typeface="Times New Roman"/>
              </a:rPr>
              <a:t>quaver.  </a:t>
            </a:r>
            <a:r>
              <a:rPr dirty="0" sz="1450" spc="-10">
                <a:latin typeface="Times New Roman"/>
                <a:cs typeface="Times New Roman"/>
              </a:rPr>
              <a:t>"Perhaps </a:t>
            </a:r>
            <a:r>
              <a:rPr dirty="0" sz="1450" spc="-5">
                <a:latin typeface="Times New Roman"/>
                <a:cs typeface="Times New Roman"/>
              </a:rPr>
              <a:t>a </a:t>
            </a:r>
            <a:r>
              <a:rPr dirty="0" sz="1450" spc="-10">
                <a:latin typeface="Times New Roman"/>
                <a:cs typeface="Times New Roman"/>
              </a:rPr>
              <a:t>fellow</a:t>
            </a:r>
            <a:r>
              <a:rPr dirty="0" sz="1450" spc="-5">
                <a:latin typeface="Times New Roman"/>
                <a:cs typeface="Times New Roman"/>
              </a:rPr>
              <a:t> </a:t>
            </a:r>
            <a:r>
              <a:rPr dirty="0" sz="1450" spc="-10">
                <a:latin typeface="Times New Roman"/>
                <a:cs typeface="Times New Roman"/>
              </a:rPr>
              <a:t>murdered?"</a:t>
            </a:r>
            <a:endParaRPr sz="1450">
              <a:latin typeface="Times New Roman"/>
              <a:cs typeface="Times New Roman"/>
            </a:endParaRPr>
          </a:p>
          <a:p>
            <a:pPr algn="just" marL="12700" marR="9525">
              <a:lnSpc>
                <a:spcPts val="1730"/>
              </a:lnSpc>
              <a:spcBef>
                <a:spcPts val="915"/>
              </a:spcBef>
            </a:pPr>
            <a:r>
              <a:rPr dirty="0" sz="1450" spc="-10">
                <a:latin typeface="Times New Roman"/>
                <a:cs typeface="Times New Roman"/>
              </a:rPr>
              <a:t>"Oh </a:t>
            </a:r>
            <a:r>
              <a:rPr dirty="0" sz="1450" spc="-5">
                <a:latin typeface="Times New Roman"/>
                <a:cs typeface="Times New Roman"/>
              </a:rPr>
              <a:t>no, not </a:t>
            </a:r>
            <a:r>
              <a:rPr dirty="0" sz="1450" spc="-10">
                <a:latin typeface="Times New Roman"/>
                <a:cs typeface="Times New Roman"/>
              </a:rPr>
              <a:t>murdered," said the poet, more and more confused. "It was all fair  play </a:t>
            </a:r>
            <a:r>
              <a:rPr dirty="0" sz="1450" spc="-5">
                <a:latin typeface="Times New Roman"/>
                <a:cs typeface="Times New Roman"/>
              </a:rPr>
              <a:t>- </a:t>
            </a:r>
            <a:r>
              <a:rPr dirty="0" sz="1450" spc="-10">
                <a:latin typeface="Times New Roman"/>
                <a:cs typeface="Times New Roman"/>
              </a:rPr>
              <a:t>murdered </a:t>
            </a:r>
            <a:r>
              <a:rPr dirty="0" sz="1450" spc="-5">
                <a:latin typeface="Times New Roman"/>
                <a:cs typeface="Times New Roman"/>
              </a:rPr>
              <a:t>by </a:t>
            </a:r>
            <a:r>
              <a:rPr dirty="0" sz="1450" spc="-10">
                <a:latin typeface="Times New Roman"/>
                <a:cs typeface="Times New Roman"/>
              </a:rPr>
              <a:t>accident.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hand in it, God strike me dead!" </a:t>
            </a:r>
            <a:r>
              <a:rPr dirty="0" sz="1450" spc="-5">
                <a:latin typeface="Times New Roman"/>
                <a:cs typeface="Times New Roman"/>
              </a:rPr>
              <a:t>he  </a:t>
            </a:r>
            <a:r>
              <a:rPr dirty="0" sz="1450" spc="-10">
                <a:latin typeface="Times New Roman"/>
                <a:cs typeface="Times New Roman"/>
              </a:rPr>
              <a:t>added </a:t>
            </a:r>
            <a:r>
              <a:rPr dirty="0" sz="1450" spc="-20">
                <a:latin typeface="Times New Roman"/>
                <a:cs typeface="Times New Roman"/>
              </a:rPr>
              <a:t>fervently.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"One rogue the </a:t>
            </a:r>
            <a:r>
              <a:rPr dirty="0" sz="1450" spc="-20">
                <a:latin typeface="Times New Roman"/>
                <a:cs typeface="Times New Roman"/>
              </a:rPr>
              <a:t>fewer, </a:t>
            </a:r>
            <a:r>
              <a:rPr dirty="0" sz="1450" spc="-5">
                <a:latin typeface="Times New Roman"/>
                <a:cs typeface="Times New Roman"/>
              </a:rPr>
              <a:t>I </a:t>
            </a:r>
            <a:r>
              <a:rPr dirty="0" sz="1450" spc="-10">
                <a:latin typeface="Times New Roman"/>
                <a:cs typeface="Times New Roman"/>
              </a:rPr>
              <a:t>dare </a:t>
            </a:r>
            <a:r>
              <a:rPr dirty="0" sz="1450" spc="-25">
                <a:latin typeface="Times New Roman"/>
                <a:cs typeface="Times New Roman"/>
              </a:rPr>
              <a:t>say," </a:t>
            </a:r>
            <a:r>
              <a:rPr dirty="0" sz="1450" spc="-10">
                <a:latin typeface="Times New Roman"/>
                <a:cs typeface="Times New Roman"/>
              </a:rPr>
              <a:t>observed the master </a:t>
            </a:r>
            <a:r>
              <a:rPr dirty="0" sz="1450" spc="-5">
                <a:latin typeface="Times New Roman"/>
                <a:cs typeface="Times New Roman"/>
              </a:rPr>
              <a:t>of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919"/>
              </a:spcBef>
            </a:pPr>
            <a:r>
              <a:rPr dirty="0" sz="1450" spc="-45">
                <a:latin typeface="Times New Roman"/>
                <a:cs typeface="Times New Roman"/>
              </a:rPr>
              <a:t>"You </a:t>
            </a:r>
            <a:r>
              <a:rPr dirty="0" sz="1450" spc="-10">
                <a:latin typeface="Times New Roman"/>
                <a:cs typeface="Times New Roman"/>
              </a:rPr>
              <a:t>may dare to say that," agreed </a:t>
            </a:r>
            <a:r>
              <a:rPr dirty="0" sz="1450" spc="-20">
                <a:latin typeface="Times New Roman"/>
                <a:cs typeface="Times New Roman"/>
              </a:rPr>
              <a:t>Villon, </a:t>
            </a:r>
            <a:r>
              <a:rPr dirty="0" sz="1450" spc="-10">
                <a:latin typeface="Times New Roman"/>
                <a:cs typeface="Times New Roman"/>
              </a:rPr>
              <a:t>infinitely relieved. "As big </a:t>
            </a:r>
            <a:r>
              <a:rPr dirty="0" sz="1450" spc="-5">
                <a:latin typeface="Times New Roman"/>
                <a:cs typeface="Times New Roman"/>
              </a:rPr>
              <a:t>a </a:t>
            </a:r>
            <a:r>
              <a:rPr dirty="0" sz="1450" spc="-10">
                <a:latin typeface="Times New Roman"/>
                <a:cs typeface="Times New Roman"/>
              </a:rPr>
              <a:t>rogue  as there is between here and Jerusalem. He turned </a:t>
            </a:r>
            <a:r>
              <a:rPr dirty="0" sz="1450" spc="-5">
                <a:latin typeface="Times New Roman"/>
                <a:cs typeface="Times New Roman"/>
              </a:rPr>
              <a:t>up </a:t>
            </a:r>
            <a:r>
              <a:rPr dirty="0" sz="1450" spc="-10">
                <a:latin typeface="Times New Roman"/>
                <a:cs typeface="Times New Roman"/>
              </a:rPr>
              <a:t>his toes like </a:t>
            </a:r>
            <a:r>
              <a:rPr dirty="0" sz="1450" spc="-5">
                <a:latin typeface="Times New Roman"/>
                <a:cs typeface="Times New Roman"/>
              </a:rPr>
              <a:t>a </a:t>
            </a:r>
            <a:r>
              <a:rPr dirty="0" sz="1450" spc="-10">
                <a:latin typeface="Times New Roman"/>
                <a:cs typeface="Times New Roman"/>
              </a:rPr>
              <a:t>lamb. But  it was </a:t>
            </a:r>
            <a:r>
              <a:rPr dirty="0" sz="1450" spc="-5">
                <a:latin typeface="Times New Roman"/>
                <a:cs typeface="Times New Roman"/>
              </a:rPr>
              <a:t>a </a:t>
            </a:r>
            <a:r>
              <a:rPr dirty="0" sz="1450" spc="-10">
                <a:latin typeface="Times New Roman"/>
                <a:cs typeface="Times New Roman"/>
              </a:rPr>
              <a:t>nasty thing to look at.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you've </a:t>
            </a:r>
            <a:r>
              <a:rPr dirty="0" sz="1450" spc="-10">
                <a:latin typeface="Times New Roman"/>
                <a:cs typeface="Times New Roman"/>
              </a:rPr>
              <a:t>seen dead men in </a:t>
            </a:r>
            <a:r>
              <a:rPr dirty="0" sz="1450" spc="-5">
                <a:latin typeface="Times New Roman"/>
                <a:cs typeface="Times New Roman"/>
              </a:rPr>
              <a:t>your </a:t>
            </a:r>
            <a:r>
              <a:rPr dirty="0" sz="1450" spc="-10">
                <a:latin typeface="Times New Roman"/>
                <a:cs typeface="Times New Roman"/>
              </a:rPr>
              <a:t>time,  my lord?" </a:t>
            </a:r>
            <a:r>
              <a:rPr dirty="0" sz="1450" spc="-5">
                <a:latin typeface="Times New Roman"/>
                <a:cs typeface="Times New Roman"/>
              </a:rPr>
              <a:t>he </a:t>
            </a:r>
            <a:r>
              <a:rPr dirty="0" sz="1450" spc="-10">
                <a:latin typeface="Times New Roman"/>
                <a:cs typeface="Times New Roman"/>
              </a:rPr>
              <a:t>added, glancing at the</a:t>
            </a:r>
            <a:r>
              <a:rPr dirty="0" sz="1450" spc="20">
                <a:latin typeface="Times New Roman"/>
                <a:cs typeface="Times New Roman"/>
              </a:rPr>
              <a:t> </a:t>
            </a:r>
            <a:r>
              <a:rPr dirty="0" sz="1450" spc="-20">
                <a:latin typeface="Times New Roman"/>
                <a:cs typeface="Times New Roman"/>
              </a:rPr>
              <a:t>armour.</a:t>
            </a:r>
            <a:endParaRPr sz="1450">
              <a:latin typeface="Times New Roman"/>
              <a:cs typeface="Times New Roman"/>
            </a:endParaRPr>
          </a:p>
          <a:p>
            <a:pPr algn="just" marL="12700" marR="631825">
              <a:lnSpc>
                <a:spcPts val="2590"/>
              </a:lnSpc>
              <a:spcBef>
                <a:spcPts val="170"/>
              </a:spcBef>
            </a:pPr>
            <a:r>
              <a:rPr dirty="0" sz="1450" spc="-25">
                <a:latin typeface="Times New Roman"/>
                <a:cs typeface="Times New Roman"/>
              </a:rPr>
              <a:t>"Many," </a:t>
            </a:r>
            <a:r>
              <a:rPr dirty="0" sz="1450" spc="-10">
                <a:latin typeface="Times New Roman"/>
                <a:cs typeface="Times New Roman"/>
              </a:rPr>
              <a:t>said the old man. "I have followed the wars, as </a:t>
            </a:r>
            <a:r>
              <a:rPr dirty="0" sz="1450" spc="-5">
                <a:latin typeface="Times New Roman"/>
                <a:cs typeface="Times New Roman"/>
              </a:rPr>
              <a:t>you </a:t>
            </a:r>
            <a:r>
              <a:rPr dirty="0" sz="1450" spc="-10">
                <a:latin typeface="Times New Roman"/>
                <a:cs typeface="Times New Roman"/>
              </a:rPr>
              <a:t>imagine."  </a:t>
            </a:r>
            <a:r>
              <a:rPr dirty="0" sz="1450" spc="-25">
                <a:latin typeface="Times New Roman"/>
                <a:cs typeface="Times New Roman"/>
              </a:rPr>
              <a:t>Villon </a:t>
            </a:r>
            <a:r>
              <a:rPr dirty="0" sz="1450" spc="-10">
                <a:latin typeface="Times New Roman"/>
                <a:cs typeface="Times New Roman"/>
              </a:rPr>
              <a:t>laid down his knife and fork, which </a:t>
            </a:r>
            <a:r>
              <a:rPr dirty="0" sz="1450" spc="-5">
                <a:latin typeface="Times New Roman"/>
                <a:cs typeface="Times New Roman"/>
              </a:rPr>
              <a:t>he </a:t>
            </a:r>
            <a:r>
              <a:rPr dirty="0" sz="1450" spc="-10">
                <a:latin typeface="Times New Roman"/>
                <a:cs typeface="Times New Roman"/>
              </a:rPr>
              <a:t>had just taken </a:t>
            </a:r>
            <a:r>
              <a:rPr dirty="0" sz="1450" spc="-5">
                <a:latin typeface="Times New Roman"/>
                <a:cs typeface="Times New Roman"/>
              </a:rPr>
              <a:t>up </a:t>
            </a:r>
            <a:r>
              <a:rPr dirty="0" sz="1450" spc="-10">
                <a:latin typeface="Times New Roman"/>
                <a:cs typeface="Times New Roman"/>
              </a:rPr>
              <a:t>again.  </a:t>
            </a:r>
            <a:r>
              <a:rPr dirty="0" sz="1450" spc="-35">
                <a:latin typeface="Times New Roman"/>
                <a:cs typeface="Times New Roman"/>
              </a:rPr>
              <a:t>"Were </a:t>
            </a:r>
            <a:r>
              <a:rPr dirty="0" sz="1450" spc="-10">
                <a:latin typeface="Times New Roman"/>
                <a:cs typeface="Times New Roman"/>
              </a:rPr>
              <a:t>any </a:t>
            </a:r>
            <a:r>
              <a:rPr dirty="0" sz="1450" spc="-5">
                <a:latin typeface="Times New Roman"/>
                <a:cs typeface="Times New Roman"/>
              </a:rPr>
              <a:t>of </a:t>
            </a:r>
            <a:r>
              <a:rPr dirty="0" sz="1450" spc="-10">
                <a:latin typeface="Times New Roman"/>
                <a:cs typeface="Times New Roman"/>
              </a:rPr>
              <a:t>them bald?" </a:t>
            </a:r>
            <a:r>
              <a:rPr dirty="0" sz="1450" spc="-5">
                <a:latin typeface="Times New Roman"/>
                <a:cs typeface="Times New Roman"/>
              </a:rPr>
              <a:t>he</a:t>
            </a:r>
            <a:r>
              <a:rPr dirty="0" sz="1450" spc="3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a:lnSpc>
                <a:spcPct val="100000"/>
              </a:lnSpc>
              <a:spcBef>
                <a:spcPts val="630"/>
              </a:spcBef>
            </a:pPr>
            <a:r>
              <a:rPr dirty="0" sz="1450" spc="-10">
                <a:latin typeface="Times New Roman"/>
                <a:cs typeface="Times New Roman"/>
              </a:rPr>
              <a:t>"Oh yes, and with hair as white as</a:t>
            </a:r>
            <a:r>
              <a:rPr dirty="0" sz="1450" spc="3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12700" marR="6350">
              <a:lnSpc>
                <a:spcPts val="1730"/>
              </a:lnSpc>
              <a:spcBef>
                <a:spcPts val="920"/>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should mind the white so much," said </a:t>
            </a:r>
            <a:r>
              <a:rPr dirty="0" sz="1450" spc="-20">
                <a:latin typeface="Times New Roman"/>
                <a:cs typeface="Times New Roman"/>
              </a:rPr>
              <a:t>Villon. </a:t>
            </a:r>
            <a:r>
              <a:rPr dirty="0" sz="1450" spc="-10">
                <a:latin typeface="Times New Roman"/>
                <a:cs typeface="Times New Roman"/>
              </a:rPr>
              <a:t>"His was red."  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return </a:t>
            </a:r>
            <a:r>
              <a:rPr dirty="0" sz="1450" spc="-5">
                <a:latin typeface="Times New Roman"/>
                <a:cs typeface="Times New Roman"/>
              </a:rPr>
              <a:t>of </a:t>
            </a:r>
            <a:r>
              <a:rPr dirty="0" sz="1450" spc="-10">
                <a:latin typeface="Times New Roman"/>
                <a:cs typeface="Times New Roman"/>
              </a:rPr>
              <a:t>his shuddering and tendency to </a:t>
            </a:r>
            <a:r>
              <a:rPr dirty="0" sz="1450" spc="-15">
                <a:latin typeface="Times New Roman"/>
                <a:cs typeface="Times New Roman"/>
              </a:rPr>
              <a:t>laughter,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drowned</a:t>
            </a:r>
            <a:r>
              <a:rPr dirty="0" sz="1450" spc="60">
                <a:latin typeface="Times New Roman"/>
                <a:cs typeface="Times New Roman"/>
              </a:rPr>
              <a:t> </a:t>
            </a:r>
            <a:r>
              <a:rPr dirty="0" sz="1450" spc="-10">
                <a:latin typeface="Times New Roman"/>
                <a:cs typeface="Times New Roman"/>
              </a:rPr>
              <a:t>with</a:t>
            </a:r>
            <a:r>
              <a:rPr dirty="0" sz="1450" spc="60">
                <a:latin typeface="Times New Roman"/>
                <a:cs typeface="Times New Roman"/>
              </a:rPr>
              <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great</a:t>
            </a:r>
            <a:r>
              <a:rPr dirty="0" sz="1450" spc="60">
                <a:latin typeface="Times New Roman"/>
                <a:cs typeface="Times New Roman"/>
              </a:rPr>
              <a:t> </a:t>
            </a:r>
            <a:r>
              <a:rPr dirty="0" sz="1450" spc="-10">
                <a:latin typeface="Times New Roman"/>
                <a:cs typeface="Times New Roman"/>
              </a:rPr>
              <a:t>draught</a:t>
            </a:r>
            <a:r>
              <a:rPr dirty="0" sz="1450" spc="60">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wine.</a:t>
            </a:r>
            <a:r>
              <a:rPr dirty="0" sz="1450" spc="60">
                <a:latin typeface="Times New Roman"/>
                <a:cs typeface="Times New Roman"/>
              </a:rPr>
              <a:t> </a:t>
            </a:r>
            <a:r>
              <a:rPr dirty="0" sz="1450" spc="-10">
                <a:latin typeface="Times New Roman"/>
                <a:cs typeface="Times New Roman"/>
              </a:rPr>
              <a:t>"I'm</a:t>
            </a:r>
            <a:r>
              <a:rPr dirty="0" sz="1450" spc="60">
                <a:latin typeface="Times New Roman"/>
                <a:cs typeface="Times New Roman"/>
              </a:rPr>
              <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little</a:t>
            </a:r>
            <a:r>
              <a:rPr dirty="0" sz="1450" spc="60">
                <a:latin typeface="Times New Roman"/>
                <a:cs typeface="Times New Roman"/>
              </a:rPr>
              <a:t> </a:t>
            </a:r>
            <a:r>
              <a:rPr dirty="0" sz="1450" spc="-5">
                <a:latin typeface="Times New Roman"/>
                <a:cs typeface="Times New Roman"/>
              </a:rPr>
              <a:t>put</a:t>
            </a:r>
            <a:r>
              <a:rPr dirty="0" sz="1450" spc="60">
                <a:latin typeface="Times New Roman"/>
                <a:cs typeface="Times New Roman"/>
              </a:rPr>
              <a:t> </a:t>
            </a:r>
            <a:r>
              <a:rPr dirty="0" sz="1450" spc="-5">
                <a:latin typeface="Times New Roman"/>
                <a:cs typeface="Times New Roman"/>
              </a:rPr>
              <a:t>out</a:t>
            </a:r>
            <a:r>
              <a:rPr dirty="0" sz="1450" spc="60">
                <a:latin typeface="Times New Roman"/>
                <a:cs typeface="Times New Roman"/>
              </a:rPr>
              <a:t> </a:t>
            </a:r>
            <a:r>
              <a:rPr dirty="0" sz="1450" spc="-10">
                <a:latin typeface="Times New Roman"/>
                <a:cs typeface="Times New Roman"/>
              </a:rPr>
              <a:t>when</a:t>
            </a:r>
            <a:r>
              <a:rPr dirty="0" sz="1450" spc="60">
                <a:latin typeface="Times New Roman"/>
                <a:cs typeface="Times New Roman"/>
              </a:rPr>
              <a:t> </a:t>
            </a:r>
            <a:r>
              <a:rPr dirty="0" sz="1450" spc="-5">
                <a:latin typeface="Times New Roman"/>
                <a:cs typeface="Times New Roman"/>
              </a:rPr>
              <a:t>I</a:t>
            </a:r>
            <a:r>
              <a:rPr dirty="0" sz="1450" spc="60">
                <a:latin typeface="Times New Roman"/>
                <a:cs typeface="Times New Roman"/>
              </a:rPr>
              <a:t> </a:t>
            </a:r>
            <a:r>
              <a:rPr dirty="0" sz="1450" spc="-10">
                <a:latin typeface="Times New Roman"/>
                <a:cs typeface="Times New Roman"/>
              </a:rPr>
              <a:t>think</a:t>
            </a:r>
            <a:r>
              <a:rPr dirty="0" sz="1450" spc="60">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244965"/>
          </a:xfrm>
          <a:prstGeom prst="rect">
            <a:avLst/>
          </a:prstGeom>
        </p:spPr>
        <p:txBody>
          <a:bodyPr wrap="square" lIns="0" tIns="19685" rIns="0" bIns="0" rtlCol="0" vert="horz">
            <a:spAutoFit/>
          </a:bodyPr>
          <a:lstStyle/>
          <a:p>
            <a:pPr algn="just" marL="12700" marR="10160">
              <a:lnSpc>
                <a:spcPts val="1730"/>
              </a:lnSpc>
              <a:spcBef>
                <a:spcPts val="155"/>
              </a:spcBef>
            </a:pP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"I knew him </a:t>
            </a:r>
            <a:r>
              <a:rPr dirty="0" sz="1450" spc="-5">
                <a:latin typeface="Times New Roman"/>
                <a:cs typeface="Times New Roman"/>
              </a:rPr>
              <a:t>- </a:t>
            </a:r>
            <a:r>
              <a:rPr dirty="0" sz="1450" spc="-10">
                <a:latin typeface="Times New Roman"/>
                <a:cs typeface="Times New Roman"/>
              </a:rPr>
              <a:t>damn him! And then the cold gives </a:t>
            </a:r>
            <a:r>
              <a:rPr dirty="0" sz="1450" spc="-5">
                <a:latin typeface="Times New Roman"/>
                <a:cs typeface="Times New Roman"/>
              </a:rPr>
              <a:t>a </a:t>
            </a:r>
            <a:r>
              <a:rPr dirty="0" sz="1450" spc="-10">
                <a:latin typeface="Times New Roman"/>
                <a:cs typeface="Times New Roman"/>
              </a:rPr>
              <a:t>man fancies </a:t>
            </a:r>
            <a:r>
              <a:rPr dirty="0" sz="1450" spc="-5">
                <a:latin typeface="Times New Roman"/>
                <a:cs typeface="Times New Roman"/>
              </a:rPr>
              <a:t>-  or </a:t>
            </a:r>
            <a:r>
              <a:rPr dirty="0" sz="1450" spc="-10">
                <a:latin typeface="Times New Roman"/>
                <a:cs typeface="Times New Roman"/>
              </a:rPr>
              <a:t>the fancies give </a:t>
            </a:r>
            <a:r>
              <a:rPr dirty="0" sz="1450" spc="-5">
                <a:latin typeface="Times New Roman"/>
                <a:cs typeface="Times New Roman"/>
              </a:rPr>
              <a:t>a </a:t>
            </a:r>
            <a:r>
              <a:rPr dirty="0" sz="1450" spc="-10">
                <a:latin typeface="Times New Roman"/>
                <a:cs typeface="Times New Roman"/>
              </a:rPr>
              <a:t>man cold, </a:t>
            </a:r>
            <a:r>
              <a:rPr dirty="0" sz="1450" spc="-5">
                <a:latin typeface="Times New Roman"/>
                <a:cs typeface="Times New Roman"/>
              </a:rPr>
              <a:t>I don't </a:t>
            </a:r>
            <a:r>
              <a:rPr dirty="0" sz="1450" spc="-10">
                <a:latin typeface="Times New Roman"/>
                <a:cs typeface="Times New Roman"/>
              </a:rPr>
              <a:t>know</a:t>
            </a:r>
            <a:r>
              <a:rPr dirty="0" sz="1450" spc="25">
                <a:latin typeface="Times New Roman"/>
                <a:cs typeface="Times New Roman"/>
              </a:rPr>
              <a:t> </a:t>
            </a:r>
            <a:r>
              <a:rPr dirty="0" sz="1450" spc="-10">
                <a:latin typeface="Times New Roman"/>
                <a:cs typeface="Times New Roman"/>
              </a:rPr>
              <a:t>which."</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any money?" asked the old</a:t>
            </a:r>
            <a:r>
              <a:rPr dirty="0" sz="1450" spc="1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"I have </a:t>
            </a:r>
            <a:r>
              <a:rPr dirty="0" sz="1450" spc="-5">
                <a:latin typeface="Times New Roman"/>
                <a:cs typeface="Times New Roman"/>
              </a:rPr>
              <a:t>one </a:t>
            </a:r>
            <a:r>
              <a:rPr dirty="0" sz="1450" spc="-10">
                <a:latin typeface="Times New Roman"/>
                <a:cs typeface="Times New Roman"/>
              </a:rPr>
              <a:t>white," returned the poet, laughing. "I </a:t>
            </a:r>
            <a:r>
              <a:rPr dirty="0" sz="1450" spc="-5">
                <a:latin typeface="Times New Roman"/>
                <a:cs typeface="Times New Roman"/>
              </a:rPr>
              <a:t>got </a:t>
            </a:r>
            <a:r>
              <a:rPr dirty="0" sz="1450" spc="-10">
                <a:latin typeface="Times New Roman"/>
                <a:cs typeface="Times New Roman"/>
              </a:rPr>
              <a:t>it </a:t>
            </a:r>
            <a:r>
              <a:rPr dirty="0" sz="1450" spc="-5">
                <a:latin typeface="Times New Roman"/>
                <a:cs typeface="Times New Roman"/>
              </a:rPr>
              <a:t>out of a </a:t>
            </a:r>
            <a:r>
              <a:rPr dirty="0" sz="1450" spc="-10">
                <a:latin typeface="Times New Roman"/>
                <a:cs typeface="Times New Roman"/>
              </a:rPr>
              <a:t>dead jade's  stocking in </a:t>
            </a:r>
            <a:r>
              <a:rPr dirty="0" sz="1450" spc="-5">
                <a:latin typeface="Times New Roman"/>
                <a:cs typeface="Times New Roman"/>
              </a:rPr>
              <a:t>a </a:t>
            </a:r>
            <a:r>
              <a:rPr dirty="0" sz="1450" spc="-10">
                <a:latin typeface="Times New Roman"/>
                <a:cs typeface="Times New Roman"/>
              </a:rPr>
              <a:t>porch. She was as dead as </a:t>
            </a:r>
            <a:r>
              <a:rPr dirty="0" sz="1450" spc="-20">
                <a:latin typeface="Times New Roman"/>
                <a:cs typeface="Times New Roman"/>
              </a:rPr>
              <a:t>Caesar, </a:t>
            </a:r>
            <a:r>
              <a:rPr dirty="0" sz="1450" spc="-5">
                <a:latin typeface="Times New Roman"/>
                <a:cs typeface="Times New Roman"/>
              </a:rPr>
              <a:t>poor </a:t>
            </a:r>
            <a:r>
              <a:rPr dirty="0" sz="1450" spc="-10">
                <a:latin typeface="Times New Roman"/>
                <a:cs typeface="Times New Roman"/>
              </a:rPr>
              <a:t>wench, and as cold as </a:t>
            </a:r>
            <a:r>
              <a:rPr dirty="0" sz="1450" spc="-5">
                <a:latin typeface="Times New Roman"/>
                <a:cs typeface="Times New Roman"/>
              </a:rPr>
              <a:t>a  </a:t>
            </a:r>
            <a:r>
              <a:rPr dirty="0" sz="1450" spc="-10">
                <a:latin typeface="Times New Roman"/>
                <a:cs typeface="Times New Roman"/>
              </a:rPr>
              <a:t>church, with bits </a:t>
            </a:r>
            <a:r>
              <a:rPr dirty="0" sz="1450" spc="-5">
                <a:latin typeface="Times New Roman"/>
                <a:cs typeface="Times New Roman"/>
              </a:rPr>
              <a:t>of </a:t>
            </a:r>
            <a:r>
              <a:rPr dirty="0" sz="1450" spc="-10">
                <a:latin typeface="Times New Roman"/>
                <a:cs typeface="Times New Roman"/>
              </a:rPr>
              <a:t>ribbon sticking in her </a:t>
            </a:r>
            <a:r>
              <a:rPr dirty="0" sz="1450" spc="-25">
                <a:latin typeface="Times New Roman"/>
                <a:cs typeface="Times New Roman"/>
              </a:rPr>
              <a:t>hair. </a:t>
            </a:r>
            <a:r>
              <a:rPr dirty="0" sz="1450" spc="-10">
                <a:latin typeface="Times New Roman"/>
                <a:cs typeface="Times New Roman"/>
              </a:rPr>
              <a:t>This is </a:t>
            </a:r>
            <a:r>
              <a:rPr dirty="0" sz="1450" spc="-5">
                <a:latin typeface="Times New Roman"/>
                <a:cs typeface="Times New Roman"/>
              </a:rPr>
              <a:t>a </a:t>
            </a:r>
            <a:r>
              <a:rPr dirty="0" sz="1450" spc="-10">
                <a:latin typeface="Times New Roman"/>
                <a:cs typeface="Times New Roman"/>
              </a:rPr>
              <a:t>hard world in winter  for wolves and wenches and </a:t>
            </a:r>
            <a:r>
              <a:rPr dirty="0" sz="1450" spc="-5">
                <a:latin typeface="Times New Roman"/>
                <a:cs typeface="Times New Roman"/>
              </a:rPr>
              <a:t>poor </a:t>
            </a:r>
            <a:r>
              <a:rPr dirty="0" sz="1450" spc="-10">
                <a:latin typeface="Times New Roman"/>
                <a:cs typeface="Times New Roman"/>
              </a:rPr>
              <a:t>rogues like</a:t>
            </a:r>
            <a:r>
              <a:rPr dirty="0" sz="1450" spc="2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030605">
              <a:lnSpc>
                <a:spcPts val="1730"/>
              </a:lnSpc>
              <a:spcBef>
                <a:spcPts val="855"/>
              </a:spcBef>
            </a:pPr>
            <a:r>
              <a:rPr dirty="0" sz="1450" spc="-10">
                <a:latin typeface="Times New Roman"/>
                <a:cs typeface="Times New Roman"/>
              </a:rPr>
              <a:t>"I," said the old man, "am Enguerrand </a:t>
            </a:r>
            <a:r>
              <a:rPr dirty="0" sz="1450" spc="-5">
                <a:latin typeface="Times New Roman"/>
                <a:cs typeface="Times New Roman"/>
              </a:rPr>
              <a:t>de </a:t>
            </a:r>
            <a:r>
              <a:rPr dirty="0" sz="1450" spc="-10">
                <a:latin typeface="Times New Roman"/>
                <a:cs typeface="Times New Roman"/>
              </a:rPr>
              <a:t>la Feuillee, seigneur </a:t>
            </a:r>
            <a:r>
              <a:rPr dirty="0" sz="1450" spc="-5">
                <a:latin typeface="Times New Roman"/>
                <a:cs typeface="Times New Roman"/>
              </a:rPr>
              <a:t>de  </a:t>
            </a:r>
            <a:r>
              <a:rPr dirty="0" sz="1450" spc="-10">
                <a:latin typeface="Times New Roman"/>
                <a:cs typeface="Times New Roman"/>
              </a:rPr>
              <a:t>Brisetout, bailly </a:t>
            </a:r>
            <a:r>
              <a:rPr dirty="0" sz="1450" spc="-5">
                <a:latin typeface="Times New Roman"/>
                <a:cs typeface="Times New Roman"/>
              </a:rPr>
              <a:t>du </a:t>
            </a:r>
            <a:r>
              <a:rPr dirty="0" sz="1450" spc="-10">
                <a:latin typeface="Times New Roman"/>
                <a:cs typeface="Times New Roman"/>
              </a:rPr>
              <a:t>Patatrac. Who and what may </a:t>
            </a:r>
            <a:r>
              <a:rPr dirty="0" sz="1450" spc="-5">
                <a:latin typeface="Times New Roman"/>
                <a:cs typeface="Times New Roman"/>
              </a:rPr>
              <a:t>you</a:t>
            </a:r>
            <a:r>
              <a:rPr dirty="0" sz="1450" spc="35">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marR="5080">
              <a:lnSpc>
                <a:spcPts val="1730"/>
              </a:lnSpc>
              <a:spcBef>
                <a:spcPts val="865"/>
              </a:spcBef>
            </a:pPr>
            <a:r>
              <a:rPr dirty="0" sz="1450" spc="-25">
                <a:latin typeface="Times New Roman"/>
                <a:cs typeface="Times New Roman"/>
              </a:rPr>
              <a:t>Villon </a:t>
            </a:r>
            <a:r>
              <a:rPr dirty="0" sz="1450" spc="-10">
                <a:latin typeface="Times New Roman"/>
                <a:cs typeface="Times New Roman"/>
              </a:rPr>
              <a:t>rose and made </a:t>
            </a:r>
            <a:r>
              <a:rPr dirty="0" sz="1450" spc="-5">
                <a:latin typeface="Times New Roman"/>
                <a:cs typeface="Times New Roman"/>
              </a:rPr>
              <a:t>a </a:t>
            </a:r>
            <a:r>
              <a:rPr dirty="0" sz="1450" spc="-10">
                <a:latin typeface="Times New Roman"/>
                <a:cs typeface="Times New Roman"/>
              </a:rPr>
              <a:t>suitable reverence. "I am called Francis </a:t>
            </a:r>
            <a:r>
              <a:rPr dirty="0" sz="1450" spc="-20">
                <a:latin typeface="Times New Roman"/>
                <a:cs typeface="Times New Roman"/>
              </a:rPr>
              <a:t>Villon," </a:t>
            </a:r>
            <a:r>
              <a:rPr dirty="0" sz="1450" spc="-5">
                <a:latin typeface="Times New Roman"/>
                <a:cs typeface="Times New Roman"/>
              </a:rPr>
              <a:t>he  </a:t>
            </a:r>
            <a:r>
              <a:rPr dirty="0" sz="1450" spc="-10">
                <a:latin typeface="Times New Roman"/>
                <a:cs typeface="Times New Roman"/>
              </a:rPr>
              <a:t>said, "a </a:t>
            </a:r>
            <a:r>
              <a:rPr dirty="0" sz="1450" spc="-5">
                <a:latin typeface="Times New Roman"/>
                <a:cs typeface="Times New Roman"/>
              </a:rPr>
              <a:t>poor </a:t>
            </a:r>
            <a:r>
              <a:rPr dirty="0" sz="1450" spc="-10">
                <a:latin typeface="Times New Roman"/>
                <a:cs typeface="Times New Roman"/>
              </a:rPr>
              <a:t>Master </a:t>
            </a:r>
            <a:r>
              <a:rPr dirty="0" sz="1450" spc="-5">
                <a:latin typeface="Times New Roman"/>
                <a:cs typeface="Times New Roman"/>
              </a:rPr>
              <a:t>of </a:t>
            </a:r>
            <a:r>
              <a:rPr dirty="0" sz="1450" spc="-10">
                <a:latin typeface="Times New Roman"/>
                <a:cs typeface="Times New Roman"/>
              </a:rPr>
              <a:t>Arts </a:t>
            </a:r>
            <a:r>
              <a:rPr dirty="0" sz="1450" spc="-5">
                <a:latin typeface="Times New Roman"/>
                <a:cs typeface="Times New Roman"/>
              </a:rPr>
              <a:t>of </a:t>
            </a:r>
            <a:r>
              <a:rPr dirty="0" sz="1450" spc="-10">
                <a:latin typeface="Times New Roman"/>
                <a:cs typeface="Times New Roman"/>
              </a:rPr>
              <a:t>this </a:t>
            </a:r>
            <a:r>
              <a:rPr dirty="0" sz="1450" spc="-15">
                <a:latin typeface="Times New Roman"/>
                <a:cs typeface="Times New Roman"/>
              </a:rPr>
              <a:t>university. </a:t>
            </a:r>
            <a:r>
              <a:rPr dirty="0" sz="1450" spc="-5">
                <a:latin typeface="Times New Roman"/>
                <a:cs typeface="Times New Roman"/>
              </a:rPr>
              <a:t>I </a:t>
            </a:r>
            <a:r>
              <a:rPr dirty="0" sz="1450" spc="-10">
                <a:latin typeface="Times New Roman"/>
                <a:cs typeface="Times New Roman"/>
              </a:rPr>
              <a:t>know some Latin, and </a:t>
            </a:r>
            <a:r>
              <a:rPr dirty="0" sz="1450" spc="-5">
                <a:latin typeface="Times New Roman"/>
                <a:cs typeface="Times New Roman"/>
              </a:rPr>
              <a:t>a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vice. </a:t>
            </a:r>
            <a:r>
              <a:rPr dirty="0" sz="1450" spc="-5">
                <a:latin typeface="Times New Roman"/>
                <a:cs typeface="Times New Roman"/>
              </a:rPr>
              <a:t>I </a:t>
            </a:r>
            <a:r>
              <a:rPr dirty="0" sz="1450" spc="-10">
                <a:latin typeface="Times New Roman"/>
                <a:cs typeface="Times New Roman"/>
              </a:rPr>
              <a:t>can make chansons, ballades, lais, virelais, and roundels, and </a:t>
            </a:r>
            <a:r>
              <a:rPr dirty="0" sz="1450" spc="-5">
                <a:latin typeface="Times New Roman"/>
                <a:cs typeface="Times New Roman"/>
              </a:rPr>
              <a:t>I </a:t>
            </a:r>
            <a:r>
              <a:rPr dirty="0" sz="1450" spc="-10">
                <a:latin typeface="Times New Roman"/>
                <a:cs typeface="Times New Roman"/>
              </a:rPr>
              <a:t>am  very fond </a:t>
            </a:r>
            <a:r>
              <a:rPr dirty="0" sz="1450" spc="-5">
                <a:latin typeface="Times New Roman"/>
                <a:cs typeface="Times New Roman"/>
              </a:rPr>
              <a:t>of </a:t>
            </a:r>
            <a:r>
              <a:rPr dirty="0" sz="1450" spc="-10">
                <a:latin typeface="Times New Roman"/>
                <a:cs typeface="Times New Roman"/>
              </a:rPr>
              <a:t>wine. </a:t>
            </a:r>
            <a:r>
              <a:rPr dirty="0" sz="1450" spc="-5">
                <a:latin typeface="Times New Roman"/>
                <a:cs typeface="Times New Roman"/>
              </a:rPr>
              <a:t>I </a:t>
            </a:r>
            <a:r>
              <a:rPr dirty="0" sz="1450" spc="-10">
                <a:latin typeface="Times New Roman"/>
                <a:cs typeface="Times New Roman"/>
              </a:rPr>
              <a:t>was born in </a:t>
            </a:r>
            <a:r>
              <a:rPr dirty="0" sz="1450" spc="-5">
                <a:latin typeface="Times New Roman"/>
                <a:cs typeface="Times New Roman"/>
              </a:rPr>
              <a:t>a </a:t>
            </a:r>
            <a:r>
              <a:rPr dirty="0" sz="1450" spc="-10">
                <a:latin typeface="Times New Roman"/>
                <a:cs typeface="Times New Roman"/>
              </a:rPr>
              <a:t>garret, and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improbably die </a:t>
            </a:r>
            <a:r>
              <a:rPr dirty="0" sz="1450" spc="-5">
                <a:latin typeface="Times New Roman"/>
                <a:cs typeface="Times New Roman"/>
              </a:rPr>
              <a:t>upon  </a:t>
            </a:r>
            <a:r>
              <a:rPr dirty="0" sz="1450" spc="-10">
                <a:latin typeface="Times New Roman"/>
                <a:cs typeface="Times New Roman"/>
              </a:rPr>
              <a:t>the gallows. </a:t>
            </a:r>
            <a:r>
              <a:rPr dirty="0" sz="1450" spc="-5">
                <a:latin typeface="Times New Roman"/>
                <a:cs typeface="Times New Roman"/>
              </a:rPr>
              <a:t>I </a:t>
            </a:r>
            <a:r>
              <a:rPr dirty="0" sz="1450" spc="-10">
                <a:latin typeface="Times New Roman"/>
                <a:cs typeface="Times New Roman"/>
              </a:rPr>
              <a:t>may add, my lord, that from this </a:t>
            </a:r>
            <a:r>
              <a:rPr dirty="0" sz="1450" spc="-5">
                <a:latin typeface="Times New Roman"/>
                <a:cs typeface="Times New Roman"/>
              </a:rPr>
              <a:t>night </a:t>
            </a:r>
            <a:r>
              <a:rPr dirty="0" sz="1450" spc="-10">
                <a:latin typeface="Times New Roman"/>
                <a:cs typeface="Times New Roman"/>
              </a:rPr>
              <a:t>forward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your  </a:t>
            </a:r>
            <a:r>
              <a:rPr dirty="0" sz="1450" spc="-10">
                <a:latin typeface="Times New Roman"/>
                <a:cs typeface="Times New Roman"/>
              </a:rPr>
              <a:t>lordship's very obsequious servant to</a:t>
            </a:r>
            <a:r>
              <a:rPr dirty="0" sz="1450" spc="20">
                <a:latin typeface="Times New Roman"/>
                <a:cs typeface="Times New Roman"/>
              </a:rPr>
              <a:t> </a:t>
            </a:r>
            <a:r>
              <a:rPr dirty="0" sz="1450" spc="-10">
                <a:latin typeface="Times New Roman"/>
                <a:cs typeface="Times New Roman"/>
              </a:rPr>
              <a:t>command."</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"No servant </a:t>
            </a:r>
            <a:r>
              <a:rPr dirty="0" sz="1450" spc="-5">
                <a:latin typeface="Times New Roman"/>
                <a:cs typeface="Times New Roman"/>
              </a:rPr>
              <a:t>of </a:t>
            </a:r>
            <a:r>
              <a:rPr dirty="0" sz="1450" spc="-10">
                <a:latin typeface="Times New Roman"/>
                <a:cs typeface="Times New Roman"/>
              </a:rPr>
              <a:t>mine," said the knight; "my guest for this evening, and </a:t>
            </a:r>
            <a:r>
              <a:rPr dirty="0" sz="1450" spc="-5">
                <a:latin typeface="Times New Roman"/>
                <a:cs typeface="Times New Roman"/>
              </a:rPr>
              <a:t>no  </a:t>
            </a:r>
            <a:r>
              <a:rPr dirty="0" sz="1450" spc="-10">
                <a:latin typeface="Times New Roman"/>
                <a:cs typeface="Times New Roman"/>
              </a:rPr>
              <a:t>more."</a:t>
            </a:r>
            <a:endParaRPr sz="1450">
              <a:latin typeface="Times New Roman"/>
              <a:cs typeface="Times New Roman"/>
            </a:endParaRPr>
          </a:p>
          <a:p>
            <a:pPr algn="just" marL="12700" marR="6350">
              <a:lnSpc>
                <a:spcPts val="1730"/>
              </a:lnSpc>
              <a:spcBef>
                <a:spcPts val="865"/>
              </a:spcBef>
            </a:pPr>
            <a:r>
              <a:rPr dirty="0" sz="1450" spc="-10">
                <a:latin typeface="Times New Roman"/>
                <a:cs typeface="Times New Roman"/>
              </a:rPr>
              <a:t>"A very grateful guest," said </a:t>
            </a:r>
            <a:r>
              <a:rPr dirty="0" sz="1450" spc="-25">
                <a:latin typeface="Times New Roman"/>
                <a:cs typeface="Times New Roman"/>
              </a:rPr>
              <a:t>Villon </a:t>
            </a:r>
            <a:r>
              <a:rPr dirty="0" sz="1450" spc="-10">
                <a:latin typeface="Times New Roman"/>
                <a:cs typeface="Times New Roman"/>
              </a:rPr>
              <a:t>politely; and </a:t>
            </a:r>
            <a:r>
              <a:rPr dirty="0" sz="1450" spc="-5">
                <a:latin typeface="Times New Roman"/>
                <a:cs typeface="Times New Roman"/>
              </a:rPr>
              <a:t>he </a:t>
            </a:r>
            <a:r>
              <a:rPr dirty="0" sz="1450" spc="-10">
                <a:latin typeface="Times New Roman"/>
                <a:cs typeface="Times New Roman"/>
              </a:rPr>
              <a:t>drank in dumb show to his  </a:t>
            </a:r>
            <a:r>
              <a:rPr dirty="0" sz="1450" spc="-15">
                <a:latin typeface="Times New Roman"/>
                <a:cs typeface="Times New Roman"/>
              </a:rPr>
              <a:t>entertainer.</a:t>
            </a:r>
            <a:endParaRPr sz="1450">
              <a:latin typeface="Times New Roman"/>
              <a:cs typeface="Times New Roman"/>
            </a:endParaRPr>
          </a:p>
          <a:p>
            <a:pPr algn="just" marL="12700" marR="8890">
              <a:lnSpc>
                <a:spcPts val="1730"/>
              </a:lnSpc>
              <a:spcBef>
                <a:spcPts val="860"/>
              </a:spcBef>
            </a:pPr>
            <a:r>
              <a:rPr dirty="0" sz="1450" spc="-45">
                <a:latin typeface="Times New Roman"/>
                <a:cs typeface="Times New Roman"/>
              </a:rPr>
              <a:t>"You </a:t>
            </a:r>
            <a:r>
              <a:rPr dirty="0" sz="1450" spc="-10">
                <a:latin typeface="Times New Roman"/>
                <a:cs typeface="Times New Roman"/>
              </a:rPr>
              <a:t>are shrewd," began the old man, tapping his forehead, "very shrewd; </a:t>
            </a:r>
            <a:r>
              <a:rPr dirty="0" sz="1450" spc="-5">
                <a:latin typeface="Times New Roman"/>
                <a:cs typeface="Times New Roman"/>
              </a:rPr>
              <a:t>you  </a:t>
            </a:r>
            <a:r>
              <a:rPr dirty="0" sz="1450" spc="-10">
                <a:latin typeface="Times New Roman"/>
                <a:cs typeface="Times New Roman"/>
              </a:rPr>
              <a:t>have learning;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clerk; and yet </a:t>
            </a:r>
            <a:r>
              <a:rPr dirty="0" sz="1450" spc="-5">
                <a:latin typeface="Times New Roman"/>
                <a:cs typeface="Times New Roman"/>
              </a:rPr>
              <a:t>you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small piece </a:t>
            </a:r>
            <a:r>
              <a:rPr dirty="0" sz="1450" spc="-5">
                <a:latin typeface="Times New Roman"/>
                <a:cs typeface="Times New Roman"/>
              </a:rPr>
              <a:t>of </a:t>
            </a:r>
            <a:r>
              <a:rPr dirty="0" sz="1450" spc="-10">
                <a:latin typeface="Times New Roman"/>
                <a:cs typeface="Times New Roman"/>
              </a:rPr>
              <a:t>money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dead woman in the street. Is it </a:t>
            </a:r>
            <a:r>
              <a:rPr dirty="0" sz="1450" spc="-5">
                <a:latin typeface="Times New Roman"/>
                <a:cs typeface="Times New Roman"/>
              </a:rPr>
              <a:t>not a </a:t>
            </a:r>
            <a:r>
              <a:rPr dirty="0" sz="1450" spc="-10">
                <a:latin typeface="Times New Roman"/>
                <a:cs typeface="Times New Roman"/>
              </a:rPr>
              <a:t>kind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theft?"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theft much practised in the wars, my</a:t>
            </a:r>
            <a:r>
              <a:rPr dirty="0" sz="1450" spc="50">
                <a:latin typeface="Times New Roman"/>
                <a:cs typeface="Times New Roman"/>
              </a:rPr>
              <a:t> </a:t>
            </a:r>
            <a:r>
              <a:rPr dirty="0" sz="1450" spc="-10">
                <a:latin typeface="Times New Roman"/>
                <a:cs typeface="Times New Roman"/>
              </a:rPr>
              <a:t>lord."</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wars are the field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returned the old man </a:t>
            </a:r>
            <a:r>
              <a:rPr dirty="0" sz="1450" spc="-20">
                <a:latin typeface="Times New Roman"/>
                <a:cs typeface="Times New Roman"/>
              </a:rPr>
              <a:t>proudly. </a:t>
            </a:r>
            <a:r>
              <a:rPr dirty="0" sz="1450" spc="-10">
                <a:latin typeface="Times New Roman"/>
                <a:cs typeface="Times New Roman"/>
              </a:rPr>
              <a:t>"There </a:t>
            </a:r>
            <a:r>
              <a:rPr dirty="0" sz="1450" spc="-5">
                <a:latin typeface="Times New Roman"/>
                <a:cs typeface="Times New Roman"/>
              </a:rPr>
              <a:t>a  </a:t>
            </a:r>
            <a:r>
              <a:rPr dirty="0" sz="1450" spc="-10">
                <a:latin typeface="Times New Roman"/>
                <a:cs typeface="Times New Roman"/>
              </a:rPr>
              <a:t>man plays his life </a:t>
            </a:r>
            <a:r>
              <a:rPr dirty="0" sz="1450" spc="-5">
                <a:latin typeface="Times New Roman"/>
                <a:cs typeface="Times New Roman"/>
              </a:rPr>
              <a:t>upon </a:t>
            </a:r>
            <a:r>
              <a:rPr dirty="0" sz="1450" spc="-10">
                <a:latin typeface="Times New Roman"/>
                <a:cs typeface="Times New Roman"/>
              </a:rPr>
              <a:t>the cast; </a:t>
            </a:r>
            <a:r>
              <a:rPr dirty="0" sz="1450" spc="-5">
                <a:latin typeface="Times New Roman"/>
                <a:cs typeface="Times New Roman"/>
              </a:rPr>
              <a:t>he </a:t>
            </a:r>
            <a:r>
              <a:rPr dirty="0" sz="1450" spc="-10">
                <a:latin typeface="Times New Roman"/>
                <a:cs typeface="Times New Roman"/>
              </a:rPr>
              <a:t>fights in the name </a:t>
            </a:r>
            <a:r>
              <a:rPr dirty="0" sz="1450" spc="-5">
                <a:latin typeface="Times New Roman"/>
                <a:cs typeface="Times New Roman"/>
              </a:rPr>
              <a:t>of </a:t>
            </a:r>
            <a:r>
              <a:rPr dirty="0" sz="1450" spc="-10">
                <a:latin typeface="Times New Roman"/>
                <a:cs typeface="Times New Roman"/>
              </a:rPr>
              <a:t>his lord the </a:t>
            </a:r>
            <a:r>
              <a:rPr dirty="0" sz="1450" spc="-5">
                <a:latin typeface="Times New Roman"/>
                <a:cs typeface="Times New Roman"/>
              </a:rPr>
              <a:t>king, </a:t>
            </a:r>
            <a:r>
              <a:rPr dirty="0" sz="1450" spc="-10">
                <a:latin typeface="Times New Roman"/>
                <a:cs typeface="Times New Roman"/>
              </a:rPr>
              <a:t>his  Lord God, and all their lordships the holy saints and</a:t>
            </a:r>
            <a:r>
              <a:rPr dirty="0" sz="1450" spc="60">
                <a:latin typeface="Times New Roman"/>
                <a:cs typeface="Times New Roman"/>
              </a:rPr>
              <a:t> </a:t>
            </a:r>
            <a:r>
              <a:rPr dirty="0" sz="1450" spc="-10">
                <a:latin typeface="Times New Roman"/>
                <a:cs typeface="Times New Roman"/>
              </a:rPr>
              <a:t>angels."</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"Put it," said </a:t>
            </a:r>
            <a:r>
              <a:rPr dirty="0" sz="1450" spc="-20">
                <a:latin typeface="Times New Roman"/>
                <a:cs typeface="Times New Roman"/>
              </a:rPr>
              <a:t>Villon,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were really </a:t>
            </a:r>
            <a:r>
              <a:rPr dirty="0" sz="1450" spc="-5">
                <a:latin typeface="Times New Roman"/>
                <a:cs typeface="Times New Roman"/>
              </a:rPr>
              <a:t>a </a:t>
            </a:r>
            <a:r>
              <a:rPr dirty="0" sz="1450" spc="-10">
                <a:latin typeface="Times New Roman"/>
                <a:cs typeface="Times New Roman"/>
              </a:rPr>
              <a:t>thief, should </a:t>
            </a:r>
            <a:r>
              <a:rPr dirty="0" sz="1450" spc="-5">
                <a:latin typeface="Times New Roman"/>
                <a:cs typeface="Times New Roman"/>
              </a:rPr>
              <a:t>I not </a:t>
            </a:r>
            <a:r>
              <a:rPr dirty="0" sz="1450" spc="-10">
                <a:latin typeface="Times New Roman"/>
                <a:cs typeface="Times New Roman"/>
              </a:rPr>
              <a:t>play my life also,  and against heavier</a:t>
            </a:r>
            <a:r>
              <a:rPr dirty="0" sz="1450">
                <a:latin typeface="Times New Roman"/>
                <a:cs typeface="Times New Roman"/>
              </a:rPr>
              <a:t> </a:t>
            </a:r>
            <a:r>
              <a:rPr dirty="0" sz="1450" spc="-10">
                <a:latin typeface="Times New Roman"/>
                <a:cs typeface="Times New Roman"/>
              </a:rPr>
              <a:t>odds?"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"For gain, </a:t>
            </a:r>
            <a:r>
              <a:rPr dirty="0" sz="1450" spc="-5">
                <a:latin typeface="Times New Roman"/>
                <a:cs typeface="Times New Roman"/>
              </a:rPr>
              <a:t>but not </a:t>
            </a:r>
            <a:r>
              <a:rPr dirty="0" sz="1450" spc="-10">
                <a:latin typeface="Times New Roman"/>
                <a:cs typeface="Times New Roman"/>
              </a:rPr>
              <a:t>for</a:t>
            </a:r>
            <a:r>
              <a:rPr dirty="0" sz="1450">
                <a:latin typeface="Times New Roman"/>
                <a:cs typeface="Times New Roman"/>
              </a:rPr>
              <a:t> </a:t>
            </a:r>
            <a:r>
              <a:rPr dirty="0" sz="1450" spc="-15">
                <a:latin typeface="Times New Roman"/>
                <a:cs typeface="Times New Roman"/>
              </a:rPr>
              <a:t>honour."</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"Gain?" repeated </a:t>
            </a:r>
            <a:r>
              <a:rPr dirty="0" sz="1450" spc="-25">
                <a:latin typeface="Times New Roman"/>
                <a:cs typeface="Times New Roman"/>
              </a:rPr>
              <a:t>Villon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shrug. "Gain! The </a:t>
            </a:r>
            <a:r>
              <a:rPr dirty="0" sz="1450" spc="-5">
                <a:latin typeface="Times New Roman"/>
                <a:cs typeface="Times New Roman"/>
              </a:rPr>
              <a:t>poor </a:t>
            </a:r>
            <a:r>
              <a:rPr dirty="0" sz="1450" spc="-10">
                <a:latin typeface="Times New Roman"/>
                <a:cs typeface="Times New Roman"/>
              </a:rPr>
              <a:t>fellow wants </a:t>
            </a:r>
            <a:r>
              <a:rPr dirty="0" sz="1450" spc="-15">
                <a:latin typeface="Times New Roman"/>
                <a:cs typeface="Times New Roman"/>
              </a:rPr>
              <a:t>supper,  </a:t>
            </a:r>
            <a:r>
              <a:rPr dirty="0" sz="1450" spc="-10">
                <a:latin typeface="Times New Roman"/>
                <a:cs typeface="Times New Roman"/>
              </a:rPr>
              <a:t>and takes it. So does the soldier in </a:t>
            </a:r>
            <a:r>
              <a:rPr dirty="0" sz="1450" spc="-5">
                <a:latin typeface="Times New Roman"/>
                <a:cs typeface="Times New Roman"/>
              </a:rPr>
              <a:t>a </a:t>
            </a:r>
            <a:r>
              <a:rPr dirty="0" sz="1450" spc="-10">
                <a:latin typeface="Times New Roman"/>
                <a:cs typeface="Times New Roman"/>
              </a:rPr>
              <a:t>campaign. </a:t>
            </a:r>
            <a:r>
              <a:rPr dirty="0" sz="1450" spc="-35">
                <a:latin typeface="Times New Roman"/>
                <a:cs typeface="Times New Roman"/>
              </a:rPr>
              <a:t>Why, </a:t>
            </a:r>
            <a:r>
              <a:rPr dirty="0" sz="1450" spc="-10">
                <a:latin typeface="Times New Roman"/>
                <a:cs typeface="Times New Roman"/>
              </a:rPr>
              <a:t>what are all these  requisitions we hear so much about? If they are </a:t>
            </a:r>
            <a:r>
              <a:rPr dirty="0" sz="1450" spc="-5">
                <a:latin typeface="Times New Roman"/>
                <a:cs typeface="Times New Roman"/>
              </a:rPr>
              <a:t>not </a:t>
            </a:r>
            <a:r>
              <a:rPr dirty="0" sz="1450" spc="-10">
                <a:latin typeface="Times New Roman"/>
                <a:cs typeface="Times New Roman"/>
              </a:rPr>
              <a:t>gain to those who take  them, they are loss enough to the others. The men-at-arms drink </a:t>
            </a:r>
            <a:r>
              <a:rPr dirty="0" sz="1450" spc="-5">
                <a:latin typeface="Times New Roman"/>
                <a:cs typeface="Times New Roman"/>
              </a:rPr>
              <a:t>by a good  </a:t>
            </a:r>
            <a:r>
              <a:rPr dirty="0" sz="1450" spc="-10">
                <a:latin typeface="Times New Roman"/>
                <a:cs typeface="Times New Roman"/>
              </a:rPr>
              <a:t>fire, while the burgher bites his nails to </a:t>
            </a:r>
            <a:r>
              <a:rPr dirty="0" sz="1450" spc="-5">
                <a:latin typeface="Times New Roman"/>
                <a:cs typeface="Times New Roman"/>
              </a:rPr>
              <a:t>buy </a:t>
            </a:r>
            <a:r>
              <a:rPr dirty="0" sz="1450" spc="-10">
                <a:latin typeface="Times New Roman"/>
                <a:cs typeface="Times New Roman"/>
              </a:rPr>
              <a:t>them wine and wood.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a good </a:t>
            </a:r>
            <a:r>
              <a:rPr dirty="0" sz="1450" spc="-10">
                <a:latin typeface="Times New Roman"/>
                <a:cs typeface="Times New Roman"/>
              </a:rPr>
              <a:t>many ploughmen swinging </a:t>
            </a:r>
            <a:r>
              <a:rPr dirty="0" sz="1450" spc="-5">
                <a:latin typeface="Times New Roman"/>
                <a:cs typeface="Times New Roman"/>
              </a:rPr>
              <a:t>on </a:t>
            </a:r>
            <a:r>
              <a:rPr dirty="0" sz="1450" spc="-10">
                <a:latin typeface="Times New Roman"/>
                <a:cs typeface="Times New Roman"/>
              </a:rPr>
              <a:t>trees about the </a:t>
            </a:r>
            <a:r>
              <a:rPr dirty="0" sz="1450" spc="-20">
                <a:latin typeface="Times New Roman"/>
                <a:cs typeface="Times New Roman"/>
              </a:rPr>
              <a:t>country, </a:t>
            </a:r>
            <a:r>
              <a:rPr dirty="0" sz="1450" spc="-40">
                <a:latin typeface="Times New Roman"/>
                <a:cs typeface="Times New Roman"/>
              </a:rPr>
              <a:t>ay, </a:t>
            </a:r>
            <a:r>
              <a:rPr dirty="0" sz="1450" spc="-5">
                <a:latin typeface="Times New Roman"/>
                <a:cs typeface="Times New Roman"/>
              </a:rPr>
              <a:t>I </a:t>
            </a:r>
            <a:r>
              <a:rPr dirty="0" sz="1450" spc="-10">
                <a:latin typeface="Times New Roman"/>
                <a:cs typeface="Times New Roman"/>
              </a:rPr>
              <a:t>have seen  thirty</a:t>
            </a:r>
            <a:r>
              <a:rPr dirty="0" sz="1450" spc="100">
                <a:latin typeface="Times New Roman"/>
                <a:cs typeface="Times New Roman"/>
              </a:rPr>
              <a:t> </a:t>
            </a:r>
            <a:r>
              <a:rPr dirty="0" sz="1450" spc="-5">
                <a:latin typeface="Times New Roman"/>
                <a:cs typeface="Times New Roman"/>
              </a:rPr>
              <a:t>on</a:t>
            </a:r>
            <a:r>
              <a:rPr dirty="0" sz="1450" spc="105">
                <a:latin typeface="Times New Roman"/>
                <a:cs typeface="Times New Roman"/>
              </a:rPr>
              <a:t> </a:t>
            </a:r>
            <a:r>
              <a:rPr dirty="0" sz="1450" spc="-5">
                <a:latin typeface="Times New Roman"/>
                <a:cs typeface="Times New Roman"/>
              </a:rPr>
              <a:t>one</a:t>
            </a:r>
            <a:r>
              <a:rPr dirty="0" sz="1450" spc="105">
                <a:latin typeface="Times New Roman"/>
                <a:cs typeface="Times New Roman"/>
              </a:rPr>
              <a:t> </a:t>
            </a:r>
            <a:r>
              <a:rPr dirty="0" sz="1450" spc="-10">
                <a:latin typeface="Times New Roman"/>
                <a:cs typeface="Times New Roman"/>
              </a:rPr>
              <a:t>elm,</a:t>
            </a:r>
            <a:r>
              <a:rPr dirty="0" sz="1450" spc="100">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5">
                <a:latin typeface="Times New Roman"/>
                <a:cs typeface="Times New Roman"/>
              </a:rPr>
              <a:t>a</a:t>
            </a:r>
            <a:r>
              <a:rPr dirty="0" sz="1450" spc="105">
                <a:latin typeface="Times New Roman"/>
                <a:cs typeface="Times New Roman"/>
              </a:rPr>
              <a:t> </a:t>
            </a:r>
            <a:r>
              <a:rPr dirty="0" sz="1450" spc="-10">
                <a:latin typeface="Times New Roman"/>
                <a:cs typeface="Times New Roman"/>
              </a:rPr>
              <a:t>very</a:t>
            </a:r>
            <a:r>
              <a:rPr dirty="0" sz="1450" spc="105">
                <a:latin typeface="Times New Roman"/>
                <a:cs typeface="Times New Roman"/>
              </a:rPr>
              <a:t> </a:t>
            </a:r>
            <a:r>
              <a:rPr dirty="0" sz="1450" spc="-5">
                <a:latin typeface="Times New Roman"/>
                <a:cs typeface="Times New Roman"/>
              </a:rPr>
              <a:t>poor</a:t>
            </a:r>
            <a:r>
              <a:rPr dirty="0" sz="1450" spc="100">
                <a:latin typeface="Times New Roman"/>
                <a:cs typeface="Times New Roman"/>
              </a:rPr>
              <a:t> </a:t>
            </a:r>
            <a:r>
              <a:rPr dirty="0" sz="1450" spc="-10">
                <a:latin typeface="Times New Roman"/>
                <a:cs typeface="Times New Roman"/>
              </a:rPr>
              <a:t>figure</a:t>
            </a:r>
            <a:r>
              <a:rPr dirty="0" sz="1450" spc="105">
                <a:latin typeface="Times New Roman"/>
                <a:cs typeface="Times New Roman"/>
              </a:rPr>
              <a:t> </a:t>
            </a:r>
            <a:r>
              <a:rPr dirty="0" sz="1450" spc="-10">
                <a:latin typeface="Times New Roman"/>
                <a:cs typeface="Times New Roman"/>
              </a:rPr>
              <a:t>they</a:t>
            </a:r>
            <a:r>
              <a:rPr dirty="0" sz="1450" spc="105">
                <a:latin typeface="Times New Roman"/>
                <a:cs typeface="Times New Roman"/>
              </a:rPr>
              <a:t> </a:t>
            </a:r>
            <a:r>
              <a:rPr dirty="0" sz="1450" spc="-10">
                <a:latin typeface="Times New Roman"/>
                <a:cs typeface="Times New Roman"/>
              </a:rPr>
              <a:t>made;</a:t>
            </a:r>
            <a:r>
              <a:rPr dirty="0" sz="1450" spc="105">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when</a:t>
            </a:r>
            <a:r>
              <a:rPr dirty="0" sz="1450" spc="105">
                <a:latin typeface="Times New Roman"/>
                <a:cs typeface="Times New Roman"/>
              </a:rPr>
              <a:t> </a:t>
            </a:r>
            <a:r>
              <a:rPr dirty="0" sz="1450" spc="-5">
                <a:latin typeface="Times New Roman"/>
                <a:cs typeface="Times New Roman"/>
              </a:rPr>
              <a:t>I</a:t>
            </a:r>
            <a:r>
              <a:rPr dirty="0" sz="1450" spc="105">
                <a:latin typeface="Times New Roman"/>
                <a:cs typeface="Times New Roman"/>
              </a:rPr>
              <a:t> </a:t>
            </a:r>
            <a:r>
              <a:rPr dirty="0" sz="1450" spc="-10">
                <a:latin typeface="Times New Roman"/>
                <a:cs typeface="Times New Roman"/>
              </a:rPr>
              <a:t>asked</a:t>
            </a:r>
            <a:r>
              <a:rPr dirty="0" sz="1450" spc="105">
                <a:latin typeface="Times New Roman"/>
                <a:cs typeface="Times New Roman"/>
              </a:rPr>
              <a:t> </a:t>
            </a:r>
            <a:r>
              <a:rPr dirty="0" sz="1450" spc="-10">
                <a:latin typeface="Times New Roman"/>
                <a:cs typeface="Times New Roman"/>
              </a:rPr>
              <a:t>some</a:t>
            </a:r>
            <a:endParaRPr sz="1450">
              <a:latin typeface="Times New Roman"/>
              <a:cs typeface="Times New Roman"/>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10160">
              <a:lnSpc>
                <a:spcPts val="1730"/>
              </a:lnSpc>
              <a:spcBef>
                <a:spcPts val="155"/>
              </a:spcBef>
            </a:pPr>
            <a:r>
              <a:rPr dirty="0" sz="1450" spc="-5">
                <a:latin typeface="Times New Roman"/>
                <a:cs typeface="Times New Roman"/>
              </a:rPr>
              <a:t>one </a:t>
            </a:r>
            <a:r>
              <a:rPr dirty="0" sz="1450" spc="-10">
                <a:latin typeface="Times New Roman"/>
                <a:cs typeface="Times New Roman"/>
              </a:rPr>
              <a:t>how all these came to </a:t>
            </a:r>
            <a:r>
              <a:rPr dirty="0" sz="1450" spc="-5">
                <a:latin typeface="Times New Roman"/>
                <a:cs typeface="Times New Roman"/>
              </a:rPr>
              <a:t>be </a:t>
            </a:r>
            <a:r>
              <a:rPr dirty="0" sz="1450" spc="-10">
                <a:latin typeface="Times New Roman"/>
                <a:cs typeface="Times New Roman"/>
              </a:rPr>
              <a:t>hanged, </a:t>
            </a:r>
            <a:r>
              <a:rPr dirty="0" sz="1450" spc="-5">
                <a:latin typeface="Times New Roman"/>
                <a:cs typeface="Times New Roman"/>
              </a:rPr>
              <a:t>I </a:t>
            </a:r>
            <a:r>
              <a:rPr dirty="0" sz="1450" spc="-10">
                <a:latin typeface="Times New Roman"/>
                <a:cs typeface="Times New Roman"/>
              </a:rPr>
              <a:t>was told it was because they could </a:t>
            </a:r>
            <a:r>
              <a:rPr dirty="0" sz="1450" spc="-5">
                <a:latin typeface="Times New Roman"/>
                <a:cs typeface="Times New Roman"/>
              </a:rPr>
              <a:t>not  </a:t>
            </a:r>
            <a:r>
              <a:rPr dirty="0" sz="1450" spc="-10">
                <a:latin typeface="Times New Roman"/>
                <a:cs typeface="Times New Roman"/>
              </a:rPr>
              <a:t>scrape together enough crowns to satisfy the</a:t>
            </a:r>
            <a:r>
              <a:rPr dirty="0" sz="1450" spc="35">
                <a:latin typeface="Times New Roman"/>
                <a:cs typeface="Times New Roman"/>
              </a:rPr>
              <a:t> </a:t>
            </a:r>
            <a:r>
              <a:rPr dirty="0" sz="1450" spc="-10">
                <a:latin typeface="Times New Roman"/>
                <a:cs typeface="Times New Roman"/>
              </a:rPr>
              <a:t>men-at-arms."</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"These things are </a:t>
            </a:r>
            <a:r>
              <a:rPr dirty="0" sz="1450" spc="-5">
                <a:latin typeface="Times New Roman"/>
                <a:cs typeface="Times New Roman"/>
              </a:rPr>
              <a:t>a </a:t>
            </a:r>
            <a:r>
              <a:rPr dirty="0" sz="1450" spc="-10">
                <a:latin typeface="Times New Roman"/>
                <a:cs typeface="Times New Roman"/>
              </a:rPr>
              <a:t>necessity </a:t>
            </a:r>
            <a:r>
              <a:rPr dirty="0" sz="1450" spc="-5">
                <a:latin typeface="Times New Roman"/>
                <a:cs typeface="Times New Roman"/>
              </a:rPr>
              <a:t>of </a:t>
            </a:r>
            <a:r>
              <a:rPr dirty="0" sz="1450" spc="-25">
                <a:latin typeface="Times New Roman"/>
                <a:cs typeface="Times New Roman"/>
              </a:rPr>
              <a:t>war, </a:t>
            </a:r>
            <a:r>
              <a:rPr dirty="0" sz="1450" spc="-10">
                <a:latin typeface="Times New Roman"/>
                <a:cs typeface="Times New Roman"/>
              </a:rPr>
              <a:t>which the low-born must endure with  </a:t>
            </a:r>
            <a:r>
              <a:rPr dirty="0" sz="1450" spc="-20">
                <a:latin typeface="Times New Roman"/>
                <a:cs typeface="Times New Roman"/>
              </a:rPr>
              <a:t>constancy. </a:t>
            </a:r>
            <a:r>
              <a:rPr dirty="0" sz="1450" spc="-10">
                <a:latin typeface="Times New Roman"/>
                <a:cs typeface="Times New Roman"/>
              </a:rPr>
              <a:t>It is true that some captains drive over hard; there are spirits in  every rank </a:t>
            </a:r>
            <a:r>
              <a:rPr dirty="0" sz="1450" spc="-5">
                <a:latin typeface="Times New Roman"/>
                <a:cs typeface="Times New Roman"/>
              </a:rPr>
              <a:t>not </a:t>
            </a:r>
            <a:r>
              <a:rPr dirty="0" sz="1450" spc="-10">
                <a:latin typeface="Times New Roman"/>
                <a:cs typeface="Times New Roman"/>
              </a:rPr>
              <a:t>easily moved </a:t>
            </a:r>
            <a:r>
              <a:rPr dirty="0" sz="1450" spc="-5">
                <a:latin typeface="Times New Roman"/>
                <a:cs typeface="Times New Roman"/>
              </a:rPr>
              <a:t>by </a:t>
            </a:r>
            <a:r>
              <a:rPr dirty="0" sz="1450" spc="-10">
                <a:latin typeface="Times New Roman"/>
                <a:cs typeface="Times New Roman"/>
              </a:rPr>
              <a:t>pity; and indeed many follow arms who are </a:t>
            </a:r>
            <a:r>
              <a:rPr dirty="0" sz="1450" spc="-5">
                <a:latin typeface="Times New Roman"/>
                <a:cs typeface="Times New Roman"/>
              </a:rPr>
              <a:t>no  </a:t>
            </a:r>
            <a:r>
              <a:rPr dirty="0" sz="1450" spc="-10">
                <a:latin typeface="Times New Roman"/>
                <a:cs typeface="Times New Roman"/>
              </a:rPr>
              <a:t>better than</a:t>
            </a:r>
            <a:r>
              <a:rPr dirty="0" sz="1450" spc="-5">
                <a:latin typeface="Times New Roman"/>
                <a:cs typeface="Times New Roman"/>
              </a:rPr>
              <a:t> </a:t>
            </a:r>
            <a:r>
              <a:rPr dirty="0" sz="1450" spc="-10">
                <a:latin typeface="Times New Roman"/>
                <a:cs typeface="Times New Roman"/>
              </a:rPr>
              <a:t>brigands."</a:t>
            </a:r>
            <a:endParaRPr sz="1450">
              <a:latin typeface="Times New Roman"/>
              <a:cs typeface="Times New Roman"/>
            </a:endParaRPr>
          </a:p>
          <a:p>
            <a:pPr algn="just" marL="12700" marR="5080">
              <a:lnSpc>
                <a:spcPts val="1730"/>
              </a:lnSpc>
              <a:spcBef>
                <a:spcPts val="860"/>
              </a:spcBef>
            </a:pPr>
            <a:r>
              <a:rPr dirty="0" sz="1450" spc="-45">
                <a:latin typeface="Times New Roman"/>
                <a:cs typeface="Times New Roman"/>
              </a:rPr>
              <a:t>"You </a:t>
            </a:r>
            <a:r>
              <a:rPr dirty="0" sz="1450" spc="-10">
                <a:latin typeface="Times New Roman"/>
                <a:cs typeface="Times New Roman"/>
              </a:rPr>
              <a:t>see," said the poet, "you cannot separate the soldier from the brigand;  and what is </a:t>
            </a:r>
            <a:r>
              <a:rPr dirty="0" sz="1450" spc="-5">
                <a:latin typeface="Times New Roman"/>
                <a:cs typeface="Times New Roman"/>
              </a:rPr>
              <a:t>a </a:t>
            </a:r>
            <a:r>
              <a:rPr dirty="0" sz="1450" spc="-10">
                <a:latin typeface="Times New Roman"/>
                <a:cs typeface="Times New Roman"/>
              </a:rPr>
              <a:t>thief </a:t>
            </a:r>
            <a:r>
              <a:rPr dirty="0" sz="1450" spc="-5">
                <a:latin typeface="Times New Roman"/>
                <a:cs typeface="Times New Roman"/>
              </a:rPr>
              <a:t>but </a:t>
            </a:r>
            <a:r>
              <a:rPr dirty="0" sz="1450" spc="-10">
                <a:latin typeface="Times New Roman"/>
                <a:cs typeface="Times New Roman"/>
              </a:rPr>
              <a:t>an isolated brigand with circumspect manners? </a:t>
            </a:r>
            <a:r>
              <a:rPr dirty="0" sz="1450" spc="-5">
                <a:latin typeface="Times New Roman"/>
                <a:cs typeface="Times New Roman"/>
              </a:rPr>
              <a:t>I </a:t>
            </a:r>
            <a:r>
              <a:rPr dirty="0" sz="1450" spc="-10">
                <a:latin typeface="Times New Roman"/>
                <a:cs typeface="Times New Roman"/>
              </a:rPr>
              <a:t>steal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mutton chops, without so much as disturbing people's sleep; the  farmer grumbles </a:t>
            </a:r>
            <a:r>
              <a:rPr dirty="0" sz="1450" spc="-5">
                <a:latin typeface="Times New Roman"/>
                <a:cs typeface="Times New Roman"/>
              </a:rPr>
              <a:t>a </a:t>
            </a:r>
            <a:r>
              <a:rPr dirty="0" sz="1450" spc="-10">
                <a:latin typeface="Times New Roman"/>
                <a:cs typeface="Times New Roman"/>
              </a:rPr>
              <a:t>bit, </a:t>
            </a:r>
            <a:r>
              <a:rPr dirty="0" sz="1450" spc="-5">
                <a:latin typeface="Times New Roman"/>
                <a:cs typeface="Times New Roman"/>
              </a:rPr>
              <a:t>but </a:t>
            </a:r>
            <a:r>
              <a:rPr dirty="0" sz="1450" spc="-10">
                <a:latin typeface="Times New Roman"/>
                <a:cs typeface="Times New Roman"/>
              </a:rPr>
              <a:t>sups </a:t>
            </a:r>
            <a:r>
              <a:rPr dirty="0" sz="1450" spc="-5">
                <a:latin typeface="Times New Roman"/>
                <a:cs typeface="Times New Roman"/>
              </a:rPr>
              <a:t>none </a:t>
            </a:r>
            <a:r>
              <a:rPr dirty="0" sz="1450" spc="-10">
                <a:latin typeface="Times New Roman"/>
                <a:cs typeface="Times New Roman"/>
              </a:rPr>
              <a:t>the less wholesomely </a:t>
            </a:r>
            <a:r>
              <a:rPr dirty="0" sz="1450" spc="-5">
                <a:latin typeface="Times New Roman"/>
                <a:cs typeface="Times New Roman"/>
              </a:rPr>
              <a:t>on </a:t>
            </a:r>
            <a:r>
              <a:rPr dirty="0" sz="1450" spc="-10">
                <a:latin typeface="Times New Roman"/>
                <a:cs typeface="Times New Roman"/>
              </a:rPr>
              <a:t>what remains.  </a:t>
            </a:r>
            <a:r>
              <a:rPr dirty="0" sz="1450" spc="-60">
                <a:latin typeface="Times New Roman"/>
                <a:cs typeface="Times New Roman"/>
              </a:rPr>
              <a:t>You </a:t>
            </a:r>
            <a:r>
              <a:rPr dirty="0" sz="1450" spc="-10">
                <a:latin typeface="Times New Roman"/>
                <a:cs typeface="Times New Roman"/>
              </a:rPr>
              <a:t>come </a:t>
            </a:r>
            <a:r>
              <a:rPr dirty="0" sz="1450" spc="-5">
                <a:latin typeface="Times New Roman"/>
                <a:cs typeface="Times New Roman"/>
              </a:rPr>
              <a:t>up </a:t>
            </a:r>
            <a:r>
              <a:rPr dirty="0" sz="1450" spc="-10">
                <a:latin typeface="Times New Roman"/>
                <a:cs typeface="Times New Roman"/>
              </a:rPr>
              <a:t>blowing gloriously </a:t>
            </a:r>
            <a:r>
              <a:rPr dirty="0" sz="1450" spc="-5">
                <a:latin typeface="Times New Roman"/>
                <a:cs typeface="Times New Roman"/>
              </a:rPr>
              <a:t>on a </a:t>
            </a:r>
            <a:r>
              <a:rPr dirty="0" sz="1450" spc="-10">
                <a:latin typeface="Times New Roman"/>
                <a:cs typeface="Times New Roman"/>
              </a:rPr>
              <a:t>trumpet, take away the whole sheep, and  beat the farmer pitifully into the bargain.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trumpet; </a:t>
            </a:r>
            <a:r>
              <a:rPr dirty="0" sz="1450" spc="-5">
                <a:latin typeface="Times New Roman"/>
                <a:cs typeface="Times New Roman"/>
              </a:rPr>
              <a:t>I </a:t>
            </a:r>
            <a:r>
              <a:rPr dirty="0" sz="1450" spc="-10">
                <a:latin typeface="Times New Roman"/>
                <a:cs typeface="Times New Roman"/>
              </a:rPr>
              <a:t>am only </a:t>
            </a:r>
            <a:r>
              <a:rPr dirty="0" sz="1450" spc="-35">
                <a:latin typeface="Times New Roman"/>
                <a:cs typeface="Times New Roman"/>
              </a:rPr>
              <a:t>Tom,  </a:t>
            </a:r>
            <a:r>
              <a:rPr dirty="0" sz="1450" spc="-10">
                <a:latin typeface="Times New Roman"/>
                <a:cs typeface="Times New Roman"/>
              </a:rPr>
              <a:t>Dick, </a:t>
            </a:r>
            <a:r>
              <a:rPr dirty="0" sz="1450" spc="-5">
                <a:latin typeface="Times New Roman"/>
                <a:cs typeface="Times New Roman"/>
              </a:rPr>
              <a:t>or </a:t>
            </a:r>
            <a:r>
              <a:rPr dirty="0" sz="1450" spc="-10">
                <a:latin typeface="Times New Roman"/>
                <a:cs typeface="Times New Roman"/>
              </a:rPr>
              <a:t>Harry;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rogue and </a:t>
            </a:r>
            <a:r>
              <a:rPr dirty="0" sz="1450" spc="-5">
                <a:latin typeface="Times New Roman"/>
                <a:cs typeface="Times New Roman"/>
              </a:rPr>
              <a:t>a dog, </a:t>
            </a:r>
            <a:r>
              <a:rPr dirty="0" sz="1450" spc="-10">
                <a:latin typeface="Times New Roman"/>
                <a:cs typeface="Times New Roman"/>
              </a:rPr>
              <a:t>and hanging's too </a:t>
            </a:r>
            <a:r>
              <a:rPr dirty="0" sz="1450" spc="-5">
                <a:latin typeface="Times New Roman"/>
                <a:cs typeface="Times New Roman"/>
              </a:rPr>
              <a:t>good </a:t>
            </a:r>
            <a:r>
              <a:rPr dirty="0" sz="1450" spc="-10">
                <a:latin typeface="Times New Roman"/>
                <a:cs typeface="Times New Roman"/>
              </a:rPr>
              <a:t>for me </a:t>
            </a:r>
            <a:r>
              <a:rPr dirty="0" sz="1450" spc="-5">
                <a:latin typeface="Times New Roman"/>
                <a:cs typeface="Times New Roman"/>
              </a:rPr>
              <a:t>- </a:t>
            </a:r>
            <a:r>
              <a:rPr dirty="0" sz="1450" spc="-10">
                <a:latin typeface="Times New Roman"/>
                <a:cs typeface="Times New Roman"/>
              </a:rPr>
              <a:t>with  all my heart; </a:t>
            </a:r>
            <a:r>
              <a:rPr dirty="0" sz="1450" spc="-5">
                <a:latin typeface="Times New Roman"/>
                <a:cs typeface="Times New Roman"/>
              </a:rPr>
              <a:t>but </a:t>
            </a:r>
            <a:r>
              <a:rPr dirty="0" sz="1450" spc="-10">
                <a:latin typeface="Times New Roman"/>
                <a:cs typeface="Times New Roman"/>
              </a:rPr>
              <a:t>just </a:t>
            </a:r>
            <a:r>
              <a:rPr dirty="0" sz="1450" spc="-5">
                <a:latin typeface="Times New Roman"/>
                <a:cs typeface="Times New Roman"/>
              </a:rPr>
              <a:t>you </a:t>
            </a:r>
            <a:r>
              <a:rPr dirty="0" sz="1450" spc="-10">
                <a:latin typeface="Times New Roman"/>
                <a:cs typeface="Times New Roman"/>
              </a:rPr>
              <a:t>ask the farmer which </a:t>
            </a:r>
            <a:r>
              <a:rPr dirty="0" sz="1450" spc="-5">
                <a:latin typeface="Times New Roman"/>
                <a:cs typeface="Times New Roman"/>
              </a:rPr>
              <a:t>of us he </a:t>
            </a:r>
            <a:r>
              <a:rPr dirty="0" sz="1450" spc="-10">
                <a:latin typeface="Times New Roman"/>
                <a:cs typeface="Times New Roman"/>
              </a:rPr>
              <a:t>prefers, just find </a:t>
            </a:r>
            <a:r>
              <a:rPr dirty="0" sz="1450" spc="-5">
                <a:latin typeface="Times New Roman"/>
                <a:cs typeface="Times New Roman"/>
              </a:rPr>
              <a:t>out  </a:t>
            </a:r>
            <a:r>
              <a:rPr dirty="0" sz="1450" spc="-10">
                <a:latin typeface="Times New Roman"/>
                <a:cs typeface="Times New Roman"/>
              </a:rPr>
              <a:t>which </a:t>
            </a:r>
            <a:r>
              <a:rPr dirty="0" sz="1450" spc="-5">
                <a:latin typeface="Times New Roman"/>
                <a:cs typeface="Times New Roman"/>
              </a:rPr>
              <a:t>of us he </a:t>
            </a:r>
            <a:r>
              <a:rPr dirty="0" sz="1450" spc="-10">
                <a:latin typeface="Times New Roman"/>
                <a:cs typeface="Times New Roman"/>
              </a:rPr>
              <a:t>lies awake to curse </a:t>
            </a:r>
            <a:r>
              <a:rPr dirty="0" sz="1450" spc="-5">
                <a:latin typeface="Times New Roman"/>
                <a:cs typeface="Times New Roman"/>
              </a:rPr>
              <a:t>on </a:t>
            </a:r>
            <a:r>
              <a:rPr dirty="0" sz="1450" spc="-10">
                <a:latin typeface="Times New Roman"/>
                <a:cs typeface="Times New Roman"/>
              </a:rPr>
              <a:t>cold</a:t>
            </a:r>
            <a:r>
              <a:rPr dirty="0" sz="1450" spc="20">
                <a:latin typeface="Times New Roman"/>
                <a:cs typeface="Times New Roman"/>
              </a:rPr>
              <a:t> </a:t>
            </a:r>
            <a:r>
              <a:rPr dirty="0" sz="1450" spc="-10">
                <a:latin typeface="Times New Roman"/>
                <a:cs typeface="Times New Roman"/>
              </a:rPr>
              <a:t>nights."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"Look at </a:t>
            </a:r>
            <a:r>
              <a:rPr dirty="0" sz="1450" spc="-5">
                <a:latin typeface="Times New Roman"/>
                <a:cs typeface="Times New Roman"/>
              </a:rPr>
              <a:t>us </a:t>
            </a:r>
            <a:r>
              <a:rPr dirty="0" sz="1450" spc="-10">
                <a:latin typeface="Times New Roman"/>
                <a:cs typeface="Times New Roman"/>
              </a:rPr>
              <a:t>two," said his lordship. "I am </a:t>
            </a:r>
            <a:r>
              <a:rPr dirty="0" sz="1450" spc="-5">
                <a:latin typeface="Times New Roman"/>
                <a:cs typeface="Times New Roman"/>
              </a:rPr>
              <a:t>old, </a:t>
            </a:r>
            <a:r>
              <a:rPr dirty="0" sz="1450" spc="-10">
                <a:latin typeface="Times New Roman"/>
                <a:cs typeface="Times New Roman"/>
              </a:rPr>
              <a:t>strong, and honoured. If </a:t>
            </a:r>
            <a:r>
              <a:rPr dirty="0" sz="1450" spc="-5">
                <a:latin typeface="Times New Roman"/>
                <a:cs typeface="Times New Roman"/>
              </a:rPr>
              <a:t>I </a:t>
            </a:r>
            <a:r>
              <a:rPr dirty="0" sz="1450" spc="-10">
                <a:latin typeface="Times New Roman"/>
                <a:cs typeface="Times New Roman"/>
              </a:rPr>
              <a:t>were  turned from my house </a:t>
            </a:r>
            <a:r>
              <a:rPr dirty="0" sz="1450" spc="-20">
                <a:latin typeface="Times New Roman"/>
                <a:cs typeface="Times New Roman"/>
              </a:rPr>
              <a:t>to-morrow, </a:t>
            </a:r>
            <a:r>
              <a:rPr dirty="0" sz="1450" spc="-10">
                <a:latin typeface="Times New Roman"/>
                <a:cs typeface="Times New Roman"/>
              </a:rPr>
              <a:t>hundreds would </a:t>
            </a:r>
            <a:r>
              <a:rPr dirty="0" sz="1450" spc="-5">
                <a:latin typeface="Times New Roman"/>
                <a:cs typeface="Times New Roman"/>
              </a:rPr>
              <a:t>be </a:t>
            </a:r>
            <a:r>
              <a:rPr dirty="0" sz="1450" spc="-10">
                <a:latin typeface="Times New Roman"/>
                <a:cs typeface="Times New Roman"/>
              </a:rPr>
              <a:t>proud to shelter me.  Poor people would </a:t>
            </a:r>
            <a:r>
              <a:rPr dirty="0" sz="1450" spc="-5">
                <a:latin typeface="Times New Roman"/>
                <a:cs typeface="Times New Roman"/>
              </a:rPr>
              <a:t>go out </a:t>
            </a:r>
            <a:r>
              <a:rPr dirty="0" sz="1450" spc="-10">
                <a:latin typeface="Times New Roman"/>
                <a:cs typeface="Times New Roman"/>
              </a:rPr>
              <a:t>and pass the </a:t>
            </a:r>
            <a:r>
              <a:rPr dirty="0" sz="1450" spc="-5">
                <a:latin typeface="Times New Roman"/>
                <a:cs typeface="Times New Roman"/>
              </a:rPr>
              <a:t>night </a:t>
            </a:r>
            <a:r>
              <a:rPr dirty="0" sz="1450" spc="-10">
                <a:latin typeface="Times New Roman"/>
                <a:cs typeface="Times New Roman"/>
              </a:rPr>
              <a:t>in the streets with their children,  if </a:t>
            </a:r>
            <a:r>
              <a:rPr dirty="0" sz="1450" spc="-5">
                <a:latin typeface="Times New Roman"/>
                <a:cs typeface="Times New Roman"/>
              </a:rPr>
              <a:t>I </a:t>
            </a:r>
            <a:r>
              <a:rPr dirty="0" sz="1450" spc="-10">
                <a:latin typeface="Times New Roman"/>
                <a:cs typeface="Times New Roman"/>
              </a:rPr>
              <a:t>merely hinted that </a:t>
            </a:r>
            <a:r>
              <a:rPr dirty="0" sz="1450" spc="-5">
                <a:latin typeface="Times New Roman"/>
                <a:cs typeface="Times New Roman"/>
              </a:rPr>
              <a:t>I </a:t>
            </a:r>
            <a:r>
              <a:rPr dirty="0" sz="1450" spc="-10">
                <a:latin typeface="Times New Roman"/>
                <a:cs typeface="Times New Roman"/>
              </a:rPr>
              <a:t>wished to </a:t>
            </a:r>
            <a:r>
              <a:rPr dirty="0" sz="1450" spc="-5">
                <a:latin typeface="Times New Roman"/>
                <a:cs typeface="Times New Roman"/>
              </a:rPr>
              <a:t>be </a:t>
            </a:r>
            <a:r>
              <a:rPr dirty="0" sz="1450" spc="-10">
                <a:latin typeface="Times New Roman"/>
                <a:cs typeface="Times New Roman"/>
              </a:rPr>
              <a:t>alone. And </a:t>
            </a:r>
            <a:r>
              <a:rPr dirty="0" sz="1450" spc="-5">
                <a:latin typeface="Times New Roman"/>
                <a:cs typeface="Times New Roman"/>
              </a:rPr>
              <a:t>I </a:t>
            </a:r>
            <a:r>
              <a:rPr dirty="0" sz="1450" spc="-10">
                <a:latin typeface="Times New Roman"/>
                <a:cs typeface="Times New Roman"/>
              </a:rPr>
              <a:t>find </a:t>
            </a:r>
            <a:r>
              <a:rPr dirty="0" sz="1450" spc="-5">
                <a:latin typeface="Times New Roman"/>
                <a:cs typeface="Times New Roman"/>
              </a:rPr>
              <a:t>you up, </a:t>
            </a:r>
            <a:r>
              <a:rPr dirty="0" sz="1450" spc="-10">
                <a:latin typeface="Times New Roman"/>
                <a:cs typeface="Times New Roman"/>
              </a:rPr>
              <a:t>wandering  homeless, and picking farthings </a:t>
            </a:r>
            <a:r>
              <a:rPr dirty="0" sz="1450" spc="-15">
                <a:latin typeface="Times New Roman"/>
                <a:cs typeface="Times New Roman"/>
              </a:rPr>
              <a:t>off </a:t>
            </a:r>
            <a:r>
              <a:rPr dirty="0" sz="1450" spc="-10">
                <a:latin typeface="Times New Roman"/>
                <a:cs typeface="Times New Roman"/>
              </a:rPr>
              <a:t>dead women </a:t>
            </a:r>
            <a:r>
              <a:rPr dirty="0" sz="1450" spc="-5">
                <a:latin typeface="Times New Roman"/>
                <a:cs typeface="Times New Roman"/>
              </a:rPr>
              <a:t>by </a:t>
            </a:r>
            <a:r>
              <a:rPr dirty="0" sz="1450" spc="-10">
                <a:latin typeface="Times New Roman"/>
                <a:cs typeface="Times New Roman"/>
              </a:rPr>
              <a:t>the wayside! </a:t>
            </a:r>
            <a:r>
              <a:rPr dirty="0" sz="1450" spc="-5">
                <a:latin typeface="Times New Roman"/>
                <a:cs typeface="Times New Roman"/>
              </a:rPr>
              <a:t>I </a:t>
            </a:r>
            <a:r>
              <a:rPr dirty="0" sz="1450" spc="-10">
                <a:latin typeface="Times New Roman"/>
                <a:cs typeface="Times New Roman"/>
              </a:rPr>
              <a:t>fear </a:t>
            </a:r>
            <a:r>
              <a:rPr dirty="0" sz="1450" spc="-5">
                <a:latin typeface="Times New Roman"/>
                <a:cs typeface="Times New Roman"/>
              </a:rPr>
              <a:t>no  </a:t>
            </a:r>
            <a:r>
              <a:rPr dirty="0" sz="1450" spc="-10">
                <a:latin typeface="Times New Roman"/>
                <a:cs typeface="Times New Roman"/>
              </a:rPr>
              <a:t>man and nothing;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you </a:t>
            </a:r>
            <a:r>
              <a:rPr dirty="0" sz="1450" spc="-10">
                <a:latin typeface="Times New Roman"/>
                <a:cs typeface="Times New Roman"/>
              </a:rPr>
              <a:t>tremble and lose countenance at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I  </a:t>
            </a:r>
            <a:r>
              <a:rPr dirty="0" sz="1450" spc="-10">
                <a:latin typeface="Times New Roman"/>
                <a:cs typeface="Times New Roman"/>
              </a:rPr>
              <a:t>wait God's summons contentedly in my own house, </a:t>
            </a:r>
            <a:r>
              <a:rPr dirty="0" sz="1450" spc="-25">
                <a:latin typeface="Times New Roman"/>
                <a:cs typeface="Times New Roman"/>
              </a:rPr>
              <a:t>or, </a:t>
            </a:r>
            <a:r>
              <a:rPr dirty="0" sz="1450" spc="-10">
                <a:latin typeface="Times New Roman"/>
                <a:cs typeface="Times New Roman"/>
              </a:rPr>
              <a:t>if it please the king to  call me </a:t>
            </a:r>
            <a:r>
              <a:rPr dirty="0" sz="1450" spc="-5">
                <a:latin typeface="Times New Roman"/>
                <a:cs typeface="Times New Roman"/>
              </a:rPr>
              <a:t>out </a:t>
            </a:r>
            <a:r>
              <a:rPr dirty="0" sz="1450" spc="-10">
                <a:latin typeface="Times New Roman"/>
                <a:cs typeface="Times New Roman"/>
              </a:rPr>
              <a:t>again, </a:t>
            </a:r>
            <a:r>
              <a:rPr dirty="0" sz="1450" spc="-5">
                <a:latin typeface="Times New Roman"/>
                <a:cs typeface="Times New Roman"/>
              </a:rPr>
              <a:t>upon </a:t>
            </a:r>
            <a:r>
              <a:rPr dirty="0" sz="1450" spc="-10">
                <a:latin typeface="Times New Roman"/>
                <a:cs typeface="Times New Roman"/>
              </a:rPr>
              <a:t>the field </a:t>
            </a:r>
            <a:r>
              <a:rPr dirty="0" sz="1450" spc="-5">
                <a:latin typeface="Times New Roman"/>
                <a:cs typeface="Times New Roman"/>
              </a:rPr>
              <a:t>of </a:t>
            </a:r>
            <a:r>
              <a:rPr dirty="0" sz="1450" spc="-10">
                <a:latin typeface="Times New Roman"/>
                <a:cs typeface="Times New Roman"/>
              </a:rPr>
              <a:t>battle. </a:t>
            </a:r>
            <a:r>
              <a:rPr dirty="0" sz="1450" spc="-60">
                <a:latin typeface="Times New Roman"/>
                <a:cs typeface="Times New Roman"/>
              </a:rPr>
              <a:t>You </a:t>
            </a:r>
            <a:r>
              <a:rPr dirty="0" sz="1450" spc="-10">
                <a:latin typeface="Times New Roman"/>
                <a:cs typeface="Times New Roman"/>
              </a:rPr>
              <a:t>look for the gallows; </a:t>
            </a:r>
            <a:r>
              <a:rPr dirty="0" sz="1450" spc="-5">
                <a:latin typeface="Times New Roman"/>
                <a:cs typeface="Times New Roman"/>
              </a:rPr>
              <a:t>a rough,  </a:t>
            </a:r>
            <a:r>
              <a:rPr dirty="0" sz="1450" spc="-10">
                <a:latin typeface="Times New Roman"/>
                <a:cs typeface="Times New Roman"/>
              </a:rPr>
              <a:t>swift death, without </a:t>
            </a:r>
            <a:r>
              <a:rPr dirty="0" sz="1450" spc="-5">
                <a:latin typeface="Times New Roman"/>
                <a:cs typeface="Times New Roman"/>
              </a:rPr>
              <a:t>hope or </a:t>
            </a:r>
            <a:r>
              <a:rPr dirty="0" sz="1450" spc="-20">
                <a:latin typeface="Times New Roman"/>
                <a:cs typeface="Times New Roman"/>
              </a:rPr>
              <a:t>honour. </a:t>
            </a:r>
            <a:r>
              <a:rPr dirty="0" sz="1450" spc="-10">
                <a:latin typeface="Times New Roman"/>
                <a:cs typeface="Times New Roman"/>
              </a:rPr>
              <a:t>Is there </a:t>
            </a:r>
            <a:r>
              <a:rPr dirty="0" sz="1450" spc="-5">
                <a:latin typeface="Times New Roman"/>
                <a:cs typeface="Times New Roman"/>
              </a:rPr>
              <a:t>no </a:t>
            </a:r>
            <a:r>
              <a:rPr dirty="0" sz="1450" spc="-10">
                <a:latin typeface="Times New Roman"/>
                <a:cs typeface="Times New Roman"/>
              </a:rPr>
              <a:t>difference between these  two?"</a:t>
            </a:r>
            <a:endParaRPr sz="1450">
              <a:latin typeface="Times New Roman"/>
              <a:cs typeface="Times New Roman"/>
            </a:endParaRPr>
          </a:p>
          <a:p>
            <a:pPr algn="just" marL="12700" marR="9525">
              <a:lnSpc>
                <a:spcPts val="1730"/>
              </a:lnSpc>
              <a:spcBef>
                <a:spcPts val="844"/>
              </a:spcBef>
            </a:pPr>
            <a:r>
              <a:rPr dirty="0" sz="1450" spc="-10">
                <a:latin typeface="Times New Roman"/>
                <a:cs typeface="Times New Roman"/>
              </a:rPr>
              <a:t>"As far as to the moon," </a:t>
            </a:r>
            <a:r>
              <a:rPr dirty="0" sz="1450" spc="-25">
                <a:latin typeface="Times New Roman"/>
                <a:cs typeface="Times New Roman"/>
              </a:rPr>
              <a:t>Villon </a:t>
            </a:r>
            <a:r>
              <a:rPr dirty="0" sz="1450" spc="-10">
                <a:latin typeface="Times New Roman"/>
                <a:cs typeface="Times New Roman"/>
              </a:rPr>
              <a:t>acquiesced. "But if </a:t>
            </a:r>
            <a:r>
              <a:rPr dirty="0" sz="1450" spc="-5">
                <a:latin typeface="Times New Roman"/>
                <a:cs typeface="Times New Roman"/>
              </a:rPr>
              <a:t>I </a:t>
            </a:r>
            <a:r>
              <a:rPr dirty="0" sz="1450" spc="-10">
                <a:latin typeface="Times New Roman"/>
                <a:cs typeface="Times New Roman"/>
              </a:rPr>
              <a:t>had been born lord </a:t>
            </a:r>
            <a:r>
              <a:rPr dirty="0" sz="1450" spc="-5">
                <a:latin typeface="Times New Roman"/>
                <a:cs typeface="Times New Roman"/>
              </a:rPr>
              <a:t>of  </a:t>
            </a:r>
            <a:r>
              <a:rPr dirty="0" sz="1450" spc="-10">
                <a:latin typeface="Times New Roman"/>
                <a:cs typeface="Times New Roman"/>
              </a:rPr>
              <a:t>Brisetout, and </a:t>
            </a:r>
            <a:r>
              <a:rPr dirty="0" sz="1450" spc="-5">
                <a:latin typeface="Times New Roman"/>
                <a:cs typeface="Times New Roman"/>
              </a:rPr>
              <a:t>you </a:t>
            </a:r>
            <a:r>
              <a:rPr dirty="0" sz="1450" spc="-10">
                <a:latin typeface="Times New Roman"/>
                <a:cs typeface="Times New Roman"/>
              </a:rPr>
              <a:t>had been the </a:t>
            </a:r>
            <a:r>
              <a:rPr dirty="0" sz="1450" spc="-5">
                <a:latin typeface="Times New Roman"/>
                <a:cs typeface="Times New Roman"/>
              </a:rPr>
              <a:t>poor </a:t>
            </a:r>
            <a:r>
              <a:rPr dirty="0" sz="1450" spc="-10">
                <a:latin typeface="Times New Roman"/>
                <a:cs typeface="Times New Roman"/>
              </a:rPr>
              <a:t>scholar Francis, would the difference  have been any the less? Should </a:t>
            </a:r>
            <a:r>
              <a:rPr dirty="0" sz="1450" spc="-5">
                <a:latin typeface="Times New Roman"/>
                <a:cs typeface="Times New Roman"/>
              </a:rPr>
              <a:t>not I </a:t>
            </a:r>
            <a:r>
              <a:rPr dirty="0" sz="1450" spc="-10">
                <a:latin typeface="Times New Roman"/>
                <a:cs typeface="Times New Roman"/>
              </a:rPr>
              <a:t>have been warming my knees at this  charcoal pan, and would </a:t>
            </a:r>
            <a:r>
              <a:rPr dirty="0" sz="1450" spc="-5">
                <a:latin typeface="Times New Roman"/>
                <a:cs typeface="Times New Roman"/>
              </a:rPr>
              <a:t>not you </a:t>
            </a:r>
            <a:r>
              <a:rPr dirty="0" sz="1450" spc="-10">
                <a:latin typeface="Times New Roman"/>
                <a:cs typeface="Times New Roman"/>
              </a:rPr>
              <a:t>have been groping for farthings in the snow?  Should </a:t>
            </a:r>
            <a:r>
              <a:rPr dirty="0" sz="1450" spc="-5">
                <a:latin typeface="Times New Roman"/>
                <a:cs typeface="Times New Roman"/>
              </a:rPr>
              <a:t>not I </a:t>
            </a:r>
            <a:r>
              <a:rPr dirty="0" sz="1450" spc="-10">
                <a:latin typeface="Times New Roman"/>
                <a:cs typeface="Times New Roman"/>
              </a:rPr>
              <a:t>have been the </a:t>
            </a:r>
            <a:r>
              <a:rPr dirty="0" sz="1450" spc="-15">
                <a:latin typeface="Times New Roman"/>
                <a:cs typeface="Times New Roman"/>
              </a:rPr>
              <a:t>soldier,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thief?"</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 thief!" cried the old man. "I </a:t>
            </a:r>
            <a:r>
              <a:rPr dirty="0" sz="1450" spc="-5">
                <a:latin typeface="Times New Roman"/>
                <a:cs typeface="Times New Roman"/>
              </a:rPr>
              <a:t>a </a:t>
            </a:r>
            <a:r>
              <a:rPr dirty="0" sz="1450" spc="-10">
                <a:latin typeface="Times New Roman"/>
                <a:cs typeface="Times New Roman"/>
              </a:rPr>
              <a:t>thief! If </a:t>
            </a:r>
            <a:r>
              <a:rPr dirty="0" sz="1450" spc="-5">
                <a:latin typeface="Times New Roman"/>
                <a:cs typeface="Times New Roman"/>
              </a:rPr>
              <a:t>you </a:t>
            </a:r>
            <a:r>
              <a:rPr dirty="0" sz="1450" spc="-10">
                <a:latin typeface="Times New Roman"/>
                <a:cs typeface="Times New Roman"/>
              </a:rPr>
              <a:t>understood </a:t>
            </a:r>
            <a:r>
              <a:rPr dirty="0" sz="1450" spc="-5">
                <a:latin typeface="Times New Roman"/>
                <a:cs typeface="Times New Roman"/>
              </a:rPr>
              <a:t>your </a:t>
            </a:r>
            <a:r>
              <a:rPr dirty="0" sz="1450" spc="-10">
                <a:latin typeface="Times New Roman"/>
                <a:cs typeface="Times New Roman"/>
              </a:rPr>
              <a:t>words, </a:t>
            </a:r>
            <a:r>
              <a:rPr dirty="0" sz="1450" spc="-5">
                <a:latin typeface="Times New Roman"/>
                <a:cs typeface="Times New Roman"/>
              </a:rPr>
              <a:t>you  </a:t>
            </a:r>
            <a:r>
              <a:rPr dirty="0" sz="1450" spc="-10">
                <a:latin typeface="Times New Roman"/>
                <a:cs typeface="Times New Roman"/>
              </a:rPr>
              <a:t>would repent</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12700">
              <a:lnSpc>
                <a:spcPts val="1730"/>
              </a:lnSpc>
              <a:spcBef>
                <a:spcPts val="860"/>
              </a:spcBef>
            </a:pPr>
            <a:r>
              <a:rPr dirty="0" sz="1450" spc="-25">
                <a:latin typeface="Times New Roman"/>
                <a:cs typeface="Times New Roman"/>
              </a:rPr>
              <a:t>Villon </a:t>
            </a:r>
            <a:r>
              <a:rPr dirty="0" sz="1450" spc="-10">
                <a:latin typeface="Times New Roman"/>
                <a:cs typeface="Times New Roman"/>
              </a:rPr>
              <a:t>turned </a:t>
            </a:r>
            <a:r>
              <a:rPr dirty="0" sz="1450" spc="-5">
                <a:latin typeface="Times New Roman"/>
                <a:cs typeface="Times New Roman"/>
              </a:rPr>
              <a:t>out </a:t>
            </a:r>
            <a:r>
              <a:rPr dirty="0" sz="1450" spc="-10">
                <a:latin typeface="Times New Roman"/>
                <a:cs typeface="Times New Roman"/>
              </a:rPr>
              <a:t>his hands with </a:t>
            </a:r>
            <a:r>
              <a:rPr dirty="0" sz="1450" spc="-5">
                <a:latin typeface="Times New Roman"/>
                <a:cs typeface="Times New Roman"/>
              </a:rPr>
              <a:t>a </a:t>
            </a:r>
            <a:r>
              <a:rPr dirty="0" sz="1450" spc="-10">
                <a:latin typeface="Times New Roman"/>
                <a:cs typeface="Times New Roman"/>
              </a:rPr>
              <a:t>gesture </a:t>
            </a:r>
            <a:r>
              <a:rPr dirty="0" sz="1450" spc="-5">
                <a:latin typeface="Times New Roman"/>
                <a:cs typeface="Times New Roman"/>
              </a:rPr>
              <a:t>of </a:t>
            </a:r>
            <a:r>
              <a:rPr dirty="0" sz="1450" spc="-10">
                <a:latin typeface="Times New Roman"/>
                <a:cs typeface="Times New Roman"/>
              </a:rPr>
              <a:t>inimitable impudence. "If </a:t>
            </a:r>
            <a:r>
              <a:rPr dirty="0" sz="1450" spc="-5">
                <a:latin typeface="Times New Roman"/>
                <a:cs typeface="Times New Roman"/>
              </a:rPr>
              <a:t>your  </a:t>
            </a:r>
            <a:r>
              <a:rPr dirty="0" sz="1450" spc="-10">
                <a:latin typeface="Times New Roman"/>
                <a:cs typeface="Times New Roman"/>
              </a:rPr>
              <a:t>lordship had </a:t>
            </a:r>
            <a:r>
              <a:rPr dirty="0" sz="1450" spc="-5">
                <a:latin typeface="Times New Roman"/>
                <a:cs typeface="Times New Roman"/>
              </a:rPr>
              <a:t>done </a:t>
            </a:r>
            <a:r>
              <a:rPr dirty="0" sz="1450" spc="-10">
                <a:latin typeface="Times New Roman"/>
                <a:cs typeface="Times New Roman"/>
              </a:rPr>
              <a:t>me the </a:t>
            </a:r>
            <a:r>
              <a:rPr dirty="0" sz="1450" spc="-5">
                <a:latin typeface="Times New Roman"/>
                <a:cs typeface="Times New Roman"/>
              </a:rPr>
              <a:t>honour </a:t>
            </a:r>
            <a:r>
              <a:rPr dirty="0" sz="1450" spc="-10">
                <a:latin typeface="Times New Roman"/>
                <a:cs typeface="Times New Roman"/>
              </a:rPr>
              <a:t>to follow my argument!" </a:t>
            </a:r>
            <a:r>
              <a:rPr dirty="0" sz="1450" spc="-5">
                <a:latin typeface="Times New Roman"/>
                <a:cs typeface="Times New Roman"/>
              </a:rPr>
              <a:t>he</a:t>
            </a:r>
            <a:r>
              <a:rPr dirty="0" sz="1450" spc="4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 </a:t>
            </a:r>
            <a:r>
              <a:rPr dirty="0" sz="1450" spc="-5">
                <a:latin typeface="Times New Roman"/>
                <a:cs typeface="Times New Roman"/>
              </a:rPr>
              <a:t>do you </a:t>
            </a:r>
            <a:r>
              <a:rPr dirty="0" sz="1450" spc="-10">
                <a:latin typeface="Times New Roman"/>
                <a:cs typeface="Times New Roman"/>
              </a:rPr>
              <a:t>too much </a:t>
            </a:r>
            <a:r>
              <a:rPr dirty="0" sz="1450" spc="-5">
                <a:latin typeface="Times New Roman"/>
                <a:cs typeface="Times New Roman"/>
              </a:rPr>
              <a:t>honour </a:t>
            </a:r>
            <a:r>
              <a:rPr dirty="0" sz="1450" spc="-10">
                <a:latin typeface="Times New Roman"/>
                <a:cs typeface="Times New Roman"/>
              </a:rPr>
              <a:t>in submitting to </a:t>
            </a:r>
            <a:r>
              <a:rPr dirty="0" sz="1450" spc="-5">
                <a:latin typeface="Times New Roman"/>
                <a:cs typeface="Times New Roman"/>
              </a:rPr>
              <a:t>your </a:t>
            </a:r>
            <a:r>
              <a:rPr dirty="0" sz="1450" spc="-10">
                <a:latin typeface="Times New Roman"/>
                <a:cs typeface="Times New Roman"/>
              </a:rPr>
              <a:t>presence," said the knight.  "Learn to curb </a:t>
            </a:r>
            <a:r>
              <a:rPr dirty="0" sz="1450" spc="-5">
                <a:latin typeface="Times New Roman"/>
                <a:cs typeface="Times New Roman"/>
              </a:rPr>
              <a:t>your tongue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speak with old and honourable men, </a:t>
            </a:r>
            <a:r>
              <a:rPr dirty="0" sz="1450" spc="-5">
                <a:latin typeface="Times New Roman"/>
                <a:cs typeface="Times New Roman"/>
              </a:rPr>
              <a:t>or  </a:t>
            </a: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hastier than </a:t>
            </a:r>
            <a:r>
              <a:rPr dirty="0" sz="1450" spc="-5">
                <a:latin typeface="Times New Roman"/>
                <a:cs typeface="Times New Roman"/>
              </a:rPr>
              <a:t>I </a:t>
            </a:r>
            <a:r>
              <a:rPr dirty="0" sz="1450" spc="-10">
                <a:latin typeface="Times New Roman"/>
                <a:cs typeface="Times New Roman"/>
              </a:rPr>
              <a:t>may reprove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sharper fashion." And </a:t>
            </a:r>
            <a:r>
              <a:rPr dirty="0" sz="1450" spc="-5">
                <a:latin typeface="Times New Roman"/>
                <a:cs typeface="Times New Roman"/>
              </a:rPr>
              <a:t>he </a:t>
            </a:r>
            <a:r>
              <a:rPr dirty="0" sz="1450" spc="-10">
                <a:latin typeface="Times New Roman"/>
                <a:cs typeface="Times New Roman"/>
              </a:rPr>
              <a:t>rose  and paced the lower end </a:t>
            </a:r>
            <a:r>
              <a:rPr dirty="0" sz="1450" spc="-5">
                <a:latin typeface="Times New Roman"/>
                <a:cs typeface="Times New Roman"/>
              </a:rPr>
              <a:t>of </a:t>
            </a:r>
            <a:r>
              <a:rPr dirty="0" sz="1450" spc="-10">
                <a:latin typeface="Times New Roman"/>
                <a:cs typeface="Times New Roman"/>
              </a:rPr>
              <a:t>the apartment, struggling with anger and </a:t>
            </a:r>
            <a:r>
              <a:rPr dirty="0" sz="1450" spc="-20">
                <a:latin typeface="Times New Roman"/>
                <a:cs typeface="Times New Roman"/>
              </a:rPr>
              <a:t>antipathy.  </a:t>
            </a:r>
            <a:r>
              <a:rPr dirty="0" sz="1450" spc="-25">
                <a:latin typeface="Times New Roman"/>
                <a:cs typeface="Times New Roman"/>
              </a:rPr>
              <a:t>Villon</a:t>
            </a:r>
            <a:r>
              <a:rPr dirty="0" sz="1450" spc="50">
                <a:latin typeface="Times New Roman"/>
                <a:cs typeface="Times New Roman"/>
              </a:rPr>
              <a:t> </a:t>
            </a:r>
            <a:r>
              <a:rPr dirty="0" sz="1450" spc="-10">
                <a:latin typeface="Times New Roman"/>
                <a:cs typeface="Times New Roman"/>
              </a:rPr>
              <a:t>surreptitiously</a:t>
            </a:r>
            <a:r>
              <a:rPr dirty="0" sz="1450" spc="50">
                <a:latin typeface="Times New Roman"/>
                <a:cs typeface="Times New Roman"/>
              </a:rPr>
              <a:t> </a:t>
            </a:r>
            <a:r>
              <a:rPr dirty="0" sz="1450" spc="-10">
                <a:latin typeface="Times New Roman"/>
                <a:cs typeface="Times New Roman"/>
              </a:rPr>
              <a:t>refilled</a:t>
            </a:r>
            <a:r>
              <a:rPr dirty="0" sz="1450" spc="50">
                <a:latin typeface="Times New Roman"/>
                <a:cs typeface="Times New Roman"/>
              </a:rPr>
              <a:t> </a:t>
            </a:r>
            <a:r>
              <a:rPr dirty="0" sz="1450" spc="-10">
                <a:latin typeface="Times New Roman"/>
                <a:cs typeface="Times New Roman"/>
              </a:rPr>
              <a:t>his</a:t>
            </a:r>
            <a:r>
              <a:rPr dirty="0" sz="1450" spc="50">
                <a:latin typeface="Times New Roman"/>
                <a:cs typeface="Times New Roman"/>
              </a:rPr>
              <a:t> </a:t>
            </a:r>
            <a:r>
              <a:rPr dirty="0" sz="1450" spc="-10">
                <a:latin typeface="Times New Roman"/>
                <a:cs typeface="Times New Roman"/>
              </a:rPr>
              <a:t>cup,</a:t>
            </a:r>
            <a:r>
              <a:rPr dirty="0" sz="1450" spc="50">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settled</a:t>
            </a:r>
            <a:r>
              <a:rPr dirty="0" sz="1450" spc="50">
                <a:latin typeface="Times New Roman"/>
                <a:cs typeface="Times New Roman"/>
              </a:rPr>
              <a:t> </a:t>
            </a:r>
            <a:r>
              <a:rPr dirty="0" sz="1450" spc="-10">
                <a:latin typeface="Times New Roman"/>
                <a:cs typeface="Times New Roman"/>
              </a:rPr>
              <a:t>himself</a:t>
            </a:r>
            <a:r>
              <a:rPr dirty="0" sz="1450" spc="55">
                <a:latin typeface="Times New Roman"/>
                <a:cs typeface="Times New Roman"/>
              </a:rPr>
              <a:t> </a:t>
            </a:r>
            <a:r>
              <a:rPr dirty="0" sz="1450" spc="-10">
                <a:latin typeface="Times New Roman"/>
                <a:cs typeface="Times New Roman"/>
              </a:rPr>
              <a:t>more</a:t>
            </a:r>
            <a:r>
              <a:rPr dirty="0" sz="1450" spc="50">
                <a:latin typeface="Times New Roman"/>
                <a:cs typeface="Times New Roman"/>
              </a:rPr>
              <a:t> </a:t>
            </a:r>
            <a:r>
              <a:rPr dirty="0" sz="1450" spc="-10">
                <a:latin typeface="Times New Roman"/>
                <a:cs typeface="Times New Roman"/>
              </a:rPr>
              <a:t>comfortably</a:t>
            </a:r>
            <a:r>
              <a:rPr dirty="0" sz="1450" spc="5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the table."</a:t>
            </a:r>
            <a:endParaRPr sz="1450">
              <a:latin typeface="Times New Roman"/>
              <a:cs typeface="Times New Roman"/>
            </a:endParaRPr>
          </a:p>
          <a:p>
            <a:pPr algn="just" marL="12700" marR="808355">
              <a:lnSpc>
                <a:spcPct val="149000"/>
              </a:lnSpc>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proceeded to equip himself with </a:t>
            </a:r>
            <a:r>
              <a:rPr dirty="0" sz="1450" spc="-5">
                <a:latin typeface="Times New Roman"/>
                <a:cs typeface="Times New Roman"/>
              </a:rPr>
              <a:t>a </a:t>
            </a:r>
            <a:r>
              <a:rPr dirty="0" sz="1450" spc="-10">
                <a:latin typeface="Times New Roman"/>
                <a:cs typeface="Times New Roman"/>
              </a:rPr>
              <a:t>second pair </a:t>
            </a:r>
            <a:r>
              <a:rPr dirty="0" sz="1450" spc="-5">
                <a:latin typeface="Times New Roman"/>
                <a:cs typeface="Times New Roman"/>
              </a:rPr>
              <a:t>of </a:t>
            </a:r>
            <a:r>
              <a:rPr dirty="0" sz="1450" spc="-10">
                <a:latin typeface="Times New Roman"/>
                <a:cs typeface="Times New Roman"/>
              </a:rPr>
              <a:t>spectacles.  "I must at least watch the faces,"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explained.</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Colonel rapidly informed his friend </a:t>
            </a:r>
            <a:r>
              <a:rPr dirty="0" sz="1450" spc="-5">
                <a:latin typeface="Times New Roman"/>
                <a:cs typeface="Times New Roman"/>
              </a:rPr>
              <a:t>of </a:t>
            </a:r>
            <a:r>
              <a:rPr dirty="0" sz="1450" spc="-10">
                <a:latin typeface="Times New Roman"/>
                <a:cs typeface="Times New Roman"/>
              </a:rPr>
              <a:t>all that </a:t>
            </a:r>
            <a:r>
              <a:rPr dirty="0" sz="1450" spc="-5">
                <a:latin typeface="Times New Roman"/>
                <a:cs typeface="Times New Roman"/>
              </a:rPr>
              <a:t>he </a:t>
            </a:r>
            <a:r>
              <a:rPr dirty="0" sz="1450" spc="-10">
                <a:latin typeface="Times New Roman"/>
                <a:cs typeface="Times New Roman"/>
              </a:rPr>
              <a:t>had learned from the  honorary </a:t>
            </a:r>
            <a:r>
              <a:rPr dirty="0" sz="1450" spc="-20">
                <a:latin typeface="Times New Roman"/>
                <a:cs typeface="Times New Roman"/>
              </a:rPr>
              <a:t>member,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the horrible alternative that lay before them. The  Prince was conscious </a:t>
            </a:r>
            <a:r>
              <a:rPr dirty="0" sz="1450" spc="-5">
                <a:latin typeface="Times New Roman"/>
                <a:cs typeface="Times New Roman"/>
              </a:rPr>
              <a:t>of a </a:t>
            </a:r>
            <a:r>
              <a:rPr dirty="0" sz="1450" spc="-10">
                <a:latin typeface="Times New Roman"/>
                <a:cs typeface="Times New Roman"/>
              </a:rPr>
              <a:t>deadly chill and </a:t>
            </a:r>
            <a:r>
              <a:rPr dirty="0" sz="1450" spc="-5">
                <a:latin typeface="Times New Roman"/>
                <a:cs typeface="Times New Roman"/>
              </a:rPr>
              <a:t>a </a:t>
            </a:r>
            <a:r>
              <a:rPr dirty="0" sz="1450" spc="-10">
                <a:latin typeface="Times New Roman"/>
                <a:cs typeface="Times New Roman"/>
              </a:rPr>
              <a:t>contraction about his heart; </a:t>
            </a:r>
            <a:r>
              <a:rPr dirty="0" sz="1450" spc="-5">
                <a:latin typeface="Times New Roman"/>
                <a:cs typeface="Times New Roman"/>
              </a:rPr>
              <a:t>he  </a:t>
            </a:r>
            <a:r>
              <a:rPr dirty="0" sz="1450" spc="-10">
                <a:latin typeface="Times New Roman"/>
                <a:cs typeface="Times New Roman"/>
              </a:rPr>
              <a:t>swallowed with </a:t>
            </a:r>
            <a:r>
              <a:rPr dirty="0" sz="1450" spc="-20">
                <a:latin typeface="Times New Roman"/>
                <a:cs typeface="Times New Roman"/>
              </a:rPr>
              <a:t>difficulty, </a:t>
            </a:r>
            <a:r>
              <a:rPr dirty="0" sz="1450" spc="-10">
                <a:latin typeface="Times New Roman"/>
                <a:cs typeface="Times New Roman"/>
              </a:rPr>
              <a:t>and looked from side to side like </a:t>
            </a:r>
            <a:r>
              <a:rPr dirty="0" sz="1450" spc="-5">
                <a:latin typeface="Times New Roman"/>
                <a:cs typeface="Times New Roman"/>
              </a:rPr>
              <a:t>a </a:t>
            </a:r>
            <a:r>
              <a:rPr dirty="0" sz="1450" spc="-10">
                <a:latin typeface="Times New Roman"/>
                <a:cs typeface="Times New Roman"/>
              </a:rPr>
              <a:t>man in </a:t>
            </a:r>
            <a:r>
              <a:rPr dirty="0" sz="1450" spc="-5">
                <a:latin typeface="Times New Roman"/>
                <a:cs typeface="Times New Roman"/>
              </a:rPr>
              <a:t>a</a:t>
            </a:r>
            <a:r>
              <a:rPr dirty="0" sz="1450" spc="125">
                <a:latin typeface="Times New Roman"/>
                <a:cs typeface="Times New Roman"/>
              </a:rPr>
              <a:t> </a:t>
            </a:r>
            <a:r>
              <a:rPr dirty="0" sz="1450" spc="-10">
                <a:latin typeface="Times New Roman"/>
                <a:cs typeface="Times New Roman"/>
              </a:rPr>
              <a:t>maze.</a:t>
            </a:r>
            <a:endParaRPr sz="1450">
              <a:latin typeface="Times New Roman"/>
              <a:cs typeface="Times New Roman"/>
            </a:endParaRPr>
          </a:p>
          <a:p>
            <a:pPr algn="just" marL="12700" marR="708025">
              <a:lnSpc>
                <a:spcPts val="2590"/>
              </a:lnSpc>
              <a:spcBef>
                <a:spcPts val="170"/>
              </a:spcBef>
            </a:pPr>
            <a:r>
              <a:rPr dirty="0" sz="1450" spc="-10">
                <a:latin typeface="Times New Roman"/>
                <a:cs typeface="Times New Roman"/>
              </a:rPr>
              <a:t>"One bold stroke," whispered the Colonel, "and we may still escape."  But the suggestion recalled the Prince's</a:t>
            </a:r>
            <a:r>
              <a:rPr dirty="0" sz="1450" spc="25">
                <a:latin typeface="Times New Roman"/>
                <a:cs typeface="Times New Roman"/>
              </a:rPr>
              <a:t> </a:t>
            </a:r>
            <a:r>
              <a:rPr dirty="0" sz="1450" spc="-10">
                <a:latin typeface="Times New Roman"/>
                <a:cs typeface="Times New Roman"/>
              </a:rPr>
              <a:t>spirits.</a:t>
            </a:r>
            <a:endParaRPr sz="1450">
              <a:latin typeface="Times New Roman"/>
              <a:cs typeface="Times New Roman"/>
            </a:endParaRPr>
          </a:p>
          <a:p>
            <a:pPr algn="just" marL="12700" marR="13335">
              <a:lnSpc>
                <a:spcPts val="1730"/>
              </a:lnSpc>
              <a:spcBef>
                <a:spcPts val="695"/>
              </a:spcBef>
            </a:pPr>
            <a:r>
              <a:rPr dirty="0" sz="1450" spc="-10">
                <a:latin typeface="Times New Roman"/>
                <a:cs typeface="Times New Roman"/>
              </a:rPr>
              <a:t>"Silence!" said be. "Let me see that </a:t>
            </a:r>
            <a:r>
              <a:rPr dirty="0" sz="1450" spc="-5">
                <a:latin typeface="Times New Roman"/>
                <a:cs typeface="Times New Roman"/>
              </a:rPr>
              <a:t>you </a:t>
            </a:r>
            <a:r>
              <a:rPr dirty="0" sz="1450" spc="-10">
                <a:latin typeface="Times New Roman"/>
                <a:cs typeface="Times New Roman"/>
              </a:rPr>
              <a:t>can play like </a:t>
            </a:r>
            <a:r>
              <a:rPr dirty="0" sz="1450" spc="-5">
                <a:latin typeface="Times New Roman"/>
                <a:cs typeface="Times New Roman"/>
              </a:rPr>
              <a:t>a </a:t>
            </a:r>
            <a:r>
              <a:rPr dirty="0" sz="1450" spc="-10">
                <a:latin typeface="Times New Roman"/>
                <a:cs typeface="Times New Roman"/>
              </a:rPr>
              <a:t>gentleman for any  stake, however</a:t>
            </a:r>
            <a:r>
              <a:rPr dirty="0" sz="1450" spc="-5">
                <a:latin typeface="Times New Roman"/>
                <a:cs typeface="Times New Roman"/>
              </a:rPr>
              <a:t> </a:t>
            </a:r>
            <a:r>
              <a:rPr dirty="0" sz="1450" spc="-10">
                <a:latin typeface="Times New Roman"/>
                <a:cs typeface="Times New Roman"/>
              </a:rPr>
              <a:t>serious."</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looked about him, once more to all appearance at his ease, although  his heart beat </a:t>
            </a:r>
            <a:r>
              <a:rPr dirty="0" sz="1450" spc="-20">
                <a:latin typeface="Times New Roman"/>
                <a:cs typeface="Times New Roman"/>
              </a:rPr>
              <a:t>thickly,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conscious </a:t>
            </a:r>
            <a:r>
              <a:rPr dirty="0" sz="1450" spc="-5">
                <a:latin typeface="Times New Roman"/>
                <a:cs typeface="Times New Roman"/>
              </a:rPr>
              <a:t>of </a:t>
            </a:r>
            <a:r>
              <a:rPr dirty="0" sz="1450" spc="-10">
                <a:latin typeface="Times New Roman"/>
                <a:cs typeface="Times New Roman"/>
              </a:rPr>
              <a:t>an unpleasant heat in his  bosom. The members were all very quiet and intent; every </a:t>
            </a:r>
            <a:r>
              <a:rPr dirty="0" sz="1450" spc="-5">
                <a:latin typeface="Times New Roman"/>
                <a:cs typeface="Times New Roman"/>
              </a:rPr>
              <a:t>one </a:t>
            </a:r>
            <a:r>
              <a:rPr dirty="0" sz="1450" spc="-10">
                <a:latin typeface="Times New Roman"/>
                <a:cs typeface="Times New Roman"/>
              </a:rPr>
              <a:t>was pale, </a:t>
            </a:r>
            <a:r>
              <a:rPr dirty="0" sz="1450" spc="-5">
                <a:latin typeface="Times New Roman"/>
                <a:cs typeface="Times New Roman"/>
              </a:rPr>
              <a:t>but  none </a:t>
            </a:r>
            <a:r>
              <a:rPr dirty="0" sz="1450" spc="-10">
                <a:latin typeface="Times New Roman"/>
                <a:cs typeface="Times New Roman"/>
              </a:rPr>
              <a:t>so pale as </a:t>
            </a:r>
            <a:r>
              <a:rPr dirty="0" sz="1450" spc="-35">
                <a:latin typeface="Times New Roman"/>
                <a:cs typeface="Times New Roman"/>
              </a:rPr>
              <a:t>Mr. </a:t>
            </a:r>
            <a:r>
              <a:rPr dirty="0" sz="1450" spc="-10">
                <a:latin typeface="Times New Roman"/>
                <a:cs typeface="Times New Roman"/>
              </a:rPr>
              <a:t>Malthus. His eyes protruded; his head kept </a:t>
            </a:r>
            <a:r>
              <a:rPr dirty="0" sz="1450" spc="-5">
                <a:latin typeface="Times New Roman"/>
                <a:cs typeface="Times New Roman"/>
              </a:rPr>
              <a:t>nodding  </a:t>
            </a:r>
            <a:r>
              <a:rPr dirty="0" sz="1450" spc="-10">
                <a:latin typeface="Times New Roman"/>
                <a:cs typeface="Times New Roman"/>
              </a:rPr>
              <a:t>involuntarily </a:t>
            </a:r>
            <a:r>
              <a:rPr dirty="0" sz="1450" spc="-5">
                <a:latin typeface="Times New Roman"/>
                <a:cs typeface="Times New Roman"/>
              </a:rPr>
              <a:t>upon </a:t>
            </a:r>
            <a:r>
              <a:rPr dirty="0" sz="1450" spc="-10">
                <a:latin typeface="Times New Roman"/>
                <a:cs typeface="Times New Roman"/>
              </a:rPr>
              <a:t>his spine; his hands found their </a:t>
            </a:r>
            <a:r>
              <a:rPr dirty="0" sz="1450" spc="-35">
                <a:latin typeface="Times New Roman"/>
                <a:cs typeface="Times New Roman"/>
              </a:rPr>
              <a:t>way, </a:t>
            </a:r>
            <a:r>
              <a:rPr dirty="0" sz="1450" spc="-5">
                <a:latin typeface="Times New Roman"/>
                <a:cs typeface="Times New Roman"/>
              </a:rPr>
              <a:t>one </a:t>
            </a:r>
            <a:r>
              <a:rPr dirty="0" sz="1450" spc="-10">
                <a:latin typeface="Times New Roman"/>
                <a:cs typeface="Times New Roman"/>
              </a:rPr>
              <a:t>after the </a:t>
            </a:r>
            <a:r>
              <a:rPr dirty="0" sz="1450" spc="-20">
                <a:latin typeface="Times New Roman"/>
                <a:cs typeface="Times New Roman"/>
              </a:rPr>
              <a:t>other, </a:t>
            </a:r>
            <a:r>
              <a:rPr dirty="0" sz="1450" spc="-10">
                <a:latin typeface="Times New Roman"/>
                <a:cs typeface="Times New Roman"/>
              </a:rPr>
              <a:t>to  his mouth, where they made clutches at his tremulous and ashen lips. It was  plain that the honorary member enjoyed his membership </a:t>
            </a:r>
            <a:r>
              <a:rPr dirty="0" sz="1450" spc="-5">
                <a:latin typeface="Times New Roman"/>
                <a:cs typeface="Times New Roman"/>
              </a:rPr>
              <a:t>on </a:t>
            </a:r>
            <a:r>
              <a:rPr dirty="0" sz="1450" spc="-10">
                <a:latin typeface="Times New Roman"/>
                <a:cs typeface="Times New Roman"/>
              </a:rPr>
              <a:t>very startling  terms.</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"Attention, gentlemen!" said the</a:t>
            </a:r>
            <a:r>
              <a:rPr dirty="0" sz="1450" spc="10">
                <a:latin typeface="Times New Roman"/>
                <a:cs typeface="Times New Roman"/>
              </a:rPr>
              <a:t> </a:t>
            </a:r>
            <a:r>
              <a:rPr dirty="0" sz="1450" spc="-10">
                <a:latin typeface="Times New Roman"/>
                <a:cs typeface="Times New Roman"/>
              </a:rPr>
              <a:t>President.</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began slowly dealing the cards about the table in the reverse direction,  pausing until each man had shown his card. Nearly every </a:t>
            </a:r>
            <a:r>
              <a:rPr dirty="0" sz="1450" spc="-5">
                <a:latin typeface="Times New Roman"/>
                <a:cs typeface="Times New Roman"/>
              </a:rPr>
              <a:t>one </a:t>
            </a:r>
            <a:r>
              <a:rPr dirty="0" sz="1450" spc="-10">
                <a:latin typeface="Times New Roman"/>
                <a:cs typeface="Times New Roman"/>
              </a:rPr>
              <a:t>hesitated; and  sometimes </a:t>
            </a:r>
            <a:r>
              <a:rPr dirty="0" sz="1450" spc="-5">
                <a:latin typeface="Times New Roman"/>
                <a:cs typeface="Times New Roman"/>
              </a:rPr>
              <a:t>you </a:t>
            </a:r>
            <a:r>
              <a:rPr dirty="0" sz="1450" spc="-10">
                <a:latin typeface="Times New Roman"/>
                <a:cs typeface="Times New Roman"/>
              </a:rPr>
              <a:t>would see </a:t>
            </a:r>
            <a:r>
              <a:rPr dirty="0" sz="1450" spc="-5">
                <a:latin typeface="Times New Roman"/>
                <a:cs typeface="Times New Roman"/>
              </a:rPr>
              <a:t>a </a:t>
            </a:r>
            <a:r>
              <a:rPr dirty="0" sz="1450" spc="-10">
                <a:latin typeface="Times New Roman"/>
                <a:cs typeface="Times New Roman"/>
              </a:rPr>
              <a:t>player's fingers stumble more than once before </a:t>
            </a:r>
            <a:r>
              <a:rPr dirty="0" sz="1450" spc="-5">
                <a:latin typeface="Times New Roman"/>
                <a:cs typeface="Times New Roman"/>
              </a:rPr>
              <a:t>he  </a:t>
            </a:r>
            <a:r>
              <a:rPr dirty="0" sz="1450" spc="-10">
                <a:latin typeface="Times New Roman"/>
                <a:cs typeface="Times New Roman"/>
              </a:rPr>
              <a:t>could turn over the momentous slip </a:t>
            </a:r>
            <a:r>
              <a:rPr dirty="0" sz="1450" spc="-5">
                <a:latin typeface="Times New Roman"/>
                <a:cs typeface="Times New Roman"/>
              </a:rPr>
              <a:t>of </a:t>
            </a:r>
            <a:r>
              <a:rPr dirty="0" sz="1450" spc="-10">
                <a:latin typeface="Times New Roman"/>
                <a:cs typeface="Times New Roman"/>
              </a:rPr>
              <a:t>pasteboard. As the Prince's turn drew  </a:t>
            </a:r>
            <a:r>
              <a:rPr dirty="0" sz="1450" spc="-20">
                <a:latin typeface="Times New Roman"/>
                <a:cs typeface="Times New Roman"/>
              </a:rPr>
              <a:t>nearer, </a:t>
            </a:r>
            <a:r>
              <a:rPr dirty="0" sz="1450" spc="-5">
                <a:latin typeface="Times New Roman"/>
                <a:cs typeface="Times New Roman"/>
              </a:rPr>
              <a:t>he </a:t>
            </a:r>
            <a:r>
              <a:rPr dirty="0" sz="1450" spc="-10">
                <a:latin typeface="Times New Roman"/>
                <a:cs typeface="Times New Roman"/>
              </a:rPr>
              <a:t>was conscious </a:t>
            </a:r>
            <a:r>
              <a:rPr dirty="0" sz="1450" spc="-5">
                <a:latin typeface="Times New Roman"/>
                <a:cs typeface="Times New Roman"/>
              </a:rPr>
              <a:t>of a </a:t>
            </a:r>
            <a:r>
              <a:rPr dirty="0" sz="1450" spc="-10">
                <a:latin typeface="Times New Roman"/>
                <a:cs typeface="Times New Roman"/>
              </a:rPr>
              <a:t>growing and almost suffocating excitement; </a:t>
            </a:r>
            <a:r>
              <a:rPr dirty="0" sz="1450" spc="-5">
                <a:latin typeface="Times New Roman"/>
                <a:cs typeface="Times New Roman"/>
              </a:rPr>
              <a:t>but  he </a:t>
            </a:r>
            <a:r>
              <a:rPr dirty="0" sz="1450" spc="-10">
                <a:latin typeface="Times New Roman"/>
                <a:cs typeface="Times New Roman"/>
              </a:rPr>
              <a:t>had somewhat </a:t>
            </a:r>
            <a:r>
              <a:rPr dirty="0" sz="1450" spc="-5">
                <a:latin typeface="Times New Roman"/>
                <a:cs typeface="Times New Roman"/>
              </a:rPr>
              <a:t>of </a:t>
            </a:r>
            <a:r>
              <a:rPr dirty="0" sz="1450" spc="-10">
                <a:latin typeface="Times New Roman"/>
                <a:cs typeface="Times New Roman"/>
              </a:rPr>
              <a:t>the gambler's nature, and recognised almost with  astonishment, that there was </a:t>
            </a:r>
            <a:r>
              <a:rPr dirty="0" sz="1450" spc="-5">
                <a:latin typeface="Times New Roman"/>
                <a:cs typeface="Times New Roman"/>
              </a:rPr>
              <a:t>a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pleasure in his sensations. The nine </a:t>
            </a:r>
            <a:r>
              <a:rPr dirty="0" sz="1450" spc="-5">
                <a:latin typeface="Times New Roman"/>
                <a:cs typeface="Times New Roman"/>
              </a:rPr>
              <a:t>of  </a:t>
            </a:r>
            <a:r>
              <a:rPr dirty="0" sz="1450" spc="-10">
                <a:latin typeface="Times New Roman"/>
                <a:cs typeface="Times New Roman"/>
              </a:rPr>
              <a:t>clubs fell to his lot; the three </a:t>
            </a:r>
            <a:r>
              <a:rPr dirty="0" sz="1450" spc="-5">
                <a:latin typeface="Times New Roman"/>
                <a:cs typeface="Times New Roman"/>
              </a:rPr>
              <a:t>of </a:t>
            </a:r>
            <a:r>
              <a:rPr dirty="0" sz="1450" spc="-10">
                <a:latin typeface="Times New Roman"/>
                <a:cs typeface="Times New Roman"/>
              </a:rPr>
              <a:t>spades was dealt to Geraldine; and the queen  </a:t>
            </a:r>
            <a:r>
              <a:rPr dirty="0" sz="1450" spc="-5">
                <a:latin typeface="Times New Roman"/>
                <a:cs typeface="Times New Roman"/>
              </a:rPr>
              <a:t>of </a:t>
            </a:r>
            <a:r>
              <a:rPr dirty="0" sz="1450" spc="-10">
                <a:latin typeface="Times New Roman"/>
                <a:cs typeface="Times New Roman"/>
              </a:rPr>
              <a:t>hearts to </a:t>
            </a:r>
            <a:r>
              <a:rPr dirty="0" sz="1450" spc="-35">
                <a:latin typeface="Times New Roman"/>
                <a:cs typeface="Times New Roman"/>
              </a:rPr>
              <a:t>Mr. </a:t>
            </a:r>
            <a:r>
              <a:rPr dirty="0" sz="1450" spc="-10">
                <a:latin typeface="Times New Roman"/>
                <a:cs typeface="Times New Roman"/>
              </a:rPr>
              <a:t>Malthus, who was unable to suppress </a:t>
            </a:r>
            <a:r>
              <a:rPr dirty="0" sz="1450" spc="-5">
                <a:latin typeface="Times New Roman"/>
                <a:cs typeface="Times New Roman"/>
              </a:rPr>
              <a:t>a </a:t>
            </a:r>
            <a:r>
              <a:rPr dirty="0" sz="1450" spc="-10">
                <a:latin typeface="Times New Roman"/>
                <a:cs typeface="Times New Roman"/>
              </a:rPr>
              <a:t>sob </a:t>
            </a:r>
            <a:r>
              <a:rPr dirty="0" sz="1450" spc="-5">
                <a:latin typeface="Times New Roman"/>
                <a:cs typeface="Times New Roman"/>
              </a:rPr>
              <a:t>of </a:t>
            </a:r>
            <a:r>
              <a:rPr dirty="0" sz="1450" spc="-10">
                <a:latin typeface="Times New Roman"/>
                <a:cs typeface="Times New Roman"/>
              </a:rPr>
              <a:t>relief. 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cream tarts almost immediately afterwards turned over the  ace </a:t>
            </a:r>
            <a:r>
              <a:rPr dirty="0" sz="1450" spc="-5">
                <a:latin typeface="Times New Roman"/>
                <a:cs typeface="Times New Roman"/>
              </a:rPr>
              <a:t>of </a:t>
            </a:r>
            <a:r>
              <a:rPr dirty="0" sz="1450" spc="-10">
                <a:latin typeface="Times New Roman"/>
                <a:cs typeface="Times New Roman"/>
              </a:rPr>
              <a:t>clubs, and remained frozen with </a:t>
            </a:r>
            <a:r>
              <a:rPr dirty="0" sz="1450" spc="-15">
                <a:latin typeface="Times New Roman"/>
                <a:cs typeface="Times New Roman"/>
              </a:rPr>
              <a:t>horror, </a:t>
            </a:r>
            <a:r>
              <a:rPr dirty="0" sz="1450" spc="-10">
                <a:latin typeface="Times New Roman"/>
                <a:cs typeface="Times New Roman"/>
              </a:rPr>
              <a:t>the card still resting </a:t>
            </a:r>
            <a:r>
              <a:rPr dirty="0" sz="1450" spc="-5">
                <a:latin typeface="Times New Roman"/>
                <a:cs typeface="Times New Roman"/>
              </a:rPr>
              <a:t>on </a:t>
            </a:r>
            <a:r>
              <a:rPr dirty="0" sz="1450" spc="-10">
                <a:latin typeface="Times New Roman"/>
                <a:cs typeface="Times New Roman"/>
              </a:rPr>
              <a:t>his  finger;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come there to kill,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killed; and the Prince in his  generous sympathy with his position almost forgot the peril that still </a:t>
            </a:r>
            <a:r>
              <a:rPr dirty="0" sz="1450" spc="-5">
                <a:latin typeface="Times New Roman"/>
                <a:cs typeface="Times New Roman"/>
              </a:rPr>
              <a:t>hung </a:t>
            </a:r>
            <a:r>
              <a:rPr dirty="0" sz="1450" spc="-10">
                <a:latin typeface="Times New Roman"/>
                <a:cs typeface="Times New Roman"/>
              </a:rPr>
              <a:t>over  himself and his</a:t>
            </a:r>
            <a:r>
              <a:rPr dirty="0" sz="145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8890">
              <a:lnSpc>
                <a:spcPts val="1730"/>
              </a:lnSpc>
              <a:spcBef>
                <a:spcPts val="845"/>
              </a:spcBef>
            </a:pPr>
            <a:r>
              <a:rPr dirty="0" sz="1450" spc="-10">
                <a:latin typeface="Times New Roman"/>
                <a:cs typeface="Times New Roman"/>
              </a:rPr>
              <a:t>The deal was coming round again, and still Death's card had </a:t>
            </a:r>
            <a:r>
              <a:rPr dirty="0" sz="1450" spc="-5">
                <a:latin typeface="Times New Roman"/>
                <a:cs typeface="Times New Roman"/>
              </a:rPr>
              <a:t>not </a:t>
            </a:r>
            <a:r>
              <a:rPr dirty="0" sz="1450" spc="-10">
                <a:latin typeface="Times New Roman"/>
                <a:cs typeface="Times New Roman"/>
              </a:rPr>
              <a:t>come </a:t>
            </a:r>
            <a:r>
              <a:rPr dirty="0" sz="1450" spc="-5">
                <a:latin typeface="Times New Roman"/>
                <a:cs typeface="Times New Roman"/>
              </a:rPr>
              <a:t>out.  </a:t>
            </a:r>
            <a:r>
              <a:rPr dirty="0" sz="1450" spc="-10">
                <a:latin typeface="Times New Roman"/>
                <a:cs typeface="Times New Roman"/>
              </a:rPr>
              <a:t>The players held their respiration, and only breathed </a:t>
            </a:r>
            <a:r>
              <a:rPr dirty="0" sz="1450" spc="-5">
                <a:latin typeface="Times New Roman"/>
                <a:cs typeface="Times New Roman"/>
              </a:rPr>
              <a:t>by </a:t>
            </a:r>
            <a:r>
              <a:rPr dirty="0" sz="1450" spc="-10">
                <a:latin typeface="Times New Roman"/>
                <a:cs typeface="Times New Roman"/>
              </a:rPr>
              <a:t>gasps. The Prince  received another club; Geraldine had </a:t>
            </a:r>
            <a:r>
              <a:rPr dirty="0" sz="1450" spc="-5">
                <a:latin typeface="Times New Roman"/>
                <a:cs typeface="Times New Roman"/>
              </a:rPr>
              <a:t>a </a:t>
            </a:r>
            <a:r>
              <a:rPr dirty="0" sz="1450" spc="-10">
                <a:latin typeface="Times New Roman"/>
                <a:cs typeface="Times New Roman"/>
              </a:rPr>
              <a:t>diamond; </a:t>
            </a:r>
            <a:r>
              <a:rPr dirty="0" sz="1450" spc="-5">
                <a:latin typeface="Times New Roman"/>
                <a:cs typeface="Times New Roman"/>
              </a:rPr>
              <a:t>but </a:t>
            </a:r>
            <a:r>
              <a:rPr dirty="0" sz="1450" spc="-10">
                <a:latin typeface="Times New Roman"/>
                <a:cs typeface="Times New Roman"/>
              </a:rPr>
              <a:t>when </a:t>
            </a:r>
            <a:r>
              <a:rPr dirty="0" sz="1450" spc="-35">
                <a:latin typeface="Times New Roman"/>
                <a:cs typeface="Times New Roman"/>
              </a:rPr>
              <a:t>Mr. </a:t>
            </a:r>
            <a:r>
              <a:rPr dirty="0" sz="1450" spc="-10">
                <a:latin typeface="Times New Roman"/>
                <a:cs typeface="Times New Roman"/>
              </a:rPr>
              <a:t>Malthus</a:t>
            </a:r>
            <a:r>
              <a:rPr dirty="0" sz="1450" spc="10">
                <a:latin typeface="Times New Roman"/>
                <a:cs typeface="Times New Roman"/>
              </a:rPr>
              <a:t> </a:t>
            </a:r>
            <a:r>
              <a:rPr dirty="0" sz="1450" spc="-10">
                <a:latin typeface="Times New Roman"/>
                <a:cs typeface="Times New Roman"/>
              </a:rPr>
              <a:t>turned</a:t>
            </a:r>
            <a:endParaRPr sz="1450">
              <a:latin typeface="Times New Roman"/>
              <a:cs typeface="Times New Roman"/>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a:t>
            </a:r>
            <a:r>
              <a:rPr dirty="0" sz="1450" spc="-20">
                <a:latin typeface="Times New Roman"/>
                <a:cs typeface="Times New Roman"/>
              </a:rPr>
              <a:t>chair, </a:t>
            </a:r>
            <a:r>
              <a:rPr dirty="0" sz="1450" spc="-10">
                <a:latin typeface="Times New Roman"/>
                <a:cs typeface="Times New Roman"/>
              </a:rPr>
              <a:t>crossing his knees and leaning his head </a:t>
            </a:r>
            <a:r>
              <a:rPr dirty="0" sz="1450" spc="-5">
                <a:latin typeface="Times New Roman"/>
                <a:cs typeface="Times New Roman"/>
              </a:rPr>
              <a:t>upon one </a:t>
            </a:r>
            <a:r>
              <a:rPr dirty="0" sz="1450" spc="-10">
                <a:latin typeface="Times New Roman"/>
                <a:cs typeface="Times New Roman"/>
              </a:rPr>
              <a:t>hand and the  elbow against the back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chair. </a:t>
            </a:r>
            <a:r>
              <a:rPr dirty="0" sz="1450" spc="-10">
                <a:latin typeface="Times New Roman"/>
                <a:cs typeface="Times New Roman"/>
              </a:rPr>
              <a:t>He was now replete and warm; and </a:t>
            </a:r>
            <a:r>
              <a:rPr dirty="0" sz="1450" spc="-5">
                <a:latin typeface="Times New Roman"/>
                <a:cs typeface="Times New Roman"/>
              </a:rPr>
              <a:t>he </a:t>
            </a:r>
            <a:r>
              <a:rPr dirty="0" sz="1450" spc="-10">
                <a:latin typeface="Times New Roman"/>
                <a:cs typeface="Times New Roman"/>
              </a:rPr>
              <a:t>was  in nowise frightened for his host, having gauged him as justly as was possible  between two such different characters. The </a:t>
            </a:r>
            <a:r>
              <a:rPr dirty="0" sz="1450" spc="-5">
                <a:latin typeface="Times New Roman"/>
                <a:cs typeface="Times New Roman"/>
              </a:rPr>
              <a:t>night </a:t>
            </a:r>
            <a:r>
              <a:rPr dirty="0" sz="1450" spc="-10">
                <a:latin typeface="Times New Roman"/>
                <a:cs typeface="Times New Roman"/>
              </a:rPr>
              <a:t>was far spent, and in </a:t>
            </a:r>
            <a:r>
              <a:rPr dirty="0" sz="1450" spc="-5">
                <a:latin typeface="Times New Roman"/>
                <a:cs typeface="Times New Roman"/>
              </a:rPr>
              <a:t>a </a:t>
            </a:r>
            <a:r>
              <a:rPr dirty="0" sz="1450" spc="-10">
                <a:latin typeface="Times New Roman"/>
                <a:cs typeface="Times New Roman"/>
              </a:rPr>
              <a:t>very  comfortable fashion after all; and </a:t>
            </a:r>
            <a:r>
              <a:rPr dirty="0" sz="1450" spc="-5">
                <a:latin typeface="Times New Roman"/>
                <a:cs typeface="Times New Roman"/>
              </a:rPr>
              <a:t>he </a:t>
            </a:r>
            <a:r>
              <a:rPr dirty="0" sz="1450" spc="-10">
                <a:latin typeface="Times New Roman"/>
                <a:cs typeface="Times New Roman"/>
              </a:rPr>
              <a:t>felt morally certain </a:t>
            </a:r>
            <a:r>
              <a:rPr dirty="0" sz="1450" spc="-5">
                <a:latin typeface="Times New Roman"/>
                <a:cs typeface="Times New Roman"/>
              </a:rPr>
              <a:t>of a </a:t>
            </a:r>
            <a:r>
              <a:rPr dirty="0" sz="1450" spc="-10">
                <a:latin typeface="Times New Roman"/>
                <a:cs typeface="Times New Roman"/>
              </a:rPr>
              <a:t>safe departure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morrow.</a:t>
            </a:r>
            <a:endParaRPr sz="1450">
              <a:latin typeface="Times New Roman"/>
              <a:cs typeface="Times New Roman"/>
            </a:endParaRPr>
          </a:p>
          <a:p>
            <a:pPr algn="just" marL="12700" marR="8890">
              <a:lnSpc>
                <a:spcPts val="1730"/>
              </a:lnSpc>
              <a:spcBef>
                <a:spcPts val="855"/>
              </a:spcBef>
            </a:pPr>
            <a:r>
              <a:rPr dirty="0" sz="1450" spc="-30">
                <a:latin typeface="Times New Roman"/>
                <a:cs typeface="Times New Roman"/>
              </a:rPr>
              <a:t>"Tell </a:t>
            </a:r>
            <a:r>
              <a:rPr dirty="0" sz="1450" spc="-10">
                <a:latin typeface="Times New Roman"/>
                <a:cs typeface="Times New Roman"/>
              </a:rPr>
              <a:t>me </a:t>
            </a:r>
            <a:r>
              <a:rPr dirty="0" sz="1450" spc="-5">
                <a:latin typeface="Times New Roman"/>
                <a:cs typeface="Times New Roman"/>
              </a:rPr>
              <a:t>one thing," </a:t>
            </a:r>
            <a:r>
              <a:rPr dirty="0" sz="1450" spc="-10">
                <a:latin typeface="Times New Roman"/>
                <a:cs typeface="Times New Roman"/>
              </a:rPr>
              <a:t>said the old man, pausing in his walk. "Are </a:t>
            </a:r>
            <a:r>
              <a:rPr dirty="0" sz="1450" spc="-5">
                <a:latin typeface="Times New Roman"/>
                <a:cs typeface="Times New Roman"/>
              </a:rPr>
              <a:t>you </a:t>
            </a:r>
            <a:r>
              <a:rPr dirty="0" sz="1450" spc="-10">
                <a:latin typeface="Times New Roman"/>
                <a:cs typeface="Times New Roman"/>
              </a:rPr>
              <a:t>really </a:t>
            </a:r>
            <a:r>
              <a:rPr dirty="0" sz="1450" spc="-5">
                <a:latin typeface="Times New Roman"/>
                <a:cs typeface="Times New Roman"/>
              </a:rPr>
              <a:t>a  </a:t>
            </a:r>
            <a:r>
              <a:rPr dirty="0" sz="1450" spc="-10">
                <a:latin typeface="Times New Roman"/>
                <a:cs typeface="Times New Roman"/>
              </a:rPr>
              <a:t>thief?"</a:t>
            </a:r>
            <a:endParaRPr sz="1450">
              <a:latin typeface="Times New Roman"/>
              <a:cs typeface="Times New Roman"/>
            </a:endParaRPr>
          </a:p>
          <a:p>
            <a:pPr algn="just" marL="12700" marR="242570">
              <a:lnSpc>
                <a:spcPts val="2590"/>
              </a:lnSpc>
              <a:spcBef>
                <a:spcPts val="175"/>
              </a:spcBef>
            </a:pPr>
            <a:r>
              <a:rPr dirty="0" sz="1450" spc="-10">
                <a:latin typeface="Times New Roman"/>
                <a:cs typeface="Times New Roman"/>
              </a:rPr>
              <a:t>"I claim the sacred rights </a:t>
            </a:r>
            <a:r>
              <a:rPr dirty="0" sz="1450" spc="-5">
                <a:latin typeface="Times New Roman"/>
                <a:cs typeface="Times New Roman"/>
              </a:rPr>
              <a:t>of </a:t>
            </a:r>
            <a:r>
              <a:rPr dirty="0" sz="1450" spc="-15">
                <a:latin typeface="Times New Roman"/>
                <a:cs typeface="Times New Roman"/>
              </a:rPr>
              <a:t>hospitality," </a:t>
            </a:r>
            <a:r>
              <a:rPr dirty="0" sz="1450" spc="-10">
                <a:latin typeface="Times New Roman"/>
                <a:cs typeface="Times New Roman"/>
              </a:rPr>
              <a:t>returned the poet. "My lord, </a:t>
            </a:r>
            <a:r>
              <a:rPr dirty="0" sz="1450" spc="-5">
                <a:latin typeface="Times New Roman"/>
                <a:cs typeface="Times New Roman"/>
              </a:rPr>
              <a:t>I </a:t>
            </a:r>
            <a:r>
              <a:rPr dirty="0" sz="1450" spc="-10">
                <a:latin typeface="Times New Roman"/>
                <a:cs typeface="Times New Roman"/>
              </a:rPr>
              <a:t>am."  </a:t>
            </a:r>
            <a:r>
              <a:rPr dirty="0" sz="1450" spc="-45">
                <a:latin typeface="Times New Roman"/>
                <a:cs typeface="Times New Roman"/>
              </a:rPr>
              <a:t>"You </a:t>
            </a:r>
            <a:r>
              <a:rPr dirty="0" sz="1450" spc="-10">
                <a:latin typeface="Times New Roman"/>
                <a:cs typeface="Times New Roman"/>
              </a:rPr>
              <a:t>are very </a:t>
            </a:r>
            <a:r>
              <a:rPr dirty="0" sz="1450" spc="-5">
                <a:latin typeface="Times New Roman"/>
                <a:cs typeface="Times New Roman"/>
              </a:rPr>
              <a:t>young," </a:t>
            </a:r>
            <a:r>
              <a:rPr dirty="0" sz="1450" spc="-10">
                <a:latin typeface="Times New Roman"/>
                <a:cs typeface="Times New Roman"/>
              </a:rPr>
              <a:t>the </a:t>
            </a:r>
            <a:r>
              <a:rPr dirty="0" sz="1450" spc="-5">
                <a:latin typeface="Times New Roman"/>
                <a:cs typeface="Times New Roman"/>
              </a:rPr>
              <a:t>knight</a:t>
            </a:r>
            <a:r>
              <a:rPr dirty="0" sz="1450" spc="45">
                <a:latin typeface="Times New Roman"/>
                <a:cs typeface="Times New Roman"/>
              </a:rPr>
              <a:t> </a:t>
            </a:r>
            <a:r>
              <a:rPr dirty="0" sz="1450" spc="-10">
                <a:latin typeface="Times New Roman"/>
                <a:cs typeface="Times New Roman"/>
              </a:rPr>
              <a:t>continued.</a:t>
            </a:r>
            <a:endParaRPr sz="1450">
              <a:latin typeface="Times New Roman"/>
              <a:cs typeface="Times New Roman"/>
            </a:endParaRPr>
          </a:p>
          <a:p>
            <a:pPr algn="just" marL="12700" marR="8255">
              <a:lnSpc>
                <a:spcPts val="1730"/>
              </a:lnSpc>
              <a:spcBef>
                <a:spcPts val="690"/>
              </a:spcBef>
            </a:pPr>
            <a:r>
              <a:rPr dirty="0" sz="1450" spc="-10">
                <a:latin typeface="Times New Roman"/>
                <a:cs typeface="Times New Roman"/>
              </a:rPr>
              <a:t>"I should never have been so </a:t>
            </a:r>
            <a:r>
              <a:rPr dirty="0" sz="1450" spc="-5">
                <a:latin typeface="Times New Roman"/>
                <a:cs typeface="Times New Roman"/>
              </a:rPr>
              <a:t>old," </a:t>
            </a:r>
            <a:r>
              <a:rPr dirty="0" sz="1450" spc="-10">
                <a:latin typeface="Times New Roman"/>
                <a:cs typeface="Times New Roman"/>
              </a:rPr>
              <a:t>replied </a:t>
            </a:r>
            <a:r>
              <a:rPr dirty="0" sz="1450" spc="-20">
                <a:latin typeface="Times New Roman"/>
                <a:cs typeface="Times New Roman"/>
              </a:rPr>
              <a:t>Villon, </a:t>
            </a:r>
            <a:r>
              <a:rPr dirty="0" sz="1450" spc="-10">
                <a:latin typeface="Times New Roman"/>
                <a:cs typeface="Times New Roman"/>
              </a:rPr>
              <a:t>showing his fingers, "if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helped myself with these ten talents. They have been my nursing  mothers and my nursing</a:t>
            </a:r>
            <a:r>
              <a:rPr dirty="0" sz="1450" spc="5">
                <a:latin typeface="Times New Roman"/>
                <a:cs typeface="Times New Roman"/>
              </a:rPr>
              <a:t> </a:t>
            </a:r>
            <a:r>
              <a:rPr dirty="0" sz="1450" spc="-10">
                <a:latin typeface="Times New Roman"/>
                <a:cs typeface="Times New Roman"/>
              </a:rPr>
              <a:t>fathers."</a:t>
            </a:r>
            <a:endParaRPr sz="1450">
              <a:latin typeface="Times New Roman"/>
              <a:cs typeface="Times New Roman"/>
            </a:endParaRPr>
          </a:p>
          <a:p>
            <a:pPr algn="just" marL="12700">
              <a:lnSpc>
                <a:spcPct val="100000"/>
              </a:lnSpc>
              <a:spcBef>
                <a:spcPts val="795"/>
              </a:spcBef>
            </a:pPr>
            <a:r>
              <a:rPr dirty="0" sz="1450" spc="-45">
                <a:latin typeface="Times New Roman"/>
                <a:cs typeface="Times New Roman"/>
              </a:rPr>
              <a:t>"You </a:t>
            </a:r>
            <a:r>
              <a:rPr dirty="0" sz="1450" spc="-10">
                <a:latin typeface="Times New Roman"/>
                <a:cs typeface="Times New Roman"/>
              </a:rPr>
              <a:t>may still repent and</a:t>
            </a:r>
            <a:r>
              <a:rPr dirty="0" sz="1450" spc="45">
                <a:latin typeface="Times New Roman"/>
                <a:cs typeface="Times New Roman"/>
              </a:rPr>
              <a:t> </a:t>
            </a:r>
            <a:r>
              <a:rPr dirty="0" sz="1450" spc="-10">
                <a:latin typeface="Times New Roman"/>
                <a:cs typeface="Times New Roman"/>
              </a:rPr>
              <a:t>change."</a:t>
            </a:r>
            <a:endParaRPr sz="1450">
              <a:latin typeface="Times New Roman"/>
              <a:cs typeface="Times New Roman"/>
            </a:endParaRPr>
          </a:p>
          <a:p>
            <a:pPr algn="just" marL="12700" marR="6985">
              <a:lnSpc>
                <a:spcPts val="1730"/>
              </a:lnSpc>
              <a:spcBef>
                <a:spcPts val="920"/>
              </a:spcBef>
            </a:pPr>
            <a:r>
              <a:rPr dirty="0" sz="1450" spc="-10">
                <a:latin typeface="Times New Roman"/>
                <a:cs typeface="Times New Roman"/>
              </a:rPr>
              <a:t>"I repent </a:t>
            </a:r>
            <a:r>
              <a:rPr dirty="0" sz="1450" spc="-20">
                <a:latin typeface="Times New Roman"/>
                <a:cs typeface="Times New Roman"/>
              </a:rPr>
              <a:t>daily," </a:t>
            </a:r>
            <a:r>
              <a:rPr dirty="0" sz="1450" spc="-10">
                <a:latin typeface="Times New Roman"/>
                <a:cs typeface="Times New Roman"/>
              </a:rPr>
              <a:t>said the poet. "There are few people more given to repentance  than </a:t>
            </a:r>
            <a:r>
              <a:rPr dirty="0" sz="1450" spc="-5">
                <a:latin typeface="Times New Roman"/>
                <a:cs typeface="Times New Roman"/>
              </a:rPr>
              <a:t>poor </a:t>
            </a:r>
            <a:r>
              <a:rPr dirty="0" sz="1450" spc="-10">
                <a:latin typeface="Times New Roman"/>
                <a:cs typeface="Times New Roman"/>
              </a:rPr>
              <a:t>Francis. As for change, let somebody change my circumstances. A  man must continue to eat, if it were only that </a:t>
            </a:r>
            <a:r>
              <a:rPr dirty="0" sz="1450" spc="-5">
                <a:latin typeface="Times New Roman"/>
                <a:cs typeface="Times New Roman"/>
              </a:rPr>
              <a:t>he </a:t>
            </a:r>
            <a:r>
              <a:rPr dirty="0" sz="1450" spc="-10">
                <a:latin typeface="Times New Roman"/>
                <a:cs typeface="Times New Roman"/>
              </a:rPr>
              <a:t>may continue to</a:t>
            </a:r>
            <a:r>
              <a:rPr dirty="0" sz="1450" spc="114">
                <a:latin typeface="Times New Roman"/>
                <a:cs typeface="Times New Roman"/>
              </a:rPr>
              <a:t> </a:t>
            </a:r>
            <a:r>
              <a:rPr dirty="0" sz="1450" spc="-10">
                <a:latin typeface="Times New Roman"/>
                <a:cs typeface="Times New Roman"/>
              </a:rPr>
              <a:t>repent."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 change must begin in the heart," returned the old man</a:t>
            </a:r>
            <a:r>
              <a:rPr dirty="0" sz="1450" spc="80">
                <a:latin typeface="Times New Roman"/>
                <a:cs typeface="Times New Roman"/>
              </a:rPr>
              <a:t> </a:t>
            </a:r>
            <a:r>
              <a:rPr dirty="0" sz="1450" spc="-20">
                <a:latin typeface="Times New Roman"/>
                <a:cs typeface="Times New Roman"/>
              </a:rPr>
              <a:t>solemnly.</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"My dear lord," answered </a:t>
            </a:r>
            <a:r>
              <a:rPr dirty="0" sz="1450" spc="-20">
                <a:latin typeface="Times New Roman"/>
                <a:cs typeface="Times New Roman"/>
              </a:rPr>
              <a:t>Villon,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really fancy that </a:t>
            </a:r>
            <a:r>
              <a:rPr dirty="0" sz="1450" spc="-5">
                <a:latin typeface="Times New Roman"/>
                <a:cs typeface="Times New Roman"/>
              </a:rPr>
              <a:t>I </a:t>
            </a:r>
            <a:r>
              <a:rPr dirty="0" sz="1450" spc="-10">
                <a:latin typeface="Times New Roman"/>
                <a:cs typeface="Times New Roman"/>
              </a:rPr>
              <a:t>steal for pleasure?  </a:t>
            </a:r>
            <a:r>
              <a:rPr dirty="0" sz="1450" spc="-5">
                <a:latin typeface="Times New Roman"/>
                <a:cs typeface="Times New Roman"/>
              </a:rPr>
              <a:t>I </a:t>
            </a:r>
            <a:r>
              <a:rPr dirty="0" sz="1450" spc="-10">
                <a:latin typeface="Times New Roman"/>
                <a:cs typeface="Times New Roman"/>
              </a:rPr>
              <a:t>hate stealing, like any other piece </a:t>
            </a:r>
            <a:r>
              <a:rPr dirty="0" sz="1450" spc="-5">
                <a:latin typeface="Times New Roman"/>
                <a:cs typeface="Times New Roman"/>
              </a:rPr>
              <a:t>of </a:t>
            </a:r>
            <a:r>
              <a:rPr dirty="0" sz="1450" spc="-10">
                <a:latin typeface="Times New Roman"/>
                <a:cs typeface="Times New Roman"/>
              </a:rPr>
              <a:t>work </a:t>
            </a:r>
            <a:r>
              <a:rPr dirty="0" sz="1450" spc="-5">
                <a:latin typeface="Times New Roman"/>
                <a:cs typeface="Times New Roman"/>
              </a:rPr>
              <a:t>or of </a:t>
            </a:r>
            <a:r>
              <a:rPr dirty="0" sz="1450" spc="-20">
                <a:latin typeface="Times New Roman"/>
                <a:cs typeface="Times New Roman"/>
              </a:rPr>
              <a:t>danger. </a:t>
            </a:r>
            <a:r>
              <a:rPr dirty="0" sz="1450" spc="-10">
                <a:latin typeface="Times New Roman"/>
                <a:cs typeface="Times New Roman"/>
              </a:rPr>
              <a:t>My teeth chatter  when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a </a:t>
            </a:r>
            <a:r>
              <a:rPr dirty="0" sz="1450" spc="-10">
                <a:latin typeface="Times New Roman"/>
                <a:cs typeface="Times New Roman"/>
              </a:rPr>
              <a:t>gallows. But </a:t>
            </a:r>
            <a:r>
              <a:rPr dirty="0" sz="1450" spc="-5">
                <a:latin typeface="Times New Roman"/>
                <a:cs typeface="Times New Roman"/>
              </a:rPr>
              <a:t>I </a:t>
            </a:r>
            <a:r>
              <a:rPr dirty="0" sz="1450" spc="-10">
                <a:latin typeface="Times New Roman"/>
                <a:cs typeface="Times New Roman"/>
              </a:rPr>
              <a:t>must eat, </a:t>
            </a:r>
            <a:r>
              <a:rPr dirty="0" sz="1450" spc="-5">
                <a:latin typeface="Times New Roman"/>
                <a:cs typeface="Times New Roman"/>
              </a:rPr>
              <a:t>I </a:t>
            </a:r>
            <a:r>
              <a:rPr dirty="0" sz="1450" spc="-10">
                <a:latin typeface="Times New Roman"/>
                <a:cs typeface="Times New Roman"/>
              </a:rPr>
              <a:t>must drink, </a:t>
            </a:r>
            <a:r>
              <a:rPr dirty="0" sz="1450" spc="-5">
                <a:latin typeface="Times New Roman"/>
                <a:cs typeface="Times New Roman"/>
              </a:rPr>
              <a:t>I </a:t>
            </a:r>
            <a:r>
              <a:rPr dirty="0" sz="1450" spc="-10">
                <a:latin typeface="Times New Roman"/>
                <a:cs typeface="Times New Roman"/>
              </a:rPr>
              <a:t>must mix in society </a:t>
            </a:r>
            <a:r>
              <a:rPr dirty="0" sz="1450" spc="-5">
                <a:latin typeface="Times New Roman"/>
                <a:cs typeface="Times New Roman"/>
              </a:rPr>
              <a:t>of  </a:t>
            </a:r>
            <a:r>
              <a:rPr dirty="0" sz="1450" spc="-10">
                <a:latin typeface="Times New Roman"/>
                <a:cs typeface="Times New Roman"/>
              </a:rPr>
              <a:t>some sort. What the devil! Man is </a:t>
            </a:r>
            <a:r>
              <a:rPr dirty="0" sz="1450" spc="-5">
                <a:latin typeface="Times New Roman"/>
                <a:cs typeface="Times New Roman"/>
              </a:rPr>
              <a:t>not a </a:t>
            </a:r>
            <a:r>
              <a:rPr dirty="0" sz="1450" spc="-10">
                <a:latin typeface="Times New Roman"/>
                <a:cs typeface="Times New Roman"/>
              </a:rPr>
              <a:t>solitary animal </a:t>
            </a:r>
            <a:r>
              <a:rPr dirty="0" sz="1450" spc="-5">
                <a:latin typeface="Times New Roman"/>
                <a:cs typeface="Times New Roman"/>
              </a:rPr>
              <a:t>- </a:t>
            </a:r>
            <a:r>
              <a:rPr dirty="0" sz="1450" spc="-10">
                <a:latin typeface="Times New Roman"/>
                <a:cs typeface="Times New Roman"/>
              </a:rPr>
              <a:t>CUI DEUS  </a:t>
            </a:r>
            <a:r>
              <a:rPr dirty="0" sz="1450" spc="-25">
                <a:latin typeface="Times New Roman"/>
                <a:cs typeface="Times New Roman"/>
              </a:rPr>
              <a:t>FAEMINAM TRADIT. </a:t>
            </a:r>
            <a:r>
              <a:rPr dirty="0" sz="1450" spc="-10">
                <a:latin typeface="Times New Roman"/>
                <a:cs typeface="Times New Roman"/>
              </a:rPr>
              <a:t>Make me king's pantler </a:t>
            </a:r>
            <a:r>
              <a:rPr dirty="0" sz="1450" spc="-5">
                <a:latin typeface="Times New Roman"/>
                <a:cs typeface="Times New Roman"/>
              </a:rPr>
              <a:t>- </a:t>
            </a:r>
            <a:r>
              <a:rPr dirty="0" sz="1450" spc="-10">
                <a:latin typeface="Times New Roman"/>
                <a:cs typeface="Times New Roman"/>
              </a:rPr>
              <a:t>make me abbot </a:t>
            </a:r>
            <a:r>
              <a:rPr dirty="0" sz="1450" spc="-5">
                <a:latin typeface="Times New Roman"/>
                <a:cs typeface="Times New Roman"/>
              </a:rPr>
              <a:t>of </a:t>
            </a:r>
            <a:r>
              <a:rPr dirty="0" sz="1450" spc="-10">
                <a:latin typeface="Times New Roman"/>
                <a:cs typeface="Times New Roman"/>
              </a:rPr>
              <a:t>St. Denis;  make me bailly </a:t>
            </a:r>
            <a:r>
              <a:rPr dirty="0" sz="1450" spc="-5">
                <a:latin typeface="Times New Roman"/>
                <a:cs typeface="Times New Roman"/>
              </a:rPr>
              <a:t>of </a:t>
            </a:r>
            <a:r>
              <a:rPr dirty="0" sz="1450" spc="-10">
                <a:latin typeface="Times New Roman"/>
                <a:cs typeface="Times New Roman"/>
              </a:rPr>
              <a:t>the Patatrac; and then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changed indeed. But as long  as </a:t>
            </a:r>
            <a:r>
              <a:rPr dirty="0" sz="1450" spc="-5">
                <a:latin typeface="Times New Roman"/>
                <a:cs typeface="Times New Roman"/>
              </a:rPr>
              <a:t>you </a:t>
            </a:r>
            <a:r>
              <a:rPr dirty="0" sz="1450" spc="-10">
                <a:latin typeface="Times New Roman"/>
                <a:cs typeface="Times New Roman"/>
              </a:rPr>
              <a:t>leave me the </a:t>
            </a:r>
            <a:r>
              <a:rPr dirty="0" sz="1450" spc="-5">
                <a:latin typeface="Times New Roman"/>
                <a:cs typeface="Times New Roman"/>
              </a:rPr>
              <a:t>poor </a:t>
            </a:r>
            <a:r>
              <a:rPr dirty="0" sz="1450" spc="-10">
                <a:latin typeface="Times New Roman"/>
                <a:cs typeface="Times New Roman"/>
              </a:rPr>
              <a:t>scholar Francis </a:t>
            </a:r>
            <a:r>
              <a:rPr dirty="0" sz="1450" spc="-20">
                <a:latin typeface="Times New Roman"/>
                <a:cs typeface="Times New Roman"/>
              </a:rPr>
              <a:t>Villon,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farthing, </a:t>
            </a:r>
            <a:r>
              <a:rPr dirty="0" sz="1450" spc="-30">
                <a:latin typeface="Times New Roman"/>
                <a:cs typeface="Times New Roman"/>
              </a:rPr>
              <a:t>why,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remain the</a:t>
            </a:r>
            <a:r>
              <a:rPr dirty="0" sz="1450">
                <a:latin typeface="Times New Roman"/>
                <a:cs typeface="Times New Roman"/>
              </a:rPr>
              <a:t> </a:t>
            </a:r>
            <a:r>
              <a:rPr dirty="0" sz="1450" spc="-10">
                <a:latin typeface="Times New Roman"/>
                <a:cs typeface="Times New Roman"/>
              </a:rPr>
              <a:t>same."</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"The grace </a:t>
            </a:r>
            <a:r>
              <a:rPr dirty="0" sz="1450" spc="-5">
                <a:latin typeface="Times New Roman"/>
                <a:cs typeface="Times New Roman"/>
              </a:rPr>
              <a:t>of </a:t>
            </a:r>
            <a:r>
              <a:rPr dirty="0" sz="1450" spc="-10">
                <a:latin typeface="Times New Roman"/>
                <a:cs typeface="Times New Roman"/>
              </a:rPr>
              <a:t>God is</a:t>
            </a:r>
            <a:r>
              <a:rPr dirty="0" sz="1450" spc="5">
                <a:latin typeface="Times New Roman"/>
                <a:cs typeface="Times New Roman"/>
              </a:rPr>
              <a:t> </a:t>
            </a:r>
            <a:r>
              <a:rPr dirty="0" sz="1450" spc="-10">
                <a:latin typeface="Times New Roman"/>
                <a:cs typeface="Times New Roman"/>
              </a:rPr>
              <a:t>all-powerful."</a:t>
            </a:r>
            <a:endParaRPr sz="1450">
              <a:latin typeface="Times New Roman"/>
              <a:cs typeface="Times New Roman"/>
            </a:endParaRPr>
          </a:p>
          <a:p>
            <a:pPr algn="just" marL="12700" marR="10160">
              <a:lnSpc>
                <a:spcPts val="1730"/>
              </a:lnSpc>
              <a:spcBef>
                <a:spcPts val="919"/>
              </a:spcBef>
            </a:pPr>
            <a:r>
              <a:rPr dirty="0" sz="1450" spc="-10">
                <a:latin typeface="Times New Roman"/>
                <a:cs typeface="Times New Roman"/>
              </a:rPr>
              <a:t>"I should </a:t>
            </a:r>
            <a:r>
              <a:rPr dirty="0" sz="1450" spc="-5">
                <a:latin typeface="Times New Roman"/>
                <a:cs typeface="Times New Roman"/>
              </a:rPr>
              <a:t>be a </a:t>
            </a:r>
            <a:r>
              <a:rPr dirty="0" sz="1450" spc="-10">
                <a:latin typeface="Times New Roman"/>
                <a:cs typeface="Times New Roman"/>
              </a:rPr>
              <a:t>heretic to question it," said Francis. "It has made </a:t>
            </a:r>
            <a:r>
              <a:rPr dirty="0" sz="1450" spc="-5">
                <a:latin typeface="Times New Roman"/>
                <a:cs typeface="Times New Roman"/>
              </a:rPr>
              <a:t>you </a:t>
            </a:r>
            <a:r>
              <a:rPr dirty="0" sz="1450" spc="-10">
                <a:latin typeface="Times New Roman"/>
                <a:cs typeface="Times New Roman"/>
              </a:rPr>
              <a:t>lord </a:t>
            </a:r>
            <a:r>
              <a:rPr dirty="0" sz="1450" spc="-5">
                <a:latin typeface="Times New Roman"/>
                <a:cs typeface="Times New Roman"/>
              </a:rPr>
              <a:t>of  </a:t>
            </a:r>
            <a:r>
              <a:rPr dirty="0" sz="1450" spc="-10">
                <a:latin typeface="Times New Roman"/>
                <a:cs typeface="Times New Roman"/>
              </a:rPr>
              <a:t>Brisetout and bailly </a:t>
            </a:r>
            <a:r>
              <a:rPr dirty="0" sz="1450" spc="-5">
                <a:latin typeface="Times New Roman"/>
                <a:cs typeface="Times New Roman"/>
              </a:rPr>
              <a:t>of </a:t>
            </a:r>
            <a:r>
              <a:rPr dirty="0" sz="1450" spc="-10">
                <a:latin typeface="Times New Roman"/>
                <a:cs typeface="Times New Roman"/>
              </a:rPr>
              <a:t>the Patatrac; it has given me nothing </a:t>
            </a:r>
            <a:r>
              <a:rPr dirty="0" sz="1450" spc="-5">
                <a:latin typeface="Times New Roman"/>
                <a:cs typeface="Times New Roman"/>
              </a:rPr>
              <a:t>but </a:t>
            </a:r>
            <a:r>
              <a:rPr dirty="0" sz="1450" spc="-10">
                <a:latin typeface="Times New Roman"/>
                <a:cs typeface="Times New Roman"/>
              </a:rPr>
              <a:t>the quick wits  under my hat and these ten toes </a:t>
            </a:r>
            <a:r>
              <a:rPr dirty="0" sz="1450" spc="-5">
                <a:latin typeface="Times New Roman"/>
                <a:cs typeface="Times New Roman"/>
              </a:rPr>
              <a:t>upon </a:t>
            </a:r>
            <a:r>
              <a:rPr dirty="0" sz="1450" spc="-10">
                <a:latin typeface="Times New Roman"/>
                <a:cs typeface="Times New Roman"/>
              </a:rPr>
              <a:t>my hands. May </a:t>
            </a:r>
            <a:r>
              <a:rPr dirty="0" sz="1450" spc="-5">
                <a:latin typeface="Times New Roman"/>
                <a:cs typeface="Times New Roman"/>
              </a:rPr>
              <a:t>I </a:t>
            </a:r>
            <a:r>
              <a:rPr dirty="0" sz="1450" spc="-10">
                <a:latin typeface="Times New Roman"/>
                <a:cs typeface="Times New Roman"/>
              </a:rPr>
              <a:t>help myself to wine?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5">
                <a:latin typeface="Times New Roman"/>
                <a:cs typeface="Times New Roman"/>
              </a:rPr>
              <a:t>respectfully. </a:t>
            </a:r>
            <a:r>
              <a:rPr dirty="0" sz="1450" spc="-10">
                <a:latin typeface="Times New Roman"/>
                <a:cs typeface="Times New Roman"/>
              </a:rPr>
              <a:t>By God's grace,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very superior</a:t>
            </a:r>
            <a:r>
              <a:rPr dirty="0" sz="1450" spc="75">
                <a:latin typeface="Times New Roman"/>
                <a:cs typeface="Times New Roman"/>
              </a:rPr>
              <a:t> </a:t>
            </a:r>
            <a:r>
              <a:rPr dirty="0" sz="1450" spc="-10">
                <a:latin typeface="Times New Roman"/>
                <a:cs typeface="Times New Roman"/>
              </a:rPr>
              <a:t>vintage."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lord </a:t>
            </a:r>
            <a:r>
              <a:rPr dirty="0" sz="1450" spc="-5">
                <a:latin typeface="Times New Roman"/>
                <a:cs typeface="Times New Roman"/>
              </a:rPr>
              <a:t>of </a:t>
            </a:r>
            <a:r>
              <a:rPr dirty="0" sz="1450" spc="-10">
                <a:latin typeface="Times New Roman"/>
                <a:cs typeface="Times New Roman"/>
              </a:rPr>
              <a:t>Brisetout walked to and fro with his hands behind his back.  Perhaps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yet quite settled in his mind about the parallel between  thieves and soldiers; perhaps </a:t>
            </a:r>
            <a:r>
              <a:rPr dirty="0" sz="1450" spc="-25">
                <a:latin typeface="Times New Roman"/>
                <a:cs typeface="Times New Roman"/>
              </a:rPr>
              <a:t>Villon </a:t>
            </a:r>
            <a:r>
              <a:rPr dirty="0" sz="1450" spc="-10">
                <a:latin typeface="Times New Roman"/>
                <a:cs typeface="Times New Roman"/>
              </a:rPr>
              <a:t>had interested him </a:t>
            </a:r>
            <a:r>
              <a:rPr dirty="0" sz="1450" spc="-5">
                <a:latin typeface="Times New Roman"/>
                <a:cs typeface="Times New Roman"/>
              </a:rPr>
              <a:t>by </a:t>
            </a:r>
            <a:r>
              <a:rPr dirty="0" sz="1450" spc="-10">
                <a:latin typeface="Times New Roman"/>
                <a:cs typeface="Times New Roman"/>
              </a:rPr>
              <a:t>some cross-thread  </a:t>
            </a:r>
            <a:r>
              <a:rPr dirty="0" sz="1450" spc="-5">
                <a:latin typeface="Times New Roman"/>
                <a:cs typeface="Times New Roman"/>
              </a:rPr>
              <a:t>of </a:t>
            </a:r>
            <a:r>
              <a:rPr dirty="0" sz="1450" spc="-10">
                <a:latin typeface="Times New Roman"/>
                <a:cs typeface="Times New Roman"/>
              </a:rPr>
              <a:t>sympathy; perhaps his wits were simply muddled </a:t>
            </a:r>
            <a:r>
              <a:rPr dirty="0" sz="1450" spc="-5">
                <a:latin typeface="Times New Roman"/>
                <a:cs typeface="Times New Roman"/>
              </a:rPr>
              <a:t>by </a:t>
            </a:r>
            <a:r>
              <a:rPr dirty="0" sz="1450" spc="-10">
                <a:latin typeface="Times New Roman"/>
                <a:cs typeface="Times New Roman"/>
              </a:rPr>
              <a:t>so much unfamiliar  reasoning; </a:t>
            </a:r>
            <a:r>
              <a:rPr dirty="0" sz="1450" spc="-5">
                <a:latin typeface="Times New Roman"/>
                <a:cs typeface="Times New Roman"/>
              </a:rPr>
              <a:t>but </a:t>
            </a:r>
            <a:r>
              <a:rPr dirty="0" sz="1450" spc="-10">
                <a:latin typeface="Times New Roman"/>
                <a:cs typeface="Times New Roman"/>
              </a:rPr>
              <a:t>whatever the cause, </a:t>
            </a:r>
            <a:r>
              <a:rPr dirty="0" sz="1450" spc="-5">
                <a:latin typeface="Times New Roman"/>
                <a:cs typeface="Times New Roman"/>
              </a:rPr>
              <a:t>he </a:t>
            </a:r>
            <a:r>
              <a:rPr dirty="0" sz="1450" spc="-10">
                <a:latin typeface="Times New Roman"/>
                <a:cs typeface="Times New Roman"/>
              </a:rPr>
              <a:t>somehow yearned to convert the </a:t>
            </a:r>
            <a:r>
              <a:rPr dirty="0" sz="1450" spc="-5">
                <a:latin typeface="Times New Roman"/>
                <a:cs typeface="Times New Roman"/>
              </a:rPr>
              <a:t>young  </a:t>
            </a:r>
            <a:r>
              <a:rPr dirty="0" sz="1450" spc="-10">
                <a:latin typeface="Times New Roman"/>
                <a:cs typeface="Times New Roman"/>
              </a:rPr>
              <a:t>man</a:t>
            </a:r>
            <a:r>
              <a:rPr dirty="0" sz="1450" spc="50">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better</a:t>
            </a:r>
            <a:r>
              <a:rPr dirty="0" sz="1450" spc="50">
                <a:latin typeface="Times New Roman"/>
                <a:cs typeface="Times New Roman"/>
              </a:rPr>
              <a:t> </a:t>
            </a:r>
            <a:r>
              <a:rPr dirty="0" sz="1450" spc="-10">
                <a:latin typeface="Times New Roman"/>
                <a:cs typeface="Times New Roman"/>
              </a:rPr>
              <a:t>way</a:t>
            </a:r>
            <a:r>
              <a:rPr dirty="0" sz="1450" spc="50">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thinking,</a:t>
            </a:r>
            <a:r>
              <a:rPr dirty="0" sz="1450" spc="50">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could</a:t>
            </a:r>
            <a:r>
              <a:rPr dirty="0" sz="1450" spc="50">
                <a:latin typeface="Times New Roman"/>
                <a:cs typeface="Times New Roman"/>
              </a:rPr>
              <a:t> </a:t>
            </a:r>
            <a:r>
              <a:rPr dirty="0" sz="1450" spc="-5">
                <a:latin typeface="Times New Roman"/>
                <a:cs typeface="Times New Roman"/>
              </a:rPr>
              <a:t>not</a:t>
            </a:r>
            <a:r>
              <a:rPr dirty="0" sz="1450" spc="50">
                <a:latin typeface="Times New Roman"/>
                <a:cs typeface="Times New Roman"/>
              </a:rPr>
              <a:t> </a:t>
            </a:r>
            <a:r>
              <a:rPr dirty="0" sz="1450" spc="-10">
                <a:latin typeface="Times New Roman"/>
                <a:cs typeface="Times New Roman"/>
              </a:rPr>
              <a:t>make</a:t>
            </a:r>
            <a:r>
              <a:rPr dirty="0" sz="1450" spc="55">
                <a:latin typeface="Times New Roman"/>
                <a:cs typeface="Times New Roman"/>
              </a:rPr>
              <a:t> </a:t>
            </a:r>
            <a:r>
              <a:rPr dirty="0" sz="1450" spc="-5">
                <a:latin typeface="Times New Roman"/>
                <a:cs typeface="Times New Roman"/>
              </a:rPr>
              <a:t>up</a:t>
            </a:r>
            <a:r>
              <a:rPr dirty="0" sz="1450" spc="50">
                <a:latin typeface="Times New Roman"/>
                <a:cs typeface="Times New Roman"/>
              </a:rPr>
              <a:t> </a:t>
            </a:r>
            <a:r>
              <a:rPr dirty="0" sz="1450" spc="-10">
                <a:latin typeface="Times New Roman"/>
                <a:cs typeface="Times New Roman"/>
              </a:rPr>
              <a:t>his</a:t>
            </a:r>
            <a:r>
              <a:rPr dirty="0" sz="1450" spc="50">
                <a:latin typeface="Times New Roman"/>
                <a:cs typeface="Times New Roman"/>
              </a:rPr>
              <a:t> </a:t>
            </a:r>
            <a:r>
              <a:rPr dirty="0" sz="1450" spc="-10">
                <a:latin typeface="Times New Roman"/>
                <a:cs typeface="Times New Roman"/>
              </a:rPr>
              <a:t>mind</a:t>
            </a:r>
            <a:r>
              <a:rPr dirty="0" sz="1450" spc="50">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10">
                <a:latin typeface="Times New Roman"/>
                <a:cs typeface="Times New Roman"/>
              </a:rPr>
              <a:t>drive</a:t>
            </a:r>
            <a:r>
              <a:rPr dirty="0" sz="1450" spc="50">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forth again into the</a:t>
            </a:r>
            <a:r>
              <a:rPr dirty="0" sz="1450" spc="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"There is something more than </a:t>
            </a:r>
            <a:r>
              <a:rPr dirty="0" sz="1450" spc="-5">
                <a:latin typeface="Times New Roman"/>
                <a:cs typeface="Times New Roman"/>
              </a:rPr>
              <a:t>I </a:t>
            </a:r>
            <a:r>
              <a:rPr dirty="0" sz="1450" spc="-10">
                <a:latin typeface="Times New Roman"/>
                <a:cs typeface="Times New Roman"/>
              </a:rPr>
              <a:t>can understand in this," </a:t>
            </a:r>
            <a:r>
              <a:rPr dirty="0" sz="1450" spc="-5">
                <a:latin typeface="Times New Roman"/>
                <a:cs typeface="Times New Roman"/>
              </a:rPr>
              <a:t>he </a:t>
            </a:r>
            <a:r>
              <a:rPr dirty="0" sz="1450" spc="-10">
                <a:latin typeface="Times New Roman"/>
                <a:cs typeface="Times New Roman"/>
              </a:rPr>
              <a:t>said at length.  </a:t>
            </a:r>
            <a:r>
              <a:rPr dirty="0" sz="1450" spc="-40">
                <a:latin typeface="Times New Roman"/>
                <a:cs typeface="Times New Roman"/>
              </a:rPr>
              <a:t>"Your </a:t>
            </a:r>
            <a:r>
              <a:rPr dirty="0" sz="1450" spc="-10">
                <a:latin typeface="Times New Roman"/>
                <a:cs typeface="Times New Roman"/>
              </a:rPr>
              <a:t>mouth is full </a:t>
            </a:r>
            <a:r>
              <a:rPr dirty="0" sz="1450" spc="-5">
                <a:latin typeface="Times New Roman"/>
                <a:cs typeface="Times New Roman"/>
              </a:rPr>
              <a:t>of </a:t>
            </a:r>
            <a:r>
              <a:rPr dirty="0" sz="1450" spc="-10">
                <a:latin typeface="Times New Roman"/>
                <a:cs typeface="Times New Roman"/>
              </a:rPr>
              <a:t>subtleties, and the devil has led </a:t>
            </a:r>
            <a:r>
              <a:rPr dirty="0" sz="1450" spc="-5">
                <a:latin typeface="Times New Roman"/>
                <a:cs typeface="Times New Roman"/>
              </a:rPr>
              <a:t>you </a:t>
            </a:r>
            <a:r>
              <a:rPr dirty="0" sz="1450" spc="-10">
                <a:latin typeface="Times New Roman"/>
                <a:cs typeface="Times New Roman"/>
              </a:rPr>
              <a:t>very far astray; </a:t>
            </a:r>
            <a:r>
              <a:rPr dirty="0" sz="1450" spc="-5">
                <a:latin typeface="Times New Roman"/>
                <a:cs typeface="Times New Roman"/>
              </a:rPr>
              <a:t>but  </a:t>
            </a:r>
            <a:r>
              <a:rPr dirty="0" sz="1450" spc="-10">
                <a:latin typeface="Times New Roman"/>
                <a:cs typeface="Times New Roman"/>
              </a:rPr>
              <a:t>the devil is only </a:t>
            </a:r>
            <a:r>
              <a:rPr dirty="0" sz="1450" spc="-5">
                <a:latin typeface="Times New Roman"/>
                <a:cs typeface="Times New Roman"/>
              </a:rPr>
              <a:t>a </a:t>
            </a:r>
            <a:r>
              <a:rPr dirty="0" sz="1450" spc="-10">
                <a:latin typeface="Times New Roman"/>
                <a:cs typeface="Times New Roman"/>
              </a:rPr>
              <a:t>very weak spirit before God's truth, and all his subtleties  vanish at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true </a:t>
            </a:r>
            <a:r>
              <a:rPr dirty="0" sz="1450" spc="-15">
                <a:latin typeface="Times New Roman"/>
                <a:cs typeface="Times New Roman"/>
              </a:rPr>
              <a:t>honour, </a:t>
            </a:r>
            <a:r>
              <a:rPr dirty="0" sz="1450" spc="-10">
                <a:latin typeface="Times New Roman"/>
                <a:cs typeface="Times New Roman"/>
              </a:rPr>
              <a:t>like darkness at morning. Listen to me once  more. </a:t>
            </a:r>
            <a:r>
              <a:rPr dirty="0" sz="1450" spc="-5">
                <a:latin typeface="Times New Roman"/>
                <a:cs typeface="Times New Roman"/>
              </a:rPr>
              <a:t>I </a:t>
            </a:r>
            <a:r>
              <a:rPr dirty="0" sz="1450" spc="-10">
                <a:latin typeface="Times New Roman"/>
                <a:cs typeface="Times New Roman"/>
              </a:rPr>
              <a:t>learned long ago that </a:t>
            </a:r>
            <a:r>
              <a:rPr dirty="0" sz="1450" spc="-5">
                <a:latin typeface="Times New Roman"/>
                <a:cs typeface="Times New Roman"/>
              </a:rPr>
              <a:t>a </a:t>
            </a:r>
            <a:r>
              <a:rPr dirty="0" sz="1450" spc="-10">
                <a:latin typeface="Times New Roman"/>
                <a:cs typeface="Times New Roman"/>
              </a:rPr>
              <a:t>gentleman should live chivalrously and  lovingly to God, and the </a:t>
            </a:r>
            <a:r>
              <a:rPr dirty="0" sz="1450" spc="-5">
                <a:latin typeface="Times New Roman"/>
                <a:cs typeface="Times New Roman"/>
              </a:rPr>
              <a:t>king, </a:t>
            </a:r>
            <a:r>
              <a:rPr dirty="0" sz="1450" spc="-10">
                <a:latin typeface="Times New Roman"/>
                <a:cs typeface="Times New Roman"/>
              </a:rPr>
              <a:t>and his lady; and though </a:t>
            </a:r>
            <a:r>
              <a:rPr dirty="0" sz="1450" spc="-5">
                <a:latin typeface="Times New Roman"/>
                <a:cs typeface="Times New Roman"/>
              </a:rPr>
              <a:t>I </a:t>
            </a:r>
            <a:r>
              <a:rPr dirty="0" sz="1450" spc="-10">
                <a:latin typeface="Times New Roman"/>
                <a:cs typeface="Times New Roman"/>
              </a:rPr>
              <a:t>have seen many  strange things done, </a:t>
            </a:r>
            <a:r>
              <a:rPr dirty="0" sz="1450" spc="-5">
                <a:latin typeface="Times New Roman"/>
                <a:cs typeface="Times New Roman"/>
              </a:rPr>
              <a:t>I </a:t>
            </a:r>
            <a:r>
              <a:rPr dirty="0" sz="1450" spc="-10">
                <a:latin typeface="Times New Roman"/>
                <a:cs typeface="Times New Roman"/>
              </a:rPr>
              <a:t>have still striven to command my ways </a:t>
            </a:r>
            <a:r>
              <a:rPr dirty="0" sz="1450" spc="-5">
                <a:latin typeface="Times New Roman"/>
                <a:cs typeface="Times New Roman"/>
              </a:rPr>
              <a:t>upon </a:t>
            </a:r>
            <a:r>
              <a:rPr dirty="0" sz="1450" spc="-10">
                <a:latin typeface="Times New Roman"/>
                <a:cs typeface="Times New Roman"/>
              </a:rPr>
              <a:t>that rule. It  is </a:t>
            </a:r>
            <a:r>
              <a:rPr dirty="0" sz="1450" spc="-5">
                <a:latin typeface="Times New Roman"/>
                <a:cs typeface="Times New Roman"/>
              </a:rPr>
              <a:t>not </a:t>
            </a:r>
            <a:r>
              <a:rPr dirty="0" sz="1450" spc="-10">
                <a:latin typeface="Times New Roman"/>
                <a:cs typeface="Times New Roman"/>
              </a:rPr>
              <a:t>only written in all noble histories, </a:t>
            </a:r>
            <a:r>
              <a:rPr dirty="0" sz="1450" spc="-5">
                <a:latin typeface="Times New Roman"/>
                <a:cs typeface="Times New Roman"/>
              </a:rPr>
              <a:t>but </a:t>
            </a:r>
            <a:r>
              <a:rPr dirty="0" sz="1450" spc="-10">
                <a:latin typeface="Times New Roman"/>
                <a:cs typeface="Times New Roman"/>
              </a:rPr>
              <a:t>in every man's heart, if </a:t>
            </a:r>
            <a:r>
              <a:rPr dirty="0" sz="1450" spc="-5">
                <a:latin typeface="Times New Roman"/>
                <a:cs typeface="Times New Roman"/>
              </a:rPr>
              <a:t>he </a:t>
            </a:r>
            <a:r>
              <a:rPr dirty="0" sz="1450" spc="-10">
                <a:latin typeface="Times New Roman"/>
                <a:cs typeface="Times New Roman"/>
              </a:rPr>
              <a:t>will  take care to read. </a:t>
            </a:r>
            <a:r>
              <a:rPr dirty="0" sz="1450" spc="-60">
                <a:latin typeface="Times New Roman"/>
                <a:cs typeface="Times New Roman"/>
              </a:rPr>
              <a:t>You </a:t>
            </a:r>
            <a:r>
              <a:rPr dirty="0" sz="1450" spc="-10">
                <a:latin typeface="Times New Roman"/>
                <a:cs typeface="Times New Roman"/>
              </a:rPr>
              <a:t>speak </a:t>
            </a:r>
            <a:r>
              <a:rPr dirty="0" sz="1450" spc="-5">
                <a:latin typeface="Times New Roman"/>
                <a:cs typeface="Times New Roman"/>
              </a:rPr>
              <a:t>of </a:t>
            </a:r>
            <a:r>
              <a:rPr dirty="0" sz="1450" spc="-10">
                <a:latin typeface="Times New Roman"/>
                <a:cs typeface="Times New Roman"/>
              </a:rPr>
              <a:t>food and wine, and </a:t>
            </a:r>
            <a:r>
              <a:rPr dirty="0" sz="1450" spc="-5">
                <a:latin typeface="Times New Roman"/>
                <a:cs typeface="Times New Roman"/>
              </a:rPr>
              <a:t>I </a:t>
            </a:r>
            <a:r>
              <a:rPr dirty="0" sz="1450" spc="-10">
                <a:latin typeface="Times New Roman"/>
                <a:cs typeface="Times New Roman"/>
              </a:rPr>
              <a:t>know very well that  hunger is </a:t>
            </a:r>
            <a:r>
              <a:rPr dirty="0" sz="1450" spc="-5">
                <a:latin typeface="Times New Roman"/>
                <a:cs typeface="Times New Roman"/>
              </a:rPr>
              <a:t>a </a:t>
            </a:r>
            <a:r>
              <a:rPr dirty="0" sz="1450" spc="-10">
                <a:latin typeface="Times New Roman"/>
                <a:cs typeface="Times New Roman"/>
              </a:rPr>
              <a:t>difficult trial to endure; </a:t>
            </a:r>
            <a:r>
              <a:rPr dirty="0" sz="1450" spc="-5">
                <a:latin typeface="Times New Roman"/>
                <a:cs typeface="Times New Roman"/>
              </a:rPr>
              <a:t>but you do not </a:t>
            </a:r>
            <a:r>
              <a:rPr dirty="0" sz="1450" spc="-10">
                <a:latin typeface="Times New Roman"/>
                <a:cs typeface="Times New Roman"/>
              </a:rPr>
              <a:t>speak </a:t>
            </a:r>
            <a:r>
              <a:rPr dirty="0" sz="1450" spc="-5">
                <a:latin typeface="Times New Roman"/>
                <a:cs typeface="Times New Roman"/>
              </a:rPr>
              <a:t>of </a:t>
            </a:r>
            <a:r>
              <a:rPr dirty="0" sz="1450" spc="-10">
                <a:latin typeface="Times New Roman"/>
                <a:cs typeface="Times New Roman"/>
              </a:rPr>
              <a:t>other wants; </a:t>
            </a:r>
            <a:r>
              <a:rPr dirty="0" sz="1450" spc="-5">
                <a:latin typeface="Times New Roman"/>
                <a:cs typeface="Times New Roman"/>
              </a:rPr>
              <a:t>you  </a:t>
            </a:r>
            <a:r>
              <a:rPr dirty="0" sz="1450" spc="-10">
                <a:latin typeface="Times New Roman"/>
                <a:cs typeface="Times New Roman"/>
              </a:rPr>
              <a:t>say nothing </a:t>
            </a:r>
            <a:r>
              <a:rPr dirty="0" sz="1450" spc="-5">
                <a:latin typeface="Times New Roman"/>
                <a:cs typeface="Times New Roman"/>
              </a:rPr>
              <a:t>of </a:t>
            </a:r>
            <a:r>
              <a:rPr dirty="0" sz="1450" spc="-15">
                <a:latin typeface="Times New Roman"/>
                <a:cs typeface="Times New Roman"/>
              </a:rPr>
              <a:t>honour, </a:t>
            </a:r>
            <a:r>
              <a:rPr dirty="0" sz="1450" spc="-5">
                <a:latin typeface="Times New Roman"/>
                <a:cs typeface="Times New Roman"/>
              </a:rPr>
              <a:t>of </a:t>
            </a:r>
            <a:r>
              <a:rPr dirty="0" sz="1450" spc="-10">
                <a:latin typeface="Times New Roman"/>
                <a:cs typeface="Times New Roman"/>
              </a:rPr>
              <a:t>faith to God and other men, </a:t>
            </a:r>
            <a:r>
              <a:rPr dirty="0" sz="1450" spc="-5">
                <a:latin typeface="Times New Roman"/>
                <a:cs typeface="Times New Roman"/>
              </a:rPr>
              <a:t>of </a:t>
            </a:r>
            <a:r>
              <a:rPr dirty="0" sz="1450" spc="-20">
                <a:latin typeface="Times New Roman"/>
                <a:cs typeface="Times New Roman"/>
              </a:rPr>
              <a:t>courtesy, </a:t>
            </a:r>
            <a:r>
              <a:rPr dirty="0" sz="1450" spc="-5">
                <a:latin typeface="Times New Roman"/>
                <a:cs typeface="Times New Roman"/>
              </a:rPr>
              <a:t>of </a:t>
            </a:r>
            <a:r>
              <a:rPr dirty="0" sz="1450" spc="-10">
                <a:latin typeface="Times New Roman"/>
                <a:cs typeface="Times New Roman"/>
              </a:rPr>
              <a:t>love  without reproach. It may </a:t>
            </a:r>
            <a:r>
              <a:rPr dirty="0" sz="1450" spc="-5">
                <a:latin typeface="Times New Roman"/>
                <a:cs typeface="Times New Roman"/>
              </a:rPr>
              <a:t>be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very wise </a:t>
            </a:r>
            <a:r>
              <a:rPr dirty="0" sz="1450" spc="-5">
                <a:latin typeface="Times New Roman"/>
                <a:cs typeface="Times New Roman"/>
              </a:rPr>
              <a:t>- </a:t>
            </a:r>
            <a:r>
              <a:rPr dirty="0" sz="1450" spc="-10">
                <a:latin typeface="Times New Roman"/>
                <a:cs typeface="Times New Roman"/>
              </a:rPr>
              <a:t>and yet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 but  you </a:t>
            </a:r>
            <a:r>
              <a:rPr dirty="0" sz="1450" spc="-10">
                <a:latin typeface="Times New Roman"/>
                <a:cs typeface="Times New Roman"/>
              </a:rPr>
              <a:t>seem to me like </a:t>
            </a:r>
            <a:r>
              <a:rPr dirty="0" sz="1450" spc="-5">
                <a:latin typeface="Times New Roman"/>
                <a:cs typeface="Times New Roman"/>
              </a:rPr>
              <a:t>one </a:t>
            </a:r>
            <a:r>
              <a:rPr dirty="0" sz="1450" spc="-10">
                <a:latin typeface="Times New Roman"/>
                <a:cs typeface="Times New Roman"/>
              </a:rPr>
              <a:t>who has lost his way and made </a:t>
            </a:r>
            <a:r>
              <a:rPr dirty="0" sz="1450" spc="-5">
                <a:latin typeface="Times New Roman"/>
                <a:cs typeface="Times New Roman"/>
              </a:rPr>
              <a:t>a </a:t>
            </a:r>
            <a:r>
              <a:rPr dirty="0" sz="1450" spc="-10">
                <a:latin typeface="Times New Roman"/>
                <a:cs typeface="Times New Roman"/>
              </a:rPr>
              <a:t>great error in life.  </a:t>
            </a:r>
            <a:r>
              <a:rPr dirty="0" sz="1450" spc="-60">
                <a:latin typeface="Times New Roman"/>
                <a:cs typeface="Times New Roman"/>
              </a:rPr>
              <a:t>You </a:t>
            </a:r>
            <a:r>
              <a:rPr dirty="0" sz="1450" spc="-10">
                <a:latin typeface="Times New Roman"/>
                <a:cs typeface="Times New Roman"/>
              </a:rPr>
              <a:t>are attending to the little wants, and </a:t>
            </a:r>
            <a:r>
              <a:rPr dirty="0" sz="1450" spc="-5">
                <a:latin typeface="Times New Roman"/>
                <a:cs typeface="Times New Roman"/>
              </a:rPr>
              <a:t>you </a:t>
            </a:r>
            <a:r>
              <a:rPr dirty="0" sz="1450" spc="-10">
                <a:latin typeface="Times New Roman"/>
                <a:cs typeface="Times New Roman"/>
              </a:rPr>
              <a:t>have totally forgotten the great  and only real ones, like </a:t>
            </a:r>
            <a:r>
              <a:rPr dirty="0" sz="1450" spc="-5">
                <a:latin typeface="Times New Roman"/>
                <a:cs typeface="Times New Roman"/>
              </a:rPr>
              <a:t>a </a:t>
            </a:r>
            <a:r>
              <a:rPr dirty="0" sz="1450" spc="-10">
                <a:latin typeface="Times New Roman"/>
                <a:cs typeface="Times New Roman"/>
              </a:rPr>
              <a:t>man who should </a:t>
            </a:r>
            <a:r>
              <a:rPr dirty="0" sz="1450" spc="-5">
                <a:latin typeface="Times New Roman"/>
                <a:cs typeface="Times New Roman"/>
              </a:rPr>
              <a:t>be </a:t>
            </a:r>
            <a:r>
              <a:rPr dirty="0" sz="1450" spc="-10">
                <a:latin typeface="Times New Roman"/>
                <a:cs typeface="Times New Roman"/>
              </a:rPr>
              <a:t>doctoring </a:t>
            </a:r>
            <a:r>
              <a:rPr dirty="0" sz="1450" spc="-5">
                <a:latin typeface="Times New Roman"/>
                <a:cs typeface="Times New Roman"/>
              </a:rPr>
              <a:t>a </a:t>
            </a:r>
            <a:r>
              <a:rPr dirty="0" sz="1450" spc="-10">
                <a:latin typeface="Times New Roman"/>
                <a:cs typeface="Times New Roman"/>
              </a:rPr>
              <a:t>toothache </a:t>
            </a:r>
            <a:r>
              <a:rPr dirty="0" sz="1450" spc="-5">
                <a:latin typeface="Times New Roman"/>
                <a:cs typeface="Times New Roman"/>
              </a:rPr>
              <a:t>on </a:t>
            </a:r>
            <a:r>
              <a:rPr dirty="0" sz="1450" spc="-10">
                <a:latin typeface="Times New Roman"/>
                <a:cs typeface="Times New Roman"/>
              </a:rPr>
              <a:t>the  Judgment </a:t>
            </a:r>
            <a:r>
              <a:rPr dirty="0" sz="1450" spc="-35">
                <a:latin typeface="Times New Roman"/>
                <a:cs typeface="Times New Roman"/>
              </a:rPr>
              <a:t>Day. </a:t>
            </a:r>
            <a:r>
              <a:rPr dirty="0" sz="1450" spc="-10">
                <a:latin typeface="Times New Roman"/>
                <a:cs typeface="Times New Roman"/>
              </a:rPr>
              <a:t>For such things as </a:t>
            </a:r>
            <a:r>
              <a:rPr dirty="0" sz="1450" spc="-5">
                <a:latin typeface="Times New Roman"/>
                <a:cs typeface="Times New Roman"/>
              </a:rPr>
              <a:t>honour </a:t>
            </a:r>
            <a:r>
              <a:rPr dirty="0" sz="1450" spc="-10">
                <a:latin typeface="Times New Roman"/>
                <a:cs typeface="Times New Roman"/>
              </a:rPr>
              <a:t>and love and faith are </a:t>
            </a:r>
            <a:r>
              <a:rPr dirty="0" sz="1450" spc="-5">
                <a:latin typeface="Times New Roman"/>
                <a:cs typeface="Times New Roman"/>
              </a:rPr>
              <a:t>not </a:t>
            </a:r>
            <a:r>
              <a:rPr dirty="0" sz="1450" spc="-10">
                <a:latin typeface="Times New Roman"/>
                <a:cs typeface="Times New Roman"/>
              </a:rPr>
              <a:t>only  nobler than food and drink, </a:t>
            </a:r>
            <a:r>
              <a:rPr dirty="0" sz="1450" spc="-5">
                <a:latin typeface="Times New Roman"/>
                <a:cs typeface="Times New Roman"/>
              </a:rPr>
              <a:t>but </a:t>
            </a:r>
            <a:r>
              <a:rPr dirty="0" sz="1450" spc="-10">
                <a:latin typeface="Times New Roman"/>
                <a:cs typeface="Times New Roman"/>
              </a:rPr>
              <a:t>indeed </a:t>
            </a:r>
            <a:r>
              <a:rPr dirty="0" sz="1450" spc="-5">
                <a:latin typeface="Times New Roman"/>
                <a:cs typeface="Times New Roman"/>
              </a:rPr>
              <a:t>I </a:t>
            </a:r>
            <a:r>
              <a:rPr dirty="0" sz="1450" spc="-10">
                <a:latin typeface="Times New Roman"/>
                <a:cs typeface="Times New Roman"/>
              </a:rPr>
              <a:t>think that we desire them more, and  </a:t>
            </a:r>
            <a:r>
              <a:rPr dirty="0" sz="1450" spc="-15">
                <a:latin typeface="Times New Roman"/>
                <a:cs typeface="Times New Roman"/>
              </a:rPr>
              <a:t>suffer </a:t>
            </a:r>
            <a:r>
              <a:rPr dirty="0" sz="1450" spc="-10">
                <a:latin typeface="Times New Roman"/>
                <a:cs typeface="Times New Roman"/>
              </a:rPr>
              <a:t>more sharply for their absence. </a:t>
            </a:r>
            <a:r>
              <a:rPr dirty="0" sz="1450" spc="-5">
                <a:latin typeface="Times New Roman"/>
                <a:cs typeface="Times New Roman"/>
              </a:rPr>
              <a:t>I </a:t>
            </a:r>
            <a:r>
              <a:rPr dirty="0" sz="1450" spc="-10">
                <a:latin typeface="Times New Roman"/>
                <a:cs typeface="Times New Roman"/>
              </a:rPr>
              <a:t>speak to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will most  easily understand me. Are </a:t>
            </a:r>
            <a:r>
              <a:rPr dirty="0" sz="1450" spc="-5">
                <a:latin typeface="Times New Roman"/>
                <a:cs typeface="Times New Roman"/>
              </a:rPr>
              <a:t>you not, </a:t>
            </a:r>
            <a:r>
              <a:rPr dirty="0" sz="1450" spc="-10">
                <a:latin typeface="Times New Roman"/>
                <a:cs typeface="Times New Roman"/>
              </a:rPr>
              <a:t>while careful to fill </a:t>
            </a:r>
            <a:r>
              <a:rPr dirty="0" sz="1450" spc="-5">
                <a:latin typeface="Times New Roman"/>
                <a:cs typeface="Times New Roman"/>
              </a:rPr>
              <a:t>your </a:t>
            </a:r>
            <a:r>
              <a:rPr dirty="0" sz="1450" spc="-25">
                <a:latin typeface="Times New Roman"/>
                <a:cs typeface="Times New Roman"/>
              </a:rPr>
              <a:t>belly,  </a:t>
            </a:r>
            <a:r>
              <a:rPr dirty="0" sz="1450" spc="-10">
                <a:latin typeface="Times New Roman"/>
                <a:cs typeface="Times New Roman"/>
              </a:rPr>
              <a:t>disregarding another appetite in </a:t>
            </a:r>
            <a:r>
              <a:rPr dirty="0" sz="1450" spc="-5">
                <a:latin typeface="Times New Roman"/>
                <a:cs typeface="Times New Roman"/>
              </a:rPr>
              <a:t>your </a:t>
            </a:r>
            <a:r>
              <a:rPr dirty="0" sz="1450" spc="-10">
                <a:latin typeface="Times New Roman"/>
                <a:cs typeface="Times New Roman"/>
              </a:rPr>
              <a:t>heart, which spoils the pleasure </a:t>
            </a:r>
            <a:r>
              <a:rPr dirty="0" sz="1450" spc="-5">
                <a:latin typeface="Times New Roman"/>
                <a:cs typeface="Times New Roman"/>
              </a:rPr>
              <a:t>of your  </a:t>
            </a:r>
            <a:r>
              <a:rPr dirty="0" sz="1450" spc="-10">
                <a:latin typeface="Times New Roman"/>
                <a:cs typeface="Times New Roman"/>
              </a:rPr>
              <a:t>life and keeps </a:t>
            </a:r>
            <a:r>
              <a:rPr dirty="0" sz="1450" spc="-5">
                <a:latin typeface="Times New Roman"/>
                <a:cs typeface="Times New Roman"/>
              </a:rPr>
              <a:t>you </a:t>
            </a:r>
            <a:r>
              <a:rPr dirty="0" sz="1450" spc="-10">
                <a:latin typeface="Times New Roman"/>
                <a:cs typeface="Times New Roman"/>
              </a:rPr>
              <a:t>continually</a:t>
            </a:r>
            <a:r>
              <a:rPr dirty="0" sz="1450" spc="10">
                <a:latin typeface="Times New Roman"/>
                <a:cs typeface="Times New Roman"/>
              </a:rPr>
              <a:t> </a:t>
            </a:r>
            <a:r>
              <a:rPr dirty="0" sz="1450" spc="-10">
                <a:latin typeface="Times New Roman"/>
                <a:cs typeface="Times New Roman"/>
              </a:rPr>
              <a:t>wretched?"</a:t>
            </a:r>
            <a:endParaRPr sz="1450">
              <a:latin typeface="Times New Roman"/>
              <a:cs typeface="Times New Roman"/>
            </a:endParaRPr>
          </a:p>
          <a:p>
            <a:pPr algn="just" marL="12700" marR="5080">
              <a:lnSpc>
                <a:spcPts val="1730"/>
              </a:lnSpc>
              <a:spcBef>
                <a:spcPts val="835"/>
              </a:spcBef>
            </a:pPr>
            <a:r>
              <a:rPr dirty="0" sz="1450" spc="-25">
                <a:latin typeface="Times New Roman"/>
                <a:cs typeface="Times New Roman"/>
              </a:rPr>
              <a:t>Villon </a:t>
            </a:r>
            <a:r>
              <a:rPr dirty="0" sz="1450" spc="-10">
                <a:latin typeface="Times New Roman"/>
                <a:cs typeface="Times New Roman"/>
              </a:rPr>
              <a:t>was sensibly nettled under all this sermonising. </a:t>
            </a:r>
            <a:r>
              <a:rPr dirty="0" sz="1450" spc="-4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honour!" </a:t>
            </a:r>
            <a:r>
              <a:rPr dirty="0" sz="1450" spc="-5">
                <a:latin typeface="Times New Roman"/>
                <a:cs typeface="Times New Roman"/>
              </a:rPr>
              <a:t>he </a:t>
            </a:r>
            <a:r>
              <a:rPr dirty="0" sz="1450" spc="-10">
                <a:latin typeface="Times New Roman"/>
                <a:cs typeface="Times New Roman"/>
              </a:rPr>
              <a:t>cried. "I'm </a:t>
            </a:r>
            <a:r>
              <a:rPr dirty="0" sz="1450" spc="-5">
                <a:latin typeface="Times New Roman"/>
                <a:cs typeface="Times New Roman"/>
              </a:rPr>
              <a:t>poor enough, </a:t>
            </a:r>
            <a:r>
              <a:rPr dirty="0" sz="1450" spc="-10">
                <a:latin typeface="Times New Roman"/>
                <a:cs typeface="Times New Roman"/>
              </a:rPr>
              <a:t>God knows! It's hard to see rich  people with their gloves, and </a:t>
            </a:r>
            <a:r>
              <a:rPr dirty="0" sz="1450" spc="-5">
                <a:latin typeface="Times New Roman"/>
                <a:cs typeface="Times New Roman"/>
              </a:rPr>
              <a:t>you </a:t>
            </a:r>
            <a:r>
              <a:rPr dirty="0" sz="1450" spc="-10">
                <a:latin typeface="Times New Roman"/>
                <a:cs typeface="Times New Roman"/>
              </a:rPr>
              <a:t>blowing in </a:t>
            </a:r>
            <a:r>
              <a:rPr dirty="0" sz="1450" spc="-5">
                <a:latin typeface="Times New Roman"/>
                <a:cs typeface="Times New Roman"/>
              </a:rPr>
              <a:t>your </a:t>
            </a:r>
            <a:r>
              <a:rPr dirty="0" sz="1450" spc="-10">
                <a:latin typeface="Times New Roman"/>
                <a:cs typeface="Times New Roman"/>
              </a:rPr>
              <a:t>hands. An empty belly is </a:t>
            </a:r>
            <a:r>
              <a:rPr dirty="0" sz="1450" spc="-5">
                <a:latin typeface="Times New Roman"/>
                <a:cs typeface="Times New Roman"/>
              </a:rPr>
              <a:t>a  </a:t>
            </a:r>
            <a:r>
              <a:rPr dirty="0" sz="1450" spc="-10">
                <a:latin typeface="Times New Roman"/>
                <a:cs typeface="Times New Roman"/>
              </a:rPr>
              <a:t>bitter thing, although </a:t>
            </a:r>
            <a:r>
              <a:rPr dirty="0" sz="1450" spc="-5">
                <a:latin typeface="Times New Roman"/>
                <a:cs typeface="Times New Roman"/>
              </a:rPr>
              <a:t>you </a:t>
            </a:r>
            <a:r>
              <a:rPr dirty="0" sz="1450" spc="-10">
                <a:latin typeface="Times New Roman"/>
                <a:cs typeface="Times New Roman"/>
              </a:rPr>
              <a:t>speak so lightly </a:t>
            </a:r>
            <a:r>
              <a:rPr dirty="0" sz="1450" spc="-5">
                <a:latin typeface="Times New Roman"/>
                <a:cs typeface="Times New Roman"/>
              </a:rPr>
              <a:t>of </a:t>
            </a:r>
            <a:r>
              <a:rPr dirty="0" sz="1450" spc="-10">
                <a:latin typeface="Times New Roman"/>
                <a:cs typeface="Times New Roman"/>
              </a:rPr>
              <a:t>it. If </a:t>
            </a:r>
            <a:r>
              <a:rPr dirty="0" sz="1450" spc="-5">
                <a:latin typeface="Times New Roman"/>
                <a:cs typeface="Times New Roman"/>
              </a:rPr>
              <a:t>you </a:t>
            </a:r>
            <a:r>
              <a:rPr dirty="0" sz="1450" spc="-10">
                <a:latin typeface="Times New Roman"/>
                <a:cs typeface="Times New Roman"/>
              </a:rPr>
              <a:t>had had as many as I,  perhaps </a:t>
            </a:r>
            <a:r>
              <a:rPr dirty="0" sz="1450" spc="-5">
                <a:latin typeface="Times New Roman"/>
                <a:cs typeface="Times New Roman"/>
              </a:rPr>
              <a:t>you </a:t>
            </a:r>
            <a:r>
              <a:rPr dirty="0" sz="1450" spc="-10">
                <a:latin typeface="Times New Roman"/>
                <a:cs typeface="Times New Roman"/>
              </a:rPr>
              <a:t>would change </a:t>
            </a:r>
            <a:r>
              <a:rPr dirty="0" sz="1450" spc="-5">
                <a:latin typeface="Times New Roman"/>
                <a:cs typeface="Times New Roman"/>
              </a:rPr>
              <a:t>your </a:t>
            </a:r>
            <a:r>
              <a:rPr dirty="0" sz="1450" spc="-10">
                <a:latin typeface="Times New Roman"/>
                <a:cs typeface="Times New Roman"/>
              </a:rPr>
              <a:t>tune. Any way I'm </a:t>
            </a:r>
            <a:r>
              <a:rPr dirty="0" sz="1450" spc="-5">
                <a:latin typeface="Times New Roman"/>
                <a:cs typeface="Times New Roman"/>
              </a:rPr>
              <a:t>a </a:t>
            </a:r>
            <a:r>
              <a:rPr dirty="0" sz="1450" spc="-10">
                <a:latin typeface="Times New Roman"/>
                <a:cs typeface="Times New Roman"/>
              </a:rPr>
              <a:t>thief </a:t>
            </a:r>
            <a:r>
              <a:rPr dirty="0" sz="1450" spc="-5">
                <a:latin typeface="Times New Roman"/>
                <a:cs typeface="Times New Roman"/>
              </a:rPr>
              <a:t>- </a:t>
            </a:r>
            <a:r>
              <a:rPr dirty="0" sz="1450" spc="-10">
                <a:latin typeface="Times New Roman"/>
                <a:cs typeface="Times New Roman"/>
              </a:rPr>
              <a:t>make the most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 but </a:t>
            </a:r>
            <a:r>
              <a:rPr dirty="0" sz="1450" spc="-10">
                <a:latin typeface="Times New Roman"/>
                <a:cs typeface="Times New Roman"/>
              </a:rPr>
              <a:t>I'm </a:t>
            </a:r>
            <a:r>
              <a:rPr dirty="0" sz="1450" spc="-5">
                <a:latin typeface="Times New Roman"/>
                <a:cs typeface="Times New Roman"/>
              </a:rPr>
              <a:t>not a </a:t>
            </a:r>
            <a:r>
              <a:rPr dirty="0" sz="1450" spc="-10">
                <a:latin typeface="Times New Roman"/>
                <a:cs typeface="Times New Roman"/>
              </a:rPr>
              <a:t>devil from hell, God strike me dead.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you </a:t>
            </a:r>
            <a:r>
              <a:rPr dirty="0" sz="1450" spc="-10">
                <a:latin typeface="Times New Roman"/>
                <a:cs typeface="Times New Roman"/>
              </a:rPr>
              <a:t>to  know I've an </a:t>
            </a:r>
            <a:r>
              <a:rPr dirty="0" sz="1450" spc="-5">
                <a:latin typeface="Times New Roman"/>
                <a:cs typeface="Times New Roman"/>
              </a:rPr>
              <a:t>honour of </a:t>
            </a:r>
            <a:r>
              <a:rPr dirty="0" sz="1450" spc="-10">
                <a:latin typeface="Times New Roman"/>
                <a:cs typeface="Times New Roman"/>
              </a:rPr>
              <a:t>my own, as </a:t>
            </a:r>
            <a:r>
              <a:rPr dirty="0" sz="1450" spc="-5">
                <a:latin typeface="Times New Roman"/>
                <a:cs typeface="Times New Roman"/>
              </a:rPr>
              <a:t>good </a:t>
            </a:r>
            <a:r>
              <a:rPr dirty="0" sz="1450" spc="-10">
                <a:latin typeface="Times New Roman"/>
                <a:cs typeface="Times New Roman"/>
              </a:rPr>
              <a:t>as yours, though </a:t>
            </a:r>
            <a:r>
              <a:rPr dirty="0" sz="1450" spc="-5">
                <a:latin typeface="Times New Roman"/>
                <a:cs typeface="Times New Roman"/>
              </a:rPr>
              <a:t>I don't </a:t>
            </a:r>
            <a:r>
              <a:rPr dirty="0" sz="1450" spc="-10">
                <a:latin typeface="Times New Roman"/>
                <a:cs typeface="Times New Roman"/>
              </a:rPr>
              <a:t>prate about it  all day </a:t>
            </a:r>
            <a:r>
              <a:rPr dirty="0" sz="1450" spc="-5">
                <a:latin typeface="Times New Roman"/>
                <a:cs typeface="Times New Roman"/>
              </a:rPr>
              <a:t>long, </a:t>
            </a:r>
            <a:r>
              <a:rPr dirty="0" sz="1450" spc="-10">
                <a:latin typeface="Times New Roman"/>
                <a:cs typeface="Times New Roman"/>
              </a:rPr>
              <a:t>as if it was </a:t>
            </a:r>
            <a:r>
              <a:rPr dirty="0" sz="1450" spc="-5">
                <a:latin typeface="Times New Roman"/>
                <a:cs typeface="Times New Roman"/>
              </a:rPr>
              <a:t>a </a:t>
            </a:r>
            <a:r>
              <a:rPr dirty="0" sz="1450" spc="-10">
                <a:latin typeface="Times New Roman"/>
                <a:cs typeface="Times New Roman"/>
              </a:rPr>
              <a:t>God's miracle to have </a:t>
            </a:r>
            <a:r>
              <a:rPr dirty="0" sz="1450" spc="-30">
                <a:latin typeface="Times New Roman"/>
                <a:cs typeface="Times New Roman"/>
              </a:rPr>
              <a:t>any. </a:t>
            </a:r>
            <a:r>
              <a:rPr dirty="0" sz="1450" spc="-10">
                <a:latin typeface="Times New Roman"/>
                <a:cs typeface="Times New Roman"/>
              </a:rPr>
              <a:t>It seems quite natural to  me; </a:t>
            </a:r>
            <a:r>
              <a:rPr dirty="0" sz="1450" spc="-5">
                <a:latin typeface="Times New Roman"/>
                <a:cs typeface="Times New Roman"/>
              </a:rPr>
              <a:t>I </a:t>
            </a:r>
            <a:r>
              <a:rPr dirty="0" sz="1450" spc="-10">
                <a:latin typeface="Times New Roman"/>
                <a:cs typeface="Times New Roman"/>
              </a:rPr>
              <a:t>keep it in its </a:t>
            </a:r>
            <a:r>
              <a:rPr dirty="0" sz="1450" spc="-5">
                <a:latin typeface="Times New Roman"/>
                <a:cs typeface="Times New Roman"/>
              </a:rPr>
              <a:t>box </a:t>
            </a:r>
            <a:r>
              <a:rPr dirty="0" sz="1450" spc="-10">
                <a:latin typeface="Times New Roman"/>
                <a:cs typeface="Times New Roman"/>
              </a:rPr>
              <a:t>till it's wanted. Why </a:t>
            </a:r>
            <a:r>
              <a:rPr dirty="0" sz="1450" spc="-30">
                <a:latin typeface="Times New Roman"/>
                <a:cs typeface="Times New Roman"/>
              </a:rPr>
              <a:t>now, </a:t>
            </a:r>
            <a:r>
              <a:rPr dirty="0" sz="1450" spc="-10">
                <a:latin typeface="Times New Roman"/>
                <a:cs typeface="Times New Roman"/>
              </a:rPr>
              <a:t>look </a:t>
            </a:r>
            <a:r>
              <a:rPr dirty="0" sz="1450" spc="-5">
                <a:latin typeface="Times New Roman"/>
                <a:cs typeface="Times New Roman"/>
              </a:rPr>
              <a:t>you </a:t>
            </a:r>
            <a:r>
              <a:rPr dirty="0" sz="1450" spc="-10">
                <a:latin typeface="Times New Roman"/>
                <a:cs typeface="Times New Roman"/>
              </a:rPr>
              <a:t>here, how long have  </a:t>
            </a:r>
            <a:r>
              <a:rPr dirty="0" sz="1450" spc="-5">
                <a:latin typeface="Times New Roman"/>
                <a:cs typeface="Times New Roman"/>
              </a:rPr>
              <a:t>I </a:t>
            </a:r>
            <a:r>
              <a:rPr dirty="0" sz="1450" spc="-10">
                <a:latin typeface="Times New Roman"/>
                <a:cs typeface="Times New Roman"/>
              </a:rPr>
              <a:t>been in this room with </a:t>
            </a:r>
            <a:r>
              <a:rPr dirty="0" sz="1450" spc="-5">
                <a:latin typeface="Times New Roman"/>
                <a:cs typeface="Times New Roman"/>
              </a:rPr>
              <a:t>you? </a:t>
            </a:r>
            <a:r>
              <a:rPr dirty="0" sz="1450" spc="-10">
                <a:latin typeface="Times New Roman"/>
                <a:cs typeface="Times New Roman"/>
              </a:rPr>
              <a:t>Did </a:t>
            </a:r>
            <a:r>
              <a:rPr dirty="0" sz="1450" spc="-5">
                <a:latin typeface="Times New Roman"/>
                <a:cs typeface="Times New Roman"/>
              </a:rPr>
              <a:t>you not </a:t>
            </a:r>
            <a:r>
              <a:rPr dirty="0" sz="1450" spc="-10">
                <a:latin typeface="Times New Roman"/>
                <a:cs typeface="Times New Roman"/>
              </a:rPr>
              <a:t>tell me </a:t>
            </a:r>
            <a:r>
              <a:rPr dirty="0" sz="1450" spc="-5">
                <a:latin typeface="Times New Roman"/>
                <a:cs typeface="Times New Roman"/>
              </a:rPr>
              <a:t>you </a:t>
            </a:r>
            <a:r>
              <a:rPr dirty="0" sz="1450" spc="-10">
                <a:latin typeface="Times New Roman"/>
                <a:cs typeface="Times New Roman"/>
              </a:rPr>
              <a:t>were alone in the  house? Look at </a:t>
            </a:r>
            <a:r>
              <a:rPr dirty="0" sz="1450" spc="-5">
                <a:latin typeface="Times New Roman"/>
                <a:cs typeface="Times New Roman"/>
              </a:rPr>
              <a:t>your </a:t>
            </a:r>
            <a:r>
              <a:rPr dirty="0" sz="1450" spc="-10">
                <a:latin typeface="Times New Roman"/>
                <a:cs typeface="Times New Roman"/>
              </a:rPr>
              <a:t>gold plate! </a:t>
            </a:r>
            <a:r>
              <a:rPr dirty="0" sz="1450" spc="-35">
                <a:latin typeface="Times New Roman"/>
                <a:cs typeface="Times New Roman"/>
              </a:rPr>
              <a:t>You're </a:t>
            </a:r>
            <a:r>
              <a:rPr dirty="0" sz="1450" spc="-10">
                <a:latin typeface="Times New Roman"/>
                <a:cs typeface="Times New Roman"/>
              </a:rPr>
              <a:t>strong, if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but </a:t>
            </a:r>
            <a:r>
              <a:rPr dirty="0" sz="1450" spc="-10">
                <a:latin typeface="Times New Roman"/>
                <a:cs typeface="Times New Roman"/>
              </a:rPr>
              <a:t>you're old and  unarmed, and </a:t>
            </a:r>
            <a:r>
              <a:rPr dirty="0" sz="1450" spc="-5">
                <a:latin typeface="Times New Roman"/>
                <a:cs typeface="Times New Roman"/>
              </a:rPr>
              <a:t>I </a:t>
            </a:r>
            <a:r>
              <a:rPr dirty="0" sz="1450" spc="-10">
                <a:latin typeface="Times New Roman"/>
                <a:cs typeface="Times New Roman"/>
              </a:rPr>
              <a:t>have my knife. What did </a:t>
            </a:r>
            <a:r>
              <a:rPr dirty="0" sz="1450" spc="-5">
                <a:latin typeface="Times New Roman"/>
                <a:cs typeface="Times New Roman"/>
              </a:rPr>
              <a:t>I </a:t>
            </a:r>
            <a:r>
              <a:rPr dirty="0" sz="1450" spc="-10">
                <a:latin typeface="Times New Roman"/>
                <a:cs typeface="Times New Roman"/>
              </a:rPr>
              <a:t>want </a:t>
            </a:r>
            <a:r>
              <a:rPr dirty="0" sz="1450" spc="-5">
                <a:latin typeface="Times New Roman"/>
                <a:cs typeface="Times New Roman"/>
              </a:rPr>
              <a:t>but a </a:t>
            </a:r>
            <a:r>
              <a:rPr dirty="0" sz="1450" spc="-10">
                <a:latin typeface="Times New Roman"/>
                <a:cs typeface="Times New Roman"/>
              </a:rPr>
              <a:t>jerk </a:t>
            </a:r>
            <a:r>
              <a:rPr dirty="0" sz="1450" spc="-5">
                <a:latin typeface="Times New Roman"/>
                <a:cs typeface="Times New Roman"/>
              </a:rPr>
              <a:t>of </a:t>
            </a:r>
            <a:r>
              <a:rPr dirty="0" sz="1450" spc="-10">
                <a:latin typeface="Times New Roman"/>
                <a:cs typeface="Times New Roman"/>
              </a:rPr>
              <a:t>the elbow and  here would have been </a:t>
            </a:r>
            <a:r>
              <a:rPr dirty="0" sz="1450" spc="-5">
                <a:latin typeface="Times New Roman"/>
                <a:cs typeface="Times New Roman"/>
              </a:rPr>
              <a:t>you </a:t>
            </a:r>
            <a:r>
              <a:rPr dirty="0" sz="1450" spc="-10">
                <a:latin typeface="Times New Roman"/>
                <a:cs typeface="Times New Roman"/>
              </a:rPr>
              <a:t>with the cold steel in </a:t>
            </a:r>
            <a:r>
              <a:rPr dirty="0" sz="1450" spc="-5">
                <a:latin typeface="Times New Roman"/>
                <a:cs typeface="Times New Roman"/>
              </a:rPr>
              <a:t>your </a:t>
            </a:r>
            <a:r>
              <a:rPr dirty="0" sz="1450" spc="-10">
                <a:latin typeface="Times New Roman"/>
                <a:cs typeface="Times New Roman"/>
              </a:rPr>
              <a:t>bowels, and there would  have been me, linking in the streets, with an armful </a:t>
            </a:r>
            <a:r>
              <a:rPr dirty="0" sz="1450" spc="-5">
                <a:latin typeface="Times New Roman"/>
                <a:cs typeface="Times New Roman"/>
              </a:rPr>
              <a:t>of </a:t>
            </a:r>
            <a:r>
              <a:rPr dirty="0" sz="1450" spc="-10">
                <a:latin typeface="Times New Roman"/>
                <a:cs typeface="Times New Roman"/>
              </a:rPr>
              <a:t>gold cups! Did </a:t>
            </a:r>
            <a:r>
              <a:rPr dirty="0" sz="1450" spc="-5">
                <a:latin typeface="Times New Roman"/>
                <a:cs typeface="Times New Roman"/>
              </a:rPr>
              <a:t>you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hadn't wit enough to see that? And </a:t>
            </a:r>
            <a:r>
              <a:rPr dirty="0" sz="1450" spc="-5">
                <a:latin typeface="Times New Roman"/>
                <a:cs typeface="Times New Roman"/>
              </a:rPr>
              <a:t>I </a:t>
            </a:r>
            <a:r>
              <a:rPr dirty="0" sz="1450" spc="-10">
                <a:latin typeface="Times New Roman"/>
                <a:cs typeface="Times New Roman"/>
              </a:rPr>
              <a:t>scorned the action. There are  </a:t>
            </a:r>
            <a:r>
              <a:rPr dirty="0" sz="1450" spc="-5">
                <a:latin typeface="Times New Roman"/>
                <a:cs typeface="Times New Roman"/>
              </a:rPr>
              <a:t>your </a:t>
            </a:r>
            <a:r>
              <a:rPr dirty="0" sz="1450" spc="-10">
                <a:latin typeface="Times New Roman"/>
                <a:cs typeface="Times New Roman"/>
              </a:rPr>
              <a:t>damned goblets, as safe as in </a:t>
            </a:r>
            <a:r>
              <a:rPr dirty="0" sz="1450" spc="-5">
                <a:latin typeface="Times New Roman"/>
                <a:cs typeface="Times New Roman"/>
              </a:rPr>
              <a:t>a </a:t>
            </a:r>
            <a:r>
              <a:rPr dirty="0" sz="1450" spc="-10">
                <a:latin typeface="Times New Roman"/>
                <a:cs typeface="Times New Roman"/>
              </a:rPr>
              <a:t>church; there are </a:t>
            </a:r>
            <a:r>
              <a:rPr dirty="0" sz="1450" spc="-5">
                <a:latin typeface="Times New Roman"/>
                <a:cs typeface="Times New Roman"/>
              </a:rPr>
              <a:t>you, </a:t>
            </a:r>
            <a:r>
              <a:rPr dirty="0" sz="1450" spc="-10">
                <a:latin typeface="Times New Roman"/>
                <a:cs typeface="Times New Roman"/>
              </a:rPr>
              <a:t>with </a:t>
            </a:r>
            <a:r>
              <a:rPr dirty="0" sz="1450" spc="-5">
                <a:latin typeface="Times New Roman"/>
                <a:cs typeface="Times New Roman"/>
              </a:rPr>
              <a:t>your </a:t>
            </a:r>
            <a:r>
              <a:rPr dirty="0" sz="1450" spc="-10">
                <a:latin typeface="Times New Roman"/>
                <a:cs typeface="Times New Roman"/>
              </a:rPr>
              <a:t>heart  ticking as </a:t>
            </a:r>
            <a:r>
              <a:rPr dirty="0" sz="1450" spc="-5">
                <a:latin typeface="Times New Roman"/>
                <a:cs typeface="Times New Roman"/>
              </a:rPr>
              <a:t>good </a:t>
            </a:r>
            <a:r>
              <a:rPr dirty="0" sz="1450" spc="-10">
                <a:latin typeface="Times New Roman"/>
                <a:cs typeface="Times New Roman"/>
              </a:rPr>
              <a:t>as new; and here am I, ready to </a:t>
            </a:r>
            <a:r>
              <a:rPr dirty="0" sz="1450" spc="-5">
                <a:latin typeface="Times New Roman"/>
                <a:cs typeface="Times New Roman"/>
              </a:rPr>
              <a:t>go out </a:t>
            </a:r>
            <a:r>
              <a:rPr dirty="0" sz="1450" spc="-10">
                <a:latin typeface="Times New Roman"/>
                <a:cs typeface="Times New Roman"/>
              </a:rPr>
              <a:t>again as </a:t>
            </a:r>
            <a:r>
              <a:rPr dirty="0" sz="1450" spc="-5">
                <a:latin typeface="Times New Roman"/>
                <a:cs typeface="Times New Roman"/>
              </a:rPr>
              <a:t>poor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in, </a:t>
            </a:r>
            <a:r>
              <a:rPr dirty="0" sz="1450" spc="-10">
                <a:latin typeface="Times New Roman"/>
                <a:cs typeface="Times New Roman"/>
              </a:rPr>
              <a:t>with my </a:t>
            </a:r>
            <a:r>
              <a:rPr dirty="0" sz="1450" spc="-5">
                <a:latin typeface="Times New Roman"/>
                <a:cs typeface="Times New Roman"/>
              </a:rPr>
              <a:t>one </a:t>
            </a:r>
            <a:r>
              <a:rPr dirty="0" sz="1450" spc="-10">
                <a:latin typeface="Times New Roman"/>
                <a:cs typeface="Times New Roman"/>
              </a:rPr>
              <a:t>white that </a:t>
            </a:r>
            <a:r>
              <a:rPr dirty="0" sz="1450" spc="-5">
                <a:latin typeface="Times New Roman"/>
                <a:cs typeface="Times New Roman"/>
              </a:rPr>
              <a:t>you </a:t>
            </a:r>
            <a:r>
              <a:rPr dirty="0" sz="1450" spc="-10">
                <a:latin typeface="Times New Roman"/>
                <a:cs typeface="Times New Roman"/>
              </a:rPr>
              <a:t>threw in my teeth! And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sense </a:t>
            </a:r>
            <a:r>
              <a:rPr dirty="0" sz="1450" spc="-5">
                <a:latin typeface="Times New Roman"/>
                <a:cs typeface="Times New Roman"/>
              </a:rPr>
              <a:t>of honour - </a:t>
            </a:r>
            <a:r>
              <a:rPr dirty="0" sz="1450" spc="-10">
                <a:latin typeface="Times New Roman"/>
                <a:cs typeface="Times New Roman"/>
              </a:rPr>
              <a:t>God strike me</a:t>
            </a:r>
            <a:r>
              <a:rPr dirty="0" sz="1450" spc="5">
                <a:latin typeface="Times New Roman"/>
                <a:cs typeface="Times New Roman"/>
              </a:rPr>
              <a:t> </a:t>
            </a:r>
            <a:r>
              <a:rPr dirty="0" sz="1450" spc="-10">
                <a:latin typeface="Times New Roman"/>
                <a:cs typeface="Times New Roman"/>
              </a:rPr>
              <a:t>dead!"</a:t>
            </a:r>
            <a:endParaRPr sz="1450">
              <a:latin typeface="Times New Roman"/>
              <a:cs typeface="Times New Roman"/>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507428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old man stretched </a:t>
            </a:r>
            <a:r>
              <a:rPr dirty="0" sz="1450" spc="-5">
                <a:latin typeface="Times New Roman"/>
                <a:cs typeface="Times New Roman"/>
              </a:rPr>
              <a:t>out </a:t>
            </a:r>
            <a:r>
              <a:rPr dirty="0" sz="1450" spc="-10">
                <a:latin typeface="Times New Roman"/>
                <a:cs typeface="Times New Roman"/>
              </a:rPr>
              <a:t>his right arm. "I will tell </a:t>
            </a:r>
            <a:r>
              <a:rPr dirty="0" sz="1450" spc="-5">
                <a:latin typeface="Times New Roman"/>
                <a:cs typeface="Times New Roman"/>
              </a:rPr>
              <a:t>you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he </a:t>
            </a:r>
            <a:r>
              <a:rPr dirty="0" sz="1450" spc="-10">
                <a:latin typeface="Times New Roman"/>
                <a:cs typeface="Times New Roman"/>
              </a:rPr>
              <a:t>said.  </a:t>
            </a: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rogue, my man, an impudent and </a:t>
            </a:r>
            <a:r>
              <a:rPr dirty="0" sz="1450" spc="-5">
                <a:latin typeface="Times New Roman"/>
                <a:cs typeface="Times New Roman"/>
              </a:rPr>
              <a:t>a </a:t>
            </a:r>
            <a:r>
              <a:rPr dirty="0" sz="1450" spc="-10">
                <a:latin typeface="Times New Roman"/>
                <a:cs typeface="Times New Roman"/>
              </a:rPr>
              <a:t>black- hearted rogue and  vagabond. </a:t>
            </a:r>
            <a:r>
              <a:rPr dirty="0" sz="1450" spc="-5">
                <a:latin typeface="Times New Roman"/>
                <a:cs typeface="Times New Roman"/>
              </a:rPr>
              <a:t>I </a:t>
            </a:r>
            <a:r>
              <a:rPr dirty="0" sz="1450" spc="-10">
                <a:latin typeface="Times New Roman"/>
                <a:cs typeface="Times New Roman"/>
              </a:rPr>
              <a:t>have passed an </a:t>
            </a:r>
            <a:r>
              <a:rPr dirty="0" sz="1450" spc="-5">
                <a:latin typeface="Times New Roman"/>
                <a:cs typeface="Times New Roman"/>
              </a:rPr>
              <a:t>hour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Oh! believe me, </a:t>
            </a:r>
            <a:r>
              <a:rPr dirty="0" sz="1450" spc="-5">
                <a:latin typeface="Times New Roman"/>
                <a:cs typeface="Times New Roman"/>
              </a:rPr>
              <a:t>I </a:t>
            </a:r>
            <a:r>
              <a:rPr dirty="0" sz="1450" spc="-10">
                <a:latin typeface="Times New Roman"/>
                <a:cs typeface="Times New Roman"/>
              </a:rPr>
              <a:t>feel myself  disgraced! And </a:t>
            </a:r>
            <a:r>
              <a:rPr dirty="0" sz="1450" spc="-5">
                <a:latin typeface="Times New Roman"/>
                <a:cs typeface="Times New Roman"/>
              </a:rPr>
              <a:t>you </a:t>
            </a:r>
            <a:r>
              <a:rPr dirty="0" sz="1450" spc="-10">
                <a:latin typeface="Times New Roman"/>
                <a:cs typeface="Times New Roman"/>
              </a:rPr>
              <a:t>have eaten and drunk at my table. But now </a:t>
            </a:r>
            <a:r>
              <a:rPr dirty="0" sz="1450" spc="-5">
                <a:latin typeface="Times New Roman"/>
                <a:cs typeface="Times New Roman"/>
              </a:rPr>
              <a:t>I </a:t>
            </a:r>
            <a:r>
              <a:rPr dirty="0" sz="1450" spc="-10">
                <a:latin typeface="Times New Roman"/>
                <a:cs typeface="Times New Roman"/>
              </a:rPr>
              <a:t>am sick at  </a:t>
            </a:r>
            <a:r>
              <a:rPr dirty="0" sz="1450" spc="-5">
                <a:latin typeface="Times New Roman"/>
                <a:cs typeface="Times New Roman"/>
              </a:rPr>
              <a:t>your </a:t>
            </a:r>
            <a:r>
              <a:rPr dirty="0" sz="1450" spc="-10">
                <a:latin typeface="Times New Roman"/>
                <a:cs typeface="Times New Roman"/>
              </a:rPr>
              <a:t>presence; the day has come, and the night-bird should </a:t>
            </a:r>
            <a:r>
              <a:rPr dirty="0" sz="1450" spc="-5">
                <a:latin typeface="Times New Roman"/>
                <a:cs typeface="Times New Roman"/>
              </a:rPr>
              <a:t>be </a:t>
            </a:r>
            <a:r>
              <a:rPr dirty="0" sz="1450" spc="-15">
                <a:latin typeface="Times New Roman"/>
                <a:cs typeface="Times New Roman"/>
              </a:rPr>
              <a:t>off </a:t>
            </a:r>
            <a:r>
              <a:rPr dirty="0" sz="1450" spc="-10">
                <a:latin typeface="Times New Roman"/>
                <a:cs typeface="Times New Roman"/>
              </a:rPr>
              <a:t>to his roost.  </a:t>
            </a:r>
            <a:r>
              <a:rPr dirty="0" sz="1450" spc="-25">
                <a:latin typeface="Times New Roman"/>
                <a:cs typeface="Times New Roman"/>
              </a:rPr>
              <a:t>Will </a:t>
            </a:r>
            <a:r>
              <a:rPr dirty="0" sz="1450" spc="-5">
                <a:latin typeface="Times New Roman"/>
                <a:cs typeface="Times New Roman"/>
              </a:rPr>
              <a:t>you go </a:t>
            </a:r>
            <a:r>
              <a:rPr dirty="0" sz="1450" spc="-10">
                <a:latin typeface="Times New Roman"/>
                <a:cs typeface="Times New Roman"/>
              </a:rPr>
              <a:t>before, </a:t>
            </a:r>
            <a:r>
              <a:rPr dirty="0" sz="1450" spc="-5">
                <a:latin typeface="Times New Roman"/>
                <a:cs typeface="Times New Roman"/>
              </a:rPr>
              <a:t>or</a:t>
            </a:r>
            <a:r>
              <a:rPr dirty="0" sz="1450" spc="15">
                <a:latin typeface="Times New Roman"/>
                <a:cs typeface="Times New Roman"/>
              </a:rPr>
              <a:t> </a:t>
            </a:r>
            <a:r>
              <a:rPr dirty="0" sz="1450" spc="-10">
                <a:latin typeface="Times New Roman"/>
                <a:cs typeface="Times New Roman"/>
              </a:rPr>
              <a:t>after?"</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"Which </a:t>
            </a:r>
            <a:r>
              <a:rPr dirty="0" sz="1450" spc="-5">
                <a:latin typeface="Times New Roman"/>
                <a:cs typeface="Times New Roman"/>
              </a:rPr>
              <a:t>you </a:t>
            </a:r>
            <a:r>
              <a:rPr dirty="0" sz="1450" spc="-10">
                <a:latin typeface="Times New Roman"/>
                <a:cs typeface="Times New Roman"/>
              </a:rPr>
              <a:t>please," returned the poet, rising. "I believe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strictly  honourable." He thoughtfully emptied his cup. "I wish </a:t>
            </a:r>
            <a:r>
              <a:rPr dirty="0" sz="1450" spc="-5">
                <a:latin typeface="Times New Roman"/>
                <a:cs typeface="Times New Roman"/>
              </a:rPr>
              <a:t>I </a:t>
            </a:r>
            <a:r>
              <a:rPr dirty="0" sz="1450" spc="-10">
                <a:latin typeface="Times New Roman"/>
                <a:cs typeface="Times New Roman"/>
              </a:rPr>
              <a:t>could add </a:t>
            </a:r>
            <a:r>
              <a:rPr dirty="0" sz="1450" spc="-5">
                <a:latin typeface="Times New Roman"/>
                <a:cs typeface="Times New Roman"/>
              </a:rPr>
              <a:t>you </a:t>
            </a:r>
            <a:r>
              <a:rPr dirty="0" sz="1450" spc="-10">
                <a:latin typeface="Times New Roman"/>
                <a:cs typeface="Times New Roman"/>
              </a:rPr>
              <a:t>were  intelligent,"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knocking </a:t>
            </a:r>
            <a:r>
              <a:rPr dirty="0" sz="1450" spc="-5">
                <a:latin typeface="Times New Roman"/>
                <a:cs typeface="Times New Roman"/>
              </a:rPr>
              <a:t>on </a:t>
            </a:r>
            <a:r>
              <a:rPr dirty="0" sz="1450" spc="-10">
                <a:latin typeface="Times New Roman"/>
                <a:cs typeface="Times New Roman"/>
              </a:rPr>
              <a:t>his head with his knuckles. "Age, age!  the brains </a:t>
            </a:r>
            <a:r>
              <a:rPr dirty="0" sz="1450" spc="-15">
                <a:latin typeface="Times New Roman"/>
                <a:cs typeface="Times New Roman"/>
              </a:rPr>
              <a:t>stiff </a:t>
            </a:r>
            <a:r>
              <a:rPr dirty="0" sz="1450" spc="-10">
                <a:latin typeface="Times New Roman"/>
                <a:cs typeface="Times New Roman"/>
              </a:rPr>
              <a:t>and</a:t>
            </a:r>
            <a:r>
              <a:rPr dirty="0" sz="1450" spc="10">
                <a:latin typeface="Times New Roman"/>
                <a:cs typeface="Times New Roman"/>
              </a:rPr>
              <a:t> </a:t>
            </a:r>
            <a:r>
              <a:rPr dirty="0" sz="1450" spc="-10">
                <a:latin typeface="Times New Roman"/>
                <a:cs typeface="Times New Roman"/>
              </a:rPr>
              <a:t>rheumatic."</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The old man preceded him from </a:t>
            </a:r>
            <a:r>
              <a:rPr dirty="0" sz="1450" spc="-5">
                <a:latin typeface="Times New Roman"/>
                <a:cs typeface="Times New Roman"/>
              </a:rPr>
              <a:t>a point of </a:t>
            </a:r>
            <a:r>
              <a:rPr dirty="0" sz="1450" spc="-10">
                <a:latin typeface="Times New Roman"/>
                <a:cs typeface="Times New Roman"/>
              </a:rPr>
              <a:t>self-respect; </a:t>
            </a:r>
            <a:r>
              <a:rPr dirty="0" sz="1450" spc="-25">
                <a:latin typeface="Times New Roman"/>
                <a:cs typeface="Times New Roman"/>
              </a:rPr>
              <a:t>Villon </a:t>
            </a:r>
            <a:r>
              <a:rPr dirty="0" sz="1450" spc="-10">
                <a:latin typeface="Times New Roman"/>
                <a:cs typeface="Times New Roman"/>
              </a:rPr>
              <a:t>followed,  whistling, with his thumbs in his</a:t>
            </a:r>
            <a:r>
              <a:rPr dirty="0" sz="1450" spc="20">
                <a:latin typeface="Times New Roman"/>
                <a:cs typeface="Times New Roman"/>
              </a:rPr>
              <a:t> </a:t>
            </a:r>
            <a:r>
              <a:rPr dirty="0" sz="1450" spc="-10">
                <a:latin typeface="Times New Roman"/>
                <a:cs typeface="Times New Roman"/>
              </a:rPr>
              <a:t>girdle.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"God pity </a:t>
            </a:r>
            <a:r>
              <a:rPr dirty="0" sz="1450" spc="-5">
                <a:latin typeface="Times New Roman"/>
                <a:cs typeface="Times New Roman"/>
              </a:rPr>
              <a:t>you," </a:t>
            </a:r>
            <a:r>
              <a:rPr dirty="0" sz="1450" spc="-10">
                <a:latin typeface="Times New Roman"/>
                <a:cs typeface="Times New Roman"/>
              </a:rPr>
              <a:t>said the lord </a:t>
            </a:r>
            <a:r>
              <a:rPr dirty="0" sz="1450" spc="-5">
                <a:latin typeface="Times New Roman"/>
                <a:cs typeface="Times New Roman"/>
              </a:rPr>
              <a:t>of </a:t>
            </a:r>
            <a:r>
              <a:rPr dirty="0" sz="1450" spc="-10">
                <a:latin typeface="Times New Roman"/>
                <a:cs typeface="Times New Roman"/>
              </a:rPr>
              <a:t>Brisetout at the</a:t>
            </a:r>
            <a:r>
              <a:rPr dirty="0" sz="1450" spc="3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10160">
              <a:lnSpc>
                <a:spcPts val="1730"/>
              </a:lnSpc>
              <a:spcBef>
                <a:spcPts val="915"/>
              </a:spcBef>
            </a:pPr>
            <a:r>
              <a:rPr dirty="0" sz="1450" spc="-10">
                <a:latin typeface="Times New Roman"/>
                <a:cs typeface="Times New Roman"/>
              </a:rPr>
              <a:t>"Good-bye, papa," returned </a:t>
            </a:r>
            <a:r>
              <a:rPr dirty="0" sz="1450" spc="-25">
                <a:latin typeface="Times New Roman"/>
                <a:cs typeface="Times New Roman"/>
              </a:rPr>
              <a:t>Villon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yawn. "Many thanks for the cold  mutton."</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closed behind him. The dawn was breaking over the white roofs. A  chill, uncomfortable morning ushered in the </a:t>
            </a:r>
            <a:r>
              <a:rPr dirty="0" sz="1450" spc="-30">
                <a:latin typeface="Times New Roman"/>
                <a:cs typeface="Times New Roman"/>
              </a:rPr>
              <a:t>day. </a:t>
            </a:r>
            <a:r>
              <a:rPr dirty="0" sz="1450" spc="-25">
                <a:latin typeface="Times New Roman"/>
                <a:cs typeface="Times New Roman"/>
              </a:rPr>
              <a:t>Villon </a:t>
            </a:r>
            <a:r>
              <a:rPr dirty="0" sz="1450" spc="-10">
                <a:latin typeface="Times New Roman"/>
                <a:cs typeface="Times New Roman"/>
              </a:rPr>
              <a:t>stood and heartily  stretched himself in the middle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12700" marR="13335">
              <a:lnSpc>
                <a:spcPts val="1730"/>
              </a:lnSpc>
              <a:spcBef>
                <a:spcPts val="860"/>
              </a:spcBef>
            </a:pPr>
            <a:r>
              <a:rPr dirty="0" sz="1450" spc="-10">
                <a:latin typeface="Times New Roman"/>
                <a:cs typeface="Times New Roman"/>
              </a:rPr>
              <a:t>"A very </a:t>
            </a:r>
            <a:r>
              <a:rPr dirty="0" sz="1450" spc="-5">
                <a:latin typeface="Times New Roman"/>
                <a:cs typeface="Times New Roman"/>
              </a:rPr>
              <a:t>dull </a:t>
            </a:r>
            <a:r>
              <a:rPr dirty="0" sz="1450" spc="-10">
                <a:latin typeface="Times New Roman"/>
                <a:cs typeface="Times New Roman"/>
              </a:rPr>
              <a:t>old gentleman," </a:t>
            </a:r>
            <a:r>
              <a:rPr dirty="0" sz="1450" spc="-5">
                <a:latin typeface="Times New Roman"/>
                <a:cs typeface="Times New Roman"/>
              </a:rPr>
              <a:t>he </a:t>
            </a:r>
            <a:r>
              <a:rPr dirty="0" sz="1450" spc="-10">
                <a:latin typeface="Times New Roman"/>
                <a:cs typeface="Times New Roman"/>
              </a:rPr>
              <a:t>thought. "I wonder what his goblets may </a:t>
            </a:r>
            <a:r>
              <a:rPr dirty="0" sz="1450" spc="-5">
                <a:latin typeface="Times New Roman"/>
                <a:cs typeface="Times New Roman"/>
              </a:rPr>
              <a:t>be  </a:t>
            </a:r>
            <a:r>
              <a:rPr dirty="0" sz="1450" spc="-10">
                <a:latin typeface="Times New Roman"/>
                <a:cs typeface="Times New Roman"/>
              </a:rPr>
              <a:t>worth."</a:t>
            </a:r>
            <a:endParaRPr sz="1450">
              <a:latin typeface="Times New Roman"/>
              <a:cs typeface="Times New Roman"/>
            </a:endParaRPr>
          </a:p>
        </p:txBody>
      </p:sp>
      <p:sp>
        <p:nvSpPr>
          <p:cNvPr id="3" name="object 3"/>
          <p:cNvSpPr txBox="1"/>
          <p:nvPr/>
        </p:nvSpPr>
        <p:spPr>
          <a:xfrm>
            <a:off x="876300" y="6307374"/>
            <a:ext cx="5807710" cy="3482975"/>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THE SIRE DE </a:t>
            </a:r>
            <a:r>
              <a:rPr dirty="0" sz="1450" spc="-15" b="1">
                <a:latin typeface="Times New Roman"/>
                <a:cs typeface="Times New Roman"/>
              </a:rPr>
              <a:t>MALETROIT'S</a:t>
            </a:r>
            <a:r>
              <a:rPr dirty="0" sz="1450" spc="5" b="1">
                <a:latin typeface="Times New Roman"/>
                <a:cs typeface="Times New Roman"/>
              </a:rPr>
              <a:t> </a:t>
            </a:r>
            <a:r>
              <a:rPr dirty="0" sz="1450" spc="-15" b="1">
                <a:latin typeface="Times New Roman"/>
                <a:cs typeface="Times New Roman"/>
              </a:rPr>
              <a:t>DOOR</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Denis </a:t>
            </a:r>
            <a:r>
              <a:rPr dirty="0" sz="1450" spc="-5">
                <a:latin typeface="Times New Roman"/>
                <a:cs typeface="Times New Roman"/>
              </a:rPr>
              <a:t>de </a:t>
            </a:r>
            <a:r>
              <a:rPr dirty="0" sz="1450" spc="-10">
                <a:latin typeface="Times New Roman"/>
                <a:cs typeface="Times New Roman"/>
              </a:rPr>
              <a:t>Beaulieu was </a:t>
            </a:r>
            <a:r>
              <a:rPr dirty="0" sz="1450" spc="-5">
                <a:latin typeface="Times New Roman"/>
                <a:cs typeface="Times New Roman"/>
              </a:rPr>
              <a:t>not </a:t>
            </a:r>
            <a:r>
              <a:rPr dirty="0" sz="1450" spc="-10">
                <a:latin typeface="Times New Roman"/>
                <a:cs typeface="Times New Roman"/>
              </a:rPr>
              <a:t>yet </a:t>
            </a:r>
            <a:r>
              <a:rPr dirty="0" sz="1450" spc="-15">
                <a:latin typeface="Times New Roman"/>
                <a:cs typeface="Times New Roman"/>
              </a:rPr>
              <a:t>two-and-twenty, </a:t>
            </a:r>
            <a:r>
              <a:rPr dirty="0" sz="1450" spc="-5">
                <a:latin typeface="Times New Roman"/>
                <a:cs typeface="Times New Roman"/>
              </a:rPr>
              <a:t>but he </a:t>
            </a:r>
            <a:r>
              <a:rPr dirty="0" sz="1450" spc="-10">
                <a:latin typeface="Times New Roman"/>
                <a:cs typeface="Times New Roman"/>
              </a:rPr>
              <a:t>counted himself </a:t>
            </a:r>
            <a:r>
              <a:rPr dirty="0" sz="1450" spc="-5">
                <a:latin typeface="Times New Roman"/>
                <a:cs typeface="Times New Roman"/>
              </a:rPr>
              <a:t>a  </a:t>
            </a:r>
            <a:r>
              <a:rPr dirty="0" sz="1450" spc="-10">
                <a:latin typeface="Times New Roman"/>
                <a:cs typeface="Times New Roman"/>
              </a:rPr>
              <a:t>grown man, and </a:t>
            </a:r>
            <a:r>
              <a:rPr dirty="0" sz="1450" spc="-5">
                <a:latin typeface="Times New Roman"/>
                <a:cs typeface="Times New Roman"/>
              </a:rPr>
              <a:t>a </a:t>
            </a:r>
            <a:r>
              <a:rPr dirty="0" sz="1450" spc="-10">
                <a:latin typeface="Times New Roman"/>
                <a:cs typeface="Times New Roman"/>
              </a:rPr>
              <a:t>very accomplished cavalier into the bargain. Lads were  early formed in that </a:t>
            </a:r>
            <a:r>
              <a:rPr dirty="0" sz="1450" spc="-5">
                <a:latin typeface="Times New Roman"/>
                <a:cs typeface="Times New Roman"/>
              </a:rPr>
              <a:t>rough, </a:t>
            </a:r>
            <a:r>
              <a:rPr dirty="0" sz="1450" spc="-10">
                <a:latin typeface="Times New Roman"/>
                <a:cs typeface="Times New Roman"/>
              </a:rPr>
              <a:t>warfaring epoch; and when </a:t>
            </a:r>
            <a:r>
              <a:rPr dirty="0" sz="1450" spc="-5">
                <a:latin typeface="Times New Roman"/>
                <a:cs typeface="Times New Roman"/>
              </a:rPr>
              <a:t>one </a:t>
            </a:r>
            <a:r>
              <a:rPr dirty="0" sz="1450" spc="-10">
                <a:latin typeface="Times New Roman"/>
                <a:cs typeface="Times New Roman"/>
              </a:rPr>
              <a:t>has been in </a:t>
            </a:r>
            <a:r>
              <a:rPr dirty="0" sz="1450" spc="-5">
                <a:latin typeface="Times New Roman"/>
                <a:cs typeface="Times New Roman"/>
              </a:rPr>
              <a:t>a  </a:t>
            </a:r>
            <a:r>
              <a:rPr dirty="0" sz="1450" spc="-10">
                <a:latin typeface="Times New Roman"/>
                <a:cs typeface="Times New Roman"/>
              </a:rPr>
              <a:t>pitched battle and </a:t>
            </a:r>
            <a:r>
              <a:rPr dirty="0" sz="1450" spc="-5">
                <a:latin typeface="Times New Roman"/>
                <a:cs typeface="Times New Roman"/>
              </a:rPr>
              <a:t>a </a:t>
            </a:r>
            <a:r>
              <a:rPr dirty="0" sz="1450" spc="-10">
                <a:latin typeface="Times New Roman"/>
                <a:cs typeface="Times New Roman"/>
              </a:rPr>
              <a:t>dozen raids, has killed one's man in an honourable  fashion, and knows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strategy and mankind, </a:t>
            </a:r>
            <a:r>
              <a:rPr dirty="0" sz="1450" spc="-5">
                <a:latin typeface="Times New Roman"/>
                <a:cs typeface="Times New Roman"/>
              </a:rPr>
              <a:t>a </a:t>
            </a:r>
            <a:r>
              <a:rPr dirty="0" sz="1450" spc="-10">
                <a:latin typeface="Times New Roman"/>
                <a:cs typeface="Times New Roman"/>
              </a:rPr>
              <a:t>certain swagger  in the gait is surely to </a:t>
            </a:r>
            <a:r>
              <a:rPr dirty="0" sz="1450" spc="-5">
                <a:latin typeface="Times New Roman"/>
                <a:cs typeface="Times New Roman"/>
              </a:rPr>
              <a:t>be </a:t>
            </a:r>
            <a:r>
              <a:rPr dirty="0" sz="1450" spc="-10">
                <a:latin typeface="Times New Roman"/>
                <a:cs typeface="Times New Roman"/>
              </a:rPr>
              <a:t>pardoned. He had </a:t>
            </a:r>
            <a:r>
              <a:rPr dirty="0" sz="1450" spc="-5">
                <a:latin typeface="Times New Roman"/>
                <a:cs typeface="Times New Roman"/>
              </a:rPr>
              <a:t>put up </a:t>
            </a:r>
            <a:r>
              <a:rPr dirty="0" sz="1450" spc="-10">
                <a:latin typeface="Times New Roman"/>
                <a:cs typeface="Times New Roman"/>
              </a:rPr>
              <a:t>his horse with </a:t>
            </a:r>
            <a:r>
              <a:rPr dirty="0" sz="1450" spc="-5">
                <a:latin typeface="Times New Roman"/>
                <a:cs typeface="Times New Roman"/>
              </a:rPr>
              <a:t>due </a:t>
            </a:r>
            <a:r>
              <a:rPr dirty="0" sz="1450" spc="-10">
                <a:latin typeface="Times New Roman"/>
                <a:cs typeface="Times New Roman"/>
              </a:rPr>
              <a:t>care, and  supped with </a:t>
            </a:r>
            <a:r>
              <a:rPr dirty="0" sz="1450" spc="-5">
                <a:latin typeface="Times New Roman"/>
                <a:cs typeface="Times New Roman"/>
              </a:rPr>
              <a:t>due </a:t>
            </a:r>
            <a:r>
              <a:rPr dirty="0" sz="1450" spc="-10">
                <a:latin typeface="Times New Roman"/>
                <a:cs typeface="Times New Roman"/>
              </a:rPr>
              <a:t>deliberation; and then, in </a:t>
            </a:r>
            <a:r>
              <a:rPr dirty="0" sz="1450" spc="-5">
                <a:latin typeface="Times New Roman"/>
                <a:cs typeface="Times New Roman"/>
              </a:rPr>
              <a:t>a </a:t>
            </a:r>
            <a:r>
              <a:rPr dirty="0" sz="1450" spc="-10">
                <a:latin typeface="Times New Roman"/>
                <a:cs typeface="Times New Roman"/>
              </a:rPr>
              <a:t>very agreeable frame </a:t>
            </a:r>
            <a:r>
              <a:rPr dirty="0" sz="1450" spc="-5">
                <a:latin typeface="Times New Roman"/>
                <a:cs typeface="Times New Roman"/>
              </a:rPr>
              <a:t>of </a:t>
            </a:r>
            <a:r>
              <a:rPr dirty="0" sz="1450" spc="-10">
                <a:latin typeface="Times New Roman"/>
                <a:cs typeface="Times New Roman"/>
              </a:rPr>
              <a:t>mind,  went </a:t>
            </a:r>
            <a:r>
              <a:rPr dirty="0" sz="1450" spc="-5">
                <a:latin typeface="Times New Roman"/>
                <a:cs typeface="Times New Roman"/>
              </a:rPr>
              <a:t>out </a:t>
            </a:r>
            <a:r>
              <a:rPr dirty="0" sz="1450" spc="-10">
                <a:latin typeface="Times New Roman"/>
                <a:cs typeface="Times New Roman"/>
              </a:rPr>
              <a:t>to pay </a:t>
            </a:r>
            <a:r>
              <a:rPr dirty="0" sz="1450" spc="-5">
                <a:latin typeface="Times New Roman"/>
                <a:cs typeface="Times New Roman"/>
              </a:rPr>
              <a:t>a </a:t>
            </a:r>
            <a:r>
              <a:rPr dirty="0" sz="1450" spc="-10">
                <a:latin typeface="Times New Roman"/>
                <a:cs typeface="Times New Roman"/>
              </a:rPr>
              <a:t>visit in the grey </a:t>
            </a:r>
            <a:r>
              <a:rPr dirty="0" sz="1450" spc="-5">
                <a:latin typeface="Times New Roman"/>
                <a:cs typeface="Times New Roman"/>
              </a:rPr>
              <a:t>of </a:t>
            </a:r>
            <a:r>
              <a:rPr dirty="0" sz="1450" spc="-10">
                <a:latin typeface="Times New Roman"/>
                <a:cs typeface="Times New Roman"/>
              </a:rPr>
              <a:t>the evening. It was </a:t>
            </a:r>
            <a:r>
              <a:rPr dirty="0" sz="1450" spc="-5">
                <a:latin typeface="Times New Roman"/>
                <a:cs typeface="Times New Roman"/>
              </a:rPr>
              <a:t>not a </a:t>
            </a:r>
            <a:r>
              <a:rPr dirty="0" sz="1450" spc="-10">
                <a:latin typeface="Times New Roman"/>
                <a:cs typeface="Times New Roman"/>
              </a:rPr>
              <a:t>very wise  proceeding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man's part. He would have </a:t>
            </a:r>
            <a:r>
              <a:rPr dirty="0" sz="1450" spc="-5">
                <a:latin typeface="Times New Roman"/>
                <a:cs typeface="Times New Roman"/>
              </a:rPr>
              <a:t>done </a:t>
            </a:r>
            <a:r>
              <a:rPr dirty="0" sz="1450" spc="-10">
                <a:latin typeface="Times New Roman"/>
                <a:cs typeface="Times New Roman"/>
              </a:rPr>
              <a:t>better to remain  beside the fire </a:t>
            </a:r>
            <a:r>
              <a:rPr dirty="0" sz="1450" spc="-5">
                <a:latin typeface="Times New Roman"/>
                <a:cs typeface="Times New Roman"/>
              </a:rPr>
              <a:t>or go </a:t>
            </a:r>
            <a:r>
              <a:rPr dirty="0" sz="1450" spc="-10">
                <a:latin typeface="Times New Roman"/>
                <a:cs typeface="Times New Roman"/>
              </a:rPr>
              <a:t>decently to bed. For the town was full </a:t>
            </a:r>
            <a:r>
              <a:rPr dirty="0" sz="1450" spc="-5">
                <a:latin typeface="Times New Roman"/>
                <a:cs typeface="Times New Roman"/>
              </a:rPr>
              <a:t>of </a:t>
            </a:r>
            <a:r>
              <a:rPr dirty="0" sz="1450" spc="-10">
                <a:latin typeface="Times New Roman"/>
                <a:cs typeface="Times New Roman"/>
              </a:rPr>
              <a:t>the troops </a:t>
            </a:r>
            <a:r>
              <a:rPr dirty="0" sz="1450" spc="-5">
                <a:latin typeface="Times New Roman"/>
                <a:cs typeface="Times New Roman"/>
              </a:rPr>
              <a:t>of  </a:t>
            </a:r>
            <a:r>
              <a:rPr dirty="0" sz="1450" spc="-10">
                <a:latin typeface="Times New Roman"/>
                <a:cs typeface="Times New Roman"/>
              </a:rPr>
              <a:t>Burgundy and England under </a:t>
            </a:r>
            <a:r>
              <a:rPr dirty="0" sz="1450" spc="-5">
                <a:latin typeface="Times New Roman"/>
                <a:cs typeface="Times New Roman"/>
              </a:rPr>
              <a:t>a </a:t>
            </a:r>
            <a:r>
              <a:rPr dirty="0" sz="1450" spc="-10">
                <a:latin typeface="Times New Roman"/>
                <a:cs typeface="Times New Roman"/>
              </a:rPr>
              <a:t>mixed command; and though Denis was there  </a:t>
            </a:r>
            <a:r>
              <a:rPr dirty="0" sz="1450" spc="-5">
                <a:latin typeface="Times New Roman"/>
                <a:cs typeface="Times New Roman"/>
              </a:rPr>
              <a:t>on </a:t>
            </a:r>
            <a:r>
              <a:rPr dirty="0" sz="1450" spc="-10">
                <a:latin typeface="Times New Roman"/>
                <a:cs typeface="Times New Roman"/>
              </a:rPr>
              <a:t>safe-conduct, his safe- conduct was like to serve him little </a:t>
            </a:r>
            <a:r>
              <a:rPr dirty="0" sz="1450" spc="-5">
                <a:latin typeface="Times New Roman"/>
                <a:cs typeface="Times New Roman"/>
              </a:rPr>
              <a:t>on a </a:t>
            </a:r>
            <a:r>
              <a:rPr dirty="0" sz="1450" spc="-10">
                <a:latin typeface="Times New Roman"/>
                <a:cs typeface="Times New Roman"/>
              </a:rPr>
              <a:t>chance  </a:t>
            </a:r>
            <a:r>
              <a:rPr dirty="0" sz="1450" spc="-15">
                <a:latin typeface="Times New Roman"/>
                <a:cs typeface="Times New Roman"/>
              </a:rPr>
              <a:t>encounter.</a:t>
            </a:r>
            <a:endParaRPr sz="1450">
              <a:latin typeface="Times New Roman"/>
              <a:cs typeface="Times New Roman"/>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It was September </a:t>
            </a:r>
            <a:r>
              <a:rPr dirty="0" sz="1450" spc="-5">
                <a:latin typeface="Times New Roman"/>
                <a:cs typeface="Times New Roman"/>
              </a:rPr>
              <a:t>1429; </a:t>
            </a:r>
            <a:r>
              <a:rPr dirty="0" sz="1450" spc="-10">
                <a:latin typeface="Times New Roman"/>
                <a:cs typeface="Times New Roman"/>
              </a:rPr>
              <a:t>the weather had fallen sharp; </a:t>
            </a:r>
            <a:r>
              <a:rPr dirty="0" sz="1450" spc="-5">
                <a:latin typeface="Times New Roman"/>
                <a:cs typeface="Times New Roman"/>
              </a:rPr>
              <a:t>a </a:t>
            </a:r>
            <a:r>
              <a:rPr dirty="0" sz="1450" spc="-10">
                <a:latin typeface="Times New Roman"/>
                <a:cs typeface="Times New Roman"/>
              </a:rPr>
              <a:t>flighty piping wind,  laden with showers, beat about the township; and the dead leaves ran riot  along the streets. Here and there </a:t>
            </a:r>
            <a:r>
              <a:rPr dirty="0" sz="1450" spc="-5">
                <a:latin typeface="Times New Roman"/>
                <a:cs typeface="Times New Roman"/>
              </a:rPr>
              <a:t>a </a:t>
            </a:r>
            <a:r>
              <a:rPr dirty="0" sz="1450" spc="-10">
                <a:latin typeface="Times New Roman"/>
                <a:cs typeface="Times New Roman"/>
              </a:rPr>
              <a:t>window was already lighted </a:t>
            </a:r>
            <a:r>
              <a:rPr dirty="0" sz="1450" spc="-5">
                <a:latin typeface="Times New Roman"/>
                <a:cs typeface="Times New Roman"/>
              </a:rPr>
              <a:t>up; </a:t>
            </a:r>
            <a:r>
              <a:rPr dirty="0" sz="1450" spc="-10">
                <a:latin typeface="Times New Roman"/>
                <a:cs typeface="Times New Roman"/>
              </a:rPr>
              <a:t>and the  noise </a:t>
            </a:r>
            <a:r>
              <a:rPr dirty="0" sz="1450" spc="-5">
                <a:latin typeface="Times New Roman"/>
                <a:cs typeface="Times New Roman"/>
              </a:rPr>
              <a:t>of </a:t>
            </a:r>
            <a:r>
              <a:rPr dirty="0" sz="1450" spc="-10">
                <a:latin typeface="Times New Roman"/>
                <a:cs typeface="Times New Roman"/>
              </a:rPr>
              <a:t>men-at-arms making merry over supper within, came forth in fits and  was swallowed </a:t>
            </a:r>
            <a:r>
              <a:rPr dirty="0" sz="1450" spc="-5">
                <a:latin typeface="Times New Roman"/>
                <a:cs typeface="Times New Roman"/>
              </a:rPr>
              <a:t>up </a:t>
            </a:r>
            <a:r>
              <a:rPr dirty="0" sz="1450" spc="-10">
                <a:latin typeface="Times New Roman"/>
                <a:cs typeface="Times New Roman"/>
              </a:rPr>
              <a:t>and carried away </a:t>
            </a:r>
            <a:r>
              <a:rPr dirty="0" sz="1450" spc="-5">
                <a:latin typeface="Times New Roman"/>
                <a:cs typeface="Times New Roman"/>
              </a:rPr>
              <a:t>by </a:t>
            </a:r>
            <a:r>
              <a:rPr dirty="0" sz="1450" spc="-10">
                <a:latin typeface="Times New Roman"/>
                <a:cs typeface="Times New Roman"/>
              </a:rPr>
              <a:t>the wind. The </a:t>
            </a:r>
            <a:r>
              <a:rPr dirty="0" sz="1450" spc="-5">
                <a:latin typeface="Times New Roman"/>
                <a:cs typeface="Times New Roman"/>
              </a:rPr>
              <a:t>night </a:t>
            </a:r>
            <a:r>
              <a:rPr dirty="0" sz="1450" spc="-10">
                <a:latin typeface="Times New Roman"/>
                <a:cs typeface="Times New Roman"/>
              </a:rPr>
              <a:t>fell swiftly; the  flag </a:t>
            </a:r>
            <a:r>
              <a:rPr dirty="0" sz="1450" spc="-5">
                <a:latin typeface="Times New Roman"/>
                <a:cs typeface="Times New Roman"/>
              </a:rPr>
              <a:t>of </a:t>
            </a:r>
            <a:r>
              <a:rPr dirty="0" sz="1450" spc="-10">
                <a:latin typeface="Times New Roman"/>
                <a:cs typeface="Times New Roman"/>
              </a:rPr>
              <a:t>England, fluttering </a:t>
            </a:r>
            <a:r>
              <a:rPr dirty="0" sz="1450" spc="-5">
                <a:latin typeface="Times New Roman"/>
                <a:cs typeface="Times New Roman"/>
              </a:rPr>
              <a:t>on </a:t>
            </a:r>
            <a:r>
              <a:rPr dirty="0" sz="1450" spc="-10">
                <a:latin typeface="Times New Roman"/>
                <a:cs typeface="Times New Roman"/>
              </a:rPr>
              <a:t>the spire-top, grew ever fainter and fainter  against the flying clouds </a:t>
            </a:r>
            <a:r>
              <a:rPr dirty="0" sz="1450" spc="-5">
                <a:latin typeface="Times New Roman"/>
                <a:cs typeface="Times New Roman"/>
              </a:rPr>
              <a:t>- a </a:t>
            </a:r>
            <a:r>
              <a:rPr dirty="0" sz="1450" spc="-10">
                <a:latin typeface="Times New Roman"/>
                <a:cs typeface="Times New Roman"/>
              </a:rPr>
              <a:t>black speck like </a:t>
            </a:r>
            <a:r>
              <a:rPr dirty="0" sz="1450" spc="-5">
                <a:latin typeface="Times New Roman"/>
                <a:cs typeface="Times New Roman"/>
              </a:rPr>
              <a:t>a </a:t>
            </a:r>
            <a:r>
              <a:rPr dirty="0" sz="1450" spc="-10">
                <a:latin typeface="Times New Roman"/>
                <a:cs typeface="Times New Roman"/>
              </a:rPr>
              <a:t>swallow in the tumultuous,  leaden chaos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sky. </a:t>
            </a:r>
            <a:r>
              <a:rPr dirty="0" sz="1450" spc="-10">
                <a:latin typeface="Times New Roman"/>
                <a:cs typeface="Times New Roman"/>
              </a:rPr>
              <a:t>As the </a:t>
            </a:r>
            <a:r>
              <a:rPr dirty="0" sz="1450" spc="-5">
                <a:latin typeface="Times New Roman"/>
                <a:cs typeface="Times New Roman"/>
              </a:rPr>
              <a:t>night </a:t>
            </a:r>
            <a:r>
              <a:rPr dirty="0" sz="1450" spc="-10">
                <a:latin typeface="Times New Roman"/>
                <a:cs typeface="Times New Roman"/>
              </a:rPr>
              <a:t>fell the wind rose, and began to </a:t>
            </a:r>
            <a:r>
              <a:rPr dirty="0" sz="1450" spc="-5">
                <a:latin typeface="Times New Roman"/>
                <a:cs typeface="Times New Roman"/>
              </a:rPr>
              <a:t>hoot  </a:t>
            </a:r>
            <a:r>
              <a:rPr dirty="0" sz="1450" spc="-10">
                <a:latin typeface="Times New Roman"/>
                <a:cs typeface="Times New Roman"/>
              </a:rPr>
              <a:t>under archways and roar amid the tree-tops in the valley below the</a:t>
            </a:r>
            <a:r>
              <a:rPr dirty="0" sz="1450" spc="105">
                <a:latin typeface="Times New Roman"/>
                <a:cs typeface="Times New Roman"/>
              </a:rPr>
              <a:t> </a:t>
            </a:r>
            <a:r>
              <a:rPr dirty="0" sz="1450" spc="-10">
                <a:latin typeface="Times New Roman"/>
                <a:cs typeface="Times New Roman"/>
              </a:rPr>
              <a:t>town.</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Denis </a:t>
            </a:r>
            <a:r>
              <a:rPr dirty="0" sz="1450" spc="-5">
                <a:latin typeface="Times New Roman"/>
                <a:cs typeface="Times New Roman"/>
              </a:rPr>
              <a:t>de </a:t>
            </a:r>
            <a:r>
              <a:rPr dirty="0" sz="1450" spc="-10">
                <a:latin typeface="Times New Roman"/>
                <a:cs typeface="Times New Roman"/>
              </a:rPr>
              <a:t>Beaulieu walked fast and was soon knocking at his friend's </a:t>
            </a:r>
            <a:r>
              <a:rPr dirty="0" sz="1450" spc="-5">
                <a:latin typeface="Times New Roman"/>
                <a:cs typeface="Times New Roman"/>
              </a:rPr>
              <a:t>door; but  </a:t>
            </a:r>
            <a:r>
              <a:rPr dirty="0" sz="1450" spc="-10">
                <a:latin typeface="Times New Roman"/>
                <a:cs typeface="Times New Roman"/>
              </a:rPr>
              <a:t>though </a:t>
            </a:r>
            <a:r>
              <a:rPr dirty="0" sz="1450" spc="-5">
                <a:latin typeface="Times New Roman"/>
                <a:cs typeface="Times New Roman"/>
              </a:rPr>
              <a:t>he </a:t>
            </a:r>
            <a:r>
              <a:rPr dirty="0" sz="1450" spc="-10">
                <a:latin typeface="Times New Roman"/>
                <a:cs typeface="Times New Roman"/>
              </a:rPr>
              <a:t>promised himself to stay only </a:t>
            </a:r>
            <a:r>
              <a:rPr dirty="0" sz="1450" spc="-5">
                <a:latin typeface="Times New Roman"/>
                <a:cs typeface="Times New Roman"/>
              </a:rPr>
              <a:t>a </a:t>
            </a:r>
            <a:r>
              <a:rPr dirty="0" sz="1450" spc="-10">
                <a:latin typeface="Times New Roman"/>
                <a:cs typeface="Times New Roman"/>
              </a:rPr>
              <a:t>little while and make an early  return, his welcome was so pleasant, and </a:t>
            </a:r>
            <a:r>
              <a:rPr dirty="0" sz="1450" spc="-5">
                <a:latin typeface="Times New Roman"/>
                <a:cs typeface="Times New Roman"/>
              </a:rPr>
              <a:t>he </a:t>
            </a:r>
            <a:r>
              <a:rPr dirty="0" sz="1450" spc="-10">
                <a:latin typeface="Times New Roman"/>
                <a:cs typeface="Times New Roman"/>
              </a:rPr>
              <a:t>found so much to delay him, that  it was already long past midnight before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good-bye upon </a:t>
            </a:r>
            <a:r>
              <a:rPr dirty="0" sz="1450" spc="-10">
                <a:latin typeface="Times New Roman"/>
                <a:cs typeface="Times New Roman"/>
              </a:rPr>
              <a:t>the threshold.  The wind had fallen again in the meanwhile; the </a:t>
            </a:r>
            <a:r>
              <a:rPr dirty="0" sz="1450" spc="-5">
                <a:latin typeface="Times New Roman"/>
                <a:cs typeface="Times New Roman"/>
              </a:rPr>
              <a:t>night </a:t>
            </a:r>
            <a:r>
              <a:rPr dirty="0" sz="1450" spc="-10">
                <a:latin typeface="Times New Roman"/>
                <a:cs typeface="Times New Roman"/>
              </a:rPr>
              <a:t>was as black as the  grave; </a:t>
            </a:r>
            <a:r>
              <a:rPr dirty="0" sz="1450" spc="-5">
                <a:latin typeface="Times New Roman"/>
                <a:cs typeface="Times New Roman"/>
              </a:rPr>
              <a:t>not a </a:t>
            </a:r>
            <a:r>
              <a:rPr dirty="0" sz="1450" spc="-20">
                <a:latin typeface="Times New Roman"/>
                <a:cs typeface="Times New Roman"/>
              </a:rPr>
              <a:t>star, </a:t>
            </a:r>
            <a:r>
              <a:rPr dirty="0" sz="1450" spc="-5">
                <a:latin typeface="Times New Roman"/>
                <a:cs typeface="Times New Roman"/>
              </a:rPr>
              <a:t>nor a </a:t>
            </a:r>
            <a:r>
              <a:rPr dirty="0" sz="1450" spc="-10">
                <a:latin typeface="Times New Roman"/>
                <a:cs typeface="Times New Roman"/>
              </a:rPr>
              <a:t>glimmer </a:t>
            </a:r>
            <a:r>
              <a:rPr dirty="0" sz="1450" spc="-5">
                <a:latin typeface="Times New Roman"/>
                <a:cs typeface="Times New Roman"/>
              </a:rPr>
              <a:t>of </a:t>
            </a:r>
            <a:r>
              <a:rPr dirty="0" sz="1450" spc="-10">
                <a:latin typeface="Times New Roman"/>
                <a:cs typeface="Times New Roman"/>
              </a:rPr>
              <a:t>moonshine, slipped through the canopy </a:t>
            </a:r>
            <a:r>
              <a:rPr dirty="0" sz="1450" spc="-5">
                <a:latin typeface="Times New Roman"/>
                <a:cs typeface="Times New Roman"/>
              </a:rPr>
              <a:t>of  </a:t>
            </a:r>
            <a:r>
              <a:rPr dirty="0" sz="1450" spc="-10">
                <a:latin typeface="Times New Roman"/>
                <a:cs typeface="Times New Roman"/>
              </a:rPr>
              <a:t>cloud. Denis was ill-acquainted with the intricate lanes </a:t>
            </a:r>
            <a:r>
              <a:rPr dirty="0" sz="1450" spc="-5">
                <a:latin typeface="Times New Roman"/>
                <a:cs typeface="Times New Roman"/>
              </a:rPr>
              <a:t>of </a:t>
            </a:r>
            <a:r>
              <a:rPr dirty="0" sz="1450" spc="-10">
                <a:latin typeface="Times New Roman"/>
                <a:cs typeface="Times New Roman"/>
              </a:rPr>
              <a:t>Chateau Landon;  even </a:t>
            </a:r>
            <a:r>
              <a:rPr dirty="0" sz="1450" spc="-5">
                <a:latin typeface="Times New Roman"/>
                <a:cs typeface="Times New Roman"/>
              </a:rPr>
              <a:t>by </a:t>
            </a:r>
            <a:r>
              <a:rPr dirty="0" sz="1450" spc="-10">
                <a:latin typeface="Times New Roman"/>
                <a:cs typeface="Times New Roman"/>
              </a:rPr>
              <a:t>daylight </a:t>
            </a:r>
            <a:r>
              <a:rPr dirty="0" sz="1450" spc="-5">
                <a:latin typeface="Times New Roman"/>
                <a:cs typeface="Times New Roman"/>
              </a:rPr>
              <a:t>he </a:t>
            </a:r>
            <a:r>
              <a:rPr dirty="0" sz="1450" spc="-10">
                <a:latin typeface="Times New Roman"/>
                <a:cs typeface="Times New Roman"/>
              </a:rPr>
              <a:t>had found some trouble in picking his way; and in this  absolute darkness </a:t>
            </a:r>
            <a:r>
              <a:rPr dirty="0" sz="1450" spc="-5">
                <a:latin typeface="Times New Roman"/>
                <a:cs typeface="Times New Roman"/>
              </a:rPr>
              <a:t>he </a:t>
            </a:r>
            <a:r>
              <a:rPr dirty="0" sz="1450" spc="-10">
                <a:latin typeface="Times New Roman"/>
                <a:cs typeface="Times New Roman"/>
              </a:rPr>
              <a:t>soon lost it </a:t>
            </a:r>
            <a:r>
              <a:rPr dirty="0" sz="1450" spc="-15">
                <a:latin typeface="Times New Roman"/>
                <a:cs typeface="Times New Roman"/>
              </a:rPr>
              <a:t>altogether. </a:t>
            </a:r>
            <a:r>
              <a:rPr dirty="0" sz="1450" spc="-10">
                <a:latin typeface="Times New Roman"/>
                <a:cs typeface="Times New Roman"/>
              </a:rPr>
              <a:t>He was certain </a:t>
            </a:r>
            <a:r>
              <a:rPr dirty="0" sz="1450" spc="-5">
                <a:latin typeface="Times New Roman"/>
                <a:cs typeface="Times New Roman"/>
              </a:rPr>
              <a:t>of one </a:t>
            </a:r>
            <a:r>
              <a:rPr dirty="0" sz="1450" spc="-10">
                <a:latin typeface="Times New Roman"/>
                <a:cs typeface="Times New Roman"/>
              </a:rPr>
              <a:t>thing only </a:t>
            </a:r>
            <a:r>
              <a:rPr dirty="0" sz="1450" spc="-5">
                <a:latin typeface="Times New Roman"/>
                <a:cs typeface="Times New Roman"/>
              </a:rPr>
              <a:t>-  </a:t>
            </a:r>
            <a:r>
              <a:rPr dirty="0" sz="1450" spc="-10">
                <a:latin typeface="Times New Roman"/>
                <a:cs typeface="Times New Roman"/>
              </a:rPr>
              <a:t>to keep mounting the hill; for his friend's house lay at the lower end, </a:t>
            </a:r>
            <a:r>
              <a:rPr dirty="0" sz="1450" spc="-5">
                <a:latin typeface="Times New Roman"/>
                <a:cs typeface="Times New Roman"/>
              </a:rPr>
              <a:t>or </a:t>
            </a:r>
            <a:r>
              <a:rPr dirty="0" sz="1450" spc="-10">
                <a:latin typeface="Times New Roman"/>
                <a:cs typeface="Times New Roman"/>
              </a:rPr>
              <a:t>tail, </a:t>
            </a:r>
            <a:r>
              <a:rPr dirty="0" sz="1450" spc="-5">
                <a:latin typeface="Times New Roman"/>
                <a:cs typeface="Times New Roman"/>
              </a:rPr>
              <a:t>of  </a:t>
            </a:r>
            <a:r>
              <a:rPr dirty="0" sz="1450" spc="-10">
                <a:latin typeface="Times New Roman"/>
                <a:cs typeface="Times New Roman"/>
              </a:rPr>
              <a:t>Chateau Landon, while the inn was </a:t>
            </a:r>
            <a:r>
              <a:rPr dirty="0" sz="1450" spc="-5">
                <a:latin typeface="Times New Roman"/>
                <a:cs typeface="Times New Roman"/>
              </a:rPr>
              <a:t>up </a:t>
            </a:r>
            <a:r>
              <a:rPr dirty="0" sz="1450" spc="-10">
                <a:latin typeface="Times New Roman"/>
                <a:cs typeface="Times New Roman"/>
              </a:rPr>
              <a:t>at the head, under the great church  spire. </a:t>
            </a:r>
            <a:r>
              <a:rPr dirty="0" sz="1450" spc="-25">
                <a:latin typeface="Times New Roman"/>
                <a:cs typeface="Times New Roman"/>
              </a:rPr>
              <a:t>With </a:t>
            </a:r>
            <a:r>
              <a:rPr dirty="0" sz="1450" spc="-10">
                <a:latin typeface="Times New Roman"/>
                <a:cs typeface="Times New Roman"/>
              </a:rPr>
              <a:t>this clue to </a:t>
            </a:r>
            <a:r>
              <a:rPr dirty="0" sz="1450" spc="-5">
                <a:latin typeface="Times New Roman"/>
                <a:cs typeface="Times New Roman"/>
              </a:rPr>
              <a:t>go upon he </a:t>
            </a:r>
            <a:r>
              <a:rPr dirty="0" sz="1450" spc="-10">
                <a:latin typeface="Times New Roman"/>
                <a:cs typeface="Times New Roman"/>
              </a:rPr>
              <a:t>stumbled and groped forward, now  breathing more freely in open places where there was </a:t>
            </a:r>
            <a:r>
              <a:rPr dirty="0" sz="1450" spc="-5">
                <a:latin typeface="Times New Roman"/>
                <a:cs typeface="Times New Roman"/>
              </a:rPr>
              <a:t>a good </a:t>
            </a:r>
            <a:r>
              <a:rPr dirty="0" sz="1450" spc="-10">
                <a:latin typeface="Times New Roman"/>
                <a:cs typeface="Times New Roman"/>
              </a:rPr>
              <a:t>slice </a:t>
            </a:r>
            <a:r>
              <a:rPr dirty="0" sz="1450" spc="-5">
                <a:latin typeface="Times New Roman"/>
                <a:cs typeface="Times New Roman"/>
              </a:rPr>
              <a:t>of </a:t>
            </a:r>
            <a:r>
              <a:rPr dirty="0" sz="1450" spc="-10">
                <a:latin typeface="Times New Roman"/>
                <a:cs typeface="Times New Roman"/>
              </a:rPr>
              <a:t>sky  overhead, now feeling along the wall in stifling closes. It is an eerie and  mysterious position to </a:t>
            </a:r>
            <a:r>
              <a:rPr dirty="0" sz="1450" spc="-5">
                <a:latin typeface="Times New Roman"/>
                <a:cs typeface="Times New Roman"/>
              </a:rPr>
              <a:t>be </a:t>
            </a:r>
            <a:r>
              <a:rPr dirty="0" sz="1450" spc="-10">
                <a:latin typeface="Times New Roman"/>
                <a:cs typeface="Times New Roman"/>
              </a:rPr>
              <a:t>thus </a:t>
            </a:r>
            <a:r>
              <a:rPr dirty="0" sz="1450" spc="-15">
                <a:latin typeface="Times New Roman"/>
                <a:cs typeface="Times New Roman"/>
              </a:rPr>
              <a:t>submerged </a:t>
            </a:r>
            <a:r>
              <a:rPr dirty="0" sz="1450" spc="-10">
                <a:latin typeface="Times New Roman"/>
                <a:cs typeface="Times New Roman"/>
              </a:rPr>
              <a:t>in opaque blackness in an almost  unknown town. The silence is terrifying in its possibilities. The touch </a:t>
            </a:r>
            <a:r>
              <a:rPr dirty="0" sz="1450" spc="-5">
                <a:latin typeface="Times New Roman"/>
                <a:cs typeface="Times New Roman"/>
              </a:rPr>
              <a:t>of </a:t>
            </a:r>
            <a:r>
              <a:rPr dirty="0" sz="1450" spc="-10">
                <a:latin typeface="Times New Roman"/>
                <a:cs typeface="Times New Roman"/>
              </a:rPr>
              <a:t>cold  window bars to the exploring hand startles the man like the touch </a:t>
            </a:r>
            <a:r>
              <a:rPr dirty="0" sz="1450" spc="-5">
                <a:latin typeface="Times New Roman"/>
                <a:cs typeface="Times New Roman"/>
              </a:rPr>
              <a:t>of a </a:t>
            </a:r>
            <a:r>
              <a:rPr dirty="0" sz="1450" spc="-10">
                <a:latin typeface="Times New Roman"/>
                <a:cs typeface="Times New Roman"/>
              </a:rPr>
              <a:t>toad;  the inequalities </a:t>
            </a:r>
            <a:r>
              <a:rPr dirty="0" sz="1450" spc="-5">
                <a:latin typeface="Times New Roman"/>
                <a:cs typeface="Times New Roman"/>
              </a:rPr>
              <a:t>of </a:t>
            </a:r>
            <a:r>
              <a:rPr dirty="0" sz="1450" spc="-10">
                <a:latin typeface="Times New Roman"/>
                <a:cs typeface="Times New Roman"/>
              </a:rPr>
              <a:t>the pavement shake his heart into his mouth;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denser darkness threatens an ambuscade </a:t>
            </a:r>
            <a:r>
              <a:rPr dirty="0" sz="1450" spc="-5">
                <a:latin typeface="Times New Roman"/>
                <a:cs typeface="Times New Roman"/>
              </a:rPr>
              <a:t>or a </a:t>
            </a:r>
            <a:r>
              <a:rPr dirty="0" sz="1450" spc="-10">
                <a:latin typeface="Times New Roman"/>
                <a:cs typeface="Times New Roman"/>
              </a:rPr>
              <a:t>chasm in the pathway; and where  the air is </a:t>
            </a:r>
            <a:r>
              <a:rPr dirty="0" sz="1450" spc="-15">
                <a:latin typeface="Times New Roman"/>
                <a:cs typeface="Times New Roman"/>
              </a:rPr>
              <a:t>brighter, </a:t>
            </a:r>
            <a:r>
              <a:rPr dirty="0" sz="1450" spc="-10">
                <a:latin typeface="Times New Roman"/>
                <a:cs typeface="Times New Roman"/>
              </a:rPr>
              <a:t>the houses </a:t>
            </a:r>
            <a:r>
              <a:rPr dirty="0" sz="1450" spc="-5">
                <a:latin typeface="Times New Roman"/>
                <a:cs typeface="Times New Roman"/>
              </a:rPr>
              <a:t>put on </a:t>
            </a:r>
            <a:r>
              <a:rPr dirty="0" sz="1450" spc="-10">
                <a:latin typeface="Times New Roman"/>
                <a:cs typeface="Times New Roman"/>
              </a:rPr>
              <a:t>strange and bewildering appearances, as if  to lead him farther from his </a:t>
            </a:r>
            <a:r>
              <a:rPr dirty="0" sz="1450" spc="-35">
                <a:latin typeface="Times New Roman"/>
                <a:cs typeface="Times New Roman"/>
              </a:rPr>
              <a:t>way. </a:t>
            </a:r>
            <a:r>
              <a:rPr dirty="0" sz="1450" spc="-10">
                <a:latin typeface="Times New Roman"/>
                <a:cs typeface="Times New Roman"/>
              </a:rPr>
              <a:t>For Denis, who had to regain his inn without  attracting notice, there was real danger as well as mere discomfort in the walk;  and </a:t>
            </a:r>
            <a:r>
              <a:rPr dirty="0" sz="1450" spc="-5">
                <a:latin typeface="Times New Roman"/>
                <a:cs typeface="Times New Roman"/>
              </a:rPr>
              <a:t>he </a:t>
            </a:r>
            <a:r>
              <a:rPr dirty="0" sz="1450" spc="-10">
                <a:latin typeface="Times New Roman"/>
                <a:cs typeface="Times New Roman"/>
              </a:rPr>
              <a:t>went warily and boldly at once, and at every corner paused to make an  observation.</a:t>
            </a:r>
            <a:endParaRPr sz="1450">
              <a:latin typeface="Times New Roman"/>
              <a:cs typeface="Times New Roman"/>
            </a:endParaRPr>
          </a:p>
          <a:p>
            <a:pPr algn="just" marL="12700" marR="5080">
              <a:lnSpc>
                <a:spcPts val="1730"/>
              </a:lnSpc>
              <a:spcBef>
                <a:spcPts val="825"/>
              </a:spcBef>
            </a:pPr>
            <a:r>
              <a:rPr dirty="0" sz="1450" spc="-10">
                <a:latin typeface="Times New Roman"/>
                <a:cs typeface="Times New Roman"/>
              </a:rPr>
              <a:t>He had been for some time threading </a:t>
            </a:r>
            <a:r>
              <a:rPr dirty="0" sz="1450" spc="-5">
                <a:latin typeface="Times New Roman"/>
                <a:cs typeface="Times New Roman"/>
              </a:rPr>
              <a:t>a </a:t>
            </a:r>
            <a:r>
              <a:rPr dirty="0" sz="1450" spc="-10">
                <a:latin typeface="Times New Roman"/>
                <a:cs typeface="Times New Roman"/>
              </a:rPr>
              <a:t>lane so narrow that </a:t>
            </a:r>
            <a:r>
              <a:rPr dirty="0" sz="1450" spc="-5">
                <a:latin typeface="Times New Roman"/>
                <a:cs typeface="Times New Roman"/>
              </a:rPr>
              <a:t>he </a:t>
            </a:r>
            <a:r>
              <a:rPr dirty="0" sz="1450" spc="-10">
                <a:latin typeface="Times New Roman"/>
                <a:cs typeface="Times New Roman"/>
              </a:rPr>
              <a:t>could touch </a:t>
            </a:r>
            <a:r>
              <a:rPr dirty="0" sz="1450" spc="-5">
                <a:latin typeface="Times New Roman"/>
                <a:cs typeface="Times New Roman"/>
              </a:rPr>
              <a:t>a  </a:t>
            </a:r>
            <a:r>
              <a:rPr dirty="0" sz="1450" spc="-10">
                <a:latin typeface="Times New Roman"/>
                <a:cs typeface="Times New Roman"/>
              </a:rPr>
              <a:t>wall with either hand, when it began to open </a:t>
            </a:r>
            <a:r>
              <a:rPr dirty="0" sz="1450" spc="-5">
                <a:latin typeface="Times New Roman"/>
                <a:cs typeface="Times New Roman"/>
              </a:rPr>
              <a:t>out </a:t>
            </a:r>
            <a:r>
              <a:rPr dirty="0" sz="1450" spc="-10">
                <a:latin typeface="Times New Roman"/>
                <a:cs typeface="Times New Roman"/>
              </a:rPr>
              <a:t>and </a:t>
            </a:r>
            <a:r>
              <a:rPr dirty="0" sz="1450" spc="-5">
                <a:latin typeface="Times New Roman"/>
                <a:cs typeface="Times New Roman"/>
              </a:rPr>
              <a:t>go </a:t>
            </a:r>
            <a:r>
              <a:rPr dirty="0" sz="1450" spc="-10">
                <a:latin typeface="Times New Roman"/>
                <a:cs typeface="Times New Roman"/>
              </a:rPr>
              <a:t>sharply downward.  Plainly this lay </a:t>
            </a:r>
            <a:r>
              <a:rPr dirty="0" sz="1450" spc="-5">
                <a:latin typeface="Times New Roman"/>
                <a:cs typeface="Times New Roman"/>
              </a:rPr>
              <a:t>no </a:t>
            </a:r>
            <a:r>
              <a:rPr dirty="0" sz="1450" spc="-10">
                <a:latin typeface="Times New Roman"/>
                <a:cs typeface="Times New Roman"/>
              </a:rPr>
              <a:t>longer in the direction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inn; but </a:t>
            </a:r>
            <a:r>
              <a:rPr dirty="0" sz="1450" spc="-10">
                <a:latin typeface="Times New Roman"/>
                <a:cs typeface="Times New Roman"/>
              </a:rPr>
              <a:t>the </a:t>
            </a:r>
            <a:r>
              <a:rPr dirty="0" sz="1450" spc="-5">
                <a:latin typeface="Times New Roman"/>
                <a:cs typeface="Times New Roman"/>
              </a:rPr>
              <a:t>hope of a </a:t>
            </a:r>
            <a:r>
              <a:rPr dirty="0" sz="1450" spc="-10">
                <a:latin typeface="Times New Roman"/>
                <a:cs typeface="Times New Roman"/>
              </a:rPr>
              <a:t>little  more light tempted him forward to reconnoitre. The lane ended in </a:t>
            </a:r>
            <a:r>
              <a:rPr dirty="0" sz="1450" spc="-5">
                <a:latin typeface="Times New Roman"/>
                <a:cs typeface="Times New Roman"/>
              </a:rPr>
              <a:t>a </a:t>
            </a:r>
            <a:r>
              <a:rPr dirty="0" sz="1450" spc="-10">
                <a:latin typeface="Times New Roman"/>
                <a:cs typeface="Times New Roman"/>
              </a:rPr>
              <a:t>terrace  with </a:t>
            </a:r>
            <a:r>
              <a:rPr dirty="0" sz="1450" spc="-5">
                <a:latin typeface="Times New Roman"/>
                <a:cs typeface="Times New Roman"/>
              </a:rPr>
              <a:t>a </a:t>
            </a:r>
            <a:r>
              <a:rPr dirty="0" sz="1450" spc="-10">
                <a:latin typeface="Times New Roman"/>
                <a:cs typeface="Times New Roman"/>
              </a:rPr>
              <a:t>bartizan wall, which gave an out-look between high houses, as </a:t>
            </a:r>
            <a:r>
              <a:rPr dirty="0" sz="1450" spc="-5">
                <a:latin typeface="Times New Roman"/>
                <a:cs typeface="Times New Roman"/>
              </a:rPr>
              <a:t>out of </a:t>
            </a:r>
            <a:r>
              <a:rPr dirty="0" sz="1450" spc="-10">
                <a:latin typeface="Times New Roman"/>
                <a:cs typeface="Times New Roman"/>
              </a:rPr>
              <a:t>an  embrasure, into the valley lying dark and formless several hundred feet </a:t>
            </a:r>
            <a:r>
              <a:rPr dirty="0" sz="1450" spc="-25">
                <a:latin typeface="Times New Roman"/>
                <a:cs typeface="Times New Roman"/>
              </a:rPr>
              <a:t>below.  </a:t>
            </a:r>
            <a:r>
              <a:rPr dirty="0" sz="1450" spc="-10">
                <a:latin typeface="Times New Roman"/>
                <a:cs typeface="Times New Roman"/>
              </a:rPr>
              <a:t>Denis looked down, and could discern </a:t>
            </a:r>
            <a:r>
              <a:rPr dirty="0" sz="1450" spc="-5">
                <a:latin typeface="Times New Roman"/>
                <a:cs typeface="Times New Roman"/>
              </a:rPr>
              <a:t>a </a:t>
            </a:r>
            <a:r>
              <a:rPr dirty="0" sz="1450" spc="-10">
                <a:latin typeface="Times New Roman"/>
                <a:cs typeface="Times New Roman"/>
              </a:rPr>
              <a:t>few tree-tops waving and </a:t>
            </a:r>
            <a:r>
              <a:rPr dirty="0" sz="1450" spc="-5">
                <a:latin typeface="Times New Roman"/>
                <a:cs typeface="Times New Roman"/>
              </a:rPr>
              <a:t>a </a:t>
            </a:r>
            <a:r>
              <a:rPr dirty="0" sz="1450" spc="-10">
                <a:latin typeface="Times New Roman"/>
                <a:cs typeface="Times New Roman"/>
              </a:rPr>
              <a:t>single  speck</a:t>
            </a:r>
            <a:r>
              <a:rPr dirty="0" sz="1450" spc="50">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brightness</a:t>
            </a:r>
            <a:r>
              <a:rPr dirty="0" sz="1450" spc="50">
                <a:latin typeface="Times New Roman"/>
                <a:cs typeface="Times New Roman"/>
              </a:rPr>
              <a:t> </a:t>
            </a:r>
            <a:r>
              <a:rPr dirty="0" sz="1450" spc="-10">
                <a:latin typeface="Times New Roman"/>
                <a:cs typeface="Times New Roman"/>
              </a:rPr>
              <a:t>where</a:t>
            </a:r>
            <a:r>
              <a:rPr dirty="0" sz="1450" spc="5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river</a:t>
            </a:r>
            <a:r>
              <a:rPr dirty="0" sz="1450" spc="50">
                <a:latin typeface="Times New Roman"/>
                <a:cs typeface="Times New Roman"/>
              </a:rPr>
              <a:t> </a:t>
            </a:r>
            <a:r>
              <a:rPr dirty="0" sz="1450" spc="-10">
                <a:latin typeface="Times New Roman"/>
                <a:cs typeface="Times New Roman"/>
              </a:rPr>
              <a:t>ran</a:t>
            </a:r>
            <a:r>
              <a:rPr dirty="0" sz="1450" spc="50">
                <a:latin typeface="Times New Roman"/>
                <a:cs typeface="Times New Roman"/>
              </a:rPr>
              <a:t> </a:t>
            </a:r>
            <a:r>
              <a:rPr dirty="0" sz="1450" spc="-10">
                <a:latin typeface="Times New Roman"/>
                <a:cs typeface="Times New Roman"/>
              </a:rPr>
              <a:t>across</a:t>
            </a:r>
            <a:r>
              <a:rPr dirty="0" sz="1450" spc="50">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25">
                <a:latin typeface="Times New Roman"/>
                <a:cs typeface="Times New Roman"/>
              </a:rPr>
              <a:t>weir.</a:t>
            </a:r>
            <a:r>
              <a:rPr dirty="0" sz="1450" spc="6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weather</a:t>
            </a:r>
            <a:r>
              <a:rPr dirty="0" sz="1450" spc="50">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clearing </a:t>
            </a:r>
            <a:r>
              <a:rPr dirty="0" sz="1450" spc="-5">
                <a:latin typeface="Times New Roman"/>
                <a:cs typeface="Times New Roman"/>
              </a:rPr>
              <a:t>up, </a:t>
            </a:r>
            <a:r>
              <a:rPr dirty="0" sz="1450" spc="-10">
                <a:latin typeface="Times New Roman"/>
                <a:cs typeface="Times New Roman"/>
              </a:rPr>
              <a:t>and the sky had lightened, so as to show the outline </a:t>
            </a:r>
            <a:r>
              <a:rPr dirty="0" sz="1450" spc="-5">
                <a:latin typeface="Times New Roman"/>
                <a:cs typeface="Times New Roman"/>
              </a:rPr>
              <a:t>of </a:t>
            </a:r>
            <a:r>
              <a:rPr dirty="0" sz="1450" spc="-10">
                <a:latin typeface="Times New Roman"/>
                <a:cs typeface="Times New Roman"/>
              </a:rPr>
              <a:t>the heavier  clouds and the dark </a:t>
            </a:r>
            <a:r>
              <a:rPr dirty="0" sz="1450" spc="-15">
                <a:latin typeface="Times New Roman"/>
                <a:cs typeface="Times New Roman"/>
              </a:rPr>
              <a:t>margin </a:t>
            </a:r>
            <a:r>
              <a:rPr dirty="0" sz="1450" spc="-5">
                <a:latin typeface="Times New Roman"/>
                <a:cs typeface="Times New Roman"/>
              </a:rPr>
              <a:t>of </a:t>
            </a:r>
            <a:r>
              <a:rPr dirty="0" sz="1450" spc="-10">
                <a:latin typeface="Times New Roman"/>
                <a:cs typeface="Times New Roman"/>
              </a:rPr>
              <a:t>the hills. By the uncertain </a:t>
            </a:r>
            <a:r>
              <a:rPr dirty="0" sz="1450" spc="-15">
                <a:latin typeface="Times New Roman"/>
                <a:cs typeface="Times New Roman"/>
              </a:rPr>
              <a:t>glimmer, </a:t>
            </a:r>
            <a:r>
              <a:rPr dirty="0" sz="1450" spc="-10">
                <a:latin typeface="Times New Roman"/>
                <a:cs typeface="Times New Roman"/>
              </a:rPr>
              <a:t>the house  </a:t>
            </a:r>
            <a:r>
              <a:rPr dirty="0" sz="1450" spc="-5">
                <a:latin typeface="Times New Roman"/>
                <a:cs typeface="Times New Roman"/>
              </a:rPr>
              <a:t>on </a:t>
            </a:r>
            <a:r>
              <a:rPr dirty="0" sz="1450" spc="-10">
                <a:latin typeface="Times New Roman"/>
                <a:cs typeface="Times New Roman"/>
              </a:rPr>
              <a:t>his left hand should </a:t>
            </a:r>
            <a:r>
              <a:rPr dirty="0" sz="1450" spc="-5">
                <a:latin typeface="Times New Roman"/>
                <a:cs typeface="Times New Roman"/>
              </a:rPr>
              <a:t>be 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some pretensions; it was surmounted </a:t>
            </a:r>
            <a:r>
              <a:rPr dirty="0" sz="1450" spc="-5">
                <a:latin typeface="Times New Roman"/>
                <a:cs typeface="Times New Roman"/>
              </a:rPr>
              <a:t>by  </a:t>
            </a:r>
            <a:r>
              <a:rPr dirty="0" sz="1450" spc="-10">
                <a:latin typeface="Times New Roman"/>
                <a:cs typeface="Times New Roman"/>
              </a:rPr>
              <a:t>several pinnacles and turret-tops; the round stern </a:t>
            </a:r>
            <a:r>
              <a:rPr dirty="0" sz="1450" spc="-5">
                <a:latin typeface="Times New Roman"/>
                <a:cs typeface="Times New Roman"/>
              </a:rPr>
              <a:t>of a </a:t>
            </a:r>
            <a:r>
              <a:rPr dirty="0" sz="1450" spc="-10">
                <a:latin typeface="Times New Roman"/>
                <a:cs typeface="Times New Roman"/>
              </a:rPr>
              <a:t>chapel, with </a:t>
            </a:r>
            <a:r>
              <a:rPr dirty="0" sz="1450" spc="-5">
                <a:latin typeface="Times New Roman"/>
                <a:cs typeface="Times New Roman"/>
              </a:rPr>
              <a:t>a </a:t>
            </a:r>
            <a:r>
              <a:rPr dirty="0" sz="1450" spc="-10">
                <a:latin typeface="Times New Roman"/>
                <a:cs typeface="Times New Roman"/>
              </a:rPr>
              <a:t>fringe </a:t>
            </a:r>
            <a:r>
              <a:rPr dirty="0" sz="1450" spc="-5">
                <a:latin typeface="Times New Roman"/>
                <a:cs typeface="Times New Roman"/>
              </a:rPr>
              <a:t>of  </a:t>
            </a:r>
            <a:r>
              <a:rPr dirty="0" sz="1450" spc="-10">
                <a:latin typeface="Times New Roman"/>
                <a:cs typeface="Times New Roman"/>
              </a:rPr>
              <a:t>flying buttresses, projected boldly from the main block; and the </a:t>
            </a:r>
            <a:r>
              <a:rPr dirty="0" sz="1450" spc="-5">
                <a:latin typeface="Times New Roman"/>
                <a:cs typeface="Times New Roman"/>
              </a:rPr>
              <a:t>door </a:t>
            </a:r>
            <a:r>
              <a:rPr dirty="0" sz="1450" spc="-10">
                <a:latin typeface="Times New Roman"/>
                <a:cs typeface="Times New Roman"/>
              </a:rPr>
              <a:t>was  sheltered under </a:t>
            </a:r>
            <a:r>
              <a:rPr dirty="0" sz="1450" spc="-5">
                <a:latin typeface="Times New Roman"/>
                <a:cs typeface="Times New Roman"/>
              </a:rPr>
              <a:t>a </a:t>
            </a:r>
            <a:r>
              <a:rPr dirty="0" sz="1450" spc="-10">
                <a:latin typeface="Times New Roman"/>
                <a:cs typeface="Times New Roman"/>
              </a:rPr>
              <a:t>deep porch carved with figures and overhung </a:t>
            </a:r>
            <a:r>
              <a:rPr dirty="0" sz="1450" spc="-5">
                <a:latin typeface="Times New Roman"/>
                <a:cs typeface="Times New Roman"/>
              </a:rPr>
              <a:t>by </a:t>
            </a:r>
            <a:r>
              <a:rPr dirty="0" sz="1450" spc="-10">
                <a:latin typeface="Times New Roman"/>
                <a:cs typeface="Times New Roman"/>
              </a:rPr>
              <a:t>two long  gargoyles. The windows </a:t>
            </a:r>
            <a:r>
              <a:rPr dirty="0" sz="1450" spc="-5">
                <a:latin typeface="Times New Roman"/>
                <a:cs typeface="Times New Roman"/>
              </a:rPr>
              <a:t>of </a:t>
            </a:r>
            <a:r>
              <a:rPr dirty="0" sz="1450" spc="-10">
                <a:latin typeface="Times New Roman"/>
                <a:cs typeface="Times New Roman"/>
              </a:rPr>
              <a:t>the chapel gleamed through their intricate tracery  with </a:t>
            </a:r>
            <a:r>
              <a:rPr dirty="0" sz="1450" spc="-5">
                <a:latin typeface="Times New Roman"/>
                <a:cs typeface="Times New Roman"/>
              </a:rPr>
              <a:t>a </a:t>
            </a:r>
            <a:r>
              <a:rPr dirty="0" sz="1450" spc="-10">
                <a:latin typeface="Times New Roman"/>
                <a:cs typeface="Times New Roman"/>
              </a:rPr>
              <a:t>light as </a:t>
            </a:r>
            <a:r>
              <a:rPr dirty="0" sz="1450" spc="-5">
                <a:latin typeface="Times New Roman"/>
                <a:cs typeface="Times New Roman"/>
              </a:rPr>
              <a:t>of </a:t>
            </a:r>
            <a:r>
              <a:rPr dirty="0" sz="1450" spc="-10">
                <a:latin typeface="Times New Roman"/>
                <a:cs typeface="Times New Roman"/>
              </a:rPr>
              <a:t>many tapers, and threw </a:t>
            </a:r>
            <a:r>
              <a:rPr dirty="0" sz="1450" spc="-5">
                <a:latin typeface="Times New Roman"/>
                <a:cs typeface="Times New Roman"/>
              </a:rPr>
              <a:t>out </a:t>
            </a:r>
            <a:r>
              <a:rPr dirty="0" sz="1450" spc="-10">
                <a:latin typeface="Times New Roman"/>
                <a:cs typeface="Times New Roman"/>
              </a:rPr>
              <a:t>the buttresses and the peaked  roof in </a:t>
            </a:r>
            <a:r>
              <a:rPr dirty="0" sz="1450" spc="-5">
                <a:latin typeface="Times New Roman"/>
                <a:cs typeface="Times New Roman"/>
              </a:rPr>
              <a:t>a </a:t>
            </a:r>
            <a:r>
              <a:rPr dirty="0" sz="1450" spc="-10">
                <a:latin typeface="Times New Roman"/>
                <a:cs typeface="Times New Roman"/>
              </a:rPr>
              <a:t>more intense blackness against the </a:t>
            </a:r>
            <a:r>
              <a:rPr dirty="0" sz="1450" spc="-30">
                <a:latin typeface="Times New Roman"/>
                <a:cs typeface="Times New Roman"/>
              </a:rPr>
              <a:t>sky. </a:t>
            </a:r>
            <a:r>
              <a:rPr dirty="0" sz="1450" spc="-10">
                <a:latin typeface="Times New Roman"/>
                <a:cs typeface="Times New Roman"/>
              </a:rPr>
              <a:t>It was plainly the hotel </a:t>
            </a:r>
            <a:r>
              <a:rPr dirty="0" sz="1450" spc="-5">
                <a:latin typeface="Times New Roman"/>
                <a:cs typeface="Times New Roman"/>
              </a:rPr>
              <a:t>of  </a:t>
            </a:r>
            <a:r>
              <a:rPr dirty="0" sz="1450" spc="-10">
                <a:latin typeface="Times New Roman"/>
                <a:cs typeface="Times New Roman"/>
              </a:rPr>
              <a:t>some great family </a:t>
            </a:r>
            <a:r>
              <a:rPr dirty="0" sz="1450" spc="-5">
                <a:latin typeface="Times New Roman"/>
                <a:cs typeface="Times New Roman"/>
              </a:rPr>
              <a:t>of </a:t>
            </a:r>
            <a:r>
              <a:rPr dirty="0" sz="1450" spc="-10">
                <a:latin typeface="Times New Roman"/>
                <a:cs typeface="Times New Roman"/>
              </a:rPr>
              <a:t>the neighbourhood; and as it reminded Denis </a:t>
            </a:r>
            <a:r>
              <a:rPr dirty="0" sz="1450" spc="-5">
                <a:latin typeface="Times New Roman"/>
                <a:cs typeface="Times New Roman"/>
              </a:rPr>
              <a:t>of a </a:t>
            </a:r>
            <a:r>
              <a:rPr dirty="0" sz="1450" spc="-10">
                <a:latin typeface="Times New Roman"/>
                <a:cs typeface="Times New Roman"/>
              </a:rPr>
              <a:t>town  house </a:t>
            </a:r>
            <a:r>
              <a:rPr dirty="0" sz="1450" spc="-5">
                <a:latin typeface="Times New Roman"/>
                <a:cs typeface="Times New Roman"/>
              </a:rPr>
              <a:t>of </a:t>
            </a:r>
            <a:r>
              <a:rPr dirty="0" sz="1450" spc="-10">
                <a:latin typeface="Times New Roman"/>
                <a:cs typeface="Times New Roman"/>
              </a:rPr>
              <a:t>his own at Bourges, </a:t>
            </a:r>
            <a:r>
              <a:rPr dirty="0" sz="1450" spc="-5">
                <a:latin typeface="Times New Roman"/>
                <a:cs typeface="Times New Roman"/>
              </a:rPr>
              <a:t>he </a:t>
            </a:r>
            <a:r>
              <a:rPr dirty="0" sz="1450" spc="-10">
                <a:latin typeface="Times New Roman"/>
                <a:cs typeface="Times New Roman"/>
              </a:rPr>
              <a:t>stood for some time gazing </a:t>
            </a:r>
            <a:r>
              <a:rPr dirty="0" sz="1450" spc="-5">
                <a:latin typeface="Times New Roman"/>
                <a:cs typeface="Times New Roman"/>
              </a:rPr>
              <a:t>up </a:t>
            </a:r>
            <a:r>
              <a:rPr dirty="0" sz="1450" spc="-10">
                <a:latin typeface="Times New Roman"/>
                <a:cs typeface="Times New Roman"/>
              </a:rPr>
              <a:t>at it and  mentally gauging the skill </a:t>
            </a:r>
            <a:r>
              <a:rPr dirty="0" sz="1450" spc="-5">
                <a:latin typeface="Times New Roman"/>
                <a:cs typeface="Times New Roman"/>
              </a:rPr>
              <a:t>of </a:t>
            </a:r>
            <a:r>
              <a:rPr dirty="0" sz="1450" spc="-10">
                <a:latin typeface="Times New Roman"/>
                <a:cs typeface="Times New Roman"/>
              </a:rPr>
              <a:t>the architects and the consideration </a:t>
            </a:r>
            <a:r>
              <a:rPr dirty="0" sz="1450" spc="-5">
                <a:latin typeface="Times New Roman"/>
                <a:cs typeface="Times New Roman"/>
              </a:rPr>
              <a:t>of </a:t>
            </a:r>
            <a:r>
              <a:rPr dirty="0" sz="1450" spc="-10">
                <a:latin typeface="Times New Roman"/>
                <a:cs typeface="Times New Roman"/>
              </a:rPr>
              <a:t>the two  families.</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There seemed to </a:t>
            </a:r>
            <a:r>
              <a:rPr dirty="0" sz="1450" spc="-5">
                <a:latin typeface="Times New Roman"/>
                <a:cs typeface="Times New Roman"/>
              </a:rPr>
              <a:t>be no </a:t>
            </a:r>
            <a:r>
              <a:rPr dirty="0" sz="1450" spc="-10">
                <a:latin typeface="Times New Roman"/>
                <a:cs typeface="Times New Roman"/>
              </a:rPr>
              <a:t>issue to the terrace </a:t>
            </a:r>
            <a:r>
              <a:rPr dirty="0" sz="1450" spc="-5">
                <a:latin typeface="Times New Roman"/>
                <a:cs typeface="Times New Roman"/>
              </a:rPr>
              <a:t>but </a:t>
            </a:r>
            <a:r>
              <a:rPr dirty="0" sz="1450" spc="-10">
                <a:latin typeface="Times New Roman"/>
                <a:cs typeface="Times New Roman"/>
              </a:rPr>
              <a:t>the lane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reached it; </a:t>
            </a:r>
            <a:r>
              <a:rPr dirty="0" sz="1450" spc="-5">
                <a:latin typeface="Times New Roman"/>
                <a:cs typeface="Times New Roman"/>
              </a:rPr>
              <a:t>he </a:t>
            </a:r>
            <a:r>
              <a:rPr dirty="0" sz="1450" spc="-10">
                <a:latin typeface="Times New Roman"/>
                <a:cs typeface="Times New Roman"/>
              </a:rPr>
              <a:t>could only retrace his steps, </a:t>
            </a:r>
            <a:r>
              <a:rPr dirty="0" sz="1450" spc="-5">
                <a:latin typeface="Times New Roman"/>
                <a:cs typeface="Times New Roman"/>
              </a:rPr>
              <a:t>but he </a:t>
            </a:r>
            <a:r>
              <a:rPr dirty="0" sz="1450" spc="-10">
                <a:latin typeface="Times New Roman"/>
                <a:cs typeface="Times New Roman"/>
              </a:rPr>
              <a:t>had gained some notion </a:t>
            </a:r>
            <a:r>
              <a:rPr dirty="0" sz="1450" spc="-5">
                <a:latin typeface="Times New Roman"/>
                <a:cs typeface="Times New Roman"/>
              </a:rPr>
              <a:t>of  </a:t>
            </a:r>
            <a:r>
              <a:rPr dirty="0" sz="1450" spc="-10">
                <a:latin typeface="Times New Roman"/>
                <a:cs typeface="Times New Roman"/>
              </a:rPr>
              <a:t>his whereabouts, and hoped </a:t>
            </a:r>
            <a:r>
              <a:rPr dirty="0" sz="1450" spc="-5">
                <a:latin typeface="Times New Roman"/>
                <a:cs typeface="Times New Roman"/>
              </a:rPr>
              <a:t>by </a:t>
            </a:r>
            <a:r>
              <a:rPr dirty="0" sz="1450" spc="-10">
                <a:latin typeface="Times New Roman"/>
                <a:cs typeface="Times New Roman"/>
              </a:rPr>
              <a:t>this means to </a:t>
            </a:r>
            <a:r>
              <a:rPr dirty="0" sz="1450" spc="-5">
                <a:latin typeface="Times New Roman"/>
                <a:cs typeface="Times New Roman"/>
              </a:rPr>
              <a:t>hit </a:t>
            </a:r>
            <a:r>
              <a:rPr dirty="0" sz="1450" spc="-10">
                <a:latin typeface="Times New Roman"/>
                <a:cs typeface="Times New Roman"/>
              </a:rPr>
              <a:t>the main thoroughfare and  speedily regain the </a:t>
            </a:r>
            <a:r>
              <a:rPr dirty="0" sz="1450" spc="-5">
                <a:latin typeface="Times New Roman"/>
                <a:cs typeface="Times New Roman"/>
              </a:rPr>
              <a:t>inn. </a:t>
            </a:r>
            <a:r>
              <a:rPr dirty="0" sz="1450" spc="-10">
                <a:latin typeface="Times New Roman"/>
                <a:cs typeface="Times New Roman"/>
              </a:rPr>
              <a:t>He was reckoning without that chapter </a:t>
            </a:r>
            <a:r>
              <a:rPr dirty="0" sz="1450" spc="-5">
                <a:latin typeface="Times New Roman"/>
                <a:cs typeface="Times New Roman"/>
              </a:rPr>
              <a:t>of </a:t>
            </a:r>
            <a:r>
              <a:rPr dirty="0" sz="1450" spc="-10">
                <a:latin typeface="Times New Roman"/>
                <a:cs typeface="Times New Roman"/>
              </a:rPr>
              <a:t>accidents  which was to make this </a:t>
            </a:r>
            <a:r>
              <a:rPr dirty="0" sz="1450" spc="-5">
                <a:latin typeface="Times New Roman"/>
                <a:cs typeface="Times New Roman"/>
              </a:rPr>
              <a:t>night </a:t>
            </a:r>
            <a:r>
              <a:rPr dirty="0" sz="1450" spc="-10">
                <a:latin typeface="Times New Roman"/>
                <a:cs typeface="Times New Roman"/>
              </a:rPr>
              <a:t>memorable above all others in his career; for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gone </a:t>
            </a:r>
            <a:r>
              <a:rPr dirty="0" sz="1450" spc="-10">
                <a:latin typeface="Times New Roman"/>
                <a:cs typeface="Times New Roman"/>
              </a:rPr>
              <a:t>back above </a:t>
            </a:r>
            <a:r>
              <a:rPr dirty="0" sz="1450" spc="-5">
                <a:latin typeface="Times New Roman"/>
                <a:cs typeface="Times New Roman"/>
              </a:rPr>
              <a:t>a </a:t>
            </a:r>
            <a:r>
              <a:rPr dirty="0" sz="1450" spc="-10">
                <a:latin typeface="Times New Roman"/>
                <a:cs typeface="Times New Roman"/>
              </a:rPr>
              <a:t>hundred yards before </a:t>
            </a:r>
            <a:r>
              <a:rPr dirty="0" sz="1450" spc="-5">
                <a:latin typeface="Times New Roman"/>
                <a:cs typeface="Times New Roman"/>
              </a:rPr>
              <a:t>he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light coming to  meet him, and heard loud voices speaking together in the echoing narrows </a:t>
            </a:r>
            <a:r>
              <a:rPr dirty="0" sz="1450" spc="-5">
                <a:latin typeface="Times New Roman"/>
                <a:cs typeface="Times New Roman"/>
              </a:rPr>
              <a:t>of  </a:t>
            </a:r>
            <a:r>
              <a:rPr dirty="0" sz="1450" spc="-10">
                <a:latin typeface="Times New Roman"/>
                <a:cs typeface="Times New Roman"/>
              </a:rPr>
              <a:t>the lane. It was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a:t>
            </a:r>
            <a:r>
              <a:rPr dirty="0" sz="1450" spc="-10">
                <a:latin typeface="Times New Roman"/>
                <a:cs typeface="Times New Roman"/>
              </a:rPr>
              <a:t>men-at-arms going the </a:t>
            </a:r>
            <a:r>
              <a:rPr dirty="0" sz="1450" spc="-5">
                <a:latin typeface="Times New Roman"/>
                <a:cs typeface="Times New Roman"/>
              </a:rPr>
              <a:t>night </a:t>
            </a:r>
            <a:r>
              <a:rPr dirty="0" sz="1450" spc="-10">
                <a:latin typeface="Times New Roman"/>
                <a:cs typeface="Times New Roman"/>
              </a:rPr>
              <a:t>round with torches.  Denis assured himself that they had all been making free with the wine-bowl,  and were in </a:t>
            </a:r>
            <a:r>
              <a:rPr dirty="0" sz="1450" spc="-5">
                <a:latin typeface="Times New Roman"/>
                <a:cs typeface="Times New Roman"/>
              </a:rPr>
              <a:t>no </a:t>
            </a:r>
            <a:r>
              <a:rPr dirty="0" sz="1450" spc="-10">
                <a:latin typeface="Times New Roman"/>
                <a:cs typeface="Times New Roman"/>
              </a:rPr>
              <a:t>mood to </a:t>
            </a:r>
            <a:r>
              <a:rPr dirty="0" sz="1450" spc="-5">
                <a:latin typeface="Times New Roman"/>
                <a:cs typeface="Times New Roman"/>
              </a:rPr>
              <a:t>be </a:t>
            </a:r>
            <a:r>
              <a:rPr dirty="0" sz="1450" spc="-10">
                <a:latin typeface="Times New Roman"/>
                <a:cs typeface="Times New Roman"/>
              </a:rPr>
              <a:t>particular about safe-conducts </a:t>
            </a:r>
            <a:r>
              <a:rPr dirty="0" sz="1450" spc="-5">
                <a:latin typeface="Times New Roman"/>
                <a:cs typeface="Times New Roman"/>
              </a:rPr>
              <a:t>or </a:t>
            </a:r>
            <a:r>
              <a:rPr dirty="0" sz="1450" spc="-10">
                <a:latin typeface="Times New Roman"/>
                <a:cs typeface="Times New Roman"/>
              </a:rPr>
              <a:t>the niceties </a:t>
            </a:r>
            <a:r>
              <a:rPr dirty="0" sz="1450" spc="-5">
                <a:latin typeface="Times New Roman"/>
                <a:cs typeface="Times New Roman"/>
              </a:rPr>
              <a:t>of  </a:t>
            </a:r>
            <a:r>
              <a:rPr dirty="0" sz="1450" spc="-10">
                <a:latin typeface="Times New Roman"/>
                <a:cs typeface="Times New Roman"/>
              </a:rPr>
              <a:t>chivalrous </a:t>
            </a:r>
            <a:r>
              <a:rPr dirty="0" sz="1450" spc="-30">
                <a:latin typeface="Times New Roman"/>
                <a:cs typeface="Times New Roman"/>
              </a:rPr>
              <a:t>war. </a:t>
            </a:r>
            <a:r>
              <a:rPr dirty="0" sz="1450" spc="-10">
                <a:latin typeface="Times New Roman"/>
                <a:cs typeface="Times New Roman"/>
              </a:rPr>
              <a:t>It was as like as </a:t>
            </a:r>
            <a:r>
              <a:rPr dirty="0" sz="1450" spc="-5">
                <a:latin typeface="Times New Roman"/>
                <a:cs typeface="Times New Roman"/>
              </a:rPr>
              <a:t>not </a:t>
            </a:r>
            <a:r>
              <a:rPr dirty="0" sz="1450" spc="-10">
                <a:latin typeface="Times New Roman"/>
                <a:cs typeface="Times New Roman"/>
              </a:rPr>
              <a:t>that they would kill him like </a:t>
            </a:r>
            <a:r>
              <a:rPr dirty="0" sz="1450" spc="-5">
                <a:latin typeface="Times New Roman"/>
                <a:cs typeface="Times New Roman"/>
              </a:rPr>
              <a:t>a dog </a:t>
            </a:r>
            <a:r>
              <a:rPr dirty="0" sz="1450" spc="-10">
                <a:latin typeface="Times New Roman"/>
                <a:cs typeface="Times New Roman"/>
              </a:rPr>
              <a:t>and  leave him where </a:t>
            </a:r>
            <a:r>
              <a:rPr dirty="0" sz="1450" spc="-5">
                <a:latin typeface="Times New Roman"/>
                <a:cs typeface="Times New Roman"/>
              </a:rPr>
              <a:t>he </a:t>
            </a:r>
            <a:r>
              <a:rPr dirty="0" sz="1450" spc="-10">
                <a:latin typeface="Times New Roman"/>
                <a:cs typeface="Times New Roman"/>
              </a:rPr>
              <a:t>fell. The situation was inspiriting </a:t>
            </a:r>
            <a:r>
              <a:rPr dirty="0" sz="1450" spc="-5">
                <a:latin typeface="Times New Roman"/>
                <a:cs typeface="Times New Roman"/>
              </a:rPr>
              <a:t>but </a:t>
            </a:r>
            <a:r>
              <a:rPr dirty="0" sz="1450" spc="-10">
                <a:latin typeface="Times New Roman"/>
                <a:cs typeface="Times New Roman"/>
              </a:rPr>
              <a:t>nervous. Their own  torches would conceal him from sight, </a:t>
            </a:r>
            <a:r>
              <a:rPr dirty="0" sz="1450" spc="-5">
                <a:latin typeface="Times New Roman"/>
                <a:cs typeface="Times New Roman"/>
              </a:rPr>
              <a:t>he </a:t>
            </a:r>
            <a:r>
              <a:rPr dirty="0" sz="1450" spc="-10">
                <a:latin typeface="Times New Roman"/>
                <a:cs typeface="Times New Roman"/>
              </a:rPr>
              <a:t>reflected; and </a:t>
            </a:r>
            <a:r>
              <a:rPr dirty="0" sz="1450" spc="-5">
                <a:latin typeface="Times New Roman"/>
                <a:cs typeface="Times New Roman"/>
              </a:rPr>
              <a:t>he </a:t>
            </a:r>
            <a:r>
              <a:rPr dirty="0" sz="1450" spc="-10">
                <a:latin typeface="Times New Roman"/>
                <a:cs typeface="Times New Roman"/>
              </a:rPr>
              <a:t>hoped that they  would drown the noise </a:t>
            </a:r>
            <a:r>
              <a:rPr dirty="0" sz="1450" spc="-5">
                <a:latin typeface="Times New Roman"/>
                <a:cs typeface="Times New Roman"/>
              </a:rPr>
              <a:t>of </a:t>
            </a:r>
            <a:r>
              <a:rPr dirty="0" sz="1450" spc="-10">
                <a:latin typeface="Times New Roman"/>
                <a:cs typeface="Times New Roman"/>
              </a:rPr>
              <a:t>his footsteps with their own empty voices.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but </a:t>
            </a:r>
            <a:r>
              <a:rPr dirty="0" sz="1450" spc="-10">
                <a:latin typeface="Times New Roman"/>
                <a:cs typeface="Times New Roman"/>
              </a:rPr>
              <a:t>fleet and silent, </a:t>
            </a:r>
            <a:r>
              <a:rPr dirty="0" sz="1450" spc="-5">
                <a:latin typeface="Times New Roman"/>
                <a:cs typeface="Times New Roman"/>
              </a:rPr>
              <a:t>he </a:t>
            </a:r>
            <a:r>
              <a:rPr dirty="0" sz="1450" spc="-10">
                <a:latin typeface="Times New Roman"/>
                <a:cs typeface="Times New Roman"/>
              </a:rPr>
              <a:t>might evade their notice</a:t>
            </a:r>
            <a:r>
              <a:rPr dirty="0" sz="1450" spc="40">
                <a:latin typeface="Times New Roman"/>
                <a:cs typeface="Times New Roman"/>
              </a:rPr>
              <a:t> </a:t>
            </a:r>
            <a:r>
              <a:rPr dirty="0" sz="1450" spc="-15">
                <a:latin typeface="Times New Roman"/>
                <a:cs typeface="Times New Roman"/>
              </a:rPr>
              <a:t>altogether.</a:t>
            </a:r>
            <a:endParaRPr sz="1450">
              <a:latin typeface="Times New Roman"/>
              <a:cs typeface="Times New Roman"/>
            </a:endParaRPr>
          </a:p>
          <a:p>
            <a:pPr algn="just" marL="12700" marR="5080">
              <a:lnSpc>
                <a:spcPts val="1730"/>
              </a:lnSpc>
              <a:spcBef>
                <a:spcPts val="840"/>
              </a:spcBef>
            </a:pPr>
            <a:r>
              <a:rPr dirty="0" sz="1450" spc="-15">
                <a:latin typeface="Times New Roman"/>
                <a:cs typeface="Times New Roman"/>
              </a:rPr>
              <a:t>Unfortunately,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turned to beat </a:t>
            </a:r>
            <a:r>
              <a:rPr dirty="0" sz="1450" spc="-5">
                <a:latin typeface="Times New Roman"/>
                <a:cs typeface="Times New Roman"/>
              </a:rPr>
              <a:t>a </a:t>
            </a:r>
            <a:r>
              <a:rPr dirty="0" sz="1450" spc="-10">
                <a:latin typeface="Times New Roman"/>
                <a:cs typeface="Times New Roman"/>
              </a:rPr>
              <a:t>retreat, his </a:t>
            </a:r>
            <a:r>
              <a:rPr dirty="0" sz="1450" spc="-5">
                <a:latin typeface="Times New Roman"/>
                <a:cs typeface="Times New Roman"/>
              </a:rPr>
              <a:t>foot </a:t>
            </a:r>
            <a:r>
              <a:rPr dirty="0" sz="1450" spc="-10">
                <a:latin typeface="Times New Roman"/>
                <a:cs typeface="Times New Roman"/>
              </a:rPr>
              <a:t>rolled </a:t>
            </a:r>
            <a:r>
              <a:rPr dirty="0" sz="1450" spc="-5">
                <a:latin typeface="Times New Roman"/>
                <a:cs typeface="Times New Roman"/>
              </a:rPr>
              <a:t>upon a </a:t>
            </a:r>
            <a:r>
              <a:rPr dirty="0" sz="1450" spc="-10">
                <a:latin typeface="Times New Roman"/>
                <a:cs typeface="Times New Roman"/>
              </a:rPr>
              <a:t>pebble; </a:t>
            </a:r>
            <a:r>
              <a:rPr dirty="0" sz="1450" spc="-5">
                <a:latin typeface="Times New Roman"/>
                <a:cs typeface="Times New Roman"/>
              </a:rPr>
              <a:t>he  </a:t>
            </a:r>
            <a:r>
              <a:rPr dirty="0" sz="1450" spc="-10">
                <a:latin typeface="Times New Roman"/>
                <a:cs typeface="Times New Roman"/>
              </a:rPr>
              <a:t>fell against the wall with an ejaculation, and his sword rang loudly </a:t>
            </a:r>
            <a:r>
              <a:rPr dirty="0" sz="1450" spc="-5">
                <a:latin typeface="Times New Roman"/>
                <a:cs typeface="Times New Roman"/>
              </a:rPr>
              <a:t>on </a:t>
            </a:r>
            <a:r>
              <a:rPr dirty="0" sz="1450" spc="-10">
                <a:latin typeface="Times New Roman"/>
                <a:cs typeface="Times New Roman"/>
              </a:rPr>
              <a:t>the  stones. </a:t>
            </a:r>
            <a:r>
              <a:rPr dirty="0" sz="1450" spc="-45">
                <a:latin typeface="Times New Roman"/>
                <a:cs typeface="Times New Roman"/>
              </a:rPr>
              <a:t>Two </a:t>
            </a:r>
            <a:r>
              <a:rPr dirty="0" sz="1450" spc="-5">
                <a:latin typeface="Times New Roman"/>
                <a:cs typeface="Times New Roman"/>
              </a:rPr>
              <a:t>or </a:t>
            </a:r>
            <a:r>
              <a:rPr dirty="0" sz="1450" spc="-10">
                <a:latin typeface="Times New Roman"/>
                <a:cs typeface="Times New Roman"/>
              </a:rPr>
              <a:t>three voices demanded who went there </a:t>
            </a:r>
            <a:r>
              <a:rPr dirty="0" sz="1450" spc="-5">
                <a:latin typeface="Times New Roman"/>
                <a:cs typeface="Times New Roman"/>
              </a:rPr>
              <a:t>- </a:t>
            </a:r>
            <a:r>
              <a:rPr dirty="0" sz="1450" spc="-10">
                <a:latin typeface="Times New Roman"/>
                <a:cs typeface="Times New Roman"/>
              </a:rPr>
              <a:t>some in French, some  in English; </a:t>
            </a:r>
            <a:r>
              <a:rPr dirty="0" sz="1450" spc="-5">
                <a:latin typeface="Times New Roman"/>
                <a:cs typeface="Times New Roman"/>
              </a:rPr>
              <a:t>but </a:t>
            </a:r>
            <a:r>
              <a:rPr dirty="0" sz="1450" spc="-10">
                <a:latin typeface="Times New Roman"/>
                <a:cs typeface="Times New Roman"/>
              </a:rPr>
              <a:t>Denis made </a:t>
            </a:r>
            <a:r>
              <a:rPr dirty="0" sz="1450" spc="-5">
                <a:latin typeface="Times New Roman"/>
                <a:cs typeface="Times New Roman"/>
              </a:rPr>
              <a:t>no </a:t>
            </a:r>
            <a:r>
              <a:rPr dirty="0" sz="1450" spc="-25">
                <a:latin typeface="Times New Roman"/>
                <a:cs typeface="Times New Roman"/>
              </a:rPr>
              <a:t>reply, </a:t>
            </a:r>
            <a:r>
              <a:rPr dirty="0" sz="1450" spc="-10">
                <a:latin typeface="Times New Roman"/>
                <a:cs typeface="Times New Roman"/>
              </a:rPr>
              <a:t>and ran the faster down the lane. Once  </a:t>
            </a:r>
            <a:r>
              <a:rPr dirty="0" sz="1450" spc="-5">
                <a:latin typeface="Times New Roman"/>
                <a:cs typeface="Times New Roman"/>
              </a:rPr>
              <a:t>upon </a:t>
            </a:r>
            <a:r>
              <a:rPr dirty="0" sz="1450" spc="-10">
                <a:latin typeface="Times New Roman"/>
                <a:cs typeface="Times New Roman"/>
              </a:rPr>
              <a:t>the terrace, </a:t>
            </a:r>
            <a:r>
              <a:rPr dirty="0" sz="1450" spc="-5">
                <a:latin typeface="Times New Roman"/>
                <a:cs typeface="Times New Roman"/>
              </a:rPr>
              <a:t>he </a:t>
            </a:r>
            <a:r>
              <a:rPr dirty="0" sz="1450" spc="-10">
                <a:latin typeface="Times New Roman"/>
                <a:cs typeface="Times New Roman"/>
              </a:rPr>
              <a:t>paused to look back. They still kept calling after him, and  just then began to </a:t>
            </a:r>
            <a:r>
              <a:rPr dirty="0" sz="1450" spc="-5">
                <a:latin typeface="Times New Roman"/>
                <a:cs typeface="Times New Roman"/>
              </a:rPr>
              <a:t>double </a:t>
            </a:r>
            <a:r>
              <a:rPr dirty="0" sz="1450" spc="-10">
                <a:latin typeface="Times New Roman"/>
                <a:cs typeface="Times New Roman"/>
              </a:rPr>
              <a:t>the pace in pursuit, with </a:t>
            </a:r>
            <a:r>
              <a:rPr dirty="0" sz="1450" spc="-5">
                <a:latin typeface="Times New Roman"/>
                <a:cs typeface="Times New Roman"/>
              </a:rPr>
              <a:t>a </a:t>
            </a:r>
            <a:r>
              <a:rPr dirty="0" sz="1450" spc="-10">
                <a:latin typeface="Times New Roman"/>
                <a:cs typeface="Times New Roman"/>
              </a:rPr>
              <a:t>considerable clank </a:t>
            </a:r>
            <a:r>
              <a:rPr dirty="0" sz="1450" spc="-5">
                <a:latin typeface="Times New Roman"/>
                <a:cs typeface="Times New Roman"/>
              </a:rPr>
              <a:t>of  </a:t>
            </a:r>
            <a:r>
              <a:rPr dirty="0" sz="1450" spc="-15">
                <a:latin typeface="Times New Roman"/>
                <a:cs typeface="Times New Roman"/>
              </a:rPr>
              <a:t>armour, </a:t>
            </a:r>
            <a:r>
              <a:rPr dirty="0" sz="1450" spc="-10">
                <a:latin typeface="Times New Roman"/>
                <a:cs typeface="Times New Roman"/>
              </a:rPr>
              <a:t>and great tossing </a:t>
            </a:r>
            <a:r>
              <a:rPr dirty="0" sz="1450" spc="-5">
                <a:latin typeface="Times New Roman"/>
                <a:cs typeface="Times New Roman"/>
              </a:rPr>
              <a:t>of </a:t>
            </a:r>
            <a:r>
              <a:rPr dirty="0" sz="1450" spc="-10">
                <a:latin typeface="Times New Roman"/>
                <a:cs typeface="Times New Roman"/>
              </a:rPr>
              <a:t>the torchlight to and fro in the narrow jaws </a:t>
            </a:r>
            <a:r>
              <a:rPr dirty="0" sz="1450" spc="-5">
                <a:latin typeface="Times New Roman"/>
                <a:cs typeface="Times New Roman"/>
              </a:rPr>
              <a:t>of </a:t>
            </a:r>
            <a:r>
              <a:rPr dirty="0" sz="1450" spc="-10">
                <a:latin typeface="Times New Roman"/>
                <a:cs typeface="Times New Roman"/>
              </a:rPr>
              <a:t>the  passage.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Denis cast </a:t>
            </a:r>
            <a:r>
              <a:rPr dirty="0" sz="1450" spc="-5">
                <a:latin typeface="Times New Roman"/>
                <a:cs typeface="Times New Roman"/>
              </a:rPr>
              <a:t>a </a:t>
            </a:r>
            <a:r>
              <a:rPr dirty="0" sz="1450" spc="-10">
                <a:latin typeface="Times New Roman"/>
                <a:cs typeface="Times New Roman"/>
              </a:rPr>
              <a:t>look around and darted into the porch. There </a:t>
            </a:r>
            <a:r>
              <a:rPr dirty="0" sz="1450" spc="-5">
                <a:latin typeface="Times New Roman"/>
                <a:cs typeface="Times New Roman"/>
              </a:rPr>
              <a:t>he </a:t>
            </a:r>
            <a:r>
              <a:rPr dirty="0" sz="1450" spc="-10">
                <a:latin typeface="Times New Roman"/>
                <a:cs typeface="Times New Roman"/>
              </a:rPr>
              <a:t>might escape  observation, </a:t>
            </a:r>
            <a:r>
              <a:rPr dirty="0" sz="1450" spc="-5">
                <a:latin typeface="Times New Roman"/>
                <a:cs typeface="Times New Roman"/>
              </a:rPr>
              <a:t>or - </a:t>
            </a:r>
            <a:r>
              <a:rPr dirty="0" sz="1450" spc="-10">
                <a:latin typeface="Times New Roman"/>
                <a:cs typeface="Times New Roman"/>
              </a:rPr>
              <a:t>if that were too much to expect </a:t>
            </a:r>
            <a:r>
              <a:rPr dirty="0" sz="1450" spc="-5">
                <a:latin typeface="Times New Roman"/>
                <a:cs typeface="Times New Roman"/>
              </a:rPr>
              <a:t>-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capital posture  whether for parley </a:t>
            </a:r>
            <a:r>
              <a:rPr dirty="0" sz="1450" spc="-5">
                <a:latin typeface="Times New Roman"/>
                <a:cs typeface="Times New Roman"/>
              </a:rPr>
              <a:t>or </a:t>
            </a:r>
            <a:r>
              <a:rPr dirty="0" sz="1450" spc="-10">
                <a:latin typeface="Times New Roman"/>
                <a:cs typeface="Times New Roman"/>
              </a:rPr>
              <a:t>defence. So thinking, </a:t>
            </a:r>
            <a:r>
              <a:rPr dirty="0" sz="1450" spc="-5">
                <a:latin typeface="Times New Roman"/>
                <a:cs typeface="Times New Roman"/>
              </a:rPr>
              <a:t>he </a:t>
            </a:r>
            <a:r>
              <a:rPr dirty="0" sz="1450" spc="-10">
                <a:latin typeface="Times New Roman"/>
                <a:cs typeface="Times New Roman"/>
              </a:rPr>
              <a:t>drew his sword and tried to set  his back against the </a:t>
            </a:r>
            <a:r>
              <a:rPr dirty="0" sz="1450" spc="-25">
                <a:latin typeface="Times New Roman"/>
                <a:cs typeface="Times New Roman"/>
              </a:rPr>
              <a:t>door. </a:t>
            </a:r>
            <a:r>
              <a:rPr dirty="0" sz="1450" spc="-60">
                <a:latin typeface="Times New Roman"/>
                <a:cs typeface="Times New Roman"/>
              </a:rPr>
              <a:t>To </a:t>
            </a:r>
            <a:r>
              <a:rPr dirty="0" sz="1450" spc="-10">
                <a:latin typeface="Times New Roman"/>
                <a:cs typeface="Times New Roman"/>
              </a:rPr>
              <a:t>his surprise, it yielded behind his weight; and  though</a:t>
            </a:r>
            <a:r>
              <a:rPr dirty="0" sz="1450" spc="25">
                <a:latin typeface="Times New Roman"/>
                <a:cs typeface="Times New Roman"/>
              </a:rPr>
              <a:t>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turned</a:t>
            </a:r>
            <a:r>
              <a:rPr dirty="0" sz="1450" spc="30">
                <a:latin typeface="Times New Roman"/>
                <a:cs typeface="Times New Roman"/>
              </a:rPr>
              <a:t> </a:t>
            </a:r>
            <a:r>
              <a:rPr dirty="0" sz="1450" spc="-10">
                <a:latin typeface="Times New Roman"/>
                <a:cs typeface="Times New Roman"/>
              </a:rPr>
              <a:t>in</a:t>
            </a:r>
            <a:r>
              <a:rPr dirty="0" sz="1450" spc="30">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moment,</a:t>
            </a:r>
            <a:r>
              <a:rPr dirty="0" sz="1450" spc="25">
                <a:latin typeface="Times New Roman"/>
                <a:cs typeface="Times New Roman"/>
              </a:rPr>
              <a:t> </a:t>
            </a:r>
            <a:r>
              <a:rPr dirty="0" sz="1450" spc="-10">
                <a:latin typeface="Times New Roman"/>
                <a:cs typeface="Times New Roman"/>
              </a:rPr>
              <a:t>continued</a:t>
            </a:r>
            <a:r>
              <a:rPr dirty="0" sz="1450" spc="35">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10">
                <a:latin typeface="Times New Roman"/>
                <a:cs typeface="Times New Roman"/>
              </a:rPr>
              <a:t>swing</a:t>
            </a:r>
            <a:r>
              <a:rPr dirty="0" sz="1450" spc="35">
                <a:latin typeface="Times New Roman"/>
                <a:cs typeface="Times New Roman"/>
              </a:rPr>
              <a:t> </a:t>
            </a:r>
            <a:r>
              <a:rPr dirty="0" sz="1450" spc="-10">
                <a:latin typeface="Times New Roman"/>
                <a:cs typeface="Times New Roman"/>
              </a:rPr>
              <a:t>back</a:t>
            </a:r>
            <a:r>
              <a:rPr dirty="0" sz="1450" spc="30">
                <a:latin typeface="Times New Roman"/>
                <a:cs typeface="Times New Roman"/>
              </a:rPr>
              <a:t> </a:t>
            </a:r>
            <a:r>
              <a:rPr dirty="0" sz="1450" spc="-5">
                <a:latin typeface="Times New Roman"/>
                <a:cs typeface="Times New Roman"/>
              </a:rPr>
              <a:t>on</a:t>
            </a:r>
            <a:r>
              <a:rPr dirty="0" sz="1450" spc="30">
                <a:latin typeface="Times New Roman"/>
                <a:cs typeface="Times New Roman"/>
              </a:rPr>
              <a:t> </a:t>
            </a:r>
            <a:r>
              <a:rPr dirty="0" sz="1450" spc="-10">
                <a:latin typeface="Times New Roman"/>
                <a:cs typeface="Times New Roman"/>
              </a:rPr>
              <a:t>oiled</a:t>
            </a:r>
            <a:r>
              <a:rPr dirty="0" sz="1450" spc="30">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10">
                <a:latin typeface="Times New Roman"/>
                <a:cs typeface="Times New Roman"/>
              </a:rPr>
              <a:t>noiseless</a:t>
            </a:r>
            <a:endParaRPr sz="1450">
              <a:latin typeface="Times New Roman"/>
              <a:cs typeface="Times New Roman"/>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hinges, until it stood wide open </a:t>
            </a:r>
            <a:r>
              <a:rPr dirty="0" sz="1450" spc="-5">
                <a:latin typeface="Times New Roman"/>
                <a:cs typeface="Times New Roman"/>
              </a:rPr>
              <a:t>on a </a:t>
            </a:r>
            <a:r>
              <a:rPr dirty="0" sz="1450" spc="-10">
                <a:latin typeface="Times New Roman"/>
                <a:cs typeface="Times New Roman"/>
              </a:rPr>
              <a:t>black </a:t>
            </a:r>
            <a:r>
              <a:rPr dirty="0" sz="1450" spc="-20">
                <a:latin typeface="Times New Roman"/>
                <a:cs typeface="Times New Roman"/>
              </a:rPr>
              <a:t>interior. </a:t>
            </a:r>
            <a:r>
              <a:rPr dirty="0" sz="1450" spc="-10">
                <a:latin typeface="Times New Roman"/>
                <a:cs typeface="Times New Roman"/>
              </a:rPr>
              <a:t>When things fall </a:t>
            </a:r>
            <a:r>
              <a:rPr dirty="0" sz="1450" spc="-5">
                <a:latin typeface="Times New Roman"/>
                <a:cs typeface="Times New Roman"/>
              </a:rPr>
              <a:t>out  </a:t>
            </a:r>
            <a:r>
              <a:rPr dirty="0" sz="1450" spc="-10">
                <a:latin typeface="Times New Roman"/>
                <a:cs typeface="Times New Roman"/>
              </a:rPr>
              <a:t>opportunely for the person concerned,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apt to </a:t>
            </a:r>
            <a:r>
              <a:rPr dirty="0" sz="1450" spc="-5">
                <a:latin typeface="Times New Roman"/>
                <a:cs typeface="Times New Roman"/>
              </a:rPr>
              <a:t>be </a:t>
            </a:r>
            <a:r>
              <a:rPr dirty="0" sz="1450" spc="-10">
                <a:latin typeface="Times New Roman"/>
                <a:cs typeface="Times New Roman"/>
              </a:rPr>
              <a:t>critical about the how  </a:t>
            </a:r>
            <a:r>
              <a:rPr dirty="0" sz="1450" spc="-5">
                <a:latin typeface="Times New Roman"/>
                <a:cs typeface="Times New Roman"/>
              </a:rPr>
              <a:t>or </a:t>
            </a:r>
            <a:r>
              <a:rPr dirty="0" sz="1450" spc="-30">
                <a:latin typeface="Times New Roman"/>
                <a:cs typeface="Times New Roman"/>
              </a:rPr>
              <a:t>why, </a:t>
            </a:r>
            <a:r>
              <a:rPr dirty="0" sz="1450" spc="-10">
                <a:latin typeface="Times New Roman"/>
                <a:cs typeface="Times New Roman"/>
              </a:rPr>
              <a:t>his own immediate personal convenience seeming </a:t>
            </a:r>
            <a:r>
              <a:rPr dirty="0" sz="1450" spc="-5">
                <a:latin typeface="Times New Roman"/>
                <a:cs typeface="Times New Roman"/>
              </a:rPr>
              <a:t>a </a:t>
            </a:r>
            <a:r>
              <a:rPr dirty="0" sz="1450" spc="-10">
                <a:latin typeface="Times New Roman"/>
                <a:cs typeface="Times New Roman"/>
              </a:rPr>
              <a:t>sufficient reason  for the strangest oddities and resolutions in </a:t>
            </a:r>
            <a:r>
              <a:rPr dirty="0" sz="1450" spc="-5">
                <a:latin typeface="Times New Roman"/>
                <a:cs typeface="Times New Roman"/>
              </a:rPr>
              <a:t>our </a:t>
            </a:r>
            <a:r>
              <a:rPr dirty="0" sz="1450" spc="-10">
                <a:latin typeface="Times New Roman"/>
                <a:cs typeface="Times New Roman"/>
              </a:rPr>
              <a:t>sublunary things; and so  Denis, without </a:t>
            </a:r>
            <a:r>
              <a:rPr dirty="0" sz="1450" spc="-5">
                <a:latin typeface="Times New Roman"/>
                <a:cs typeface="Times New Roman"/>
              </a:rPr>
              <a:t>a </a:t>
            </a:r>
            <a:r>
              <a:rPr dirty="0" sz="1450" spc="-10">
                <a:latin typeface="Times New Roman"/>
                <a:cs typeface="Times New Roman"/>
              </a:rPr>
              <a:t>moment's hesitation, stepped within and partly closed the  </a:t>
            </a:r>
            <a:r>
              <a:rPr dirty="0" sz="1450" spc="-5">
                <a:latin typeface="Times New Roman"/>
                <a:cs typeface="Times New Roman"/>
              </a:rPr>
              <a:t>door </a:t>
            </a:r>
            <a:r>
              <a:rPr dirty="0" sz="1450" spc="-10">
                <a:latin typeface="Times New Roman"/>
                <a:cs typeface="Times New Roman"/>
              </a:rPr>
              <a:t>behind him to conceal his place </a:t>
            </a:r>
            <a:r>
              <a:rPr dirty="0" sz="1450" spc="-5">
                <a:latin typeface="Times New Roman"/>
                <a:cs typeface="Times New Roman"/>
              </a:rPr>
              <a:t>of </a:t>
            </a:r>
            <a:r>
              <a:rPr dirty="0" sz="1450" spc="-10">
                <a:latin typeface="Times New Roman"/>
                <a:cs typeface="Times New Roman"/>
              </a:rPr>
              <a:t>refuge. Nothing was further from his  thoughts than to close it altogether; </a:t>
            </a:r>
            <a:r>
              <a:rPr dirty="0" sz="1450" spc="-5">
                <a:latin typeface="Times New Roman"/>
                <a:cs typeface="Times New Roman"/>
              </a:rPr>
              <a:t>but </a:t>
            </a:r>
            <a:r>
              <a:rPr dirty="0" sz="1450" spc="-10">
                <a:latin typeface="Times New Roman"/>
                <a:cs typeface="Times New Roman"/>
              </a:rPr>
              <a:t>for some inexplicable reason </a:t>
            </a:r>
            <a:r>
              <a:rPr dirty="0" sz="1450" spc="-5">
                <a:latin typeface="Times New Roman"/>
                <a:cs typeface="Times New Roman"/>
              </a:rPr>
              <a:t>- </a:t>
            </a:r>
            <a:r>
              <a:rPr dirty="0" sz="1450" spc="-10">
                <a:latin typeface="Times New Roman"/>
                <a:cs typeface="Times New Roman"/>
              </a:rPr>
              <a:t>perhaps  </a:t>
            </a:r>
            <a:r>
              <a:rPr dirty="0" sz="1450" spc="-5">
                <a:latin typeface="Times New Roman"/>
                <a:cs typeface="Times New Roman"/>
              </a:rPr>
              <a:t>by a </a:t>
            </a:r>
            <a:r>
              <a:rPr dirty="0" sz="1450" spc="-10">
                <a:latin typeface="Times New Roman"/>
                <a:cs typeface="Times New Roman"/>
              </a:rPr>
              <a:t>spring </a:t>
            </a:r>
            <a:r>
              <a:rPr dirty="0" sz="1450" spc="-5">
                <a:latin typeface="Times New Roman"/>
                <a:cs typeface="Times New Roman"/>
              </a:rPr>
              <a:t>or a </a:t>
            </a:r>
            <a:r>
              <a:rPr dirty="0" sz="1450" spc="-10">
                <a:latin typeface="Times New Roman"/>
                <a:cs typeface="Times New Roman"/>
              </a:rPr>
              <a:t>weight </a:t>
            </a:r>
            <a:r>
              <a:rPr dirty="0" sz="1450" spc="-5">
                <a:latin typeface="Times New Roman"/>
                <a:cs typeface="Times New Roman"/>
              </a:rPr>
              <a:t>- </a:t>
            </a:r>
            <a:r>
              <a:rPr dirty="0" sz="1450" spc="-10">
                <a:latin typeface="Times New Roman"/>
                <a:cs typeface="Times New Roman"/>
              </a:rPr>
              <a:t>the ponderous mass </a:t>
            </a:r>
            <a:r>
              <a:rPr dirty="0" sz="1450" spc="-5">
                <a:latin typeface="Times New Roman"/>
                <a:cs typeface="Times New Roman"/>
              </a:rPr>
              <a:t>of </a:t>
            </a:r>
            <a:r>
              <a:rPr dirty="0" sz="1450" spc="-10">
                <a:latin typeface="Times New Roman"/>
                <a:cs typeface="Times New Roman"/>
              </a:rPr>
              <a:t>oak whipped itself </a:t>
            </a:r>
            <a:r>
              <a:rPr dirty="0" sz="1450" spc="-5">
                <a:latin typeface="Times New Roman"/>
                <a:cs typeface="Times New Roman"/>
              </a:rPr>
              <a:t>out of </a:t>
            </a:r>
            <a:r>
              <a:rPr dirty="0" sz="1450" spc="-10">
                <a:latin typeface="Times New Roman"/>
                <a:cs typeface="Times New Roman"/>
              </a:rPr>
              <a:t>his  fingers and clanked </a:t>
            </a:r>
            <a:r>
              <a:rPr dirty="0" sz="1450" spc="-5">
                <a:latin typeface="Times New Roman"/>
                <a:cs typeface="Times New Roman"/>
              </a:rPr>
              <a:t>to,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formidable rumble and </a:t>
            </a:r>
            <a:r>
              <a:rPr dirty="0" sz="1450" spc="-5">
                <a:latin typeface="Times New Roman"/>
                <a:cs typeface="Times New Roman"/>
              </a:rPr>
              <a:t>a </a:t>
            </a:r>
            <a:r>
              <a:rPr dirty="0" sz="1450" spc="-10">
                <a:latin typeface="Times New Roman"/>
                <a:cs typeface="Times New Roman"/>
              </a:rPr>
              <a:t>noise like the falling </a:t>
            </a:r>
            <a:r>
              <a:rPr dirty="0" sz="1450" spc="-5">
                <a:latin typeface="Times New Roman"/>
                <a:cs typeface="Times New Roman"/>
              </a:rPr>
              <a:t>of  </a:t>
            </a:r>
            <a:r>
              <a:rPr dirty="0" sz="1450" spc="-10">
                <a:latin typeface="Times New Roman"/>
                <a:cs typeface="Times New Roman"/>
              </a:rPr>
              <a:t>an automatic</a:t>
            </a:r>
            <a:r>
              <a:rPr dirty="0" sz="1450" spc="-5">
                <a:latin typeface="Times New Roman"/>
                <a:cs typeface="Times New Roman"/>
              </a:rPr>
              <a:t> </a:t>
            </a:r>
            <a:r>
              <a:rPr dirty="0" sz="1450" spc="-30">
                <a:latin typeface="Times New Roman"/>
                <a:cs typeface="Times New Roman"/>
              </a:rPr>
              <a:t>bar.</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a:t>
            </a:r>
            <a:r>
              <a:rPr dirty="0" sz="1450" spc="-5">
                <a:latin typeface="Times New Roman"/>
                <a:cs typeface="Times New Roman"/>
              </a:rPr>
              <a:t>round, </a:t>
            </a:r>
            <a:r>
              <a:rPr dirty="0" sz="1450" spc="-10">
                <a:latin typeface="Times New Roman"/>
                <a:cs typeface="Times New Roman"/>
              </a:rPr>
              <a:t>at that very moment, debauched </a:t>
            </a:r>
            <a:r>
              <a:rPr dirty="0" sz="1450" spc="-5">
                <a:latin typeface="Times New Roman"/>
                <a:cs typeface="Times New Roman"/>
              </a:rPr>
              <a:t>upon </a:t>
            </a:r>
            <a:r>
              <a:rPr dirty="0" sz="1450" spc="-10">
                <a:latin typeface="Times New Roman"/>
                <a:cs typeface="Times New Roman"/>
              </a:rPr>
              <a:t>the terrace and proceeded to  summon him with shouts and curses. He heard them ferreting in the dark  corners; the stock </a:t>
            </a:r>
            <a:r>
              <a:rPr dirty="0" sz="1450" spc="-5">
                <a:latin typeface="Times New Roman"/>
                <a:cs typeface="Times New Roman"/>
              </a:rPr>
              <a:t>of a </a:t>
            </a:r>
            <a:r>
              <a:rPr dirty="0" sz="1450" spc="-10">
                <a:latin typeface="Times New Roman"/>
                <a:cs typeface="Times New Roman"/>
              </a:rPr>
              <a:t>lance even rattled along the outer surface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behind which </a:t>
            </a:r>
            <a:r>
              <a:rPr dirty="0" sz="1450" spc="-5">
                <a:latin typeface="Times New Roman"/>
                <a:cs typeface="Times New Roman"/>
              </a:rPr>
              <a:t>he </a:t>
            </a:r>
            <a:r>
              <a:rPr dirty="0" sz="1450" spc="-10">
                <a:latin typeface="Times New Roman"/>
                <a:cs typeface="Times New Roman"/>
              </a:rPr>
              <a:t>stood; </a:t>
            </a:r>
            <a:r>
              <a:rPr dirty="0" sz="1450" spc="-5">
                <a:latin typeface="Times New Roman"/>
                <a:cs typeface="Times New Roman"/>
              </a:rPr>
              <a:t>but </a:t>
            </a:r>
            <a:r>
              <a:rPr dirty="0" sz="1450" spc="-10">
                <a:latin typeface="Times New Roman"/>
                <a:cs typeface="Times New Roman"/>
              </a:rPr>
              <a:t>these gentlemen were in too high </a:t>
            </a:r>
            <a:r>
              <a:rPr dirty="0" sz="1450" spc="-5">
                <a:latin typeface="Times New Roman"/>
                <a:cs typeface="Times New Roman"/>
              </a:rPr>
              <a:t>a </a:t>
            </a:r>
            <a:r>
              <a:rPr dirty="0" sz="1450" spc="-10">
                <a:latin typeface="Times New Roman"/>
                <a:cs typeface="Times New Roman"/>
              </a:rPr>
              <a:t>humour to </a:t>
            </a:r>
            <a:r>
              <a:rPr dirty="0" sz="1450" spc="-5">
                <a:latin typeface="Times New Roman"/>
                <a:cs typeface="Times New Roman"/>
              </a:rPr>
              <a:t>be  </a:t>
            </a:r>
            <a:r>
              <a:rPr dirty="0" sz="1450" spc="-10">
                <a:latin typeface="Times New Roman"/>
                <a:cs typeface="Times New Roman"/>
              </a:rPr>
              <a:t>long delayed, and soon made </a:t>
            </a:r>
            <a:r>
              <a:rPr dirty="0" sz="1450" spc="-15">
                <a:latin typeface="Times New Roman"/>
                <a:cs typeface="Times New Roman"/>
              </a:rPr>
              <a:t>off </a:t>
            </a:r>
            <a:r>
              <a:rPr dirty="0" sz="1450" spc="-10">
                <a:latin typeface="Times New Roman"/>
                <a:cs typeface="Times New Roman"/>
              </a:rPr>
              <a:t>down </a:t>
            </a:r>
            <a:r>
              <a:rPr dirty="0" sz="1450" spc="-5">
                <a:latin typeface="Times New Roman"/>
                <a:cs typeface="Times New Roman"/>
              </a:rPr>
              <a:t>a </a:t>
            </a:r>
            <a:r>
              <a:rPr dirty="0" sz="1450" spc="-10">
                <a:latin typeface="Times New Roman"/>
                <a:cs typeface="Times New Roman"/>
              </a:rPr>
              <a:t>corkscrew pathway which had  escaped Denis's observation, and passed </a:t>
            </a:r>
            <a:r>
              <a:rPr dirty="0" sz="1450" spc="-5">
                <a:latin typeface="Times New Roman"/>
                <a:cs typeface="Times New Roman"/>
              </a:rPr>
              <a:t>out of </a:t>
            </a:r>
            <a:r>
              <a:rPr dirty="0" sz="1450" spc="-10">
                <a:latin typeface="Times New Roman"/>
                <a:cs typeface="Times New Roman"/>
              </a:rPr>
              <a:t>sight and hearing along the  battlements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town.</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Denis breathed again. He gave them </a:t>
            </a:r>
            <a:r>
              <a:rPr dirty="0" sz="1450" spc="-5">
                <a:latin typeface="Times New Roman"/>
                <a:cs typeface="Times New Roman"/>
              </a:rPr>
              <a:t>a </a:t>
            </a:r>
            <a:r>
              <a:rPr dirty="0" sz="1450" spc="-10">
                <a:latin typeface="Times New Roman"/>
                <a:cs typeface="Times New Roman"/>
              </a:rPr>
              <a:t>few minutes' grace for fear </a:t>
            </a:r>
            <a:r>
              <a:rPr dirty="0" sz="1450" spc="-5">
                <a:latin typeface="Times New Roman"/>
                <a:cs typeface="Times New Roman"/>
              </a:rPr>
              <a:t>of </a:t>
            </a:r>
            <a:r>
              <a:rPr dirty="0" sz="1450" spc="-10">
                <a:latin typeface="Times New Roman"/>
                <a:cs typeface="Times New Roman"/>
              </a:rPr>
              <a:t>accidents,  and then groped about for some means </a:t>
            </a:r>
            <a:r>
              <a:rPr dirty="0" sz="1450" spc="-5">
                <a:latin typeface="Times New Roman"/>
                <a:cs typeface="Times New Roman"/>
              </a:rPr>
              <a:t>of </a:t>
            </a:r>
            <a:r>
              <a:rPr dirty="0" sz="1450" spc="-10">
                <a:latin typeface="Times New Roman"/>
                <a:cs typeface="Times New Roman"/>
              </a:rPr>
              <a:t>opening the </a:t>
            </a:r>
            <a:r>
              <a:rPr dirty="0" sz="1450" spc="-5">
                <a:latin typeface="Times New Roman"/>
                <a:cs typeface="Times New Roman"/>
              </a:rPr>
              <a:t>door </a:t>
            </a:r>
            <a:r>
              <a:rPr dirty="0" sz="1450" spc="-10">
                <a:latin typeface="Times New Roman"/>
                <a:cs typeface="Times New Roman"/>
              </a:rPr>
              <a:t>and slipping forth  again. The inner surface was quite smooth, </a:t>
            </a:r>
            <a:r>
              <a:rPr dirty="0" sz="1450" spc="-5">
                <a:latin typeface="Times New Roman"/>
                <a:cs typeface="Times New Roman"/>
              </a:rPr>
              <a:t>not a </a:t>
            </a:r>
            <a:r>
              <a:rPr dirty="0" sz="1450" spc="-10">
                <a:latin typeface="Times New Roman"/>
                <a:cs typeface="Times New Roman"/>
              </a:rPr>
              <a:t>handle, </a:t>
            </a:r>
            <a:r>
              <a:rPr dirty="0" sz="1450" spc="-5">
                <a:latin typeface="Times New Roman"/>
                <a:cs typeface="Times New Roman"/>
              </a:rPr>
              <a:t>not a </a:t>
            </a:r>
            <a:r>
              <a:rPr dirty="0" sz="1450" spc="-10">
                <a:latin typeface="Times New Roman"/>
                <a:cs typeface="Times New Roman"/>
              </a:rPr>
              <a:t>moulding, </a:t>
            </a:r>
            <a:r>
              <a:rPr dirty="0" sz="1450" spc="-5">
                <a:latin typeface="Times New Roman"/>
                <a:cs typeface="Times New Roman"/>
              </a:rPr>
              <a:t>not a  </a:t>
            </a:r>
            <a:r>
              <a:rPr dirty="0" sz="1450" spc="-10">
                <a:latin typeface="Times New Roman"/>
                <a:cs typeface="Times New Roman"/>
              </a:rPr>
              <a:t>projection </a:t>
            </a:r>
            <a:r>
              <a:rPr dirty="0" sz="1450" spc="-5">
                <a:latin typeface="Times New Roman"/>
                <a:cs typeface="Times New Roman"/>
              </a:rPr>
              <a:t>of </a:t>
            </a:r>
            <a:r>
              <a:rPr dirty="0" sz="1450" spc="-10">
                <a:latin typeface="Times New Roman"/>
                <a:cs typeface="Times New Roman"/>
              </a:rPr>
              <a:t>any sort. He </a:t>
            </a:r>
            <a:r>
              <a:rPr dirty="0" sz="1450" spc="-5">
                <a:latin typeface="Times New Roman"/>
                <a:cs typeface="Times New Roman"/>
              </a:rPr>
              <a:t>got </a:t>
            </a:r>
            <a:r>
              <a:rPr dirty="0" sz="1450" spc="-10">
                <a:latin typeface="Times New Roman"/>
                <a:cs typeface="Times New Roman"/>
              </a:rPr>
              <a:t>his finger-nails round the edges and pulled, </a:t>
            </a:r>
            <a:r>
              <a:rPr dirty="0" sz="1450" spc="-5">
                <a:latin typeface="Times New Roman"/>
                <a:cs typeface="Times New Roman"/>
              </a:rPr>
              <a:t>but  </a:t>
            </a:r>
            <a:r>
              <a:rPr dirty="0" sz="1450" spc="-10">
                <a:latin typeface="Times New Roman"/>
                <a:cs typeface="Times New Roman"/>
              </a:rPr>
              <a:t>the mass was immovable. He shook it, it was as firm as </a:t>
            </a:r>
            <a:r>
              <a:rPr dirty="0" sz="1450" spc="-5">
                <a:latin typeface="Times New Roman"/>
                <a:cs typeface="Times New Roman"/>
              </a:rPr>
              <a:t>a </a:t>
            </a:r>
            <a:r>
              <a:rPr dirty="0" sz="1450" spc="-10">
                <a:latin typeface="Times New Roman"/>
                <a:cs typeface="Times New Roman"/>
              </a:rPr>
              <a:t>rock. Denis </a:t>
            </a:r>
            <a:r>
              <a:rPr dirty="0" sz="1450" spc="-5">
                <a:latin typeface="Times New Roman"/>
                <a:cs typeface="Times New Roman"/>
              </a:rPr>
              <a:t>de  </a:t>
            </a:r>
            <a:r>
              <a:rPr dirty="0" sz="1450" spc="-10">
                <a:latin typeface="Times New Roman"/>
                <a:cs typeface="Times New Roman"/>
              </a:rPr>
              <a:t>Beaulieu frowned and gave vent to </a:t>
            </a:r>
            <a:r>
              <a:rPr dirty="0" sz="1450" spc="-5">
                <a:latin typeface="Times New Roman"/>
                <a:cs typeface="Times New Roman"/>
              </a:rPr>
              <a:t>a </a:t>
            </a:r>
            <a:r>
              <a:rPr dirty="0" sz="1450" spc="-10">
                <a:latin typeface="Times New Roman"/>
                <a:cs typeface="Times New Roman"/>
              </a:rPr>
              <a:t>little noiseless whistle. What ailed the  door? </a:t>
            </a:r>
            <a:r>
              <a:rPr dirty="0" sz="1450" spc="-5">
                <a:latin typeface="Times New Roman"/>
                <a:cs typeface="Times New Roman"/>
              </a:rPr>
              <a:t>he </a:t>
            </a:r>
            <a:r>
              <a:rPr dirty="0" sz="1450" spc="-10">
                <a:latin typeface="Times New Roman"/>
                <a:cs typeface="Times New Roman"/>
              </a:rPr>
              <a:t>wondered. Why was it open? How came it to shut so easily and so  effectually after him? There was something obscure and underhand about all  this, that was little to the </a:t>
            </a:r>
            <a:r>
              <a:rPr dirty="0" sz="1450" spc="-5">
                <a:latin typeface="Times New Roman"/>
                <a:cs typeface="Times New Roman"/>
              </a:rPr>
              <a:t>young </a:t>
            </a:r>
            <a:r>
              <a:rPr dirty="0" sz="1450" spc="-10">
                <a:latin typeface="Times New Roman"/>
                <a:cs typeface="Times New Roman"/>
              </a:rPr>
              <a:t>man's </a:t>
            </a:r>
            <a:r>
              <a:rPr dirty="0" sz="1450" spc="-25">
                <a:latin typeface="Times New Roman"/>
                <a:cs typeface="Times New Roman"/>
              </a:rPr>
              <a:t>fancy. </a:t>
            </a:r>
            <a:r>
              <a:rPr dirty="0" sz="1450" spc="-10">
                <a:latin typeface="Times New Roman"/>
                <a:cs typeface="Times New Roman"/>
              </a:rPr>
              <a:t>It looked like </a:t>
            </a:r>
            <a:r>
              <a:rPr dirty="0" sz="1450" spc="-5">
                <a:latin typeface="Times New Roman"/>
                <a:cs typeface="Times New Roman"/>
              </a:rPr>
              <a:t>a </a:t>
            </a:r>
            <a:r>
              <a:rPr dirty="0" sz="1450" spc="-10">
                <a:latin typeface="Times New Roman"/>
                <a:cs typeface="Times New Roman"/>
              </a:rPr>
              <a:t>snare; and yet  who could suppose </a:t>
            </a:r>
            <a:r>
              <a:rPr dirty="0" sz="1450" spc="-5">
                <a:latin typeface="Times New Roman"/>
                <a:cs typeface="Times New Roman"/>
              </a:rPr>
              <a:t>a </a:t>
            </a:r>
            <a:r>
              <a:rPr dirty="0" sz="1450" spc="-10">
                <a:latin typeface="Times New Roman"/>
                <a:cs typeface="Times New Roman"/>
              </a:rPr>
              <a:t>snare in such </a:t>
            </a:r>
            <a:r>
              <a:rPr dirty="0" sz="1450" spc="-5">
                <a:latin typeface="Times New Roman"/>
                <a:cs typeface="Times New Roman"/>
              </a:rPr>
              <a:t>a </a:t>
            </a:r>
            <a:r>
              <a:rPr dirty="0" sz="1450" spc="-10">
                <a:latin typeface="Times New Roman"/>
                <a:cs typeface="Times New Roman"/>
              </a:rPr>
              <a:t>quiet by-street and in </a:t>
            </a:r>
            <a:r>
              <a:rPr dirty="0" sz="1450" spc="-5">
                <a:latin typeface="Times New Roman"/>
                <a:cs typeface="Times New Roman"/>
              </a:rPr>
              <a:t>a </a:t>
            </a:r>
            <a:r>
              <a:rPr dirty="0" sz="1450" spc="-10">
                <a:latin typeface="Times New Roman"/>
                <a:cs typeface="Times New Roman"/>
              </a:rPr>
              <a:t>house </a:t>
            </a:r>
            <a:r>
              <a:rPr dirty="0" sz="1450" spc="-5">
                <a:latin typeface="Times New Roman"/>
                <a:cs typeface="Times New Roman"/>
              </a:rPr>
              <a:t>of </a:t>
            </a:r>
            <a:r>
              <a:rPr dirty="0" sz="1450" spc="-10">
                <a:latin typeface="Times New Roman"/>
                <a:cs typeface="Times New Roman"/>
              </a:rPr>
              <a:t>so  prosperous and even noble an exterior? And yet </a:t>
            </a:r>
            <a:r>
              <a:rPr dirty="0" sz="1450" spc="-5">
                <a:latin typeface="Times New Roman"/>
                <a:cs typeface="Times New Roman"/>
              </a:rPr>
              <a:t>- </a:t>
            </a:r>
            <a:r>
              <a:rPr dirty="0" sz="1450" spc="-10">
                <a:latin typeface="Times New Roman"/>
                <a:cs typeface="Times New Roman"/>
              </a:rPr>
              <a:t>snare </a:t>
            </a:r>
            <a:r>
              <a:rPr dirty="0" sz="1450" spc="-5">
                <a:latin typeface="Times New Roman"/>
                <a:cs typeface="Times New Roman"/>
              </a:rPr>
              <a:t>or no </a:t>
            </a:r>
            <a:r>
              <a:rPr dirty="0" sz="1450" spc="-10">
                <a:latin typeface="Times New Roman"/>
                <a:cs typeface="Times New Roman"/>
              </a:rPr>
              <a:t>snare,  intentionally </a:t>
            </a:r>
            <a:r>
              <a:rPr dirty="0" sz="1450" spc="-5">
                <a:latin typeface="Times New Roman"/>
                <a:cs typeface="Times New Roman"/>
              </a:rPr>
              <a:t>or </a:t>
            </a:r>
            <a:r>
              <a:rPr dirty="0" sz="1450" spc="-10">
                <a:latin typeface="Times New Roman"/>
                <a:cs typeface="Times New Roman"/>
              </a:rPr>
              <a:t>unintentionally </a:t>
            </a:r>
            <a:r>
              <a:rPr dirty="0" sz="1450" spc="-5">
                <a:latin typeface="Times New Roman"/>
                <a:cs typeface="Times New Roman"/>
              </a:rPr>
              <a:t>- </a:t>
            </a: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was, prettily trapped; and for the life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he </a:t>
            </a:r>
            <a:r>
              <a:rPr dirty="0" sz="1450" spc="-10">
                <a:latin typeface="Times New Roman"/>
                <a:cs typeface="Times New Roman"/>
              </a:rPr>
              <a:t>could see </a:t>
            </a:r>
            <a:r>
              <a:rPr dirty="0" sz="1450" spc="-5">
                <a:latin typeface="Times New Roman"/>
                <a:cs typeface="Times New Roman"/>
              </a:rPr>
              <a:t>no </a:t>
            </a:r>
            <a:r>
              <a:rPr dirty="0" sz="1450" spc="-10">
                <a:latin typeface="Times New Roman"/>
                <a:cs typeface="Times New Roman"/>
              </a:rPr>
              <a:t>way </a:t>
            </a:r>
            <a:r>
              <a:rPr dirty="0" sz="1450" spc="-5">
                <a:latin typeface="Times New Roman"/>
                <a:cs typeface="Times New Roman"/>
              </a:rPr>
              <a:t>out of </a:t>
            </a:r>
            <a:r>
              <a:rPr dirty="0" sz="1450" spc="-10">
                <a:latin typeface="Times New Roman"/>
                <a:cs typeface="Times New Roman"/>
              </a:rPr>
              <a:t>it again. The darkness began to weigh </a:t>
            </a:r>
            <a:r>
              <a:rPr dirty="0" sz="1450" spc="-5">
                <a:latin typeface="Times New Roman"/>
                <a:cs typeface="Times New Roman"/>
              </a:rPr>
              <a:t>upon  </a:t>
            </a:r>
            <a:r>
              <a:rPr dirty="0" sz="1450" spc="-10">
                <a:latin typeface="Times New Roman"/>
                <a:cs typeface="Times New Roman"/>
              </a:rPr>
              <a:t>him. He gave ear; all was silent without, </a:t>
            </a:r>
            <a:r>
              <a:rPr dirty="0" sz="1450" spc="-5">
                <a:latin typeface="Times New Roman"/>
                <a:cs typeface="Times New Roman"/>
              </a:rPr>
              <a:t>but </a:t>
            </a:r>
            <a:r>
              <a:rPr dirty="0" sz="1450" spc="-10">
                <a:latin typeface="Times New Roman"/>
                <a:cs typeface="Times New Roman"/>
              </a:rPr>
              <a:t>within and close </a:t>
            </a:r>
            <a:r>
              <a:rPr dirty="0" sz="1450" spc="-5">
                <a:latin typeface="Times New Roman"/>
                <a:cs typeface="Times New Roman"/>
              </a:rPr>
              <a:t>by he </a:t>
            </a:r>
            <a:r>
              <a:rPr dirty="0" sz="1450" spc="-10">
                <a:latin typeface="Times New Roman"/>
                <a:cs typeface="Times New Roman"/>
              </a:rPr>
              <a:t>seemed to  catch </a:t>
            </a:r>
            <a:r>
              <a:rPr dirty="0" sz="1450" spc="-5">
                <a:latin typeface="Times New Roman"/>
                <a:cs typeface="Times New Roman"/>
              </a:rPr>
              <a:t>a </a:t>
            </a:r>
            <a:r>
              <a:rPr dirty="0" sz="1450" spc="-10">
                <a:latin typeface="Times New Roman"/>
                <a:cs typeface="Times New Roman"/>
              </a:rPr>
              <a:t>faint sighing, </a:t>
            </a:r>
            <a:r>
              <a:rPr dirty="0" sz="1450" spc="-5">
                <a:latin typeface="Times New Roman"/>
                <a:cs typeface="Times New Roman"/>
              </a:rPr>
              <a:t>a </a:t>
            </a:r>
            <a:r>
              <a:rPr dirty="0" sz="1450" spc="-10">
                <a:latin typeface="Times New Roman"/>
                <a:cs typeface="Times New Roman"/>
              </a:rPr>
              <a:t>faint sobbing rustle, </a:t>
            </a:r>
            <a:r>
              <a:rPr dirty="0" sz="1450" spc="-5">
                <a:latin typeface="Times New Roman"/>
                <a:cs typeface="Times New Roman"/>
              </a:rPr>
              <a:t>a </a:t>
            </a:r>
            <a:r>
              <a:rPr dirty="0" sz="1450" spc="-10">
                <a:latin typeface="Times New Roman"/>
                <a:cs typeface="Times New Roman"/>
              </a:rPr>
              <a:t>little stealthy creak </a:t>
            </a:r>
            <a:r>
              <a:rPr dirty="0" sz="1450" spc="-5">
                <a:latin typeface="Times New Roman"/>
                <a:cs typeface="Times New Roman"/>
              </a:rPr>
              <a:t>- </a:t>
            </a:r>
            <a:r>
              <a:rPr dirty="0" sz="1450" spc="-10">
                <a:latin typeface="Times New Roman"/>
                <a:cs typeface="Times New Roman"/>
              </a:rPr>
              <a:t>as though  many persons were at his side, holding themselves quite still, and governing  even their respiration with the extreme </a:t>
            </a:r>
            <a:r>
              <a:rPr dirty="0" sz="1450" spc="-5">
                <a:latin typeface="Times New Roman"/>
                <a:cs typeface="Times New Roman"/>
              </a:rPr>
              <a:t>of </a:t>
            </a:r>
            <a:r>
              <a:rPr dirty="0" sz="1450" spc="-10">
                <a:latin typeface="Times New Roman"/>
                <a:cs typeface="Times New Roman"/>
              </a:rPr>
              <a:t>slyness. The idea went to his vitals  with </a:t>
            </a:r>
            <a:r>
              <a:rPr dirty="0" sz="1450" spc="-5">
                <a:latin typeface="Times New Roman"/>
                <a:cs typeface="Times New Roman"/>
              </a:rPr>
              <a:t>a </a:t>
            </a:r>
            <a:r>
              <a:rPr dirty="0" sz="1450" spc="-10">
                <a:latin typeface="Times New Roman"/>
                <a:cs typeface="Times New Roman"/>
              </a:rPr>
              <a:t>shock, and </a:t>
            </a:r>
            <a:r>
              <a:rPr dirty="0" sz="1450" spc="-5">
                <a:latin typeface="Times New Roman"/>
                <a:cs typeface="Times New Roman"/>
              </a:rPr>
              <a:t>he </a:t>
            </a:r>
            <a:r>
              <a:rPr dirty="0" sz="1450" spc="-10">
                <a:latin typeface="Times New Roman"/>
                <a:cs typeface="Times New Roman"/>
              </a:rPr>
              <a:t>faced about suddenly as if to defend his life. Then, for the  first time, </a:t>
            </a:r>
            <a:r>
              <a:rPr dirty="0" sz="1450" spc="-5">
                <a:latin typeface="Times New Roman"/>
                <a:cs typeface="Times New Roman"/>
              </a:rPr>
              <a:t>he </a:t>
            </a:r>
            <a:r>
              <a:rPr dirty="0" sz="1450" spc="-10">
                <a:latin typeface="Times New Roman"/>
                <a:cs typeface="Times New Roman"/>
              </a:rPr>
              <a:t>became aware </a:t>
            </a:r>
            <a:r>
              <a:rPr dirty="0" sz="1450" spc="-5">
                <a:latin typeface="Times New Roman"/>
                <a:cs typeface="Times New Roman"/>
              </a:rPr>
              <a:t>of a </a:t>
            </a:r>
            <a:r>
              <a:rPr dirty="0" sz="1450" spc="-10">
                <a:latin typeface="Times New Roman"/>
                <a:cs typeface="Times New Roman"/>
              </a:rPr>
              <a:t>light about the level </a:t>
            </a:r>
            <a:r>
              <a:rPr dirty="0" sz="1450" spc="-5">
                <a:latin typeface="Times New Roman"/>
                <a:cs typeface="Times New Roman"/>
              </a:rPr>
              <a:t>of </a:t>
            </a:r>
            <a:r>
              <a:rPr dirty="0" sz="1450" spc="-10">
                <a:latin typeface="Times New Roman"/>
                <a:cs typeface="Times New Roman"/>
              </a:rPr>
              <a:t>his eyes and at some  distance in the interior </a:t>
            </a:r>
            <a:r>
              <a:rPr dirty="0" sz="1450" spc="-5">
                <a:latin typeface="Times New Roman"/>
                <a:cs typeface="Times New Roman"/>
              </a:rPr>
              <a:t>of </a:t>
            </a:r>
            <a:r>
              <a:rPr dirty="0" sz="1450" spc="-10">
                <a:latin typeface="Times New Roman"/>
                <a:cs typeface="Times New Roman"/>
              </a:rPr>
              <a:t>the house </a:t>
            </a:r>
            <a:r>
              <a:rPr dirty="0" sz="1450" spc="-5">
                <a:latin typeface="Times New Roman"/>
                <a:cs typeface="Times New Roman"/>
              </a:rPr>
              <a:t>- a </a:t>
            </a:r>
            <a:r>
              <a:rPr dirty="0" sz="1450" spc="-10">
                <a:latin typeface="Times New Roman"/>
                <a:cs typeface="Times New Roman"/>
              </a:rPr>
              <a:t>vertical thread </a:t>
            </a:r>
            <a:r>
              <a:rPr dirty="0" sz="1450" spc="-5">
                <a:latin typeface="Times New Roman"/>
                <a:cs typeface="Times New Roman"/>
              </a:rPr>
              <a:t>of </a:t>
            </a:r>
            <a:r>
              <a:rPr dirty="0" sz="1450" spc="-10">
                <a:latin typeface="Times New Roman"/>
                <a:cs typeface="Times New Roman"/>
              </a:rPr>
              <a:t>light, widening  towards the bottom, such as might escape between two wings </a:t>
            </a:r>
            <a:r>
              <a:rPr dirty="0" sz="1450" spc="-5">
                <a:latin typeface="Times New Roman"/>
                <a:cs typeface="Times New Roman"/>
              </a:rPr>
              <a:t>of </a:t>
            </a:r>
            <a:r>
              <a:rPr dirty="0" sz="1450" spc="-10">
                <a:latin typeface="Times New Roman"/>
                <a:cs typeface="Times New Roman"/>
              </a:rPr>
              <a:t>arras over </a:t>
            </a:r>
            <a:r>
              <a:rPr dirty="0" sz="1450" spc="-5">
                <a:latin typeface="Times New Roman"/>
                <a:cs typeface="Times New Roman"/>
              </a:rPr>
              <a:t>a  </a:t>
            </a:r>
            <a:r>
              <a:rPr dirty="0" sz="1450" spc="-20">
                <a:latin typeface="Times New Roman"/>
                <a:cs typeface="Times New Roman"/>
              </a:rPr>
              <a:t>doorway. </a:t>
            </a:r>
            <a:r>
              <a:rPr dirty="0" sz="1450" spc="-60">
                <a:latin typeface="Times New Roman"/>
                <a:cs typeface="Times New Roman"/>
              </a:rPr>
              <a:t>To </a:t>
            </a:r>
            <a:r>
              <a:rPr dirty="0" sz="1450" spc="-10">
                <a:latin typeface="Times New Roman"/>
                <a:cs typeface="Times New Roman"/>
              </a:rPr>
              <a:t>see anything was </a:t>
            </a:r>
            <a:r>
              <a:rPr dirty="0" sz="1450" spc="-5">
                <a:latin typeface="Times New Roman"/>
                <a:cs typeface="Times New Roman"/>
              </a:rPr>
              <a:t>a </a:t>
            </a:r>
            <a:r>
              <a:rPr dirty="0" sz="1450" spc="-10">
                <a:latin typeface="Times New Roman"/>
                <a:cs typeface="Times New Roman"/>
              </a:rPr>
              <a:t>relief to Denis; it was like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solid  ground to </a:t>
            </a:r>
            <a:r>
              <a:rPr dirty="0" sz="1450" spc="-5">
                <a:latin typeface="Times New Roman"/>
                <a:cs typeface="Times New Roman"/>
              </a:rPr>
              <a:t>a </a:t>
            </a:r>
            <a:r>
              <a:rPr dirty="0" sz="1450" spc="-10">
                <a:latin typeface="Times New Roman"/>
                <a:cs typeface="Times New Roman"/>
              </a:rPr>
              <a:t>man labouring in </a:t>
            </a:r>
            <a:r>
              <a:rPr dirty="0" sz="1450" spc="-5">
                <a:latin typeface="Times New Roman"/>
                <a:cs typeface="Times New Roman"/>
              </a:rPr>
              <a:t>a </a:t>
            </a:r>
            <a:r>
              <a:rPr dirty="0" sz="1450" spc="-10">
                <a:latin typeface="Times New Roman"/>
                <a:cs typeface="Times New Roman"/>
              </a:rPr>
              <a:t>morass; his mind seized </a:t>
            </a:r>
            <a:r>
              <a:rPr dirty="0" sz="1450" spc="-5">
                <a:latin typeface="Times New Roman"/>
                <a:cs typeface="Times New Roman"/>
              </a:rPr>
              <a:t>upon </a:t>
            </a:r>
            <a:r>
              <a:rPr dirty="0" sz="1450" spc="-10">
                <a:latin typeface="Times New Roman"/>
                <a:cs typeface="Times New Roman"/>
              </a:rPr>
              <a:t>it with avidity;  and</a:t>
            </a:r>
            <a:r>
              <a:rPr dirty="0" sz="1450" spc="60">
                <a:latin typeface="Times New Roman"/>
                <a:cs typeface="Times New Roman"/>
              </a:rPr>
              <a:t> </a:t>
            </a:r>
            <a:r>
              <a:rPr dirty="0" sz="1450" spc="-5">
                <a:latin typeface="Times New Roman"/>
                <a:cs typeface="Times New Roman"/>
              </a:rPr>
              <a:t>he</a:t>
            </a:r>
            <a:r>
              <a:rPr dirty="0" sz="1450" spc="65">
                <a:latin typeface="Times New Roman"/>
                <a:cs typeface="Times New Roman"/>
              </a:rPr>
              <a:t> </a:t>
            </a:r>
            <a:r>
              <a:rPr dirty="0" sz="1450" spc="-10">
                <a:latin typeface="Times New Roman"/>
                <a:cs typeface="Times New Roman"/>
              </a:rPr>
              <a:t>stood</a:t>
            </a:r>
            <a:r>
              <a:rPr dirty="0" sz="1450" spc="65">
                <a:latin typeface="Times New Roman"/>
                <a:cs typeface="Times New Roman"/>
              </a:rPr>
              <a:t> </a:t>
            </a:r>
            <a:r>
              <a:rPr dirty="0" sz="1450" spc="-10">
                <a:latin typeface="Times New Roman"/>
                <a:cs typeface="Times New Roman"/>
              </a:rPr>
              <a:t>staring</a:t>
            </a:r>
            <a:r>
              <a:rPr dirty="0" sz="1450" spc="65">
                <a:latin typeface="Times New Roman"/>
                <a:cs typeface="Times New Roman"/>
              </a:rPr>
              <a:t> </a:t>
            </a:r>
            <a:r>
              <a:rPr dirty="0" sz="1450" spc="-10">
                <a:latin typeface="Times New Roman"/>
                <a:cs typeface="Times New Roman"/>
              </a:rPr>
              <a:t>at</a:t>
            </a:r>
            <a:r>
              <a:rPr dirty="0" sz="1450" spc="65">
                <a:latin typeface="Times New Roman"/>
                <a:cs typeface="Times New Roman"/>
              </a:rPr>
              <a:t>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trying</a:t>
            </a:r>
            <a:r>
              <a:rPr dirty="0" sz="1450" spc="65">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piece</a:t>
            </a:r>
            <a:r>
              <a:rPr dirty="0" sz="1450" spc="65">
                <a:latin typeface="Times New Roman"/>
                <a:cs typeface="Times New Roman"/>
              </a:rPr>
              <a:t> </a:t>
            </a:r>
            <a:r>
              <a:rPr dirty="0" sz="1450" spc="-10">
                <a:latin typeface="Times New Roman"/>
                <a:cs typeface="Times New Roman"/>
              </a:rPr>
              <a:t>together</a:t>
            </a:r>
            <a:r>
              <a:rPr dirty="0" sz="1450" spc="65">
                <a:latin typeface="Times New Roman"/>
                <a:cs typeface="Times New Roman"/>
              </a:rPr>
              <a:t> </a:t>
            </a:r>
            <a:r>
              <a:rPr dirty="0" sz="1450" spc="-10">
                <a:latin typeface="Times New Roman"/>
                <a:cs typeface="Times New Roman"/>
              </a:rPr>
              <a:t>some</a:t>
            </a:r>
            <a:r>
              <a:rPr dirty="0" sz="1450" spc="65">
                <a:latin typeface="Times New Roman"/>
                <a:cs typeface="Times New Roman"/>
              </a:rPr>
              <a:t> </a:t>
            </a:r>
            <a:r>
              <a:rPr dirty="0" sz="1450" spc="-10">
                <a:latin typeface="Times New Roman"/>
                <a:cs typeface="Times New Roman"/>
              </a:rPr>
              <a:t>logical</a:t>
            </a:r>
            <a:r>
              <a:rPr dirty="0" sz="1450" spc="65">
                <a:latin typeface="Times New Roman"/>
                <a:cs typeface="Times New Roman"/>
              </a:rPr>
              <a:t> </a:t>
            </a:r>
            <a:r>
              <a:rPr dirty="0" sz="1450" spc="-10">
                <a:latin typeface="Times New Roman"/>
                <a:cs typeface="Times New Roman"/>
              </a:rPr>
              <a:t>conception</a:t>
            </a:r>
            <a:endParaRPr sz="1450">
              <a:latin typeface="Times New Roman"/>
              <a:cs typeface="Times New Roman"/>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of </a:t>
            </a:r>
            <a:r>
              <a:rPr dirty="0" sz="1450" spc="-10">
                <a:latin typeface="Times New Roman"/>
                <a:cs typeface="Times New Roman"/>
              </a:rPr>
              <a:t>his surroundings. Plainly there was </a:t>
            </a:r>
            <a:r>
              <a:rPr dirty="0" sz="1450" spc="-5">
                <a:latin typeface="Times New Roman"/>
                <a:cs typeface="Times New Roman"/>
              </a:rPr>
              <a:t>a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steps ascending from his own  level to that </a:t>
            </a:r>
            <a:r>
              <a:rPr dirty="0" sz="1450" spc="-5">
                <a:latin typeface="Times New Roman"/>
                <a:cs typeface="Times New Roman"/>
              </a:rPr>
              <a:t>of </a:t>
            </a:r>
            <a:r>
              <a:rPr dirty="0" sz="1450" spc="-10">
                <a:latin typeface="Times New Roman"/>
                <a:cs typeface="Times New Roman"/>
              </a:rPr>
              <a:t>this illuminated doorway; and indeed </a:t>
            </a:r>
            <a:r>
              <a:rPr dirty="0" sz="1450" spc="-5">
                <a:latin typeface="Times New Roman"/>
                <a:cs typeface="Times New Roman"/>
              </a:rPr>
              <a:t>he thought he </a:t>
            </a:r>
            <a:r>
              <a:rPr dirty="0" sz="1450" spc="-10">
                <a:latin typeface="Times New Roman"/>
                <a:cs typeface="Times New Roman"/>
              </a:rPr>
              <a:t>could make  </a:t>
            </a:r>
            <a:r>
              <a:rPr dirty="0" sz="1450" spc="-5">
                <a:latin typeface="Times New Roman"/>
                <a:cs typeface="Times New Roman"/>
              </a:rPr>
              <a:t>out </a:t>
            </a:r>
            <a:r>
              <a:rPr dirty="0" sz="1450" spc="-10">
                <a:latin typeface="Times New Roman"/>
                <a:cs typeface="Times New Roman"/>
              </a:rPr>
              <a:t>another thread </a:t>
            </a:r>
            <a:r>
              <a:rPr dirty="0" sz="1450" spc="-5">
                <a:latin typeface="Times New Roman"/>
                <a:cs typeface="Times New Roman"/>
              </a:rPr>
              <a:t>of </a:t>
            </a:r>
            <a:r>
              <a:rPr dirty="0" sz="1450" spc="-10">
                <a:latin typeface="Times New Roman"/>
                <a:cs typeface="Times New Roman"/>
              </a:rPr>
              <a:t>light, as fine as </a:t>
            </a:r>
            <a:r>
              <a:rPr dirty="0" sz="1450" spc="-5">
                <a:latin typeface="Times New Roman"/>
                <a:cs typeface="Times New Roman"/>
              </a:rPr>
              <a:t>a </a:t>
            </a:r>
            <a:r>
              <a:rPr dirty="0" sz="1450" spc="-10">
                <a:latin typeface="Times New Roman"/>
                <a:cs typeface="Times New Roman"/>
              </a:rPr>
              <a:t>needle and as faint as phosphorescence,  which might very well </a:t>
            </a:r>
            <a:r>
              <a:rPr dirty="0" sz="1450" spc="-5">
                <a:latin typeface="Times New Roman"/>
                <a:cs typeface="Times New Roman"/>
              </a:rPr>
              <a:t>be </a:t>
            </a:r>
            <a:r>
              <a:rPr dirty="0" sz="1450" spc="-10">
                <a:latin typeface="Times New Roman"/>
                <a:cs typeface="Times New Roman"/>
              </a:rPr>
              <a:t>reflected along the polished wood </a:t>
            </a:r>
            <a:r>
              <a:rPr dirty="0" sz="1450" spc="-5">
                <a:latin typeface="Times New Roman"/>
                <a:cs typeface="Times New Roman"/>
              </a:rPr>
              <a:t>of a </a:t>
            </a:r>
            <a:r>
              <a:rPr dirty="0" sz="1450" spc="-10">
                <a:latin typeface="Times New Roman"/>
                <a:cs typeface="Times New Roman"/>
              </a:rPr>
              <a:t>handrail.  Since </a:t>
            </a:r>
            <a:r>
              <a:rPr dirty="0" sz="1450" spc="-5">
                <a:latin typeface="Times New Roman"/>
                <a:cs typeface="Times New Roman"/>
              </a:rPr>
              <a:t>he </a:t>
            </a:r>
            <a:r>
              <a:rPr dirty="0" sz="1450" spc="-10">
                <a:latin typeface="Times New Roman"/>
                <a:cs typeface="Times New Roman"/>
              </a:rPr>
              <a:t>had begun to suspect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alone, his heart had continued to  beat with smothering violence, and an intolerable desire for action </a:t>
            </a:r>
            <a:r>
              <a:rPr dirty="0" sz="1450" spc="-5">
                <a:latin typeface="Times New Roman"/>
                <a:cs typeface="Times New Roman"/>
              </a:rPr>
              <a:t>of </a:t>
            </a:r>
            <a:r>
              <a:rPr dirty="0" sz="1450" spc="-10">
                <a:latin typeface="Times New Roman"/>
                <a:cs typeface="Times New Roman"/>
              </a:rPr>
              <a:t>any sort  had possessed itself </a:t>
            </a:r>
            <a:r>
              <a:rPr dirty="0" sz="1450" spc="-5">
                <a:latin typeface="Times New Roman"/>
                <a:cs typeface="Times New Roman"/>
              </a:rPr>
              <a:t>of </a:t>
            </a:r>
            <a:r>
              <a:rPr dirty="0" sz="1450" spc="-10">
                <a:latin typeface="Times New Roman"/>
                <a:cs typeface="Times New Roman"/>
              </a:rPr>
              <a:t>his spirit. He was in deadly peril, </a:t>
            </a:r>
            <a:r>
              <a:rPr dirty="0" sz="1450" spc="-5">
                <a:latin typeface="Times New Roman"/>
                <a:cs typeface="Times New Roman"/>
              </a:rPr>
              <a:t>he </a:t>
            </a:r>
            <a:r>
              <a:rPr dirty="0" sz="1450" spc="-10">
                <a:latin typeface="Times New Roman"/>
                <a:cs typeface="Times New Roman"/>
              </a:rPr>
              <a:t>believed. What  could </a:t>
            </a:r>
            <a:r>
              <a:rPr dirty="0" sz="1450" spc="-5">
                <a:latin typeface="Times New Roman"/>
                <a:cs typeface="Times New Roman"/>
              </a:rPr>
              <a:t>be </a:t>
            </a:r>
            <a:r>
              <a:rPr dirty="0" sz="1450" spc="-10">
                <a:latin typeface="Times New Roman"/>
                <a:cs typeface="Times New Roman"/>
              </a:rPr>
              <a:t>more natural than to mount the staircase, lift the curtain, and confront  his difficulty at once? At least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dealing with something tangible; at  least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no </a:t>
            </a:r>
            <a:r>
              <a:rPr dirty="0" sz="1450" spc="-10">
                <a:latin typeface="Times New Roman"/>
                <a:cs typeface="Times New Roman"/>
              </a:rPr>
              <a:t>longer in the dark. He stepped slowly forward with  outstretched hands, until his </a:t>
            </a:r>
            <a:r>
              <a:rPr dirty="0" sz="1450" spc="-5">
                <a:latin typeface="Times New Roman"/>
                <a:cs typeface="Times New Roman"/>
              </a:rPr>
              <a:t>foot </a:t>
            </a:r>
            <a:r>
              <a:rPr dirty="0" sz="1450" spc="-10">
                <a:latin typeface="Times New Roman"/>
                <a:cs typeface="Times New Roman"/>
              </a:rPr>
              <a:t>struck the bottom step; then </a:t>
            </a:r>
            <a:r>
              <a:rPr dirty="0" sz="1450" spc="-5">
                <a:latin typeface="Times New Roman"/>
                <a:cs typeface="Times New Roman"/>
              </a:rPr>
              <a:t>he </a:t>
            </a:r>
            <a:r>
              <a:rPr dirty="0" sz="1450" spc="-10">
                <a:latin typeface="Times New Roman"/>
                <a:cs typeface="Times New Roman"/>
              </a:rPr>
              <a:t>rapidly scaled  the stairs, stood for </a:t>
            </a:r>
            <a:r>
              <a:rPr dirty="0" sz="1450" spc="-5">
                <a:latin typeface="Times New Roman"/>
                <a:cs typeface="Times New Roman"/>
              </a:rPr>
              <a:t>a </a:t>
            </a:r>
            <a:r>
              <a:rPr dirty="0" sz="1450" spc="-10">
                <a:latin typeface="Times New Roman"/>
                <a:cs typeface="Times New Roman"/>
              </a:rPr>
              <a:t>moment to compose his expression, lifted the arras and  went </a:t>
            </a:r>
            <a:r>
              <a:rPr dirty="0" sz="1450" spc="-5">
                <a:latin typeface="Times New Roman"/>
                <a:cs typeface="Times New Roman"/>
              </a:rPr>
              <a:t>in.</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He found himself in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apartment </a:t>
            </a:r>
            <a:r>
              <a:rPr dirty="0" sz="1450" spc="-5">
                <a:latin typeface="Times New Roman"/>
                <a:cs typeface="Times New Roman"/>
              </a:rPr>
              <a:t>of </a:t>
            </a:r>
            <a:r>
              <a:rPr dirty="0" sz="1450" spc="-10">
                <a:latin typeface="Times New Roman"/>
                <a:cs typeface="Times New Roman"/>
              </a:rPr>
              <a:t>polished stone. There were three  doors; </a:t>
            </a:r>
            <a:r>
              <a:rPr dirty="0" sz="1450" spc="-5">
                <a:latin typeface="Times New Roman"/>
                <a:cs typeface="Times New Roman"/>
              </a:rPr>
              <a:t>one on </a:t>
            </a:r>
            <a:r>
              <a:rPr dirty="0" sz="1450" spc="-10">
                <a:latin typeface="Times New Roman"/>
                <a:cs typeface="Times New Roman"/>
              </a:rPr>
              <a:t>each </a:t>
            </a:r>
            <a:r>
              <a:rPr dirty="0" sz="1450" spc="-5">
                <a:latin typeface="Times New Roman"/>
                <a:cs typeface="Times New Roman"/>
              </a:rPr>
              <a:t>of </a:t>
            </a:r>
            <a:r>
              <a:rPr dirty="0" sz="1450" spc="-10">
                <a:latin typeface="Times New Roman"/>
                <a:cs typeface="Times New Roman"/>
              </a:rPr>
              <a:t>three sides; all similarly curtained with </a:t>
            </a:r>
            <a:r>
              <a:rPr dirty="0" sz="1450" spc="-20">
                <a:latin typeface="Times New Roman"/>
                <a:cs typeface="Times New Roman"/>
              </a:rPr>
              <a:t>tapestry. </a:t>
            </a:r>
            <a:r>
              <a:rPr dirty="0" sz="1450" spc="-10">
                <a:latin typeface="Times New Roman"/>
                <a:cs typeface="Times New Roman"/>
              </a:rPr>
              <a:t>The  fourth side was occupied </a:t>
            </a:r>
            <a:r>
              <a:rPr dirty="0" sz="1450" spc="-5">
                <a:latin typeface="Times New Roman"/>
                <a:cs typeface="Times New Roman"/>
              </a:rPr>
              <a:t>by </a:t>
            </a:r>
            <a:r>
              <a:rPr dirty="0" sz="1450" spc="-10">
                <a:latin typeface="Times New Roman"/>
                <a:cs typeface="Times New Roman"/>
              </a:rPr>
              <a:t>two </a:t>
            </a:r>
            <a:r>
              <a:rPr dirty="0" sz="1450" spc="-15">
                <a:latin typeface="Times New Roman"/>
                <a:cs typeface="Times New Roman"/>
              </a:rPr>
              <a:t>large </a:t>
            </a:r>
            <a:r>
              <a:rPr dirty="0" sz="1450" spc="-10">
                <a:latin typeface="Times New Roman"/>
                <a:cs typeface="Times New Roman"/>
              </a:rPr>
              <a:t>windows and </a:t>
            </a:r>
            <a:r>
              <a:rPr dirty="0" sz="1450" spc="-5">
                <a:latin typeface="Times New Roman"/>
                <a:cs typeface="Times New Roman"/>
              </a:rPr>
              <a:t>a </a:t>
            </a:r>
            <a:r>
              <a:rPr dirty="0" sz="1450" spc="-10">
                <a:latin typeface="Times New Roman"/>
                <a:cs typeface="Times New Roman"/>
              </a:rPr>
              <a:t>great stone chimney-  piece, carved with the arms </a:t>
            </a:r>
            <a:r>
              <a:rPr dirty="0" sz="1450" spc="-5">
                <a:latin typeface="Times New Roman"/>
                <a:cs typeface="Times New Roman"/>
              </a:rPr>
              <a:t>of </a:t>
            </a:r>
            <a:r>
              <a:rPr dirty="0" sz="1450" spc="-10">
                <a:latin typeface="Times New Roman"/>
                <a:cs typeface="Times New Roman"/>
              </a:rPr>
              <a:t>the Maletroits. Denis recognised the bearings,  and was gratified to find himself in such </a:t>
            </a:r>
            <a:r>
              <a:rPr dirty="0" sz="1450" spc="-5">
                <a:latin typeface="Times New Roman"/>
                <a:cs typeface="Times New Roman"/>
              </a:rPr>
              <a:t>good </a:t>
            </a:r>
            <a:r>
              <a:rPr dirty="0" sz="1450" spc="-10">
                <a:latin typeface="Times New Roman"/>
                <a:cs typeface="Times New Roman"/>
              </a:rPr>
              <a:t>hands. The room was strongly  illuminated; </a:t>
            </a:r>
            <a:r>
              <a:rPr dirty="0" sz="1450" spc="-5">
                <a:latin typeface="Times New Roman"/>
                <a:cs typeface="Times New Roman"/>
              </a:rPr>
              <a:t>but </a:t>
            </a:r>
            <a:r>
              <a:rPr dirty="0" sz="1450" spc="-10">
                <a:latin typeface="Times New Roman"/>
                <a:cs typeface="Times New Roman"/>
              </a:rPr>
              <a:t>it contained little furniture except </a:t>
            </a:r>
            <a:r>
              <a:rPr dirty="0" sz="1450" spc="-5">
                <a:latin typeface="Times New Roman"/>
                <a:cs typeface="Times New Roman"/>
              </a:rPr>
              <a:t>a </a:t>
            </a:r>
            <a:r>
              <a:rPr dirty="0" sz="1450" spc="-10">
                <a:latin typeface="Times New Roman"/>
                <a:cs typeface="Times New Roman"/>
              </a:rPr>
              <a:t>heavy table and </a:t>
            </a:r>
            <a:r>
              <a:rPr dirty="0" sz="1450" spc="-5">
                <a:latin typeface="Times New Roman"/>
                <a:cs typeface="Times New Roman"/>
              </a:rPr>
              <a:t>a </a:t>
            </a:r>
            <a:r>
              <a:rPr dirty="0" sz="1450" spc="-10">
                <a:latin typeface="Times New Roman"/>
                <a:cs typeface="Times New Roman"/>
              </a:rPr>
              <a:t>chair </a:t>
            </a:r>
            <a:r>
              <a:rPr dirty="0" sz="1450" spc="-5">
                <a:latin typeface="Times New Roman"/>
                <a:cs typeface="Times New Roman"/>
              </a:rPr>
              <a:t>or  </a:t>
            </a:r>
            <a:r>
              <a:rPr dirty="0" sz="1450" spc="-10">
                <a:latin typeface="Times New Roman"/>
                <a:cs typeface="Times New Roman"/>
              </a:rPr>
              <a:t>two, the hearth was innocent </a:t>
            </a:r>
            <a:r>
              <a:rPr dirty="0" sz="1450" spc="-5">
                <a:latin typeface="Times New Roman"/>
                <a:cs typeface="Times New Roman"/>
              </a:rPr>
              <a:t>of </a:t>
            </a:r>
            <a:r>
              <a:rPr dirty="0" sz="1450" spc="-10">
                <a:latin typeface="Times New Roman"/>
                <a:cs typeface="Times New Roman"/>
              </a:rPr>
              <a:t>fire, and the pavement was </a:t>
            </a:r>
            <a:r>
              <a:rPr dirty="0" sz="1450" spc="-5">
                <a:latin typeface="Times New Roman"/>
                <a:cs typeface="Times New Roman"/>
              </a:rPr>
              <a:t>but </a:t>
            </a:r>
            <a:r>
              <a:rPr dirty="0" sz="1450" spc="-10">
                <a:latin typeface="Times New Roman"/>
                <a:cs typeface="Times New Roman"/>
              </a:rPr>
              <a:t>sparsely strewn  with rushes clearly many days</a:t>
            </a:r>
            <a:r>
              <a:rPr dirty="0" sz="1450" spc="10">
                <a:latin typeface="Times New Roman"/>
                <a:cs typeface="Times New Roman"/>
              </a:rPr>
              <a:t> </a:t>
            </a:r>
            <a:r>
              <a:rPr dirty="0" sz="1450" spc="-5">
                <a:latin typeface="Times New Roman"/>
                <a:cs typeface="Times New Roman"/>
              </a:rPr>
              <a:t>old.</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On </a:t>
            </a:r>
            <a:r>
              <a:rPr dirty="0" sz="1450" spc="-5">
                <a:latin typeface="Times New Roman"/>
                <a:cs typeface="Times New Roman"/>
              </a:rPr>
              <a:t>a </a:t>
            </a:r>
            <a:r>
              <a:rPr dirty="0" sz="1450" spc="-10">
                <a:latin typeface="Times New Roman"/>
                <a:cs typeface="Times New Roman"/>
              </a:rPr>
              <a:t>high chair beside the </a:t>
            </a:r>
            <a:r>
              <a:rPr dirty="0" sz="1450" spc="-20">
                <a:latin typeface="Times New Roman"/>
                <a:cs typeface="Times New Roman"/>
              </a:rPr>
              <a:t>chimney, </a:t>
            </a:r>
            <a:r>
              <a:rPr dirty="0" sz="1450" spc="-10">
                <a:latin typeface="Times New Roman"/>
                <a:cs typeface="Times New Roman"/>
              </a:rPr>
              <a:t>and directly facing Denis as </a:t>
            </a:r>
            <a:r>
              <a:rPr dirty="0" sz="1450" spc="-5">
                <a:latin typeface="Times New Roman"/>
                <a:cs typeface="Times New Roman"/>
              </a:rPr>
              <a:t>he </a:t>
            </a:r>
            <a:r>
              <a:rPr dirty="0" sz="1450" spc="-10">
                <a:latin typeface="Times New Roman"/>
                <a:cs typeface="Times New Roman"/>
              </a:rPr>
              <a:t>entered,  sat </a:t>
            </a:r>
            <a:r>
              <a:rPr dirty="0" sz="1450" spc="-5">
                <a:latin typeface="Times New Roman"/>
                <a:cs typeface="Times New Roman"/>
              </a:rPr>
              <a:t>a </a:t>
            </a:r>
            <a:r>
              <a:rPr dirty="0" sz="1450" spc="-10">
                <a:latin typeface="Times New Roman"/>
                <a:cs typeface="Times New Roman"/>
              </a:rPr>
              <a:t>little old gentleman in </a:t>
            </a:r>
            <a:r>
              <a:rPr dirty="0" sz="1450" spc="-5">
                <a:latin typeface="Times New Roman"/>
                <a:cs typeface="Times New Roman"/>
              </a:rPr>
              <a:t>a </a:t>
            </a:r>
            <a:r>
              <a:rPr dirty="0" sz="1450" spc="-10">
                <a:latin typeface="Times New Roman"/>
                <a:cs typeface="Times New Roman"/>
              </a:rPr>
              <a:t>fur tippet. He sat with his legs crossed and his  hands folded, and </a:t>
            </a:r>
            <a:r>
              <a:rPr dirty="0" sz="1450" spc="-5">
                <a:latin typeface="Times New Roman"/>
                <a:cs typeface="Times New Roman"/>
              </a:rPr>
              <a:t>a </a:t>
            </a:r>
            <a:r>
              <a:rPr dirty="0" sz="1450" spc="-10">
                <a:latin typeface="Times New Roman"/>
                <a:cs typeface="Times New Roman"/>
              </a:rPr>
              <a:t>cup </a:t>
            </a:r>
            <a:r>
              <a:rPr dirty="0" sz="1450" spc="-5">
                <a:latin typeface="Times New Roman"/>
                <a:cs typeface="Times New Roman"/>
              </a:rPr>
              <a:t>of </a:t>
            </a:r>
            <a:r>
              <a:rPr dirty="0" sz="1450" spc="-10">
                <a:latin typeface="Times New Roman"/>
                <a:cs typeface="Times New Roman"/>
              </a:rPr>
              <a:t>spiced wine stood </a:t>
            </a:r>
            <a:r>
              <a:rPr dirty="0" sz="1450" spc="-5">
                <a:latin typeface="Times New Roman"/>
                <a:cs typeface="Times New Roman"/>
              </a:rPr>
              <a:t>by </a:t>
            </a:r>
            <a:r>
              <a:rPr dirty="0" sz="1450" spc="-10">
                <a:latin typeface="Times New Roman"/>
                <a:cs typeface="Times New Roman"/>
              </a:rPr>
              <a:t>his elbow </a:t>
            </a:r>
            <a:r>
              <a:rPr dirty="0" sz="1450" spc="-5">
                <a:latin typeface="Times New Roman"/>
                <a:cs typeface="Times New Roman"/>
              </a:rPr>
              <a:t>on a </a:t>
            </a:r>
            <a:r>
              <a:rPr dirty="0" sz="1450" spc="-10">
                <a:latin typeface="Times New Roman"/>
                <a:cs typeface="Times New Roman"/>
              </a:rPr>
              <a:t>bracket </a:t>
            </a:r>
            <a:r>
              <a:rPr dirty="0" sz="1450" spc="-5">
                <a:latin typeface="Times New Roman"/>
                <a:cs typeface="Times New Roman"/>
              </a:rPr>
              <a:t>on </a:t>
            </a:r>
            <a:r>
              <a:rPr dirty="0" sz="1450" spc="-10">
                <a:latin typeface="Times New Roman"/>
                <a:cs typeface="Times New Roman"/>
              </a:rPr>
              <a:t>the  wall. His countenance had </a:t>
            </a:r>
            <a:r>
              <a:rPr dirty="0" sz="1450" spc="-5">
                <a:latin typeface="Times New Roman"/>
                <a:cs typeface="Times New Roman"/>
              </a:rPr>
              <a:t>a </a:t>
            </a:r>
            <a:r>
              <a:rPr dirty="0" sz="1450" spc="-10">
                <a:latin typeface="Times New Roman"/>
                <a:cs typeface="Times New Roman"/>
              </a:rPr>
              <a:t>strongly masculine cast; </a:t>
            </a:r>
            <a:r>
              <a:rPr dirty="0" sz="1450" spc="-5">
                <a:latin typeface="Times New Roman"/>
                <a:cs typeface="Times New Roman"/>
              </a:rPr>
              <a:t>not </a:t>
            </a:r>
            <a:r>
              <a:rPr dirty="0" sz="1450" spc="-10">
                <a:latin typeface="Times New Roman"/>
                <a:cs typeface="Times New Roman"/>
              </a:rPr>
              <a:t>properly human, </a:t>
            </a:r>
            <a:r>
              <a:rPr dirty="0" sz="1450" spc="-5">
                <a:latin typeface="Times New Roman"/>
                <a:cs typeface="Times New Roman"/>
              </a:rPr>
              <a:t>but  </a:t>
            </a:r>
            <a:r>
              <a:rPr dirty="0" sz="1450" spc="-10">
                <a:latin typeface="Times New Roman"/>
                <a:cs typeface="Times New Roman"/>
              </a:rPr>
              <a:t>such as we see in the bull, the goat, </a:t>
            </a:r>
            <a:r>
              <a:rPr dirty="0" sz="1450" spc="-5">
                <a:latin typeface="Times New Roman"/>
                <a:cs typeface="Times New Roman"/>
              </a:rPr>
              <a:t>or </a:t>
            </a:r>
            <a:r>
              <a:rPr dirty="0" sz="1450" spc="-10">
                <a:latin typeface="Times New Roman"/>
                <a:cs typeface="Times New Roman"/>
              </a:rPr>
              <a:t>the domestic boar; something equivocal  and wheedling, something </a:t>
            </a:r>
            <a:r>
              <a:rPr dirty="0" sz="1450" spc="-20">
                <a:latin typeface="Times New Roman"/>
                <a:cs typeface="Times New Roman"/>
              </a:rPr>
              <a:t>greedy, </a:t>
            </a:r>
            <a:r>
              <a:rPr dirty="0" sz="1450" spc="-10">
                <a:latin typeface="Times New Roman"/>
                <a:cs typeface="Times New Roman"/>
              </a:rPr>
              <a:t>brutal, and dangerous. The upper lip was  inordinately full, as though swollen </a:t>
            </a:r>
            <a:r>
              <a:rPr dirty="0" sz="1450" spc="-5">
                <a:latin typeface="Times New Roman"/>
                <a:cs typeface="Times New Roman"/>
              </a:rPr>
              <a:t>by a </a:t>
            </a:r>
            <a:r>
              <a:rPr dirty="0" sz="1450" spc="-10">
                <a:latin typeface="Times New Roman"/>
                <a:cs typeface="Times New Roman"/>
              </a:rPr>
              <a:t>blow </a:t>
            </a:r>
            <a:r>
              <a:rPr dirty="0" sz="1450" spc="-5">
                <a:latin typeface="Times New Roman"/>
                <a:cs typeface="Times New Roman"/>
              </a:rPr>
              <a:t>or a </a:t>
            </a:r>
            <a:r>
              <a:rPr dirty="0" sz="1450" spc="-10">
                <a:latin typeface="Times New Roman"/>
                <a:cs typeface="Times New Roman"/>
              </a:rPr>
              <a:t>toothache; and the smile,  the peaked eyebrows, and the small, strong eyes were quaintly and almost  comically evil in expression. Beautiful white hair </a:t>
            </a:r>
            <a:r>
              <a:rPr dirty="0" sz="1450" spc="-5">
                <a:latin typeface="Times New Roman"/>
                <a:cs typeface="Times New Roman"/>
              </a:rPr>
              <a:t>hung </a:t>
            </a:r>
            <a:r>
              <a:rPr dirty="0" sz="1450" spc="-10">
                <a:latin typeface="Times New Roman"/>
                <a:cs typeface="Times New Roman"/>
              </a:rPr>
              <a:t>straight all round his  head, like </a:t>
            </a:r>
            <a:r>
              <a:rPr dirty="0" sz="1450" spc="-5">
                <a:latin typeface="Times New Roman"/>
                <a:cs typeface="Times New Roman"/>
              </a:rPr>
              <a:t>a </a:t>
            </a:r>
            <a:r>
              <a:rPr dirty="0" sz="1450" spc="-10">
                <a:latin typeface="Times New Roman"/>
                <a:cs typeface="Times New Roman"/>
              </a:rPr>
              <a:t>saint's, and fell in </a:t>
            </a:r>
            <a:r>
              <a:rPr dirty="0" sz="1450" spc="-5">
                <a:latin typeface="Times New Roman"/>
                <a:cs typeface="Times New Roman"/>
              </a:rPr>
              <a:t>a </a:t>
            </a:r>
            <a:r>
              <a:rPr dirty="0" sz="1450" spc="-10">
                <a:latin typeface="Times New Roman"/>
                <a:cs typeface="Times New Roman"/>
              </a:rPr>
              <a:t>single curl </a:t>
            </a:r>
            <a:r>
              <a:rPr dirty="0" sz="1450" spc="-5">
                <a:latin typeface="Times New Roman"/>
                <a:cs typeface="Times New Roman"/>
              </a:rPr>
              <a:t>upon </a:t>
            </a:r>
            <a:r>
              <a:rPr dirty="0" sz="1450" spc="-10">
                <a:latin typeface="Times New Roman"/>
                <a:cs typeface="Times New Roman"/>
              </a:rPr>
              <a:t>the tippet. His beard and  moustache were the pink </a:t>
            </a:r>
            <a:r>
              <a:rPr dirty="0" sz="1450" spc="-5">
                <a:latin typeface="Times New Roman"/>
                <a:cs typeface="Times New Roman"/>
              </a:rPr>
              <a:t>of </a:t>
            </a:r>
            <a:r>
              <a:rPr dirty="0" sz="1450" spc="-10">
                <a:latin typeface="Times New Roman"/>
                <a:cs typeface="Times New Roman"/>
              </a:rPr>
              <a:t>venerable sweetness. Age, probably in  consequence </a:t>
            </a:r>
            <a:r>
              <a:rPr dirty="0" sz="1450" spc="-5">
                <a:latin typeface="Times New Roman"/>
                <a:cs typeface="Times New Roman"/>
              </a:rPr>
              <a:t>of </a:t>
            </a:r>
            <a:r>
              <a:rPr dirty="0" sz="1450" spc="-10">
                <a:latin typeface="Times New Roman"/>
                <a:cs typeface="Times New Roman"/>
              </a:rPr>
              <a:t>inordinate precautions, had left </a:t>
            </a:r>
            <a:r>
              <a:rPr dirty="0" sz="1450" spc="-5">
                <a:latin typeface="Times New Roman"/>
                <a:cs typeface="Times New Roman"/>
              </a:rPr>
              <a:t>no </a:t>
            </a:r>
            <a:r>
              <a:rPr dirty="0" sz="1450" spc="-10">
                <a:latin typeface="Times New Roman"/>
                <a:cs typeface="Times New Roman"/>
              </a:rPr>
              <a:t>mark </a:t>
            </a:r>
            <a:r>
              <a:rPr dirty="0" sz="1450" spc="-5">
                <a:latin typeface="Times New Roman"/>
                <a:cs typeface="Times New Roman"/>
              </a:rPr>
              <a:t>upon </a:t>
            </a:r>
            <a:r>
              <a:rPr dirty="0" sz="1450" spc="-10">
                <a:latin typeface="Times New Roman"/>
                <a:cs typeface="Times New Roman"/>
              </a:rPr>
              <a:t>his hands; and  the Maletroit hand was famous. It would </a:t>
            </a:r>
            <a:r>
              <a:rPr dirty="0" sz="1450" spc="-5">
                <a:latin typeface="Times New Roman"/>
                <a:cs typeface="Times New Roman"/>
              </a:rPr>
              <a:t>be </a:t>
            </a:r>
            <a:r>
              <a:rPr dirty="0" sz="1450" spc="-10">
                <a:latin typeface="Times New Roman"/>
                <a:cs typeface="Times New Roman"/>
              </a:rPr>
              <a:t>difficult to imagine anything at  once so fleshy and so delicate in design; the </a:t>
            </a:r>
            <a:r>
              <a:rPr dirty="0" sz="1450" spc="-20">
                <a:latin typeface="Times New Roman"/>
                <a:cs typeface="Times New Roman"/>
              </a:rPr>
              <a:t>taper, </a:t>
            </a:r>
            <a:r>
              <a:rPr dirty="0" sz="1450" spc="-10">
                <a:latin typeface="Times New Roman"/>
                <a:cs typeface="Times New Roman"/>
              </a:rPr>
              <a:t>sensual fingers were like  those </a:t>
            </a:r>
            <a:r>
              <a:rPr dirty="0" sz="1450" spc="-5">
                <a:latin typeface="Times New Roman"/>
                <a:cs typeface="Times New Roman"/>
              </a:rPr>
              <a:t>of one of </a:t>
            </a:r>
            <a:r>
              <a:rPr dirty="0" sz="1450" spc="-10">
                <a:latin typeface="Times New Roman"/>
                <a:cs typeface="Times New Roman"/>
              </a:rPr>
              <a:t>Leonardo's women; the fork </a:t>
            </a:r>
            <a:r>
              <a:rPr dirty="0" sz="1450" spc="-5">
                <a:latin typeface="Times New Roman"/>
                <a:cs typeface="Times New Roman"/>
              </a:rPr>
              <a:t>of </a:t>
            </a:r>
            <a:r>
              <a:rPr dirty="0" sz="1450" spc="-10">
                <a:latin typeface="Times New Roman"/>
                <a:cs typeface="Times New Roman"/>
              </a:rPr>
              <a:t>the thumb made </a:t>
            </a:r>
            <a:r>
              <a:rPr dirty="0" sz="1450" spc="-5">
                <a:latin typeface="Times New Roman"/>
                <a:cs typeface="Times New Roman"/>
              </a:rPr>
              <a:t>a </a:t>
            </a:r>
            <a:r>
              <a:rPr dirty="0" sz="1450" spc="-10">
                <a:latin typeface="Times New Roman"/>
                <a:cs typeface="Times New Roman"/>
              </a:rPr>
              <a:t>dimpled  protuberance when closed; the nails were perfectly shaped, and </a:t>
            </a:r>
            <a:r>
              <a:rPr dirty="0" sz="1450" spc="-5">
                <a:latin typeface="Times New Roman"/>
                <a:cs typeface="Times New Roman"/>
              </a:rPr>
              <a:t>of a </a:t>
            </a:r>
            <a:r>
              <a:rPr dirty="0" sz="1450" spc="-10">
                <a:latin typeface="Times New Roman"/>
                <a:cs typeface="Times New Roman"/>
              </a:rPr>
              <a:t>dead,  surprising whiteness. It rendered his aspect tenfold more redoubtable, that </a:t>
            </a:r>
            <a:r>
              <a:rPr dirty="0" sz="1450" spc="-5">
                <a:latin typeface="Times New Roman"/>
                <a:cs typeface="Times New Roman"/>
              </a:rPr>
              <a:t>a  </a:t>
            </a:r>
            <a:r>
              <a:rPr dirty="0" sz="1450" spc="-10">
                <a:latin typeface="Times New Roman"/>
                <a:cs typeface="Times New Roman"/>
              </a:rPr>
              <a:t>man with hands like these should keep them devoutly folded in his lap like </a:t>
            </a:r>
            <a:r>
              <a:rPr dirty="0" sz="1450" spc="-5">
                <a:latin typeface="Times New Roman"/>
                <a:cs typeface="Times New Roman"/>
              </a:rPr>
              <a:t>a  </a:t>
            </a:r>
            <a:r>
              <a:rPr dirty="0" sz="1450" spc="-15">
                <a:latin typeface="Times New Roman"/>
                <a:cs typeface="Times New Roman"/>
              </a:rPr>
              <a:t>virgin </a:t>
            </a:r>
            <a:r>
              <a:rPr dirty="0" sz="1450" spc="-10">
                <a:latin typeface="Times New Roman"/>
                <a:cs typeface="Times New Roman"/>
              </a:rPr>
              <a:t>martyr </a:t>
            </a:r>
            <a:r>
              <a:rPr dirty="0" sz="1450" spc="-5">
                <a:latin typeface="Times New Roman"/>
                <a:cs typeface="Times New Roman"/>
              </a:rPr>
              <a:t>-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man with so intense and startling an expression </a:t>
            </a:r>
            <a:r>
              <a:rPr dirty="0" sz="1450" spc="-5">
                <a:latin typeface="Times New Roman"/>
                <a:cs typeface="Times New Roman"/>
              </a:rPr>
              <a:t>of </a:t>
            </a:r>
            <a:r>
              <a:rPr dirty="0" sz="1450" spc="-10">
                <a:latin typeface="Times New Roman"/>
                <a:cs typeface="Times New Roman"/>
              </a:rPr>
              <a:t>face  should sit patiently </a:t>
            </a:r>
            <a:r>
              <a:rPr dirty="0" sz="1450" spc="-5">
                <a:latin typeface="Times New Roman"/>
                <a:cs typeface="Times New Roman"/>
              </a:rPr>
              <a:t>on </a:t>
            </a:r>
            <a:r>
              <a:rPr dirty="0" sz="1450" spc="-10">
                <a:latin typeface="Times New Roman"/>
                <a:cs typeface="Times New Roman"/>
              </a:rPr>
              <a:t>his seat and contemplate people with an</a:t>
            </a:r>
            <a:r>
              <a:rPr dirty="0" sz="1450" spc="-145">
                <a:latin typeface="Times New Roman"/>
                <a:cs typeface="Times New Roman"/>
              </a:rPr>
              <a:t> </a:t>
            </a:r>
            <a:r>
              <a:rPr dirty="0" sz="1450" spc="-10">
                <a:latin typeface="Times New Roman"/>
                <a:cs typeface="Times New Roman"/>
              </a:rPr>
              <a:t>unwinking</a:t>
            </a:r>
            <a:endParaRPr sz="1450">
              <a:latin typeface="Times New Roman"/>
              <a:cs typeface="Times New Roman"/>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4635500"/>
          </a:xfrm>
          <a:prstGeom prst="rect">
            <a:avLst/>
          </a:prstGeom>
        </p:spPr>
        <p:txBody>
          <a:bodyPr wrap="square" lIns="0" tIns="19685" rIns="0" bIns="0" rtlCol="0" vert="horz">
            <a:spAutoFit/>
          </a:bodyPr>
          <a:lstStyle/>
          <a:p>
            <a:pPr marL="12700" marR="10160">
              <a:lnSpc>
                <a:spcPts val="1730"/>
              </a:lnSpc>
              <a:spcBef>
                <a:spcPts val="155"/>
              </a:spcBef>
            </a:pPr>
            <a:r>
              <a:rPr dirty="0" sz="1450" spc="-10">
                <a:latin typeface="Times New Roman"/>
                <a:cs typeface="Times New Roman"/>
              </a:rPr>
              <a:t>stare, like </a:t>
            </a:r>
            <a:r>
              <a:rPr dirty="0" sz="1450" spc="-5">
                <a:latin typeface="Times New Roman"/>
                <a:cs typeface="Times New Roman"/>
              </a:rPr>
              <a:t>a god, or a god's </a:t>
            </a:r>
            <a:r>
              <a:rPr dirty="0" sz="1450" spc="-10">
                <a:latin typeface="Times New Roman"/>
                <a:cs typeface="Times New Roman"/>
              </a:rPr>
              <a:t>statue. His quiescence seemed ironical and  treacherous, it fitted so poorly with his</a:t>
            </a:r>
            <a:r>
              <a:rPr dirty="0" sz="1450" spc="25">
                <a:latin typeface="Times New Roman"/>
                <a:cs typeface="Times New Roman"/>
              </a:rPr>
              <a:t> </a:t>
            </a:r>
            <a:r>
              <a:rPr dirty="0" sz="1450" spc="-10">
                <a:latin typeface="Times New Roman"/>
                <a:cs typeface="Times New Roman"/>
              </a:rPr>
              <a:t>looks.</a:t>
            </a:r>
            <a:endParaRPr sz="1450">
              <a:latin typeface="Times New Roman"/>
              <a:cs typeface="Times New Roman"/>
            </a:endParaRPr>
          </a:p>
          <a:p>
            <a:pPr marL="12700">
              <a:lnSpc>
                <a:spcPct val="100000"/>
              </a:lnSpc>
              <a:spcBef>
                <a:spcPts val="795"/>
              </a:spcBef>
            </a:pPr>
            <a:r>
              <a:rPr dirty="0" sz="1450" spc="-10">
                <a:latin typeface="Times New Roman"/>
                <a:cs typeface="Times New Roman"/>
              </a:rPr>
              <a:t>Such was Alain, Sire </a:t>
            </a:r>
            <a:r>
              <a:rPr dirty="0" sz="1450" spc="-5">
                <a:latin typeface="Times New Roman"/>
                <a:cs typeface="Times New Roman"/>
              </a:rPr>
              <a:t>de</a:t>
            </a:r>
            <a:r>
              <a:rPr dirty="0" sz="1450" spc="10">
                <a:latin typeface="Times New Roman"/>
                <a:cs typeface="Times New Roman"/>
              </a:rPr>
              <a:t> </a:t>
            </a:r>
            <a:r>
              <a:rPr dirty="0" sz="1450" spc="-10">
                <a:latin typeface="Times New Roman"/>
                <a:cs typeface="Times New Roman"/>
              </a:rPr>
              <a:t>Maletroit.</a:t>
            </a:r>
            <a:endParaRPr sz="1450">
              <a:latin typeface="Times New Roman"/>
              <a:cs typeface="Times New Roman"/>
            </a:endParaRPr>
          </a:p>
          <a:p>
            <a:pPr marL="12700">
              <a:lnSpc>
                <a:spcPct val="100000"/>
              </a:lnSpc>
              <a:spcBef>
                <a:spcPts val="855"/>
              </a:spcBef>
            </a:pPr>
            <a:r>
              <a:rPr dirty="0" sz="1450" spc="-10">
                <a:latin typeface="Times New Roman"/>
                <a:cs typeface="Times New Roman"/>
              </a:rPr>
              <a:t>Denis and </a:t>
            </a:r>
            <a:r>
              <a:rPr dirty="0" sz="1450" spc="-5">
                <a:latin typeface="Times New Roman"/>
                <a:cs typeface="Times New Roman"/>
              </a:rPr>
              <a:t>he </a:t>
            </a:r>
            <a:r>
              <a:rPr dirty="0" sz="1450" spc="-10">
                <a:latin typeface="Times New Roman"/>
                <a:cs typeface="Times New Roman"/>
              </a:rPr>
              <a:t>looked silently at each other for </a:t>
            </a:r>
            <a:r>
              <a:rPr dirty="0" sz="1450" spc="-5">
                <a:latin typeface="Times New Roman"/>
                <a:cs typeface="Times New Roman"/>
              </a:rPr>
              <a:t>a </a:t>
            </a:r>
            <a:r>
              <a:rPr dirty="0" sz="1450" spc="-10">
                <a:latin typeface="Times New Roman"/>
                <a:cs typeface="Times New Roman"/>
              </a:rPr>
              <a:t>second </a:t>
            </a:r>
            <a:r>
              <a:rPr dirty="0" sz="1450" spc="-5">
                <a:latin typeface="Times New Roman"/>
                <a:cs typeface="Times New Roman"/>
              </a:rPr>
              <a:t>or</a:t>
            </a:r>
            <a:r>
              <a:rPr dirty="0" sz="1450" spc="55">
                <a:latin typeface="Times New Roman"/>
                <a:cs typeface="Times New Roman"/>
              </a:rPr>
              <a:t> </a:t>
            </a:r>
            <a:r>
              <a:rPr dirty="0" sz="1450" spc="-10">
                <a:latin typeface="Times New Roman"/>
                <a:cs typeface="Times New Roman"/>
              </a:rPr>
              <a:t>two.</a:t>
            </a:r>
            <a:endParaRPr sz="1450">
              <a:latin typeface="Times New Roman"/>
              <a:cs typeface="Times New Roman"/>
            </a:endParaRPr>
          </a:p>
          <a:p>
            <a:pPr algn="just" marL="12700" marR="12065">
              <a:lnSpc>
                <a:spcPts val="1730"/>
              </a:lnSpc>
              <a:spcBef>
                <a:spcPts val="915"/>
              </a:spcBef>
            </a:pPr>
            <a:r>
              <a:rPr dirty="0" sz="1450" spc="-10">
                <a:latin typeface="Times New Roman"/>
                <a:cs typeface="Times New Roman"/>
              </a:rPr>
              <a:t>"Pray step </a:t>
            </a:r>
            <a:r>
              <a:rPr dirty="0" sz="1450" spc="-5">
                <a:latin typeface="Times New Roman"/>
                <a:cs typeface="Times New Roman"/>
              </a:rPr>
              <a:t>in," </a:t>
            </a:r>
            <a:r>
              <a:rPr dirty="0" sz="1450" spc="-10">
                <a:latin typeface="Times New Roman"/>
                <a:cs typeface="Times New Roman"/>
              </a:rPr>
              <a:t>said the Sire </a:t>
            </a:r>
            <a:r>
              <a:rPr dirty="0" sz="1450" spc="-5">
                <a:latin typeface="Times New Roman"/>
                <a:cs typeface="Times New Roman"/>
              </a:rPr>
              <a:t>de </a:t>
            </a:r>
            <a:r>
              <a:rPr dirty="0" sz="1450" spc="-10">
                <a:latin typeface="Times New Roman"/>
                <a:cs typeface="Times New Roman"/>
              </a:rPr>
              <a:t>Maletroit. "I have been expecting </a:t>
            </a:r>
            <a:r>
              <a:rPr dirty="0" sz="1450" spc="-5">
                <a:latin typeface="Times New Roman"/>
                <a:cs typeface="Times New Roman"/>
              </a:rPr>
              <a:t>you </a:t>
            </a:r>
            <a:r>
              <a:rPr dirty="0" sz="1450" spc="-10">
                <a:latin typeface="Times New Roman"/>
                <a:cs typeface="Times New Roman"/>
              </a:rPr>
              <a:t>all the  evening."</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 had </a:t>
            </a:r>
            <a:r>
              <a:rPr dirty="0" sz="1450" spc="-5">
                <a:latin typeface="Times New Roman"/>
                <a:cs typeface="Times New Roman"/>
              </a:rPr>
              <a:t>not </a:t>
            </a:r>
            <a:r>
              <a:rPr dirty="0" sz="1450" spc="-10">
                <a:latin typeface="Times New Roman"/>
                <a:cs typeface="Times New Roman"/>
              </a:rPr>
              <a:t>risen, </a:t>
            </a:r>
            <a:r>
              <a:rPr dirty="0" sz="1450" spc="-5">
                <a:latin typeface="Times New Roman"/>
                <a:cs typeface="Times New Roman"/>
              </a:rPr>
              <a:t>but he </a:t>
            </a:r>
            <a:r>
              <a:rPr dirty="0" sz="1450" spc="-10">
                <a:latin typeface="Times New Roman"/>
                <a:cs typeface="Times New Roman"/>
              </a:rPr>
              <a:t>accompanied his words with </a:t>
            </a:r>
            <a:r>
              <a:rPr dirty="0" sz="1450" spc="-5">
                <a:latin typeface="Times New Roman"/>
                <a:cs typeface="Times New Roman"/>
              </a:rPr>
              <a:t>a </a:t>
            </a:r>
            <a:r>
              <a:rPr dirty="0" sz="1450" spc="-10">
                <a:latin typeface="Times New Roman"/>
                <a:cs typeface="Times New Roman"/>
              </a:rPr>
              <a:t>smile and </a:t>
            </a:r>
            <a:r>
              <a:rPr dirty="0" sz="1450" spc="-5">
                <a:latin typeface="Times New Roman"/>
                <a:cs typeface="Times New Roman"/>
              </a:rPr>
              <a:t>a </a:t>
            </a:r>
            <a:r>
              <a:rPr dirty="0" sz="1450" spc="-10">
                <a:latin typeface="Times New Roman"/>
                <a:cs typeface="Times New Roman"/>
              </a:rPr>
              <a:t>slight </a:t>
            </a:r>
            <a:r>
              <a:rPr dirty="0" sz="1450" spc="-5">
                <a:latin typeface="Times New Roman"/>
                <a:cs typeface="Times New Roman"/>
              </a:rPr>
              <a:t>but  </a:t>
            </a:r>
            <a:r>
              <a:rPr dirty="0" sz="1450" spc="-10">
                <a:latin typeface="Times New Roman"/>
                <a:cs typeface="Times New Roman"/>
              </a:rPr>
              <a:t>courteous inclination </a:t>
            </a:r>
            <a:r>
              <a:rPr dirty="0" sz="1450" spc="-5">
                <a:latin typeface="Times New Roman"/>
                <a:cs typeface="Times New Roman"/>
              </a:rPr>
              <a:t>of </a:t>
            </a:r>
            <a:r>
              <a:rPr dirty="0" sz="1450" spc="-10">
                <a:latin typeface="Times New Roman"/>
                <a:cs typeface="Times New Roman"/>
              </a:rPr>
              <a:t>the head. Partly from the smile, partly from the  strange musical murmur with which the Sire prefaced his observation, Denis  felt </a:t>
            </a:r>
            <a:r>
              <a:rPr dirty="0" sz="1450" spc="-5">
                <a:latin typeface="Times New Roman"/>
                <a:cs typeface="Times New Roman"/>
              </a:rPr>
              <a:t>a </a:t>
            </a:r>
            <a:r>
              <a:rPr dirty="0" sz="1450" spc="-10">
                <a:latin typeface="Times New Roman"/>
                <a:cs typeface="Times New Roman"/>
              </a:rPr>
              <a:t>strong shudder </a:t>
            </a:r>
            <a:r>
              <a:rPr dirty="0" sz="1450" spc="-5">
                <a:latin typeface="Times New Roman"/>
                <a:cs typeface="Times New Roman"/>
              </a:rPr>
              <a:t>of </a:t>
            </a:r>
            <a:r>
              <a:rPr dirty="0" sz="1450" spc="-10">
                <a:latin typeface="Times New Roman"/>
                <a:cs typeface="Times New Roman"/>
              </a:rPr>
              <a:t>disgust </a:t>
            </a:r>
            <a:r>
              <a:rPr dirty="0" sz="1450" spc="-5">
                <a:latin typeface="Times New Roman"/>
                <a:cs typeface="Times New Roman"/>
              </a:rPr>
              <a:t>go </a:t>
            </a:r>
            <a:r>
              <a:rPr dirty="0" sz="1450" spc="-10">
                <a:latin typeface="Times New Roman"/>
                <a:cs typeface="Times New Roman"/>
              </a:rPr>
              <a:t>through his </a:t>
            </a:r>
            <a:r>
              <a:rPr dirty="0" sz="1450" spc="-25">
                <a:latin typeface="Times New Roman"/>
                <a:cs typeface="Times New Roman"/>
              </a:rPr>
              <a:t>marrow. </a:t>
            </a:r>
            <a:r>
              <a:rPr dirty="0" sz="1450" spc="-10">
                <a:latin typeface="Times New Roman"/>
                <a:cs typeface="Times New Roman"/>
              </a:rPr>
              <a:t>And what with disgust  and honest confusion </a:t>
            </a:r>
            <a:r>
              <a:rPr dirty="0" sz="1450" spc="-5">
                <a:latin typeface="Times New Roman"/>
                <a:cs typeface="Times New Roman"/>
              </a:rPr>
              <a:t>of </a:t>
            </a:r>
            <a:r>
              <a:rPr dirty="0" sz="1450" spc="-10">
                <a:latin typeface="Times New Roman"/>
                <a:cs typeface="Times New Roman"/>
              </a:rPr>
              <a:t>mind, </a:t>
            </a:r>
            <a:r>
              <a:rPr dirty="0" sz="1450" spc="-5">
                <a:latin typeface="Times New Roman"/>
                <a:cs typeface="Times New Roman"/>
              </a:rPr>
              <a:t>he </a:t>
            </a:r>
            <a:r>
              <a:rPr dirty="0" sz="1450" spc="-10">
                <a:latin typeface="Times New Roman"/>
                <a:cs typeface="Times New Roman"/>
              </a:rPr>
              <a:t>could scarcely get words together in</a:t>
            </a:r>
            <a:r>
              <a:rPr dirty="0" sz="1450" spc="120">
                <a:latin typeface="Times New Roman"/>
                <a:cs typeface="Times New Roman"/>
              </a:rPr>
              <a:t> </a:t>
            </a:r>
            <a:r>
              <a:rPr dirty="0" sz="1450" spc="-25">
                <a:latin typeface="Times New Roman"/>
                <a:cs typeface="Times New Roman"/>
              </a:rPr>
              <a:t>reply.</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 </a:t>
            </a:r>
            <a:r>
              <a:rPr dirty="0" sz="1450" spc="-20">
                <a:latin typeface="Times New Roman"/>
                <a:cs typeface="Times New Roman"/>
              </a:rPr>
              <a:t>fear," </a:t>
            </a:r>
            <a:r>
              <a:rPr dirty="0" sz="1450" spc="-5">
                <a:latin typeface="Times New Roman"/>
                <a:cs typeface="Times New Roman"/>
              </a:rPr>
              <a:t>he </a:t>
            </a:r>
            <a:r>
              <a:rPr dirty="0" sz="1450" spc="-10">
                <a:latin typeface="Times New Roman"/>
                <a:cs typeface="Times New Roman"/>
              </a:rPr>
              <a:t>said, "that this is </a:t>
            </a:r>
            <a:r>
              <a:rPr dirty="0" sz="1450" spc="-5">
                <a:latin typeface="Times New Roman"/>
                <a:cs typeface="Times New Roman"/>
              </a:rPr>
              <a:t>a double </a:t>
            </a:r>
            <a:r>
              <a:rPr dirty="0" sz="1450" spc="-10">
                <a:latin typeface="Times New Roman"/>
                <a:cs typeface="Times New Roman"/>
              </a:rPr>
              <a:t>accident.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the person </a:t>
            </a:r>
            <a:r>
              <a:rPr dirty="0" sz="1450" spc="-5">
                <a:latin typeface="Times New Roman"/>
                <a:cs typeface="Times New Roman"/>
              </a:rPr>
              <a:t>you  </a:t>
            </a:r>
            <a:r>
              <a:rPr dirty="0" sz="1450" spc="-10">
                <a:latin typeface="Times New Roman"/>
                <a:cs typeface="Times New Roman"/>
              </a:rPr>
              <a:t>suppose me. It seems </a:t>
            </a:r>
            <a:r>
              <a:rPr dirty="0" sz="1450" spc="-5">
                <a:latin typeface="Times New Roman"/>
                <a:cs typeface="Times New Roman"/>
              </a:rPr>
              <a:t>you </a:t>
            </a:r>
            <a:r>
              <a:rPr dirty="0" sz="1450" spc="-10">
                <a:latin typeface="Times New Roman"/>
                <a:cs typeface="Times New Roman"/>
              </a:rPr>
              <a:t>were looking for </a:t>
            </a:r>
            <a:r>
              <a:rPr dirty="0" sz="1450" spc="-5">
                <a:latin typeface="Times New Roman"/>
                <a:cs typeface="Times New Roman"/>
              </a:rPr>
              <a:t>a </a:t>
            </a:r>
            <a:r>
              <a:rPr dirty="0" sz="1450" spc="-10">
                <a:latin typeface="Times New Roman"/>
                <a:cs typeface="Times New Roman"/>
              </a:rPr>
              <a:t>visit; </a:t>
            </a:r>
            <a:r>
              <a:rPr dirty="0" sz="1450" spc="-5">
                <a:latin typeface="Times New Roman"/>
                <a:cs typeface="Times New Roman"/>
              </a:rPr>
              <a:t>but </a:t>
            </a:r>
            <a:r>
              <a:rPr dirty="0" sz="1450" spc="-10">
                <a:latin typeface="Times New Roman"/>
                <a:cs typeface="Times New Roman"/>
              </a:rPr>
              <a:t>for my part, nothing  was further from my thoughts </a:t>
            </a:r>
            <a:r>
              <a:rPr dirty="0" sz="1450" spc="-5">
                <a:latin typeface="Times New Roman"/>
                <a:cs typeface="Times New Roman"/>
              </a:rPr>
              <a:t>- </a:t>
            </a:r>
            <a:r>
              <a:rPr dirty="0" sz="1450" spc="-10">
                <a:latin typeface="Times New Roman"/>
                <a:cs typeface="Times New Roman"/>
              </a:rPr>
              <a:t>nothing could </a:t>
            </a:r>
            <a:r>
              <a:rPr dirty="0" sz="1450" spc="-5">
                <a:latin typeface="Times New Roman"/>
                <a:cs typeface="Times New Roman"/>
              </a:rPr>
              <a:t>be </a:t>
            </a:r>
            <a:r>
              <a:rPr dirty="0" sz="1450" spc="-10">
                <a:latin typeface="Times New Roman"/>
                <a:cs typeface="Times New Roman"/>
              </a:rPr>
              <a:t>more contrary to my wishes </a:t>
            </a:r>
            <a:r>
              <a:rPr dirty="0" sz="1450" spc="-5">
                <a:latin typeface="Times New Roman"/>
                <a:cs typeface="Times New Roman"/>
              </a:rPr>
              <a:t>-  </a:t>
            </a:r>
            <a:r>
              <a:rPr dirty="0" sz="1450" spc="-10">
                <a:latin typeface="Times New Roman"/>
                <a:cs typeface="Times New Roman"/>
              </a:rPr>
              <a:t>than this</a:t>
            </a:r>
            <a:r>
              <a:rPr dirty="0" sz="1450" spc="-5">
                <a:latin typeface="Times New Roman"/>
                <a:cs typeface="Times New Roman"/>
              </a:rPr>
              <a:t> </a:t>
            </a:r>
            <a:r>
              <a:rPr dirty="0" sz="1450" spc="-10">
                <a:latin typeface="Times New Roman"/>
                <a:cs typeface="Times New Roman"/>
              </a:rPr>
              <a:t>intrusion."</a:t>
            </a:r>
            <a:endParaRPr sz="1450">
              <a:latin typeface="Times New Roman"/>
              <a:cs typeface="Times New Roman"/>
            </a:endParaRPr>
          </a:p>
          <a:p>
            <a:pPr algn="just" marL="12700" marR="5715">
              <a:lnSpc>
                <a:spcPts val="1730"/>
              </a:lnSpc>
              <a:spcBef>
                <a:spcPts val="855"/>
              </a:spcBef>
            </a:pPr>
            <a:r>
              <a:rPr dirty="0" sz="1450" spc="-30">
                <a:latin typeface="Times New Roman"/>
                <a:cs typeface="Times New Roman"/>
              </a:rPr>
              <a:t>"Well, </a:t>
            </a:r>
            <a:r>
              <a:rPr dirty="0" sz="1450" spc="-10">
                <a:latin typeface="Times New Roman"/>
                <a:cs typeface="Times New Roman"/>
              </a:rPr>
              <a:t>well," replied the old gentleman </a:t>
            </a:r>
            <a:r>
              <a:rPr dirty="0" sz="1450" spc="-15">
                <a:latin typeface="Times New Roman"/>
                <a:cs typeface="Times New Roman"/>
              </a:rPr>
              <a:t>indulgently, </a:t>
            </a:r>
            <a:r>
              <a:rPr dirty="0" sz="1450" spc="-10">
                <a:latin typeface="Times New Roman"/>
                <a:cs typeface="Times New Roman"/>
              </a:rPr>
              <a:t>"here </a:t>
            </a:r>
            <a:r>
              <a:rPr dirty="0" sz="1450" spc="-5">
                <a:latin typeface="Times New Roman"/>
                <a:cs typeface="Times New Roman"/>
              </a:rPr>
              <a:t>you </a:t>
            </a:r>
            <a:r>
              <a:rPr dirty="0" sz="1450" spc="-10">
                <a:latin typeface="Times New Roman"/>
                <a:cs typeface="Times New Roman"/>
              </a:rPr>
              <a:t>are, which is the  main point. Seat yourself, my friend, and </a:t>
            </a:r>
            <a:r>
              <a:rPr dirty="0" sz="1450" spc="-5">
                <a:latin typeface="Times New Roman"/>
                <a:cs typeface="Times New Roman"/>
              </a:rPr>
              <a:t>put </a:t>
            </a:r>
            <a:r>
              <a:rPr dirty="0" sz="1450" spc="-10">
                <a:latin typeface="Times New Roman"/>
                <a:cs typeface="Times New Roman"/>
              </a:rPr>
              <a:t>yourself entirely at </a:t>
            </a:r>
            <a:r>
              <a:rPr dirty="0" sz="1450" spc="-5">
                <a:latin typeface="Times New Roman"/>
                <a:cs typeface="Times New Roman"/>
              </a:rPr>
              <a:t>your </a:t>
            </a:r>
            <a:r>
              <a:rPr dirty="0" sz="1450" spc="-10">
                <a:latin typeface="Times New Roman"/>
                <a:cs typeface="Times New Roman"/>
              </a:rPr>
              <a:t>ease. </a:t>
            </a:r>
            <a:r>
              <a:rPr dirty="0" sz="1450" spc="-70">
                <a:latin typeface="Times New Roman"/>
                <a:cs typeface="Times New Roman"/>
              </a:rPr>
              <a:t>We  </a:t>
            </a:r>
            <a:r>
              <a:rPr dirty="0" sz="1450" spc="-10">
                <a:latin typeface="Times New Roman"/>
                <a:cs typeface="Times New Roman"/>
              </a:rPr>
              <a:t>shall arrange </a:t>
            </a:r>
            <a:r>
              <a:rPr dirty="0" sz="1450" spc="-5">
                <a:latin typeface="Times New Roman"/>
                <a:cs typeface="Times New Roman"/>
              </a:rPr>
              <a:t>our </a:t>
            </a:r>
            <a:r>
              <a:rPr dirty="0" sz="1450" spc="-10">
                <a:latin typeface="Times New Roman"/>
                <a:cs typeface="Times New Roman"/>
              </a:rPr>
              <a:t>little </a:t>
            </a:r>
            <a:r>
              <a:rPr dirty="0" sz="1450" spc="-15">
                <a:latin typeface="Times New Roman"/>
                <a:cs typeface="Times New Roman"/>
              </a:rPr>
              <a:t>affairs</a:t>
            </a:r>
            <a:r>
              <a:rPr dirty="0" sz="1450" spc="5">
                <a:latin typeface="Times New Roman"/>
                <a:cs typeface="Times New Roman"/>
              </a:rPr>
              <a:t> </a:t>
            </a:r>
            <a:r>
              <a:rPr dirty="0" sz="1450" spc="-15">
                <a:latin typeface="Times New Roman"/>
                <a:cs typeface="Times New Roman"/>
              </a:rPr>
              <a:t>presently."</a:t>
            </a:r>
            <a:endParaRPr sz="1450">
              <a:latin typeface="Times New Roman"/>
              <a:cs typeface="Times New Roman"/>
            </a:endParaRPr>
          </a:p>
        </p:txBody>
      </p:sp>
      <p:sp>
        <p:nvSpPr>
          <p:cNvPr id="3" name="object 3"/>
          <p:cNvSpPr txBox="1"/>
          <p:nvPr/>
        </p:nvSpPr>
        <p:spPr>
          <a:xfrm>
            <a:off x="876300" y="5319576"/>
            <a:ext cx="5800725" cy="245110"/>
          </a:xfrm>
          <a:prstGeom prst="rect">
            <a:avLst/>
          </a:prstGeom>
        </p:spPr>
        <p:txBody>
          <a:bodyPr wrap="square" lIns="0" tIns="11430" rIns="0" bIns="0" rtlCol="0" vert="horz">
            <a:spAutoFit/>
          </a:bodyPr>
          <a:lstStyle/>
          <a:p>
            <a:pPr marL="12700">
              <a:lnSpc>
                <a:spcPct val="100000"/>
              </a:lnSpc>
              <a:spcBef>
                <a:spcPts val="90"/>
              </a:spcBef>
              <a:tabLst>
                <a:tab pos="606425" algn="l"/>
                <a:tab pos="1485265" algn="l"/>
                <a:tab pos="1927225" algn="l"/>
                <a:tab pos="2318385" algn="l"/>
                <a:tab pos="2953385" algn="l"/>
                <a:tab pos="3405504" algn="l"/>
                <a:tab pos="3847465" algn="l"/>
                <a:tab pos="4908550" algn="l"/>
                <a:tab pos="5401310" algn="l"/>
              </a:tabLst>
            </a:pPr>
            <a:r>
              <a:rPr dirty="0" sz="1450" spc="-15">
                <a:latin typeface="Times New Roman"/>
                <a:cs typeface="Times New Roman"/>
              </a:rPr>
              <a:t>De</a:t>
            </a:r>
            <a:r>
              <a:rPr dirty="0" sz="1450" spc="-5">
                <a:latin typeface="Times New Roman"/>
                <a:cs typeface="Times New Roman"/>
              </a:rPr>
              <a:t>n</a:t>
            </a:r>
            <a:r>
              <a:rPr dirty="0" sz="1450" spc="-10">
                <a:latin typeface="Times New Roman"/>
                <a:cs typeface="Times New Roman"/>
              </a:rPr>
              <a:t>i</a:t>
            </a:r>
            <a:r>
              <a:rPr dirty="0" sz="1450" spc="-5">
                <a:latin typeface="Times New Roman"/>
                <a:cs typeface="Times New Roman"/>
              </a:rPr>
              <a:t>s</a:t>
            </a:r>
            <a:r>
              <a:rPr dirty="0" sz="1450">
                <a:latin typeface="Times New Roman"/>
                <a:cs typeface="Times New Roman"/>
              </a:rPr>
              <a:t>	</a:t>
            </a:r>
            <a:r>
              <a:rPr dirty="0" sz="1450" spc="-5">
                <a:latin typeface="Times New Roman"/>
                <a:cs typeface="Times New Roman"/>
              </a:rPr>
              <a:t>p</a:t>
            </a:r>
            <a:r>
              <a:rPr dirty="0" sz="1450" spc="-10">
                <a:latin typeface="Times New Roman"/>
                <a:cs typeface="Times New Roman"/>
              </a:rPr>
              <a:t>ercei</a:t>
            </a:r>
            <a:r>
              <a:rPr dirty="0" sz="1450" spc="-5">
                <a:latin typeface="Times New Roman"/>
                <a:cs typeface="Times New Roman"/>
              </a:rPr>
              <a:t>v</a:t>
            </a:r>
            <a:r>
              <a:rPr dirty="0" sz="1450" spc="-10">
                <a:latin typeface="Times New Roman"/>
                <a:cs typeface="Times New Roman"/>
              </a:rPr>
              <a:t>e</a:t>
            </a:r>
            <a:r>
              <a:rPr dirty="0" sz="1450" spc="-5">
                <a:latin typeface="Times New Roman"/>
                <a:cs typeface="Times New Roman"/>
              </a:rPr>
              <a:t>d</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t</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matte</a:t>
            </a:r>
            <a:r>
              <a:rPr dirty="0" sz="1450" spc="-5">
                <a:latin typeface="Times New Roman"/>
                <a:cs typeface="Times New Roman"/>
              </a:rPr>
              <a:t>r</a:t>
            </a:r>
            <a:r>
              <a:rPr dirty="0" sz="1450">
                <a:latin typeface="Times New Roman"/>
                <a:cs typeface="Times New Roman"/>
              </a:rPr>
              <a:t>	</a:t>
            </a:r>
            <a:r>
              <a:rPr dirty="0" sz="1450" spc="-15">
                <a:latin typeface="Times New Roman"/>
                <a:cs typeface="Times New Roman"/>
              </a:rPr>
              <a:t>wa</a:t>
            </a:r>
            <a:r>
              <a:rPr dirty="0" sz="1450" spc="-5">
                <a:latin typeface="Times New Roman"/>
                <a:cs typeface="Times New Roman"/>
              </a:rPr>
              <a:t>s</a:t>
            </a:r>
            <a:r>
              <a:rPr dirty="0" sz="1450">
                <a:latin typeface="Times New Roman"/>
                <a:cs typeface="Times New Roman"/>
              </a:rPr>
              <a:t>	</a:t>
            </a:r>
            <a:r>
              <a:rPr dirty="0" sz="1450" spc="-10">
                <a:latin typeface="Times New Roman"/>
                <a:cs typeface="Times New Roman"/>
              </a:rPr>
              <a:t>stil</a:t>
            </a:r>
            <a:r>
              <a:rPr dirty="0" sz="1450" spc="-5">
                <a:latin typeface="Times New Roman"/>
                <a:cs typeface="Times New Roman"/>
              </a:rPr>
              <a:t>l</a:t>
            </a:r>
            <a:r>
              <a:rPr dirty="0" sz="1450">
                <a:latin typeface="Times New Roman"/>
                <a:cs typeface="Times New Roman"/>
              </a:rPr>
              <a:t>	</a:t>
            </a:r>
            <a:r>
              <a:rPr dirty="0" sz="1450" spc="-10">
                <a:latin typeface="Times New Roman"/>
                <a:cs typeface="Times New Roman"/>
              </a:rPr>
              <a:t>c</a:t>
            </a:r>
            <a:r>
              <a:rPr dirty="0" sz="1450" spc="-5">
                <a:latin typeface="Times New Roman"/>
                <a:cs typeface="Times New Roman"/>
              </a:rPr>
              <a:t>o</a:t>
            </a:r>
            <a:r>
              <a:rPr dirty="0" sz="1450" spc="-15">
                <a:latin typeface="Times New Roman"/>
                <a:cs typeface="Times New Roman"/>
              </a:rPr>
              <a:t>m</a:t>
            </a:r>
            <a:r>
              <a:rPr dirty="0" sz="1450" spc="-5">
                <a:latin typeface="Times New Roman"/>
                <a:cs typeface="Times New Roman"/>
              </a:rPr>
              <a:t>p</a:t>
            </a:r>
            <a:r>
              <a:rPr dirty="0" sz="1450" spc="-10">
                <a:latin typeface="Times New Roman"/>
                <a:cs typeface="Times New Roman"/>
              </a:rPr>
              <a:t>licate</a:t>
            </a:r>
            <a:r>
              <a:rPr dirty="0" sz="1450" spc="-5">
                <a:latin typeface="Times New Roman"/>
                <a:cs typeface="Times New Roman"/>
              </a:rPr>
              <a:t>d</a:t>
            </a:r>
            <a:r>
              <a:rPr dirty="0" sz="1450">
                <a:latin typeface="Times New Roman"/>
                <a:cs typeface="Times New Roman"/>
              </a:rPr>
              <a:t>	</a:t>
            </a:r>
            <a:r>
              <a:rPr dirty="0" sz="1450" spc="-10">
                <a:latin typeface="Times New Roman"/>
                <a:cs typeface="Times New Roman"/>
              </a:rPr>
              <a:t>wit</a:t>
            </a:r>
            <a:r>
              <a:rPr dirty="0" sz="1450" spc="-5">
                <a:latin typeface="Times New Roman"/>
                <a:cs typeface="Times New Roman"/>
              </a:rPr>
              <a:t>h</a:t>
            </a:r>
            <a:r>
              <a:rPr dirty="0" sz="1450">
                <a:latin typeface="Times New Roman"/>
                <a:cs typeface="Times New Roman"/>
              </a:rPr>
              <a:t>	</a:t>
            </a:r>
            <a:r>
              <a:rPr dirty="0" sz="1450" spc="-10">
                <a:latin typeface="Times New Roman"/>
                <a:cs typeface="Times New Roman"/>
              </a:rPr>
              <a:t>s</a:t>
            </a:r>
            <a:r>
              <a:rPr dirty="0" sz="1450" spc="-5">
                <a:latin typeface="Times New Roman"/>
                <a:cs typeface="Times New Roman"/>
              </a:rPr>
              <a:t>o</a:t>
            </a:r>
            <a:r>
              <a:rPr dirty="0" sz="1450" spc="-15">
                <a:latin typeface="Times New Roman"/>
                <a:cs typeface="Times New Roman"/>
              </a:rPr>
              <a:t>m</a:t>
            </a:r>
            <a:r>
              <a:rPr dirty="0" sz="1450" spc="-5">
                <a:latin typeface="Times New Roman"/>
                <a:cs typeface="Times New Roman"/>
              </a:rPr>
              <a:t>e</a:t>
            </a:r>
            <a:endParaRPr sz="1450">
              <a:latin typeface="Times New Roman"/>
              <a:cs typeface="Times New Roman"/>
            </a:endParaRPr>
          </a:p>
        </p:txBody>
      </p:sp>
      <p:sp>
        <p:nvSpPr>
          <p:cNvPr id="4" name="object 4"/>
          <p:cNvSpPr txBox="1"/>
          <p:nvPr/>
        </p:nvSpPr>
        <p:spPr>
          <a:xfrm>
            <a:off x="876300" y="5429332"/>
            <a:ext cx="5806440" cy="4415790"/>
          </a:xfrm>
          <a:prstGeom prst="rect">
            <a:avLst/>
          </a:prstGeom>
        </p:spPr>
        <p:txBody>
          <a:bodyPr wrap="square" lIns="0" tIns="12700" rIns="0" bIns="0" rtlCol="0" vert="horz">
            <a:spAutoFit/>
          </a:bodyPr>
          <a:lstStyle/>
          <a:p>
            <a:pPr algn="just" marL="12700" marR="1320165">
              <a:lnSpc>
                <a:spcPct val="149000"/>
              </a:lnSpc>
              <a:spcBef>
                <a:spcPts val="100"/>
              </a:spcBef>
            </a:pPr>
            <a:r>
              <a:rPr dirty="0" sz="1450" spc="-10">
                <a:latin typeface="Times New Roman"/>
                <a:cs typeface="Times New Roman"/>
              </a:rPr>
              <a:t>misconception, and </a:t>
            </a:r>
            <a:r>
              <a:rPr dirty="0" sz="1450" spc="-5">
                <a:latin typeface="Times New Roman"/>
                <a:cs typeface="Times New Roman"/>
              </a:rPr>
              <a:t>he </a:t>
            </a:r>
            <a:r>
              <a:rPr dirty="0" sz="1450" spc="-10">
                <a:latin typeface="Times New Roman"/>
                <a:cs typeface="Times New Roman"/>
              </a:rPr>
              <a:t>hastened to continue his explanations.  </a:t>
            </a:r>
            <a:r>
              <a:rPr dirty="0" sz="1450" spc="-40">
                <a:latin typeface="Times New Roman"/>
                <a:cs typeface="Times New Roman"/>
              </a:rPr>
              <a:t>"Your </a:t>
            </a:r>
            <a:r>
              <a:rPr dirty="0" sz="1450" spc="-5">
                <a:latin typeface="Times New Roman"/>
                <a:cs typeface="Times New Roman"/>
              </a:rPr>
              <a:t>door . . . " he</a:t>
            </a:r>
            <a:r>
              <a:rPr dirty="0" sz="1450" spc="25">
                <a:latin typeface="Times New Roman"/>
                <a:cs typeface="Times New Roman"/>
              </a:rPr>
              <a:t> </a:t>
            </a:r>
            <a:r>
              <a:rPr dirty="0" sz="1450" spc="-10">
                <a:latin typeface="Times New Roman"/>
                <a:cs typeface="Times New Roman"/>
              </a:rPr>
              <a:t>began.</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"About my door?" asked the </a:t>
            </a:r>
            <a:r>
              <a:rPr dirty="0" sz="1450" spc="-20">
                <a:latin typeface="Times New Roman"/>
                <a:cs typeface="Times New Roman"/>
              </a:rPr>
              <a:t>other, </a:t>
            </a:r>
            <a:r>
              <a:rPr dirty="0" sz="1450" spc="-10">
                <a:latin typeface="Times New Roman"/>
                <a:cs typeface="Times New Roman"/>
              </a:rPr>
              <a:t>raising his peaked eyebrows. "A little piece  </a:t>
            </a:r>
            <a:r>
              <a:rPr dirty="0" sz="1450" spc="-5">
                <a:latin typeface="Times New Roman"/>
                <a:cs typeface="Times New Roman"/>
              </a:rPr>
              <a:t>of </a:t>
            </a:r>
            <a:r>
              <a:rPr dirty="0" sz="1450" spc="-15">
                <a:latin typeface="Times New Roman"/>
                <a:cs typeface="Times New Roman"/>
              </a:rPr>
              <a:t>ingenuity."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shrugged his shoulders. "A hospitable fancy! By </a:t>
            </a:r>
            <a:r>
              <a:rPr dirty="0" sz="1450" spc="-5">
                <a:latin typeface="Times New Roman"/>
                <a:cs typeface="Times New Roman"/>
              </a:rPr>
              <a:t>your  </a:t>
            </a:r>
            <a:r>
              <a:rPr dirty="0" sz="1450" spc="-10">
                <a:latin typeface="Times New Roman"/>
                <a:cs typeface="Times New Roman"/>
              </a:rPr>
              <a:t>own account,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desirous </a:t>
            </a:r>
            <a:r>
              <a:rPr dirty="0" sz="1450" spc="-5">
                <a:latin typeface="Times New Roman"/>
                <a:cs typeface="Times New Roman"/>
              </a:rPr>
              <a:t>of </a:t>
            </a:r>
            <a:r>
              <a:rPr dirty="0" sz="1450" spc="-10">
                <a:latin typeface="Times New Roman"/>
                <a:cs typeface="Times New Roman"/>
              </a:rPr>
              <a:t>making my acquaintance. </a:t>
            </a:r>
            <a:r>
              <a:rPr dirty="0" sz="1450" spc="-70">
                <a:latin typeface="Times New Roman"/>
                <a:cs typeface="Times New Roman"/>
              </a:rPr>
              <a:t>We </a:t>
            </a:r>
            <a:r>
              <a:rPr dirty="0" sz="1450" spc="-10">
                <a:latin typeface="Times New Roman"/>
                <a:cs typeface="Times New Roman"/>
              </a:rPr>
              <a:t>old  people look for such reluctance now and then; and when it touches </a:t>
            </a:r>
            <a:r>
              <a:rPr dirty="0" sz="1450" spc="-5">
                <a:latin typeface="Times New Roman"/>
                <a:cs typeface="Times New Roman"/>
              </a:rPr>
              <a:t>our </a:t>
            </a:r>
            <a:r>
              <a:rPr dirty="0" sz="1450" spc="-15">
                <a:latin typeface="Times New Roman"/>
                <a:cs typeface="Times New Roman"/>
              </a:rPr>
              <a:t>honour,  </a:t>
            </a:r>
            <a:r>
              <a:rPr dirty="0" sz="1450" spc="-10">
                <a:latin typeface="Times New Roman"/>
                <a:cs typeface="Times New Roman"/>
              </a:rPr>
              <a:t>we cast about until we find some way </a:t>
            </a:r>
            <a:r>
              <a:rPr dirty="0" sz="1450" spc="-5">
                <a:latin typeface="Times New Roman"/>
                <a:cs typeface="Times New Roman"/>
              </a:rPr>
              <a:t>of </a:t>
            </a:r>
            <a:r>
              <a:rPr dirty="0" sz="1450" spc="-10">
                <a:latin typeface="Times New Roman"/>
                <a:cs typeface="Times New Roman"/>
              </a:rPr>
              <a:t>overcoming it. </a:t>
            </a:r>
            <a:r>
              <a:rPr dirty="0" sz="1450" spc="-60">
                <a:latin typeface="Times New Roman"/>
                <a:cs typeface="Times New Roman"/>
              </a:rPr>
              <a:t>You </a:t>
            </a:r>
            <a:r>
              <a:rPr dirty="0" sz="1450" spc="-10">
                <a:latin typeface="Times New Roman"/>
                <a:cs typeface="Times New Roman"/>
              </a:rPr>
              <a:t>arrive uninvited,  </a:t>
            </a:r>
            <a:r>
              <a:rPr dirty="0" sz="1450" spc="-5">
                <a:latin typeface="Times New Roman"/>
                <a:cs typeface="Times New Roman"/>
              </a:rPr>
              <a:t>but </a:t>
            </a:r>
            <a:r>
              <a:rPr dirty="0" sz="1450" spc="-10">
                <a:latin typeface="Times New Roman"/>
                <a:cs typeface="Times New Roman"/>
              </a:rPr>
              <a:t>believe me, very</a:t>
            </a:r>
            <a:r>
              <a:rPr dirty="0" sz="1450">
                <a:latin typeface="Times New Roman"/>
                <a:cs typeface="Times New Roman"/>
              </a:rPr>
              <a:t> </a:t>
            </a:r>
            <a:r>
              <a:rPr dirty="0" sz="1450" spc="-10">
                <a:latin typeface="Times New Roman"/>
                <a:cs typeface="Times New Roman"/>
              </a:rPr>
              <a:t>welcome."</a:t>
            </a:r>
            <a:endParaRPr sz="1450">
              <a:latin typeface="Times New Roman"/>
              <a:cs typeface="Times New Roman"/>
            </a:endParaRPr>
          </a:p>
          <a:p>
            <a:pPr algn="just" marL="12700" marR="5715">
              <a:lnSpc>
                <a:spcPts val="1730"/>
              </a:lnSpc>
              <a:spcBef>
                <a:spcPts val="855"/>
              </a:spcBef>
            </a:pPr>
            <a:r>
              <a:rPr dirty="0" sz="1450" spc="-45">
                <a:latin typeface="Times New Roman"/>
                <a:cs typeface="Times New Roman"/>
              </a:rPr>
              <a:t>"You </a:t>
            </a:r>
            <a:r>
              <a:rPr dirty="0" sz="1450" spc="-10">
                <a:latin typeface="Times New Roman"/>
                <a:cs typeface="Times New Roman"/>
              </a:rPr>
              <a:t>persist in </a:t>
            </a:r>
            <a:r>
              <a:rPr dirty="0" sz="1450" spc="-20">
                <a:latin typeface="Times New Roman"/>
                <a:cs typeface="Times New Roman"/>
              </a:rPr>
              <a:t>error, sir," </a:t>
            </a:r>
            <a:r>
              <a:rPr dirty="0" sz="1450" spc="-10">
                <a:latin typeface="Times New Roman"/>
                <a:cs typeface="Times New Roman"/>
              </a:rPr>
              <a:t>said Denis. "There can </a:t>
            </a:r>
            <a:r>
              <a:rPr dirty="0" sz="1450" spc="-5">
                <a:latin typeface="Times New Roman"/>
                <a:cs typeface="Times New Roman"/>
              </a:rPr>
              <a:t>be no </a:t>
            </a:r>
            <a:r>
              <a:rPr dirty="0" sz="1450" spc="-10">
                <a:latin typeface="Times New Roman"/>
                <a:cs typeface="Times New Roman"/>
              </a:rPr>
              <a:t>question between </a:t>
            </a:r>
            <a:r>
              <a:rPr dirty="0" sz="1450" spc="-5">
                <a:latin typeface="Times New Roman"/>
                <a:cs typeface="Times New Roman"/>
              </a:rPr>
              <a:t>you  </a:t>
            </a:r>
            <a:r>
              <a:rPr dirty="0" sz="1450" spc="-10">
                <a:latin typeface="Times New Roman"/>
                <a:cs typeface="Times New Roman"/>
              </a:rPr>
              <a:t>and me.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stranger in this countryside. My name is Denis, damoiseau </a:t>
            </a:r>
            <a:r>
              <a:rPr dirty="0" sz="1450" spc="-5">
                <a:latin typeface="Times New Roman"/>
                <a:cs typeface="Times New Roman"/>
              </a:rPr>
              <a:t>de  </a:t>
            </a:r>
            <a:r>
              <a:rPr dirty="0" sz="1450" spc="-10">
                <a:latin typeface="Times New Roman"/>
                <a:cs typeface="Times New Roman"/>
              </a:rPr>
              <a:t>Beaulieu. If </a:t>
            </a:r>
            <a:r>
              <a:rPr dirty="0" sz="1450" spc="-5">
                <a:latin typeface="Times New Roman"/>
                <a:cs typeface="Times New Roman"/>
              </a:rPr>
              <a:t>you </a:t>
            </a:r>
            <a:r>
              <a:rPr dirty="0" sz="1450" spc="-10">
                <a:latin typeface="Times New Roman"/>
                <a:cs typeface="Times New Roman"/>
              </a:rPr>
              <a:t>see me in </a:t>
            </a:r>
            <a:r>
              <a:rPr dirty="0" sz="1450" spc="-5">
                <a:latin typeface="Times New Roman"/>
                <a:cs typeface="Times New Roman"/>
              </a:rPr>
              <a:t>your </a:t>
            </a:r>
            <a:r>
              <a:rPr dirty="0" sz="1450" spc="-10">
                <a:latin typeface="Times New Roman"/>
                <a:cs typeface="Times New Roman"/>
              </a:rPr>
              <a:t>house, it is only </a:t>
            </a:r>
            <a:r>
              <a:rPr dirty="0" sz="1450" spc="-5">
                <a:latin typeface="Times New Roman"/>
                <a:cs typeface="Times New Roman"/>
              </a:rPr>
              <a:t>-</a:t>
            </a:r>
            <a:r>
              <a:rPr dirty="0" sz="1450" spc="4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"My </a:t>
            </a:r>
            <a:r>
              <a:rPr dirty="0" sz="1450" spc="-5">
                <a:latin typeface="Times New Roman"/>
                <a:cs typeface="Times New Roman"/>
              </a:rPr>
              <a:t>young </a:t>
            </a:r>
            <a:r>
              <a:rPr dirty="0" sz="1450" spc="-10">
                <a:latin typeface="Times New Roman"/>
                <a:cs typeface="Times New Roman"/>
              </a:rPr>
              <a:t>friend," interrupted the </a:t>
            </a:r>
            <a:r>
              <a:rPr dirty="0" sz="1450" spc="-20">
                <a:latin typeface="Times New Roman"/>
                <a:cs typeface="Times New Roman"/>
              </a:rPr>
              <a:t>other, </a:t>
            </a:r>
            <a:r>
              <a:rPr dirty="0" sz="1450" spc="-10">
                <a:latin typeface="Times New Roman"/>
                <a:cs typeface="Times New Roman"/>
              </a:rPr>
              <a:t>"you will permit me to have my own  ideas </a:t>
            </a:r>
            <a:r>
              <a:rPr dirty="0" sz="1450" spc="-5">
                <a:latin typeface="Times New Roman"/>
                <a:cs typeface="Times New Roman"/>
              </a:rPr>
              <a:t>on </a:t>
            </a:r>
            <a:r>
              <a:rPr dirty="0" sz="1450" spc="-10">
                <a:latin typeface="Times New Roman"/>
                <a:cs typeface="Times New Roman"/>
              </a:rPr>
              <a:t>that subject. They probably </a:t>
            </a:r>
            <a:r>
              <a:rPr dirty="0" sz="1450" spc="-15">
                <a:latin typeface="Times New Roman"/>
                <a:cs typeface="Times New Roman"/>
              </a:rPr>
              <a:t>differ </a:t>
            </a:r>
            <a:r>
              <a:rPr dirty="0" sz="1450" spc="-10">
                <a:latin typeface="Times New Roman"/>
                <a:cs typeface="Times New Roman"/>
              </a:rPr>
              <a:t>from yours at the present moment,"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 </a:t>
            </a:r>
            <a:r>
              <a:rPr dirty="0" sz="1450" spc="-20">
                <a:latin typeface="Times New Roman"/>
                <a:cs typeface="Times New Roman"/>
              </a:rPr>
              <a:t>leer, </a:t>
            </a:r>
            <a:r>
              <a:rPr dirty="0" sz="1450" spc="-10">
                <a:latin typeface="Times New Roman"/>
                <a:cs typeface="Times New Roman"/>
              </a:rPr>
              <a:t>"but time will show which </a:t>
            </a:r>
            <a:r>
              <a:rPr dirty="0" sz="1450" spc="-5">
                <a:latin typeface="Times New Roman"/>
                <a:cs typeface="Times New Roman"/>
              </a:rPr>
              <a:t>of us </a:t>
            </a:r>
            <a:r>
              <a:rPr dirty="0" sz="1450" spc="-10">
                <a:latin typeface="Times New Roman"/>
                <a:cs typeface="Times New Roman"/>
              </a:rPr>
              <a:t>is in the</a:t>
            </a:r>
            <a:r>
              <a:rPr dirty="0" sz="1450" spc="85">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Denis was convinced </a:t>
            </a:r>
            <a:r>
              <a:rPr dirty="0" sz="1450" spc="-5">
                <a:latin typeface="Times New Roman"/>
                <a:cs typeface="Times New Roman"/>
              </a:rPr>
              <a:t>he </a:t>
            </a:r>
            <a:r>
              <a:rPr dirty="0" sz="1450" spc="-10">
                <a:latin typeface="Times New Roman"/>
                <a:cs typeface="Times New Roman"/>
              </a:rPr>
              <a:t>had to </a:t>
            </a:r>
            <a:r>
              <a:rPr dirty="0" sz="1450" spc="-5">
                <a:latin typeface="Times New Roman"/>
                <a:cs typeface="Times New Roman"/>
              </a:rPr>
              <a:t>do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lunatic. He seated himself with </a:t>
            </a:r>
            <a:r>
              <a:rPr dirty="0" sz="1450" spc="-5">
                <a:latin typeface="Times New Roman"/>
                <a:cs typeface="Times New Roman"/>
              </a:rPr>
              <a:t>a  </a:t>
            </a:r>
            <a:r>
              <a:rPr dirty="0" sz="1450" spc="-10">
                <a:latin typeface="Times New Roman"/>
                <a:cs typeface="Times New Roman"/>
              </a:rPr>
              <a:t>shrug, content to wait the upshot; and </a:t>
            </a:r>
            <a:r>
              <a:rPr dirty="0" sz="1450" spc="-5">
                <a:latin typeface="Times New Roman"/>
                <a:cs typeface="Times New Roman"/>
              </a:rPr>
              <a:t>a </a:t>
            </a:r>
            <a:r>
              <a:rPr dirty="0" sz="1450" spc="-10">
                <a:latin typeface="Times New Roman"/>
                <a:cs typeface="Times New Roman"/>
              </a:rPr>
              <a:t>pause ensued, during which </a:t>
            </a:r>
            <a:r>
              <a:rPr dirty="0" sz="1450" spc="-5">
                <a:latin typeface="Times New Roman"/>
                <a:cs typeface="Times New Roman"/>
              </a:rPr>
              <a:t>he thought  he </a:t>
            </a:r>
            <a:r>
              <a:rPr dirty="0" sz="1450" spc="-10">
                <a:latin typeface="Times New Roman"/>
                <a:cs typeface="Times New Roman"/>
              </a:rPr>
              <a:t>could distinguish </a:t>
            </a:r>
            <a:r>
              <a:rPr dirty="0" sz="1450" spc="-5">
                <a:latin typeface="Times New Roman"/>
                <a:cs typeface="Times New Roman"/>
              </a:rPr>
              <a:t>a </a:t>
            </a:r>
            <a:r>
              <a:rPr dirty="0" sz="1450" spc="-10">
                <a:latin typeface="Times New Roman"/>
                <a:cs typeface="Times New Roman"/>
              </a:rPr>
              <a:t>hurried gabbling as </a:t>
            </a:r>
            <a:r>
              <a:rPr dirty="0" sz="1450" spc="-5">
                <a:latin typeface="Times New Roman"/>
                <a:cs typeface="Times New Roman"/>
              </a:rPr>
              <a:t>of </a:t>
            </a:r>
            <a:r>
              <a:rPr dirty="0" sz="1450" spc="-10">
                <a:latin typeface="Times New Roman"/>
                <a:cs typeface="Times New Roman"/>
              </a:rPr>
              <a:t>prayer from behind the</a:t>
            </a:r>
            <a:r>
              <a:rPr dirty="0" sz="1450" spc="60">
                <a:latin typeface="Times New Roman"/>
                <a:cs typeface="Times New Roman"/>
              </a:rPr>
              <a:t> </a:t>
            </a:r>
            <a:r>
              <a:rPr dirty="0" sz="1450" spc="-10">
                <a:latin typeface="Times New Roman"/>
                <a:cs typeface="Times New Roman"/>
              </a:rPr>
              <a:t>arras</a:t>
            </a:r>
            <a:endParaRPr sz="1450">
              <a:latin typeface="Times New Roman"/>
              <a:cs typeface="Times New Roman"/>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immediately opposite him. Sometimes there seemed to </a:t>
            </a:r>
            <a:r>
              <a:rPr dirty="0" sz="1450" spc="-5">
                <a:latin typeface="Times New Roman"/>
                <a:cs typeface="Times New Roman"/>
              </a:rPr>
              <a:t>be but one </a:t>
            </a:r>
            <a:r>
              <a:rPr dirty="0" sz="1450" spc="-10">
                <a:latin typeface="Times New Roman"/>
                <a:cs typeface="Times New Roman"/>
              </a:rPr>
              <a:t>person  engaged, sometimes two; and the vehemence </a:t>
            </a:r>
            <a:r>
              <a:rPr dirty="0" sz="1450" spc="-5">
                <a:latin typeface="Times New Roman"/>
                <a:cs typeface="Times New Roman"/>
              </a:rPr>
              <a:t>of </a:t>
            </a:r>
            <a:r>
              <a:rPr dirty="0" sz="1450" spc="-10">
                <a:latin typeface="Times New Roman"/>
                <a:cs typeface="Times New Roman"/>
              </a:rPr>
              <a:t>the voice, low as it was,  seemed to indicate either great haste </a:t>
            </a:r>
            <a:r>
              <a:rPr dirty="0" sz="1450" spc="-5">
                <a:latin typeface="Times New Roman"/>
                <a:cs typeface="Times New Roman"/>
              </a:rPr>
              <a:t>or </a:t>
            </a:r>
            <a:r>
              <a:rPr dirty="0" sz="1450" spc="-10">
                <a:latin typeface="Times New Roman"/>
                <a:cs typeface="Times New Roman"/>
              </a:rPr>
              <a:t>an agony </a:t>
            </a:r>
            <a:r>
              <a:rPr dirty="0" sz="1450" spc="-5">
                <a:latin typeface="Times New Roman"/>
                <a:cs typeface="Times New Roman"/>
              </a:rPr>
              <a:t>of </a:t>
            </a:r>
            <a:r>
              <a:rPr dirty="0" sz="1450" spc="-10">
                <a:latin typeface="Times New Roman"/>
                <a:cs typeface="Times New Roman"/>
              </a:rPr>
              <a:t>spirit. It occurred to him  that this piece </a:t>
            </a:r>
            <a:r>
              <a:rPr dirty="0" sz="1450" spc="-5">
                <a:latin typeface="Times New Roman"/>
                <a:cs typeface="Times New Roman"/>
              </a:rPr>
              <a:t>of </a:t>
            </a:r>
            <a:r>
              <a:rPr dirty="0" sz="1450" spc="-10">
                <a:latin typeface="Times New Roman"/>
                <a:cs typeface="Times New Roman"/>
              </a:rPr>
              <a:t>tapestry covered the entrance to the chapel </a:t>
            </a:r>
            <a:r>
              <a:rPr dirty="0" sz="1450" spc="-5">
                <a:latin typeface="Times New Roman"/>
                <a:cs typeface="Times New Roman"/>
              </a:rPr>
              <a:t>he </a:t>
            </a:r>
            <a:r>
              <a:rPr dirty="0" sz="1450" spc="-10">
                <a:latin typeface="Times New Roman"/>
                <a:cs typeface="Times New Roman"/>
              </a:rPr>
              <a:t>had noticed  from without.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old gentleman meanwhile surveyed Denis from head to </a:t>
            </a:r>
            <a:r>
              <a:rPr dirty="0" sz="1450" spc="-5">
                <a:latin typeface="Times New Roman"/>
                <a:cs typeface="Times New Roman"/>
              </a:rPr>
              <a:t>foot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smile,  and from time to time emitted little noises like </a:t>
            </a:r>
            <a:r>
              <a:rPr dirty="0" sz="1450" spc="-5">
                <a:latin typeface="Times New Roman"/>
                <a:cs typeface="Times New Roman"/>
              </a:rPr>
              <a:t>a </a:t>
            </a:r>
            <a:r>
              <a:rPr dirty="0" sz="1450" spc="-10">
                <a:latin typeface="Times New Roman"/>
                <a:cs typeface="Times New Roman"/>
              </a:rPr>
              <a:t>bird </a:t>
            </a:r>
            <a:r>
              <a:rPr dirty="0" sz="1450" spc="-5">
                <a:latin typeface="Times New Roman"/>
                <a:cs typeface="Times New Roman"/>
              </a:rPr>
              <a:t>or a </a:t>
            </a:r>
            <a:r>
              <a:rPr dirty="0" sz="1450" spc="-10">
                <a:latin typeface="Times New Roman"/>
                <a:cs typeface="Times New Roman"/>
              </a:rPr>
              <a:t>mouse, which  seemed to indicate </a:t>
            </a:r>
            <a:r>
              <a:rPr dirty="0" sz="1450" spc="-5">
                <a:latin typeface="Times New Roman"/>
                <a:cs typeface="Times New Roman"/>
              </a:rPr>
              <a:t>a </a:t>
            </a:r>
            <a:r>
              <a:rPr dirty="0" sz="1450" spc="-10">
                <a:latin typeface="Times New Roman"/>
                <a:cs typeface="Times New Roman"/>
              </a:rPr>
              <a:t>high degree </a:t>
            </a:r>
            <a:r>
              <a:rPr dirty="0" sz="1450" spc="-5">
                <a:latin typeface="Times New Roman"/>
                <a:cs typeface="Times New Roman"/>
              </a:rPr>
              <a:t>of </a:t>
            </a:r>
            <a:r>
              <a:rPr dirty="0" sz="1450" spc="-10">
                <a:latin typeface="Times New Roman"/>
                <a:cs typeface="Times New Roman"/>
              </a:rPr>
              <a:t>satisfaction. This state </a:t>
            </a:r>
            <a:r>
              <a:rPr dirty="0" sz="1450" spc="-5">
                <a:latin typeface="Times New Roman"/>
                <a:cs typeface="Times New Roman"/>
              </a:rPr>
              <a:t>of </a:t>
            </a:r>
            <a:r>
              <a:rPr dirty="0" sz="1450" spc="-10">
                <a:latin typeface="Times New Roman"/>
                <a:cs typeface="Times New Roman"/>
              </a:rPr>
              <a:t>matters became  rapidly insupportable; and Denis, to </a:t>
            </a:r>
            <a:r>
              <a:rPr dirty="0" sz="1450" spc="-5">
                <a:latin typeface="Times New Roman"/>
                <a:cs typeface="Times New Roman"/>
              </a:rPr>
              <a:t>put </a:t>
            </a:r>
            <a:r>
              <a:rPr dirty="0" sz="1450" spc="-10">
                <a:latin typeface="Times New Roman"/>
                <a:cs typeface="Times New Roman"/>
              </a:rPr>
              <a:t>an end to it, remarked politely that the  wind had </a:t>
            </a:r>
            <a:r>
              <a:rPr dirty="0" sz="1450" spc="-5">
                <a:latin typeface="Times New Roman"/>
                <a:cs typeface="Times New Roman"/>
              </a:rPr>
              <a:t>gone</a:t>
            </a:r>
            <a:r>
              <a:rPr dirty="0" sz="145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The old gentleman fell into </a:t>
            </a:r>
            <a:r>
              <a:rPr dirty="0" sz="1450" spc="-5">
                <a:latin typeface="Times New Roman"/>
                <a:cs typeface="Times New Roman"/>
              </a:rPr>
              <a:t>a </a:t>
            </a:r>
            <a:r>
              <a:rPr dirty="0" sz="1450" spc="-10">
                <a:latin typeface="Times New Roman"/>
                <a:cs typeface="Times New Roman"/>
              </a:rPr>
              <a:t>fit </a:t>
            </a:r>
            <a:r>
              <a:rPr dirty="0" sz="1450" spc="-5">
                <a:latin typeface="Times New Roman"/>
                <a:cs typeface="Times New Roman"/>
              </a:rPr>
              <a:t>of </a:t>
            </a:r>
            <a:r>
              <a:rPr dirty="0" sz="1450" spc="-10">
                <a:latin typeface="Times New Roman"/>
                <a:cs typeface="Times New Roman"/>
              </a:rPr>
              <a:t>silent </a:t>
            </a:r>
            <a:r>
              <a:rPr dirty="0" sz="1450" spc="-15">
                <a:latin typeface="Times New Roman"/>
                <a:cs typeface="Times New Roman"/>
              </a:rPr>
              <a:t>laughter, </a:t>
            </a:r>
            <a:r>
              <a:rPr dirty="0" sz="1450" spc="-10">
                <a:latin typeface="Times New Roman"/>
                <a:cs typeface="Times New Roman"/>
              </a:rPr>
              <a:t>so prolonged and violent  that </a:t>
            </a:r>
            <a:r>
              <a:rPr dirty="0" sz="1450" spc="-5">
                <a:latin typeface="Times New Roman"/>
                <a:cs typeface="Times New Roman"/>
              </a:rPr>
              <a:t>he </a:t>
            </a:r>
            <a:r>
              <a:rPr dirty="0" sz="1450" spc="-10">
                <a:latin typeface="Times New Roman"/>
                <a:cs typeface="Times New Roman"/>
              </a:rPr>
              <a:t>became quite red in the face. Denis </a:t>
            </a:r>
            <a:r>
              <a:rPr dirty="0" sz="1450" spc="-5">
                <a:latin typeface="Times New Roman"/>
                <a:cs typeface="Times New Roman"/>
              </a:rPr>
              <a:t>got upon </a:t>
            </a:r>
            <a:r>
              <a:rPr dirty="0" sz="1450" spc="-10">
                <a:latin typeface="Times New Roman"/>
                <a:cs typeface="Times New Roman"/>
              </a:rPr>
              <a:t>his feet at once, and </a:t>
            </a:r>
            <a:r>
              <a:rPr dirty="0" sz="1450" spc="-5">
                <a:latin typeface="Times New Roman"/>
                <a:cs typeface="Times New Roman"/>
              </a:rPr>
              <a:t>put  on </a:t>
            </a:r>
            <a:r>
              <a:rPr dirty="0" sz="1450" spc="-10">
                <a:latin typeface="Times New Roman"/>
                <a:cs typeface="Times New Roman"/>
              </a:rPr>
              <a:t>his hat with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flourish.</a:t>
            </a:r>
            <a:endParaRPr sz="1450">
              <a:latin typeface="Times New Roman"/>
              <a:cs typeface="Times New Roman"/>
            </a:endParaRPr>
          </a:p>
          <a:p>
            <a:pPr algn="just" marL="12700" marR="5715">
              <a:lnSpc>
                <a:spcPts val="1730"/>
              </a:lnSpc>
              <a:spcBef>
                <a:spcPts val="855"/>
              </a:spcBef>
            </a:pP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said, "if </a:t>
            </a:r>
            <a:r>
              <a:rPr dirty="0" sz="1450" spc="-5">
                <a:latin typeface="Times New Roman"/>
                <a:cs typeface="Times New Roman"/>
              </a:rPr>
              <a:t>you </a:t>
            </a:r>
            <a:r>
              <a:rPr dirty="0" sz="1450" spc="-10">
                <a:latin typeface="Times New Roman"/>
                <a:cs typeface="Times New Roman"/>
              </a:rPr>
              <a:t>are in </a:t>
            </a:r>
            <a:r>
              <a:rPr dirty="0" sz="1450" spc="-5">
                <a:latin typeface="Times New Roman"/>
                <a:cs typeface="Times New Roman"/>
              </a:rPr>
              <a:t>your </a:t>
            </a:r>
            <a:r>
              <a:rPr dirty="0" sz="1450" spc="-10">
                <a:latin typeface="Times New Roman"/>
                <a:cs typeface="Times New Roman"/>
              </a:rPr>
              <a:t>wits, </a:t>
            </a:r>
            <a:r>
              <a:rPr dirty="0" sz="1450" spc="-5">
                <a:latin typeface="Times New Roman"/>
                <a:cs typeface="Times New Roman"/>
              </a:rPr>
              <a:t>you </a:t>
            </a:r>
            <a:r>
              <a:rPr dirty="0" sz="1450" spc="-10">
                <a:latin typeface="Times New Roman"/>
                <a:cs typeface="Times New Roman"/>
              </a:rPr>
              <a:t>have affronted me </a:t>
            </a:r>
            <a:r>
              <a:rPr dirty="0" sz="1450" spc="-20">
                <a:latin typeface="Times New Roman"/>
                <a:cs typeface="Times New Roman"/>
              </a:rPr>
              <a:t>grossly.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out of </a:t>
            </a:r>
            <a:r>
              <a:rPr dirty="0" sz="1450" spc="-10">
                <a:latin typeface="Times New Roman"/>
                <a:cs typeface="Times New Roman"/>
              </a:rPr>
              <a:t>them, </a:t>
            </a:r>
            <a:r>
              <a:rPr dirty="0" sz="1450" spc="-5">
                <a:latin typeface="Times New Roman"/>
                <a:cs typeface="Times New Roman"/>
              </a:rPr>
              <a:t>I </a:t>
            </a:r>
            <a:r>
              <a:rPr dirty="0" sz="1450" spc="-10">
                <a:latin typeface="Times New Roman"/>
                <a:cs typeface="Times New Roman"/>
              </a:rPr>
              <a:t>flatter myself </a:t>
            </a:r>
            <a:r>
              <a:rPr dirty="0" sz="1450" spc="-5">
                <a:latin typeface="Times New Roman"/>
                <a:cs typeface="Times New Roman"/>
              </a:rPr>
              <a:t>I </a:t>
            </a:r>
            <a:r>
              <a:rPr dirty="0" sz="1450" spc="-10">
                <a:latin typeface="Times New Roman"/>
                <a:cs typeface="Times New Roman"/>
              </a:rPr>
              <a:t>can find better employment for my brains  than to talk with lunatics. My conscience is clear; </a:t>
            </a:r>
            <a:r>
              <a:rPr dirty="0" sz="1450" spc="-5">
                <a:latin typeface="Times New Roman"/>
                <a:cs typeface="Times New Roman"/>
              </a:rPr>
              <a:t>you </a:t>
            </a:r>
            <a:r>
              <a:rPr dirty="0" sz="1450" spc="-10">
                <a:latin typeface="Times New Roman"/>
                <a:cs typeface="Times New Roman"/>
              </a:rPr>
              <a:t>have made </a:t>
            </a:r>
            <a:r>
              <a:rPr dirty="0" sz="1450" spc="-5">
                <a:latin typeface="Times New Roman"/>
                <a:cs typeface="Times New Roman"/>
              </a:rPr>
              <a:t>a fool of </a:t>
            </a:r>
            <a:r>
              <a:rPr dirty="0" sz="1450" spc="-10">
                <a:latin typeface="Times New Roman"/>
                <a:cs typeface="Times New Roman"/>
              </a:rPr>
              <a:t>me  from the first moment; </a:t>
            </a:r>
            <a:r>
              <a:rPr dirty="0" sz="1450" spc="-5">
                <a:latin typeface="Times New Roman"/>
                <a:cs typeface="Times New Roman"/>
              </a:rPr>
              <a:t>you </a:t>
            </a:r>
            <a:r>
              <a:rPr dirty="0" sz="1450" spc="-10">
                <a:latin typeface="Times New Roman"/>
                <a:cs typeface="Times New Roman"/>
              </a:rPr>
              <a:t>have refused to hear my explanations; and now  there is </a:t>
            </a:r>
            <a:r>
              <a:rPr dirty="0" sz="1450" spc="-5">
                <a:latin typeface="Times New Roman"/>
                <a:cs typeface="Times New Roman"/>
              </a:rPr>
              <a:t>no </a:t>
            </a:r>
            <a:r>
              <a:rPr dirty="0" sz="1450" spc="-10">
                <a:latin typeface="Times New Roman"/>
                <a:cs typeface="Times New Roman"/>
              </a:rPr>
              <a:t>power under God will make me stay here any longer; and if </a:t>
            </a:r>
            <a:r>
              <a:rPr dirty="0" sz="1450" spc="-5">
                <a:latin typeface="Times New Roman"/>
                <a:cs typeface="Times New Roman"/>
              </a:rPr>
              <a:t>I  </a:t>
            </a:r>
            <a:r>
              <a:rPr dirty="0" sz="1450" spc="-10">
                <a:latin typeface="Times New Roman"/>
                <a:cs typeface="Times New Roman"/>
              </a:rPr>
              <a:t>cannot make my way </a:t>
            </a:r>
            <a:r>
              <a:rPr dirty="0" sz="1450" spc="-5">
                <a:latin typeface="Times New Roman"/>
                <a:cs typeface="Times New Roman"/>
              </a:rPr>
              <a:t>out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more decent fashion, </a:t>
            </a:r>
            <a:r>
              <a:rPr dirty="0" sz="1450" spc="-5">
                <a:latin typeface="Times New Roman"/>
                <a:cs typeface="Times New Roman"/>
              </a:rPr>
              <a:t>I </a:t>
            </a:r>
            <a:r>
              <a:rPr dirty="0" sz="1450" spc="-10">
                <a:latin typeface="Times New Roman"/>
                <a:cs typeface="Times New Roman"/>
              </a:rPr>
              <a:t>will hack </a:t>
            </a:r>
            <a:r>
              <a:rPr dirty="0" sz="1450" spc="-5">
                <a:latin typeface="Times New Roman"/>
                <a:cs typeface="Times New Roman"/>
              </a:rPr>
              <a:t>your door </a:t>
            </a:r>
            <a:r>
              <a:rPr dirty="0" sz="1450" spc="-10">
                <a:latin typeface="Times New Roman"/>
                <a:cs typeface="Times New Roman"/>
              </a:rPr>
              <a:t>in  pieces with my</a:t>
            </a:r>
            <a:r>
              <a:rPr dirty="0" sz="1450">
                <a:latin typeface="Times New Roman"/>
                <a:cs typeface="Times New Roman"/>
              </a:rPr>
              <a:t> </a:t>
            </a:r>
            <a:r>
              <a:rPr dirty="0" sz="1450" spc="-10">
                <a:latin typeface="Times New Roman"/>
                <a:cs typeface="Times New Roman"/>
              </a:rPr>
              <a:t>sword."</a:t>
            </a:r>
            <a:endParaRPr sz="1450">
              <a:latin typeface="Times New Roman"/>
              <a:cs typeface="Times New Roman"/>
            </a:endParaRPr>
          </a:p>
          <a:p>
            <a:pPr algn="just" marL="12700" marR="10160">
              <a:lnSpc>
                <a:spcPts val="1730"/>
              </a:lnSpc>
              <a:spcBef>
                <a:spcPts val="855"/>
              </a:spcBef>
            </a:pPr>
            <a:r>
              <a:rPr dirty="0" sz="1450" spc="-10">
                <a:latin typeface="Times New Roman"/>
                <a:cs typeface="Times New Roman"/>
              </a:rPr>
              <a:t>The Sire </a:t>
            </a:r>
            <a:r>
              <a:rPr dirty="0" sz="1450" spc="-5">
                <a:latin typeface="Times New Roman"/>
                <a:cs typeface="Times New Roman"/>
              </a:rPr>
              <a:t>de </a:t>
            </a:r>
            <a:r>
              <a:rPr dirty="0" sz="1450" spc="-10">
                <a:latin typeface="Times New Roman"/>
                <a:cs typeface="Times New Roman"/>
              </a:rPr>
              <a:t>Maletroit raised his right hand and wagged it at Denis with the  fore and little fingers</a:t>
            </a:r>
            <a:r>
              <a:rPr dirty="0" sz="1450" spc="10">
                <a:latin typeface="Times New Roman"/>
                <a:cs typeface="Times New Roman"/>
              </a:rPr>
              <a:t> </a:t>
            </a:r>
            <a:r>
              <a:rPr dirty="0" sz="1450" spc="-10">
                <a:latin typeface="Times New Roman"/>
                <a:cs typeface="Times New Roman"/>
              </a:rPr>
              <a:t>extended.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"My dear </a:t>
            </a:r>
            <a:r>
              <a:rPr dirty="0" sz="1450" spc="-20">
                <a:latin typeface="Times New Roman"/>
                <a:cs typeface="Times New Roman"/>
              </a:rPr>
              <a:t>nephew," </a:t>
            </a:r>
            <a:r>
              <a:rPr dirty="0" sz="1450" spc="-5">
                <a:latin typeface="Times New Roman"/>
                <a:cs typeface="Times New Roman"/>
              </a:rPr>
              <a:t>he </a:t>
            </a:r>
            <a:r>
              <a:rPr dirty="0" sz="1450" spc="-10">
                <a:latin typeface="Times New Roman"/>
                <a:cs typeface="Times New Roman"/>
              </a:rPr>
              <a:t>said, "sit</a:t>
            </a:r>
            <a:r>
              <a:rPr dirty="0" sz="1450" spc="2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12700" marR="12065">
              <a:lnSpc>
                <a:spcPts val="1730"/>
              </a:lnSpc>
              <a:spcBef>
                <a:spcPts val="919"/>
              </a:spcBef>
            </a:pPr>
            <a:r>
              <a:rPr dirty="0" sz="1450" spc="-10">
                <a:latin typeface="Times New Roman"/>
                <a:cs typeface="Times New Roman"/>
              </a:rPr>
              <a:t>"Nephew!" retorted Denis, "you lie in </a:t>
            </a:r>
            <a:r>
              <a:rPr dirty="0" sz="1450" spc="-5">
                <a:latin typeface="Times New Roman"/>
                <a:cs typeface="Times New Roman"/>
              </a:rPr>
              <a:t>your </a:t>
            </a:r>
            <a:r>
              <a:rPr dirty="0" sz="1450" spc="-10">
                <a:latin typeface="Times New Roman"/>
                <a:cs typeface="Times New Roman"/>
              </a:rPr>
              <a:t>throat;" and </a:t>
            </a:r>
            <a:r>
              <a:rPr dirty="0" sz="1450" spc="-5">
                <a:latin typeface="Times New Roman"/>
                <a:cs typeface="Times New Roman"/>
              </a:rPr>
              <a:t>he </a:t>
            </a:r>
            <a:r>
              <a:rPr dirty="0" sz="1450" spc="-10">
                <a:latin typeface="Times New Roman"/>
                <a:cs typeface="Times New Roman"/>
              </a:rPr>
              <a:t>snapped his fingers  in his</a:t>
            </a:r>
            <a:r>
              <a:rPr dirty="0" sz="1450" spc="-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"Sit down, </a:t>
            </a:r>
            <a:r>
              <a:rPr dirty="0" sz="1450" spc="-5">
                <a:latin typeface="Times New Roman"/>
                <a:cs typeface="Times New Roman"/>
              </a:rPr>
              <a:t>you </a:t>
            </a:r>
            <a:r>
              <a:rPr dirty="0" sz="1450" spc="-10">
                <a:latin typeface="Times New Roman"/>
                <a:cs typeface="Times New Roman"/>
              </a:rPr>
              <a:t>rogue!" cried the old gentleman, in </a:t>
            </a:r>
            <a:r>
              <a:rPr dirty="0" sz="1450" spc="-5">
                <a:latin typeface="Times New Roman"/>
                <a:cs typeface="Times New Roman"/>
              </a:rPr>
              <a:t>a </a:t>
            </a:r>
            <a:r>
              <a:rPr dirty="0" sz="1450" spc="-10">
                <a:latin typeface="Times New Roman"/>
                <a:cs typeface="Times New Roman"/>
              </a:rPr>
              <a:t>sudden, harsh voice, like  the barking </a:t>
            </a:r>
            <a:r>
              <a:rPr dirty="0" sz="1450" spc="-5">
                <a:latin typeface="Times New Roman"/>
                <a:cs typeface="Times New Roman"/>
              </a:rPr>
              <a:t>of a dog. </a:t>
            </a:r>
            <a:r>
              <a:rPr dirty="0" sz="1450" spc="-10">
                <a:latin typeface="Times New Roman"/>
                <a:cs typeface="Times New Roman"/>
              </a:rPr>
              <a:t>"Do </a:t>
            </a:r>
            <a:r>
              <a:rPr dirty="0" sz="1450" spc="-5">
                <a:latin typeface="Times New Roman"/>
                <a:cs typeface="Times New Roman"/>
              </a:rPr>
              <a:t>you </a:t>
            </a:r>
            <a:r>
              <a:rPr dirty="0" sz="1450" spc="-20">
                <a:latin typeface="Times New Roman"/>
                <a:cs typeface="Times New Roman"/>
              </a:rPr>
              <a:t>fancy,"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"that when </a:t>
            </a:r>
            <a:r>
              <a:rPr dirty="0" sz="1450" spc="-5">
                <a:latin typeface="Times New Roman"/>
                <a:cs typeface="Times New Roman"/>
              </a:rPr>
              <a:t>I </a:t>
            </a:r>
            <a:r>
              <a:rPr dirty="0" sz="1450" spc="-10">
                <a:latin typeface="Times New Roman"/>
                <a:cs typeface="Times New Roman"/>
              </a:rPr>
              <a:t>had made my  little contrivance for the </a:t>
            </a:r>
            <a:r>
              <a:rPr dirty="0" sz="1450" spc="-5">
                <a:latin typeface="Times New Roman"/>
                <a:cs typeface="Times New Roman"/>
              </a:rPr>
              <a:t>door I </a:t>
            </a:r>
            <a:r>
              <a:rPr dirty="0" sz="1450" spc="-10">
                <a:latin typeface="Times New Roman"/>
                <a:cs typeface="Times New Roman"/>
              </a:rPr>
              <a:t>had stopped short with that? If </a:t>
            </a:r>
            <a:r>
              <a:rPr dirty="0" sz="1450" spc="-5">
                <a:latin typeface="Times New Roman"/>
                <a:cs typeface="Times New Roman"/>
              </a:rPr>
              <a:t>you </a:t>
            </a:r>
            <a:r>
              <a:rPr dirty="0" sz="1450" spc="-10">
                <a:latin typeface="Times New Roman"/>
                <a:cs typeface="Times New Roman"/>
              </a:rPr>
              <a:t>prefer to </a:t>
            </a:r>
            <a:r>
              <a:rPr dirty="0" sz="1450" spc="-5">
                <a:latin typeface="Times New Roman"/>
                <a:cs typeface="Times New Roman"/>
              </a:rPr>
              <a:t>be  bound </a:t>
            </a:r>
            <a:r>
              <a:rPr dirty="0" sz="1450" spc="-10">
                <a:latin typeface="Times New Roman"/>
                <a:cs typeface="Times New Roman"/>
              </a:rPr>
              <a:t>hand and </a:t>
            </a:r>
            <a:r>
              <a:rPr dirty="0" sz="1450" spc="-5">
                <a:latin typeface="Times New Roman"/>
                <a:cs typeface="Times New Roman"/>
              </a:rPr>
              <a:t>foot </a:t>
            </a:r>
            <a:r>
              <a:rPr dirty="0" sz="1450" spc="-10">
                <a:latin typeface="Times New Roman"/>
                <a:cs typeface="Times New Roman"/>
              </a:rPr>
              <a:t>till </a:t>
            </a:r>
            <a:r>
              <a:rPr dirty="0" sz="1450" spc="-5">
                <a:latin typeface="Times New Roman"/>
                <a:cs typeface="Times New Roman"/>
              </a:rPr>
              <a:t>your </a:t>
            </a:r>
            <a:r>
              <a:rPr dirty="0" sz="1450" spc="-10">
                <a:latin typeface="Times New Roman"/>
                <a:cs typeface="Times New Roman"/>
              </a:rPr>
              <a:t>bones ache, rise and try to </a:t>
            </a:r>
            <a:r>
              <a:rPr dirty="0" sz="1450" spc="-5">
                <a:latin typeface="Times New Roman"/>
                <a:cs typeface="Times New Roman"/>
              </a:rPr>
              <a:t>go </a:t>
            </a:r>
            <a:r>
              <a:rPr dirty="0" sz="1450" spc="-30">
                <a:latin typeface="Times New Roman"/>
                <a:cs typeface="Times New Roman"/>
              </a:rPr>
              <a:t>away.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choose to remain </a:t>
            </a:r>
            <a:r>
              <a:rPr dirty="0" sz="1450" spc="-5">
                <a:latin typeface="Times New Roman"/>
                <a:cs typeface="Times New Roman"/>
              </a:rPr>
              <a:t>a </a:t>
            </a:r>
            <a:r>
              <a:rPr dirty="0" sz="1450" spc="-10">
                <a:latin typeface="Times New Roman"/>
                <a:cs typeface="Times New Roman"/>
              </a:rPr>
              <a:t>free </a:t>
            </a:r>
            <a:r>
              <a:rPr dirty="0" sz="1450" spc="-5">
                <a:latin typeface="Times New Roman"/>
                <a:cs typeface="Times New Roman"/>
              </a:rPr>
              <a:t>young </a:t>
            </a:r>
            <a:r>
              <a:rPr dirty="0" sz="1450" spc="-10">
                <a:latin typeface="Times New Roman"/>
                <a:cs typeface="Times New Roman"/>
              </a:rPr>
              <a:t>buck, agreeably conversing with an old  gentleman </a:t>
            </a:r>
            <a:r>
              <a:rPr dirty="0" sz="1450" spc="-5">
                <a:latin typeface="Times New Roman"/>
                <a:cs typeface="Times New Roman"/>
              </a:rPr>
              <a:t>- </a:t>
            </a:r>
            <a:r>
              <a:rPr dirty="0" sz="1450" spc="-30">
                <a:latin typeface="Times New Roman"/>
                <a:cs typeface="Times New Roman"/>
              </a:rPr>
              <a:t>why, </a:t>
            </a:r>
            <a:r>
              <a:rPr dirty="0" sz="1450" spc="-10">
                <a:latin typeface="Times New Roman"/>
                <a:cs typeface="Times New Roman"/>
              </a:rPr>
              <a:t>sit where </a:t>
            </a:r>
            <a:r>
              <a:rPr dirty="0" sz="1450" spc="-5">
                <a:latin typeface="Times New Roman"/>
                <a:cs typeface="Times New Roman"/>
              </a:rPr>
              <a:t>you </a:t>
            </a:r>
            <a:r>
              <a:rPr dirty="0" sz="1450" spc="-10">
                <a:latin typeface="Times New Roman"/>
                <a:cs typeface="Times New Roman"/>
              </a:rPr>
              <a:t>are in peace, and God </a:t>
            </a:r>
            <a:r>
              <a:rPr dirty="0" sz="1450" spc="-5">
                <a:latin typeface="Times New Roman"/>
                <a:cs typeface="Times New Roman"/>
              </a:rPr>
              <a:t>be </a:t>
            </a:r>
            <a:r>
              <a:rPr dirty="0" sz="1450" spc="-10">
                <a:latin typeface="Times New Roman"/>
                <a:cs typeface="Times New Roman"/>
              </a:rPr>
              <a:t>with</a:t>
            </a:r>
            <a:r>
              <a:rPr dirty="0" sz="1450" spc="6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mean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prisoner?" demanded</a:t>
            </a:r>
            <a:r>
              <a:rPr dirty="0" sz="1450" spc="10">
                <a:latin typeface="Times New Roman"/>
                <a:cs typeface="Times New Roman"/>
              </a:rPr>
              <a:t> </a:t>
            </a:r>
            <a:r>
              <a:rPr dirty="0" sz="1450" spc="-10">
                <a:latin typeface="Times New Roman"/>
                <a:cs typeface="Times New Roman"/>
              </a:rPr>
              <a:t>Denis.</a:t>
            </a:r>
            <a:endParaRPr sz="1450">
              <a:latin typeface="Times New Roman"/>
              <a:cs typeface="Times New Roman"/>
            </a:endParaRPr>
          </a:p>
          <a:p>
            <a:pPr algn="just" marL="12700" marR="6350">
              <a:lnSpc>
                <a:spcPts val="1730"/>
              </a:lnSpc>
              <a:spcBef>
                <a:spcPts val="920"/>
              </a:spcBef>
            </a:pPr>
            <a:r>
              <a:rPr dirty="0" sz="1450" spc="-10">
                <a:latin typeface="Times New Roman"/>
                <a:cs typeface="Times New Roman"/>
              </a:rPr>
              <a:t>"I state the facts," replied the </a:t>
            </a:r>
            <a:r>
              <a:rPr dirty="0" sz="1450" spc="-20">
                <a:latin typeface="Times New Roman"/>
                <a:cs typeface="Times New Roman"/>
              </a:rPr>
              <a:t>other. </a:t>
            </a:r>
            <a:r>
              <a:rPr dirty="0" sz="1450" spc="-10">
                <a:latin typeface="Times New Roman"/>
                <a:cs typeface="Times New Roman"/>
              </a:rPr>
              <a:t>"I would rather leave the conclusion to  yourself."</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Denis sat down again. Externally </a:t>
            </a:r>
            <a:r>
              <a:rPr dirty="0" sz="1450" spc="-5">
                <a:latin typeface="Times New Roman"/>
                <a:cs typeface="Times New Roman"/>
              </a:rPr>
              <a:t>he </a:t>
            </a:r>
            <a:r>
              <a:rPr dirty="0" sz="1450" spc="-10">
                <a:latin typeface="Times New Roman"/>
                <a:cs typeface="Times New Roman"/>
              </a:rPr>
              <a:t>managed to keep pretty calm; </a:t>
            </a:r>
            <a:r>
              <a:rPr dirty="0" sz="1450" spc="-5">
                <a:latin typeface="Times New Roman"/>
                <a:cs typeface="Times New Roman"/>
              </a:rPr>
              <a:t>but </a:t>
            </a:r>
            <a:r>
              <a:rPr dirty="0" sz="1450" spc="-10">
                <a:latin typeface="Times New Roman"/>
                <a:cs typeface="Times New Roman"/>
              </a:rPr>
              <a:t>within,  </a:t>
            </a:r>
            <a:r>
              <a:rPr dirty="0" sz="1450" spc="-5">
                <a:latin typeface="Times New Roman"/>
                <a:cs typeface="Times New Roman"/>
              </a:rPr>
              <a:t>he </a:t>
            </a:r>
            <a:r>
              <a:rPr dirty="0" sz="1450" spc="-10">
                <a:latin typeface="Times New Roman"/>
                <a:cs typeface="Times New Roman"/>
              </a:rPr>
              <a:t>was now boiling with </a:t>
            </a:r>
            <a:r>
              <a:rPr dirty="0" sz="1450" spc="-20">
                <a:latin typeface="Times New Roman"/>
                <a:cs typeface="Times New Roman"/>
              </a:rPr>
              <a:t>anger, </a:t>
            </a:r>
            <a:r>
              <a:rPr dirty="0" sz="1450" spc="-10">
                <a:latin typeface="Times New Roman"/>
                <a:cs typeface="Times New Roman"/>
              </a:rPr>
              <a:t>now chilled with apprehension. He </a:t>
            </a:r>
            <a:r>
              <a:rPr dirty="0" sz="1450" spc="-5">
                <a:latin typeface="Times New Roman"/>
                <a:cs typeface="Times New Roman"/>
              </a:rPr>
              <a:t>no </a:t>
            </a:r>
            <a:r>
              <a:rPr dirty="0" sz="1450" spc="-10">
                <a:latin typeface="Times New Roman"/>
                <a:cs typeface="Times New Roman"/>
              </a:rPr>
              <a:t>longer  felt</a:t>
            </a:r>
            <a:r>
              <a:rPr dirty="0" sz="1450" spc="114">
                <a:latin typeface="Times New Roman"/>
                <a:cs typeface="Times New Roman"/>
              </a:rPr>
              <a:t> </a:t>
            </a:r>
            <a:r>
              <a:rPr dirty="0" sz="1450" spc="-10">
                <a:latin typeface="Times New Roman"/>
                <a:cs typeface="Times New Roman"/>
              </a:rPr>
              <a:t>convinced</a:t>
            </a:r>
            <a:r>
              <a:rPr dirty="0" sz="1450" spc="114">
                <a:latin typeface="Times New Roman"/>
                <a:cs typeface="Times New Roman"/>
              </a:rPr>
              <a:t> </a:t>
            </a:r>
            <a:r>
              <a:rPr dirty="0" sz="1450" spc="-10">
                <a:latin typeface="Times New Roman"/>
                <a:cs typeface="Times New Roman"/>
              </a:rPr>
              <a:t>that</a:t>
            </a:r>
            <a:r>
              <a:rPr dirty="0" sz="1450" spc="114">
                <a:latin typeface="Times New Roman"/>
                <a:cs typeface="Times New Roman"/>
              </a:rPr>
              <a:t> </a:t>
            </a:r>
            <a:r>
              <a:rPr dirty="0" sz="1450" spc="-5">
                <a:latin typeface="Times New Roman"/>
                <a:cs typeface="Times New Roman"/>
              </a:rPr>
              <a:t>he</a:t>
            </a:r>
            <a:r>
              <a:rPr dirty="0" sz="1450" spc="114">
                <a:latin typeface="Times New Roman"/>
                <a:cs typeface="Times New Roman"/>
              </a:rPr>
              <a:t> </a:t>
            </a:r>
            <a:r>
              <a:rPr dirty="0" sz="1450" spc="-10">
                <a:latin typeface="Times New Roman"/>
                <a:cs typeface="Times New Roman"/>
              </a:rPr>
              <a:t>was</a:t>
            </a:r>
            <a:r>
              <a:rPr dirty="0" sz="1450" spc="120">
                <a:latin typeface="Times New Roman"/>
                <a:cs typeface="Times New Roman"/>
              </a:rPr>
              <a:t> </a:t>
            </a:r>
            <a:r>
              <a:rPr dirty="0" sz="1450" spc="-10">
                <a:latin typeface="Times New Roman"/>
                <a:cs typeface="Times New Roman"/>
              </a:rPr>
              <a:t>dealing</a:t>
            </a:r>
            <a:r>
              <a:rPr dirty="0" sz="1450" spc="114">
                <a:latin typeface="Times New Roman"/>
                <a:cs typeface="Times New Roman"/>
              </a:rPr>
              <a:t> </a:t>
            </a:r>
            <a:r>
              <a:rPr dirty="0" sz="1450" spc="-10">
                <a:latin typeface="Times New Roman"/>
                <a:cs typeface="Times New Roman"/>
              </a:rPr>
              <a:t>with</a:t>
            </a:r>
            <a:r>
              <a:rPr dirty="0" sz="1450" spc="114">
                <a:latin typeface="Times New Roman"/>
                <a:cs typeface="Times New Roman"/>
              </a:rPr>
              <a:t> </a:t>
            </a:r>
            <a:r>
              <a:rPr dirty="0" sz="1450" spc="-5">
                <a:latin typeface="Times New Roman"/>
                <a:cs typeface="Times New Roman"/>
              </a:rPr>
              <a:t>a</a:t>
            </a:r>
            <a:r>
              <a:rPr dirty="0" sz="1450" spc="114">
                <a:latin typeface="Times New Roman"/>
                <a:cs typeface="Times New Roman"/>
              </a:rPr>
              <a:t> </a:t>
            </a:r>
            <a:r>
              <a:rPr dirty="0" sz="1450" spc="-10">
                <a:latin typeface="Times New Roman"/>
                <a:cs typeface="Times New Roman"/>
              </a:rPr>
              <a:t>madman.</a:t>
            </a:r>
            <a:r>
              <a:rPr dirty="0" sz="1450" spc="120">
                <a:latin typeface="Times New Roman"/>
                <a:cs typeface="Times New Roman"/>
              </a:rPr>
              <a:t>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if</a:t>
            </a:r>
            <a:r>
              <a:rPr dirty="0" sz="1450" spc="114">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old</a:t>
            </a:r>
            <a:r>
              <a:rPr dirty="0" sz="1450" spc="114">
                <a:latin typeface="Times New Roman"/>
                <a:cs typeface="Times New Roman"/>
              </a:rPr>
              <a:t> </a:t>
            </a:r>
            <a:r>
              <a:rPr dirty="0" sz="1450" spc="-10">
                <a:latin typeface="Times New Roman"/>
                <a:cs typeface="Times New Roman"/>
              </a:rPr>
              <a:t>gentleman</a:t>
            </a:r>
            <a:endParaRPr sz="1450">
              <a:latin typeface="Times New Roman"/>
              <a:cs typeface="Times New Roman"/>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10795">
              <a:lnSpc>
                <a:spcPts val="1730"/>
              </a:lnSpc>
              <a:spcBef>
                <a:spcPts val="155"/>
              </a:spcBef>
            </a:pPr>
            <a:r>
              <a:rPr dirty="0" sz="1450" spc="-10">
                <a:latin typeface="Times New Roman"/>
                <a:cs typeface="Times New Roman"/>
              </a:rPr>
              <a:t>was sane, what, in God's name, had </a:t>
            </a:r>
            <a:r>
              <a:rPr dirty="0" sz="1450" spc="-5">
                <a:latin typeface="Times New Roman"/>
                <a:cs typeface="Times New Roman"/>
              </a:rPr>
              <a:t>he </a:t>
            </a:r>
            <a:r>
              <a:rPr dirty="0" sz="1450" spc="-10">
                <a:latin typeface="Times New Roman"/>
                <a:cs typeface="Times New Roman"/>
              </a:rPr>
              <a:t>to look for? What absurd </a:t>
            </a:r>
            <a:r>
              <a:rPr dirty="0" sz="1450" spc="-5">
                <a:latin typeface="Times New Roman"/>
                <a:cs typeface="Times New Roman"/>
              </a:rPr>
              <a:t>or </a:t>
            </a:r>
            <a:r>
              <a:rPr dirty="0" sz="1450" spc="-10">
                <a:latin typeface="Times New Roman"/>
                <a:cs typeface="Times New Roman"/>
              </a:rPr>
              <a:t>tragical  adventure had befallen him? What countenance was </a:t>
            </a:r>
            <a:r>
              <a:rPr dirty="0" sz="1450" spc="-5">
                <a:latin typeface="Times New Roman"/>
                <a:cs typeface="Times New Roman"/>
              </a:rPr>
              <a:t>he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assume?</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was thus unpleasantly reflecting, the arras that overhung the chapel  </a:t>
            </a:r>
            <a:r>
              <a:rPr dirty="0" sz="1450" spc="-5">
                <a:latin typeface="Times New Roman"/>
                <a:cs typeface="Times New Roman"/>
              </a:rPr>
              <a:t>door </a:t>
            </a:r>
            <a:r>
              <a:rPr dirty="0" sz="1450" spc="-10">
                <a:latin typeface="Times New Roman"/>
                <a:cs typeface="Times New Roman"/>
              </a:rPr>
              <a:t>was raised, and </a:t>
            </a:r>
            <a:r>
              <a:rPr dirty="0" sz="1450" spc="-5">
                <a:latin typeface="Times New Roman"/>
                <a:cs typeface="Times New Roman"/>
              </a:rPr>
              <a:t>a </a:t>
            </a:r>
            <a:r>
              <a:rPr dirty="0" sz="1450" spc="-10">
                <a:latin typeface="Times New Roman"/>
                <a:cs typeface="Times New Roman"/>
              </a:rPr>
              <a:t>tall priest in his robes came forth and, giving </a:t>
            </a:r>
            <a:r>
              <a:rPr dirty="0" sz="1450" spc="-5">
                <a:latin typeface="Times New Roman"/>
                <a:cs typeface="Times New Roman"/>
              </a:rPr>
              <a:t>a long,  </a:t>
            </a:r>
            <a:r>
              <a:rPr dirty="0" sz="1450" spc="-10">
                <a:latin typeface="Times New Roman"/>
                <a:cs typeface="Times New Roman"/>
              </a:rPr>
              <a:t>keen stare at Denis, said something in an undertone to Sire </a:t>
            </a:r>
            <a:r>
              <a:rPr dirty="0" sz="1450" spc="-5">
                <a:latin typeface="Times New Roman"/>
                <a:cs typeface="Times New Roman"/>
              </a:rPr>
              <a:t>de</a:t>
            </a:r>
            <a:r>
              <a:rPr dirty="0" sz="1450" spc="90">
                <a:latin typeface="Times New Roman"/>
                <a:cs typeface="Times New Roman"/>
              </a:rPr>
              <a:t> </a:t>
            </a:r>
            <a:r>
              <a:rPr dirty="0" sz="1450" spc="-10">
                <a:latin typeface="Times New Roman"/>
                <a:cs typeface="Times New Roman"/>
              </a:rPr>
              <a:t>Maletroit.</a:t>
            </a:r>
            <a:endParaRPr sz="1450">
              <a:latin typeface="Times New Roman"/>
              <a:cs typeface="Times New Roman"/>
            </a:endParaRPr>
          </a:p>
          <a:p>
            <a:pPr algn="just" marL="12700" marR="2057400">
              <a:lnSpc>
                <a:spcPts val="2590"/>
              </a:lnSpc>
              <a:spcBef>
                <a:spcPts val="170"/>
              </a:spcBef>
            </a:pPr>
            <a:r>
              <a:rPr dirty="0" sz="1450" spc="-10">
                <a:latin typeface="Times New Roman"/>
                <a:cs typeface="Times New Roman"/>
              </a:rPr>
              <a:t>"She is in </a:t>
            </a:r>
            <a:r>
              <a:rPr dirty="0" sz="1450" spc="-5">
                <a:latin typeface="Times New Roman"/>
                <a:cs typeface="Times New Roman"/>
              </a:rPr>
              <a:t>a </a:t>
            </a:r>
            <a:r>
              <a:rPr dirty="0" sz="1450" spc="-10">
                <a:latin typeface="Times New Roman"/>
                <a:cs typeface="Times New Roman"/>
              </a:rPr>
              <a:t>better frame </a:t>
            </a:r>
            <a:r>
              <a:rPr dirty="0" sz="1450" spc="-5">
                <a:latin typeface="Times New Roman"/>
                <a:cs typeface="Times New Roman"/>
              </a:rPr>
              <a:t>of </a:t>
            </a:r>
            <a:r>
              <a:rPr dirty="0" sz="1450" spc="-10">
                <a:latin typeface="Times New Roman"/>
                <a:cs typeface="Times New Roman"/>
              </a:rPr>
              <a:t>spirit?" asked the </a:t>
            </a:r>
            <a:r>
              <a:rPr dirty="0" sz="1450" spc="-20">
                <a:latin typeface="Times New Roman"/>
                <a:cs typeface="Times New Roman"/>
              </a:rPr>
              <a:t>latter.  </a:t>
            </a:r>
            <a:r>
              <a:rPr dirty="0" sz="1450" spc="-10">
                <a:latin typeface="Times New Roman"/>
                <a:cs typeface="Times New Roman"/>
              </a:rPr>
              <a:t>"She is more resigned, messire," replied the</a:t>
            </a:r>
            <a:r>
              <a:rPr dirty="0" sz="1450" spc="55">
                <a:latin typeface="Times New Roman"/>
                <a:cs typeface="Times New Roman"/>
              </a:rPr>
              <a:t> </a:t>
            </a:r>
            <a:r>
              <a:rPr dirty="0" sz="1450" spc="-10">
                <a:latin typeface="Times New Roman"/>
                <a:cs typeface="Times New Roman"/>
              </a:rPr>
              <a:t>priest.</a:t>
            </a:r>
            <a:endParaRPr sz="1450">
              <a:latin typeface="Times New Roman"/>
              <a:cs typeface="Times New Roman"/>
            </a:endParaRPr>
          </a:p>
          <a:p>
            <a:pPr algn="just" marL="12700" marR="8890">
              <a:lnSpc>
                <a:spcPts val="1730"/>
              </a:lnSpc>
              <a:spcBef>
                <a:spcPts val="695"/>
              </a:spcBef>
            </a:pPr>
            <a:r>
              <a:rPr dirty="0" sz="1450" spc="-10">
                <a:latin typeface="Times New Roman"/>
                <a:cs typeface="Times New Roman"/>
              </a:rPr>
              <a:t>"Now the Lord help </a:t>
            </a:r>
            <a:r>
              <a:rPr dirty="0" sz="1450" spc="-20">
                <a:latin typeface="Times New Roman"/>
                <a:cs typeface="Times New Roman"/>
              </a:rPr>
              <a:t>her, </a:t>
            </a:r>
            <a:r>
              <a:rPr dirty="0" sz="1450" spc="-10">
                <a:latin typeface="Times New Roman"/>
                <a:cs typeface="Times New Roman"/>
              </a:rPr>
              <a:t>she is hard to please!" sneered the old gentleman. "A  likely stripling </a:t>
            </a:r>
            <a:r>
              <a:rPr dirty="0" sz="1450" spc="-5">
                <a:latin typeface="Times New Roman"/>
                <a:cs typeface="Times New Roman"/>
              </a:rPr>
              <a:t>- not </a:t>
            </a:r>
            <a:r>
              <a:rPr dirty="0" sz="1450" spc="-10">
                <a:latin typeface="Times New Roman"/>
                <a:cs typeface="Times New Roman"/>
              </a:rPr>
              <a:t>ill-born </a:t>
            </a:r>
            <a:r>
              <a:rPr dirty="0" sz="1450" spc="-5">
                <a:latin typeface="Times New Roman"/>
                <a:cs typeface="Times New Roman"/>
              </a:rPr>
              <a:t>-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her own choosing, too? </a:t>
            </a:r>
            <a:r>
              <a:rPr dirty="0" sz="1450" spc="-35">
                <a:latin typeface="Times New Roman"/>
                <a:cs typeface="Times New Roman"/>
              </a:rPr>
              <a:t>Why, </a:t>
            </a:r>
            <a:r>
              <a:rPr dirty="0" sz="1450" spc="-10">
                <a:latin typeface="Times New Roman"/>
                <a:cs typeface="Times New Roman"/>
              </a:rPr>
              <a:t>what more  would the jade</a:t>
            </a:r>
            <a:r>
              <a:rPr dirty="0" sz="1450">
                <a:latin typeface="Times New Roman"/>
                <a:cs typeface="Times New Roman"/>
              </a:rPr>
              <a:t> </a:t>
            </a:r>
            <a:r>
              <a:rPr dirty="0" sz="1450" spc="-10">
                <a:latin typeface="Times New Roman"/>
                <a:cs typeface="Times New Roman"/>
              </a:rPr>
              <a:t>have?"</a:t>
            </a:r>
            <a:endParaRPr sz="1450">
              <a:latin typeface="Times New Roman"/>
              <a:cs typeface="Times New Roman"/>
            </a:endParaRPr>
          </a:p>
          <a:p>
            <a:pPr algn="just" marL="12700" marR="12700">
              <a:lnSpc>
                <a:spcPts val="1730"/>
              </a:lnSpc>
              <a:spcBef>
                <a:spcPts val="860"/>
              </a:spcBef>
            </a:pPr>
            <a:r>
              <a:rPr dirty="0" sz="1450" spc="-10">
                <a:latin typeface="Times New Roman"/>
                <a:cs typeface="Times New Roman"/>
              </a:rPr>
              <a:t>"The situation is </a:t>
            </a:r>
            <a:r>
              <a:rPr dirty="0" sz="1450" spc="-5">
                <a:latin typeface="Times New Roman"/>
                <a:cs typeface="Times New Roman"/>
              </a:rPr>
              <a:t>not </a:t>
            </a:r>
            <a:r>
              <a:rPr dirty="0" sz="1450" spc="-10">
                <a:latin typeface="Times New Roman"/>
                <a:cs typeface="Times New Roman"/>
              </a:rPr>
              <a:t>usual for </a:t>
            </a:r>
            <a:r>
              <a:rPr dirty="0" sz="1450" spc="-5">
                <a:latin typeface="Times New Roman"/>
                <a:cs typeface="Times New Roman"/>
              </a:rPr>
              <a:t>a young </a:t>
            </a:r>
            <a:r>
              <a:rPr dirty="0" sz="1450" spc="-10">
                <a:latin typeface="Times New Roman"/>
                <a:cs typeface="Times New Roman"/>
              </a:rPr>
              <a:t>damsel," said the </a:t>
            </a:r>
            <a:r>
              <a:rPr dirty="0" sz="1450" spc="-20">
                <a:latin typeface="Times New Roman"/>
                <a:cs typeface="Times New Roman"/>
              </a:rPr>
              <a:t>other, </a:t>
            </a:r>
            <a:r>
              <a:rPr dirty="0" sz="1450" spc="-10">
                <a:latin typeface="Times New Roman"/>
                <a:cs typeface="Times New Roman"/>
              </a:rPr>
              <a:t>"and somewhat  trying to her</a:t>
            </a:r>
            <a:r>
              <a:rPr dirty="0" sz="1450">
                <a:latin typeface="Times New Roman"/>
                <a:cs typeface="Times New Roman"/>
              </a:rPr>
              <a:t> </a:t>
            </a:r>
            <a:r>
              <a:rPr dirty="0" sz="1450" spc="-10">
                <a:latin typeface="Times New Roman"/>
                <a:cs typeface="Times New Roman"/>
              </a:rPr>
              <a:t>blushes."</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"She should have </a:t>
            </a:r>
            <a:r>
              <a:rPr dirty="0" sz="1450" spc="-5">
                <a:latin typeface="Times New Roman"/>
                <a:cs typeface="Times New Roman"/>
              </a:rPr>
              <a:t>thought of </a:t>
            </a:r>
            <a:r>
              <a:rPr dirty="0" sz="1450" spc="-10">
                <a:latin typeface="Times New Roman"/>
                <a:cs typeface="Times New Roman"/>
              </a:rPr>
              <a:t>that before she began the dance. It was </a:t>
            </a:r>
            <a:r>
              <a:rPr dirty="0" sz="1450" spc="-5">
                <a:latin typeface="Times New Roman"/>
                <a:cs typeface="Times New Roman"/>
              </a:rPr>
              <a:t>none of  </a:t>
            </a:r>
            <a:r>
              <a:rPr dirty="0" sz="1450" spc="-10">
                <a:latin typeface="Times New Roman"/>
                <a:cs typeface="Times New Roman"/>
              </a:rPr>
              <a:t>my choosing, God knows that: </a:t>
            </a:r>
            <a:r>
              <a:rPr dirty="0" sz="1450" spc="-5">
                <a:latin typeface="Times New Roman"/>
                <a:cs typeface="Times New Roman"/>
              </a:rPr>
              <a:t>but </a:t>
            </a:r>
            <a:r>
              <a:rPr dirty="0" sz="1450" spc="-10">
                <a:latin typeface="Times New Roman"/>
                <a:cs typeface="Times New Roman"/>
              </a:rPr>
              <a:t>since she is in it, </a:t>
            </a:r>
            <a:r>
              <a:rPr dirty="0" sz="1450" spc="-5">
                <a:latin typeface="Times New Roman"/>
                <a:cs typeface="Times New Roman"/>
              </a:rPr>
              <a:t>by our </a:t>
            </a:r>
            <a:r>
              <a:rPr dirty="0" sz="1450" spc="-30">
                <a:latin typeface="Times New Roman"/>
                <a:cs typeface="Times New Roman"/>
              </a:rPr>
              <a:t>Lady, </a:t>
            </a:r>
            <a:r>
              <a:rPr dirty="0" sz="1450" spc="-10">
                <a:latin typeface="Times New Roman"/>
                <a:cs typeface="Times New Roman"/>
              </a:rPr>
              <a:t>she shall  carry it to the </a:t>
            </a:r>
            <a:r>
              <a:rPr dirty="0" sz="1450" spc="-5">
                <a:latin typeface="Times New Roman"/>
                <a:cs typeface="Times New Roman"/>
              </a:rPr>
              <a:t>end." </a:t>
            </a:r>
            <a:r>
              <a:rPr dirty="0" sz="1450" spc="-10">
                <a:latin typeface="Times New Roman"/>
                <a:cs typeface="Times New Roman"/>
              </a:rPr>
              <a:t>And then addressing Denis, "Monsieur </a:t>
            </a:r>
            <a:r>
              <a:rPr dirty="0" sz="1450" spc="-5">
                <a:latin typeface="Times New Roman"/>
                <a:cs typeface="Times New Roman"/>
              </a:rPr>
              <a:t>de </a:t>
            </a:r>
            <a:r>
              <a:rPr dirty="0" sz="1450" spc="-10">
                <a:latin typeface="Times New Roman"/>
                <a:cs typeface="Times New Roman"/>
              </a:rPr>
              <a:t>Beaulieu," </a:t>
            </a:r>
            <a:r>
              <a:rPr dirty="0" sz="1450" spc="-5">
                <a:latin typeface="Times New Roman"/>
                <a:cs typeface="Times New Roman"/>
              </a:rPr>
              <a:t>he  </a:t>
            </a:r>
            <a:r>
              <a:rPr dirty="0" sz="1450" spc="-10">
                <a:latin typeface="Times New Roman"/>
                <a:cs typeface="Times New Roman"/>
              </a:rPr>
              <a:t>asked, "may </a:t>
            </a:r>
            <a:r>
              <a:rPr dirty="0" sz="1450" spc="-5">
                <a:latin typeface="Times New Roman"/>
                <a:cs typeface="Times New Roman"/>
              </a:rPr>
              <a:t>I </a:t>
            </a:r>
            <a:r>
              <a:rPr dirty="0" sz="1450" spc="-10">
                <a:latin typeface="Times New Roman"/>
                <a:cs typeface="Times New Roman"/>
              </a:rPr>
              <a:t>present </a:t>
            </a:r>
            <a:r>
              <a:rPr dirty="0" sz="1450" spc="-5">
                <a:latin typeface="Times New Roman"/>
                <a:cs typeface="Times New Roman"/>
              </a:rPr>
              <a:t>you </a:t>
            </a:r>
            <a:r>
              <a:rPr dirty="0" sz="1450" spc="-10">
                <a:latin typeface="Times New Roman"/>
                <a:cs typeface="Times New Roman"/>
              </a:rPr>
              <a:t>to my niece? She has been waiting </a:t>
            </a:r>
            <a:r>
              <a:rPr dirty="0" sz="1450" spc="-5">
                <a:latin typeface="Times New Roman"/>
                <a:cs typeface="Times New Roman"/>
              </a:rPr>
              <a:t>your </a:t>
            </a:r>
            <a:r>
              <a:rPr dirty="0" sz="1450" spc="-10">
                <a:latin typeface="Times New Roman"/>
                <a:cs typeface="Times New Roman"/>
              </a:rPr>
              <a:t>arrival,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with even greater impatience than</a:t>
            </a:r>
            <a:r>
              <a:rPr dirty="0" sz="1450" spc="4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Denis had resigned himself with </a:t>
            </a:r>
            <a:r>
              <a:rPr dirty="0" sz="1450" spc="-5">
                <a:latin typeface="Times New Roman"/>
                <a:cs typeface="Times New Roman"/>
              </a:rPr>
              <a:t>a good </a:t>
            </a:r>
            <a:r>
              <a:rPr dirty="0" sz="1450" spc="-10">
                <a:latin typeface="Times New Roman"/>
                <a:cs typeface="Times New Roman"/>
              </a:rPr>
              <a:t>grace </a:t>
            </a:r>
            <a:r>
              <a:rPr dirty="0" sz="1450" spc="-5">
                <a:latin typeface="Times New Roman"/>
                <a:cs typeface="Times New Roman"/>
              </a:rPr>
              <a:t>- </a:t>
            </a:r>
            <a:r>
              <a:rPr dirty="0" sz="1450" spc="-10">
                <a:latin typeface="Times New Roman"/>
                <a:cs typeface="Times New Roman"/>
              </a:rPr>
              <a:t>all </a:t>
            </a:r>
            <a:r>
              <a:rPr dirty="0" sz="1450" spc="-5">
                <a:latin typeface="Times New Roman"/>
                <a:cs typeface="Times New Roman"/>
              </a:rPr>
              <a:t>he </a:t>
            </a:r>
            <a:r>
              <a:rPr dirty="0" sz="1450" spc="-10">
                <a:latin typeface="Times New Roman"/>
                <a:cs typeface="Times New Roman"/>
              </a:rPr>
              <a:t>desired was to know the  worst </a:t>
            </a:r>
            <a:r>
              <a:rPr dirty="0" sz="1450" spc="-5">
                <a:latin typeface="Times New Roman"/>
                <a:cs typeface="Times New Roman"/>
              </a:rPr>
              <a:t>of </a:t>
            </a:r>
            <a:r>
              <a:rPr dirty="0" sz="1450" spc="-10">
                <a:latin typeface="Times New Roman"/>
                <a:cs typeface="Times New Roman"/>
              </a:rPr>
              <a:t>it as speedily as possible; so </a:t>
            </a:r>
            <a:r>
              <a:rPr dirty="0" sz="1450" spc="-5">
                <a:latin typeface="Times New Roman"/>
                <a:cs typeface="Times New Roman"/>
              </a:rPr>
              <a:t>he </a:t>
            </a:r>
            <a:r>
              <a:rPr dirty="0" sz="1450" spc="-10">
                <a:latin typeface="Times New Roman"/>
                <a:cs typeface="Times New Roman"/>
              </a:rPr>
              <a:t>rose at once, and bowed in  acquiescence. The Sire </a:t>
            </a:r>
            <a:r>
              <a:rPr dirty="0" sz="1450" spc="-5">
                <a:latin typeface="Times New Roman"/>
                <a:cs typeface="Times New Roman"/>
              </a:rPr>
              <a:t>de </a:t>
            </a:r>
            <a:r>
              <a:rPr dirty="0" sz="1450" spc="-10">
                <a:latin typeface="Times New Roman"/>
                <a:cs typeface="Times New Roman"/>
              </a:rPr>
              <a:t>Maletroit followed his example and limped, with  the assistance </a:t>
            </a:r>
            <a:r>
              <a:rPr dirty="0" sz="1450" spc="-5">
                <a:latin typeface="Times New Roman"/>
                <a:cs typeface="Times New Roman"/>
              </a:rPr>
              <a:t>of </a:t>
            </a:r>
            <a:r>
              <a:rPr dirty="0" sz="1450" spc="-10">
                <a:latin typeface="Times New Roman"/>
                <a:cs typeface="Times New Roman"/>
              </a:rPr>
              <a:t>the chaplain's arm, towards the chapel </a:t>
            </a:r>
            <a:r>
              <a:rPr dirty="0" sz="1450" spc="-25">
                <a:latin typeface="Times New Roman"/>
                <a:cs typeface="Times New Roman"/>
              </a:rPr>
              <a:t>door. </a:t>
            </a:r>
            <a:r>
              <a:rPr dirty="0" sz="1450" spc="-10">
                <a:latin typeface="Times New Roman"/>
                <a:cs typeface="Times New Roman"/>
              </a:rPr>
              <a:t>The priest pulled  aside the arras, and all three entered. The building had considerable  architectural pretensions. A light groining sprang from six stout columns, and  </a:t>
            </a:r>
            <a:r>
              <a:rPr dirty="0" sz="1450" spc="-5">
                <a:latin typeface="Times New Roman"/>
                <a:cs typeface="Times New Roman"/>
              </a:rPr>
              <a:t>hung </a:t>
            </a:r>
            <a:r>
              <a:rPr dirty="0" sz="1450" spc="-10">
                <a:latin typeface="Times New Roman"/>
                <a:cs typeface="Times New Roman"/>
              </a:rPr>
              <a:t>down in two rich pendants from the centre </a:t>
            </a:r>
            <a:r>
              <a:rPr dirty="0" sz="1450" spc="-5">
                <a:latin typeface="Times New Roman"/>
                <a:cs typeface="Times New Roman"/>
              </a:rPr>
              <a:t>of </a:t>
            </a:r>
            <a:r>
              <a:rPr dirty="0" sz="1450" spc="-10">
                <a:latin typeface="Times New Roman"/>
                <a:cs typeface="Times New Roman"/>
              </a:rPr>
              <a:t>the vault. The place  terminated behind the altar in </a:t>
            </a:r>
            <a:r>
              <a:rPr dirty="0" sz="1450" spc="-5">
                <a:latin typeface="Times New Roman"/>
                <a:cs typeface="Times New Roman"/>
              </a:rPr>
              <a:t>a </a:t>
            </a:r>
            <a:r>
              <a:rPr dirty="0" sz="1450" spc="-10">
                <a:latin typeface="Times New Roman"/>
                <a:cs typeface="Times New Roman"/>
              </a:rPr>
              <a:t>round end, embossed and honeycombed with </a:t>
            </a:r>
            <a:r>
              <a:rPr dirty="0" sz="1450" spc="-5">
                <a:latin typeface="Times New Roman"/>
                <a:cs typeface="Times New Roman"/>
              </a:rPr>
              <a:t>a  </a:t>
            </a:r>
            <a:r>
              <a:rPr dirty="0" sz="1450" spc="-10">
                <a:latin typeface="Times New Roman"/>
                <a:cs typeface="Times New Roman"/>
              </a:rPr>
              <a:t>superfluity </a:t>
            </a:r>
            <a:r>
              <a:rPr dirty="0" sz="1450" spc="-5">
                <a:latin typeface="Times New Roman"/>
                <a:cs typeface="Times New Roman"/>
              </a:rPr>
              <a:t>of </a:t>
            </a:r>
            <a:r>
              <a:rPr dirty="0" sz="1450" spc="-10">
                <a:latin typeface="Times New Roman"/>
                <a:cs typeface="Times New Roman"/>
              </a:rPr>
              <a:t>ornament in relief, and pierced </a:t>
            </a:r>
            <a:r>
              <a:rPr dirty="0" sz="1450" spc="-5">
                <a:latin typeface="Times New Roman"/>
                <a:cs typeface="Times New Roman"/>
              </a:rPr>
              <a:t>by </a:t>
            </a:r>
            <a:r>
              <a:rPr dirty="0" sz="1450" spc="-10">
                <a:latin typeface="Times New Roman"/>
                <a:cs typeface="Times New Roman"/>
              </a:rPr>
              <a:t>many little windows shaped  like stars, trefoils, </a:t>
            </a:r>
            <a:r>
              <a:rPr dirty="0" sz="1450" spc="-5">
                <a:latin typeface="Times New Roman"/>
                <a:cs typeface="Times New Roman"/>
              </a:rPr>
              <a:t>or </a:t>
            </a:r>
            <a:r>
              <a:rPr dirty="0" sz="1450" spc="-10">
                <a:latin typeface="Times New Roman"/>
                <a:cs typeface="Times New Roman"/>
              </a:rPr>
              <a:t>wheels. These windows were imperfectly glazed, so that  the </a:t>
            </a:r>
            <a:r>
              <a:rPr dirty="0" sz="1450" spc="-5">
                <a:latin typeface="Times New Roman"/>
                <a:cs typeface="Times New Roman"/>
              </a:rPr>
              <a:t>night </a:t>
            </a:r>
            <a:r>
              <a:rPr dirty="0" sz="1450" spc="-10">
                <a:latin typeface="Times New Roman"/>
                <a:cs typeface="Times New Roman"/>
              </a:rPr>
              <a:t>air circulated freely in the chapel. The tapers, </a:t>
            </a:r>
            <a:r>
              <a:rPr dirty="0" sz="1450" spc="-5">
                <a:latin typeface="Times New Roman"/>
                <a:cs typeface="Times New Roman"/>
              </a:rPr>
              <a:t>of </a:t>
            </a:r>
            <a:r>
              <a:rPr dirty="0" sz="1450" spc="-10">
                <a:latin typeface="Times New Roman"/>
                <a:cs typeface="Times New Roman"/>
              </a:rPr>
              <a:t>which there must  have been half </a:t>
            </a:r>
            <a:r>
              <a:rPr dirty="0" sz="1450" spc="-5">
                <a:latin typeface="Times New Roman"/>
                <a:cs typeface="Times New Roman"/>
              </a:rPr>
              <a:t>a </a:t>
            </a:r>
            <a:r>
              <a:rPr dirty="0" sz="1450" spc="-10">
                <a:latin typeface="Times New Roman"/>
                <a:cs typeface="Times New Roman"/>
              </a:rPr>
              <a:t>hundred burning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altar, </a:t>
            </a:r>
            <a:r>
              <a:rPr dirty="0" sz="1450" spc="-10">
                <a:latin typeface="Times New Roman"/>
                <a:cs typeface="Times New Roman"/>
              </a:rPr>
              <a:t>were unmercifully blown about;  and the light went through many different phases </a:t>
            </a:r>
            <a:r>
              <a:rPr dirty="0" sz="1450" spc="-5">
                <a:latin typeface="Times New Roman"/>
                <a:cs typeface="Times New Roman"/>
              </a:rPr>
              <a:t>of </a:t>
            </a:r>
            <a:r>
              <a:rPr dirty="0" sz="1450" spc="-10">
                <a:latin typeface="Times New Roman"/>
                <a:cs typeface="Times New Roman"/>
              </a:rPr>
              <a:t>brilliancy and semi-  eclipse. On the steps in front </a:t>
            </a:r>
            <a:r>
              <a:rPr dirty="0" sz="1450" spc="-5">
                <a:latin typeface="Times New Roman"/>
                <a:cs typeface="Times New Roman"/>
              </a:rPr>
              <a:t>of </a:t>
            </a:r>
            <a:r>
              <a:rPr dirty="0" sz="1450" spc="-10">
                <a:latin typeface="Times New Roman"/>
                <a:cs typeface="Times New Roman"/>
              </a:rPr>
              <a:t>the altar knelt </a:t>
            </a:r>
            <a:r>
              <a:rPr dirty="0" sz="1450" spc="-5">
                <a:latin typeface="Times New Roman"/>
                <a:cs typeface="Times New Roman"/>
              </a:rPr>
              <a:t>a young </a:t>
            </a:r>
            <a:r>
              <a:rPr dirty="0" sz="1450" spc="-10">
                <a:latin typeface="Times New Roman"/>
                <a:cs typeface="Times New Roman"/>
              </a:rPr>
              <a:t>girl richly attired as </a:t>
            </a:r>
            <a:r>
              <a:rPr dirty="0" sz="1450" spc="-5">
                <a:latin typeface="Times New Roman"/>
                <a:cs typeface="Times New Roman"/>
              </a:rPr>
              <a:t>a  </a:t>
            </a:r>
            <a:r>
              <a:rPr dirty="0" sz="1450" spc="-10">
                <a:latin typeface="Times New Roman"/>
                <a:cs typeface="Times New Roman"/>
              </a:rPr>
              <a:t>bride. A chill settled over Denis as </a:t>
            </a:r>
            <a:r>
              <a:rPr dirty="0" sz="1450" spc="-5">
                <a:latin typeface="Times New Roman"/>
                <a:cs typeface="Times New Roman"/>
              </a:rPr>
              <a:t>he </a:t>
            </a:r>
            <a:r>
              <a:rPr dirty="0" sz="1450" spc="-10">
                <a:latin typeface="Times New Roman"/>
                <a:cs typeface="Times New Roman"/>
              </a:rPr>
              <a:t>observed her costume; </a:t>
            </a:r>
            <a:r>
              <a:rPr dirty="0" sz="1450" spc="-5">
                <a:latin typeface="Times New Roman"/>
                <a:cs typeface="Times New Roman"/>
              </a:rPr>
              <a:t>he fought </a:t>
            </a:r>
            <a:r>
              <a:rPr dirty="0" sz="1450" spc="-10">
                <a:latin typeface="Times New Roman"/>
                <a:cs typeface="Times New Roman"/>
              </a:rPr>
              <a:t>with  desperate </a:t>
            </a:r>
            <a:r>
              <a:rPr dirty="0" sz="1450" spc="-15">
                <a:latin typeface="Times New Roman"/>
                <a:cs typeface="Times New Roman"/>
              </a:rPr>
              <a:t>energy </a:t>
            </a:r>
            <a:r>
              <a:rPr dirty="0" sz="1450" spc="-10">
                <a:latin typeface="Times New Roman"/>
                <a:cs typeface="Times New Roman"/>
              </a:rPr>
              <a:t>against the conclusion that was being thrust </a:t>
            </a:r>
            <a:r>
              <a:rPr dirty="0" sz="1450" spc="-5">
                <a:latin typeface="Times New Roman"/>
                <a:cs typeface="Times New Roman"/>
              </a:rPr>
              <a:t>upon </a:t>
            </a:r>
            <a:r>
              <a:rPr dirty="0" sz="1450" spc="-10">
                <a:latin typeface="Times New Roman"/>
                <a:cs typeface="Times New Roman"/>
              </a:rPr>
              <a:t>his mind; it  could </a:t>
            </a:r>
            <a:r>
              <a:rPr dirty="0" sz="1450" spc="-5">
                <a:latin typeface="Times New Roman"/>
                <a:cs typeface="Times New Roman"/>
              </a:rPr>
              <a:t>not - </a:t>
            </a:r>
            <a:r>
              <a:rPr dirty="0" sz="1450" spc="-10">
                <a:latin typeface="Times New Roman"/>
                <a:cs typeface="Times New Roman"/>
              </a:rPr>
              <a:t>it should </a:t>
            </a:r>
            <a:r>
              <a:rPr dirty="0" sz="1450" spc="-5">
                <a:latin typeface="Times New Roman"/>
                <a:cs typeface="Times New Roman"/>
              </a:rPr>
              <a:t>not - be </a:t>
            </a:r>
            <a:r>
              <a:rPr dirty="0" sz="1450" spc="-10">
                <a:latin typeface="Times New Roman"/>
                <a:cs typeface="Times New Roman"/>
              </a:rPr>
              <a:t>as </a:t>
            </a:r>
            <a:r>
              <a:rPr dirty="0" sz="1450" spc="-5">
                <a:latin typeface="Times New Roman"/>
                <a:cs typeface="Times New Roman"/>
              </a:rPr>
              <a:t>he</a:t>
            </a:r>
            <a:r>
              <a:rPr dirty="0" sz="1450" spc="10">
                <a:latin typeface="Times New Roman"/>
                <a:cs typeface="Times New Roman"/>
              </a:rPr>
              <a:t> </a:t>
            </a:r>
            <a:r>
              <a:rPr dirty="0" sz="1450" spc="-10">
                <a:latin typeface="Times New Roman"/>
                <a:cs typeface="Times New Roman"/>
              </a:rPr>
              <a:t>feared.</a:t>
            </a:r>
            <a:endParaRPr sz="1450">
              <a:latin typeface="Times New Roman"/>
              <a:cs typeface="Times New Roman"/>
            </a:endParaRPr>
          </a:p>
          <a:p>
            <a:pPr algn="just" marL="12700" marR="9525">
              <a:lnSpc>
                <a:spcPts val="1730"/>
              </a:lnSpc>
              <a:spcBef>
                <a:spcPts val="835"/>
              </a:spcBef>
            </a:pPr>
            <a:r>
              <a:rPr dirty="0" sz="1450" spc="-10">
                <a:latin typeface="Times New Roman"/>
                <a:cs typeface="Times New Roman"/>
              </a:rPr>
              <a:t>"Blanche," said the Sire, in his most flute-like tones, "I have </a:t>
            </a:r>
            <a:r>
              <a:rPr dirty="0" sz="1450" spc="-5">
                <a:latin typeface="Times New Roman"/>
                <a:cs typeface="Times New Roman"/>
              </a:rPr>
              <a:t>brought a </a:t>
            </a:r>
            <a:r>
              <a:rPr dirty="0" sz="1450" spc="-10">
                <a:latin typeface="Times New Roman"/>
                <a:cs typeface="Times New Roman"/>
              </a:rPr>
              <a:t>friend  to see </a:t>
            </a:r>
            <a:r>
              <a:rPr dirty="0" sz="1450" spc="-5">
                <a:latin typeface="Times New Roman"/>
                <a:cs typeface="Times New Roman"/>
              </a:rPr>
              <a:t>you, </a:t>
            </a:r>
            <a:r>
              <a:rPr dirty="0" sz="1450" spc="-10">
                <a:latin typeface="Times New Roman"/>
                <a:cs typeface="Times New Roman"/>
              </a:rPr>
              <a:t>my little girl; turn round and give him </a:t>
            </a:r>
            <a:r>
              <a:rPr dirty="0" sz="1450" spc="-5">
                <a:latin typeface="Times New Roman"/>
                <a:cs typeface="Times New Roman"/>
              </a:rPr>
              <a:t>your </a:t>
            </a:r>
            <a:r>
              <a:rPr dirty="0" sz="1450" spc="-10">
                <a:latin typeface="Times New Roman"/>
                <a:cs typeface="Times New Roman"/>
              </a:rPr>
              <a:t>pretty hand. It is </a:t>
            </a:r>
            <a:r>
              <a:rPr dirty="0" sz="1450" spc="-5">
                <a:latin typeface="Times New Roman"/>
                <a:cs typeface="Times New Roman"/>
              </a:rPr>
              <a:t>good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devout; </a:t>
            </a:r>
            <a:r>
              <a:rPr dirty="0" sz="1450" spc="-5">
                <a:latin typeface="Times New Roman"/>
                <a:cs typeface="Times New Roman"/>
              </a:rPr>
              <a:t>but </a:t>
            </a:r>
            <a:r>
              <a:rPr dirty="0" sz="1450" spc="-10">
                <a:latin typeface="Times New Roman"/>
                <a:cs typeface="Times New Roman"/>
              </a:rPr>
              <a:t>it is necessary to </a:t>
            </a:r>
            <a:r>
              <a:rPr dirty="0" sz="1450" spc="-5">
                <a:latin typeface="Times New Roman"/>
                <a:cs typeface="Times New Roman"/>
              </a:rPr>
              <a:t>be </a:t>
            </a:r>
            <a:r>
              <a:rPr dirty="0" sz="1450" spc="-10">
                <a:latin typeface="Times New Roman"/>
                <a:cs typeface="Times New Roman"/>
              </a:rPr>
              <a:t>polite, my</a:t>
            </a:r>
            <a:r>
              <a:rPr dirty="0" sz="1450" spc="40">
                <a:latin typeface="Times New Roman"/>
                <a:cs typeface="Times New Roman"/>
              </a:rPr>
              <a:t> </a:t>
            </a:r>
            <a:r>
              <a:rPr dirty="0" sz="1450" spc="-10">
                <a:latin typeface="Times New Roman"/>
                <a:cs typeface="Times New Roman"/>
              </a:rPr>
              <a:t>niece."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girl</a:t>
            </a:r>
            <a:r>
              <a:rPr dirty="0" sz="1450" spc="40">
                <a:latin typeface="Times New Roman"/>
                <a:cs typeface="Times New Roman"/>
              </a:rPr>
              <a:t> </a:t>
            </a:r>
            <a:r>
              <a:rPr dirty="0" sz="1450" spc="-10">
                <a:latin typeface="Times New Roman"/>
                <a:cs typeface="Times New Roman"/>
              </a:rPr>
              <a:t>rose</a:t>
            </a:r>
            <a:r>
              <a:rPr dirty="0" sz="1450" spc="50">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her</a:t>
            </a:r>
            <a:r>
              <a:rPr dirty="0" sz="1450" spc="45">
                <a:latin typeface="Times New Roman"/>
                <a:cs typeface="Times New Roman"/>
              </a:rPr>
              <a:t> </a:t>
            </a:r>
            <a:r>
              <a:rPr dirty="0" sz="1450" spc="-10">
                <a:latin typeface="Times New Roman"/>
                <a:cs typeface="Times New Roman"/>
              </a:rPr>
              <a:t>feet</a:t>
            </a:r>
            <a:r>
              <a:rPr dirty="0" sz="1450" spc="5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turned</a:t>
            </a:r>
            <a:r>
              <a:rPr dirty="0" sz="1450" spc="45">
                <a:latin typeface="Times New Roman"/>
                <a:cs typeface="Times New Roman"/>
              </a:rPr>
              <a:t> </a:t>
            </a:r>
            <a:r>
              <a:rPr dirty="0" sz="1450" spc="-10">
                <a:latin typeface="Times New Roman"/>
                <a:cs typeface="Times New Roman"/>
              </a:rPr>
              <a:t>towards</a:t>
            </a:r>
            <a:r>
              <a:rPr dirty="0" sz="1450" spc="5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new</a:t>
            </a:r>
            <a:r>
              <a:rPr dirty="0" sz="1450" spc="45">
                <a:latin typeface="Times New Roman"/>
                <a:cs typeface="Times New Roman"/>
              </a:rPr>
              <a:t> </a:t>
            </a:r>
            <a:r>
              <a:rPr dirty="0" sz="1450" spc="-10">
                <a:latin typeface="Times New Roman"/>
                <a:cs typeface="Times New Roman"/>
              </a:rPr>
              <a:t>comers.</a:t>
            </a:r>
            <a:r>
              <a:rPr dirty="0" sz="1450" spc="50">
                <a:latin typeface="Times New Roman"/>
                <a:cs typeface="Times New Roman"/>
              </a:rPr>
              <a:t> </a:t>
            </a:r>
            <a:r>
              <a:rPr dirty="0" sz="1450" spc="-10">
                <a:latin typeface="Times New Roman"/>
                <a:cs typeface="Times New Roman"/>
              </a:rPr>
              <a:t>She</a:t>
            </a:r>
            <a:r>
              <a:rPr dirty="0" sz="1450" spc="45">
                <a:latin typeface="Times New Roman"/>
                <a:cs typeface="Times New Roman"/>
              </a:rPr>
              <a:t> </a:t>
            </a:r>
            <a:r>
              <a:rPr dirty="0" sz="1450" spc="-10">
                <a:latin typeface="Times New Roman"/>
                <a:cs typeface="Times New Roman"/>
              </a:rPr>
              <a:t>moved</a:t>
            </a:r>
            <a:r>
              <a:rPr dirty="0" sz="1450" spc="50">
                <a:latin typeface="Times New Roman"/>
                <a:cs typeface="Times New Roman"/>
              </a:rPr>
              <a:t> </a:t>
            </a:r>
            <a:r>
              <a:rPr dirty="0" sz="1450" spc="-10">
                <a:latin typeface="Times New Roman"/>
                <a:cs typeface="Times New Roman"/>
              </a:rPr>
              <a:t>all</a:t>
            </a:r>
            <a:r>
              <a:rPr dirty="0" sz="1450" spc="4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5">
                <a:latin typeface="Times New Roman"/>
                <a:cs typeface="Times New Roman"/>
              </a:rPr>
              <a:t>up </a:t>
            </a:r>
            <a:r>
              <a:rPr dirty="0" sz="1450" spc="-10">
                <a:latin typeface="Times New Roman"/>
                <a:cs typeface="Times New Roman"/>
              </a:rPr>
              <a:t>his card </a:t>
            </a:r>
            <a:r>
              <a:rPr dirty="0" sz="1450" spc="-5">
                <a:latin typeface="Times New Roman"/>
                <a:cs typeface="Times New Roman"/>
              </a:rPr>
              <a:t>a </a:t>
            </a:r>
            <a:r>
              <a:rPr dirty="0" sz="1450" spc="-10">
                <a:latin typeface="Times New Roman"/>
                <a:cs typeface="Times New Roman"/>
              </a:rPr>
              <a:t>horrible noise, like that </a:t>
            </a:r>
            <a:r>
              <a:rPr dirty="0" sz="1450" spc="-5">
                <a:latin typeface="Times New Roman"/>
                <a:cs typeface="Times New Roman"/>
              </a:rPr>
              <a:t>of </a:t>
            </a:r>
            <a:r>
              <a:rPr dirty="0" sz="1450" spc="-10">
                <a:latin typeface="Times New Roman"/>
                <a:cs typeface="Times New Roman"/>
              </a:rPr>
              <a:t>something breaking, issued from his  mouth; and </a:t>
            </a:r>
            <a:r>
              <a:rPr dirty="0" sz="1450" spc="-5">
                <a:latin typeface="Times New Roman"/>
                <a:cs typeface="Times New Roman"/>
              </a:rPr>
              <a:t>he </a:t>
            </a:r>
            <a:r>
              <a:rPr dirty="0" sz="1450" spc="-10">
                <a:latin typeface="Times New Roman"/>
                <a:cs typeface="Times New Roman"/>
              </a:rPr>
              <a:t>rose from his seat and sat down again, with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his  paralysis. It was the ace </a:t>
            </a:r>
            <a:r>
              <a:rPr dirty="0" sz="1450" spc="-5">
                <a:latin typeface="Times New Roman"/>
                <a:cs typeface="Times New Roman"/>
              </a:rPr>
              <a:t>of </a:t>
            </a:r>
            <a:r>
              <a:rPr dirty="0" sz="1450" spc="-10">
                <a:latin typeface="Times New Roman"/>
                <a:cs typeface="Times New Roman"/>
              </a:rPr>
              <a:t>spades. The honorary member had trifled once too  often with his</a:t>
            </a:r>
            <a:r>
              <a:rPr dirty="0" sz="1450">
                <a:latin typeface="Times New Roman"/>
                <a:cs typeface="Times New Roman"/>
              </a:rPr>
              <a:t> </a:t>
            </a:r>
            <a:r>
              <a:rPr dirty="0" sz="1450" spc="-10">
                <a:latin typeface="Times New Roman"/>
                <a:cs typeface="Times New Roman"/>
              </a:rPr>
              <a:t>terrors.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Conversation broke </a:t>
            </a:r>
            <a:r>
              <a:rPr dirty="0" sz="1450" spc="-5">
                <a:latin typeface="Times New Roman"/>
                <a:cs typeface="Times New Roman"/>
              </a:rPr>
              <a:t>out </a:t>
            </a:r>
            <a:r>
              <a:rPr dirty="0" sz="1450" spc="-10">
                <a:latin typeface="Times New Roman"/>
                <a:cs typeface="Times New Roman"/>
              </a:rPr>
              <a:t>again almost at once. The players relaxed their rigid  attitudes, and began to rise from the table and stroll back </a:t>
            </a:r>
            <a:r>
              <a:rPr dirty="0" sz="1450" spc="-5">
                <a:latin typeface="Times New Roman"/>
                <a:cs typeface="Times New Roman"/>
              </a:rPr>
              <a:t>by </a:t>
            </a:r>
            <a:r>
              <a:rPr dirty="0" sz="1450" spc="-10">
                <a:latin typeface="Times New Roman"/>
                <a:cs typeface="Times New Roman"/>
              </a:rPr>
              <a:t>twos and threes  into the smoking-room. The President stretched his arms and yawned, like </a:t>
            </a:r>
            <a:r>
              <a:rPr dirty="0" sz="1450" spc="-5">
                <a:latin typeface="Times New Roman"/>
                <a:cs typeface="Times New Roman"/>
              </a:rPr>
              <a:t>a  </a:t>
            </a:r>
            <a:r>
              <a:rPr dirty="0" sz="1450" spc="-10">
                <a:latin typeface="Times New Roman"/>
                <a:cs typeface="Times New Roman"/>
              </a:rPr>
              <a:t>man who has finished his day's work. But </a:t>
            </a:r>
            <a:r>
              <a:rPr dirty="0" sz="1450" spc="-35">
                <a:latin typeface="Times New Roman"/>
                <a:cs typeface="Times New Roman"/>
              </a:rPr>
              <a:t>Mr. </a:t>
            </a:r>
            <a:r>
              <a:rPr dirty="0" sz="1450" spc="-10">
                <a:latin typeface="Times New Roman"/>
                <a:cs typeface="Times New Roman"/>
              </a:rPr>
              <a:t>Malthus sat in his place, with  his head in his hands, and his hands </a:t>
            </a:r>
            <a:r>
              <a:rPr dirty="0" sz="1450" spc="-5">
                <a:latin typeface="Times New Roman"/>
                <a:cs typeface="Times New Roman"/>
              </a:rPr>
              <a:t>upon </a:t>
            </a:r>
            <a:r>
              <a:rPr dirty="0" sz="1450" spc="-10">
                <a:latin typeface="Times New Roman"/>
                <a:cs typeface="Times New Roman"/>
              </a:rPr>
              <a:t>the table, drunk and motionless </a:t>
            </a:r>
            <a:r>
              <a:rPr dirty="0" sz="1450" spc="-5">
                <a:latin typeface="Times New Roman"/>
                <a:cs typeface="Times New Roman"/>
              </a:rPr>
              <a:t>- a  </a:t>
            </a:r>
            <a:r>
              <a:rPr dirty="0" sz="1450" spc="-10">
                <a:latin typeface="Times New Roman"/>
                <a:cs typeface="Times New Roman"/>
              </a:rPr>
              <a:t>thing stricken</a:t>
            </a:r>
            <a:r>
              <a:rPr dirty="0" sz="1450" spc="-5">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The Prince and Geraldine made their escape at once. In the cold </a:t>
            </a:r>
            <a:r>
              <a:rPr dirty="0" sz="1450" spc="-5">
                <a:latin typeface="Times New Roman"/>
                <a:cs typeface="Times New Roman"/>
              </a:rPr>
              <a:t>night </a:t>
            </a:r>
            <a:r>
              <a:rPr dirty="0" sz="1450" spc="-10">
                <a:latin typeface="Times New Roman"/>
                <a:cs typeface="Times New Roman"/>
              </a:rPr>
              <a:t>air their  horror </a:t>
            </a:r>
            <a:r>
              <a:rPr dirty="0" sz="1450" spc="-5">
                <a:latin typeface="Times New Roman"/>
                <a:cs typeface="Times New Roman"/>
              </a:rPr>
              <a:t>of </a:t>
            </a:r>
            <a:r>
              <a:rPr dirty="0" sz="1450" spc="-10">
                <a:latin typeface="Times New Roman"/>
                <a:cs typeface="Times New Roman"/>
              </a:rPr>
              <a:t>what they had witnessed was</a:t>
            </a:r>
            <a:r>
              <a:rPr dirty="0" sz="1450" spc="20">
                <a:latin typeface="Times New Roman"/>
                <a:cs typeface="Times New Roman"/>
              </a:rPr>
              <a:t> </a:t>
            </a:r>
            <a:r>
              <a:rPr dirty="0" sz="1450" spc="-10">
                <a:latin typeface="Times New Roman"/>
                <a:cs typeface="Times New Roman"/>
              </a:rPr>
              <a:t>redoubled.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"Alas!" cried the Prince, "to </a:t>
            </a:r>
            <a:r>
              <a:rPr dirty="0" sz="1450" spc="-5">
                <a:latin typeface="Times New Roman"/>
                <a:cs typeface="Times New Roman"/>
              </a:rPr>
              <a:t>be bound by </a:t>
            </a:r>
            <a:r>
              <a:rPr dirty="0" sz="1450" spc="-10">
                <a:latin typeface="Times New Roman"/>
                <a:cs typeface="Times New Roman"/>
              </a:rPr>
              <a:t>an oath in such </a:t>
            </a:r>
            <a:r>
              <a:rPr dirty="0" sz="1450" spc="-5">
                <a:latin typeface="Times New Roman"/>
                <a:cs typeface="Times New Roman"/>
              </a:rPr>
              <a:t>a </a:t>
            </a:r>
            <a:r>
              <a:rPr dirty="0" sz="1450" spc="-10">
                <a:latin typeface="Times New Roman"/>
                <a:cs typeface="Times New Roman"/>
              </a:rPr>
              <a:t>matter! to allow  this wholesale trade in murder to </a:t>
            </a:r>
            <a:r>
              <a:rPr dirty="0" sz="1450" spc="-5">
                <a:latin typeface="Times New Roman"/>
                <a:cs typeface="Times New Roman"/>
              </a:rPr>
              <a:t>be </a:t>
            </a:r>
            <a:r>
              <a:rPr dirty="0" sz="1450" spc="-10">
                <a:latin typeface="Times New Roman"/>
                <a:cs typeface="Times New Roman"/>
              </a:rPr>
              <a:t>continued with profit and impunity! If </a:t>
            </a:r>
            <a:r>
              <a:rPr dirty="0" sz="1450" spc="-5">
                <a:latin typeface="Times New Roman"/>
                <a:cs typeface="Times New Roman"/>
              </a:rPr>
              <a:t>I  but </a:t>
            </a:r>
            <a:r>
              <a:rPr dirty="0" sz="1450" spc="-10">
                <a:latin typeface="Times New Roman"/>
                <a:cs typeface="Times New Roman"/>
              </a:rPr>
              <a:t>dared to forfeit my</a:t>
            </a:r>
            <a:r>
              <a:rPr dirty="0" sz="1450" spc="5">
                <a:latin typeface="Times New Roman"/>
                <a:cs typeface="Times New Roman"/>
              </a:rPr>
              <a:t> </a:t>
            </a:r>
            <a:r>
              <a:rPr dirty="0" sz="1450" spc="-10">
                <a:latin typeface="Times New Roman"/>
                <a:cs typeface="Times New Roman"/>
              </a:rPr>
              <a:t>pledge!"</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"That is impossible for </a:t>
            </a:r>
            <a:r>
              <a:rPr dirty="0" sz="1450" spc="-5">
                <a:latin typeface="Times New Roman"/>
                <a:cs typeface="Times New Roman"/>
              </a:rPr>
              <a:t>your </a:t>
            </a:r>
            <a:r>
              <a:rPr dirty="0" sz="1450" spc="-10">
                <a:latin typeface="Times New Roman"/>
                <a:cs typeface="Times New Roman"/>
              </a:rPr>
              <a:t>Highness," replied the Colonel, "whose </a:t>
            </a:r>
            <a:r>
              <a:rPr dirty="0" sz="1450" spc="-5">
                <a:latin typeface="Times New Roman"/>
                <a:cs typeface="Times New Roman"/>
              </a:rPr>
              <a:t>honour </a:t>
            </a:r>
            <a:r>
              <a:rPr dirty="0" sz="1450" spc="-10">
                <a:latin typeface="Times New Roman"/>
                <a:cs typeface="Times New Roman"/>
              </a:rPr>
              <a:t>is  the </a:t>
            </a:r>
            <a:r>
              <a:rPr dirty="0" sz="1450" spc="-5">
                <a:latin typeface="Times New Roman"/>
                <a:cs typeface="Times New Roman"/>
              </a:rPr>
              <a:t>honour of </a:t>
            </a:r>
            <a:r>
              <a:rPr dirty="0" sz="1450" spc="-10">
                <a:latin typeface="Times New Roman"/>
                <a:cs typeface="Times New Roman"/>
              </a:rPr>
              <a:t>Bohemia. But </a:t>
            </a:r>
            <a:r>
              <a:rPr dirty="0" sz="1450" spc="-5">
                <a:latin typeface="Times New Roman"/>
                <a:cs typeface="Times New Roman"/>
              </a:rPr>
              <a:t>I </a:t>
            </a:r>
            <a:r>
              <a:rPr dirty="0" sz="1450" spc="-10">
                <a:latin typeface="Times New Roman"/>
                <a:cs typeface="Times New Roman"/>
              </a:rPr>
              <a:t>dare, and may with </a:t>
            </a:r>
            <a:r>
              <a:rPr dirty="0" sz="1450" spc="-20">
                <a:latin typeface="Times New Roman"/>
                <a:cs typeface="Times New Roman"/>
              </a:rPr>
              <a:t>propriety, </a:t>
            </a:r>
            <a:r>
              <a:rPr dirty="0" sz="1450" spc="-10">
                <a:latin typeface="Times New Roman"/>
                <a:cs typeface="Times New Roman"/>
              </a:rPr>
              <a:t>forfeit</a:t>
            </a:r>
            <a:r>
              <a:rPr dirty="0" sz="1450" spc="9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"Geraldine," said the Prince, "if </a:t>
            </a:r>
            <a:r>
              <a:rPr dirty="0" sz="1450" spc="-5">
                <a:latin typeface="Times New Roman"/>
                <a:cs typeface="Times New Roman"/>
              </a:rPr>
              <a:t>your honour </a:t>
            </a:r>
            <a:r>
              <a:rPr dirty="0" sz="1450" spc="-15">
                <a:latin typeface="Times New Roman"/>
                <a:cs typeface="Times New Roman"/>
              </a:rPr>
              <a:t>suffers </a:t>
            </a:r>
            <a:r>
              <a:rPr dirty="0" sz="1450" spc="-10">
                <a:latin typeface="Times New Roman"/>
                <a:cs typeface="Times New Roman"/>
              </a:rPr>
              <a:t>in any </a:t>
            </a:r>
            <a:r>
              <a:rPr dirty="0" sz="1450" spc="-5">
                <a:latin typeface="Times New Roman"/>
                <a:cs typeface="Times New Roman"/>
              </a:rPr>
              <a:t>of </a:t>
            </a:r>
            <a:r>
              <a:rPr dirty="0" sz="1450" spc="-10">
                <a:latin typeface="Times New Roman"/>
                <a:cs typeface="Times New Roman"/>
              </a:rPr>
              <a:t>the adventures  into which </a:t>
            </a:r>
            <a:r>
              <a:rPr dirty="0" sz="1450" spc="-5">
                <a:latin typeface="Times New Roman"/>
                <a:cs typeface="Times New Roman"/>
              </a:rPr>
              <a:t>you </a:t>
            </a:r>
            <a:r>
              <a:rPr dirty="0" sz="1450" spc="-10">
                <a:latin typeface="Times New Roman"/>
                <a:cs typeface="Times New Roman"/>
              </a:rPr>
              <a:t>follow me, </a:t>
            </a:r>
            <a:r>
              <a:rPr dirty="0" sz="1450" spc="-5">
                <a:latin typeface="Times New Roman"/>
                <a:cs typeface="Times New Roman"/>
              </a:rPr>
              <a:t>not </a:t>
            </a:r>
            <a:r>
              <a:rPr dirty="0" sz="1450" spc="-10">
                <a:latin typeface="Times New Roman"/>
                <a:cs typeface="Times New Roman"/>
              </a:rPr>
              <a:t>only will </a:t>
            </a:r>
            <a:r>
              <a:rPr dirty="0" sz="1450" spc="-5">
                <a:latin typeface="Times New Roman"/>
                <a:cs typeface="Times New Roman"/>
              </a:rPr>
              <a:t>I </a:t>
            </a:r>
            <a:r>
              <a:rPr dirty="0" sz="1450" spc="-10">
                <a:latin typeface="Times New Roman"/>
                <a:cs typeface="Times New Roman"/>
              </a:rPr>
              <a:t>never pardon </a:t>
            </a:r>
            <a:r>
              <a:rPr dirty="0" sz="1450" spc="-5">
                <a:latin typeface="Times New Roman"/>
                <a:cs typeface="Times New Roman"/>
              </a:rPr>
              <a:t>you, but -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believe will much more sensibly </a:t>
            </a:r>
            <a:r>
              <a:rPr dirty="0" sz="1450" spc="-15">
                <a:latin typeface="Times New Roman"/>
                <a:cs typeface="Times New Roman"/>
              </a:rPr>
              <a:t>affect </a:t>
            </a:r>
            <a:r>
              <a:rPr dirty="0" sz="1450" spc="-5">
                <a:latin typeface="Times New Roman"/>
                <a:cs typeface="Times New Roman"/>
              </a:rPr>
              <a:t>you - I </a:t>
            </a:r>
            <a:r>
              <a:rPr dirty="0" sz="1450" spc="-10">
                <a:latin typeface="Times New Roman"/>
                <a:cs typeface="Times New Roman"/>
              </a:rPr>
              <a:t>should never forgive</a:t>
            </a:r>
            <a:r>
              <a:rPr dirty="0" sz="1450" spc="9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"I receive </a:t>
            </a:r>
            <a:r>
              <a:rPr dirty="0" sz="1450" spc="-5">
                <a:latin typeface="Times New Roman"/>
                <a:cs typeface="Times New Roman"/>
              </a:rPr>
              <a:t>your </a:t>
            </a:r>
            <a:r>
              <a:rPr dirty="0" sz="1450" spc="-10">
                <a:latin typeface="Times New Roman"/>
                <a:cs typeface="Times New Roman"/>
              </a:rPr>
              <a:t>Highness's commands," replied the Colonel. "Shall we </a:t>
            </a:r>
            <a:r>
              <a:rPr dirty="0" sz="1450" spc="-5">
                <a:latin typeface="Times New Roman"/>
                <a:cs typeface="Times New Roman"/>
              </a:rPr>
              <a:t>go </a:t>
            </a:r>
            <a:r>
              <a:rPr dirty="0" sz="1450" spc="-10">
                <a:latin typeface="Times New Roman"/>
                <a:cs typeface="Times New Roman"/>
              </a:rPr>
              <a:t>from  this accursed</a:t>
            </a:r>
            <a:r>
              <a:rPr dirty="0" sz="1450" spc="-5">
                <a:latin typeface="Times New Roman"/>
                <a:cs typeface="Times New Roman"/>
              </a:rPr>
              <a:t> </a:t>
            </a:r>
            <a:r>
              <a:rPr dirty="0" sz="1450" spc="-10">
                <a:latin typeface="Times New Roman"/>
                <a:cs typeface="Times New Roman"/>
              </a:rPr>
              <a:t>spot?"</a:t>
            </a:r>
            <a:endParaRPr sz="1450">
              <a:latin typeface="Times New Roman"/>
              <a:cs typeface="Times New Roman"/>
            </a:endParaRPr>
          </a:p>
          <a:p>
            <a:pPr algn="just" marL="12700" marR="10160">
              <a:lnSpc>
                <a:spcPts val="1730"/>
              </a:lnSpc>
              <a:spcBef>
                <a:spcPts val="860"/>
              </a:spcBef>
            </a:pPr>
            <a:r>
              <a:rPr dirty="0" sz="1450" spc="-35">
                <a:latin typeface="Times New Roman"/>
                <a:cs typeface="Times New Roman"/>
              </a:rPr>
              <a:t>"Yes," </a:t>
            </a:r>
            <a:r>
              <a:rPr dirty="0" sz="1450" spc="-10">
                <a:latin typeface="Times New Roman"/>
                <a:cs typeface="Times New Roman"/>
              </a:rPr>
              <a:t>said the Prince. "Call </a:t>
            </a:r>
            <a:r>
              <a:rPr dirty="0" sz="1450" spc="-5">
                <a:latin typeface="Times New Roman"/>
                <a:cs typeface="Times New Roman"/>
              </a:rPr>
              <a:t>a </a:t>
            </a:r>
            <a:r>
              <a:rPr dirty="0" sz="1450" spc="-10">
                <a:latin typeface="Times New Roman"/>
                <a:cs typeface="Times New Roman"/>
              </a:rPr>
              <a:t>cab in Heaven's name, and let me try to </a:t>
            </a:r>
            <a:r>
              <a:rPr dirty="0" sz="1450" spc="-15">
                <a:latin typeface="Times New Roman"/>
                <a:cs typeface="Times New Roman"/>
              </a:rPr>
              <a:t>forget </a:t>
            </a:r>
            <a:r>
              <a:rPr dirty="0" sz="1450" spc="-10">
                <a:latin typeface="Times New Roman"/>
                <a:cs typeface="Times New Roman"/>
              </a:rPr>
              <a:t>in  slumber the memory </a:t>
            </a:r>
            <a:r>
              <a:rPr dirty="0" sz="1450" spc="-5">
                <a:latin typeface="Times New Roman"/>
                <a:cs typeface="Times New Roman"/>
              </a:rPr>
              <a:t>of </a:t>
            </a:r>
            <a:r>
              <a:rPr dirty="0" sz="1450" spc="-10">
                <a:latin typeface="Times New Roman"/>
                <a:cs typeface="Times New Roman"/>
              </a:rPr>
              <a:t>this night's</a:t>
            </a:r>
            <a:r>
              <a:rPr dirty="0" sz="1450" spc="15">
                <a:latin typeface="Times New Roman"/>
                <a:cs typeface="Times New Roman"/>
              </a:rPr>
              <a:t> </a:t>
            </a:r>
            <a:r>
              <a:rPr dirty="0" sz="1450" spc="-10">
                <a:latin typeface="Times New Roman"/>
                <a:cs typeface="Times New Roman"/>
              </a:rPr>
              <a:t>disgrace."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But it was notable that </a:t>
            </a:r>
            <a:r>
              <a:rPr dirty="0" sz="1450" spc="-5">
                <a:latin typeface="Times New Roman"/>
                <a:cs typeface="Times New Roman"/>
              </a:rPr>
              <a:t>he </a:t>
            </a:r>
            <a:r>
              <a:rPr dirty="0" sz="1450" spc="-10">
                <a:latin typeface="Times New Roman"/>
                <a:cs typeface="Times New Roman"/>
              </a:rPr>
              <a:t>carefully read the name </a:t>
            </a:r>
            <a:r>
              <a:rPr dirty="0" sz="1450" spc="-5">
                <a:latin typeface="Times New Roman"/>
                <a:cs typeface="Times New Roman"/>
              </a:rPr>
              <a:t>of </a:t>
            </a:r>
            <a:r>
              <a:rPr dirty="0" sz="1450" spc="-10">
                <a:latin typeface="Times New Roman"/>
                <a:cs typeface="Times New Roman"/>
              </a:rPr>
              <a:t>the court before </a:t>
            </a:r>
            <a:r>
              <a:rPr dirty="0" sz="1450" spc="-5">
                <a:latin typeface="Times New Roman"/>
                <a:cs typeface="Times New Roman"/>
              </a:rPr>
              <a:t>he </a:t>
            </a:r>
            <a:r>
              <a:rPr dirty="0" sz="1450" spc="-10">
                <a:latin typeface="Times New Roman"/>
                <a:cs typeface="Times New Roman"/>
              </a:rPr>
              <a:t>left</a:t>
            </a:r>
            <a:r>
              <a:rPr dirty="0" sz="1450" spc="15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The next morning, as soon as the Prince was stirring, Colonel Geraldine  </a:t>
            </a:r>
            <a:r>
              <a:rPr dirty="0" sz="1450" spc="-5">
                <a:latin typeface="Times New Roman"/>
                <a:cs typeface="Times New Roman"/>
              </a:rPr>
              <a:t>brought </a:t>
            </a:r>
            <a:r>
              <a:rPr dirty="0" sz="1450" spc="-10">
                <a:latin typeface="Times New Roman"/>
                <a:cs typeface="Times New Roman"/>
              </a:rPr>
              <a:t>him </a:t>
            </a:r>
            <a:r>
              <a:rPr dirty="0" sz="1450" spc="-5">
                <a:latin typeface="Times New Roman"/>
                <a:cs typeface="Times New Roman"/>
              </a:rPr>
              <a:t>a </a:t>
            </a:r>
            <a:r>
              <a:rPr dirty="0" sz="1450" spc="-10">
                <a:latin typeface="Times New Roman"/>
                <a:cs typeface="Times New Roman"/>
              </a:rPr>
              <a:t>daily </a:t>
            </a:r>
            <a:r>
              <a:rPr dirty="0" sz="1450" spc="-15">
                <a:latin typeface="Times New Roman"/>
                <a:cs typeface="Times New Roman"/>
              </a:rPr>
              <a:t>newspaper, </a:t>
            </a:r>
            <a:r>
              <a:rPr dirty="0" sz="1450" spc="-10">
                <a:latin typeface="Times New Roman"/>
                <a:cs typeface="Times New Roman"/>
              </a:rPr>
              <a:t>with the following paragraph</a:t>
            </a:r>
            <a:r>
              <a:rPr dirty="0" sz="1450" spc="50">
                <a:latin typeface="Times New Roman"/>
                <a:cs typeface="Times New Roman"/>
              </a:rPr>
              <a:t> </a:t>
            </a:r>
            <a:r>
              <a:rPr dirty="0" sz="1450" spc="-10">
                <a:latin typeface="Times New Roman"/>
                <a:cs typeface="Times New Roman"/>
              </a:rPr>
              <a:t>marked:-</a:t>
            </a:r>
            <a:endParaRPr sz="1450">
              <a:latin typeface="Times New Roman"/>
              <a:cs typeface="Times New Roman"/>
            </a:endParaRPr>
          </a:p>
          <a:p>
            <a:pPr algn="just" marL="12700" marR="5715">
              <a:lnSpc>
                <a:spcPts val="1730"/>
              </a:lnSpc>
              <a:spcBef>
                <a:spcPts val="860"/>
              </a:spcBef>
            </a:pPr>
            <a:r>
              <a:rPr dirty="0" sz="1450" spc="-25">
                <a:latin typeface="Times New Roman"/>
                <a:cs typeface="Times New Roman"/>
              </a:rPr>
              <a:t>"MELANCHOLY ACCIDENT. </a:t>
            </a:r>
            <a:r>
              <a:rPr dirty="0" sz="1450" spc="-5">
                <a:latin typeface="Times New Roman"/>
                <a:cs typeface="Times New Roman"/>
              </a:rPr>
              <a:t>- </a:t>
            </a:r>
            <a:r>
              <a:rPr dirty="0" sz="1450" spc="-10">
                <a:latin typeface="Times New Roman"/>
                <a:cs typeface="Times New Roman"/>
              </a:rPr>
              <a:t>This morning, about two o'clock, </a:t>
            </a:r>
            <a:r>
              <a:rPr dirty="0" sz="1450" spc="-35">
                <a:latin typeface="Times New Roman"/>
                <a:cs typeface="Times New Roman"/>
              </a:rPr>
              <a:t>Mr.  </a:t>
            </a:r>
            <a:r>
              <a:rPr dirty="0" sz="1450" spc="-10">
                <a:latin typeface="Times New Roman"/>
                <a:cs typeface="Times New Roman"/>
              </a:rPr>
              <a:t>Bartholomew Malthus, </a:t>
            </a:r>
            <a:r>
              <a:rPr dirty="0" sz="1450" spc="-5">
                <a:latin typeface="Times New Roman"/>
                <a:cs typeface="Times New Roman"/>
              </a:rPr>
              <a:t>of 16 </a:t>
            </a:r>
            <a:r>
              <a:rPr dirty="0" sz="1450" spc="-10">
                <a:latin typeface="Times New Roman"/>
                <a:cs typeface="Times New Roman"/>
              </a:rPr>
              <a:t>Chepstow Place, </a:t>
            </a:r>
            <a:r>
              <a:rPr dirty="0" sz="1450" spc="-20">
                <a:latin typeface="Times New Roman"/>
                <a:cs typeface="Times New Roman"/>
              </a:rPr>
              <a:t>Westbourne </a:t>
            </a:r>
            <a:r>
              <a:rPr dirty="0" sz="1450" spc="-10">
                <a:latin typeface="Times New Roman"/>
                <a:cs typeface="Times New Roman"/>
              </a:rPr>
              <a:t>Grove, </a:t>
            </a:r>
            <a:r>
              <a:rPr dirty="0" sz="1450" spc="-5">
                <a:latin typeface="Times New Roman"/>
                <a:cs typeface="Times New Roman"/>
              </a:rPr>
              <a:t>on </a:t>
            </a:r>
            <a:r>
              <a:rPr dirty="0" sz="1450" spc="-10">
                <a:latin typeface="Times New Roman"/>
                <a:cs typeface="Times New Roman"/>
              </a:rPr>
              <a:t>his way  home from </a:t>
            </a:r>
            <a:r>
              <a:rPr dirty="0" sz="1450" spc="-5">
                <a:latin typeface="Times New Roman"/>
                <a:cs typeface="Times New Roman"/>
              </a:rPr>
              <a:t>a </a:t>
            </a:r>
            <a:r>
              <a:rPr dirty="0" sz="1450" spc="-10">
                <a:latin typeface="Times New Roman"/>
                <a:cs typeface="Times New Roman"/>
              </a:rPr>
              <a:t>party at </a:t>
            </a:r>
            <a:r>
              <a:rPr dirty="0" sz="1450" spc="-5">
                <a:latin typeface="Times New Roman"/>
                <a:cs typeface="Times New Roman"/>
              </a:rPr>
              <a:t>a </a:t>
            </a:r>
            <a:r>
              <a:rPr dirty="0" sz="1450" spc="-10">
                <a:latin typeface="Times New Roman"/>
                <a:cs typeface="Times New Roman"/>
              </a:rPr>
              <a:t>friend's house, fell over the upper parapet in </a:t>
            </a:r>
            <a:r>
              <a:rPr dirty="0" sz="1450" spc="-15">
                <a:latin typeface="Times New Roman"/>
                <a:cs typeface="Times New Roman"/>
              </a:rPr>
              <a:t>Trafalgar  </a:t>
            </a:r>
            <a:r>
              <a:rPr dirty="0" sz="1450" spc="-10">
                <a:latin typeface="Times New Roman"/>
                <a:cs typeface="Times New Roman"/>
              </a:rPr>
              <a:t>Square, fracturing his skull and breaking </a:t>
            </a:r>
            <a:r>
              <a:rPr dirty="0" sz="1450" spc="-5">
                <a:latin typeface="Times New Roman"/>
                <a:cs typeface="Times New Roman"/>
              </a:rPr>
              <a:t>a </a:t>
            </a:r>
            <a:r>
              <a:rPr dirty="0" sz="1450" spc="-10">
                <a:latin typeface="Times New Roman"/>
                <a:cs typeface="Times New Roman"/>
              </a:rPr>
              <a:t>leg and an arm. Death was  instantaneous. </a:t>
            </a:r>
            <a:r>
              <a:rPr dirty="0" sz="1450" spc="-35">
                <a:latin typeface="Times New Roman"/>
                <a:cs typeface="Times New Roman"/>
              </a:rPr>
              <a:t>Mr. </a:t>
            </a:r>
            <a:r>
              <a:rPr dirty="0" sz="1450" spc="-10">
                <a:latin typeface="Times New Roman"/>
                <a:cs typeface="Times New Roman"/>
              </a:rPr>
              <a:t>Malthus, accompanied </a:t>
            </a:r>
            <a:r>
              <a:rPr dirty="0" sz="1450" spc="-5">
                <a:latin typeface="Times New Roman"/>
                <a:cs typeface="Times New Roman"/>
              </a:rPr>
              <a:t>by a </a:t>
            </a:r>
            <a:r>
              <a:rPr dirty="0" sz="1450" spc="-10">
                <a:latin typeface="Times New Roman"/>
                <a:cs typeface="Times New Roman"/>
              </a:rPr>
              <a:t>friend, was engaged in looking  for </a:t>
            </a:r>
            <a:r>
              <a:rPr dirty="0" sz="1450" spc="-5">
                <a:latin typeface="Times New Roman"/>
                <a:cs typeface="Times New Roman"/>
              </a:rPr>
              <a:t>a </a:t>
            </a:r>
            <a:r>
              <a:rPr dirty="0" sz="1450" spc="-10">
                <a:latin typeface="Times New Roman"/>
                <a:cs typeface="Times New Roman"/>
              </a:rPr>
              <a:t>cab at the time </a:t>
            </a:r>
            <a:r>
              <a:rPr dirty="0" sz="1450" spc="-5">
                <a:latin typeface="Times New Roman"/>
                <a:cs typeface="Times New Roman"/>
              </a:rPr>
              <a:t>of </a:t>
            </a:r>
            <a:r>
              <a:rPr dirty="0" sz="1450" spc="-10">
                <a:latin typeface="Times New Roman"/>
                <a:cs typeface="Times New Roman"/>
              </a:rPr>
              <a:t>the unfortunate occurrence. As </a:t>
            </a:r>
            <a:r>
              <a:rPr dirty="0" sz="1450" spc="-35">
                <a:latin typeface="Times New Roman"/>
                <a:cs typeface="Times New Roman"/>
              </a:rPr>
              <a:t>Mr. </a:t>
            </a:r>
            <a:r>
              <a:rPr dirty="0" sz="1450" spc="-10">
                <a:latin typeface="Times New Roman"/>
                <a:cs typeface="Times New Roman"/>
              </a:rPr>
              <a:t>Malthus was  paralytic, it is </a:t>
            </a:r>
            <a:r>
              <a:rPr dirty="0" sz="1450" spc="-5">
                <a:latin typeface="Times New Roman"/>
                <a:cs typeface="Times New Roman"/>
              </a:rPr>
              <a:t>thought </a:t>
            </a:r>
            <a:r>
              <a:rPr dirty="0" sz="1450" spc="-10">
                <a:latin typeface="Times New Roman"/>
                <a:cs typeface="Times New Roman"/>
              </a:rPr>
              <a:t>that his fall may have been occasioned </a:t>
            </a:r>
            <a:r>
              <a:rPr dirty="0" sz="1450" spc="-5">
                <a:latin typeface="Times New Roman"/>
                <a:cs typeface="Times New Roman"/>
              </a:rPr>
              <a:t>by </a:t>
            </a:r>
            <a:r>
              <a:rPr dirty="0" sz="1450" spc="-10">
                <a:latin typeface="Times New Roman"/>
                <a:cs typeface="Times New Roman"/>
              </a:rPr>
              <a:t>another  seizure. The unhappy gentleman was well known in the most respectable  circles, and his loss will </a:t>
            </a:r>
            <a:r>
              <a:rPr dirty="0" sz="1450" spc="-5">
                <a:latin typeface="Times New Roman"/>
                <a:cs typeface="Times New Roman"/>
              </a:rPr>
              <a:t>be </a:t>
            </a:r>
            <a:r>
              <a:rPr dirty="0" sz="1450" spc="-10">
                <a:latin typeface="Times New Roman"/>
                <a:cs typeface="Times New Roman"/>
              </a:rPr>
              <a:t>widely and deeply</a:t>
            </a:r>
            <a:r>
              <a:rPr dirty="0" sz="1450" spc="40">
                <a:latin typeface="Times New Roman"/>
                <a:cs typeface="Times New Roman"/>
              </a:rPr>
              <a:t> </a:t>
            </a:r>
            <a:r>
              <a:rPr dirty="0" sz="1450" spc="-10">
                <a:latin typeface="Times New Roman"/>
                <a:cs typeface="Times New Roman"/>
              </a:rPr>
              <a:t>deplored."</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"If</a:t>
            </a:r>
            <a:r>
              <a:rPr dirty="0" sz="1450" spc="210">
                <a:latin typeface="Times New Roman"/>
                <a:cs typeface="Times New Roman"/>
              </a:rPr>
              <a:t> </a:t>
            </a:r>
            <a:r>
              <a:rPr dirty="0" sz="1450" spc="-10">
                <a:latin typeface="Times New Roman"/>
                <a:cs typeface="Times New Roman"/>
              </a:rPr>
              <a:t>ever</a:t>
            </a:r>
            <a:r>
              <a:rPr dirty="0" sz="1450" spc="215">
                <a:latin typeface="Times New Roman"/>
                <a:cs typeface="Times New Roman"/>
              </a:rPr>
              <a:t> </a:t>
            </a:r>
            <a:r>
              <a:rPr dirty="0" sz="1450" spc="-5">
                <a:latin typeface="Times New Roman"/>
                <a:cs typeface="Times New Roman"/>
              </a:rPr>
              <a:t>a</a:t>
            </a:r>
            <a:r>
              <a:rPr dirty="0" sz="1450" spc="215">
                <a:latin typeface="Times New Roman"/>
                <a:cs typeface="Times New Roman"/>
              </a:rPr>
              <a:t> </a:t>
            </a:r>
            <a:r>
              <a:rPr dirty="0" sz="1450" spc="-10">
                <a:latin typeface="Times New Roman"/>
                <a:cs typeface="Times New Roman"/>
              </a:rPr>
              <a:t>soul</a:t>
            </a:r>
            <a:r>
              <a:rPr dirty="0" sz="1450" spc="215">
                <a:latin typeface="Times New Roman"/>
                <a:cs typeface="Times New Roman"/>
              </a:rPr>
              <a:t> </a:t>
            </a:r>
            <a:r>
              <a:rPr dirty="0" sz="1450" spc="-10">
                <a:latin typeface="Times New Roman"/>
                <a:cs typeface="Times New Roman"/>
              </a:rPr>
              <a:t>went</a:t>
            </a:r>
            <a:r>
              <a:rPr dirty="0" sz="1450" spc="215">
                <a:latin typeface="Times New Roman"/>
                <a:cs typeface="Times New Roman"/>
              </a:rPr>
              <a:t> </a:t>
            </a:r>
            <a:r>
              <a:rPr dirty="0" sz="1450" spc="-10">
                <a:latin typeface="Times New Roman"/>
                <a:cs typeface="Times New Roman"/>
              </a:rPr>
              <a:t>straight</a:t>
            </a:r>
            <a:r>
              <a:rPr dirty="0" sz="1450" spc="215">
                <a:latin typeface="Times New Roman"/>
                <a:cs typeface="Times New Roman"/>
              </a:rPr>
              <a:t> </a:t>
            </a:r>
            <a:r>
              <a:rPr dirty="0" sz="1450" spc="-10">
                <a:latin typeface="Times New Roman"/>
                <a:cs typeface="Times New Roman"/>
              </a:rPr>
              <a:t>to</a:t>
            </a:r>
            <a:r>
              <a:rPr dirty="0" sz="1450" spc="215">
                <a:latin typeface="Times New Roman"/>
                <a:cs typeface="Times New Roman"/>
              </a:rPr>
              <a:t> </a:t>
            </a:r>
            <a:r>
              <a:rPr dirty="0" sz="1450" spc="-10">
                <a:latin typeface="Times New Roman"/>
                <a:cs typeface="Times New Roman"/>
              </a:rPr>
              <a:t>Hell,"</a:t>
            </a:r>
            <a:r>
              <a:rPr dirty="0" sz="1450" spc="215">
                <a:latin typeface="Times New Roman"/>
                <a:cs typeface="Times New Roman"/>
              </a:rPr>
              <a:t> </a:t>
            </a:r>
            <a:r>
              <a:rPr dirty="0" sz="1450" spc="-10">
                <a:latin typeface="Times New Roman"/>
                <a:cs typeface="Times New Roman"/>
              </a:rPr>
              <a:t>said</a:t>
            </a:r>
            <a:r>
              <a:rPr dirty="0" sz="1450" spc="215">
                <a:latin typeface="Times New Roman"/>
                <a:cs typeface="Times New Roman"/>
              </a:rPr>
              <a:t> </a:t>
            </a:r>
            <a:r>
              <a:rPr dirty="0" sz="1450" spc="-10">
                <a:latin typeface="Times New Roman"/>
                <a:cs typeface="Times New Roman"/>
              </a:rPr>
              <a:t>Geraldine</a:t>
            </a:r>
            <a:r>
              <a:rPr dirty="0" sz="1450" spc="215">
                <a:latin typeface="Times New Roman"/>
                <a:cs typeface="Times New Roman"/>
              </a:rPr>
              <a:t> </a:t>
            </a:r>
            <a:r>
              <a:rPr dirty="0" sz="1450" spc="-20">
                <a:latin typeface="Times New Roman"/>
                <a:cs typeface="Times New Roman"/>
              </a:rPr>
              <a:t>solemnly,</a:t>
            </a:r>
            <a:r>
              <a:rPr dirty="0" sz="1450" spc="215">
                <a:latin typeface="Times New Roman"/>
                <a:cs typeface="Times New Roman"/>
              </a:rPr>
              <a:t> </a:t>
            </a:r>
            <a:r>
              <a:rPr dirty="0" sz="1450" spc="-10">
                <a:latin typeface="Times New Roman"/>
                <a:cs typeface="Times New Roman"/>
              </a:rPr>
              <a:t>"it</a:t>
            </a:r>
            <a:r>
              <a:rPr dirty="0" sz="1450" spc="215">
                <a:latin typeface="Times New Roman"/>
                <a:cs typeface="Times New Roman"/>
              </a:rPr>
              <a:t> </a:t>
            </a:r>
            <a:r>
              <a:rPr dirty="0" sz="1450" spc="-10">
                <a:latin typeface="Times New Roman"/>
                <a:cs typeface="Times New Roman"/>
              </a:rPr>
              <a:t>was</a:t>
            </a:r>
            <a:r>
              <a:rPr dirty="0" sz="1450" spc="215">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a </a:t>
            </a:r>
            <a:r>
              <a:rPr dirty="0" sz="1450" spc="-10">
                <a:latin typeface="Times New Roman"/>
                <a:cs typeface="Times New Roman"/>
              </a:rPr>
              <a:t>piece; and shame and exhaustion were expressed in every line </a:t>
            </a:r>
            <a:r>
              <a:rPr dirty="0" sz="1450" spc="-5">
                <a:latin typeface="Times New Roman"/>
                <a:cs typeface="Times New Roman"/>
              </a:rPr>
              <a:t>of </a:t>
            </a:r>
            <a:r>
              <a:rPr dirty="0" sz="1450" spc="-10">
                <a:latin typeface="Times New Roman"/>
                <a:cs typeface="Times New Roman"/>
              </a:rPr>
              <a:t>her fresh  </a:t>
            </a:r>
            <a:r>
              <a:rPr dirty="0" sz="1450" spc="-5">
                <a:latin typeface="Times New Roman"/>
                <a:cs typeface="Times New Roman"/>
              </a:rPr>
              <a:t>young body; </a:t>
            </a:r>
            <a:r>
              <a:rPr dirty="0" sz="1450" spc="-10">
                <a:latin typeface="Times New Roman"/>
                <a:cs typeface="Times New Roman"/>
              </a:rPr>
              <a:t>and she held her head down and kept her eyes </a:t>
            </a:r>
            <a:r>
              <a:rPr dirty="0" sz="1450" spc="-5">
                <a:latin typeface="Times New Roman"/>
                <a:cs typeface="Times New Roman"/>
              </a:rPr>
              <a:t>upon </a:t>
            </a:r>
            <a:r>
              <a:rPr dirty="0" sz="1450" spc="-10">
                <a:latin typeface="Times New Roman"/>
                <a:cs typeface="Times New Roman"/>
              </a:rPr>
              <a:t>the  pavement, as she came slowly forward. In the course </a:t>
            </a:r>
            <a:r>
              <a:rPr dirty="0" sz="1450" spc="-5">
                <a:latin typeface="Times New Roman"/>
                <a:cs typeface="Times New Roman"/>
              </a:rPr>
              <a:t>of </a:t>
            </a:r>
            <a:r>
              <a:rPr dirty="0" sz="1450" spc="-10">
                <a:latin typeface="Times New Roman"/>
                <a:cs typeface="Times New Roman"/>
              </a:rPr>
              <a:t>her advance, her eyes  fell </a:t>
            </a:r>
            <a:r>
              <a:rPr dirty="0" sz="1450" spc="-5">
                <a:latin typeface="Times New Roman"/>
                <a:cs typeface="Times New Roman"/>
              </a:rPr>
              <a:t>upon </a:t>
            </a:r>
            <a:r>
              <a:rPr dirty="0" sz="1450" spc="-10">
                <a:latin typeface="Times New Roman"/>
                <a:cs typeface="Times New Roman"/>
              </a:rPr>
              <a:t>Denis </a:t>
            </a:r>
            <a:r>
              <a:rPr dirty="0" sz="1450" spc="-5">
                <a:latin typeface="Times New Roman"/>
                <a:cs typeface="Times New Roman"/>
              </a:rPr>
              <a:t>de </a:t>
            </a:r>
            <a:r>
              <a:rPr dirty="0" sz="1450" spc="-10">
                <a:latin typeface="Times New Roman"/>
                <a:cs typeface="Times New Roman"/>
              </a:rPr>
              <a:t>Beaulieu's feet </a:t>
            </a:r>
            <a:r>
              <a:rPr dirty="0" sz="1450" spc="-5">
                <a:latin typeface="Times New Roman"/>
                <a:cs typeface="Times New Roman"/>
              </a:rPr>
              <a:t>- </a:t>
            </a:r>
            <a:r>
              <a:rPr dirty="0" sz="1450" spc="-10">
                <a:latin typeface="Times New Roman"/>
                <a:cs typeface="Times New Roman"/>
              </a:rPr>
              <a:t>feet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was justly vain, </a:t>
            </a:r>
            <a:r>
              <a:rPr dirty="0" sz="1450" spc="-5">
                <a:latin typeface="Times New Roman"/>
                <a:cs typeface="Times New Roman"/>
              </a:rPr>
              <a:t>be </a:t>
            </a:r>
            <a:r>
              <a:rPr dirty="0" sz="1450" spc="-10">
                <a:latin typeface="Times New Roman"/>
                <a:cs typeface="Times New Roman"/>
              </a:rPr>
              <a:t>it  remarked, and wore in the most elegant accoutrement even while travelling.  She paused </a:t>
            </a:r>
            <a:r>
              <a:rPr dirty="0" sz="1450" spc="-5">
                <a:latin typeface="Times New Roman"/>
                <a:cs typeface="Times New Roman"/>
              </a:rPr>
              <a:t>- </a:t>
            </a:r>
            <a:r>
              <a:rPr dirty="0" sz="1450" spc="-10">
                <a:latin typeface="Times New Roman"/>
                <a:cs typeface="Times New Roman"/>
              </a:rPr>
              <a:t>started, as if his yellow </a:t>
            </a:r>
            <a:r>
              <a:rPr dirty="0" sz="1450" spc="-5">
                <a:latin typeface="Times New Roman"/>
                <a:cs typeface="Times New Roman"/>
              </a:rPr>
              <a:t>boots </a:t>
            </a:r>
            <a:r>
              <a:rPr dirty="0" sz="1450" spc="-10">
                <a:latin typeface="Times New Roman"/>
                <a:cs typeface="Times New Roman"/>
              </a:rPr>
              <a:t>had conveyed some shocking  meaning </a:t>
            </a:r>
            <a:r>
              <a:rPr dirty="0" sz="1450" spc="-5">
                <a:latin typeface="Times New Roman"/>
                <a:cs typeface="Times New Roman"/>
              </a:rPr>
              <a:t>- </a:t>
            </a:r>
            <a:r>
              <a:rPr dirty="0" sz="1450" spc="-10">
                <a:latin typeface="Times New Roman"/>
                <a:cs typeface="Times New Roman"/>
              </a:rPr>
              <a:t>and glanced suddenly </a:t>
            </a:r>
            <a:r>
              <a:rPr dirty="0" sz="1450" spc="-5">
                <a:latin typeface="Times New Roman"/>
                <a:cs typeface="Times New Roman"/>
              </a:rPr>
              <a:t>up </a:t>
            </a:r>
            <a:r>
              <a:rPr dirty="0" sz="1450" spc="-10">
                <a:latin typeface="Times New Roman"/>
                <a:cs typeface="Times New Roman"/>
              </a:rPr>
              <a:t>into the wearer's countenance. Their eyes  met; shame gave place to horror and terror in her looks; the blood left her lips;  with </a:t>
            </a:r>
            <a:r>
              <a:rPr dirty="0" sz="1450" spc="-5">
                <a:latin typeface="Times New Roman"/>
                <a:cs typeface="Times New Roman"/>
              </a:rPr>
              <a:t>a </a:t>
            </a:r>
            <a:r>
              <a:rPr dirty="0" sz="1450" spc="-10">
                <a:latin typeface="Times New Roman"/>
                <a:cs typeface="Times New Roman"/>
              </a:rPr>
              <a:t>piercing scream she covered her face with her hands and sank </a:t>
            </a:r>
            <a:r>
              <a:rPr dirty="0" sz="1450" spc="-5">
                <a:latin typeface="Times New Roman"/>
                <a:cs typeface="Times New Roman"/>
              </a:rPr>
              <a:t>upon </a:t>
            </a:r>
            <a:r>
              <a:rPr dirty="0" sz="1450" spc="-10">
                <a:latin typeface="Times New Roman"/>
                <a:cs typeface="Times New Roman"/>
              </a:rPr>
              <a:t>the  chapel </a:t>
            </a:r>
            <a:r>
              <a:rPr dirty="0" sz="1450" spc="-20">
                <a:latin typeface="Times New Roman"/>
                <a:cs typeface="Times New Roman"/>
              </a:rPr>
              <a:t>floor.</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"That is </a:t>
            </a:r>
            <a:r>
              <a:rPr dirty="0" sz="1450" spc="-5">
                <a:latin typeface="Times New Roman"/>
                <a:cs typeface="Times New Roman"/>
              </a:rPr>
              <a:t>not </a:t>
            </a:r>
            <a:r>
              <a:rPr dirty="0" sz="1450" spc="-10">
                <a:latin typeface="Times New Roman"/>
                <a:cs typeface="Times New Roman"/>
              </a:rPr>
              <a:t>the man!" she cried. "My uncle, that in </a:t>
            </a:r>
            <a:r>
              <a:rPr dirty="0" sz="1450" spc="-5">
                <a:latin typeface="Times New Roman"/>
                <a:cs typeface="Times New Roman"/>
              </a:rPr>
              <a:t>not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9525">
              <a:lnSpc>
                <a:spcPts val="1730"/>
              </a:lnSpc>
              <a:spcBef>
                <a:spcPts val="919"/>
              </a:spcBef>
            </a:pPr>
            <a:r>
              <a:rPr dirty="0" sz="1450" spc="-10">
                <a:latin typeface="Times New Roman"/>
                <a:cs typeface="Times New Roman"/>
              </a:rPr>
              <a:t>The Sire </a:t>
            </a:r>
            <a:r>
              <a:rPr dirty="0" sz="1450" spc="-5">
                <a:latin typeface="Times New Roman"/>
                <a:cs typeface="Times New Roman"/>
              </a:rPr>
              <a:t>de </a:t>
            </a:r>
            <a:r>
              <a:rPr dirty="0" sz="1450" spc="-10">
                <a:latin typeface="Times New Roman"/>
                <a:cs typeface="Times New Roman"/>
              </a:rPr>
              <a:t>Maletroit chirped </a:t>
            </a:r>
            <a:r>
              <a:rPr dirty="0" sz="1450" spc="-20">
                <a:latin typeface="Times New Roman"/>
                <a:cs typeface="Times New Roman"/>
              </a:rPr>
              <a:t>agreeably. </a:t>
            </a:r>
            <a:r>
              <a:rPr dirty="0" sz="1450" spc="-10">
                <a:latin typeface="Times New Roman"/>
                <a:cs typeface="Times New Roman"/>
              </a:rPr>
              <a:t>"Of course </a:t>
            </a:r>
            <a:r>
              <a:rPr dirty="0" sz="1450" spc="-5">
                <a:latin typeface="Times New Roman"/>
                <a:cs typeface="Times New Roman"/>
              </a:rPr>
              <a:t>not," he </a:t>
            </a:r>
            <a:r>
              <a:rPr dirty="0" sz="1450" spc="-10">
                <a:latin typeface="Times New Roman"/>
                <a:cs typeface="Times New Roman"/>
              </a:rPr>
              <a:t>said; "I expected  as much. It was so unfortunate </a:t>
            </a:r>
            <a:r>
              <a:rPr dirty="0" sz="1450" spc="-5">
                <a:latin typeface="Times New Roman"/>
                <a:cs typeface="Times New Roman"/>
              </a:rPr>
              <a:t>you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remember his</a:t>
            </a:r>
            <a:r>
              <a:rPr dirty="0" sz="1450" spc="5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"Indeed," she cried, "indeed, </a:t>
            </a:r>
            <a:r>
              <a:rPr dirty="0" sz="1450" spc="-5">
                <a:latin typeface="Times New Roman"/>
                <a:cs typeface="Times New Roman"/>
              </a:rPr>
              <a:t>I </a:t>
            </a:r>
            <a:r>
              <a:rPr dirty="0" sz="1450" spc="-10">
                <a:latin typeface="Times New Roman"/>
                <a:cs typeface="Times New Roman"/>
              </a:rPr>
              <a:t>have never seen this person till this moment </a:t>
            </a:r>
            <a:r>
              <a:rPr dirty="0" sz="1450" spc="-5">
                <a:latin typeface="Times New Roman"/>
                <a:cs typeface="Times New Roman"/>
              </a:rPr>
              <a:t>- I  </a:t>
            </a:r>
            <a:r>
              <a:rPr dirty="0" sz="1450" spc="-10">
                <a:latin typeface="Times New Roman"/>
                <a:cs typeface="Times New Roman"/>
              </a:rPr>
              <a:t>have never so much as set eyes </a:t>
            </a:r>
            <a:r>
              <a:rPr dirty="0" sz="1450" spc="-5">
                <a:latin typeface="Times New Roman"/>
                <a:cs typeface="Times New Roman"/>
              </a:rPr>
              <a:t>upon </a:t>
            </a:r>
            <a:r>
              <a:rPr dirty="0" sz="1450" spc="-10">
                <a:latin typeface="Times New Roman"/>
                <a:cs typeface="Times New Roman"/>
              </a:rPr>
              <a:t>him </a:t>
            </a:r>
            <a:r>
              <a:rPr dirty="0" sz="1450" spc="-5">
                <a:latin typeface="Times New Roman"/>
                <a:cs typeface="Times New Roman"/>
              </a:rPr>
              <a:t>- I </a:t>
            </a:r>
            <a:r>
              <a:rPr dirty="0" sz="1450" spc="-10">
                <a:latin typeface="Times New Roman"/>
                <a:cs typeface="Times New Roman"/>
              </a:rPr>
              <a:t>never wish to see him again. </a:t>
            </a:r>
            <a:r>
              <a:rPr dirty="0" sz="1450" spc="-20">
                <a:latin typeface="Times New Roman"/>
                <a:cs typeface="Times New Roman"/>
              </a:rPr>
              <a:t>Sir,"  </a:t>
            </a:r>
            <a:r>
              <a:rPr dirty="0" sz="1450" spc="-10">
                <a:latin typeface="Times New Roman"/>
                <a:cs typeface="Times New Roman"/>
              </a:rPr>
              <a:t>she said, turning to Denis, "if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you </a:t>
            </a:r>
            <a:r>
              <a:rPr dirty="0" sz="1450" spc="-10">
                <a:latin typeface="Times New Roman"/>
                <a:cs typeface="Times New Roman"/>
              </a:rPr>
              <a:t>will bear me </a:t>
            </a:r>
            <a:r>
              <a:rPr dirty="0" sz="1450" spc="-5">
                <a:latin typeface="Times New Roman"/>
                <a:cs typeface="Times New Roman"/>
              </a:rPr>
              <a:t>out.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ever seen </a:t>
            </a:r>
            <a:r>
              <a:rPr dirty="0" sz="1450" spc="-5">
                <a:latin typeface="Times New Roman"/>
                <a:cs typeface="Times New Roman"/>
              </a:rPr>
              <a:t>you -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ever seen me </a:t>
            </a:r>
            <a:r>
              <a:rPr dirty="0" sz="1450" spc="-5">
                <a:latin typeface="Times New Roman"/>
                <a:cs typeface="Times New Roman"/>
              </a:rPr>
              <a:t>- </a:t>
            </a:r>
            <a:r>
              <a:rPr dirty="0" sz="1450" spc="-10">
                <a:latin typeface="Times New Roman"/>
                <a:cs typeface="Times New Roman"/>
              </a:rPr>
              <a:t>before this accursed</a:t>
            </a:r>
            <a:r>
              <a:rPr dirty="0" sz="1450" spc="60">
                <a:latin typeface="Times New Roman"/>
                <a:cs typeface="Times New Roman"/>
              </a:rPr>
              <a:t> </a:t>
            </a:r>
            <a:r>
              <a:rPr dirty="0" sz="1450" spc="-10">
                <a:latin typeface="Times New Roman"/>
                <a:cs typeface="Times New Roman"/>
              </a:rPr>
              <a:t>hour?"</a:t>
            </a:r>
            <a:endParaRPr sz="1450">
              <a:latin typeface="Times New Roman"/>
              <a:cs typeface="Times New Roman"/>
            </a:endParaRPr>
          </a:p>
          <a:p>
            <a:pPr algn="just" marL="12700" marR="8890">
              <a:lnSpc>
                <a:spcPts val="1730"/>
              </a:lnSpc>
              <a:spcBef>
                <a:spcPts val="860"/>
              </a:spcBef>
            </a:pPr>
            <a:r>
              <a:rPr dirty="0" sz="1450" spc="-45">
                <a:latin typeface="Times New Roman"/>
                <a:cs typeface="Times New Roman"/>
              </a:rPr>
              <a:t>"To </a:t>
            </a:r>
            <a:r>
              <a:rPr dirty="0" sz="1450" spc="-10">
                <a:latin typeface="Times New Roman"/>
                <a:cs typeface="Times New Roman"/>
              </a:rPr>
              <a:t>speak for myself, </a:t>
            </a:r>
            <a:r>
              <a:rPr dirty="0" sz="1450" spc="-5">
                <a:latin typeface="Times New Roman"/>
                <a:cs typeface="Times New Roman"/>
              </a:rPr>
              <a:t>I </a:t>
            </a:r>
            <a:r>
              <a:rPr dirty="0" sz="1450" spc="-10">
                <a:latin typeface="Times New Roman"/>
                <a:cs typeface="Times New Roman"/>
              </a:rPr>
              <a:t>have never had that pleasure," answered the </a:t>
            </a:r>
            <a:r>
              <a:rPr dirty="0" sz="1450" spc="-5">
                <a:latin typeface="Times New Roman"/>
                <a:cs typeface="Times New Roman"/>
              </a:rPr>
              <a:t>young  </a:t>
            </a:r>
            <a:r>
              <a:rPr dirty="0" sz="1450" spc="-10">
                <a:latin typeface="Times New Roman"/>
                <a:cs typeface="Times New Roman"/>
              </a:rPr>
              <a:t>man. "This is the first time, messire, that </a:t>
            </a:r>
            <a:r>
              <a:rPr dirty="0" sz="1450" spc="-5">
                <a:latin typeface="Times New Roman"/>
                <a:cs typeface="Times New Roman"/>
              </a:rPr>
              <a:t>I </a:t>
            </a:r>
            <a:r>
              <a:rPr dirty="0" sz="1450" spc="-10">
                <a:latin typeface="Times New Roman"/>
                <a:cs typeface="Times New Roman"/>
              </a:rPr>
              <a:t>have met with </a:t>
            </a:r>
            <a:r>
              <a:rPr dirty="0" sz="1450" spc="-5">
                <a:latin typeface="Times New Roman"/>
                <a:cs typeface="Times New Roman"/>
              </a:rPr>
              <a:t>your </a:t>
            </a:r>
            <a:r>
              <a:rPr dirty="0" sz="1450" spc="-10">
                <a:latin typeface="Times New Roman"/>
                <a:cs typeface="Times New Roman"/>
              </a:rPr>
              <a:t>engaging  niece."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old gentleman shrugged his</a:t>
            </a:r>
            <a:r>
              <a:rPr dirty="0" sz="1450" spc="15">
                <a:latin typeface="Times New Roman"/>
                <a:cs typeface="Times New Roman"/>
              </a:rPr>
              <a:t> </a:t>
            </a:r>
            <a:r>
              <a:rPr dirty="0" sz="1450" spc="-10">
                <a:latin typeface="Times New Roman"/>
                <a:cs typeface="Times New Roman"/>
              </a:rPr>
              <a:t>shoulders.</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"I am distressed to hear it," </a:t>
            </a:r>
            <a:r>
              <a:rPr dirty="0" sz="1450" spc="-5">
                <a:latin typeface="Times New Roman"/>
                <a:cs typeface="Times New Roman"/>
              </a:rPr>
              <a:t>he </a:t>
            </a:r>
            <a:r>
              <a:rPr dirty="0" sz="1450" spc="-10">
                <a:latin typeface="Times New Roman"/>
                <a:cs typeface="Times New Roman"/>
              </a:rPr>
              <a:t>said. "But it is never too late to begin. </a:t>
            </a:r>
            <a:r>
              <a:rPr dirty="0" sz="1450" spc="-5">
                <a:latin typeface="Times New Roman"/>
                <a:cs typeface="Times New Roman"/>
              </a:rPr>
              <a:t>I </a:t>
            </a:r>
            <a:r>
              <a:rPr dirty="0" sz="1450" spc="-10">
                <a:latin typeface="Times New Roman"/>
                <a:cs typeface="Times New Roman"/>
              </a:rPr>
              <a:t>had  little more acquaintance with my own late lady ere </a:t>
            </a:r>
            <a:r>
              <a:rPr dirty="0" sz="1450" spc="-5">
                <a:latin typeface="Times New Roman"/>
                <a:cs typeface="Times New Roman"/>
              </a:rPr>
              <a:t>I </a:t>
            </a:r>
            <a:r>
              <a:rPr dirty="0" sz="1450" spc="-10">
                <a:latin typeface="Times New Roman"/>
                <a:cs typeface="Times New Roman"/>
              </a:rPr>
              <a:t>married her; which  proves,"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 </a:t>
            </a:r>
            <a:r>
              <a:rPr dirty="0" sz="1450" spc="-10">
                <a:latin typeface="Times New Roman"/>
                <a:cs typeface="Times New Roman"/>
              </a:rPr>
              <a:t>grimace, "that these impromptu marriages may often  produce an excellent understanding in the long-run. As the bridegroom is to  have </a:t>
            </a:r>
            <a:r>
              <a:rPr dirty="0" sz="1450" spc="-5">
                <a:latin typeface="Times New Roman"/>
                <a:cs typeface="Times New Roman"/>
              </a:rPr>
              <a:t>a </a:t>
            </a:r>
            <a:r>
              <a:rPr dirty="0" sz="1450" spc="-10">
                <a:latin typeface="Times New Roman"/>
                <a:cs typeface="Times New Roman"/>
              </a:rPr>
              <a:t>voice in the </a:t>
            </a:r>
            <a:r>
              <a:rPr dirty="0" sz="1450" spc="-20">
                <a:latin typeface="Times New Roman"/>
                <a:cs typeface="Times New Roman"/>
              </a:rPr>
              <a:t>matter, </a:t>
            </a:r>
            <a:r>
              <a:rPr dirty="0" sz="1450" spc="-5">
                <a:latin typeface="Times New Roman"/>
                <a:cs typeface="Times New Roman"/>
              </a:rPr>
              <a:t>I </a:t>
            </a:r>
            <a:r>
              <a:rPr dirty="0" sz="1450" spc="-10">
                <a:latin typeface="Times New Roman"/>
                <a:cs typeface="Times New Roman"/>
              </a:rPr>
              <a:t>will give him two hours to make </a:t>
            </a:r>
            <a:r>
              <a:rPr dirty="0" sz="1450" spc="-5">
                <a:latin typeface="Times New Roman"/>
                <a:cs typeface="Times New Roman"/>
              </a:rPr>
              <a:t>up </a:t>
            </a:r>
            <a:r>
              <a:rPr dirty="0" sz="1450" spc="-10">
                <a:latin typeface="Times New Roman"/>
                <a:cs typeface="Times New Roman"/>
              </a:rPr>
              <a:t>for lost time  before we proceed with the </a:t>
            </a:r>
            <a:r>
              <a:rPr dirty="0" sz="1450" spc="-20">
                <a:latin typeface="Times New Roman"/>
                <a:cs typeface="Times New Roman"/>
              </a:rPr>
              <a:t>ceremony."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turned towards the </a:t>
            </a:r>
            <a:r>
              <a:rPr dirty="0" sz="1450" spc="-20">
                <a:latin typeface="Times New Roman"/>
                <a:cs typeface="Times New Roman"/>
              </a:rPr>
              <a:t>door,  </a:t>
            </a:r>
            <a:r>
              <a:rPr dirty="0" sz="1450" spc="-10">
                <a:latin typeface="Times New Roman"/>
                <a:cs typeface="Times New Roman"/>
              </a:rPr>
              <a:t>followed </a:t>
            </a:r>
            <a:r>
              <a:rPr dirty="0" sz="1450" spc="-5">
                <a:latin typeface="Times New Roman"/>
                <a:cs typeface="Times New Roman"/>
              </a:rPr>
              <a:t>by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clergyman.</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The girl was </a:t>
            </a:r>
            <a:r>
              <a:rPr dirty="0" sz="1450" spc="-5">
                <a:latin typeface="Times New Roman"/>
                <a:cs typeface="Times New Roman"/>
              </a:rPr>
              <a:t>on </a:t>
            </a:r>
            <a:r>
              <a:rPr dirty="0" sz="1450" spc="-10">
                <a:latin typeface="Times New Roman"/>
                <a:cs typeface="Times New Roman"/>
              </a:rPr>
              <a:t>her feet in </a:t>
            </a:r>
            <a:r>
              <a:rPr dirty="0" sz="1450" spc="-5">
                <a:latin typeface="Times New Roman"/>
                <a:cs typeface="Times New Roman"/>
              </a:rPr>
              <a:t>a </a:t>
            </a:r>
            <a:r>
              <a:rPr dirty="0" sz="1450" spc="-10">
                <a:latin typeface="Times New Roman"/>
                <a:cs typeface="Times New Roman"/>
              </a:rPr>
              <a:t>moment. "My uncle, </a:t>
            </a:r>
            <a:r>
              <a:rPr dirty="0" sz="1450" spc="-5">
                <a:latin typeface="Times New Roman"/>
                <a:cs typeface="Times New Roman"/>
              </a:rPr>
              <a:t>you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in earnest,"  she said. "I declare before God </a:t>
            </a:r>
            <a:r>
              <a:rPr dirty="0" sz="1450" spc="-5">
                <a:latin typeface="Times New Roman"/>
                <a:cs typeface="Times New Roman"/>
              </a:rPr>
              <a:t>I </a:t>
            </a:r>
            <a:r>
              <a:rPr dirty="0" sz="1450" spc="-10">
                <a:latin typeface="Times New Roman"/>
                <a:cs typeface="Times New Roman"/>
              </a:rPr>
              <a:t>will stab myself rather than </a:t>
            </a:r>
            <a:r>
              <a:rPr dirty="0" sz="1450" spc="-5">
                <a:latin typeface="Times New Roman"/>
                <a:cs typeface="Times New Roman"/>
              </a:rPr>
              <a:t>be </a:t>
            </a:r>
            <a:r>
              <a:rPr dirty="0" sz="1450" spc="-10">
                <a:latin typeface="Times New Roman"/>
                <a:cs typeface="Times New Roman"/>
              </a:rPr>
              <a:t>forced </a:t>
            </a:r>
            <a:r>
              <a:rPr dirty="0" sz="1450" spc="-5">
                <a:latin typeface="Times New Roman"/>
                <a:cs typeface="Times New Roman"/>
              </a:rPr>
              <a:t>on </a:t>
            </a:r>
            <a:r>
              <a:rPr dirty="0" sz="1450" spc="-10">
                <a:latin typeface="Times New Roman"/>
                <a:cs typeface="Times New Roman"/>
              </a:rPr>
              <a:t>that  </a:t>
            </a:r>
            <a:r>
              <a:rPr dirty="0" sz="1450" spc="-5">
                <a:latin typeface="Times New Roman"/>
                <a:cs typeface="Times New Roman"/>
              </a:rPr>
              <a:t>young </a:t>
            </a:r>
            <a:r>
              <a:rPr dirty="0" sz="1450" spc="-10">
                <a:latin typeface="Times New Roman"/>
                <a:cs typeface="Times New Roman"/>
              </a:rPr>
              <a:t>man. The heart rises at it; God forbids such marriages; </a:t>
            </a:r>
            <a:r>
              <a:rPr dirty="0" sz="1450" spc="-5">
                <a:latin typeface="Times New Roman"/>
                <a:cs typeface="Times New Roman"/>
              </a:rPr>
              <a:t>you </a:t>
            </a:r>
            <a:r>
              <a:rPr dirty="0" sz="1450" spc="-10">
                <a:latin typeface="Times New Roman"/>
                <a:cs typeface="Times New Roman"/>
              </a:rPr>
              <a:t>dishonour  </a:t>
            </a:r>
            <a:r>
              <a:rPr dirty="0" sz="1450" spc="-5">
                <a:latin typeface="Times New Roman"/>
                <a:cs typeface="Times New Roman"/>
              </a:rPr>
              <a:t>your </a:t>
            </a:r>
            <a:r>
              <a:rPr dirty="0" sz="1450" spc="-10">
                <a:latin typeface="Times New Roman"/>
                <a:cs typeface="Times New Roman"/>
              </a:rPr>
              <a:t>white </a:t>
            </a:r>
            <a:r>
              <a:rPr dirty="0" sz="1450" spc="-25">
                <a:latin typeface="Times New Roman"/>
                <a:cs typeface="Times New Roman"/>
              </a:rPr>
              <a:t>hair. </a:t>
            </a:r>
            <a:r>
              <a:rPr dirty="0" sz="1450" spc="-10">
                <a:latin typeface="Times New Roman"/>
                <a:cs typeface="Times New Roman"/>
              </a:rPr>
              <a:t>Oh, my uncle, pity me! There is </a:t>
            </a:r>
            <a:r>
              <a:rPr dirty="0" sz="1450" spc="-5">
                <a:latin typeface="Times New Roman"/>
                <a:cs typeface="Times New Roman"/>
              </a:rPr>
              <a:t>not a </a:t>
            </a:r>
            <a:r>
              <a:rPr dirty="0" sz="1450" spc="-10">
                <a:latin typeface="Times New Roman"/>
                <a:cs typeface="Times New Roman"/>
              </a:rPr>
              <a:t>woman in all the world  </a:t>
            </a:r>
            <a:r>
              <a:rPr dirty="0" sz="1450" spc="-5">
                <a:latin typeface="Times New Roman"/>
                <a:cs typeface="Times New Roman"/>
              </a:rPr>
              <a:t>but </a:t>
            </a:r>
            <a:r>
              <a:rPr dirty="0" sz="1450" spc="-10">
                <a:latin typeface="Times New Roman"/>
                <a:cs typeface="Times New Roman"/>
              </a:rPr>
              <a:t>would prefer death to such </a:t>
            </a:r>
            <a:r>
              <a:rPr dirty="0" sz="1450" spc="-5">
                <a:latin typeface="Times New Roman"/>
                <a:cs typeface="Times New Roman"/>
              </a:rPr>
              <a:t>a </a:t>
            </a:r>
            <a:r>
              <a:rPr dirty="0" sz="1450" spc="-10">
                <a:latin typeface="Times New Roman"/>
                <a:cs typeface="Times New Roman"/>
              </a:rPr>
              <a:t>nuptial. Is it possible," she added, faltering </a:t>
            </a:r>
            <a:r>
              <a:rPr dirty="0" sz="1450" spc="-5">
                <a:latin typeface="Times New Roman"/>
                <a:cs typeface="Times New Roman"/>
              </a:rPr>
              <a:t>-  </a:t>
            </a:r>
            <a:r>
              <a:rPr dirty="0" sz="1450" spc="-10">
                <a:latin typeface="Times New Roman"/>
                <a:cs typeface="Times New Roman"/>
              </a:rPr>
              <a:t>"is it possible that </a:t>
            </a:r>
            <a:r>
              <a:rPr dirty="0" sz="1450" spc="-5">
                <a:latin typeface="Times New Roman"/>
                <a:cs typeface="Times New Roman"/>
              </a:rPr>
              <a:t>you do not </a:t>
            </a:r>
            <a:r>
              <a:rPr dirty="0" sz="1450" spc="-10">
                <a:latin typeface="Times New Roman"/>
                <a:cs typeface="Times New Roman"/>
              </a:rPr>
              <a:t>believe me </a:t>
            </a:r>
            <a:r>
              <a:rPr dirty="0" sz="1450" spc="-5">
                <a:latin typeface="Times New Roman"/>
                <a:cs typeface="Times New Roman"/>
              </a:rPr>
              <a:t>-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still think this" </a:t>
            </a:r>
            <a:r>
              <a:rPr dirty="0" sz="1450" spc="-5">
                <a:latin typeface="Times New Roman"/>
                <a:cs typeface="Times New Roman"/>
              </a:rPr>
              <a:t>- </a:t>
            </a:r>
            <a:r>
              <a:rPr dirty="0" sz="1450" spc="-10">
                <a:latin typeface="Times New Roman"/>
                <a:cs typeface="Times New Roman"/>
              </a:rPr>
              <a:t>and she  pointed at Denis with </a:t>
            </a:r>
            <a:r>
              <a:rPr dirty="0" sz="1450" spc="-5">
                <a:latin typeface="Times New Roman"/>
                <a:cs typeface="Times New Roman"/>
              </a:rPr>
              <a:t>a </a:t>
            </a:r>
            <a:r>
              <a:rPr dirty="0" sz="1450" spc="-10">
                <a:latin typeface="Times New Roman"/>
                <a:cs typeface="Times New Roman"/>
              </a:rPr>
              <a:t>tremor </a:t>
            </a:r>
            <a:r>
              <a:rPr dirty="0" sz="1450" spc="-5">
                <a:latin typeface="Times New Roman"/>
                <a:cs typeface="Times New Roman"/>
              </a:rPr>
              <a:t>of </a:t>
            </a:r>
            <a:r>
              <a:rPr dirty="0" sz="1450" spc="-10">
                <a:latin typeface="Times New Roman"/>
                <a:cs typeface="Times New Roman"/>
              </a:rPr>
              <a:t>anger and contempt </a:t>
            </a:r>
            <a:r>
              <a:rPr dirty="0" sz="1450" spc="-5">
                <a:latin typeface="Times New Roman"/>
                <a:cs typeface="Times New Roman"/>
              </a:rPr>
              <a:t>-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still think  THIS to </a:t>
            </a:r>
            <a:r>
              <a:rPr dirty="0" sz="1450" spc="-5">
                <a:latin typeface="Times New Roman"/>
                <a:cs typeface="Times New Roman"/>
              </a:rPr>
              <a:t>be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6985">
              <a:lnSpc>
                <a:spcPts val="1730"/>
              </a:lnSpc>
              <a:spcBef>
                <a:spcPts val="850"/>
              </a:spcBef>
            </a:pPr>
            <a:r>
              <a:rPr dirty="0" sz="1450" spc="-20">
                <a:latin typeface="Times New Roman"/>
                <a:cs typeface="Times New Roman"/>
              </a:rPr>
              <a:t>"Frankly," </a:t>
            </a:r>
            <a:r>
              <a:rPr dirty="0" sz="1450" spc="-10">
                <a:latin typeface="Times New Roman"/>
                <a:cs typeface="Times New Roman"/>
              </a:rPr>
              <a:t>said the old gentleman, pausing </a:t>
            </a:r>
            <a:r>
              <a:rPr dirty="0" sz="1450" spc="-5">
                <a:latin typeface="Times New Roman"/>
                <a:cs typeface="Times New Roman"/>
              </a:rPr>
              <a:t>on </a:t>
            </a:r>
            <a:r>
              <a:rPr dirty="0" sz="1450" spc="-10">
                <a:latin typeface="Times New Roman"/>
                <a:cs typeface="Times New Roman"/>
              </a:rPr>
              <a:t>the threshold, "I </a:t>
            </a:r>
            <a:r>
              <a:rPr dirty="0" sz="1450" spc="-5">
                <a:latin typeface="Times New Roman"/>
                <a:cs typeface="Times New Roman"/>
              </a:rPr>
              <a:t>do. </a:t>
            </a:r>
            <a:r>
              <a:rPr dirty="0" sz="1450" spc="-10">
                <a:latin typeface="Times New Roman"/>
                <a:cs typeface="Times New Roman"/>
              </a:rPr>
              <a:t>But let me  explain</a:t>
            </a:r>
            <a:r>
              <a:rPr dirty="0" sz="1450" spc="145">
                <a:latin typeface="Times New Roman"/>
                <a:cs typeface="Times New Roman"/>
              </a:rPr>
              <a:t> </a:t>
            </a:r>
            <a:r>
              <a:rPr dirty="0" sz="1450" spc="-10">
                <a:latin typeface="Times New Roman"/>
                <a:cs typeface="Times New Roman"/>
              </a:rPr>
              <a:t>to</a:t>
            </a:r>
            <a:r>
              <a:rPr dirty="0" sz="1450" spc="145">
                <a:latin typeface="Times New Roman"/>
                <a:cs typeface="Times New Roman"/>
              </a:rPr>
              <a:t> </a:t>
            </a:r>
            <a:r>
              <a:rPr dirty="0" sz="1450" spc="-5">
                <a:latin typeface="Times New Roman"/>
                <a:cs typeface="Times New Roman"/>
              </a:rPr>
              <a:t>you</a:t>
            </a:r>
            <a:r>
              <a:rPr dirty="0" sz="1450" spc="150">
                <a:latin typeface="Times New Roman"/>
                <a:cs typeface="Times New Roman"/>
              </a:rPr>
              <a:t> </a:t>
            </a:r>
            <a:r>
              <a:rPr dirty="0" sz="1450" spc="-10">
                <a:latin typeface="Times New Roman"/>
                <a:cs typeface="Times New Roman"/>
              </a:rPr>
              <a:t>once</a:t>
            </a:r>
            <a:r>
              <a:rPr dirty="0" sz="1450" spc="145">
                <a:latin typeface="Times New Roman"/>
                <a:cs typeface="Times New Roman"/>
              </a:rPr>
              <a:t> </a:t>
            </a:r>
            <a:r>
              <a:rPr dirty="0" sz="1450" spc="-10">
                <a:latin typeface="Times New Roman"/>
                <a:cs typeface="Times New Roman"/>
              </a:rPr>
              <a:t>for</a:t>
            </a:r>
            <a:r>
              <a:rPr dirty="0" sz="1450" spc="145">
                <a:latin typeface="Times New Roman"/>
                <a:cs typeface="Times New Roman"/>
              </a:rPr>
              <a:t> </a:t>
            </a:r>
            <a:r>
              <a:rPr dirty="0" sz="1450" spc="-10">
                <a:latin typeface="Times New Roman"/>
                <a:cs typeface="Times New Roman"/>
              </a:rPr>
              <a:t>all,</a:t>
            </a:r>
            <a:r>
              <a:rPr dirty="0" sz="1450" spc="150">
                <a:latin typeface="Times New Roman"/>
                <a:cs typeface="Times New Roman"/>
              </a:rPr>
              <a:t> </a:t>
            </a:r>
            <a:r>
              <a:rPr dirty="0" sz="1450" spc="-10">
                <a:latin typeface="Times New Roman"/>
                <a:cs typeface="Times New Roman"/>
              </a:rPr>
              <a:t>Blanche</a:t>
            </a:r>
            <a:r>
              <a:rPr dirty="0" sz="1450" spc="145">
                <a:latin typeface="Times New Roman"/>
                <a:cs typeface="Times New Roman"/>
              </a:rPr>
              <a:t> </a:t>
            </a:r>
            <a:r>
              <a:rPr dirty="0" sz="1450" spc="-5">
                <a:latin typeface="Times New Roman"/>
                <a:cs typeface="Times New Roman"/>
              </a:rPr>
              <a:t>de</a:t>
            </a:r>
            <a:r>
              <a:rPr dirty="0" sz="1450" spc="145">
                <a:latin typeface="Times New Roman"/>
                <a:cs typeface="Times New Roman"/>
              </a:rPr>
              <a:t> </a:t>
            </a:r>
            <a:r>
              <a:rPr dirty="0" sz="1450" spc="-10">
                <a:latin typeface="Times New Roman"/>
                <a:cs typeface="Times New Roman"/>
              </a:rPr>
              <a:t>Maletroit,</a:t>
            </a:r>
            <a:r>
              <a:rPr dirty="0" sz="1450" spc="150">
                <a:latin typeface="Times New Roman"/>
                <a:cs typeface="Times New Roman"/>
              </a:rPr>
              <a:t> </a:t>
            </a:r>
            <a:r>
              <a:rPr dirty="0" sz="1450" spc="-10">
                <a:latin typeface="Times New Roman"/>
                <a:cs typeface="Times New Roman"/>
              </a:rPr>
              <a:t>my</a:t>
            </a:r>
            <a:r>
              <a:rPr dirty="0" sz="1450" spc="145">
                <a:latin typeface="Times New Roman"/>
                <a:cs typeface="Times New Roman"/>
              </a:rPr>
              <a:t> </a:t>
            </a:r>
            <a:r>
              <a:rPr dirty="0" sz="1450" spc="-10">
                <a:latin typeface="Times New Roman"/>
                <a:cs typeface="Times New Roman"/>
              </a:rPr>
              <a:t>way</a:t>
            </a:r>
            <a:r>
              <a:rPr dirty="0" sz="1450" spc="145">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thinking</a:t>
            </a:r>
            <a:r>
              <a:rPr dirty="0" sz="1450" spc="145">
                <a:latin typeface="Times New Roman"/>
                <a:cs typeface="Times New Roman"/>
              </a:rPr>
              <a:t> </a:t>
            </a:r>
            <a:r>
              <a:rPr dirty="0" sz="1450" spc="-10">
                <a:latin typeface="Times New Roman"/>
                <a:cs typeface="Times New Roman"/>
              </a:rPr>
              <a:t>about</a:t>
            </a:r>
            <a:endParaRPr sz="1450">
              <a:latin typeface="Times New Roman"/>
              <a:cs typeface="Times New Roman"/>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this </a:t>
            </a:r>
            <a:r>
              <a:rPr dirty="0" sz="1450" spc="-25">
                <a:latin typeface="Times New Roman"/>
                <a:cs typeface="Times New Roman"/>
              </a:rPr>
              <a:t>affair.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took it into </a:t>
            </a:r>
            <a:r>
              <a:rPr dirty="0" sz="1450" spc="-5">
                <a:latin typeface="Times New Roman"/>
                <a:cs typeface="Times New Roman"/>
              </a:rPr>
              <a:t>your </a:t>
            </a:r>
            <a:r>
              <a:rPr dirty="0" sz="1450" spc="-10">
                <a:latin typeface="Times New Roman"/>
                <a:cs typeface="Times New Roman"/>
              </a:rPr>
              <a:t>head to dishonour my family and the  name that </a:t>
            </a:r>
            <a:r>
              <a:rPr dirty="0" sz="1450" spc="-5">
                <a:latin typeface="Times New Roman"/>
                <a:cs typeface="Times New Roman"/>
              </a:rPr>
              <a:t>I </a:t>
            </a:r>
            <a:r>
              <a:rPr dirty="0" sz="1450" spc="-10">
                <a:latin typeface="Times New Roman"/>
                <a:cs typeface="Times New Roman"/>
              </a:rPr>
              <a:t>have borne, in peace and </a:t>
            </a:r>
            <a:r>
              <a:rPr dirty="0" sz="1450" spc="-25">
                <a:latin typeface="Times New Roman"/>
                <a:cs typeface="Times New Roman"/>
              </a:rPr>
              <a:t>war, </a:t>
            </a:r>
            <a:r>
              <a:rPr dirty="0" sz="1450" spc="-10">
                <a:latin typeface="Times New Roman"/>
                <a:cs typeface="Times New Roman"/>
              </a:rPr>
              <a:t>for more than three-score years, </a:t>
            </a:r>
            <a:r>
              <a:rPr dirty="0" sz="1450" spc="-5">
                <a:latin typeface="Times New Roman"/>
                <a:cs typeface="Times New Roman"/>
              </a:rPr>
              <a:t>you  </a:t>
            </a:r>
            <a:r>
              <a:rPr dirty="0" sz="1450" spc="-10">
                <a:latin typeface="Times New Roman"/>
                <a:cs typeface="Times New Roman"/>
              </a:rPr>
              <a:t>forfeited, </a:t>
            </a:r>
            <a:r>
              <a:rPr dirty="0" sz="1450" spc="-5">
                <a:latin typeface="Times New Roman"/>
                <a:cs typeface="Times New Roman"/>
              </a:rPr>
              <a:t>not </a:t>
            </a:r>
            <a:r>
              <a:rPr dirty="0" sz="1450" spc="-10">
                <a:latin typeface="Times New Roman"/>
                <a:cs typeface="Times New Roman"/>
              </a:rPr>
              <a:t>only the right to question my designs,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looking me in  the face. If </a:t>
            </a:r>
            <a:r>
              <a:rPr dirty="0" sz="1450" spc="-5">
                <a:latin typeface="Times New Roman"/>
                <a:cs typeface="Times New Roman"/>
              </a:rPr>
              <a:t>your </a:t>
            </a:r>
            <a:r>
              <a:rPr dirty="0" sz="1450" spc="-10">
                <a:latin typeface="Times New Roman"/>
                <a:cs typeface="Times New Roman"/>
              </a:rPr>
              <a:t>father had been alive, </a:t>
            </a:r>
            <a:r>
              <a:rPr dirty="0" sz="1450" spc="-5">
                <a:latin typeface="Times New Roman"/>
                <a:cs typeface="Times New Roman"/>
              </a:rPr>
              <a:t>he </a:t>
            </a:r>
            <a:r>
              <a:rPr dirty="0" sz="1450" spc="-10">
                <a:latin typeface="Times New Roman"/>
                <a:cs typeface="Times New Roman"/>
              </a:rPr>
              <a:t>would have spat </a:t>
            </a:r>
            <a:r>
              <a:rPr dirty="0" sz="1450" spc="-5">
                <a:latin typeface="Times New Roman"/>
                <a:cs typeface="Times New Roman"/>
              </a:rPr>
              <a:t>on you </a:t>
            </a:r>
            <a:r>
              <a:rPr dirty="0" sz="1450" spc="-10">
                <a:latin typeface="Times New Roman"/>
                <a:cs typeface="Times New Roman"/>
              </a:rPr>
              <a:t>and turned  </a:t>
            </a:r>
            <a:r>
              <a:rPr dirty="0" sz="1450" spc="-5">
                <a:latin typeface="Times New Roman"/>
                <a:cs typeface="Times New Roman"/>
              </a:rPr>
              <a:t>you out of </a:t>
            </a:r>
            <a:r>
              <a:rPr dirty="0" sz="1450" spc="-10">
                <a:latin typeface="Times New Roman"/>
                <a:cs typeface="Times New Roman"/>
              </a:rPr>
              <a:t>doors. His was the hand </a:t>
            </a:r>
            <a:r>
              <a:rPr dirty="0" sz="1450" spc="-5">
                <a:latin typeface="Times New Roman"/>
                <a:cs typeface="Times New Roman"/>
              </a:rPr>
              <a:t>of </a:t>
            </a:r>
            <a:r>
              <a:rPr dirty="0" sz="1450" spc="-10">
                <a:latin typeface="Times New Roman"/>
                <a:cs typeface="Times New Roman"/>
              </a:rPr>
              <a:t>iron. </a:t>
            </a:r>
            <a:r>
              <a:rPr dirty="0" sz="1450" spc="-60">
                <a:latin typeface="Times New Roman"/>
                <a:cs typeface="Times New Roman"/>
              </a:rPr>
              <a:t>You </a:t>
            </a:r>
            <a:r>
              <a:rPr dirty="0" sz="1450" spc="-10">
                <a:latin typeface="Times New Roman"/>
                <a:cs typeface="Times New Roman"/>
              </a:rPr>
              <a:t>may bless </a:t>
            </a:r>
            <a:r>
              <a:rPr dirty="0" sz="1450" spc="-5">
                <a:latin typeface="Times New Roman"/>
                <a:cs typeface="Times New Roman"/>
              </a:rPr>
              <a:t>your </a:t>
            </a:r>
            <a:r>
              <a:rPr dirty="0" sz="1450" spc="-10">
                <a:latin typeface="Times New Roman"/>
                <a:cs typeface="Times New Roman"/>
              </a:rPr>
              <a:t>God </a:t>
            </a:r>
            <a:r>
              <a:rPr dirty="0" sz="1450" spc="-5">
                <a:latin typeface="Times New Roman"/>
                <a:cs typeface="Times New Roman"/>
              </a:rPr>
              <a:t>you </a:t>
            </a:r>
            <a:r>
              <a:rPr dirty="0" sz="1450" spc="-10">
                <a:latin typeface="Times New Roman"/>
                <a:cs typeface="Times New Roman"/>
              </a:rPr>
              <a:t>have  only to deal with the hand </a:t>
            </a:r>
            <a:r>
              <a:rPr dirty="0" sz="1450" spc="-5">
                <a:latin typeface="Times New Roman"/>
                <a:cs typeface="Times New Roman"/>
              </a:rPr>
              <a:t>of </a:t>
            </a:r>
            <a:r>
              <a:rPr dirty="0" sz="1450" spc="-10">
                <a:latin typeface="Times New Roman"/>
                <a:cs typeface="Times New Roman"/>
              </a:rPr>
              <a:t>velvet, mademoiselle. It was my duty to get </a:t>
            </a:r>
            <a:r>
              <a:rPr dirty="0" sz="1450" spc="-5">
                <a:latin typeface="Times New Roman"/>
                <a:cs typeface="Times New Roman"/>
              </a:rPr>
              <a:t>you  </a:t>
            </a:r>
            <a:r>
              <a:rPr dirty="0" sz="1450" spc="-10">
                <a:latin typeface="Times New Roman"/>
                <a:cs typeface="Times New Roman"/>
              </a:rPr>
              <a:t>married without </a:t>
            </a:r>
            <a:r>
              <a:rPr dirty="0" sz="1450" spc="-25">
                <a:latin typeface="Times New Roman"/>
                <a:cs typeface="Times New Roman"/>
              </a:rPr>
              <a:t>delay. </a:t>
            </a:r>
            <a:r>
              <a:rPr dirty="0" sz="1450" spc="-10">
                <a:latin typeface="Times New Roman"/>
                <a:cs typeface="Times New Roman"/>
              </a:rPr>
              <a:t>Out </a:t>
            </a:r>
            <a:r>
              <a:rPr dirty="0" sz="1450" spc="-5">
                <a:latin typeface="Times New Roman"/>
                <a:cs typeface="Times New Roman"/>
              </a:rPr>
              <a:t>of </a:t>
            </a:r>
            <a:r>
              <a:rPr dirty="0" sz="1450" spc="-10">
                <a:latin typeface="Times New Roman"/>
                <a:cs typeface="Times New Roman"/>
              </a:rPr>
              <a:t>pure goodwill, </a:t>
            </a:r>
            <a:r>
              <a:rPr dirty="0" sz="1450" spc="-5">
                <a:latin typeface="Times New Roman"/>
                <a:cs typeface="Times New Roman"/>
              </a:rPr>
              <a:t>I </a:t>
            </a:r>
            <a:r>
              <a:rPr dirty="0" sz="1450" spc="-10">
                <a:latin typeface="Times New Roman"/>
                <a:cs typeface="Times New Roman"/>
              </a:rPr>
              <a:t>have tried to find </a:t>
            </a:r>
            <a:r>
              <a:rPr dirty="0" sz="1450" spc="-5">
                <a:latin typeface="Times New Roman"/>
                <a:cs typeface="Times New Roman"/>
              </a:rPr>
              <a:t>your </a:t>
            </a:r>
            <a:r>
              <a:rPr dirty="0" sz="1450" spc="-10">
                <a:latin typeface="Times New Roman"/>
                <a:cs typeface="Times New Roman"/>
              </a:rPr>
              <a:t>own  gallant for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have succeeded. But before God and all the  holy angels, Blanche </a:t>
            </a:r>
            <a:r>
              <a:rPr dirty="0" sz="1450" spc="-5">
                <a:latin typeface="Times New Roman"/>
                <a:cs typeface="Times New Roman"/>
              </a:rPr>
              <a:t>de </a:t>
            </a:r>
            <a:r>
              <a:rPr dirty="0" sz="1450" spc="-10">
                <a:latin typeface="Times New Roman"/>
                <a:cs typeface="Times New Roman"/>
              </a:rPr>
              <a:t>Maletroit, if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I </a:t>
            </a:r>
            <a:r>
              <a:rPr dirty="0" sz="1450" spc="-10">
                <a:latin typeface="Times New Roman"/>
                <a:cs typeface="Times New Roman"/>
              </a:rPr>
              <a:t>care </a:t>
            </a:r>
            <a:r>
              <a:rPr dirty="0" sz="1450" spc="-5">
                <a:latin typeface="Times New Roman"/>
                <a:cs typeface="Times New Roman"/>
              </a:rPr>
              <a:t>not one </a:t>
            </a:r>
            <a:r>
              <a:rPr dirty="0" sz="1450" spc="-20">
                <a:latin typeface="Times New Roman"/>
                <a:cs typeface="Times New Roman"/>
              </a:rPr>
              <a:t>jack-straw. </a:t>
            </a:r>
            <a:r>
              <a:rPr dirty="0" sz="1450" spc="-10">
                <a:latin typeface="Times New Roman"/>
                <a:cs typeface="Times New Roman"/>
              </a:rPr>
              <a:t>So  let me recommend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polite to </a:t>
            </a:r>
            <a:r>
              <a:rPr dirty="0" sz="1450" spc="-5">
                <a:latin typeface="Times New Roman"/>
                <a:cs typeface="Times New Roman"/>
              </a:rPr>
              <a:t>our young </a:t>
            </a:r>
            <a:r>
              <a:rPr dirty="0" sz="1450" spc="-10">
                <a:latin typeface="Times New Roman"/>
                <a:cs typeface="Times New Roman"/>
              </a:rPr>
              <a:t>friend; for </a:t>
            </a:r>
            <a:r>
              <a:rPr dirty="0" sz="1450" spc="-5">
                <a:latin typeface="Times New Roman"/>
                <a:cs typeface="Times New Roman"/>
              </a:rPr>
              <a:t>upon </a:t>
            </a:r>
            <a:r>
              <a:rPr dirty="0" sz="1450" spc="-10">
                <a:latin typeface="Times New Roman"/>
                <a:cs typeface="Times New Roman"/>
              </a:rPr>
              <a:t>my word,  </a:t>
            </a:r>
            <a:r>
              <a:rPr dirty="0" sz="1450" spc="-5">
                <a:latin typeface="Times New Roman"/>
                <a:cs typeface="Times New Roman"/>
              </a:rPr>
              <a:t>your </a:t>
            </a:r>
            <a:r>
              <a:rPr dirty="0" sz="1450" spc="-10">
                <a:latin typeface="Times New Roman"/>
                <a:cs typeface="Times New Roman"/>
              </a:rPr>
              <a:t>next groom may </a:t>
            </a:r>
            <a:r>
              <a:rPr dirty="0" sz="1450" spc="-5">
                <a:latin typeface="Times New Roman"/>
                <a:cs typeface="Times New Roman"/>
              </a:rPr>
              <a:t>be </a:t>
            </a:r>
            <a:r>
              <a:rPr dirty="0" sz="1450" spc="-10">
                <a:latin typeface="Times New Roman"/>
                <a:cs typeface="Times New Roman"/>
              </a:rPr>
              <a:t>less</a:t>
            </a:r>
            <a:r>
              <a:rPr dirty="0" sz="1450" spc="10">
                <a:latin typeface="Times New Roman"/>
                <a:cs typeface="Times New Roman"/>
              </a:rPr>
              <a:t> </a:t>
            </a:r>
            <a:r>
              <a:rPr dirty="0" sz="1450" spc="-10">
                <a:latin typeface="Times New Roman"/>
                <a:cs typeface="Times New Roman"/>
              </a:rPr>
              <a:t>appetising."</a:t>
            </a:r>
            <a:endParaRPr sz="1450">
              <a:latin typeface="Times New Roman"/>
              <a:cs typeface="Times New Roman"/>
            </a:endParaRPr>
          </a:p>
          <a:p>
            <a:pPr algn="just" marL="12700" marR="13335">
              <a:lnSpc>
                <a:spcPts val="1730"/>
              </a:lnSpc>
              <a:spcBef>
                <a:spcPts val="844"/>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out, </a:t>
            </a:r>
            <a:r>
              <a:rPr dirty="0" sz="1450" spc="-10">
                <a:latin typeface="Times New Roman"/>
                <a:cs typeface="Times New Roman"/>
              </a:rPr>
              <a:t>with the chaplain at his heels; and the arras fell  behind the</a:t>
            </a:r>
            <a:r>
              <a:rPr dirty="0" sz="1450" spc="-5">
                <a:latin typeface="Times New Roman"/>
                <a:cs typeface="Times New Roman"/>
              </a:rPr>
              <a:t> </a:t>
            </a:r>
            <a:r>
              <a:rPr dirty="0" sz="1450" spc="-25">
                <a:latin typeface="Times New Roman"/>
                <a:cs typeface="Times New Roman"/>
              </a:rPr>
              <a:t>pair.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girl turned </a:t>
            </a:r>
            <a:r>
              <a:rPr dirty="0" sz="1450" spc="-5">
                <a:latin typeface="Times New Roman"/>
                <a:cs typeface="Times New Roman"/>
              </a:rPr>
              <a:t>upon </a:t>
            </a:r>
            <a:r>
              <a:rPr dirty="0" sz="1450" spc="-10">
                <a:latin typeface="Times New Roman"/>
                <a:cs typeface="Times New Roman"/>
              </a:rPr>
              <a:t>Denis with flashing</a:t>
            </a:r>
            <a:r>
              <a:rPr dirty="0" sz="1450" spc="2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"And what, </a:t>
            </a:r>
            <a:r>
              <a:rPr dirty="0" sz="1450" spc="-20">
                <a:latin typeface="Times New Roman"/>
                <a:cs typeface="Times New Roman"/>
              </a:rPr>
              <a:t>sir," </a:t>
            </a:r>
            <a:r>
              <a:rPr dirty="0" sz="1450" spc="-10">
                <a:latin typeface="Times New Roman"/>
                <a:cs typeface="Times New Roman"/>
              </a:rPr>
              <a:t>she demanded, "may </a:t>
            </a:r>
            <a:r>
              <a:rPr dirty="0" sz="1450" spc="-5">
                <a:latin typeface="Times New Roman"/>
                <a:cs typeface="Times New Roman"/>
              </a:rPr>
              <a:t>be </a:t>
            </a:r>
            <a:r>
              <a:rPr dirty="0" sz="1450" spc="-10">
                <a:latin typeface="Times New Roman"/>
                <a:cs typeface="Times New Roman"/>
              </a:rPr>
              <a:t>the meaning </a:t>
            </a:r>
            <a:r>
              <a:rPr dirty="0" sz="1450" spc="-5">
                <a:latin typeface="Times New Roman"/>
                <a:cs typeface="Times New Roman"/>
              </a:rPr>
              <a:t>of </a:t>
            </a:r>
            <a:r>
              <a:rPr dirty="0" sz="1450" spc="-10">
                <a:latin typeface="Times New Roman"/>
                <a:cs typeface="Times New Roman"/>
              </a:rPr>
              <a:t>all</a:t>
            </a:r>
            <a:r>
              <a:rPr dirty="0" sz="1450" spc="6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7620">
              <a:lnSpc>
                <a:spcPts val="1730"/>
              </a:lnSpc>
              <a:spcBef>
                <a:spcPts val="920"/>
              </a:spcBef>
            </a:pPr>
            <a:r>
              <a:rPr dirty="0" sz="1450" spc="-10">
                <a:latin typeface="Times New Roman"/>
                <a:cs typeface="Times New Roman"/>
              </a:rPr>
              <a:t>"God knows," returned Denis </a:t>
            </a:r>
            <a:r>
              <a:rPr dirty="0" sz="1450" spc="-20">
                <a:latin typeface="Times New Roman"/>
                <a:cs typeface="Times New Roman"/>
              </a:rPr>
              <a:t>gloomily. </a:t>
            </a:r>
            <a:r>
              <a:rPr dirty="0" sz="1450" spc="-10">
                <a:latin typeface="Times New Roman"/>
                <a:cs typeface="Times New Roman"/>
              </a:rPr>
              <a:t>"I am </a:t>
            </a:r>
            <a:r>
              <a:rPr dirty="0" sz="1450" spc="-5">
                <a:latin typeface="Times New Roman"/>
                <a:cs typeface="Times New Roman"/>
              </a:rPr>
              <a:t>a </a:t>
            </a:r>
            <a:r>
              <a:rPr dirty="0" sz="1450" spc="-10">
                <a:latin typeface="Times New Roman"/>
                <a:cs typeface="Times New Roman"/>
              </a:rPr>
              <a:t>prisoner in this house, which  seems full </a:t>
            </a:r>
            <a:r>
              <a:rPr dirty="0" sz="1450" spc="-5">
                <a:latin typeface="Times New Roman"/>
                <a:cs typeface="Times New Roman"/>
              </a:rPr>
              <a:t>of </a:t>
            </a:r>
            <a:r>
              <a:rPr dirty="0" sz="1450" spc="-10">
                <a:latin typeface="Times New Roman"/>
                <a:cs typeface="Times New Roman"/>
              </a:rPr>
              <a:t>mad people. More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not; </a:t>
            </a:r>
            <a:r>
              <a:rPr dirty="0" sz="1450" spc="-10">
                <a:latin typeface="Times New Roman"/>
                <a:cs typeface="Times New Roman"/>
              </a:rPr>
              <a:t>and nothing </a:t>
            </a:r>
            <a:r>
              <a:rPr dirty="0" sz="1450" spc="-5">
                <a:latin typeface="Times New Roman"/>
                <a:cs typeface="Times New Roman"/>
              </a:rPr>
              <a:t>do I</a:t>
            </a:r>
            <a:r>
              <a:rPr dirty="0" sz="1450" spc="85">
                <a:latin typeface="Times New Roman"/>
                <a:cs typeface="Times New Roman"/>
              </a:rPr>
              <a:t> </a:t>
            </a:r>
            <a:r>
              <a:rPr dirty="0" sz="1450" spc="-10">
                <a:latin typeface="Times New Roman"/>
                <a:cs typeface="Times New Roman"/>
              </a:rPr>
              <a:t>understand."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pray how came </a:t>
            </a:r>
            <a:r>
              <a:rPr dirty="0" sz="1450" spc="-5">
                <a:latin typeface="Times New Roman"/>
                <a:cs typeface="Times New Roman"/>
              </a:rPr>
              <a:t>you </a:t>
            </a:r>
            <a:r>
              <a:rPr dirty="0" sz="1450" spc="-10">
                <a:latin typeface="Times New Roman"/>
                <a:cs typeface="Times New Roman"/>
              </a:rPr>
              <a:t>here?" she</a:t>
            </a:r>
            <a:r>
              <a:rPr dirty="0" sz="1450" spc="1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8255">
              <a:lnSpc>
                <a:spcPts val="1730"/>
              </a:lnSpc>
              <a:spcBef>
                <a:spcPts val="915"/>
              </a:spcBef>
            </a:pPr>
            <a:r>
              <a:rPr dirty="0" sz="1450" spc="-10">
                <a:latin typeface="Times New Roman"/>
                <a:cs typeface="Times New Roman"/>
              </a:rPr>
              <a:t>He told her as briefly as </a:t>
            </a:r>
            <a:r>
              <a:rPr dirty="0" sz="1450" spc="-5">
                <a:latin typeface="Times New Roman"/>
                <a:cs typeface="Times New Roman"/>
              </a:rPr>
              <a:t>he </a:t>
            </a:r>
            <a:r>
              <a:rPr dirty="0" sz="1450" spc="-10">
                <a:latin typeface="Times New Roman"/>
                <a:cs typeface="Times New Roman"/>
              </a:rPr>
              <a:t>could. "For the rest," </a:t>
            </a:r>
            <a:r>
              <a:rPr dirty="0" sz="1450" spc="-5">
                <a:latin typeface="Times New Roman"/>
                <a:cs typeface="Times New Roman"/>
              </a:rPr>
              <a:t>he </a:t>
            </a:r>
            <a:r>
              <a:rPr dirty="0" sz="1450" spc="-10">
                <a:latin typeface="Times New Roman"/>
                <a:cs typeface="Times New Roman"/>
              </a:rPr>
              <a:t>added, "perhaps </a:t>
            </a:r>
            <a:r>
              <a:rPr dirty="0" sz="1450" spc="-5">
                <a:latin typeface="Times New Roman"/>
                <a:cs typeface="Times New Roman"/>
              </a:rPr>
              <a:t>you </a:t>
            </a:r>
            <a:r>
              <a:rPr dirty="0" sz="1450" spc="-10">
                <a:latin typeface="Times New Roman"/>
                <a:cs typeface="Times New Roman"/>
              </a:rPr>
              <a:t>will  follow my example, and tell me the answer to all these riddles, and what, in  God's name, is like to </a:t>
            </a:r>
            <a:r>
              <a:rPr dirty="0" sz="1450" spc="-5">
                <a:latin typeface="Times New Roman"/>
                <a:cs typeface="Times New Roman"/>
              </a:rPr>
              <a:t>be </a:t>
            </a:r>
            <a:r>
              <a:rPr dirty="0" sz="1450" spc="-10">
                <a:latin typeface="Times New Roman"/>
                <a:cs typeface="Times New Roman"/>
              </a:rPr>
              <a:t>the end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She stood silent for </a:t>
            </a:r>
            <a:r>
              <a:rPr dirty="0" sz="1450" spc="-5">
                <a:latin typeface="Times New Roman"/>
                <a:cs typeface="Times New Roman"/>
              </a:rPr>
              <a:t>a </a:t>
            </a:r>
            <a:r>
              <a:rPr dirty="0" sz="1450" spc="-10">
                <a:latin typeface="Times New Roman"/>
                <a:cs typeface="Times New Roman"/>
              </a:rPr>
              <a:t>little, and </a:t>
            </a:r>
            <a:r>
              <a:rPr dirty="0" sz="1450" spc="-5">
                <a:latin typeface="Times New Roman"/>
                <a:cs typeface="Times New Roman"/>
              </a:rPr>
              <a:t>he </a:t>
            </a:r>
            <a:r>
              <a:rPr dirty="0" sz="1450" spc="-10">
                <a:latin typeface="Times New Roman"/>
                <a:cs typeface="Times New Roman"/>
              </a:rPr>
              <a:t>could see her lips tremble and her tearless  eyes burn with </a:t>
            </a:r>
            <a:r>
              <a:rPr dirty="0" sz="1450" spc="-5">
                <a:latin typeface="Times New Roman"/>
                <a:cs typeface="Times New Roman"/>
              </a:rPr>
              <a:t>a </a:t>
            </a:r>
            <a:r>
              <a:rPr dirty="0" sz="1450" spc="-10">
                <a:latin typeface="Times New Roman"/>
                <a:cs typeface="Times New Roman"/>
              </a:rPr>
              <a:t>feverish lustre. Then she pressed her forehead in both</a:t>
            </a:r>
            <a:r>
              <a:rPr dirty="0" sz="1450" spc="140">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"Alas, how my head aches!" she said wearily </a:t>
            </a:r>
            <a:r>
              <a:rPr dirty="0" sz="1450" spc="-5">
                <a:latin typeface="Times New Roman"/>
                <a:cs typeface="Times New Roman"/>
              </a:rPr>
              <a:t>- </a:t>
            </a:r>
            <a:r>
              <a:rPr dirty="0" sz="1450" spc="-10">
                <a:latin typeface="Times New Roman"/>
                <a:cs typeface="Times New Roman"/>
              </a:rPr>
              <a:t>"to say nothing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poor  </a:t>
            </a:r>
            <a:r>
              <a:rPr dirty="0" sz="1450" spc="-10">
                <a:latin typeface="Times New Roman"/>
                <a:cs typeface="Times New Roman"/>
              </a:rPr>
              <a:t>heart! But it is </a:t>
            </a:r>
            <a:r>
              <a:rPr dirty="0" sz="1450" spc="-5">
                <a:latin typeface="Times New Roman"/>
                <a:cs typeface="Times New Roman"/>
              </a:rPr>
              <a:t>due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to know my </a:t>
            </a:r>
            <a:r>
              <a:rPr dirty="0" sz="1450" spc="-25">
                <a:latin typeface="Times New Roman"/>
                <a:cs typeface="Times New Roman"/>
              </a:rPr>
              <a:t>story, </a:t>
            </a:r>
            <a:r>
              <a:rPr dirty="0" sz="1450" spc="-10">
                <a:latin typeface="Times New Roman"/>
                <a:cs typeface="Times New Roman"/>
              </a:rPr>
              <a:t>unmaidenly as it must seem. </a:t>
            </a:r>
            <a:r>
              <a:rPr dirty="0" sz="1450" spc="-5">
                <a:latin typeface="Times New Roman"/>
                <a:cs typeface="Times New Roman"/>
              </a:rPr>
              <a:t>I </a:t>
            </a:r>
            <a:r>
              <a:rPr dirty="0" sz="1450" spc="-10">
                <a:latin typeface="Times New Roman"/>
                <a:cs typeface="Times New Roman"/>
              </a:rPr>
              <a:t>am  called Blanche </a:t>
            </a:r>
            <a:r>
              <a:rPr dirty="0" sz="1450" spc="-5">
                <a:latin typeface="Times New Roman"/>
                <a:cs typeface="Times New Roman"/>
              </a:rPr>
              <a:t>de </a:t>
            </a:r>
            <a:r>
              <a:rPr dirty="0" sz="1450" spc="-10">
                <a:latin typeface="Times New Roman"/>
                <a:cs typeface="Times New Roman"/>
              </a:rPr>
              <a:t>Maletroit; </a:t>
            </a:r>
            <a:r>
              <a:rPr dirty="0" sz="1450" spc="-5">
                <a:latin typeface="Times New Roman"/>
                <a:cs typeface="Times New Roman"/>
              </a:rPr>
              <a:t>I </a:t>
            </a:r>
            <a:r>
              <a:rPr dirty="0" sz="1450" spc="-10">
                <a:latin typeface="Times New Roman"/>
                <a:cs typeface="Times New Roman"/>
              </a:rPr>
              <a:t>have been without father </a:t>
            </a:r>
            <a:r>
              <a:rPr dirty="0" sz="1450" spc="-5">
                <a:latin typeface="Times New Roman"/>
                <a:cs typeface="Times New Roman"/>
              </a:rPr>
              <a:t>or </a:t>
            </a:r>
            <a:r>
              <a:rPr dirty="0" sz="1450" spc="-10">
                <a:latin typeface="Times New Roman"/>
                <a:cs typeface="Times New Roman"/>
              </a:rPr>
              <a:t>mother for </a:t>
            </a:r>
            <a:r>
              <a:rPr dirty="0" sz="1450" spc="-5">
                <a:latin typeface="Times New Roman"/>
                <a:cs typeface="Times New Roman"/>
              </a:rPr>
              <a:t>- oh! </a:t>
            </a:r>
            <a:r>
              <a:rPr dirty="0" sz="1450" spc="-10">
                <a:latin typeface="Times New Roman"/>
                <a:cs typeface="Times New Roman"/>
              </a:rPr>
              <a:t>for  as long as </a:t>
            </a:r>
            <a:r>
              <a:rPr dirty="0" sz="1450" spc="-5">
                <a:latin typeface="Times New Roman"/>
                <a:cs typeface="Times New Roman"/>
              </a:rPr>
              <a:t>I </a:t>
            </a:r>
            <a:r>
              <a:rPr dirty="0" sz="1450" spc="-10">
                <a:latin typeface="Times New Roman"/>
                <a:cs typeface="Times New Roman"/>
              </a:rPr>
              <a:t>can recollect, and indeed </a:t>
            </a:r>
            <a:r>
              <a:rPr dirty="0" sz="1450" spc="-5">
                <a:latin typeface="Times New Roman"/>
                <a:cs typeface="Times New Roman"/>
              </a:rPr>
              <a:t>I </a:t>
            </a:r>
            <a:r>
              <a:rPr dirty="0" sz="1450" spc="-10">
                <a:latin typeface="Times New Roman"/>
                <a:cs typeface="Times New Roman"/>
              </a:rPr>
              <a:t>have been most unhappy all my life.  Three months ago </a:t>
            </a:r>
            <a:r>
              <a:rPr dirty="0" sz="1450" spc="-5">
                <a:latin typeface="Times New Roman"/>
                <a:cs typeface="Times New Roman"/>
              </a:rPr>
              <a:t>a young </a:t>
            </a:r>
            <a:r>
              <a:rPr dirty="0" sz="1450" spc="-10">
                <a:latin typeface="Times New Roman"/>
                <a:cs typeface="Times New Roman"/>
              </a:rPr>
              <a:t>captain began to stand near me every day in  church. </a:t>
            </a:r>
            <a:r>
              <a:rPr dirty="0" sz="1450" spc="-5">
                <a:latin typeface="Times New Roman"/>
                <a:cs typeface="Times New Roman"/>
              </a:rPr>
              <a:t>I </a:t>
            </a:r>
            <a:r>
              <a:rPr dirty="0" sz="1450" spc="-10">
                <a:latin typeface="Times New Roman"/>
                <a:cs typeface="Times New Roman"/>
              </a:rPr>
              <a:t>could see that </a:t>
            </a:r>
            <a:r>
              <a:rPr dirty="0" sz="1450" spc="-5">
                <a:latin typeface="Times New Roman"/>
                <a:cs typeface="Times New Roman"/>
              </a:rPr>
              <a:t>I </a:t>
            </a:r>
            <a:r>
              <a:rPr dirty="0" sz="1450" spc="-10">
                <a:latin typeface="Times New Roman"/>
                <a:cs typeface="Times New Roman"/>
              </a:rPr>
              <a:t>pleased him; </a:t>
            </a:r>
            <a:r>
              <a:rPr dirty="0" sz="1450" spc="-5">
                <a:latin typeface="Times New Roman"/>
                <a:cs typeface="Times New Roman"/>
              </a:rPr>
              <a:t>I </a:t>
            </a:r>
            <a:r>
              <a:rPr dirty="0" sz="1450" spc="-10">
                <a:latin typeface="Times New Roman"/>
                <a:cs typeface="Times New Roman"/>
              </a:rPr>
              <a:t>am much to blame, </a:t>
            </a:r>
            <a:r>
              <a:rPr dirty="0" sz="1450" spc="-5">
                <a:latin typeface="Times New Roman"/>
                <a:cs typeface="Times New Roman"/>
              </a:rPr>
              <a:t>but I </a:t>
            </a:r>
            <a:r>
              <a:rPr dirty="0" sz="1450" spc="-10">
                <a:latin typeface="Times New Roman"/>
                <a:cs typeface="Times New Roman"/>
              </a:rPr>
              <a:t>was so glad  that any </a:t>
            </a:r>
            <a:r>
              <a:rPr dirty="0" sz="1450" spc="-5">
                <a:latin typeface="Times New Roman"/>
                <a:cs typeface="Times New Roman"/>
              </a:rPr>
              <a:t>one </a:t>
            </a:r>
            <a:r>
              <a:rPr dirty="0" sz="1450" spc="-10">
                <a:latin typeface="Times New Roman"/>
                <a:cs typeface="Times New Roman"/>
              </a:rPr>
              <a:t>should love me; and when </a:t>
            </a:r>
            <a:r>
              <a:rPr dirty="0" sz="1450" spc="-5">
                <a:latin typeface="Times New Roman"/>
                <a:cs typeface="Times New Roman"/>
              </a:rPr>
              <a:t>he </a:t>
            </a:r>
            <a:r>
              <a:rPr dirty="0" sz="1450" spc="-10">
                <a:latin typeface="Times New Roman"/>
                <a:cs typeface="Times New Roman"/>
              </a:rPr>
              <a:t>passed me </a:t>
            </a:r>
            <a:r>
              <a:rPr dirty="0" sz="1450" spc="-5">
                <a:latin typeface="Times New Roman"/>
                <a:cs typeface="Times New Roman"/>
              </a:rPr>
              <a:t>a </a:t>
            </a:r>
            <a:r>
              <a:rPr dirty="0" sz="1450" spc="-20">
                <a:latin typeface="Times New Roman"/>
                <a:cs typeface="Times New Roman"/>
              </a:rPr>
              <a:t>letter, </a:t>
            </a:r>
            <a:r>
              <a:rPr dirty="0" sz="1450" spc="-5">
                <a:latin typeface="Times New Roman"/>
                <a:cs typeface="Times New Roman"/>
              </a:rPr>
              <a:t>I </a:t>
            </a:r>
            <a:r>
              <a:rPr dirty="0" sz="1450" spc="-10">
                <a:latin typeface="Times New Roman"/>
                <a:cs typeface="Times New Roman"/>
              </a:rPr>
              <a:t>took it home  with me and read it with great pleasure. Since that time </a:t>
            </a:r>
            <a:r>
              <a:rPr dirty="0" sz="1450" spc="-5">
                <a:latin typeface="Times New Roman"/>
                <a:cs typeface="Times New Roman"/>
              </a:rPr>
              <a:t>he </a:t>
            </a:r>
            <a:r>
              <a:rPr dirty="0" sz="1450" spc="-10">
                <a:latin typeface="Times New Roman"/>
                <a:cs typeface="Times New Roman"/>
              </a:rPr>
              <a:t>has written </a:t>
            </a:r>
            <a:r>
              <a:rPr dirty="0" sz="1450" spc="-30">
                <a:latin typeface="Times New Roman"/>
                <a:cs typeface="Times New Roman"/>
              </a:rPr>
              <a:t>many.  </a:t>
            </a:r>
            <a:r>
              <a:rPr dirty="0" sz="1450" spc="-10">
                <a:latin typeface="Times New Roman"/>
                <a:cs typeface="Times New Roman"/>
              </a:rPr>
              <a:t>He was so anxious to speak with me, </a:t>
            </a:r>
            <a:r>
              <a:rPr dirty="0" sz="1450" spc="-5">
                <a:latin typeface="Times New Roman"/>
                <a:cs typeface="Times New Roman"/>
              </a:rPr>
              <a:t>poor </a:t>
            </a:r>
            <a:r>
              <a:rPr dirty="0" sz="1450" spc="-10">
                <a:latin typeface="Times New Roman"/>
                <a:cs typeface="Times New Roman"/>
              </a:rPr>
              <a:t>fellow! and kept asking me to leave  the </a:t>
            </a:r>
            <a:r>
              <a:rPr dirty="0" sz="1450" spc="-5">
                <a:latin typeface="Times New Roman"/>
                <a:cs typeface="Times New Roman"/>
              </a:rPr>
              <a:t>door </a:t>
            </a:r>
            <a:r>
              <a:rPr dirty="0" sz="1450" spc="-10">
                <a:latin typeface="Times New Roman"/>
                <a:cs typeface="Times New Roman"/>
              </a:rPr>
              <a:t>open some evening that we might have two words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stair.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knew how much my uncle trusted me." She gave something like </a:t>
            </a:r>
            <a:r>
              <a:rPr dirty="0" sz="1450" spc="-5">
                <a:latin typeface="Times New Roman"/>
                <a:cs typeface="Times New Roman"/>
              </a:rPr>
              <a:t>a </a:t>
            </a:r>
            <a:r>
              <a:rPr dirty="0" sz="1450" spc="-10">
                <a:latin typeface="Times New Roman"/>
                <a:cs typeface="Times New Roman"/>
              </a:rPr>
              <a:t>sob at  that, and it was </a:t>
            </a:r>
            <a:r>
              <a:rPr dirty="0" sz="1450" spc="-5">
                <a:latin typeface="Times New Roman"/>
                <a:cs typeface="Times New Roman"/>
              </a:rPr>
              <a:t>a </a:t>
            </a:r>
            <a:r>
              <a:rPr dirty="0" sz="1450" spc="-10">
                <a:latin typeface="Times New Roman"/>
                <a:cs typeface="Times New Roman"/>
              </a:rPr>
              <a:t>moment before she could </a:t>
            </a:r>
            <a:r>
              <a:rPr dirty="0" sz="1450" spc="-5">
                <a:latin typeface="Times New Roman"/>
                <a:cs typeface="Times New Roman"/>
              </a:rPr>
              <a:t>go on. </a:t>
            </a:r>
            <a:r>
              <a:rPr dirty="0" sz="1450" spc="-10">
                <a:latin typeface="Times New Roman"/>
                <a:cs typeface="Times New Roman"/>
              </a:rPr>
              <a:t>"My uncle is </a:t>
            </a:r>
            <a:r>
              <a:rPr dirty="0" sz="1450" spc="-5">
                <a:latin typeface="Times New Roman"/>
                <a:cs typeface="Times New Roman"/>
              </a:rPr>
              <a:t>a </a:t>
            </a:r>
            <a:r>
              <a:rPr dirty="0" sz="1450" spc="-10">
                <a:latin typeface="Times New Roman"/>
                <a:cs typeface="Times New Roman"/>
              </a:rPr>
              <a:t>hard man,  </a:t>
            </a:r>
            <a:r>
              <a:rPr dirty="0" sz="1450" spc="-5">
                <a:latin typeface="Times New Roman"/>
                <a:cs typeface="Times New Roman"/>
              </a:rPr>
              <a:t>but he </a:t>
            </a:r>
            <a:r>
              <a:rPr dirty="0" sz="1450" spc="-10">
                <a:latin typeface="Times New Roman"/>
                <a:cs typeface="Times New Roman"/>
              </a:rPr>
              <a:t>is very shrewd," she said at last. "He has performed many feats in </a:t>
            </a:r>
            <a:r>
              <a:rPr dirty="0" sz="1450" spc="-25">
                <a:latin typeface="Times New Roman"/>
                <a:cs typeface="Times New Roman"/>
              </a:rPr>
              <a:t>war,  </a:t>
            </a:r>
            <a:r>
              <a:rPr dirty="0" sz="1450" spc="-10">
                <a:latin typeface="Times New Roman"/>
                <a:cs typeface="Times New Roman"/>
              </a:rPr>
              <a:t>and was </a:t>
            </a:r>
            <a:r>
              <a:rPr dirty="0" sz="1450" spc="-5">
                <a:latin typeface="Times New Roman"/>
                <a:cs typeface="Times New Roman"/>
              </a:rPr>
              <a:t>a </a:t>
            </a:r>
            <a:r>
              <a:rPr dirty="0" sz="1450" spc="-10">
                <a:latin typeface="Times New Roman"/>
                <a:cs typeface="Times New Roman"/>
              </a:rPr>
              <a:t>great person at court, and much trusted </a:t>
            </a:r>
            <a:r>
              <a:rPr dirty="0" sz="1450" spc="-5">
                <a:latin typeface="Times New Roman"/>
                <a:cs typeface="Times New Roman"/>
              </a:rPr>
              <a:t>by </a:t>
            </a:r>
            <a:r>
              <a:rPr dirty="0" sz="1450" spc="-10">
                <a:latin typeface="Times New Roman"/>
                <a:cs typeface="Times New Roman"/>
              </a:rPr>
              <a:t>Queen Isabeau in old  days.</a:t>
            </a:r>
            <a:r>
              <a:rPr dirty="0" sz="1450" spc="50">
                <a:latin typeface="Times New Roman"/>
                <a:cs typeface="Times New Roman"/>
              </a:rPr>
              <a:t> </a:t>
            </a:r>
            <a:r>
              <a:rPr dirty="0" sz="1450" spc="-10">
                <a:latin typeface="Times New Roman"/>
                <a:cs typeface="Times New Roman"/>
              </a:rPr>
              <a:t>How</a:t>
            </a:r>
            <a:r>
              <a:rPr dirty="0" sz="1450" spc="50">
                <a:latin typeface="Times New Roman"/>
                <a:cs typeface="Times New Roman"/>
              </a:rPr>
              <a:t>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came</a:t>
            </a:r>
            <a:r>
              <a:rPr dirty="0" sz="1450" spc="50">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suspect</a:t>
            </a:r>
            <a:r>
              <a:rPr dirty="0" sz="1450" spc="50">
                <a:latin typeface="Times New Roman"/>
                <a:cs typeface="Times New Roman"/>
              </a:rPr>
              <a:t> </a:t>
            </a:r>
            <a:r>
              <a:rPr dirty="0" sz="1450" spc="-10">
                <a:latin typeface="Times New Roman"/>
                <a:cs typeface="Times New Roman"/>
              </a:rPr>
              <a:t>me</a:t>
            </a:r>
            <a:r>
              <a:rPr dirty="0" sz="1450" spc="50">
                <a:latin typeface="Times New Roman"/>
                <a:cs typeface="Times New Roman"/>
              </a:rPr>
              <a:t> </a:t>
            </a:r>
            <a:r>
              <a:rPr dirty="0" sz="1450" spc="-5">
                <a:latin typeface="Times New Roman"/>
                <a:cs typeface="Times New Roman"/>
              </a:rPr>
              <a:t>I</a:t>
            </a:r>
            <a:r>
              <a:rPr dirty="0" sz="1450" spc="50">
                <a:latin typeface="Times New Roman"/>
                <a:cs typeface="Times New Roman"/>
              </a:rPr>
              <a:t> </a:t>
            </a:r>
            <a:r>
              <a:rPr dirty="0" sz="1450" spc="-10">
                <a:latin typeface="Times New Roman"/>
                <a:cs typeface="Times New Roman"/>
              </a:rPr>
              <a:t>cannot</a:t>
            </a:r>
            <a:r>
              <a:rPr dirty="0" sz="1450" spc="50">
                <a:latin typeface="Times New Roman"/>
                <a:cs typeface="Times New Roman"/>
              </a:rPr>
              <a:t> </a:t>
            </a:r>
            <a:r>
              <a:rPr dirty="0" sz="1450" spc="-10">
                <a:latin typeface="Times New Roman"/>
                <a:cs typeface="Times New Roman"/>
              </a:rPr>
              <a:t>tell;</a:t>
            </a:r>
            <a:r>
              <a:rPr dirty="0" sz="1450" spc="55">
                <a:latin typeface="Times New Roman"/>
                <a:cs typeface="Times New Roman"/>
              </a:rPr>
              <a:t> </a:t>
            </a:r>
            <a:r>
              <a:rPr dirty="0" sz="1450" spc="-5">
                <a:latin typeface="Times New Roman"/>
                <a:cs typeface="Times New Roman"/>
              </a:rPr>
              <a:t>but</a:t>
            </a:r>
            <a:r>
              <a:rPr dirty="0" sz="1450" spc="50">
                <a:latin typeface="Times New Roman"/>
                <a:cs typeface="Times New Roman"/>
              </a:rPr>
              <a:t> </a:t>
            </a:r>
            <a:r>
              <a:rPr dirty="0" sz="1450" spc="-10">
                <a:latin typeface="Times New Roman"/>
                <a:cs typeface="Times New Roman"/>
              </a:rPr>
              <a:t>it</a:t>
            </a:r>
            <a:r>
              <a:rPr dirty="0" sz="1450" spc="50">
                <a:latin typeface="Times New Roman"/>
                <a:cs typeface="Times New Roman"/>
              </a:rPr>
              <a:t> </a:t>
            </a:r>
            <a:r>
              <a:rPr dirty="0" sz="1450" spc="-10">
                <a:latin typeface="Times New Roman"/>
                <a:cs typeface="Times New Roman"/>
              </a:rPr>
              <a:t>is</a:t>
            </a:r>
            <a:r>
              <a:rPr dirty="0" sz="1450" spc="50">
                <a:latin typeface="Times New Roman"/>
                <a:cs typeface="Times New Roman"/>
              </a:rPr>
              <a:t> </a:t>
            </a:r>
            <a:r>
              <a:rPr dirty="0" sz="1450" spc="-10">
                <a:latin typeface="Times New Roman"/>
                <a:cs typeface="Times New Roman"/>
              </a:rPr>
              <a:t>hard</a:t>
            </a:r>
            <a:r>
              <a:rPr dirty="0" sz="1450" spc="50">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keep</a:t>
            </a:r>
            <a:r>
              <a:rPr dirty="0" sz="1450" spc="50">
                <a:latin typeface="Times New Roman"/>
                <a:cs typeface="Times New Roman"/>
              </a:rPr>
              <a:t> </a:t>
            </a:r>
            <a:r>
              <a:rPr dirty="0" sz="1450" spc="-10">
                <a:latin typeface="Times New Roman"/>
                <a:cs typeface="Times New Roman"/>
              </a:rPr>
              <a:t>anything</a:t>
            </a:r>
            <a:endParaRPr sz="1450">
              <a:latin typeface="Times New Roman"/>
              <a:cs typeface="Times New Roman"/>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from his knowledge; and this morning, as we came from mass, </a:t>
            </a:r>
            <a:r>
              <a:rPr dirty="0" sz="1450" spc="-5">
                <a:latin typeface="Times New Roman"/>
                <a:cs typeface="Times New Roman"/>
              </a:rPr>
              <a:t>he </a:t>
            </a:r>
            <a:r>
              <a:rPr dirty="0" sz="1450" spc="-10">
                <a:latin typeface="Times New Roman"/>
                <a:cs typeface="Times New Roman"/>
              </a:rPr>
              <a:t>took my  hand in his, forced it open, and read my little billet, walking </a:t>
            </a:r>
            <a:r>
              <a:rPr dirty="0" sz="1450" spc="-5">
                <a:latin typeface="Times New Roman"/>
                <a:cs typeface="Times New Roman"/>
              </a:rPr>
              <a:t>by </a:t>
            </a:r>
            <a:r>
              <a:rPr dirty="0" sz="1450" spc="-10">
                <a:latin typeface="Times New Roman"/>
                <a:cs typeface="Times New Roman"/>
              </a:rPr>
              <a:t>my side all the  while. When </a:t>
            </a:r>
            <a:r>
              <a:rPr dirty="0" sz="1450" spc="-5">
                <a:latin typeface="Times New Roman"/>
                <a:cs typeface="Times New Roman"/>
              </a:rPr>
              <a:t>he </a:t>
            </a:r>
            <a:r>
              <a:rPr dirty="0" sz="1450" spc="-10">
                <a:latin typeface="Times New Roman"/>
                <a:cs typeface="Times New Roman"/>
              </a:rPr>
              <a:t>had finished, </a:t>
            </a:r>
            <a:r>
              <a:rPr dirty="0" sz="1450" spc="-5">
                <a:latin typeface="Times New Roman"/>
                <a:cs typeface="Times New Roman"/>
              </a:rPr>
              <a:t>he </a:t>
            </a:r>
            <a:r>
              <a:rPr dirty="0" sz="1450" spc="-10">
                <a:latin typeface="Times New Roman"/>
                <a:cs typeface="Times New Roman"/>
              </a:rPr>
              <a:t>gave it back to me with great politeness. It  contained another request to have the </a:t>
            </a:r>
            <a:r>
              <a:rPr dirty="0" sz="1450" spc="-5">
                <a:latin typeface="Times New Roman"/>
                <a:cs typeface="Times New Roman"/>
              </a:rPr>
              <a:t>door </a:t>
            </a:r>
            <a:r>
              <a:rPr dirty="0" sz="1450" spc="-10">
                <a:latin typeface="Times New Roman"/>
                <a:cs typeface="Times New Roman"/>
              </a:rPr>
              <a:t>left open; and this has been the ruin  </a:t>
            </a:r>
            <a:r>
              <a:rPr dirty="0" sz="1450" spc="-5">
                <a:latin typeface="Times New Roman"/>
                <a:cs typeface="Times New Roman"/>
              </a:rPr>
              <a:t>of us </a:t>
            </a:r>
            <a:r>
              <a:rPr dirty="0" sz="1450" spc="-10">
                <a:latin typeface="Times New Roman"/>
                <a:cs typeface="Times New Roman"/>
              </a:rPr>
              <a:t>all. My uncle kept me strictly in my room until evening, and then  ordered me to dress myself as </a:t>
            </a:r>
            <a:r>
              <a:rPr dirty="0" sz="1450" spc="-5">
                <a:latin typeface="Times New Roman"/>
                <a:cs typeface="Times New Roman"/>
              </a:rPr>
              <a:t>you </a:t>
            </a:r>
            <a:r>
              <a:rPr dirty="0" sz="1450" spc="-10">
                <a:latin typeface="Times New Roman"/>
                <a:cs typeface="Times New Roman"/>
              </a:rPr>
              <a:t>see me </a:t>
            </a:r>
            <a:r>
              <a:rPr dirty="0" sz="1450" spc="-5">
                <a:latin typeface="Times New Roman"/>
                <a:cs typeface="Times New Roman"/>
              </a:rPr>
              <a:t>- a </a:t>
            </a:r>
            <a:r>
              <a:rPr dirty="0" sz="1450" spc="-10">
                <a:latin typeface="Times New Roman"/>
                <a:cs typeface="Times New Roman"/>
              </a:rPr>
              <a:t>hard mockery for </a:t>
            </a:r>
            <a:r>
              <a:rPr dirty="0" sz="1450" spc="-5">
                <a:latin typeface="Times New Roman"/>
                <a:cs typeface="Times New Roman"/>
              </a:rPr>
              <a:t>a young </a:t>
            </a:r>
            <a:r>
              <a:rPr dirty="0" sz="1450" spc="-10">
                <a:latin typeface="Times New Roman"/>
                <a:cs typeface="Times New Roman"/>
              </a:rPr>
              <a:t>girl,  </a:t>
            </a:r>
            <a:r>
              <a:rPr dirty="0" sz="1450" spc="-5">
                <a:latin typeface="Times New Roman"/>
                <a:cs typeface="Times New Roman"/>
              </a:rPr>
              <a:t>do you not </a:t>
            </a:r>
            <a:r>
              <a:rPr dirty="0" sz="1450" spc="-10">
                <a:latin typeface="Times New Roman"/>
                <a:cs typeface="Times New Roman"/>
              </a:rPr>
              <a:t>think so? </a:t>
            </a:r>
            <a:r>
              <a:rPr dirty="0" sz="1450" spc="-5">
                <a:latin typeface="Times New Roman"/>
                <a:cs typeface="Times New Roman"/>
              </a:rPr>
              <a:t>I </a:t>
            </a:r>
            <a:r>
              <a:rPr dirty="0" sz="1450" spc="-10">
                <a:latin typeface="Times New Roman"/>
                <a:cs typeface="Times New Roman"/>
              </a:rPr>
              <a:t>suppose, when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prevail with me to tell him  the </a:t>
            </a:r>
            <a:r>
              <a:rPr dirty="0" sz="1450" spc="-5">
                <a:latin typeface="Times New Roman"/>
                <a:cs typeface="Times New Roman"/>
              </a:rPr>
              <a:t>young </a:t>
            </a:r>
            <a:r>
              <a:rPr dirty="0" sz="1450" spc="-10">
                <a:latin typeface="Times New Roman"/>
                <a:cs typeface="Times New Roman"/>
              </a:rPr>
              <a:t>captain's name, </a:t>
            </a:r>
            <a:r>
              <a:rPr dirty="0" sz="1450" spc="-5">
                <a:latin typeface="Times New Roman"/>
                <a:cs typeface="Times New Roman"/>
              </a:rPr>
              <a:t>he </a:t>
            </a:r>
            <a:r>
              <a:rPr dirty="0" sz="1450" spc="-10">
                <a:latin typeface="Times New Roman"/>
                <a:cs typeface="Times New Roman"/>
              </a:rPr>
              <a:t>must have laid </a:t>
            </a:r>
            <a:r>
              <a:rPr dirty="0" sz="1450" spc="-5">
                <a:latin typeface="Times New Roman"/>
                <a:cs typeface="Times New Roman"/>
              </a:rPr>
              <a:t>a </a:t>
            </a:r>
            <a:r>
              <a:rPr dirty="0" sz="1450" spc="-10">
                <a:latin typeface="Times New Roman"/>
                <a:cs typeface="Times New Roman"/>
              </a:rPr>
              <a:t>trap for him: into which, alas!  </a:t>
            </a:r>
            <a:r>
              <a:rPr dirty="0" sz="1450" spc="-5">
                <a:latin typeface="Times New Roman"/>
                <a:cs typeface="Times New Roman"/>
              </a:rPr>
              <a:t>you </a:t>
            </a:r>
            <a:r>
              <a:rPr dirty="0" sz="1450" spc="-10">
                <a:latin typeface="Times New Roman"/>
                <a:cs typeface="Times New Roman"/>
              </a:rPr>
              <a:t>have fallen in the anger </a:t>
            </a:r>
            <a:r>
              <a:rPr dirty="0" sz="1450" spc="-5">
                <a:latin typeface="Times New Roman"/>
                <a:cs typeface="Times New Roman"/>
              </a:rPr>
              <a:t>of </a:t>
            </a:r>
            <a:r>
              <a:rPr dirty="0" sz="1450" spc="-10">
                <a:latin typeface="Times New Roman"/>
                <a:cs typeface="Times New Roman"/>
              </a:rPr>
              <a:t>God. </a:t>
            </a:r>
            <a:r>
              <a:rPr dirty="0" sz="1450" spc="-5">
                <a:latin typeface="Times New Roman"/>
                <a:cs typeface="Times New Roman"/>
              </a:rPr>
              <a:t>I </a:t>
            </a:r>
            <a:r>
              <a:rPr dirty="0" sz="1450" spc="-10">
                <a:latin typeface="Times New Roman"/>
                <a:cs typeface="Times New Roman"/>
              </a:rPr>
              <a:t>looked for much confusion; for how  could </a:t>
            </a:r>
            <a:r>
              <a:rPr dirty="0" sz="1450" spc="-5">
                <a:latin typeface="Times New Roman"/>
                <a:cs typeface="Times New Roman"/>
              </a:rPr>
              <a:t>I </a:t>
            </a:r>
            <a:r>
              <a:rPr dirty="0" sz="1450" spc="-10">
                <a:latin typeface="Times New Roman"/>
                <a:cs typeface="Times New Roman"/>
              </a:rPr>
              <a:t>tell whether </a:t>
            </a:r>
            <a:r>
              <a:rPr dirty="0" sz="1450" spc="-5">
                <a:latin typeface="Times New Roman"/>
                <a:cs typeface="Times New Roman"/>
              </a:rPr>
              <a:t>he </a:t>
            </a:r>
            <a:r>
              <a:rPr dirty="0" sz="1450" spc="-10">
                <a:latin typeface="Times New Roman"/>
                <a:cs typeface="Times New Roman"/>
              </a:rPr>
              <a:t>was willing to take me for his wife </a:t>
            </a:r>
            <a:r>
              <a:rPr dirty="0" sz="1450" spc="-5">
                <a:latin typeface="Times New Roman"/>
                <a:cs typeface="Times New Roman"/>
              </a:rPr>
              <a:t>on </a:t>
            </a:r>
            <a:r>
              <a:rPr dirty="0" sz="1450" spc="-10">
                <a:latin typeface="Times New Roman"/>
                <a:cs typeface="Times New Roman"/>
              </a:rPr>
              <a:t>these sharp  terms? He might have been trifling with me from the first; </a:t>
            </a:r>
            <a:r>
              <a:rPr dirty="0" sz="1450" spc="-5">
                <a:latin typeface="Times New Roman"/>
                <a:cs typeface="Times New Roman"/>
              </a:rPr>
              <a:t>or I </a:t>
            </a:r>
            <a:r>
              <a:rPr dirty="0" sz="1450" spc="-10">
                <a:latin typeface="Times New Roman"/>
                <a:cs typeface="Times New Roman"/>
              </a:rPr>
              <a:t>might have  made myself too cheap in his eyes. But truly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looked for such </a:t>
            </a:r>
            <a:r>
              <a:rPr dirty="0" sz="1450" spc="-5">
                <a:latin typeface="Times New Roman"/>
                <a:cs typeface="Times New Roman"/>
              </a:rPr>
              <a:t>a  </a:t>
            </a:r>
            <a:r>
              <a:rPr dirty="0" sz="1450" spc="-10">
                <a:latin typeface="Times New Roman"/>
                <a:cs typeface="Times New Roman"/>
              </a:rPr>
              <a:t>shameful punishment as this!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think that God would let </a:t>
            </a:r>
            <a:r>
              <a:rPr dirty="0" sz="1450" spc="-5">
                <a:latin typeface="Times New Roman"/>
                <a:cs typeface="Times New Roman"/>
              </a:rPr>
              <a:t>a </a:t>
            </a:r>
            <a:r>
              <a:rPr dirty="0" sz="1450" spc="-10">
                <a:latin typeface="Times New Roman"/>
                <a:cs typeface="Times New Roman"/>
              </a:rPr>
              <a:t>girl </a:t>
            </a:r>
            <a:r>
              <a:rPr dirty="0" sz="1450" spc="-5">
                <a:latin typeface="Times New Roman"/>
                <a:cs typeface="Times New Roman"/>
              </a:rPr>
              <a:t>be </a:t>
            </a:r>
            <a:r>
              <a:rPr dirty="0" sz="1450" spc="-10">
                <a:latin typeface="Times New Roman"/>
                <a:cs typeface="Times New Roman"/>
              </a:rPr>
              <a:t>so  disgraced before </a:t>
            </a:r>
            <a:r>
              <a:rPr dirty="0" sz="1450" spc="-5">
                <a:latin typeface="Times New Roman"/>
                <a:cs typeface="Times New Roman"/>
              </a:rPr>
              <a:t>a young </a:t>
            </a:r>
            <a:r>
              <a:rPr dirty="0" sz="1450" spc="-10">
                <a:latin typeface="Times New Roman"/>
                <a:cs typeface="Times New Roman"/>
              </a:rPr>
              <a:t>man. And now </a:t>
            </a:r>
            <a:r>
              <a:rPr dirty="0" sz="1450" spc="-5">
                <a:latin typeface="Times New Roman"/>
                <a:cs typeface="Times New Roman"/>
              </a:rPr>
              <a:t>I </a:t>
            </a:r>
            <a:r>
              <a:rPr dirty="0" sz="1450" spc="-10">
                <a:latin typeface="Times New Roman"/>
                <a:cs typeface="Times New Roman"/>
              </a:rPr>
              <a:t>have told </a:t>
            </a:r>
            <a:r>
              <a:rPr dirty="0" sz="1450" spc="-5">
                <a:latin typeface="Times New Roman"/>
                <a:cs typeface="Times New Roman"/>
              </a:rPr>
              <a:t>you </a:t>
            </a:r>
            <a:r>
              <a:rPr dirty="0" sz="1450" spc="-10">
                <a:latin typeface="Times New Roman"/>
                <a:cs typeface="Times New Roman"/>
              </a:rPr>
              <a:t>all; and </a:t>
            </a:r>
            <a:r>
              <a:rPr dirty="0" sz="1450" spc="-5">
                <a:latin typeface="Times New Roman"/>
                <a:cs typeface="Times New Roman"/>
              </a:rPr>
              <a:t>I </a:t>
            </a:r>
            <a:r>
              <a:rPr dirty="0" sz="1450" spc="-10">
                <a:latin typeface="Times New Roman"/>
                <a:cs typeface="Times New Roman"/>
              </a:rPr>
              <a:t>can scarcely  </a:t>
            </a:r>
            <a:r>
              <a:rPr dirty="0" sz="1450" spc="-5">
                <a:latin typeface="Times New Roman"/>
                <a:cs typeface="Times New Roman"/>
              </a:rPr>
              <a:t>hope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despise</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Denis made her </a:t>
            </a:r>
            <a:r>
              <a:rPr dirty="0" sz="1450" spc="-5">
                <a:latin typeface="Times New Roman"/>
                <a:cs typeface="Times New Roman"/>
              </a:rPr>
              <a:t>a </a:t>
            </a:r>
            <a:r>
              <a:rPr dirty="0" sz="1450" spc="-10">
                <a:latin typeface="Times New Roman"/>
                <a:cs typeface="Times New Roman"/>
              </a:rPr>
              <a:t>respectful</a:t>
            </a:r>
            <a:r>
              <a:rPr dirty="0" sz="1450" spc="10">
                <a:latin typeface="Times New Roman"/>
                <a:cs typeface="Times New Roman"/>
              </a:rPr>
              <a:t> </a:t>
            </a:r>
            <a:r>
              <a:rPr dirty="0" sz="1450" spc="-10">
                <a:latin typeface="Times New Roman"/>
                <a:cs typeface="Times New Roman"/>
              </a:rPr>
              <a:t>inclination.</a:t>
            </a:r>
            <a:endParaRPr sz="1450">
              <a:latin typeface="Times New Roman"/>
              <a:cs typeface="Times New Roman"/>
            </a:endParaRPr>
          </a:p>
          <a:p>
            <a:pPr algn="just" marL="12700" marR="5715">
              <a:lnSpc>
                <a:spcPts val="1730"/>
              </a:lnSpc>
              <a:spcBef>
                <a:spcPts val="920"/>
              </a:spcBef>
            </a:pPr>
            <a:r>
              <a:rPr dirty="0" sz="1450" spc="-10">
                <a:latin typeface="Times New Roman"/>
                <a:cs typeface="Times New Roman"/>
              </a:rPr>
              <a:t>"Madam," </a:t>
            </a:r>
            <a:r>
              <a:rPr dirty="0" sz="1450" spc="-5">
                <a:latin typeface="Times New Roman"/>
                <a:cs typeface="Times New Roman"/>
              </a:rPr>
              <a:t>he </a:t>
            </a:r>
            <a:r>
              <a:rPr dirty="0" sz="1450" spc="-10">
                <a:latin typeface="Times New Roman"/>
                <a:cs typeface="Times New Roman"/>
              </a:rPr>
              <a:t>said, "you have honoured me </a:t>
            </a:r>
            <a:r>
              <a:rPr dirty="0" sz="1450" spc="-5">
                <a:latin typeface="Times New Roman"/>
                <a:cs typeface="Times New Roman"/>
              </a:rPr>
              <a:t>by your </a:t>
            </a:r>
            <a:r>
              <a:rPr dirty="0" sz="1450" spc="-10">
                <a:latin typeface="Times New Roman"/>
                <a:cs typeface="Times New Roman"/>
              </a:rPr>
              <a:t>confidence. It remains for  me to prove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unworthy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honour. </a:t>
            </a:r>
            <a:r>
              <a:rPr dirty="0" sz="1450" spc="-10">
                <a:latin typeface="Times New Roman"/>
                <a:cs typeface="Times New Roman"/>
              </a:rPr>
              <a:t>Is Messire </a:t>
            </a:r>
            <a:r>
              <a:rPr dirty="0" sz="1450" spc="-5">
                <a:latin typeface="Times New Roman"/>
                <a:cs typeface="Times New Roman"/>
              </a:rPr>
              <a:t>de </a:t>
            </a:r>
            <a:r>
              <a:rPr dirty="0" sz="1450" spc="-10">
                <a:latin typeface="Times New Roman"/>
                <a:cs typeface="Times New Roman"/>
              </a:rPr>
              <a:t>Maletroit at  hand?"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 believe </a:t>
            </a:r>
            <a:r>
              <a:rPr dirty="0" sz="1450" spc="-5">
                <a:latin typeface="Times New Roman"/>
                <a:cs typeface="Times New Roman"/>
              </a:rPr>
              <a:t>he </a:t>
            </a:r>
            <a:r>
              <a:rPr dirty="0" sz="1450" spc="-10">
                <a:latin typeface="Times New Roman"/>
                <a:cs typeface="Times New Roman"/>
              </a:rPr>
              <a:t>is writing in the salle without," she</a:t>
            </a:r>
            <a:r>
              <a:rPr dirty="0" sz="1450" spc="50">
                <a:latin typeface="Times New Roman"/>
                <a:cs typeface="Times New Roman"/>
              </a:rPr>
              <a:t> </a:t>
            </a:r>
            <a:r>
              <a:rPr dirty="0" sz="1450" spc="-10">
                <a:latin typeface="Times New Roman"/>
                <a:cs typeface="Times New Roman"/>
              </a:rPr>
              <a:t>answered.</a:t>
            </a:r>
            <a:endParaRPr sz="1450">
              <a:latin typeface="Times New Roman"/>
              <a:cs typeface="Times New Roman"/>
            </a:endParaRPr>
          </a:p>
          <a:p>
            <a:pPr algn="just" marL="12700" marR="10160">
              <a:lnSpc>
                <a:spcPts val="1730"/>
              </a:lnSpc>
              <a:spcBef>
                <a:spcPts val="919"/>
              </a:spcBef>
            </a:pPr>
            <a:r>
              <a:rPr dirty="0" sz="1450" spc="-10">
                <a:latin typeface="Times New Roman"/>
                <a:cs typeface="Times New Roman"/>
              </a:rPr>
              <a:t>"May </a:t>
            </a:r>
            <a:r>
              <a:rPr dirty="0" sz="1450" spc="-5">
                <a:latin typeface="Times New Roman"/>
                <a:cs typeface="Times New Roman"/>
              </a:rPr>
              <a:t>I </a:t>
            </a:r>
            <a:r>
              <a:rPr dirty="0" sz="1450" spc="-10">
                <a:latin typeface="Times New Roman"/>
                <a:cs typeface="Times New Roman"/>
              </a:rPr>
              <a:t>lead </a:t>
            </a:r>
            <a:r>
              <a:rPr dirty="0" sz="1450" spc="-5">
                <a:latin typeface="Times New Roman"/>
                <a:cs typeface="Times New Roman"/>
              </a:rPr>
              <a:t>you </a:t>
            </a:r>
            <a:r>
              <a:rPr dirty="0" sz="1450" spc="-15">
                <a:latin typeface="Times New Roman"/>
                <a:cs typeface="Times New Roman"/>
              </a:rPr>
              <a:t>thither, </a:t>
            </a:r>
            <a:r>
              <a:rPr dirty="0" sz="1450" spc="-10">
                <a:latin typeface="Times New Roman"/>
                <a:cs typeface="Times New Roman"/>
              </a:rPr>
              <a:t>madam?" asked Denis, offering his hand with his  most courtly</a:t>
            </a:r>
            <a:r>
              <a:rPr dirty="0" sz="1450" spc="-5">
                <a:latin typeface="Times New Roman"/>
                <a:cs typeface="Times New Roman"/>
              </a:rPr>
              <a:t> </a:t>
            </a:r>
            <a:r>
              <a:rPr dirty="0" sz="1450" spc="-10">
                <a:latin typeface="Times New Roman"/>
                <a:cs typeface="Times New Roman"/>
              </a:rPr>
              <a:t>bearing.</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She accepted it; and the pair passed </a:t>
            </a:r>
            <a:r>
              <a:rPr dirty="0" sz="1450" spc="-5">
                <a:latin typeface="Times New Roman"/>
                <a:cs typeface="Times New Roman"/>
              </a:rPr>
              <a:t>out of </a:t>
            </a:r>
            <a:r>
              <a:rPr dirty="0" sz="1450" spc="-10">
                <a:latin typeface="Times New Roman"/>
                <a:cs typeface="Times New Roman"/>
              </a:rPr>
              <a:t>the chapel, Blanche in </a:t>
            </a:r>
            <a:r>
              <a:rPr dirty="0" sz="1450" spc="-5">
                <a:latin typeface="Times New Roman"/>
                <a:cs typeface="Times New Roman"/>
              </a:rPr>
              <a:t>a </a:t>
            </a:r>
            <a:r>
              <a:rPr dirty="0" sz="1450" spc="-10">
                <a:latin typeface="Times New Roman"/>
                <a:cs typeface="Times New Roman"/>
              </a:rPr>
              <a:t>very  drooping and shamefast condition, </a:t>
            </a:r>
            <a:r>
              <a:rPr dirty="0" sz="1450" spc="-5">
                <a:latin typeface="Times New Roman"/>
                <a:cs typeface="Times New Roman"/>
              </a:rPr>
              <a:t>but </a:t>
            </a:r>
            <a:r>
              <a:rPr dirty="0" sz="1450" spc="-10">
                <a:latin typeface="Times New Roman"/>
                <a:cs typeface="Times New Roman"/>
              </a:rPr>
              <a:t>Denis strutting and ruffling in the  consciousness </a:t>
            </a:r>
            <a:r>
              <a:rPr dirty="0" sz="1450" spc="-5">
                <a:latin typeface="Times New Roman"/>
                <a:cs typeface="Times New Roman"/>
              </a:rPr>
              <a:t>of a </a:t>
            </a:r>
            <a:r>
              <a:rPr dirty="0" sz="1450" spc="-10">
                <a:latin typeface="Times New Roman"/>
                <a:cs typeface="Times New Roman"/>
              </a:rPr>
              <a:t>mission, and the boyish certainty </a:t>
            </a:r>
            <a:r>
              <a:rPr dirty="0" sz="1450" spc="-5">
                <a:latin typeface="Times New Roman"/>
                <a:cs typeface="Times New Roman"/>
              </a:rPr>
              <a:t>of </a:t>
            </a:r>
            <a:r>
              <a:rPr dirty="0" sz="1450" spc="-10">
                <a:latin typeface="Times New Roman"/>
                <a:cs typeface="Times New Roman"/>
              </a:rPr>
              <a:t>accomplishing it with  </a:t>
            </a:r>
            <a:r>
              <a:rPr dirty="0" sz="1450" spc="-20">
                <a:latin typeface="Times New Roman"/>
                <a:cs typeface="Times New Roman"/>
              </a:rPr>
              <a:t>honour.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Sire </a:t>
            </a:r>
            <a:r>
              <a:rPr dirty="0" sz="1450" spc="-5">
                <a:latin typeface="Times New Roman"/>
                <a:cs typeface="Times New Roman"/>
              </a:rPr>
              <a:t>de </a:t>
            </a:r>
            <a:r>
              <a:rPr dirty="0" sz="1450" spc="-10">
                <a:latin typeface="Times New Roman"/>
                <a:cs typeface="Times New Roman"/>
              </a:rPr>
              <a:t>Maletroit rose to meet them with an ironical</a:t>
            </a:r>
            <a:r>
              <a:rPr dirty="0" sz="1450" spc="60">
                <a:latin typeface="Times New Roman"/>
                <a:cs typeface="Times New Roman"/>
              </a:rPr>
              <a:t> </a:t>
            </a:r>
            <a:r>
              <a:rPr dirty="0" sz="1450" spc="-10">
                <a:latin typeface="Times New Roman"/>
                <a:cs typeface="Times New Roman"/>
              </a:rPr>
              <a:t>obeisance.</a:t>
            </a:r>
            <a:endParaRPr sz="1450">
              <a:latin typeface="Times New Roman"/>
              <a:cs typeface="Times New Roman"/>
            </a:endParaRPr>
          </a:p>
          <a:p>
            <a:pPr algn="just" marL="12700" marR="5080">
              <a:lnSpc>
                <a:spcPts val="1730"/>
              </a:lnSpc>
              <a:spcBef>
                <a:spcPts val="915"/>
              </a:spcBef>
            </a:pPr>
            <a:r>
              <a:rPr dirty="0" sz="1450" spc="-20">
                <a:latin typeface="Times New Roman"/>
                <a:cs typeface="Times New Roman"/>
              </a:rPr>
              <a:t>"Sir," </a:t>
            </a:r>
            <a:r>
              <a:rPr dirty="0" sz="1450" spc="-10">
                <a:latin typeface="Times New Roman"/>
                <a:cs typeface="Times New Roman"/>
              </a:rPr>
              <a:t>said Denis, with the grandest possible </a:t>
            </a:r>
            <a:r>
              <a:rPr dirty="0" sz="1450" spc="-25">
                <a:latin typeface="Times New Roman"/>
                <a:cs typeface="Times New Roman"/>
              </a:rPr>
              <a:t>air, </a:t>
            </a:r>
            <a:r>
              <a:rPr dirty="0" sz="1450" spc="-10">
                <a:latin typeface="Times New Roman"/>
                <a:cs typeface="Times New Roman"/>
              </a:rPr>
              <a:t>"I believe </a:t>
            </a:r>
            <a:r>
              <a:rPr dirty="0" sz="1450" spc="-5">
                <a:latin typeface="Times New Roman"/>
                <a:cs typeface="Times New Roman"/>
              </a:rPr>
              <a:t>I </a:t>
            </a:r>
            <a:r>
              <a:rPr dirty="0" sz="1450" spc="-10">
                <a:latin typeface="Times New Roman"/>
                <a:cs typeface="Times New Roman"/>
              </a:rPr>
              <a:t>am to have some  say in the matter </a:t>
            </a:r>
            <a:r>
              <a:rPr dirty="0" sz="1450" spc="-5">
                <a:latin typeface="Times New Roman"/>
                <a:cs typeface="Times New Roman"/>
              </a:rPr>
              <a:t>of </a:t>
            </a:r>
            <a:r>
              <a:rPr dirty="0" sz="1450" spc="-10">
                <a:latin typeface="Times New Roman"/>
                <a:cs typeface="Times New Roman"/>
              </a:rPr>
              <a:t>this marriage; and let me tell </a:t>
            </a:r>
            <a:r>
              <a:rPr dirty="0" sz="1450" spc="-5">
                <a:latin typeface="Times New Roman"/>
                <a:cs typeface="Times New Roman"/>
              </a:rPr>
              <a:t>you </a:t>
            </a:r>
            <a:r>
              <a:rPr dirty="0" sz="1450" spc="-10">
                <a:latin typeface="Times New Roman"/>
                <a:cs typeface="Times New Roman"/>
              </a:rPr>
              <a:t>at once,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no  </a:t>
            </a:r>
            <a:r>
              <a:rPr dirty="0" sz="1450" spc="-10">
                <a:latin typeface="Times New Roman"/>
                <a:cs typeface="Times New Roman"/>
              </a:rPr>
              <a:t>party to forcing the inclination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Had it been freely </a:t>
            </a:r>
            <a:r>
              <a:rPr dirty="0" sz="1450" spc="-15">
                <a:latin typeface="Times New Roman"/>
                <a:cs typeface="Times New Roman"/>
              </a:rPr>
              <a:t>offered </a:t>
            </a:r>
            <a:r>
              <a:rPr dirty="0" sz="1450" spc="-10">
                <a:latin typeface="Times New Roman"/>
                <a:cs typeface="Times New Roman"/>
              </a:rPr>
              <a:t>to  me, </a:t>
            </a:r>
            <a:r>
              <a:rPr dirty="0" sz="1450" spc="-5">
                <a:latin typeface="Times New Roman"/>
                <a:cs typeface="Times New Roman"/>
              </a:rPr>
              <a:t>I </a:t>
            </a:r>
            <a:r>
              <a:rPr dirty="0" sz="1450" spc="-10">
                <a:latin typeface="Times New Roman"/>
                <a:cs typeface="Times New Roman"/>
              </a:rPr>
              <a:t>should have been proud to accept her hand, for </a:t>
            </a:r>
            <a:r>
              <a:rPr dirty="0" sz="1450" spc="-5">
                <a:latin typeface="Times New Roman"/>
                <a:cs typeface="Times New Roman"/>
              </a:rPr>
              <a:t>I </a:t>
            </a:r>
            <a:r>
              <a:rPr dirty="0" sz="1450" spc="-10">
                <a:latin typeface="Times New Roman"/>
                <a:cs typeface="Times New Roman"/>
              </a:rPr>
              <a:t>perceive she is as </a:t>
            </a:r>
            <a:r>
              <a:rPr dirty="0" sz="1450" spc="-5">
                <a:latin typeface="Times New Roman"/>
                <a:cs typeface="Times New Roman"/>
              </a:rPr>
              <a:t>good  </a:t>
            </a:r>
            <a:r>
              <a:rPr dirty="0" sz="1450" spc="-10">
                <a:latin typeface="Times New Roman"/>
                <a:cs typeface="Times New Roman"/>
              </a:rPr>
              <a:t>as she is beautiful; </a:t>
            </a:r>
            <a:r>
              <a:rPr dirty="0" sz="1450" spc="-5">
                <a:latin typeface="Times New Roman"/>
                <a:cs typeface="Times New Roman"/>
              </a:rPr>
              <a:t>but </a:t>
            </a:r>
            <a:r>
              <a:rPr dirty="0" sz="1450" spc="-10">
                <a:latin typeface="Times New Roman"/>
                <a:cs typeface="Times New Roman"/>
              </a:rPr>
              <a:t>as things are, </a:t>
            </a:r>
            <a:r>
              <a:rPr dirty="0" sz="1450" spc="-5">
                <a:latin typeface="Times New Roman"/>
                <a:cs typeface="Times New Roman"/>
              </a:rPr>
              <a:t>I </a:t>
            </a:r>
            <a:r>
              <a:rPr dirty="0" sz="1450" spc="-10">
                <a:latin typeface="Times New Roman"/>
                <a:cs typeface="Times New Roman"/>
              </a:rPr>
              <a:t>have now the </a:t>
            </a:r>
            <a:r>
              <a:rPr dirty="0" sz="1450" spc="-15">
                <a:latin typeface="Times New Roman"/>
                <a:cs typeface="Times New Roman"/>
              </a:rPr>
              <a:t>honour, </a:t>
            </a:r>
            <a:r>
              <a:rPr dirty="0" sz="1450" spc="-10">
                <a:latin typeface="Times New Roman"/>
                <a:cs typeface="Times New Roman"/>
              </a:rPr>
              <a:t>messire, </a:t>
            </a:r>
            <a:r>
              <a:rPr dirty="0" sz="1450" spc="-5">
                <a:latin typeface="Times New Roman"/>
                <a:cs typeface="Times New Roman"/>
              </a:rPr>
              <a:t>of  </a:t>
            </a:r>
            <a:r>
              <a:rPr dirty="0" sz="1450" spc="-10">
                <a:latin typeface="Times New Roman"/>
                <a:cs typeface="Times New Roman"/>
              </a:rPr>
              <a:t>refusing."</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Blanche looked at him with gratitude in her eyes; </a:t>
            </a:r>
            <a:r>
              <a:rPr dirty="0" sz="1450" spc="-5">
                <a:latin typeface="Times New Roman"/>
                <a:cs typeface="Times New Roman"/>
              </a:rPr>
              <a:t>but </a:t>
            </a:r>
            <a:r>
              <a:rPr dirty="0" sz="1450" spc="-10">
                <a:latin typeface="Times New Roman"/>
                <a:cs typeface="Times New Roman"/>
              </a:rPr>
              <a:t>the old gentleman only  smiled and smiled, until his smile grew positively sickening to</a:t>
            </a:r>
            <a:r>
              <a:rPr dirty="0" sz="1450" spc="70">
                <a:latin typeface="Times New Roman"/>
                <a:cs typeface="Times New Roman"/>
              </a:rPr>
              <a:t> </a:t>
            </a:r>
            <a:r>
              <a:rPr dirty="0" sz="1450" spc="-10">
                <a:latin typeface="Times New Roman"/>
                <a:cs typeface="Times New Roman"/>
              </a:rPr>
              <a:t>Denis.</a:t>
            </a:r>
            <a:endParaRPr sz="1450">
              <a:latin typeface="Times New Roman"/>
              <a:cs typeface="Times New Roman"/>
            </a:endParaRPr>
          </a:p>
          <a:p>
            <a:pPr algn="just" marL="12700" marR="10160">
              <a:lnSpc>
                <a:spcPts val="1730"/>
              </a:lnSpc>
              <a:spcBef>
                <a:spcPts val="865"/>
              </a:spcBef>
            </a:pPr>
            <a:r>
              <a:rPr dirty="0" sz="1450" spc="-10">
                <a:latin typeface="Times New Roman"/>
                <a:cs typeface="Times New Roman"/>
              </a:rPr>
              <a:t>"I am afraid," </a:t>
            </a:r>
            <a:r>
              <a:rPr dirty="0" sz="1450" spc="-5">
                <a:latin typeface="Times New Roman"/>
                <a:cs typeface="Times New Roman"/>
              </a:rPr>
              <a:t>he </a:t>
            </a:r>
            <a:r>
              <a:rPr dirty="0" sz="1450" spc="-10">
                <a:latin typeface="Times New Roman"/>
                <a:cs typeface="Times New Roman"/>
              </a:rPr>
              <a:t>said, "Monsieur </a:t>
            </a:r>
            <a:r>
              <a:rPr dirty="0" sz="1450" spc="-5">
                <a:latin typeface="Times New Roman"/>
                <a:cs typeface="Times New Roman"/>
              </a:rPr>
              <a:t>de </a:t>
            </a:r>
            <a:r>
              <a:rPr dirty="0" sz="1450" spc="-10">
                <a:latin typeface="Times New Roman"/>
                <a:cs typeface="Times New Roman"/>
              </a:rPr>
              <a:t>Beaulieu, that </a:t>
            </a:r>
            <a:r>
              <a:rPr dirty="0" sz="1450" spc="-5">
                <a:latin typeface="Times New Roman"/>
                <a:cs typeface="Times New Roman"/>
              </a:rPr>
              <a:t>you do not </a:t>
            </a:r>
            <a:r>
              <a:rPr dirty="0" sz="1450" spc="-10">
                <a:latin typeface="Times New Roman"/>
                <a:cs typeface="Times New Roman"/>
              </a:rPr>
              <a:t>perfectly  understand the choice </a:t>
            </a:r>
            <a:r>
              <a:rPr dirty="0" sz="1450" spc="-5">
                <a:latin typeface="Times New Roman"/>
                <a:cs typeface="Times New Roman"/>
              </a:rPr>
              <a:t>I </a:t>
            </a:r>
            <a:r>
              <a:rPr dirty="0" sz="1450" spc="-10">
                <a:latin typeface="Times New Roman"/>
                <a:cs typeface="Times New Roman"/>
              </a:rPr>
              <a:t>have to </a:t>
            </a:r>
            <a:r>
              <a:rPr dirty="0" sz="1450" spc="-15">
                <a:latin typeface="Times New Roman"/>
                <a:cs typeface="Times New Roman"/>
              </a:rPr>
              <a:t>offer </a:t>
            </a:r>
            <a:r>
              <a:rPr dirty="0" sz="1450" spc="-5">
                <a:latin typeface="Times New Roman"/>
                <a:cs typeface="Times New Roman"/>
              </a:rPr>
              <a:t>you. </a:t>
            </a:r>
            <a:r>
              <a:rPr dirty="0" sz="1450" spc="-10">
                <a:latin typeface="Times New Roman"/>
                <a:cs typeface="Times New Roman"/>
              </a:rPr>
              <a:t>Follow me, </a:t>
            </a:r>
            <a:r>
              <a:rPr dirty="0" sz="1450" spc="-5">
                <a:latin typeface="Times New Roman"/>
                <a:cs typeface="Times New Roman"/>
              </a:rPr>
              <a:t>I </a:t>
            </a:r>
            <a:r>
              <a:rPr dirty="0" sz="1450" spc="-10">
                <a:latin typeface="Times New Roman"/>
                <a:cs typeface="Times New Roman"/>
              </a:rPr>
              <a:t>beseech </a:t>
            </a:r>
            <a:r>
              <a:rPr dirty="0" sz="1450" spc="-5">
                <a:latin typeface="Times New Roman"/>
                <a:cs typeface="Times New Roman"/>
              </a:rPr>
              <a:t>you, </a:t>
            </a:r>
            <a:r>
              <a:rPr dirty="0" sz="1450" spc="-10">
                <a:latin typeface="Times New Roman"/>
                <a:cs typeface="Times New Roman"/>
              </a:rPr>
              <a:t>to this  </a:t>
            </a:r>
            <a:r>
              <a:rPr dirty="0" sz="1450" spc="-20">
                <a:latin typeface="Times New Roman"/>
                <a:cs typeface="Times New Roman"/>
              </a:rPr>
              <a:t>window."</a:t>
            </a:r>
            <a:r>
              <a:rPr dirty="0" sz="1450" spc="105">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5">
                <a:latin typeface="Times New Roman"/>
                <a:cs typeface="Times New Roman"/>
              </a:rPr>
              <a:t>he</a:t>
            </a:r>
            <a:r>
              <a:rPr dirty="0" sz="1450" spc="110">
                <a:latin typeface="Times New Roman"/>
                <a:cs typeface="Times New Roman"/>
              </a:rPr>
              <a:t> </a:t>
            </a:r>
            <a:r>
              <a:rPr dirty="0" sz="1450" spc="-10">
                <a:latin typeface="Times New Roman"/>
                <a:cs typeface="Times New Roman"/>
              </a:rPr>
              <a:t>led</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way</a:t>
            </a:r>
            <a:r>
              <a:rPr dirty="0" sz="1450" spc="110">
                <a:latin typeface="Times New Roman"/>
                <a:cs typeface="Times New Roman"/>
              </a:rPr>
              <a:t> </a:t>
            </a:r>
            <a:r>
              <a:rPr dirty="0" sz="1450" spc="-10">
                <a:latin typeface="Times New Roman"/>
                <a:cs typeface="Times New Roman"/>
              </a:rPr>
              <a:t>to</a:t>
            </a:r>
            <a:r>
              <a:rPr dirty="0" sz="1450" spc="110">
                <a:latin typeface="Times New Roman"/>
                <a:cs typeface="Times New Roman"/>
              </a:rPr>
              <a:t> </a:t>
            </a:r>
            <a:r>
              <a:rPr dirty="0" sz="1450" spc="-5">
                <a:latin typeface="Times New Roman"/>
                <a:cs typeface="Times New Roman"/>
              </a:rPr>
              <a:t>one</a:t>
            </a:r>
            <a:r>
              <a:rPr dirty="0" sz="1450" spc="110">
                <a:latin typeface="Times New Roman"/>
                <a:cs typeface="Times New Roman"/>
              </a:rPr>
              <a:t> </a:t>
            </a:r>
            <a:r>
              <a:rPr dirty="0" sz="1450" spc="-5">
                <a:latin typeface="Times New Roman"/>
                <a:cs typeface="Times New Roman"/>
              </a:rPr>
              <a:t>of</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5">
                <a:latin typeface="Times New Roman"/>
                <a:cs typeface="Times New Roman"/>
              </a:rPr>
              <a:t>large</a:t>
            </a:r>
            <a:r>
              <a:rPr dirty="0" sz="1450" spc="110">
                <a:latin typeface="Times New Roman"/>
                <a:cs typeface="Times New Roman"/>
              </a:rPr>
              <a:t> </a:t>
            </a:r>
            <a:r>
              <a:rPr dirty="0" sz="1450" spc="-10">
                <a:latin typeface="Times New Roman"/>
                <a:cs typeface="Times New Roman"/>
              </a:rPr>
              <a:t>windows</a:t>
            </a:r>
            <a:r>
              <a:rPr dirty="0" sz="1450" spc="110">
                <a:latin typeface="Times New Roman"/>
                <a:cs typeface="Times New Roman"/>
              </a:rPr>
              <a:t> </a:t>
            </a:r>
            <a:r>
              <a:rPr dirty="0" sz="1450" spc="-10">
                <a:latin typeface="Times New Roman"/>
                <a:cs typeface="Times New Roman"/>
              </a:rPr>
              <a:t>which</a:t>
            </a:r>
            <a:r>
              <a:rPr dirty="0" sz="1450" spc="110">
                <a:latin typeface="Times New Roman"/>
                <a:cs typeface="Times New Roman"/>
              </a:rPr>
              <a:t> </a:t>
            </a:r>
            <a:r>
              <a:rPr dirty="0" sz="1450" spc="-10">
                <a:latin typeface="Times New Roman"/>
                <a:cs typeface="Times New Roman"/>
              </a:rPr>
              <a:t>stood</a:t>
            </a:r>
            <a:r>
              <a:rPr dirty="0" sz="1450" spc="110">
                <a:latin typeface="Times New Roman"/>
                <a:cs typeface="Times New Roman"/>
              </a:rPr>
              <a:t> </a:t>
            </a:r>
            <a:r>
              <a:rPr dirty="0" sz="1450" spc="-10">
                <a:latin typeface="Times New Roman"/>
                <a:cs typeface="Times New Roman"/>
              </a:rPr>
              <a:t>open</a:t>
            </a:r>
            <a:endParaRPr sz="1450">
              <a:latin typeface="Times New Roman"/>
              <a:cs typeface="Times New Roman"/>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on </a:t>
            </a:r>
            <a:r>
              <a:rPr dirty="0" sz="1450" spc="-10">
                <a:latin typeface="Times New Roman"/>
                <a:cs typeface="Times New Roman"/>
              </a:rPr>
              <a:t>the night. </a:t>
            </a:r>
            <a:r>
              <a:rPr dirty="0" sz="1450" spc="-45">
                <a:latin typeface="Times New Roman"/>
                <a:cs typeface="Times New Roman"/>
              </a:rPr>
              <a:t>"You </a:t>
            </a:r>
            <a:r>
              <a:rPr dirty="0" sz="1450" spc="-10">
                <a:latin typeface="Times New Roman"/>
                <a:cs typeface="Times New Roman"/>
              </a:rPr>
              <a:t>observe,"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"there is an iron ring in the upper  </a:t>
            </a:r>
            <a:r>
              <a:rPr dirty="0" sz="1450" spc="-20">
                <a:latin typeface="Times New Roman"/>
                <a:cs typeface="Times New Roman"/>
              </a:rPr>
              <a:t>masonry, </a:t>
            </a:r>
            <a:r>
              <a:rPr dirty="0" sz="1450" spc="-10">
                <a:latin typeface="Times New Roman"/>
                <a:cs typeface="Times New Roman"/>
              </a:rPr>
              <a:t>and reeved through that, </a:t>
            </a:r>
            <a:r>
              <a:rPr dirty="0" sz="1450" spc="-5">
                <a:latin typeface="Times New Roman"/>
                <a:cs typeface="Times New Roman"/>
              </a:rPr>
              <a:t>a </a:t>
            </a:r>
            <a:r>
              <a:rPr dirty="0" sz="1450" spc="-10">
                <a:latin typeface="Times New Roman"/>
                <a:cs typeface="Times New Roman"/>
              </a:rPr>
              <a:t>very efficacious rope. </a:t>
            </a:r>
            <a:r>
              <a:rPr dirty="0" sz="1450" spc="-35">
                <a:latin typeface="Times New Roman"/>
                <a:cs typeface="Times New Roman"/>
              </a:rPr>
              <a:t>Now, </a:t>
            </a:r>
            <a:r>
              <a:rPr dirty="0" sz="1450" spc="-10">
                <a:latin typeface="Times New Roman"/>
                <a:cs typeface="Times New Roman"/>
              </a:rPr>
              <a:t>mark my  words; if </a:t>
            </a:r>
            <a:r>
              <a:rPr dirty="0" sz="1450" spc="-5">
                <a:latin typeface="Times New Roman"/>
                <a:cs typeface="Times New Roman"/>
              </a:rPr>
              <a:t>you </a:t>
            </a:r>
            <a:r>
              <a:rPr dirty="0" sz="1450" spc="-10">
                <a:latin typeface="Times New Roman"/>
                <a:cs typeface="Times New Roman"/>
              </a:rPr>
              <a:t>should find </a:t>
            </a:r>
            <a:r>
              <a:rPr dirty="0" sz="1450" spc="-5">
                <a:latin typeface="Times New Roman"/>
                <a:cs typeface="Times New Roman"/>
              </a:rPr>
              <a:t>your </a:t>
            </a:r>
            <a:r>
              <a:rPr dirty="0" sz="1450" spc="-10">
                <a:latin typeface="Times New Roman"/>
                <a:cs typeface="Times New Roman"/>
              </a:rPr>
              <a:t>disinclination to my niece's person  insurmountable, </a:t>
            </a:r>
            <a:r>
              <a:rPr dirty="0" sz="1450" spc="-5">
                <a:latin typeface="Times New Roman"/>
                <a:cs typeface="Times New Roman"/>
              </a:rPr>
              <a:t>I </a:t>
            </a:r>
            <a:r>
              <a:rPr dirty="0" sz="1450" spc="-10">
                <a:latin typeface="Times New Roman"/>
                <a:cs typeface="Times New Roman"/>
              </a:rPr>
              <a:t>shall have </a:t>
            </a:r>
            <a:r>
              <a:rPr dirty="0" sz="1450" spc="-5">
                <a:latin typeface="Times New Roman"/>
                <a:cs typeface="Times New Roman"/>
              </a:rPr>
              <a:t>you </a:t>
            </a:r>
            <a:r>
              <a:rPr dirty="0" sz="1450" spc="-10">
                <a:latin typeface="Times New Roman"/>
                <a:cs typeface="Times New Roman"/>
              </a:rPr>
              <a:t>hanged </a:t>
            </a:r>
            <a:r>
              <a:rPr dirty="0" sz="1450" spc="-5">
                <a:latin typeface="Times New Roman"/>
                <a:cs typeface="Times New Roman"/>
              </a:rPr>
              <a:t>out of </a:t>
            </a:r>
            <a:r>
              <a:rPr dirty="0" sz="1450" spc="-10">
                <a:latin typeface="Times New Roman"/>
                <a:cs typeface="Times New Roman"/>
              </a:rPr>
              <a:t>this window before sunrise. </a:t>
            </a:r>
            <a:r>
              <a:rPr dirty="0" sz="1450" spc="-5">
                <a:latin typeface="Times New Roman"/>
                <a:cs typeface="Times New Roman"/>
              </a:rPr>
              <a:t>I  </a:t>
            </a:r>
            <a:r>
              <a:rPr dirty="0" sz="1450" spc="-10">
                <a:latin typeface="Times New Roman"/>
                <a:cs typeface="Times New Roman"/>
              </a:rPr>
              <a:t>shall only proceed to such an extremity with the greatest regret, </a:t>
            </a:r>
            <a:r>
              <a:rPr dirty="0" sz="1450" spc="-5">
                <a:latin typeface="Times New Roman"/>
                <a:cs typeface="Times New Roman"/>
              </a:rPr>
              <a:t>you </a:t>
            </a:r>
            <a:r>
              <a:rPr dirty="0" sz="1450" spc="-10">
                <a:latin typeface="Times New Roman"/>
                <a:cs typeface="Times New Roman"/>
              </a:rPr>
              <a:t>may  believe me. For it is </a:t>
            </a:r>
            <a:r>
              <a:rPr dirty="0" sz="1450" spc="-5">
                <a:latin typeface="Times New Roman"/>
                <a:cs typeface="Times New Roman"/>
              </a:rPr>
              <a:t>not </a:t>
            </a:r>
            <a:r>
              <a:rPr dirty="0" sz="1450" spc="-10">
                <a:latin typeface="Times New Roman"/>
                <a:cs typeface="Times New Roman"/>
              </a:rPr>
              <a:t>at all </a:t>
            </a:r>
            <a:r>
              <a:rPr dirty="0" sz="1450" spc="-5">
                <a:latin typeface="Times New Roman"/>
                <a:cs typeface="Times New Roman"/>
              </a:rPr>
              <a:t>your </a:t>
            </a:r>
            <a:r>
              <a:rPr dirty="0" sz="1450" spc="-10">
                <a:latin typeface="Times New Roman"/>
                <a:cs typeface="Times New Roman"/>
              </a:rPr>
              <a:t>death that </a:t>
            </a:r>
            <a:r>
              <a:rPr dirty="0" sz="1450" spc="-5">
                <a:latin typeface="Times New Roman"/>
                <a:cs typeface="Times New Roman"/>
              </a:rPr>
              <a:t>I </a:t>
            </a:r>
            <a:r>
              <a:rPr dirty="0" sz="1450" spc="-10">
                <a:latin typeface="Times New Roman"/>
                <a:cs typeface="Times New Roman"/>
              </a:rPr>
              <a:t>desire, </a:t>
            </a:r>
            <a:r>
              <a:rPr dirty="0" sz="1450" spc="-5">
                <a:latin typeface="Times New Roman"/>
                <a:cs typeface="Times New Roman"/>
              </a:rPr>
              <a:t>but </a:t>
            </a:r>
            <a:r>
              <a:rPr dirty="0" sz="1450" spc="-10">
                <a:latin typeface="Times New Roman"/>
                <a:cs typeface="Times New Roman"/>
              </a:rPr>
              <a:t>my niece's  establishment in life. At the same time, it must come to that if </a:t>
            </a:r>
            <a:r>
              <a:rPr dirty="0" sz="1450" spc="-5">
                <a:latin typeface="Times New Roman"/>
                <a:cs typeface="Times New Roman"/>
              </a:rPr>
              <a:t>you </a:t>
            </a:r>
            <a:r>
              <a:rPr dirty="0" sz="1450" spc="-10">
                <a:latin typeface="Times New Roman"/>
                <a:cs typeface="Times New Roman"/>
              </a:rPr>
              <a:t>prove  obstinate. </a:t>
            </a:r>
            <a:r>
              <a:rPr dirty="0" sz="1450" spc="-45">
                <a:latin typeface="Times New Roman"/>
                <a:cs typeface="Times New Roman"/>
              </a:rPr>
              <a:t>Your </a:t>
            </a:r>
            <a:r>
              <a:rPr dirty="0" sz="1450" spc="-25">
                <a:latin typeface="Times New Roman"/>
                <a:cs typeface="Times New Roman"/>
              </a:rPr>
              <a:t>family, </a:t>
            </a:r>
            <a:r>
              <a:rPr dirty="0" sz="1450" spc="-10">
                <a:latin typeface="Times New Roman"/>
                <a:cs typeface="Times New Roman"/>
              </a:rPr>
              <a:t>Monsieur </a:t>
            </a:r>
            <a:r>
              <a:rPr dirty="0" sz="1450" spc="-5">
                <a:latin typeface="Times New Roman"/>
                <a:cs typeface="Times New Roman"/>
              </a:rPr>
              <a:t>de </a:t>
            </a:r>
            <a:r>
              <a:rPr dirty="0" sz="1450" spc="-10">
                <a:latin typeface="Times New Roman"/>
                <a:cs typeface="Times New Roman"/>
              </a:rPr>
              <a:t>Beaulieu, is very well in its way;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sprang from Charlemagne,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refuse the hand </a:t>
            </a:r>
            <a:r>
              <a:rPr dirty="0" sz="1450" spc="-5">
                <a:latin typeface="Times New Roman"/>
                <a:cs typeface="Times New Roman"/>
              </a:rPr>
              <a:t>of a </a:t>
            </a:r>
            <a:r>
              <a:rPr dirty="0" sz="1450" spc="-10">
                <a:latin typeface="Times New Roman"/>
                <a:cs typeface="Times New Roman"/>
              </a:rPr>
              <a:t>Maletroit  with impunity </a:t>
            </a:r>
            <a:r>
              <a:rPr dirty="0" sz="1450" spc="-5">
                <a:latin typeface="Times New Roman"/>
                <a:cs typeface="Times New Roman"/>
              </a:rPr>
              <a:t>- not </a:t>
            </a:r>
            <a:r>
              <a:rPr dirty="0" sz="1450" spc="-10">
                <a:latin typeface="Times New Roman"/>
                <a:cs typeface="Times New Roman"/>
              </a:rPr>
              <a:t>if she had been as common as the Paris road </a:t>
            </a:r>
            <a:r>
              <a:rPr dirty="0" sz="1450" spc="-5">
                <a:latin typeface="Times New Roman"/>
                <a:cs typeface="Times New Roman"/>
              </a:rPr>
              <a:t>- not </a:t>
            </a:r>
            <a:r>
              <a:rPr dirty="0" sz="1450" spc="-10">
                <a:latin typeface="Times New Roman"/>
                <a:cs typeface="Times New Roman"/>
              </a:rPr>
              <a:t>if she  were as hideous as the gargoyle over my </a:t>
            </a:r>
            <a:r>
              <a:rPr dirty="0" sz="1450" spc="-25">
                <a:latin typeface="Times New Roman"/>
                <a:cs typeface="Times New Roman"/>
              </a:rPr>
              <a:t>door. </a:t>
            </a:r>
            <a:r>
              <a:rPr dirty="0" sz="1450" spc="-10">
                <a:latin typeface="Times New Roman"/>
                <a:cs typeface="Times New Roman"/>
              </a:rPr>
              <a:t>Neither my niece </a:t>
            </a:r>
            <a:r>
              <a:rPr dirty="0" sz="1450" spc="-5">
                <a:latin typeface="Times New Roman"/>
                <a:cs typeface="Times New Roman"/>
              </a:rPr>
              <a:t>nor you, nor  </a:t>
            </a:r>
            <a:r>
              <a:rPr dirty="0" sz="1450" spc="-10">
                <a:latin typeface="Times New Roman"/>
                <a:cs typeface="Times New Roman"/>
              </a:rPr>
              <a:t>my own private feelings, move me at all in this </a:t>
            </a:r>
            <a:r>
              <a:rPr dirty="0" sz="1450" spc="-20">
                <a:latin typeface="Times New Roman"/>
                <a:cs typeface="Times New Roman"/>
              </a:rPr>
              <a:t>matter. </a:t>
            </a:r>
            <a:r>
              <a:rPr dirty="0" sz="1450" spc="-10">
                <a:latin typeface="Times New Roman"/>
                <a:cs typeface="Times New Roman"/>
              </a:rPr>
              <a:t>The </a:t>
            </a:r>
            <a:r>
              <a:rPr dirty="0" sz="1450" spc="-5">
                <a:latin typeface="Times New Roman"/>
                <a:cs typeface="Times New Roman"/>
              </a:rPr>
              <a:t>honour of </a:t>
            </a:r>
            <a:r>
              <a:rPr dirty="0" sz="1450" spc="-10">
                <a:latin typeface="Times New Roman"/>
                <a:cs typeface="Times New Roman"/>
              </a:rPr>
              <a:t>my  house has been compromised;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the guilty person; at least  </a:t>
            </a:r>
            <a:r>
              <a:rPr dirty="0" sz="1450" spc="-5">
                <a:latin typeface="Times New Roman"/>
                <a:cs typeface="Times New Roman"/>
              </a:rPr>
              <a:t>you </a:t>
            </a:r>
            <a:r>
              <a:rPr dirty="0" sz="1450" spc="-10">
                <a:latin typeface="Times New Roman"/>
                <a:cs typeface="Times New Roman"/>
              </a:rPr>
              <a:t>are now in the secret; and </a:t>
            </a:r>
            <a:r>
              <a:rPr dirty="0" sz="1450" spc="-5">
                <a:latin typeface="Times New Roman"/>
                <a:cs typeface="Times New Roman"/>
              </a:rPr>
              <a:t>you </a:t>
            </a:r>
            <a:r>
              <a:rPr dirty="0" sz="1450" spc="-10">
                <a:latin typeface="Times New Roman"/>
                <a:cs typeface="Times New Roman"/>
              </a:rPr>
              <a:t>can hardly wonder if </a:t>
            </a:r>
            <a:r>
              <a:rPr dirty="0" sz="1450" spc="-5">
                <a:latin typeface="Times New Roman"/>
                <a:cs typeface="Times New Roman"/>
              </a:rPr>
              <a:t>I </a:t>
            </a:r>
            <a:r>
              <a:rPr dirty="0" sz="1450" spc="-10">
                <a:latin typeface="Times New Roman"/>
                <a:cs typeface="Times New Roman"/>
              </a:rPr>
              <a:t>request </a:t>
            </a:r>
            <a:r>
              <a:rPr dirty="0" sz="1450" spc="-5">
                <a:latin typeface="Times New Roman"/>
                <a:cs typeface="Times New Roman"/>
              </a:rPr>
              <a:t>you </a:t>
            </a:r>
            <a:r>
              <a:rPr dirty="0" sz="1450" spc="-10">
                <a:latin typeface="Times New Roman"/>
                <a:cs typeface="Times New Roman"/>
              </a:rPr>
              <a:t>to wipe  </a:t>
            </a:r>
            <a:r>
              <a:rPr dirty="0" sz="1450" spc="-5">
                <a:latin typeface="Times New Roman"/>
                <a:cs typeface="Times New Roman"/>
              </a:rPr>
              <a:t>out </a:t>
            </a:r>
            <a:r>
              <a:rPr dirty="0" sz="1450" spc="-10">
                <a:latin typeface="Times New Roman"/>
                <a:cs typeface="Times New Roman"/>
              </a:rPr>
              <a:t>the stain. If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your </a:t>
            </a:r>
            <a:r>
              <a:rPr dirty="0" sz="1450" spc="-10">
                <a:latin typeface="Times New Roman"/>
                <a:cs typeface="Times New Roman"/>
              </a:rPr>
              <a:t>blood </a:t>
            </a:r>
            <a:r>
              <a:rPr dirty="0" sz="1450" spc="-5">
                <a:latin typeface="Times New Roman"/>
                <a:cs typeface="Times New Roman"/>
              </a:rPr>
              <a:t>be on your </a:t>
            </a:r>
            <a:r>
              <a:rPr dirty="0" sz="1450" spc="-10">
                <a:latin typeface="Times New Roman"/>
                <a:cs typeface="Times New Roman"/>
              </a:rPr>
              <a:t>own head! It will </a:t>
            </a:r>
            <a:r>
              <a:rPr dirty="0" sz="1450" spc="-5">
                <a:latin typeface="Times New Roman"/>
                <a:cs typeface="Times New Roman"/>
              </a:rPr>
              <a:t>be no  </a:t>
            </a:r>
            <a:r>
              <a:rPr dirty="0" sz="1450" spc="-10">
                <a:latin typeface="Times New Roman"/>
                <a:cs typeface="Times New Roman"/>
              </a:rPr>
              <a:t>great satisfaction to me to have </a:t>
            </a:r>
            <a:r>
              <a:rPr dirty="0" sz="1450" spc="-5">
                <a:latin typeface="Times New Roman"/>
                <a:cs typeface="Times New Roman"/>
              </a:rPr>
              <a:t>your </a:t>
            </a:r>
            <a:r>
              <a:rPr dirty="0" sz="1450" spc="-10">
                <a:latin typeface="Times New Roman"/>
                <a:cs typeface="Times New Roman"/>
              </a:rPr>
              <a:t>interesting relics kicking their heels in the  breeze below my windows; </a:t>
            </a:r>
            <a:r>
              <a:rPr dirty="0" sz="1450" spc="-5">
                <a:latin typeface="Times New Roman"/>
                <a:cs typeface="Times New Roman"/>
              </a:rPr>
              <a:t>but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loaf is better than </a:t>
            </a:r>
            <a:r>
              <a:rPr dirty="0" sz="1450" spc="-5">
                <a:latin typeface="Times New Roman"/>
                <a:cs typeface="Times New Roman"/>
              </a:rPr>
              <a:t>no </a:t>
            </a:r>
            <a:r>
              <a:rPr dirty="0" sz="1450" spc="-10">
                <a:latin typeface="Times New Roman"/>
                <a:cs typeface="Times New Roman"/>
              </a:rPr>
              <a:t>bread, and if </a:t>
            </a:r>
            <a:r>
              <a:rPr dirty="0" sz="1450" spc="-5">
                <a:latin typeface="Times New Roman"/>
                <a:cs typeface="Times New Roman"/>
              </a:rPr>
              <a:t>I  </a:t>
            </a:r>
            <a:r>
              <a:rPr dirty="0" sz="1450" spc="-10">
                <a:latin typeface="Times New Roman"/>
                <a:cs typeface="Times New Roman"/>
              </a:rPr>
              <a:t>cannot cure the </a:t>
            </a:r>
            <a:r>
              <a:rPr dirty="0" sz="1450" spc="-15">
                <a:latin typeface="Times New Roman"/>
                <a:cs typeface="Times New Roman"/>
              </a:rPr>
              <a:t>dishonour, </a:t>
            </a:r>
            <a:r>
              <a:rPr dirty="0" sz="1450" spc="-5">
                <a:latin typeface="Times New Roman"/>
                <a:cs typeface="Times New Roman"/>
              </a:rPr>
              <a:t>I </a:t>
            </a:r>
            <a:r>
              <a:rPr dirty="0" sz="1450" spc="-10">
                <a:latin typeface="Times New Roman"/>
                <a:cs typeface="Times New Roman"/>
              </a:rPr>
              <a:t>shall at least stop the</a:t>
            </a:r>
            <a:r>
              <a:rPr dirty="0" sz="1450" spc="60">
                <a:latin typeface="Times New Roman"/>
                <a:cs typeface="Times New Roman"/>
              </a:rPr>
              <a:t> </a:t>
            </a:r>
            <a:r>
              <a:rPr dirty="0" sz="1450" spc="-10">
                <a:latin typeface="Times New Roman"/>
                <a:cs typeface="Times New Roman"/>
              </a:rPr>
              <a:t>scandal."</a:t>
            </a:r>
            <a:endParaRPr sz="1450">
              <a:latin typeface="Times New Roman"/>
              <a:cs typeface="Times New Roman"/>
            </a:endParaRPr>
          </a:p>
          <a:p>
            <a:pPr algn="just" marL="12700">
              <a:lnSpc>
                <a:spcPct val="100000"/>
              </a:lnSpc>
              <a:spcBef>
                <a:spcPts val="770"/>
              </a:spcBef>
            </a:pPr>
            <a:r>
              <a:rPr dirty="0" sz="1450" spc="-10">
                <a:latin typeface="Times New Roman"/>
                <a:cs typeface="Times New Roman"/>
              </a:rPr>
              <a:t>There was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pause.</a:t>
            </a:r>
            <a:endParaRPr sz="1450">
              <a:latin typeface="Times New Roman"/>
              <a:cs typeface="Times New Roman"/>
            </a:endParaRPr>
          </a:p>
          <a:p>
            <a:pPr algn="just" marL="12700" marR="8255">
              <a:lnSpc>
                <a:spcPts val="1730"/>
              </a:lnSpc>
              <a:spcBef>
                <a:spcPts val="920"/>
              </a:spcBef>
            </a:pPr>
            <a:r>
              <a:rPr dirty="0" sz="1450" spc="-10">
                <a:latin typeface="Times New Roman"/>
                <a:cs typeface="Times New Roman"/>
              </a:rPr>
              <a:t>"I believe there are other ways </a:t>
            </a:r>
            <a:r>
              <a:rPr dirty="0" sz="1450" spc="-5">
                <a:latin typeface="Times New Roman"/>
                <a:cs typeface="Times New Roman"/>
              </a:rPr>
              <a:t>of </a:t>
            </a:r>
            <a:r>
              <a:rPr dirty="0" sz="1450" spc="-10">
                <a:latin typeface="Times New Roman"/>
                <a:cs typeface="Times New Roman"/>
              </a:rPr>
              <a:t>settling such imbroglios among gentlemen,"  said Denis. </a:t>
            </a:r>
            <a:r>
              <a:rPr dirty="0" sz="1450" spc="-45">
                <a:latin typeface="Times New Roman"/>
                <a:cs typeface="Times New Roman"/>
              </a:rPr>
              <a:t>"You </a:t>
            </a:r>
            <a:r>
              <a:rPr dirty="0" sz="1450" spc="-10">
                <a:latin typeface="Times New Roman"/>
                <a:cs typeface="Times New Roman"/>
              </a:rPr>
              <a:t>wear </a:t>
            </a:r>
            <a:r>
              <a:rPr dirty="0" sz="1450" spc="-5">
                <a:latin typeface="Times New Roman"/>
                <a:cs typeface="Times New Roman"/>
              </a:rPr>
              <a:t>a </a:t>
            </a:r>
            <a:r>
              <a:rPr dirty="0" sz="1450" spc="-10">
                <a:latin typeface="Times New Roman"/>
                <a:cs typeface="Times New Roman"/>
              </a:rPr>
              <a:t>sword, and </a:t>
            </a:r>
            <a:r>
              <a:rPr dirty="0" sz="1450" spc="-5">
                <a:latin typeface="Times New Roman"/>
                <a:cs typeface="Times New Roman"/>
              </a:rPr>
              <a:t>I </a:t>
            </a:r>
            <a:r>
              <a:rPr dirty="0" sz="1450" spc="-10">
                <a:latin typeface="Times New Roman"/>
                <a:cs typeface="Times New Roman"/>
              </a:rPr>
              <a:t>hear </a:t>
            </a:r>
            <a:r>
              <a:rPr dirty="0" sz="1450" spc="-5">
                <a:latin typeface="Times New Roman"/>
                <a:cs typeface="Times New Roman"/>
              </a:rPr>
              <a:t>you </a:t>
            </a:r>
            <a:r>
              <a:rPr dirty="0" sz="1450" spc="-10">
                <a:latin typeface="Times New Roman"/>
                <a:cs typeface="Times New Roman"/>
              </a:rPr>
              <a:t>have used it with</a:t>
            </a:r>
            <a:r>
              <a:rPr dirty="0" sz="1450" spc="145">
                <a:latin typeface="Times New Roman"/>
                <a:cs typeface="Times New Roman"/>
              </a:rPr>
              <a:t> </a:t>
            </a:r>
            <a:r>
              <a:rPr dirty="0" sz="1450" spc="-10">
                <a:latin typeface="Times New Roman"/>
                <a:cs typeface="Times New Roman"/>
              </a:rPr>
              <a:t>distinction."</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The Sire </a:t>
            </a:r>
            <a:r>
              <a:rPr dirty="0" sz="1450" spc="-5">
                <a:latin typeface="Times New Roman"/>
                <a:cs typeface="Times New Roman"/>
              </a:rPr>
              <a:t>de </a:t>
            </a:r>
            <a:r>
              <a:rPr dirty="0" sz="1450" spc="-10">
                <a:latin typeface="Times New Roman"/>
                <a:cs typeface="Times New Roman"/>
              </a:rPr>
              <a:t>Maletroit made </a:t>
            </a:r>
            <a:r>
              <a:rPr dirty="0" sz="1450" spc="-5">
                <a:latin typeface="Times New Roman"/>
                <a:cs typeface="Times New Roman"/>
              </a:rPr>
              <a:t>a </a:t>
            </a:r>
            <a:r>
              <a:rPr dirty="0" sz="1450" spc="-10">
                <a:latin typeface="Times New Roman"/>
                <a:cs typeface="Times New Roman"/>
              </a:rPr>
              <a:t>signal to the chaplain, who crossed the room  with long silent strides and raised the arras over the third </a:t>
            </a:r>
            <a:r>
              <a:rPr dirty="0" sz="1450" spc="-5">
                <a:latin typeface="Times New Roman"/>
                <a:cs typeface="Times New Roman"/>
              </a:rPr>
              <a:t>of </a:t>
            </a:r>
            <a:r>
              <a:rPr dirty="0" sz="1450" spc="-10">
                <a:latin typeface="Times New Roman"/>
                <a:cs typeface="Times New Roman"/>
              </a:rPr>
              <a:t>the three doors. It  was only </a:t>
            </a:r>
            <a:r>
              <a:rPr dirty="0" sz="1450" spc="-5">
                <a:latin typeface="Times New Roman"/>
                <a:cs typeface="Times New Roman"/>
              </a:rPr>
              <a:t>a </a:t>
            </a:r>
            <a:r>
              <a:rPr dirty="0" sz="1450" spc="-10">
                <a:latin typeface="Times New Roman"/>
                <a:cs typeface="Times New Roman"/>
              </a:rPr>
              <a:t>moment before </a:t>
            </a:r>
            <a:r>
              <a:rPr dirty="0" sz="1450" spc="-5">
                <a:latin typeface="Times New Roman"/>
                <a:cs typeface="Times New Roman"/>
              </a:rPr>
              <a:t>he </a:t>
            </a:r>
            <a:r>
              <a:rPr dirty="0" sz="1450" spc="-10">
                <a:latin typeface="Times New Roman"/>
                <a:cs typeface="Times New Roman"/>
              </a:rPr>
              <a:t>let it fall again; </a:t>
            </a:r>
            <a:r>
              <a:rPr dirty="0" sz="1450" spc="-5">
                <a:latin typeface="Times New Roman"/>
                <a:cs typeface="Times New Roman"/>
              </a:rPr>
              <a:t>but </a:t>
            </a:r>
            <a:r>
              <a:rPr dirty="0" sz="1450" spc="-10">
                <a:latin typeface="Times New Roman"/>
                <a:cs typeface="Times New Roman"/>
              </a:rPr>
              <a:t>Denis had time to see </a:t>
            </a:r>
            <a:r>
              <a:rPr dirty="0" sz="1450" spc="-5">
                <a:latin typeface="Times New Roman"/>
                <a:cs typeface="Times New Roman"/>
              </a:rPr>
              <a:t>a  </a:t>
            </a:r>
            <a:r>
              <a:rPr dirty="0" sz="1450" spc="-10">
                <a:latin typeface="Times New Roman"/>
                <a:cs typeface="Times New Roman"/>
              </a:rPr>
              <a:t>dusky passage full </a:t>
            </a:r>
            <a:r>
              <a:rPr dirty="0" sz="1450" spc="-5">
                <a:latin typeface="Times New Roman"/>
                <a:cs typeface="Times New Roman"/>
              </a:rPr>
              <a:t>of </a:t>
            </a:r>
            <a:r>
              <a:rPr dirty="0" sz="1450" spc="-10">
                <a:latin typeface="Times New Roman"/>
                <a:cs typeface="Times New Roman"/>
              </a:rPr>
              <a:t>armed</a:t>
            </a:r>
            <a:r>
              <a:rPr dirty="0" sz="1450" spc="5">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little </a:t>
            </a:r>
            <a:r>
              <a:rPr dirty="0" sz="1450" spc="-15">
                <a:latin typeface="Times New Roman"/>
                <a:cs typeface="Times New Roman"/>
              </a:rPr>
              <a:t>younger, </a:t>
            </a:r>
            <a:r>
              <a:rPr dirty="0" sz="1450" spc="-5">
                <a:latin typeface="Times New Roman"/>
                <a:cs typeface="Times New Roman"/>
              </a:rPr>
              <a:t>I </a:t>
            </a:r>
            <a:r>
              <a:rPr dirty="0" sz="1450" spc="-10">
                <a:latin typeface="Times New Roman"/>
                <a:cs typeface="Times New Roman"/>
              </a:rPr>
              <a:t>should have been delighted to </a:t>
            </a:r>
            <a:r>
              <a:rPr dirty="0" sz="1450" spc="-5">
                <a:latin typeface="Times New Roman"/>
                <a:cs typeface="Times New Roman"/>
              </a:rPr>
              <a:t>honour you,  </a:t>
            </a:r>
            <a:r>
              <a:rPr dirty="0" sz="1450" spc="-10">
                <a:latin typeface="Times New Roman"/>
                <a:cs typeface="Times New Roman"/>
              </a:rPr>
              <a:t>Monsieur </a:t>
            </a:r>
            <a:r>
              <a:rPr dirty="0" sz="1450" spc="-5">
                <a:latin typeface="Times New Roman"/>
                <a:cs typeface="Times New Roman"/>
              </a:rPr>
              <a:t>de </a:t>
            </a:r>
            <a:r>
              <a:rPr dirty="0" sz="1450" spc="-10">
                <a:latin typeface="Times New Roman"/>
                <a:cs typeface="Times New Roman"/>
              </a:rPr>
              <a:t>Beaulieu," said Sire Alain; "but </a:t>
            </a:r>
            <a:r>
              <a:rPr dirty="0" sz="1450" spc="-5">
                <a:latin typeface="Times New Roman"/>
                <a:cs typeface="Times New Roman"/>
              </a:rPr>
              <a:t>I </a:t>
            </a:r>
            <a:r>
              <a:rPr dirty="0" sz="1450" spc="-10">
                <a:latin typeface="Times New Roman"/>
                <a:cs typeface="Times New Roman"/>
              </a:rPr>
              <a:t>am now too </a:t>
            </a:r>
            <a:r>
              <a:rPr dirty="0" sz="1450" spc="-5">
                <a:latin typeface="Times New Roman"/>
                <a:cs typeface="Times New Roman"/>
              </a:rPr>
              <a:t>old. </a:t>
            </a:r>
            <a:r>
              <a:rPr dirty="0" sz="1450" spc="-10">
                <a:latin typeface="Times New Roman"/>
                <a:cs typeface="Times New Roman"/>
              </a:rPr>
              <a:t>Faithful  retainers are the sinews </a:t>
            </a:r>
            <a:r>
              <a:rPr dirty="0" sz="1450" spc="-5">
                <a:latin typeface="Times New Roman"/>
                <a:cs typeface="Times New Roman"/>
              </a:rPr>
              <a:t>of </a:t>
            </a:r>
            <a:r>
              <a:rPr dirty="0" sz="1450" spc="-10">
                <a:latin typeface="Times New Roman"/>
                <a:cs typeface="Times New Roman"/>
              </a:rPr>
              <a:t>age, and </a:t>
            </a:r>
            <a:r>
              <a:rPr dirty="0" sz="1450" spc="-5">
                <a:latin typeface="Times New Roman"/>
                <a:cs typeface="Times New Roman"/>
              </a:rPr>
              <a:t>I </a:t>
            </a:r>
            <a:r>
              <a:rPr dirty="0" sz="1450" spc="-10">
                <a:latin typeface="Times New Roman"/>
                <a:cs typeface="Times New Roman"/>
              </a:rPr>
              <a:t>must employ the strength </a:t>
            </a:r>
            <a:r>
              <a:rPr dirty="0" sz="1450" spc="-5">
                <a:latin typeface="Times New Roman"/>
                <a:cs typeface="Times New Roman"/>
              </a:rPr>
              <a:t>I </a:t>
            </a:r>
            <a:r>
              <a:rPr dirty="0" sz="1450" spc="-10">
                <a:latin typeface="Times New Roman"/>
                <a:cs typeface="Times New Roman"/>
              </a:rPr>
              <a:t>have. This is  </a:t>
            </a:r>
            <a:r>
              <a:rPr dirty="0" sz="1450" spc="-5">
                <a:latin typeface="Times New Roman"/>
                <a:cs typeface="Times New Roman"/>
              </a:rPr>
              <a:t>one of </a:t>
            </a:r>
            <a:r>
              <a:rPr dirty="0" sz="1450" spc="-10">
                <a:latin typeface="Times New Roman"/>
                <a:cs typeface="Times New Roman"/>
              </a:rPr>
              <a:t>the hardest things to swallow as </a:t>
            </a:r>
            <a:r>
              <a:rPr dirty="0" sz="1450" spc="-5">
                <a:latin typeface="Times New Roman"/>
                <a:cs typeface="Times New Roman"/>
              </a:rPr>
              <a:t>a </a:t>
            </a:r>
            <a:r>
              <a:rPr dirty="0" sz="1450" spc="-10">
                <a:latin typeface="Times New Roman"/>
                <a:cs typeface="Times New Roman"/>
              </a:rPr>
              <a:t>man grows </a:t>
            </a:r>
            <a:r>
              <a:rPr dirty="0" sz="1450" spc="-5">
                <a:latin typeface="Times New Roman"/>
                <a:cs typeface="Times New Roman"/>
              </a:rPr>
              <a:t>up </a:t>
            </a:r>
            <a:r>
              <a:rPr dirty="0" sz="1450" spc="-10">
                <a:latin typeface="Times New Roman"/>
                <a:cs typeface="Times New Roman"/>
              </a:rPr>
              <a:t>in years;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little patience, even this becomes habitual. </a:t>
            </a:r>
            <a:r>
              <a:rPr dirty="0" sz="1450" spc="-60">
                <a:latin typeface="Times New Roman"/>
                <a:cs typeface="Times New Roman"/>
              </a:rPr>
              <a:t>You </a:t>
            </a:r>
            <a:r>
              <a:rPr dirty="0" sz="1450" spc="-10">
                <a:latin typeface="Times New Roman"/>
                <a:cs typeface="Times New Roman"/>
              </a:rPr>
              <a:t>and the lady seem to prefer the  salle for what remains </a:t>
            </a:r>
            <a:r>
              <a:rPr dirty="0" sz="1450" spc="-5">
                <a:latin typeface="Times New Roman"/>
                <a:cs typeface="Times New Roman"/>
              </a:rPr>
              <a:t>of your </a:t>
            </a:r>
            <a:r>
              <a:rPr dirty="0" sz="1450" spc="-10">
                <a:latin typeface="Times New Roman"/>
                <a:cs typeface="Times New Roman"/>
              </a:rPr>
              <a:t>two hours; and as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desire to cross </a:t>
            </a:r>
            <a:r>
              <a:rPr dirty="0" sz="1450" spc="-5">
                <a:latin typeface="Times New Roman"/>
                <a:cs typeface="Times New Roman"/>
              </a:rPr>
              <a:t>your  </a:t>
            </a:r>
            <a:r>
              <a:rPr dirty="0" sz="1450" spc="-10">
                <a:latin typeface="Times New Roman"/>
                <a:cs typeface="Times New Roman"/>
              </a:rPr>
              <a:t>preference, </a:t>
            </a:r>
            <a:r>
              <a:rPr dirty="0" sz="1450" spc="-5">
                <a:latin typeface="Times New Roman"/>
                <a:cs typeface="Times New Roman"/>
              </a:rPr>
              <a:t>I </a:t>
            </a:r>
            <a:r>
              <a:rPr dirty="0" sz="1450" spc="-10">
                <a:latin typeface="Times New Roman"/>
                <a:cs typeface="Times New Roman"/>
              </a:rPr>
              <a:t>shall resign it to </a:t>
            </a:r>
            <a:r>
              <a:rPr dirty="0" sz="1450" spc="-5">
                <a:latin typeface="Times New Roman"/>
                <a:cs typeface="Times New Roman"/>
              </a:rPr>
              <a:t>your </a:t>
            </a:r>
            <a:r>
              <a:rPr dirty="0" sz="1450" spc="-10">
                <a:latin typeface="Times New Roman"/>
                <a:cs typeface="Times New Roman"/>
              </a:rPr>
              <a:t>use with all the pleasure in the world. No  haste!" </a:t>
            </a:r>
            <a:r>
              <a:rPr dirty="0" sz="1450" spc="-5">
                <a:latin typeface="Times New Roman"/>
                <a:cs typeface="Times New Roman"/>
              </a:rPr>
              <a:t>he </a:t>
            </a:r>
            <a:r>
              <a:rPr dirty="0" sz="1450" spc="-10">
                <a:latin typeface="Times New Roman"/>
                <a:cs typeface="Times New Roman"/>
              </a:rPr>
              <a:t>added, holding </a:t>
            </a:r>
            <a:r>
              <a:rPr dirty="0" sz="1450" spc="-5">
                <a:latin typeface="Times New Roman"/>
                <a:cs typeface="Times New Roman"/>
              </a:rPr>
              <a:t>up </a:t>
            </a:r>
            <a:r>
              <a:rPr dirty="0" sz="1450" spc="-10">
                <a:latin typeface="Times New Roman"/>
                <a:cs typeface="Times New Roman"/>
              </a:rPr>
              <a:t>his hand, as </a:t>
            </a:r>
            <a:r>
              <a:rPr dirty="0" sz="1450" spc="-5">
                <a:latin typeface="Times New Roman"/>
                <a:cs typeface="Times New Roman"/>
              </a:rPr>
              <a:t>he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dangerous look come into  Denis </a:t>
            </a:r>
            <a:r>
              <a:rPr dirty="0" sz="1450" spc="-5">
                <a:latin typeface="Times New Roman"/>
                <a:cs typeface="Times New Roman"/>
              </a:rPr>
              <a:t>de </a:t>
            </a:r>
            <a:r>
              <a:rPr dirty="0" sz="1450" spc="-10">
                <a:latin typeface="Times New Roman"/>
                <a:cs typeface="Times New Roman"/>
              </a:rPr>
              <a:t>Beaulieu's face. "If </a:t>
            </a:r>
            <a:r>
              <a:rPr dirty="0" sz="1450" spc="-5">
                <a:latin typeface="Times New Roman"/>
                <a:cs typeface="Times New Roman"/>
              </a:rPr>
              <a:t>your </a:t>
            </a:r>
            <a:r>
              <a:rPr dirty="0" sz="1450" spc="-10">
                <a:latin typeface="Times New Roman"/>
                <a:cs typeface="Times New Roman"/>
              </a:rPr>
              <a:t>mind revolts against hanging, it will </a:t>
            </a:r>
            <a:r>
              <a:rPr dirty="0" sz="1450" spc="-5">
                <a:latin typeface="Times New Roman"/>
                <a:cs typeface="Times New Roman"/>
              </a:rPr>
              <a:t>be </a:t>
            </a:r>
            <a:r>
              <a:rPr dirty="0" sz="1450" spc="-10">
                <a:latin typeface="Times New Roman"/>
                <a:cs typeface="Times New Roman"/>
              </a:rPr>
              <a:t>time  enough two hours hence to throw yourself </a:t>
            </a:r>
            <a:r>
              <a:rPr dirty="0" sz="1450" spc="-5">
                <a:latin typeface="Times New Roman"/>
                <a:cs typeface="Times New Roman"/>
              </a:rPr>
              <a:t>out of </a:t>
            </a:r>
            <a:r>
              <a:rPr dirty="0" sz="1450" spc="-10">
                <a:latin typeface="Times New Roman"/>
                <a:cs typeface="Times New Roman"/>
              </a:rPr>
              <a:t>the window </a:t>
            </a:r>
            <a:r>
              <a:rPr dirty="0" sz="1450" spc="-5">
                <a:latin typeface="Times New Roman"/>
                <a:cs typeface="Times New Roman"/>
              </a:rPr>
              <a:t>or upon </a:t>
            </a:r>
            <a:r>
              <a:rPr dirty="0" sz="1450" spc="-10">
                <a:latin typeface="Times New Roman"/>
                <a:cs typeface="Times New Roman"/>
              </a:rPr>
              <a:t>the pikes  </a:t>
            </a:r>
            <a:r>
              <a:rPr dirty="0" sz="1450" spc="-5">
                <a:latin typeface="Times New Roman"/>
                <a:cs typeface="Times New Roman"/>
              </a:rPr>
              <a:t>of </a:t>
            </a:r>
            <a:r>
              <a:rPr dirty="0" sz="1450" spc="-10">
                <a:latin typeface="Times New Roman"/>
                <a:cs typeface="Times New Roman"/>
              </a:rPr>
              <a:t>my retainers. </a:t>
            </a:r>
            <a:r>
              <a:rPr dirty="0" sz="1450" spc="-45">
                <a:latin typeface="Times New Roman"/>
                <a:cs typeface="Times New Roman"/>
              </a:rPr>
              <a:t>Two </a:t>
            </a:r>
            <a:r>
              <a:rPr dirty="0" sz="1450" spc="-10">
                <a:latin typeface="Times New Roman"/>
                <a:cs typeface="Times New Roman"/>
              </a:rPr>
              <a:t>hours </a:t>
            </a:r>
            <a:r>
              <a:rPr dirty="0" sz="1450" spc="-5">
                <a:latin typeface="Times New Roman"/>
                <a:cs typeface="Times New Roman"/>
              </a:rPr>
              <a:t>of </a:t>
            </a:r>
            <a:r>
              <a:rPr dirty="0" sz="1450" spc="-10">
                <a:latin typeface="Times New Roman"/>
                <a:cs typeface="Times New Roman"/>
              </a:rPr>
              <a:t>life are always two hours. A great many things  may turn </a:t>
            </a:r>
            <a:r>
              <a:rPr dirty="0" sz="1450" spc="-5">
                <a:latin typeface="Times New Roman"/>
                <a:cs typeface="Times New Roman"/>
              </a:rPr>
              <a:t>up </a:t>
            </a:r>
            <a:r>
              <a:rPr dirty="0" sz="1450" spc="-10">
                <a:latin typeface="Times New Roman"/>
                <a:cs typeface="Times New Roman"/>
              </a:rPr>
              <a:t>in even as little </a:t>
            </a:r>
            <a:r>
              <a:rPr dirty="0" sz="1450" spc="-5">
                <a:latin typeface="Times New Roman"/>
                <a:cs typeface="Times New Roman"/>
              </a:rPr>
              <a:t>a </a:t>
            </a:r>
            <a:r>
              <a:rPr dirty="0" sz="1450" spc="-10">
                <a:latin typeface="Times New Roman"/>
                <a:cs typeface="Times New Roman"/>
              </a:rPr>
              <a:t>while as that. And, besides, if </a:t>
            </a:r>
            <a:r>
              <a:rPr dirty="0" sz="1450" spc="-5">
                <a:latin typeface="Times New Roman"/>
                <a:cs typeface="Times New Roman"/>
              </a:rPr>
              <a:t>I </a:t>
            </a:r>
            <a:r>
              <a:rPr dirty="0" sz="1450" spc="-10">
                <a:latin typeface="Times New Roman"/>
                <a:cs typeface="Times New Roman"/>
              </a:rPr>
              <a:t>understand her  appearance, my niece has still something to say to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disfigure  </a:t>
            </a:r>
            <a:r>
              <a:rPr dirty="0" sz="1450" spc="-5">
                <a:latin typeface="Times New Roman"/>
                <a:cs typeface="Times New Roman"/>
              </a:rPr>
              <a:t>your </a:t>
            </a:r>
            <a:r>
              <a:rPr dirty="0" sz="1450" spc="-10">
                <a:latin typeface="Times New Roman"/>
                <a:cs typeface="Times New Roman"/>
              </a:rPr>
              <a:t>last hours </a:t>
            </a:r>
            <a:r>
              <a:rPr dirty="0" sz="1450" spc="-5">
                <a:latin typeface="Times New Roman"/>
                <a:cs typeface="Times New Roman"/>
              </a:rPr>
              <a:t>by a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politeness to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lady?"</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Denis looked at Blanche, and she made him an imploring</a:t>
            </a:r>
            <a:r>
              <a:rPr dirty="0" sz="1450" spc="60">
                <a:latin typeface="Times New Roman"/>
                <a:cs typeface="Times New Roman"/>
              </a:rPr>
              <a:t> </a:t>
            </a:r>
            <a:r>
              <a:rPr dirty="0" sz="1450" spc="-10">
                <a:latin typeface="Times New Roman"/>
                <a:cs typeface="Times New Roman"/>
              </a:rPr>
              <a:t>gesture.</a:t>
            </a:r>
            <a:endParaRPr sz="1450">
              <a:latin typeface="Times New Roman"/>
              <a:cs typeface="Times New Roman"/>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It is likely that the old gentleman was hugely pleased at this symptom </a:t>
            </a:r>
            <a:r>
              <a:rPr dirty="0" sz="1450" spc="-5">
                <a:latin typeface="Times New Roman"/>
                <a:cs typeface="Times New Roman"/>
              </a:rPr>
              <a:t>of </a:t>
            </a:r>
            <a:r>
              <a:rPr dirty="0" sz="1450" spc="-10">
                <a:latin typeface="Times New Roman"/>
                <a:cs typeface="Times New Roman"/>
              </a:rPr>
              <a:t>an  understanding; for </a:t>
            </a:r>
            <a:r>
              <a:rPr dirty="0" sz="1450" spc="-5">
                <a:latin typeface="Times New Roman"/>
                <a:cs typeface="Times New Roman"/>
              </a:rPr>
              <a:t>he </a:t>
            </a:r>
            <a:r>
              <a:rPr dirty="0" sz="1450" spc="-10">
                <a:latin typeface="Times New Roman"/>
                <a:cs typeface="Times New Roman"/>
              </a:rPr>
              <a:t>smiled </a:t>
            </a:r>
            <a:r>
              <a:rPr dirty="0" sz="1450" spc="-5">
                <a:latin typeface="Times New Roman"/>
                <a:cs typeface="Times New Roman"/>
              </a:rPr>
              <a:t>on both, </a:t>
            </a:r>
            <a:r>
              <a:rPr dirty="0" sz="1450" spc="-10">
                <a:latin typeface="Times New Roman"/>
                <a:cs typeface="Times New Roman"/>
              </a:rPr>
              <a:t>and added sweetly: "If </a:t>
            </a:r>
            <a:r>
              <a:rPr dirty="0" sz="1450" spc="-5">
                <a:latin typeface="Times New Roman"/>
                <a:cs typeface="Times New Roman"/>
              </a:rPr>
              <a:t>you </a:t>
            </a:r>
            <a:r>
              <a:rPr dirty="0" sz="1450" spc="-10">
                <a:latin typeface="Times New Roman"/>
                <a:cs typeface="Times New Roman"/>
              </a:rPr>
              <a:t>will give me  </a:t>
            </a:r>
            <a:r>
              <a:rPr dirty="0" sz="1450" spc="-5">
                <a:latin typeface="Times New Roman"/>
                <a:cs typeface="Times New Roman"/>
              </a:rPr>
              <a:t>your </a:t>
            </a:r>
            <a:r>
              <a:rPr dirty="0" sz="1450" spc="-10">
                <a:latin typeface="Times New Roman"/>
                <a:cs typeface="Times New Roman"/>
              </a:rPr>
              <a:t>word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Monsieur </a:t>
            </a:r>
            <a:r>
              <a:rPr dirty="0" sz="1450" spc="-5">
                <a:latin typeface="Times New Roman"/>
                <a:cs typeface="Times New Roman"/>
              </a:rPr>
              <a:t>de </a:t>
            </a:r>
            <a:r>
              <a:rPr dirty="0" sz="1450" spc="-10">
                <a:latin typeface="Times New Roman"/>
                <a:cs typeface="Times New Roman"/>
              </a:rPr>
              <a:t>Beaulieu, to await my return at the end </a:t>
            </a:r>
            <a:r>
              <a:rPr dirty="0" sz="1450" spc="-5">
                <a:latin typeface="Times New Roman"/>
                <a:cs typeface="Times New Roman"/>
              </a:rPr>
              <a:t>of  </a:t>
            </a:r>
            <a:r>
              <a:rPr dirty="0" sz="1450" spc="-10">
                <a:latin typeface="Times New Roman"/>
                <a:cs typeface="Times New Roman"/>
              </a:rPr>
              <a:t>the two hours before attempting anything desperate, </a:t>
            </a:r>
            <a:r>
              <a:rPr dirty="0" sz="1450" spc="-5">
                <a:latin typeface="Times New Roman"/>
                <a:cs typeface="Times New Roman"/>
              </a:rPr>
              <a:t>I </a:t>
            </a:r>
            <a:r>
              <a:rPr dirty="0" sz="1450" spc="-10">
                <a:latin typeface="Times New Roman"/>
                <a:cs typeface="Times New Roman"/>
              </a:rPr>
              <a:t>shall withdraw my  retainers, and let </a:t>
            </a:r>
            <a:r>
              <a:rPr dirty="0" sz="1450" spc="-5">
                <a:latin typeface="Times New Roman"/>
                <a:cs typeface="Times New Roman"/>
              </a:rPr>
              <a:t>you </a:t>
            </a:r>
            <a:r>
              <a:rPr dirty="0" sz="1450" spc="-10">
                <a:latin typeface="Times New Roman"/>
                <a:cs typeface="Times New Roman"/>
              </a:rPr>
              <a:t>speak in greater privacy with</a:t>
            </a:r>
            <a:r>
              <a:rPr dirty="0" sz="1450" spc="45">
                <a:latin typeface="Times New Roman"/>
                <a:cs typeface="Times New Roman"/>
              </a:rPr>
              <a:t> </a:t>
            </a:r>
            <a:r>
              <a:rPr dirty="0" sz="1450" spc="-10">
                <a:latin typeface="Times New Roman"/>
                <a:cs typeface="Times New Roman"/>
              </a:rPr>
              <a:t>mademoiselle."</a:t>
            </a:r>
            <a:endParaRPr sz="1450">
              <a:latin typeface="Times New Roman"/>
              <a:cs typeface="Times New Roman"/>
            </a:endParaRPr>
          </a:p>
          <a:p>
            <a:pPr algn="just" marL="12700" marR="737870">
              <a:lnSpc>
                <a:spcPts val="2590"/>
              </a:lnSpc>
              <a:spcBef>
                <a:spcPts val="170"/>
              </a:spcBef>
            </a:pPr>
            <a:r>
              <a:rPr dirty="0" sz="1450" spc="-10">
                <a:latin typeface="Times New Roman"/>
                <a:cs typeface="Times New Roman"/>
              </a:rPr>
              <a:t>Denis again glanced at the girl, who seemed to beseech him to agree.  "I give </a:t>
            </a:r>
            <a:r>
              <a:rPr dirty="0" sz="1450" spc="-5">
                <a:latin typeface="Times New Roman"/>
                <a:cs typeface="Times New Roman"/>
              </a:rPr>
              <a:t>you </a:t>
            </a:r>
            <a:r>
              <a:rPr dirty="0" sz="1450" spc="-10">
                <a:latin typeface="Times New Roman"/>
                <a:cs typeface="Times New Roman"/>
              </a:rPr>
              <a:t>my word </a:t>
            </a:r>
            <a:r>
              <a:rPr dirty="0" sz="1450" spc="-5">
                <a:latin typeface="Times New Roman"/>
                <a:cs typeface="Times New Roman"/>
              </a:rPr>
              <a:t>of </a:t>
            </a:r>
            <a:r>
              <a:rPr dirty="0" sz="1450" spc="-15">
                <a:latin typeface="Times New Roman"/>
                <a:cs typeface="Times New Roman"/>
              </a:rPr>
              <a:t>honour," </a:t>
            </a:r>
            <a:r>
              <a:rPr dirty="0" sz="1450" spc="-5">
                <a:latin typeface="Times New Roman"/>
                <a:cs typeface="Times New Roman"/>
              </a:rPr>
              <a:t>he</a:t>
            </a:r>
            <a:r>
              <a:rPr dirty="0" sz="1450" spc="2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5715">
              <a:lnSpc>
                <a:spcPts val="1730"/>
              </a:lnSpc>
              <a:spcBef>
                <a:spcPts val="690"/>
              </a:spcBef>
            </a:pPr>
            <a:r>
              <a:rPr dirty="0" sz="1450" spc="-10">
                <a:latin typeface="Times New Roman"/>
                <a:cs typeface="Times New Roman"/>
              </a:rPr>
              <a:t>Messire </a:t>
            </a:r>
            <a:r>
              <a:rPr dirty="0" sz="1450" spc="-5">
                <a:latin typeface="Times New Roman"/>
                <a:cs typeface="Times New Roman"/>
              </a:rPr>
              <a:t>de </a:t>
            </a:r>
            <a:r>
              <a:rPr dirty="0" sz="1450" spc="-10">
                <a:latin typeface="Times New Roman"/>
                <a:cs typeface="Times New Roman"/>
              </a:rPr>
              <a:t>Maletroit bowed, and proceeded to limp about the apartment,  clearing his throat the while with that </a:t>
            </a:r>
            <a:r>
              <a:rPr dirty="0" sz="1450" spc="-5">
                <a:latin typeface="Times New Roman"/>
                <a:cs typeface="Times New Roman"/>
              </a:rPr>
              <a:t>odd </a:t>
            </a:r>
            <a:r>
              <a:rPr dirty="0" sz="1450" spc="-10">
                <a:latin typeface="Times New Roman"/>
                <a:cs typeface="Times New Roman"/>
              </a:rPr>
              <a:t>musical chirp which had already  grown so irritating in the ears </a:t>
            </a:r>
            <a:r>
              <a:rPr dirty="0" sz="1450" spc="-5">
                <a:latin typeface="Times New Roman"/>
                <a:cs typeface="Times New Roman"/>
              </a:rPr>
              <a:t>of </a:t>
            </a:r>
            <a:r>
              <a:rPr dirty="0" sz="1450" spc="-10">
                <a:latin typeface="Times New Roman"/>
                <a:cs typeface="Times New Roman"/>
              </a:rPr>
              <a:t>Denis </a:t>
            </a:r>
            <a:r>
              <a:rPr dirty="0" sz="1450" spc="-5">
                <a:latin typeface="Times New Roman"/>
                <a:cs typeface="Times New Roman"/>
              </a:rPr>
              <a:t>de </a:t>
            </a:r>
            <a:r>
              <a:rPr dirty="0" sz="1450" spc="-10">
                <a:latin typeface="Times New Roman"/>
                <a:cs typeface="Times New Roman"/>
              </a:rPr>
              <a:t>Beaulieu. He first possessed himself  </a:t>
            </a:r>
            <a:r>
              <a:rPr dirty="0" sz="1450" spc="-5">
                <a:latin typeface="Times New Roman"/>
                <a:cs typeface="Times New Roman"/>
              </a:rPr>
              <a:t>of </a:t>
            </a:r>
            <a:r>
              <a:rPr dirty="0" sz="1450" spc="-10">
                <a:latin typeface="Times New Roman"/>
                <a:cs typeface="Times New Roman"/>
              </a:rPr>
              <a:t>some papers which lay </a:t>
            </a:r>
            <a:r>
              <a:rPr dirty="0" sz="1450" spc="-5">
                <a:latin typeface="Times New Roman"/>
                <a:cs typeface="Times New Roman"/>
              </a:rPr>
              <a:t>upon </a:t>
            </a:r>
            <a:r>
              <a:rPr dirty="0" sz="1450" spc="-10">
                <a:latin typeface="Times New Roman"/>
                <a:cs typeface="Times New Roman"/>
              </a:rPr>
              <a:t>the table; then </a:t>
            </a:r>
            <a:r>
              <a:rPr dirty="0" sz="1450" spc="-5">
                <a:latin typeface="Times New Roman"/>
                <a:cs typeface="Times New Roman"/>
              </a:rPr>
              <a:t>he </a:t>
            </a:r>
            <a:r>
              <a:rPr dirty="0" sz="1450" spc="-10">
                <a:latin typeface="Times New Roman"/>
                <a:cs typeface="Times New Roman"/>
              </a:rPr>
              <a:t>went to the mouth </a:t>
            </a:r>
            <a:r>
              <a:rPr dirty="0" sz="1450" spc="-5">
                <a:latin typeface="Times New Roman"/>
                <a:cs typeface="Times New Roman"/>
              </a:rPr>
              <a:t>of </a:t>
            </a:r>
            <a:r>
              <a:rPr dirty="0" sz="1450" spc="-10">
                <a:latin typeface="Times New Roman"/>
                <a:cs typeface="Times New Roman"/>
              </a:rPr>
              <a:t>the  passage and appeared to give an order to the men behind the arras; and lastly  </a:t>
            </a:r>
            <a:r>
              <a:rPr dirty="0" sz="1450" spc="-5">
                <a:latin typeface="Times New Roman"/>
                <a:cs typeface="Times New Roman"/>
              </a:rPr>
              <a:t>he </a:t>
            </a:r>
            <a:r>
              <a:rPr dirty="0" sz="1450" spc="-10">
                <a:latin typeface="Times New Roman"/>
                <a:cs typeface="Times New Roman"/>
              </a:rPr>
              <a:t>hobbled </a:t>
            </a:r>
            <a:r>
              <a:rPr dirty="0" sz="1450" spc="-5">
                <a:latin typeface="Times New Roman"/>
                <a:cs typeface="Times New Roman"/>
              </a:rPr>
              <a:t>out </a:t>
            </a:r>
            <a:r>
              <a:rPr dirty="0" sz="1450" spc="-10">
                <a:latin typeface="Times New Roman"/>
                <a:cs typeface="Times New Roman"/>
              </a:rPr>
              <a:t>through the </a:t>
            </a:r>
            <a:r>
              <a:rPr dirty="0" sz="1450" spc="-5">
                <a:latin typeface="Times New Roman"/>
                <a:cs typeface="Times New Roman"/>
              </a:rPr>
              <a:t>door by </a:t>
            </a:r>
            <a:r>
              <a:rPr dirty="0" sz="1450" spc="-10">
                <a:latin typeface="Times New Roman"/>
                <a:cs typeface="Times New Roman"/>
              </a:rPr>
              <a:t>which Denis had come </a:t>
            </a:r>
            <a:r>
              <a:rPr dirty="0" sz="1450" spc="-5">
                <a:latin typeface="Times New Roman"/>
                <a:cs typeface="Times New Roman"/>
              </a:rPr>
              <a:t>in, </a:t>
            </a:r>
            <a:r>
              <a:rPr dirty="0" sz="1450" spc="-10">
                <a:latin typeface="Times New Roman"/>
                <a:cs typeface="Times New Roman"/>
              </a:rPr>
              <a:t>turning </a:t>
            </a:r>
            <a:r>
              <a:rPr dirty="0" sz="1450" spc="-5">
                <a:latin typeface="Times New Roman"/>
                <a:cs typeface="Times New Roman"/>
              </a:rPr>
              <a:t>upon  </a:t>
            </a:r>
            <a:r>
              <a:rPr dirty="0" sz="1450" spc="-10">
                <a:latin typeface="Times New Roman"/>
                <a:cs typeface="Times New Roman"/>
              </a:rPr>
              <a:t>the threshold to address </a:t>
            </a:r>
            <a:r>
              <a:rPr dirty="0" sz="1450" spc="-5">
                <a:latin typeface="Times New Roman"/>
                <a:cs typeface="Times New Roman"/>
              </a:rPr>
              <a:t>a </a:t>
            </a:r>
            <a:r>
              <a:rPr dirty="0" sz="1450" spc="-10">
                <a:latin typeface="Times New Roman"/>
                <a:cs typeface="Times New Roman"/>
              </a:rPr>
              <a:t>last smiling bow to the </a:t>
            </a:r>
            <a:r>
              <a:rPr dirty="0" sz="1450" spc="-5">
                <a:latin typeface="Times New Roman"/>
                <a:cs typeface="Times New Roman"/>
              </a:rPr>
              <a:t>young </a:t>
            </a:r>
            <a:r>
              <a:rPr dirty="0" sz="1450" spc="-10">
                <a:latin typeface="Times New Roman"/>
                <a:cs typeface="Times New Roman"/>
              </a:rPr>
              <a:t>couple, and followed  </a:t>
            </a:r>
            <a:r>
              <a:rPr dirty="0" sz="1450" spc="-5">
                <a:latin typeface="Times New Roman"/>
                <a:cs typeface="Times New Roman"/>
              </a:rPr>
              <a:t>by </a:t>
            </a:r>
            <a:r>
              <a:rPr dirty="0" sz="1450" spc="-10">
                <a:latin typeface="Times New Roman"/>
                <a:cs typeface="Times New Roman"/>
              </a:rPr>
              <a:t>the chaplain with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hand-lamp.</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No sooner were they alone than Blanche advanced towards Denis with her  hands extended. Her face was flushed and excited, and her eyes shone with  tears.</a:t>
            </a:r>
            <a:endParaRPr sz="1450">
              <a:latin typeface="Times New Roman"/>
              <a:cs typeface="Times New Roman"/>
            </a:endParaRPr>
          </a:p>
          <a:p>
            <a:pPr algn="just" marL="12700">
              <a:lnSpc>
                <a:spcPct val="100000"/>
              </a:lnSpc>
              <a:spcBef>
                <a:spcPts val="790"/>
              </a:spcBef>
            </a:pPr>
            <a:r>
              <a:rPr dirty="0" sz="1450" spc="-45">
                <a:latin typeface="Times New Roman"/>
                <a:cs typeface="Times New Roman"/>
              </a:rPr>
              <a:t>"You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die!" she cried, "you shall marry me after</a:t>
            </a:r>
            <a:r>
              <a:rPr dirty="0" sz="1450" spc="8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12700">
              <a:lnSpc>
                <a:spcPts val="1730"/>
              </a:lnSpc>
              <a:spcBef>
                <a:spcPts val="919"/>
              </a:spcBef>
            </a:pPr>
            <a:r>
              <a:rPr dirty="0" sz="1450" spc="-45">
                <a:latin typeface="Times New Roman"/>
                <a:cs typeface="Times New Roman"/>
              </a:rPr>
              <a:t>"You </a:t>
            </a:r>
            <a:r>
              <a:rPr dirty="0" sz="1450" spc="-10">
                <a:latin typeface="Times New Roman"/>
                <a:cs typeface="Times New Roman"/>
              </a:rPr>
              <a:t>seem to think, madam," replied Denis, "that </a:t>
            </a:r>
            <a:r>
              <a:rPr dirty="0" sz="1450" spc="-5">
                <a:latin typeface="Times New Roman"/>
                <a:cs typeface="Times New Roman"/>
              </a:rPr>
              <a:t>I </a:t>
            </a:r>
            <a:r>
              <a:rPr dirty="0" sz="1450" spc="-10">
                <a:latin typeface="Times New Roman"/>
                <a:cs typeface="Times New Roman"/>
              </a:rPr>
              <a:t>stand much in fear </a:t>
            </a:r>
            <a:r>
              <a:rPr dirty="0" sz="1450" spc="-5">
                <a:latin typeface="Times New Roman"/>
                <a:cs typeface="Times New Roman"/>
              </a:rPr>
              <a:t>of  </a:t>
            </a:r>
            <a:r>
              <a:rPr dirty="0" sz="1450" spc="-10">
                <a:latin typeface="Times New Roman"/>
                <a:cs typeface="Times New Roman"/>
              </a:rPr>
              <a:t>death."</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"Oh </a:t>
            </a:r>
            <a:r>
              <a:rPr dirty="0" sz="1450" spc="-5">
                <a:latin typeface="Times New Roman"/>
                <a:cs typeface="Times New Roman"/>
              </a:rPr>
              <a:t>no, no," </a:t>
            </a:r>
            <a:r>
              <a:rPr dirty="0" sz="1450" spc="-10">
                <a:latin typeface="Times New Roman"/>
                <a:cs typeface="Times New Roman"/>
              </a:rPr>
              <a:t>she said, "I see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poltroon. It is for my own sake </a:t>
            </a:r>
            <a:r>
              <a:rPr dirty="0" sz="1450" spc="-5">
                <a:latin typeface="Times New Roman"/>
                <a:cs typeface="Times New Roman"/>
              </a:rPr>
              <a:t>-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bear to have </a:t>
            </a:r>
            <a:r>
              <a:rPr dirty="0" sz="1450" spc="-5">
                <a:latin typeface="Times New Roman"/>
                <a:cs typeface="Times New Roman"/>
              </a:rPr>
              <a:t>you </a:t>
            </a:r>
            <a:r>
              <a:rPr dirty="0" sz="1450" spc="-10">
                <a:latin typeface="Times New Roman"/>
                <a:cs typeface="Times New Roman"/>
              </a:rPr>
              <a:t>slain for such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scruple."</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"I am afraid," returned Denis, "that </a:t>
            </a:r>
            <a:r>
              <a:rPr dirty="0" sz="1450" spc="-5">
                <a:latin typeface="Times New Roman"/>
                <a:cs typeface="Times New Roman"/>
              </a:rPr>
              <a:t>you </a:t>
            </a:r>
            <a:r>
              <a:rPr dirty="0" sz="1450" spc="-10">
                <a:latin typeface="Times New Roman"/>
                <a:cs typeface="Times New Roman"/>
              </a:rPr>
              <a:t>underrate the </a:t>
            </a:r>
            <a:r>
              <a:rPr dirty="0" sz="1450" spc="-20">
                <a:latin typeface="Times New Roman"/>
                <a:cs typeface="Times New Roman"/>
              </a:rPr>
              <a:t>difficulty, </a:t>
            </a:r>
            <a:r>
              <a:rPr dirty="0" sz="1450" spc="-10">
                <a:latin typeface="Times New Roman"/>
                <a:cs typeface="Times New Roman"/>
              </a:rPr>
              <a:t>madam. What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too generous to refuse,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too proud to accept. In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of </a:t>
            </a:r>
            <a:r>
              <a:rPr dirty="0" sz="1450" spc="-10">
                <a:latin typeface="Times New Roman"/>
                <a:cs typeface="Times New Roman"/>
              </a:rPr>
              <a:t>noble feeling towards me, </a:t>
            </a:r>
            <a:r>
              <a:rPr dirty="0" sz="1450" spc="-5">
                <a:latin typeface="Times New Roman"/>
                <a:cs typeface="Times New Roman"/>
              </a:rPr>
              <a:t>you </a:t>
            </a:r>
            <a:r>
              <a:rPr dirty="0" sz="1450" spc="-10">
                <a:latin typeface="Times New Roman"/>
                <a:cs typeface="Times New Roman"/>
              </a:rPr>
              <a:t>forgot what </a:t>
            </a:r>
            <a:r>
              <a:rPr dirty="0" sz="1450" spc="-5">
                <a:latin typeface="Times New Roman"/>
                <a:cs typeface="Times New Roman"/>
              </a:rPr>
              <a:t>you </a:t>
            </a:r>
            <a:r>
              <a:rPr dirty="0" sz="1450" spc="-10">
                <a:latin typeface="Times New Roman"/>
                <a:cs typeface="Times New Roman"/>
              </a:rPr>
              <a:t>perhaps owe to</a:t>
            </a:r>
            <a:r>
              <a:rPr dirty="0" sz="1450" spc="70">
                <a:latin typeface="Times New Roman"/>
                <a:cs typeface="Times New Roman"/>
              </a:rPr>
              <a:t> </a:t>
            </a:r>
            <a:r>
              <a:rPr dirty="0" sz="1450" spc="-10">
                <a:latin typeface="Times New Roman"/>
                <a:cs typeface="Times New Roman"/>
              </a:rPr>
              <a:t>others."</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He had the decency to keep his eyes </a:t>
            </a:r>
            <a:r>
              <a:rPr dirty="0" sz="1450" spc="-5">
                <a:latin typeface="Times New Roman"/>
                <a:cs typeface="Times New Roman"/>
              </a:rPr>
              <a:t>upon </a:t>
            </a:r>
            <a:r>
              <a:rPr dirty="0" sz="1450" spc="-10">
                <a:latin typeface="Times New Roman"/>
                <a:cs typeface="Times New Roman"/>
              </a:rPr>
              <a:t>the floor as </a:t>
            </a:r>
            <a:r>
              <a:rPr dirty="0" sz="1450" spc="-5">
                <a:latin typeface="Times New Roman"/>
                <a:cs typeface="Times New Roman"/>
              </a:rPr>
              <a:t>he </a:t>
            </a:r>
            <a:r>
              <a:rPr dirty="0" sz="1450" spc="-10">
                <a:latin typeface="Times New Roman"/>
                <a:cs typeface="Times New Roman"/>
              </a:rPr>
              <a:t>said this, and after </a:t>
            </a:r>
            <a:r>
              <a:rPr dirty="0" sz="1450" spc="-5">
                <a:latin typeface="Times New Roman"/>
                <a:cs typeface="Times New Roman"/>
              </a:rPr>
              <a:t>he  </a:t>
            </a:r>
            <a:r>
              <a:rPr dirty="0" sz="1450" spc="-10">
                <a:latin typeface="Times New Roman"/>
                <a:cs typeface="Times New Roman"/>
              </a:rPr>
              <a:t>had finished, so as </a:t>
            </a:r>
            <a:r>
              <a:rPr dirty="0" sz="1450" spc="-5">
                <a:latin typeface="Times New Roman"/>
                <a:cs typeface="Times New Roman"/>
              </a:rPr>
              <a:t>not </a:t>
            </a:r>
            <a:r>
              <a:rPr dirty="0" sz="1450" spc="-10">
                <a:latin typeface="Times New Roman"/>
                <a:cs typeface="Times New Roman"/>
              </a:rPr>
              <a:t>to spy </a:t>
            </a:r>
            <a:r>
              <a:rPr dirty="0" sz="1450" spc="-5">
                <a:latin typeface="Times New Roman"/>
                <a:cs typeface="Times New Roman"/>
              </a:rPr>
              <a:t>upon </a:t>
            </a:r>
            <a:r>
              <a:rPr dirty="0" sz="1450" spc="-10">
                <a:latin typeface="Times New Roman"/>
                <a:cs typeface="Times New Roman"/>
              </a:rPr>
              <a:t>her confusion. She stood silent for </a:t>
            </a:r>
            <a:r>
              <a:rPr dirty="0" sz="1450" spc="-5">
                <a:latin typeface="Times New Roman"/>
                <a:cs typeface="Times New Roman"/>
              </a:rPr>
              <a:t>a  </a:t>
            </a:r>
            <a:r>
              <a:rPr dirty="0" sz="1450" spc="-10">
                <a:latin typeface="Times New Roman"/>
                <a:cs typeface="Times New Roman"/>
              </a:rPr>
              <a:t>moment, then walked suddenly </a:t>
            </a:r>
            <a:r>
              <a:rPr dirty="0" sz="1450" spc="-30">
                <a:latin typeface="Times New Roman"/>
                <a:cs typeface="Times New Roman"/>
              </a:rPr>
              <a:t>away, </a:t>
            </a:r>
            <a:r>
              <a:rPr dirty="0" sz="1450" spc="-10">
                <a:latin typeface="Times New Roman"/>
                <a:cs typeface="Times New Roman"/>
              </a:rPr>
              <a:t>and falling </a:t>
            </a:r>
            <a:r>
              <a:rPr dirty="0" sz="1450" spc="-5">
                <a:latin typeface="Times New Roman"/>
                <a:cs typeface="Times New Roman"/>
              </a:rPr>
              <a:t>on </a:t>
            </a:r>
            <a:r>
              <a:rPr dirty="0" sz="1450" spc="-10">
                <a:latin typeface="Times New Roman"/>
                <a:cs typeface="Times New Roman"/>
              </a:rPr>
              <a:t>her uncle's </a:t>
            </a:r>
            <a:r>
              <a:rPr dirty="0" sz="1450" spc="-20">
                <a:latin typeface="Times New Roman"/>
                <a:cs typeface="Times New Roman"/>
              </a:rPr>
              <a:t>chair, </a:t>
            </a:r>
            <a:r>
              <a:rPr dirty="0" sz="1450" spc="-10">
                <a:latin typeface="Times New Roman"/>
                <a:cs typeface="Times New Roman"/>
              </a:rPr>
              <a:t>fairly  burst </a:t>
            </a:r>
            <a:r>
              <a:rPr dirty="0" sz="1450" spc="-5">
                <a:latin typeface="Times New Roman"/>
                <a:cs typeface="Times New Roman"/>
              </a:rPr>
              <a:t>out </a:t>
            </a:r>
            <a:r>
              <a:rPr dirty="0" sz="1450" spc="-10">
                <a:latin typeface="Times New Roman"/>
                <a:cs typeface="Times New Roman"/>
              </a:rPr>
              <a:t>sobbing. Denis was in the acme </a:t>
            </a:r>
            <a:r>
              <a:rPr dirty="0" sz="1450" spc="-5">
                <a:latin typeface="Times New Roman"/>
                <a:cs typeface="Times New Roman"/>
              </a:rPr>
              <a:t>of </a:t>
            </a:r>
            <a:r>
              <a:rPr dirty="0" sz="1450" spc="-10">
                <a:latin typeface="Times New Roman"/>
                <a:cs typeface="Times New Roman"/>
              </a:rPr>
              <a:t>embarrassment. He looked </a:t>
            </a:r>
            <a:r>
              <a:rPr dirty="0" sz="1450" spc="-5">
                <a:latin typeface="Times New Roman"/>
                <a:cs typeface="Times New Roman"/>
              </a:rPr>
              <a:t>round,  </a:t>
            </a:r>
            <a:r>
              <a:rPr dirty="0" sz="1450" spc="-10">
                <a:latin typeface="Times New Roman"/>
                <a:cs typeface="Times New Roman"/>
              </a:rPr>
              <a:t>as if to seek for inspiration, and seeing </a:t>
            </a:r>
            <a:r>
              <a:rPr dirty="0" sz="1450" spc="-5">
                <a:latin typeface="Times New Roman"/>
                <a:cs typeface="Times New Roman"/>
              </a:rPr>
              <a:t>a </a:t>
            </a:r>
            <a:r>
              <a:rPr dirty="0" sz="1450" spc="-10">
                <a:latin typeface="Times New Roman"/>
                <a:cs typeface="Times New Roman"/>
              </a:rPr>
              <a:t>stool, plumped down </a:t>
            </a:r>
            <a:r>
              <a:rPr dirty="0" sz="1450" spc="-5">
                <a:latin typeface="Times New Roman"/>
                <a:cs typeface="Times New Roman"/>
              </a:rPr>
              <a:t>upon </a:t>
            </a:r>
            <a:r>
              <a:rPr dirty="0" sz="1450" spc="-10">
                <a:latin typeface="Times New Roman"/>
                <a:cs typeface="Times New Roman"/>
              </a:rPr>
              <a:t>it for  something to </a:t>
            </a:r>
            <a:r>
              <a:rPr dirty="0" sz="1450" spc="-5">
                <a:latin typeface="Times New Roman"/>
                <a:cs typeface="Times New Roman"/>
              </a:rPr>
              <a:t>do. </a:t>
            </a:r>
            <a:r>
              <a:rPr dirty="0" sz="1450" spc="-10">
                <a:latin typeface="Times New Roman"/>
                <a:cs typeface="Times New Roman"/>
              </a:rPr>
              <a:t>There </a:t>
            </a:r>
            <a:r>
              <a:rPr dirty="0" sz="1450" spc="-5">
                <a:latin typeface="Times New Roman"/>
                <a:cs typeface="Times New Roman"/>
              </a:rPr>
              <a:t>he </a:t>
            </a:r>
            <a:r>
              <a:rPr dirty="0" sz="1450" spc="-10">
                <a:latin typeface="Times New Roman"/>
                <a:cs typeface="Times New Roman"/>
              </a:rPr>
              <a:t>sat, playing with the guard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rapier, </a:t>
            </a:r>
            <a:r>
              <a:rPr dirty="0" sz="1450" spc="-10">
                <a:latin typeface="Times New Roman"/>
                <a:cs typeface="Times New Roman"/>
              </a:rPr>
              <a:t>and  wishing himself dead </a:t>
            </a:r>
            <a:r>
              <a:rPr dirty="0" sz="1450" spc="-5">
                <a:latin typeface="Times New Roman"/>
                <a:cs typeface="Times New Roman"/>
              </a:rPr>
              <a:t>a </a:t>
            </a:r>
            <a:r>
              <a:rPr dirty="0" sz="1450" spc="-10">
                <a:latin typeface="Times New Roman"/>
                <a:cs typeface="Times New Roman"/>
              </a:rPr>
              <a:t>thousand times </a:t>
            </a:r>
            <a:r>
              <a:rPr dirty="0" sz="1450" spc="-20">
                <a:latin typeface="Times New Roman"/>
                <a:cs typeface="Times New Roman"/>
              </a:rPr>
              <a:t>over, </a:t>
            </a:r>
            <a:r>
              <a:rPr dirty="0" sz="1450" spc="-10">
                <a:latin typeface="Times New Roman"/>
                <a:cs typeface="Times New Roman"/>
              </a:rPr>
              <a:t>and buried in the nastiest kitchen-  heap in France. His eyes wandered round the apartment, </a:t>
            </a:r>
            <a:r>
              <a:rPr dirty="0" sz="1450" spc="-5">
                <a:latin typeface="Times New Roman"/>
                <a:cs typeface="Times New Roman"/>
              </a:rPr>
              <a:t>but </a:t>
            </a:r>
            <a:r>
              <a:rPr dirty="0" sz="1450" spc="-10">
                <a:latin typeface="Times New Roman"/>
                <a:cs typeface="Times New Roman"/>
              </a:rPr>
              <a:t>found nothing to  arrest them. There were such wide spaces between the furniture, the light fell  so baldly and cheerlessly over all, the dark outside air looked in so coldly  through the windows, that </a:t>
            </a:r>
            <a:r>
              <a:rPr dirty="0" sz="1450" spc="-5">
                <a:latin typeface="Times New Roman"/>
                <a:cs typeface="Times New Roman"/>
              </a:rPr>
              <a:t>he thought he </a:t>
            </a:r>
            <a:r>
              <a:rPr dirty="0" sz="1450" spc="-10">
                <a:latin typeface="Times New Roman"/>
                <a:cs typeface="Times New Roman"/>
              </a:rPr>
              <a:t>had never seen </a:t>
            </a:r>
            <a:r>
              <a:rPr dirty="0" sz="1450" spc="-5">
                <a:latin typeface="Times New Roman"/>
                <a:cs typeface="Times New Roman"/>
              </a:rPr>
              <a:t>a </a:t>
            </a:r>
            <a:r>
              <a:rPr dirty="0" sz="1450" spc="-10">
                <a:latin typeface="Times New Roman"/>
                <a:cs typeface="Times New Roman"/>
              </a:rPr>
              <a:t>church so vast, </a:t>
            </a:r>
            <a:r>
              <a:rPr dirty="0" sz="1450" spc="-5">
                <a:latin typeface="Times New Roman"/>
                <a:cs typeface="Times New Roman"/>
              </a:rPr>
              <a:t>nor a  </a:t>
            </a:r>
            <a:r>
              <a:rPr dirty="0" sz="1450" spc="-10">
                <a:latin typeface="Times New Roman"/>
                <a:cs typeface="Times New Roman"/>
              </a:rPr>
              <a:t>tomb</a:t>
            </a:r>
            <a:r>
              <a:rPr dirty="0" sz="1450" spc="130">
                <a:latin typeface="Times New Roman"/>
                <a:cs typeface="Times New Roman"/>
              </a:rPr>
              <a:t> </a:t>
            </a:r>
            <a:r>
              <a:rPr dirty="0" sz="1450" spc="-10">
                <a:latin typeface="Times New Roman"/>
                <a:cs typeface="Times New Roman"/>
              </a:rPr>
              <a:t>so</a:t>
            </a:r>
            <a:r>
              <a:rPr dirty="0" sz="1450" spc="130">
                <a:latin typeface="Times New Roman"/>
                <a:cs typeface="Times New Roman"/>
              </a:rPr>
              <a:t> </a:t>
            </a:r>
            <a:r>
              <a:rPr dirty="0" sz="1450" spc="-20">
                <a:latin typeface="Times New Roman"/>
                <a:cs typeface="Times New Roman"/>
              </a:rPr>
              <a:t>melancholy.</a:t>
            </a:r>
            <a:r>
              <a:rPr dirty="0" sz="1450" spc="13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regular</a:t>
            </a:r>
            <a:r>
              <a:rPr dirty="0" sz="1450" spc="135">
                <a:latin typeface="Times New Roman"/>
                <a:cs typeface="Times New Roman"/>
              </a:rPr>
              <a:t> </a:t>
            </a:r>
            <a:r>
              <a:rPr dirty="0" sz="1450" spc="-10">
                <a:latin typeface="Times New Roman"/>
                <a:cs typeface="Times New Roman"/>
              </a:rPr>
              <a:t>sobs</a:t>
            </a:r>
            <a:r>
              <a:rPr dirty="0" sz="1450" spc="130">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Blanche</a:t>
            </a:r>
            <a:r>
              <a:rPr dirty="0" sz="1450" spc="130">
                <a:latin typeface="Times New Roman"/>
                <a:cs typeface="Times New Roman"/>
              </a:rPr>
              <a:t> </a:t>
            </a:r>
            <a:r>
              <a:rPr dirty="0" sz="1450" spc="-5">
                <a:latin typeface="Times New Roman"/>
                <a:cs typeface="Times New Roman"/>
              </a:rPr>
              <a:t>de</a:t>
            </a:r>
            <a:r>
              <a:rPr dirty="0" sz="1450" spc="130">
                <a:latin typeface="Times New Roman"/>
                <a:cs typeface="Times New Roman"/>
              </a:rPr>
              <a:t> </a:t>
            </a:r>
            <a:r>
              <a:rPr dirty="0" sz="1450" spc="-10">
                <a:latin typeface="Times New Roman"/>
                <a:cs typeface="Times New Roman"/>
              </a:rPr>
              <a:t>Maletroit</a:t>
            </a:r>
            <a:r>
              <a:rPr dirty="0" sz="1450" spc="135">
                <a:latin typeface="Times New Roman"/>
                <a:cs typeface="Times New Roman"/>
              </a:rPr>
              <a:t> </a:t>
            </a:r>
            <a:r>
              <a:rPr dirty="0" sz="1450" spc="-10">
                <a:latin typeface="Times New Roman"/>
                <a:cs typeface="Times New Roman"/>
              </a:rPr>
              <a:t>measured</a:t>
            </a:r>
            <a:r>
              <a:rPr dirty="0" sz="1450" spc="130">
                <a:latin typeface="Times New Roman"/>
                <a:cs typeface="Times New Roman"/>
              </a:rPr>
              <a:t> </a:t>
            </a:r>
            <a:r>
              <a:rPr dirty="0" sz="1450" spc="-5">
                <a:latin typeface="Times New Roman"/>
                <a:cs typeface="Times New Roman"/>
              </a:rPr>
              <a:t>out</a:t>
            </a:r>
            <a:endParaRPr sz="1450">
              <a:latin typeface="Times New Roman"/>
              <a:cs typeface="Times New Roman"/>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the time like the ticking </a:t>
            </a:r>
            <a:r>
              <a:rPr dirty="0" sz="1450" spc="-5">
                <a:latin typeface="Times New Roman"/>
                <a:cs typeface="Times New Roman"/>
              </a:rPr>
              <a:t>of a </a:t>
            </a:r>
            <a:r>
              <a:rPr dirty="0" sz="1450" spc="-10">
                <a:latin typeface="Times New Roman"/>
                <a:cs typeface="Times New Roman"/>
              </a:rPr>
              <a:t>clock. He read the device </a:t>
            </a:r>
            <a:r>
              <a:rPr dirty="0" sz="1450" spc="-5">
                <a:latin typeface="Times New Roman"/>
                <a:cs typeface="Times New Roman"/>
              </a:rPr>
              <a:t>upon </a:t>
            </a:r>
            <a:r>
              <a:rPr dirty="0" sz="1450" spc="-10">
                <a:latin typeface="Times New Roman"/>
                <a:cs typeface="Times New Roman"/>
              </a:rPr>
              <a:t>the shield over  and over again, until his eyes became obscured; </a:t>
            </a:r>
            <a:r>
              <a:rPr dirty="0" sz="1450" spc="-5">
                <a:latin typeface="Times New Roman"/>
                <a:cs typeface="Times New Roman"/>
              </a:rPr>
              <a:t>he </a:t>
            </a:r>
            <a:r>
              <a:rPr dirty="0" sz="1450" spc="-10">
                <a:latin typeface="Times New Roman"/>
                <a:cs typeface="Times New Roman"/>
              </a:rPr>
              <a:t>stared into shadowy  corners until </a:t>
            </a:r>
            <a:r>
              <a:rPr dirty="0" sz="1450" spc="-5">
                <a:latin typeface="Times New Roman"/>
                <a:cs typeface="Times New Roman"/>
              </a:rPr>
              <a:t>he </a:t>
            </a:r>
            <a:r>
              <a:rPr dirty="0" sz="1450" spc="-10">
                <a:latin typeface="Times New Roman"/>
                <a:cs typeface="Times New Roman"/>
              </a:rPr>
              <a:t>imagined they were swarming with horrible animals; and  every now and again </a:t>
            </a:r>
            <a:r>
              <a:rPr dirty="0" sz="1450" spc="-5">
                <a:latin typeface="Times New Roman"/>
                <a:cs typeface="Times New Roman"/>
              </a:rPr>
              <a:t>he </a:t>
            </a:r>
            <a:r>
              <a:rPr dirty="0" sz="1450" spc="-10">
                <a:latin typeface="Times New Roman"/>
                <a:cs typeface="Times New Roman"/>
              </a:rPr>
              <a:t>awoke with </a:t>
            </a:r>
            <a:r>
              <a:rPr dirty="0" sz="1450" spc="-5">
                <a:latin typeface="Times New Roman"/>
                <a:cs typeface="Times New Roman"/>
              </a:rPr>
              <a:t>a </a:t>
            </a:r>
            <a:r>
              <a:rPr dirty="0" sz="1450" spc="-10">
                <a:latin typeface="Times New Roman"/>
                <a:cs typeface="Times New Roman"/>
              </a:rPr>
              <a:t>start, to remember that his last two  hours were running, and death was </a:t>
            </a:r>
            <a:r>
              <a:rPr dirty="0" sz="1450" spc="-5">
                <a:latin typeface="Times New Roman"/>
                <a:cs typeface="Times New Roman"/>
              </a:rPr>
              <a:t>on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march.</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Oftener and </a:t>
            </a:r>
            <a:r>
              <a:rPr dirty="0" sz="1450" spc="-15">
                <a:latin typeface="Times New Roman"/>
                <a:cs typeface="Times New Roman"/>
              </a:rPr>
              <a:t>oftener, </a:t>
            </a:r>
            <a:r>
              <a:rPr dirty="0" sz="1450" spc="-10">
                <a:latin typeface="Times New Roman"/>
                <a:cs typeface="Times New Roman"/>
              </a:rPr>
              <a:t>as the time went </a:t>
            </a:r>
            <a:r>
              <a:rPr dirty="0" sz="1450" spc="-5">
                <a:latin typeface="Times New Roman"/>
                <a:cs typeface="Times New Roman"/>
              </a:rPr>
              <a:t>on, </a:t>
            </a:r>
            <a:r>
              <a:rPr dirty="0" sz="1450" spc="-10">
                <a:latin typeface="Times New Roman"/>
                <a:cs typeface="Times New Roman"/>
              </a:rPr>
              <a:t>did his glance settle </a:t>
            </a:r>
            <a:r>
              <a:rPr dirty="0" sz="1450" spc="-5">
                <a:latin typeface="Times New Roman"/>
                <a:cs typeface="Times New Roman"/>
              </a:rPr>
              <a:t>on </a:t>
            </a:r>
            <a:r>
              <a:rPr dirty="0" sz="1450" spc="-10">
                <a:latin typeface="Times New Roman"/>
                <a:cs typeface="Times New Roman"/>
              </a:rPr>
              <a:t>the girl  herself. Her face was bowed forward and covered with her hands, and she was  shaken at intervals </a:t>
            </a:r>
            <a:r>
              <a:rPr dirty="0" sz="1450" spc="-5">
                <a:latin typeface="Times New Roman"/>
                <a:cs typeface="Times New Roman"/>
              </a:rPr>
              <a:t>by </a:t>
            </a:r>
            <a:r>
              <a:rPr dirty="0" sz="1450" spc="-10">
                <a:latin typeface="Times New Roman"/>
                <a:cs typeface="Times New Roman"/>
              </a:rPr>
              <a:t>the convulsive hiccup </a:t>
            </a:r>
            <a:r>
              <a:rPr dirty="0" sz="1450" spc="-5">
                <a:latin typeface="Times New Roman"/>
                <a:cs typeface="Times New Roman"/>
              </a:rPr>
              <a:t>of </a:t>
            </a:r>
            <a:r>
              <a:rPr dirty="0" sz="1450" spc="-10">
                <a:latin typeface="Times New Roman"/>
                <a:cs typeface="Times New Roman"/>
              </a:rPr>
              <a:t>grief. Even thus she was </a:t>
            </a:r>
            <a:r>
              <a:rPr dirty="0" sz="1450" spc="-5">
                <a:latin typeface="Times New Roman"/>
                <a:cs typeface="Times New Roman"/>
              </a:rPr>
              <a:t>not </a:t>
            </a:r>
            <a:r>
              <a:rPr dirty="0" sz="1450" spc="-10">
                <a:latin typeface="Times New Roman"/>
                <a:cs typeface="Times New Roman"/>
              </a:rPr>
              <a:t>an  unpleasant object to dwell </a:t>
            </a:r>
            <a:r>
              <a:rPr dirty="0" sz="1450" spc="-5">
                <a:latin typeface="Times New Roman"/>
                <a:cs typeface="Times New Roman"/>
              </a:rPr>
              <a:t>upon, </a:t>
            </a:r>
            <a:r>
              <a:rPr dirty="0" sz="1450" spc="-10">
                <a:latin typeface="Times New Roman"/>
                <a:cs typeface="Times New Roman"/>
              </a:rPr>
              <a:t>so plump and yet so fine, with </a:t>
            </a:r>
            <a:r>
              <a:rPr dirty="0" sz="1450" spc="-5">
                <a:latin typeface="Times New Roman"/>
                <a:cs typeface="Times New Roman"/>
              </a:rPr>
              <a:t>a </a:t>
            </a:r>
            <a:r>
              <a:rPr dirty="0" sz="1450" spc="-10">
                <a:latin typeface="Times New Roman"/>
                <a:cs typeface="Times New Roman"/>
              </a:rPr>
              <a:t>warm brown  skin, and the most beautiful </a:t>
            </a:r>
            <a:r>
              <a:rPr dirty="0" sz="1450" spc="-20">
                <a:latin typeface="Times New Roman"/>
                <a:cs typeface="Times New Roman"/>
              </a:rPr>
              <a:t>hair, </a:t>
            </a:r>
            <a:r>
              <a:rPr dirty="0" sz="1450" spc="-10">
                <a:latin typeface="Times New Roman"/>
                <a:cs typeface="Times New Roman"/>
              </a:rPr>
              <a:t>Denis thought, in the whole world </a:t>
            </a:r>
            <a:r>
              <a:rPr dirty="0" sz="1450" spc="-5">
                <a:latin typeface="Times New Roman"/>
                <a:cs typeface="Times New Roman"/>
              </a:rPr>
              <a:t>of  </a:t>
            </a:r>
            <a:r>
              <a:rPr dirty="0" sz="1450" spc="-10">
                <a:latin typeface="Times New Roman"/>
                <a:cs typeface="Times New Roman"/>
              </a:rPr>
              <a:t>womankind. Her hands were like her uncle's; </a:t>
            </a:r>
            <a:r>
              <a:rPr dirty="0" sz="1450" spc="-5">
                <a:latin typeface="Times New Roman"/>
                <a:cs typeface="Times New Roman"/>
              </a:rPr>
              <a:t>but </a:t>
            </a:r>
            <a:r>
              <a:rPr dirty="0" sz="1450" spc="-10">
                <a:latin typeface="Times New Roman"/>
                <a:cs typeface="Times New Roman"/>
              </a:rPr>
              <a:t>they were more in place at  the end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young </a:t>
            </a:r>
            <a:r>
              <a:rPr dirty="0" sz="1450" spc="-10">
                <a:latin typeface="Times New Roman"/>
                <a:cs typeface="Times New Roman"/>
              </a:rPr>
              <a:t>arms, and looked infinitely soft and caressing. He  remembered how her blue eyes had shone </a:t>
            </a:r>
            <a:r>
              <a:rPr dirty="0" sz="1450" spc="-5">
                <a:latin typeface="Times New Roman"/>
                <a:cs typeface="Times New Roman"/>
              </a:rPr>
              <a:t>upon </a:t>
            </a:r>
            <a:r>
              <a:rPr dirty="0" sz="1450" spc="-10">
                <a:latin typeface="Times New Roman"/>
                <a:cs typeface="Times New Roman"/>
              </a:rPr>
              <a:t>him, full </a:t>
            </a:r>
            <a:r>
              <a:rPr dirty="0" sz="1450" spc="-5">
                <a:latin typeface="Times New Roman"/>
                <a:cs typeface="Times New Roman"/>
              </a:rPr>
              <a:t>of </a:t>
            </a:r>
            <a:r>
              <a:rPr dirty="0" sz="1450" spc="-20">
                <a:latin typeface="Times New Roman"/>
                <a:cs typeface="Times New Roman"/>
              </a:rPr>
              <a:t>anger, </a:t>
            </a:r>
            <a:r>
              <a:rPr dirty="0" sz="1450" spc="-25">
                <a:latin typeface="Times New Roman"/>
                <a:cs typeface="Times New Roman"/>
              </a:rPr>
              <a:t>pity, </a:t>
            </a:r>
            <a:r>
              <a:rPr dirty="0" sz="1450" spc="-10">
                <a:latin typeface="Times New Roman"/>
                <a:cs typeface="Times New Roman"/>
              </a:rPr>
              <a:t>and  innocence. And the more </a:t>
            </a:r>
            <a:r>
              <a:rPr dirty="0" sz="1450" spc="-5">
                <a:latin typeface="Times New Roman"/>
                <a:cs typeface="Times New Roman"/>
              </a:rPr>
              <a:t>he </a:t>
            </a:r>
            <a:r>
              <a:rPr dirty="0" sz="1450" spc="-10">
                <a:latin typeface="Times New Roman"/>
                <a:cs typeface="Times New Roman"/>
              </a:rPr>
              <a:t>dwelt </a:t>
            </a:r>
            <a:r>
              <a:rPr dirty="0" sz="1450" spc="-5">
                <a:latin typeface="Times New Roman"/>
                <a:cs typeface="Times New Roman"/>
              </a:rPr>
              <a:t>on </a:t>
            </a:r>
            <a:r>
              <a:rPr dirty="0" sz="1450" spc="-10">
                <a:latin typeface="Times New Roman"/>
                <a:cs typeface="Times New Roman"/>
              </a:rPr>
              <a:t>her perfections, the uglier death looked,  and the more deeply was </a:t>
            </a:r>
            <a:r>
              <a:rPr dirty="0" sz="1450" spc="-5">
                <a:latin typeface="Times New Roman"/>
                <a:cs typeface="Times New Roman"/>
              </a:rPr>
              <a:t>he </a:t>
            </a:r>
            <a:r>
              <a:rPr dirty="0" sz="1450" spc="-10">
                <a:latin typeface="Times New Roman"/>
                <a:cs typeface="Times New Roman"/>
              </a:rPr>
              <a:t>smitten with penitence at her continued tears.  Now </a:t>
            </a:r>
            <a:r>
              <a:rPr dirty="0" sz="1450" spc="-5">
                <a:latin typeface="Times New Roman"/>
                <a:cs typeface="Times New Roman"/>
              </a:rPr>
              <a:t>he </a:t>
            </a:r>
            <a:r>
              <a:rPr dirty="0" sz="1450" spc="-10">
                <a:latin typeface="Times New Roman"/>
                <a:cs typeface="Times New Roman"/>
              </a:rPr>
              <a:t>felt that </a:t>
            </a:r>
            <a:r>
              <a:rPr dirty="0" sz="1450" spc="-5">
                <a:latin typeface="Times New Roman"/>
                <a:cs typeface="Times New Roman"/>
              </a:rPr>
              <a:t>no </a:t>
            </a:r>
            <a:r>
              <a:rPr dirty="0" sz="1450" spc="-10">
                <a:latin typeface="Times New Roman"/>
                <a:cs typeface="Times New Roman"/>
              </a:rPr>
              <a:t>man could have the courage to leave </a:t>
            </a:r>
            <a:r>
              <a:rPr dirty="0" sz="1450" spc="-5">
                <a:latin typeface="Times New Roman"/>
                <a:cs typeface="Times New Roman"/>
              </a:rPr>
              <a:t>a </a:t>
            </a:r>
            <a:r>
              <a:rPr dirty="0" sz="1450" spc="-10">
                <a:latin typeface="Times New Roman"/>
                <a:cs typeface="Times New Roman"/>
              </a:rPr>
              <a:t>world which  contained so beautiful </a:t>
            </a:r>
            <a:r>
              <a:rPr dirty="0" sz="1450" spc="-5">
                <a:latin typeface="Times New Roman"/>
                <a:cs typeface="Times New Roman"/>
              </a:rPr>
              <a:t>a </a:t>
            </a:r>
            <a:r>
              <a:rPr dirty="0" sz="1450" spc="-10">
                <a:latin typeface="Times New Roman"/>
                <a:cs typeface="Times New Roman"/>
              </a:rPr>
              <a:t>creature; and now </a:t>
            </a:r>
            <a:r>
              <a:rPr dirty="0" sz="1450" spc="-5">
                <a:latin typeface="Times New Roman"/>
                <a:cs typeface="Times New Roman"/>
              </a:rPr>
              <a:t>he </a:t>
            </a:r>
            <a:r>
              <a:rPr dirty="0" sz="1450" spc="-10">
                <a:latin typeface="Times New Roman"/>
                <a:cs typeface="Times New Roman"/>
              </a:rPr>
              <a:t>would have given forty minutes  </a:t>
            </a:r>
            <a:r>
              <a:rPr dirty="0" sz="1450" spc="-5">
                <a:latin typeface="Times New Roman"/>
                <a:cs typeface="Times New Roman"/>
              </a:rPr>
              <a:t>of </a:t>
            </a:r>
            <a:r>
              <a:rPr dirty="0" sz="1450" spc="-10">
                <a:latin typeface="Times New Roman"/>
                <a:cs typeface="Times New Roman"/>
              </a:rPr>
              <a:t>his last </a:t>
            </a:r>
            <a:r>
              <a:rPr dirty="0" sz="1450" spc="-5">
                <a:latin typeface="Times New Roman"/>
                <a:cs typeface="Times New Roman"/>
              </a:rPr>
              <a:t>hour </a:t>
            </a:r>
            <a:r>
              <a:rPr dirty="0" sz="1450" spc="-10">
                <a:latin typeface="Times New Roman"/>
                <a:cs typeface="Times New Roman"/>
              </a:rPr>
              <a:t>to have unsaid his cruel</a:t>
            </a:r>
            <a:r>
              <a:rPr dirty="0" sz="1450" spc="25">
                <a:latin typeface="Times New Roman"/>
                <a:cs typeface="Times New Roman"/>
              </a:rPr>
              <a:t> </a:t>
            </a:r>
            <a:r>
              <a:rPr dirty="0" sz="1450" spc="-10">
                <a:latin typeface="Times New Roman"/>
                <a:cs typeface="Times New Roman"/>
              </a:rPr>
              <a:t>speech.</a:t>
            </a:r>
            <a:endParaRPr sz="1450">
              <a:latin typeface="Times New Roman"/>
              <a:cs typeface="Times New Roman"/>
            </a:endParaRPr>
          </a:p>
          <a:p>
            <a:pPr algn="just" marL="12700" marR="8890">
              <a:lnSpc>
                <a:spcPts val="1730"/>
              </a:lnSpc>
              <a:spcBef>
                <a:spcPts val="844"/>
              </a:spcBef>
            </a:pPr>
            <a:r>
              <a:rPr dirty="0" sz="1450" spc="-10">
                <a:latin typeface="Times New Roman"/>
                <a:cs typeface="Times New Roman"/>
              </a:rPr>
              <a:t>Suddenly </a:t>
            </a:r>
            <a:r>
              <a:rPr dirty="0" sz="1450" spc="-5">
                <a:latin typeface="Times New Roman"/>
                <a:cs typeface="Times New Roman"/>
              </a:rPr>
              <a:t>a </a:t>
            </a:r>
            <a:r>
              <a:rPr dirty="0" sz="1450" spc="-10">
                <a:latin typeface="Times New Roman"/>
                <a:cs typeface="Times New Roman"/>
              </a:rPr>
              <a:t>hoarse and ragged peal </a:t>
            </a:r>
            <a:r>
              <a:rPr dirty="0" sz="1450" spc="-5">
                <a:latin typeface="Times New Roman"/>
                <a:cs typeface="Times New Roman"/>
              </a:rPr>
              <a:t>of </a:t>
            </a:r>
            <a:r>
              <a:rPr dirty="0" sz="1450" spc="-10">
                <a:latin typeface="Times New Roman"/>
                <a:cs typeface="Times New Roman"/>
              </a:rPr>
              <a:t>cockcrow rose to their ears from the  dark valley below the windows. And this shattering noise in the silence </a:t>
            </a:r>
            <a:r>
              <a:rPr dirty="0" sz="1450" spc="-5">
                <a:latin typeface="Times New Roman"/>
                <a:cs typeface="Times New Roman"/>
              </a:rPr>
              <a:t>of </a:t>
            </a:r>
            <a:r>
              <a:rPr dirty="0" sz="1450" spc="-10">
                <a:latin typeface="Times New Roman"/>
                <a:cs typeface="Times New Roman"/>
              </a:rPr>
              <a:t>all  around was like </a:t>
            </a:r>
            <a:r>
              <a:rPr dirty="0" sz="1450" spc="-5">
                <a:latin typeface="Times New Roman"/>
                <a:cs typeface="Times New Roman"/>
              </a:rPr>
              <a:t>a </a:t>
            </a:r>
            <a:r>
              <a:rPr dirty="0" sz="1450" spc="-10">
                <a:latin typeface="Times New Roman"/>
                <a:cs typeface="Times New Roman"/>
              </a:rPr>
              <a:t>light in </a:t>
            </a:r>
            <a:r>
              <a:rPr dirty="0" sz="1450" spc="-5">
                <a:latin typeface="Times New Roman"/>
                <a:cs typeface="Times New Roman"/>
              </a:rPr>
              <a:t>a </a:t>
            </a:r>
            <a:r>
              <a:rPr dirty="0" sz="1450" spc="-10">
                <a:latin typeface="Times New Roman"/>
                <a:cs typeface="Times New Roman"/>
              </a:rPr>
              <a:t>dark place, and shook them both </a:t>
            </a:r>
            <a:r>
              <a:rPr dirty="0" sz="1450" spc="-5">
                <a:latin typeface="Times New Roman"/>
                <a:cs typeface="Times New Roman"/>
              </a:rPr>
              <a:t>out of </a:t>
            </a:r>
            <a:r>
              <a:rPr dirty="0" sz="1450" spc="-10">
                <a:latin typeface="Times New Roman"/>
                <a:cs typeface="Times New Roman"/>
              </a:rPr>
              <a:t>their  reflections.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"Alas, can </a:t>
            </a:r>
            <a:r>
              <a:rPr dirty="0" sz="1450" spc="-5">
                <a:latin typeface="Times New Roman"/>
                <a:cs typeface="Times New Roman"/>
              </a:rPr>
              <a:t>I do </a:t>
            </a:r>
            <a:r>
              <a:rPr dirty="0" sz="1450" spc="-10">
                <a:latin typeface="Times New Roman"/>
                <a:cs typeface="Times New Roman"/>
              </a:rPr>
              <a:t>nothing to help you?" she said, looking</a:t>
            </a:r>
            <a:r>
              <a:rPr dirty="0" sz="1450" spc="50">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12700">
              <a:lnSpc>
                <a:spcPts val="1730"/>
              </a:lnSpc>
              <a:spcBef>
                <a:spcPts val="919"/>
              </a:spcBef>
            </a:pPr>
            <a:r>
              <a:rPr dirty="0" sz="1450" spc="-10">
                <a:latin typeface="Times New Roman"/>
                <a:cs typeface="Times New Roman"/>
              </a:rPr>
              <a:t>"Madam," replied Denis, with </a:t>
            </a:r>
            <a:r>
              <a:rPr dirty="0" sz="1450" spc="-5">
                <a:latin typeface="Times New Roman"/>
                <a:cs typeface="Times New Roman"/>
              </a:rPr>
              <a:t>a </a:t>
            </a:r>
            <a:r>
              <a:rPr dirty="0" sz="1450" spc="-10">
                <a:latin typeface="Times New Roman"/>
                <a:cs typeface="Times New Roman"/>
              </a:rPr>
              <a:t>fine </a:t>
            </a:r>
            <a:r>
              <a:rPr dirty="0" sz="1450" spc="-15">
                <a:latin typeface="Times New Roman"/>
                <a:cs typeface="Times New Roman"/>
              </a:rPr>
              <a:t>irrelevancy,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have said anything to  wound </a:t>
            </a:r>
            <a:r>
              <a:rPr dirty="0" sz="1450" spc="-5">
                <a:latin typeface="Times New Roman"/>
                <a:cs typeface="Times New Roman"/>
              </a:rPr>
              <a:t>you, </a:t>
            </a:r>
            <a:r>
              <a:rPr dirty="0" sz="1450" spc="-10">
                <a:latin typeface="Times New Roman"/>
                <a:cs typeface="Times New Roman"/>
              </a:rPr>
              <a:t>believe me, it was for </a:t>
            </a:r>
            <a:r>
              <a:rPr dirty="0" sz="1450" spc="-5">
                <a:latin typeface="Times New Roman"/>
                <a:cs typeface="Times New Roman"/>
              </a:rPr>
              <a:t>your </a:t>
            </a:r>
            <a:r>
              <a:rPr dirty="0" sz="1450" spc="-10">
                <a:latin typeface="Times New Roman"/>
                <a:cs typeface="Times New Roman"/>
              </a:rPr>
              <a:t>own sake and </a:t>
            </a:r>
            <a:r>
              <a:rPr dirty="0" sz="1450" spc="-5">
                <a:latin typeface="Times New Roman"/>
                <a:cs typeface="Times New Roman"/>
              </a:rPr>
              <a:t>not </a:t>
            </a:r>
            <a:r>
              <a:rPr dirty="0" sz="1450" spc="-10">
                <a:latin typeface="Times New Roman"/>
                <a:cs typeface="Times New Roman"/>
              </a:rPr>
              <a:t>for</a:t>
            </a:r>
            <a:r>
              <a:rPr dirty="0" sz="1450" spc="6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She thanked him with </a:t>
            </a:r>
            <a:r>
              <a:rPr dirty="0" sz="1450" spc="-5">
                <a:latin typeface="Times New Roman"/>
                <a:cs typeface="Times New Roman"/>
              </a:rPr>
              <a:t>a </a:t>
            </a:r>
            <a:r>
              <a:rPr dirty="0" sz="1450" spc="-10">
                <a:latin typeface="Times New Roman"/>
                <a:cs typeface="Times New Roman"/>
              </a:rPr>
              <a:t>tearful</a:t>
            </a:r>
            <a:r>
              <a:rPr dirty="0" sz="1450" spc="10">
                <a:latin typeface="Times New Roman"/>
                <a:cs typeface="Times New Roman"/>
              </a:rPr>
              <a:t> </a:t>
            </a:r>
            <a:r>
              <a:rPr dirty="0" sz="1450" spc="-5">
                <a:latin typeface="Times New Roman"/>
                <a:cs typeface="Times New Roman"/>
              </a:rPr>
              <a:t>look.</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"I feel </a:t>
            </a:r>
            <a:r>
              <a:rPr dirty="0" sz="1450" spc="-5">
                <a:latin typeface="Times New Roman"/>
                <a:cs typeface="Times New Roman"/>
              </a:rPr>
              <a:t>your </a:t>
            </a:r>
            <a:r>
              <a:rPr dirty="0" sz="1450" spc="-10">
                <a:latin typeface="Times New Roman"/>
                <a:cs typeface="Times New Roman"/>
              </a:rPr>
              <a:t>position </a:t>
            </a:r>
            <a:r>
              <a:rPr dirty="0" sz="1450" spc="-20">
                <a:latin typeface="Times New Roman"/>
                <a:cs typeface="Times New Roman"/>
              </a:rPr>
              <a:t>cruelly,"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"The world has been bitter hard </a:t>
            </a:r>
            <a:r>
              <a:rPr dirty="0" sz="1450" spc="-5">
                <a:latin typeface="Times New Roman"/>
                <a:cs typeface="Times New Roman"/>
              </a:rPr>
              <a:t>on  you. </a:t>
            </a:r>
            <a:r>
              <a:rPr dirty="0" sz="1450" spc="-45">
                <a:latin typeface="Times New Roman"/>
                <a:cs typeface="Times New Roman"/>
              </a:rPr>
              <a:t>Your </a:t>
            </a:r>
            <a:r>
              <a:rPr dirty="0" sz="1450" spc="-10">
                <a:latin typeface="Times New Roman"/>
                <a:cs typeface="Times New Roman"/>
              </a:rPr>
              <a:t>uncle is </a:t>
            </a:r>
            <a:r>
              <a:rPr dirty="0" sz="1450" spc="-5">
                <a:latin typeface="Times New Roman"/>
                <a:cs typeface="Times New Roman"/>
              </a:rPr>
              <a:t>a </a:t>
            </a:r>
            <a:r>
              <a:rPr dirty="0" sz="1450" spc="-10">
                <a:latin typeface="Times New Roman"/>
                <a:cs typeface="Times New Roman"/>
              </a:rPr>
              <a:t>disgrace to mankind. Believe me, madam, there is </a:t>
            </a:r>
            <a:r>
              <a:rPr dirty="0" sz="1450" spc="-5">
                <a:latin typeface="Times New Roman"/>
                <a:cs typeface="Times New Roman"/>
              </a:rPr>
              <a:t>no  young </a:t>
            </a:r>
            <a:r>
              <a:rPr dirty="0" sz="1450" spc="-10">
                <a:latin typeface="Times New Roman"/>
                <a:cs typeface="Times New Roman"/>
              </a:rPr>
              <a:t>gentleman in all France </a:t>
            </a:r>
            <a:r>
              <a:rPr dirty="0" sz="1450" spc="-5">
                <a:latin typeface="Times New Roman"/>
                <a:cs typeface="Times New Roman"/>
              </a:rPr>
              <a:t>but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glad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opportunity, </a:t>
            </a:r>
            <a:r>
              <a:rPr dirty="0" sz="1450" spc="-10">
                <a:latin typeface="Times New Roman"/>
                <a:cs typeface="Times New Roman"/>
              </a:rPr>
              <a:t>to die in  doing </a:t>
            </a:r>
            <a:r>
              <a:rPr dirty="0" sz="1450" spc="-5">
                <a:latin typeface="Times New Roman"/>
                <a:cs typeface="Times New Roman"/>
              </a:rPr>
              <a:t>you a </a:t>
            </a:r>
            <a:r>
              <a:rPr dirty="0" sz="1450" spc="-10">
                <a:latin typeface="Times New Roman"/>
                <a:cs typeface="Times New Roman"/>
              </a:rPr>
              <a:t>momentary</a:t>
            </a:r>
            <a:r>
              <a:rPr dirty="0" sz="1450" spc="-5">
                <a:latin typeface="Times New Roman"/>
                <a:cs typeface="Times New Roman"/>
              </a:rPr>
              <a:t> </a:t>
            </a:r>
            <a:r>
              <a:rPr dirty="0" sz="1450" spc="-10">
                <a:latin typeface="Times New Roman"/>
                <a:cs typeface="Times New Roman"/>
              </a:rPr>
              <a:t>service."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know already that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very brave and generous," she answered.  "What </a:t>
            </a:r>
            <a:r>
              <a:rPr dirty="0" sz="1450" spc="-5">
                <a:latin typeface="Times New Roman"/>
                <a:cs typeface="Times New Roman"/>
              </a:rPr>
              <a:t>I </a:t>
            </a:r>
            <a:r>
              <a:rPr dirty="0" sz="1450" spc="-50">
                <a:latin typeface="Times New Roman"/>
                <a:cs typeface="Times New Roman"/>
              </a:rPr>
              <a:t>WANT </a:t>
            </a:r>
            <a:r>
              <a:rPr dirty="0" sz="1450" spc="-10">
                <a:latin typeface="Times New Roman"/>
                <a:cs typeface="Times New Roman"/>
              </a:rPr>
              <a:t>to know is whether </a:t>
            </a:r>
            <a:r>
              <a:rPr dirty="0" sz="1450" spc="-5">
                <a:latin typeface="Times New Roman"/>
                <a:cs typeface="Times New Roman"/>
              </a:rPr>
              <a:t>I </a:t>
            </a:r>
            <a:r>
              <a:rPr dirty="0" sz="1450" spc="-10">
                <a:latin typeface="Times New Roman"/>
                <a:cs typeface="Times New Roman"/>
              </a:rPr>
              <a:t>can serve </a:t>
            </a:r>
            <a:r>
              <a:rPr dirty="0" sz="1450" spc="-5">
                <a:latin typeface="Times New Roman"/>
                <a:cs typeface="Times New Roman"/>
              </a:rPr>
              <a:t>you - </a:t>
            </a:r>
            <a:r>
              <a:rPr dirty="0" sz="1450" spc="-10">
                <a:latin typeface="Times New Roman"/>
                <a:cs typeface="Times New Roman"/>
              </a:rPr>
              <a:t>now </a:t>
            </a:r>
            <a:r>
              <a:rPr dirty="0" sz="1450" spc="-5">
                <a:latin typeface="Times New Roman"/>
                <a:cs typeface="Times New Roman"/>
              </a:rPr>
              <a:t>or </a:t>
            </a:r>
            <a:r>
              <a:rPr dirty="0" sz="1450" spc="-10">
                <a:latin typeface="Times New Roman"/>
                <a:cs typeface="Times New Roman"/>
              </a:rPr>
              <a:t>afterwards," she  added, with </a:t>
            </a:r>
            <a:r>
              <a:rPr dirty="0" sz="1450" spc="-5">
                <a:latin typeface="Times New Roman"/>
                <a:cs typeface="Times New Roman"/>
              </a:rPr>
              <a:t>a</a:t>
            </a:r>
            <a:r>
              <a:rPr dirty="0" sz="1450">
                <a:latin typeface="Times New Roman"/>
                <a:cs typeface="Times New Roman"/>
              </a:rPr>
              <a:t> </a:t>
            </a:r>
            <a:r>
              <a:rPr dirty="0" sz="1450" spc="-20">
                <a:latin typeface="Times New Roman"/>
                <a:cs typeface="Times New Roman"/>
              </a:rPr>
              <a:t>quaver.</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"Most </a:t>
            </a:r>
            <a:r>
              <a:rPr dirty="0" sz="1450" spc="-20">
                <a:latin typeface="Times New Roman"/>
                <a:cs typeface="Times New Roman"/>
              </a:rPr>
              <a:t>certainly," </a:t>
            </a:r>
            <a:r>
              <a:rPr dirty="0" sz="1450" spc="-5">
                <a:latin typeface="Times New Roman"/>
                <a:cs typeface="Times New Roman"/>
              </a:rPr>
              <a:t>he </a:t>
            </a:r>
            <a:r>
              <a:rPr dirty="0" sz="1450" spc="-10">
                <a:latin typeface="Times New Roman"/>
                <a:cs typeface="Times New Roman"/>
              </a:rPr>
              <a:t>answered with </a:t>
            </a:r>
            <a:r>
              <a:rPr dirty="0" sz="1450" spc="-5">
                <a:latin typeface="Times New Roman"/>
                <a:cs typeface="Times New Roman"/>
              </a:rPr>
              <a:t>a </a:t>
            </a:r>
            <a:r>
              <a:rPr dirty="0" sz="1450" spc="-10">
                <a:latin typeface="Times New Roman"/>
                <a:cs typeface="Times New Roman"/>
              </a:rPr>
              <a:t>smile. "Let me sit beside </a:t>
            </a:r>
            <a:r>
              <a:rPr dirty="0" sz="1450" spc="-5">
                <a:latin typeface="Times New Roman"/>
                <a:cs typeface="Times New Roman"/>
              </a:rPr>
              <a:t>you </a:t>
            </a:r>
            <a:r>
              <a:rPr dirty="0" sz="1450" spc="-10">
                <a:latin typeface="Times New Roman"/>
                <a:cs typeface="Times New Roman"/>
              </a:rPr>
              <a:t>as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friend, instead </a:t>
            </a:r>
            <a:r>
              <a:rPr dirty="0" sz="1450" spc="-5">
                <a:latin typeface="Times New Roman"/>
                <a:cs typeface="Times New Roman"/>
              </a:rPr>
              <a:t>of a </a:t>
            </a:r>
            <a:r>
              <a:rPr dirty="0" sz="1450" spc="-10">
                <a:latin typeface="Times New Roman"/>
                <a:cs typeface="Times New Roman"/>
              </a:rPr>
              <a:t>foolish intruder; try to </a:t>
            </a:r>
            <a:r>
              <a:rPr dirty="0" sz="1450" spc="-15">
                <a:latin typeface="Times New Roman"/>
                <a:cs typeface="Times New Roman"/>
              </a:rPr>
              <a:t>forget </a:t>
            </a:r>
            <a:r>
              <a:rPr dirty="0" sz="1450" spc="-10">
                <a:latin typeface="Times New Roman"/>
                <a:cs typeface="Times New Roman"/>
              </a:rPr>
              <a:t>how awkwardly we are  placed to </a:t>
            </a:r>
            <a:r>
              <a:rPr dirty="0" sz="1450" spc="-5">
                <a:latin typeface="Times New Roman"/>
                <a:cs typeface="Times New Roman"/>
              </a:rPr>
              <a:t>one </a:t>
            </a:r>
            <a:r>
              <a:rPr dirty="0" sz="1450" spc="-10">
                <a:latin typeface="Times New Roman"/>
                <a:cs typeface="Times New Roman"/>
              </a:rPr>
              <a:t>another; make my last moments </a:t>
            </a:r>
            <a:r>
              <a:rPr dirty="0" sz="1450" spc="-5">
                <a:latin typeface="Times New Roman"/>
                <a:cs typeface="Times New Roman"/>
              </a:rPr>
              <a:t>go </a:t>
            </a:r>
            <a:r>
              <a:rPr dirty="0" sz="1450" spc="-10">
                <a:latin typeface="Times New Roman"/>
                <a:cs typeface="Times New Roman"/>
              </a:rPr>
              <a:t>pleasantly; and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me the chief service</a:t>
            </a:r>
            <a:r>
              <a:rPr dirty="0" sz="1450" spc="5">
                <a:latin typeface="Times New Roman"/>
                <a:cs typeface="Times New Roman"/>
              </a:rPr>
              <a:t> </a:t>
            </a:r>
            <a:r>
              <a:rPr dirty="0" sz="1450" spc="-10">
                <a:latin typeface="Times New Roman"/>
                <a:cs typeface="Times New Roman"/>
              </a:rPr>
              <a:t>possible."</a:t>
            </a:r>
            <a:endParaRPr sz="1450">
              <a:latin typeface="Times New Roman"/>
              <a:cs typeface="Times New Roman"/>
            </a:endParaRPr>
          </a:p>
          <a:p>
            <a:pPr algn="just" marL="12700">
              <a:lnSpc>
                <a:spcPct val="100000"/>
              </a:lnSpc>
              <a:spcBef>
                <a:spcPts val="795"/>
              </a:spcBef>
            </a:pPr>
            <a:r>
              <a:rPr dirty="0" sz="1450" spc="-45">
                <a:latin typeface="Times New Roman"/>
                <a:cs typeface="Times New Roman"/>
              </a:rPr>
              <a:t>"You</a:t>
            </a:r>
            <a:r>
              <a:rPr dirty="0" sz="1450" spc="15">
                <a:latin typeface="Times New Roman"/>
                <a:cs typeface="Times New Roman"/>
              </a:rPr>
              <a:t> </a:t>
            </a:r>
            <a:r>
              <a:rPr dirty="0" sz="1450" spc="-10">
                <a:latin typeface="Times New Roman"/>
                <a:cs typeface="Times New Roman"/>
              </a:rPr>
              <a:t>are</a:t>
            </a:r>
            <a:r>
              <a:rPr dirty="0" sz="1450" spc="15">
                <a:latin typeface="Times New Roman"/>
                <a:cs typeface="Times New Roman"/>
              </a:rPr>
              <a:t> </a:t>
            </a:r>
            <a:r>
              <a:rPr dirty="0" sz="1450" spc="-10">
                <a:latin typeface="Times New Roman"/>
                <a:cs typeface="Times New Roman"/>
              </a:rPr>
              <a:t>very</a:t>
            </a:r>
            <a:r>
              <a:rPr dirty="0" sz="1450" spc="20">
                <a:latin typeface="Times New Roman"/>
                <a:cs typeface="Times New Roman"/>
              </a:rPr>
              <a:t> </a:t>
            </a:r>
            <a:r>
              <a:rPr dirty="0" sz="1450" spc="-10">
                <a:latin typeface="Times New Roman"/>
                <a:cs typeface="Times New Roman"/>
              </a:rPr>
              <a:t>gallant,"</a:t>
            </a:r>
            <a:r>
              <a:rPr dirty="0" sz="1450" spc="15">
                <a:latin typeface="Times New Roman"/>
                <a:cs typeface="Times New Roman"/>
              </a:rPr>
              <a:t> </a:t>
            </a:r>
            <a:r>
              <a:rPr dirty="0" sz="1450" spc="-10">
                <a:latin typeface="Times New Roman"/>
                <a:cs typeface="Times New Roman"/>
              </a:rPr>
              <a:t>she</a:t>
            </a:r>
            <a:r>
              <a:rPr dirty="0" sz="1450" spc="15">
                <a:latin typeface="Times New Roman"/>
                <a:cs typeface="Times New Roman"/>
              </a:rPr>
              <a:t> </a:t>
            </a:r>
            <a:r>
              <a:rPr dirty="0" sz="1450" spc="-10">
                <a:latin typeface="Times New Roman"/>
                <a:cs typeface="Times New Roman"/>
              </a:rPr>
              <a:t>added,</a:t>
            </a:r>
            <a:r>
              <a:rPr dirty="0" sz="1450" spc="20">
                <a:latin typeface="Times New Roman"/>
                <a:cs typeface="Times New Roman"/>
              </a:rPr>
              <a:t> </a:t>
            </a:r>
            <a:r>
              <a:rPr dirty="0" sz="1450" spc="-10">
                <a:latin typeface="Times New Roman"/>
                <a:cs typeface="Times New Roman"/>
              </a:rPr>
              <a:t>with</a:t>
            </a:r>
            <a:r>
              <a:rPr dirty="0" sz="1450" spc="15">
                <a:latin typeface="Times New Roman"/>
                <a:cs typeface="Times New Roman"/>
              </a:rPr>
              <a:t>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yet</a:t>
            </a:r>
            <a:r>
              <a:rPr dirty="0" sz="1450" spc="20">
                <a:latin typeface="Times New Roman"/>
                <a:cs typeface="Times New Roman"/>
              </a:rPr>
              <a:t> </a:t>
            </a:r>
            <a:r>
              <a:rPr dirty="0" sz="1450" spc="-10">
                <a:latin typeface="Times New Roman"/>
                <a:cs typeface="Times New Roman"/>
              </a:rPr>
              <a:t>deeper</a:t>
            </a:r>
            <a:r>
              <a:rPr dirty="0" sz="1450" spc="15">
                <a:latin typeface="Times New Roman"/>
                <a:cs typeface="Times New Roman"/>
              </a:rPr>
              <a:t> </a:t>
            </a:r>
            <a:r>
              <a:rPr dirty="0" sz="1450" spc="-10">
                <a:latin typeface="Times New Roman"/>
                <a:cs typeface="Times New Roman"/>
              </a:rPr>
              <a:t>sadness</a:t>
            </a:r>
            <a:r>
              <a:rPr dirty="0" sz="1450" spc="2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20">
                <a:latin typeface="Times New Roman"/>
                <a:cs typeface="Times New Roman"/>
              </a:rPr>
              <a:t> </a:t>
            </a:r>
            <a:r>
              <a:rPr dirty="0" sz="1450" spc="-10">
                <a:latin typeface="Times New Roman"/>
                <a:cs typeface="Times New Roman"/>
              </a:rPr>
              <a:t>"very</a:t>
            </a:r>
            <a:r>
              <a:rPr dirty="0" sz="1450" spc="15">
                <a:latin typeface="Times New Roman"/>
                <a:cs typeface="Times New Roman"/>
              </a:rPr>
              <a:t> </a:t>
            </a:r>
            <a:r>
              <a:rPr dirty="0" sz="1450" spc="-10">
                <a:latin typeface="Times New Roman"/>
                <a:cs typeface="Times New Roman"/>
              </a:rPr>
              <a:t>gallant</a:t>
            </a:r>
            <a:r>
              <a:rPr dirty="0" sz="1450" spc="15">
                <a:latin typeface="Times New Roman"/>
                <a:cs typeface="Times New Roman"/>
              </a:rPr>
              <a:t> </a:t>
            </a:r>
            <a:r>
              <a:rPr dirty="0" sz="1450" spc="-5">
                <a:latin typeface="Times New Roman"/>
                <a:cs typeface="Times New Roman"/>
              </a:rPr>
              <a:t>.</a:t>
            </a:r>
            <a:endParaRPr sz="1450">
              <a:latin typeface="Times New Roman"/>
              <a:cs typeface="Times New Roman"/>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 . </a:t>
            </a:r>
            <a:r>
              <a:rPr dirty="0" sz="1450" spc="-10">
                <a:latin typeface="Times New Roman"/>
                <a:cs typeface="Times New Roman"/>
              </a:rPr>
              <a:t>and it somehow pains me. But draw </a:t>
            </a:r>
            <a:r>
              <a:rPr dirty="0" sz="1450" spc="-20">
                <a:latin typeface="Times New Roman"/>
                <a:cs typeface="Times New Roman"/>
              </a:rPr>
              <a:t>nearer,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please; and if </a:t>
            </a:r>
            <a:r>
              <a:rPr dirty="0" sz="1450" spc="-5">
                <a:latin typeface="Times New Roman"/>
                <a:cs typeface="Times New Roman"/>
              </a:rPr>
              <a:t>you </a:t>
            </a:r>
            <a:r>
              <a:rPr dirty="0" sz="1450" spc="-10">
                <a:latin typeface="Times New Roman"/>
                <a:cs typeface="Times New Roman"/>
              </a:rPr>
              <a:t>find  anything to say to me, </a:t>
            </a:r>
            <a:r>
              <a:rPr dirty="0" sz="1450" spc="-5">
                <a:latin typeface="Times New Roman"/>
                <a:cs typeface="Times New Roman"/>
              </a:rPr>
              <a:t>you </a:t>
            </a:r>
            <a:r>
              <a:rPr dirty="0" sz="1450" spc="-10">
                <a:latin typeface="Times New Roman"/>
                <a:cs typeface="Times New Roman"/>
              </a:rPr>
              <a:t>will at least make certain </a:t>
            </a:r>
            <a:r>
              <a:rPr dirty="0" sz="1450" spc="-5">
                <a:latin typeface="Times New Roman"/>
                <a:cs typeface="Times New Roman"/>
              </a:rPr>
              <a:t>of a </a:t>
            </a:r>
            <a:r>
              <a:rPr dirty="0" sz="1450" spc="-10">
                <a:latin typeface="Times New Roman"/>
                <a:cs typeface="Times New Roman"/>
              </a:rPr>
              <a:t>very friendly </a:t>
            </a:r>
            <a:r>
              <a:rPr dirty="0" sz="1450" spc="-20">
                <a:latin typeface="Times New Roman"/>
                <a:cs typeface="Times New Roman"/>
              </a:rPr>
              <a:t>listener.  </a:t>
            </a:r>
            <a:r>
              <a:rPr dirty="0" sz="1450" spc="-10">
                <a:latin typeface="Times New Roman"/>
                <a:cs typeface="Times New Roman"/>
              </a:rPr>
              <a:t>Ah! Monsieur </a:t>
            </a:r>
            <a:r>
              <a:rPr dirty="0" sz="1450" spc="-5">
                <a:latin typeface="Times New Roman"/>
                <a:cs typeface="Times New Roman"/>
              </a:rPr>
              <a:t>de </a:t>
            </a:r>
            <a:r>
              <a:rPr dirty="0" sz="1450" spc="-10">
                <a:latin typeface="Times New Roman"/>
                <a:cs typeface="Times New Roman"/>
              </a:rPr>
              <a:t>Beaulieu," she broke forth </a:t>
            </a:r>
            <a:r>
              <a:rPr dirty="0" sz="1450" spc="-5">
                <a:latin typeface="Times New Roman"/>
                <a:cs typeface="Times New Roman"/>
              </a:rPr>
              <a:t>- </a:t>
            </a:r>
            <a:r>
              <a:rPr dirty="0" sz="1450" spc="-10">
                <a:latin typeface="Times New Roman"/>
                <a:cs typeface="Times New Roman"/>
              </a:rPr>
              <a:t>"ah! Monsieur </a:t>
            </a:r>
            <a:r>
              <a:rPr dirty="0" sz="1450" spc="-5">
                <a:latin typeface="Times New Roman"/>
                <a:cs typeface="Times New Roman"/>
              </a:rPr>
              <a:t>de </a:t>
            </a:r>
            <a:r>
              <a:rPr dirty="0" sz="1450" spc="-10">
                <a:latin typeface="Times New Roman"/>
                <a:cs typeface="Times New Roman"/>
              </a:rPr>
              <a:t>Beaulieu, how  can </a:t>
            </a:r>
            <a:r>
              <a:rPr dirty="0" sz="1450" spc="-5">
                <a:latin typeface="Times New Roman"/>
                <a:cs typeface="Times New Roman"/>
              </a:rPr>
              <a:t>I </a:t>
            </a:r>
            <a:r>
              <a:rPr dirty="0" sz="1450" spc="-10">
                <a:latin typeface="Times New Roman"/>
                <a:cs typeface="Times New Roman"/>
              </a:rPr>
              <a:t>look </a:t>
            </a:r>
            <a:r>
              <a:rPr dirty="0" sz="1450" spc="-5">
                <a:latin typeface="Times New Roman"/>
                <a:cs typeface="Times New Roman"/>
              </a:rPr>
              <a:t>you </a:t>
            </a:r>
            <a:r>
              <a:rPr dirty="0" sz="1450" spc="-10">
                <a:latin typeface="Times New Roman"/>
                <a:cs typeface="Times New Roman"/>
              </a:rPr>
              <a:t>in the face?" And she fell to weeping again with </a:t>
            </a:r>
            <a:r>
              <a:rPr dirty="0" sz="1450" spc="-5">
                <a:latin typeface="Times New Roman"/>
                <a:cs typeface="Times New Roman"/>
              </a:rPr>
              <a:t>a </a:t>
            </a:r>
            <a:r>
              <a:rPr dirty="0" sz="1450" spc="-10">
                <a:latin typeface="Times New Roman"/>
                <a:cs typeface="Times New Roman"/>
              </a:rPr>
              <a:t>renewed  effusion.</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"Madam," said Denis, taking her hand in both </a:t>
            </a:r>
            <a:r>
              <a:rPr dirty="0" sz="1450" spc="-5">
                <a:latin typeface="Times New Roman"/>
                <a:cs typeface="Times New Roman"/>
              </a:rPr>
              <a:t>of </a:t>
            </a:r>
            <a:r>
              <a:rPr dirty="0" sz="1450" spc="-10">
                <a:latin typeface="Times New Roman"/>
                <a:cs typeface="Times New Roman"/>
              </a:rPr>
              <a:t>his, "reflect </a:t>
            </a:r>
            <a:r>
              <a:rPr dirty="0" sz="1450" spc="-5">
                <a:latin typeface="Times New Roman"/>
                <a:cs typeface="Times New Roman"/>
              </a:rPr>
              <a:t>on </a:t>
            </a:r>
            <a:r>
              <a:rPr dirty="0" sz="1450" spc="-10">
                <a:latin typeface="Times New Roman"/>
                <a:cs typeface="Times New Roman"/>
              </a:rPr>
              <a:t>the little time  </a:t>
            </a:r>
            <a:r>
              <a:rPr dirty="0" sz="1450" spc="-5">
                <a:latin typeface="Times New Roman"/>
                <a:cs typeface="Times New Roman"/>
              </a:rPr>
              <a:t>I </a:t>
            </a:r>
            <a:r>
              <a:rPr dirty="0" sz="1450" spc="-10">
                <a:latin typeface="Times New Roman"/>
                <a:cs typeface="Times New Roman"/>
              </a:rPr>
              <a:t>have before me, and the great bitterness into which </a:t>
            </a:r>
            <a:r>
              <a:rPr dirty="0" sz="1450" spc="-5">
                <a:latin typeface="Times New Roman"/>
                <a:cs typeface="Times New Roman"/>
              </a:rPr>
              <a:t>I </a:t>
            </a:r>
            <a:r>
              <a:rPr dirty="0" sz="1450" spc="-10">
                <a:latin typeface="Times New Roman"/>
                <a:cs typeface="Times New Roman"/>
              </a:rPr>
              <a:t>am cast </a:t>
            </a:r>
            <a:r>
              <a:rPr dirty="0" sz="1450" spc="-5">
                <a:latin typeface="Times New Roman"/>
                <a:cs typeface="Times New Roman"/>
              </a:rPr>
              <a:t>by </a:t>
            </a:r>
            <a:r>
              <a:rPr dirty="0" sz="1450" spc="-10">
                <a:latin typeface="Times New Roman"/>
                <a:cs typeface="Times New Roman"/>
              </a:rPr>
              <a:t>the sight </a:t>
            </a:r>
            <a:r>
              <a:rPr dirty="0" sz="1450" spc="-5">
                <a:latin typeface="Times New Roman"/>
                <a:cs typeface="Times New Roman"/>
              </a:rPr>
              <a:t>of  your </a:t>
            </a:r>
            <a:r>
              <a:rPr dirty="0" sz="1450" spc="-10">
                <a:latin typeface="Times New Roman"/>
                <a:cs typeface="Times New Roman"/>
              </a:rPr>
              <a:t>distress. Spare me, in my last moments, the spectacle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cannot  cure even with the sacrifice </a:t>
            </a:r>
            <a:r>
              <a:rPr dirty="0" sz="1450" spc="-5">
                <a:latin typeface="Times New Roman"/>
                <a:cs typeface="Times New Roman"/>
              </a:rPr>
              <a:t>of </a:t>
            </a:r>
            <a:r>
              <a:rPr dirty="0" sz="1450" spc="-10">
                <a:latin typeface="Times New Roman"/>
                <a:cs typeface="Times New Roman"/>
              </a:rPr>
              <a:t>my</a:t>
            </a:r>
            <a:r>
              <a:rPr dirty="0" sz="1450" spc="1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 am very selfish," answered Blanche. "I will </a:t>
            </a:r>
            <a:r>
              <a:rPr dirty="0" sz="1450" spc="-5">
                <a:latin typeface="Times New Roman"/>
                <a:cs typeface="Times New Roman"/>
              </a:rPr>
              <a:t>be </a:t>
            </a:r>
            <a:r>
              <a:rPr dirty="0" sz="1450" spc="-15">
                <a:latin typeface="Times New Roman"/>
                <a:cs typeface="Times New Roman"/>
              </a:rPr>
              <a:t>braver, </a:t>
            </a:r>
            <a:r>
              <a:rPr dirty="0" sz="1450" spc="-10">
                <a:latin typeface="Times New Roman"/>
                <a:cs typeface="Times New Roman"/>
              </a:rPr>
              <a:t>Monsieur </a:t>
            </a:r>
            <a:r>
              <a:rPr dirty="0" sz="1450" spc="-5">
                <a:latin typeface="Times New Roman"/>
                <a:cs typeface="Times New Roman"/>
              </a:rPr>
              <a:t>de  </a:t>
            </a:r>
            <a:r>
              <a:rPr dirty="0" sz="1450" spc="-10">
                <a:latin typeface="Times New Roman"/>
                <a:cs typeface="Times New Roman"/>
              </a:rPr>
              <a:t>Beaulieu, for </a:t>
            </a:r>
            <a:r>
              <a:rPr dirty="0" sz="1450" spc="-5">
                <a:latin typeface="Times New Roman"/>
                <a:cs typeface="Times New Roman"/>
              </a:rPr>
              <a:t>your </a:t>
            </a:r>
            <a:r>
              <a:rPr dirty="0" sz="1450" spc="-10">
                <a:latin typeface="Times New Roman"/>
                <a:cs typeface="Times New Roman"/>
              </a:rPr>
              <a:t>sake. But think if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you no </a:t>
            </a:r>
            <a:r>
              <a:rPr dirty="0" sz="1450" spc="-10">
                <a:latin typeface="Times New Roman"/>
                <a:cs typeface="Times New Roman"/>
              </a:rPr>
              <a:t>kindness in the future </a:t>
            </a:r>
            <a:r>
              <a:rPr dirty="0" sz="1450" spc="-5">
                <a:latin typeface="Times New Roman"/>
                <a:cs typeface="Times New Roman"/>
              </a:rPr>
              <a: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friends to whom </a:t>
            </a:r>
            <a:r>
              <a:rPr dirty="0" sz="1450" spc="-5">
                <a:latin typeface="Times New Roman"/>
                <a:cs typeface="Times New Roman"/>
              </a:rPr>
              <a:t>I </a:t>
            </a:r>
            <a:r>
              <a:rPr dirty="0" sz="1450" spc="-10">
                <a:latin typeface="Times New Roman"/>
                <a:cs typeface="Times New Roman"/>
              </a:rPr>
              <a:t>could carry </a:t>
            </a:r>
            <a:r>
              <a:rPr dirty="0" sz="1450" spc="-5">
                <a:latin typeface="Times New Roman"/>
                <a:cs typeface="Times New Roman"/>
              </a:rPr>
              <a:t>your </a:t>
            </a:r>
            <a:r>
              <a:rPr dirty="0" sz="1450" spc="-10">
                <a:latin typeface="Times New Roman"/>
                <a:cs typeface="Times New Roman"/>
              </a:rPr>
              <a:t>adieux. </a:t>
            </a:r>
            <a:r>
              <a:rPr dirty="0" sz="1450" spc="-15">
                <a:latin typeface="Times New Roman"/>
                <a:cs typeface="Times New Roman"/>
              </a:rPr>
              <a:t>Charge </a:t>
            </a:r>
            <a:r>
              <a:rPr dirty="0" sz="1450" spc="-10">
                <a:latin typeface="Times New Roman"/>
                <a:cs typeface="Times New Roman"/>
              </a:rPr>
              <a:t>me as heavily  as </a:t>
            </a:r>
            <a:r>
              <a:rPr dirty="0" sz="1450" spc="-5">
                <a:latin typeface="Times New Roman"/>
                <a:cs typeface="Times New Roman"/>
              </a:rPr>
              <a:t>you </a:t>
            </a:r>
            <a:r>
              <a:rPr dirty="0" sz="1450" spc="-10">
                <a:latin typeface="Times New Roman"/>
                <a:cs typeface="Times New Roman"/>
              </a:rPr>
              <a:t>can; every burden will lighten, </a:t>
            </a:r>
            <a:r>
              <a:rPr dirty="0" sz="1450" spc="-5">
                <a:latin typeface="Times New Roman"/>
                <a:cs typeface="Times New Roman"/>
              </a:rPr>
              <a:t>by </a:t>
            </a:r>
            <a:r>
              <a:rPr dirty="0" sz="1450" spc="-10">
                <a:latin typeface="Times New Roman"/>
                <a:cs typeface="Times New Roman"/>
              </a:rPr>
              <a:t>so little, the invaluable gratitude </a:t>
            </a:r>
            <a:r>
              <a:rPr dirty="0" sz="1450" spc="-5">
                <a:latin typeface="Times New Roman"/>
                <a:cs typeface="Times New Roman"/>
              </a:rPr>
              <a:t>I  </a:t>
            </a:r>
            <a:r>
              <a:rPr dirty="0" sz="1450" spc="-10">
                <a:latin typeface="Times New Roman"/>
                <a:cs typeface="Times New Roman"/>
              </a:rPr>
              <a:t>owe </a:t>
            </a:r>
            <a:r>
              <a:rPr dirty="0" sz="1450" spc="-5">
                <a:latin typeface="Times New Roman"/>
                <a:cs typeface="Times New Roman"/>
              </a:rPr>
              <a:t>you. </a:t>
            </a:r>
            <a:r>
              <a:rPr dirty="0" sz="1450" spc="-10">
                <a:latin typeface="Times New Roman"/>
                <a:cs typeface="Times New Roman"/>
              </a:rPr>
              <a:t>Put it in my power to </a:t>
            </a:r>
            <a:r>
              <a:rPr dirty="0" sz="1450" spc="-5">
                <a:latin typeface="Times New Roman"/>
                <a:cs typeface="Times New Roman"/>
              </a:rPr>
              <a:t>do </a:t>
            </a:r>
            <a:r>
              <a:rPr dirty="0" sz="1450" spc="-10">
                <a:latin typeface="Times New Roman"/>
                <a:cs typeface="Times New Roman"/>
              </a:rPr>
              <a:t>something more for </a:t>
            </a:r>
            <a:r>
              <a:rPr dirty="0" sz="1450" spc="-5">
                <a:latin typeface="Times New Roman"/>
                <a:cs typeface="Times New Roman"/>
              </a:rPr>
              <a:t>you </a:t>
            </a:r>
            <a:r>
              <a:rPr dirty="0" sz="1450" spc="-10">
                <a:latin typeface="Times New Roman"/>
                <a:cs typeface="Times New Roman"/>
              </a:rPr>
              <a:t>than</a:t>
            </a:r>
            <a:r>
              <a:rPr dirty="0" sz="1450" spc="75">
                <a:latin typeface="Times New Roman"/>
                <a:cs typeface="Times New Roman"/>
              </a:rPr>
              <a:t> </a:t>
            </a:r>
            <a:r>
              <a:rPr dirty="0" sz="1450" spc="-10">
                <a:latin typeface="Times New Roman"/>
                <a:cs typeface="Times New Roman"/>
              </a:rPr>
              <a:t>weep."</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"My mother is married again, and has </a:t>
            </a:r>
            <a:r>
              <a:rPr dirty="0" sz="1450" spc="-5">
                <a:latin typeface="Times New Roman"/>
                <a:cs typeface="Times New Roman"/>
              </a:rPr>
              <a:t>a young </a:t>
            </a:r>
            <a:r>
              <a:rPr dirty="0" sz="1450" spc="-10">
                <a:latin typeface="Times New Roman"/>
                <a:cs typeface="Times New Roman"/>
              </a:rPr>
              <a:t>family to care </a:t>
            </a:r>
            <a:r>
              <a:rPr dirty="0" sz="1450" spc="-30">
                <a:latin typeface="Times New Roman"/>
                <a:cs typeface="Times New Roman"/>
              </a:rPr>
              <a:t>for. </a:t>
            </a:r>
            <a:r>
              <a:rPr dirty="0" sz="1450" spc="-10">
                <a:latin typeface="Times New Roman"/>
                <a:cs typeface="Times New Roman"/>
              </a:rPr>
              <a:t>My brother  Guichard will inherit my fiefs; and if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in </a:t>
            </a:r>
            <a:r>
              <a:rPr dirty="0" sz="1450" spc="-20">
                <a:latin typeface="Times New Roman"/>
                <a:cs typeface="Times New Roman"/>
              </a:rPr>
              <a:t>error, </a:t>
            </a:r>
            <a:r>
              <a:rPr dirty="0" sz="1450" spc="-10">
                <a:latin typeface="Times New Roman"/>
                <a:cs typeface="Times New Roman"/>
              </a:rPr>
              <a:t>that will content him  amply for my death. Life is </a:t>
            </a:r>
            <a:r>
              <a:rPr dirty="0" sz="1450" spc="-5">
                <a:latin typeface="Times New Roman"/>
                <a:cs typeface="Times New Roman"/>
              </a:rPr>
              <a:t>a </a:t>
            </a:r>
            <a:r>
              <a:rPr dirty="0" sz="1450" spc="-10">
                <a:latin typeface="Times New Roman"/>
                <a:cs typeface="Times New Roman"/>
              </a:rPr>
              <a:t>little vapour that passeth </a:t>
            </a:r>
            <a:r>
              <a:rPr dirty="0" sz="1450" spc="-30">
                <a:latin typeface="Times New Roman"/>
                <a:cs typeface="Times New Roman"/>
              </a:rPr>
              <a:t>away, </a:t>
            </a:r>
            <a:r>
              <a:rPr dirty="0" sz="1450" spc="-10">
                <a:latin typeface="Times New Roman"/>
                <a:cs typeface="Times New Roman"/>
              </a:rPr>
              <a:t>as we are told </a:t>
            </a:r>
            <a:r>
              <a:rPr dirty="0" sz="1450" spc="-5">
                <a:latin typeface="Times New Roman"/>
                <a:cs typeface="Times New Roman"/>
              </a:rPr>
              <a:t>by  </a:t>
            </a:r>
            <a:r>
              <a:rPr dirty="0" sz="1450" spc="-10">
                <a:latin typeface="Times New Roman"/>
                <a:cs typeface="Times New Roman"/>
              </a:rPr>
              <a:t>those in holy orders. When </a:t>
            </a:r>
            <a:r>
              <a:rPr dirty="0" sz="1450" spc="-5">
                <a:latin typeface="Times New Roman"/>
                <a:cs typeface="Times New Roman"/>
              </a:rPr>
              <a:t>a </a:t>
            </a:r>
            <a:r>
              <a:rPr dirty="0" sz="1450" spc="-10">
                <a:latin typeface="Times New Roman"/>
                <a:cs typeface="Times New Roman"/>
              </a:rPr>
              <a:t>man is in </a:t>
            </a:r>
            <a:r>
              <a:rPr dirty="0" sz="1450" spc="-5">
                <a:latin typeface="Times New Roman"/>
                <a:cs typeface="Times New Roman"/>
              </a:rPr>
              <a:t>a </a:t>
            </a:r>
            <a:r>
              <a:rPr dirty="0" sz="1450" spc="-10">
                <a:latin typeface="Times New Roman"/>
                <a:cs typeface="Times New Roman"/>
              </a:rPr>
              <a:t>fair way and sees all life open in front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he </a:t>
            </a:r>
            <a:r>
              <a:rPr dirty="0" sz="1450" spc="-10">
                <a:latin typeface="Times New Roman"/>
                <a:cs typeface="Times New Roman"/>
              </a:rPr>
              <a:t>seems to himself to make </a:t>
            </a:r>
            <a:r>
              <a:rPr dirty="0" sz="1450" spc="-5">
                <a:latin typeface="Times New Roman"/>
                <a:cs typeface="Times New Roman"/>
              </a:rPr>
              <a:t>a </a:t>
            </a:r>
            <a:r>
              <a:rPr dirty="0" sz="1450" spc="-10">
                <a:latin typeface="Times New Roman"/>
                <a:cs typeface="Times New Roman"/>
              </a:rPr>
              <a:t>very important figure in the world. His  horse whinnies to him; the trumpets blow and the girls look </a:t>
            </a:r>
            <a:r>
              <a:rPr dirty="0" sz="1450" spc="-5">
                <a:latin typeface="Times New Roman"/>
                <a:cs typeface="Times New Roman"/>
              </a:rPr>
              <a:t>out of </a:t>
            </a:r>
            <a:r>
              <a:rPr dirty="0" sz="1450" spc="-10">
                <a:latin typeface="Times New Roman"/>
                <a:cs typeface="Times New Roman"/>
              </a:rPr>
              <a:t>window as  </a:t>
            </a:r>
            <a:r>
              <a:rPr dirty="0" sz="1450" spc="-5">
                <a:latin typeface="Times New Roman"/>
                <a:cs typeface="Times New Roman"/>
              </a:rPr>
              <a:t>he </a:t>
            </a:r>
            <a:r>
              <a:rPr dirty="0" sz="1450" spc="-10">
                <a:latin typeface="Times New Roman"/>
                <a:cs typeface="Times New Roman"/>
              </a:rPr>
              <a:t>rides into town before his company; </a:t>
            </a:r>
            <a:r>
              <a:rPr dirty="0" sz="1450" spc="-5">
                <a:latin typeface="Times New Roman"/>
                <a:cs typeface="Times New Roman"/>
              </a:rPr>
              <a:t>he </a:t>
            </a:r>
            <a:r>
              <a:rPr dirty="0" sz="1450" spc="-10">
                <a:latin typeface="Times New Roman"/>
                <a:cs typeface="Times New Roman"/>
              </a:rPr>
              <a:t>receives many assurances </a:t>
            </a:r>
            <a:r>
              <a:rPr dirty="0" sz="1450" spc="-5">
                <a:latin typeface="Times New Roman"/>
                <a:cs typeface="Times New Roman"/>
              </a:rPr>
              <a:t>of </a:t>
            </a:r>
            <a:r>
              <a:rPr dirty="0" sz="1450" spc="-10">
                <a:latin typeface="Times New Roman"/>
                <a:cs typeface="Times New Roman"/>
              </a:rPr>
              <a:t>trust  and regard </a:t>
            </a:r>
            <a:r>
              <a:rPr dirty="0" sz="1450" spc="-5">
                <a:latin typeface="Times New Roman"/>
                <a:cs typeface="Times New Roman"/>
              </a:rPr>
              <a:t>- </a:t>
            </a:r>
            <a:r>
              <a:rPr dirty="0" sz="1450" spc="-10">
                <a:latin typeface="Times New Roman"/>
                <a:cs typeface="Times New Roman"/>
              </a:rPr>
              <a:t>sometimes </a:t>
            </a:r>
            <a:r>
              <a:rPr dirty="0" sz="1450" spc="-5">
                <a:latin typeface="Times New Roman"/>
                <a:cs typeface="Times New Roman"/>
              </a:rPr>
              <a:t>by </a:t>
            </a:r>
            <a:r>
              <a:rPr dirty="0" sz="1450" spc="-10">
                <a:latin typeface="Times New Roman"/>
                <a:cs typeface="Times New Roman"/>
              </a:rPr>
              <a:t>express in </a:t>
            </a:r>
            <a:r>
              <a:rPr dirty="0" sz="1450" spc="-5">
                <a:latin typeface="Times New Roman"/>
                <a:cs typeface="Times New Roman"/>
              </a:rPr>
              <a:t>a </a:t>
            </a:r>
            <a:r>
              <a:rPr dirty="0" sz="1450" spc="-10">
                <a:latin typeface="Times New Roman"/>
                <a:cs typeface="Times New Roman"/>
              </a:rPr>
              <a:t>letter </a:t>
            </a:r>
            <a:r>
              <a:rPr dirty="0" sz="1450" spc="-5">
                <a:latin typeface="Times New Roman"/>
                <a:cs typeface="Times New Roman"/>
              </a:rPr>
              <a:t>- </a:t>
            </a:r>
            <a:r>
              <a:rPr dirty="0" sz="1450" spc="-10">
                <a:latin typeface="Times New Roman"/>
                <a:cs typeface="Times New Roman"/>
              </a:rPr>
              <a:t>sometimes face to face, with  persons </a:t>
            </a:r>
            <a:r>
              <a:rPr dirty="0" sz="1450" spc="-5">
                <a:latin typeface="Times New Roman"/>
                <a:cs typeface="Times New Roman"/>
              </a:rPr>
              <a:t>of </a:t>
            </a:r>
            <a:r>
              <a:rPr dirty="0" sz="1450" spc="-10">
                <a:latin typeface="Times New Roman"/>
                <a:cs typeface="Times New Roman"/>
              </a:rPr>
              <a:t>great consequence falling </a:t>
            </a:r>
            <a:r>
              <a:rPr dirty="0" sz="1450" spc="-5">
                <a:latin typeface="Times New Roman"/>
                <a:cs typeface="Times New Roman"/>
              </a:rPr>
              <a:t>on </a:t>
            </a:r>
            <a:r>
              <a:rPr dirty="0" sz="1450" spc="-10">
                <a:latin typeface="Times New Roman"/>
                <a:cs typeface="Times New Roman"/>
              </a:rPr>
              <a:t>his neck. It is </a:t>
            </a:r>
            <a:r>
              <a:rPr dirty="0" sz="1450" spc="-5">
                <a:latin typeface="Times New Roman"/>
                <a:cs typeface="Times New Roman"/>
              </a:rPr>
              <a:t>not </a:t>
            </a:r>
            <a:r>
              <a:rPr dirty="0" sz="1450" spc="-10">
                <a:latin typeface="Times New Roman"/>
                <a:cs typeface="Times New Roman"/>
              </a:rPr>
              <a:t>wonderful if his  head is turned for </a:t>
            </a:r>
            <a:r>
              <a:rPr dirty="0" sz="1450" spc="-5">
                <a:latin typeface="Times New Roman"/>
                <a:cs typeface="Times New Roman"/>
              </a:rPr>
              <a:t>a </a:t>
            </a:r>
            <a:r>
              <a:rPr dirty="0" sz="1450" spc="-10">
                <a:latin typeface="Times New Roman"/>
                <a:cs typeface="Times New Roman"/>
              </a:rPr>
              <a:t>time. But once </a:t>
            </a:r>
            <a:r>
              <a:rPr dirty="0" sz="1450" spc="-5">
                <a:latin typeface="Times New Roman"/>
                <a:cs typeface="Times New Roman"/>
              </a:rPr>
              <a:t>he </a:t>
            </a:r>
            <a:r>
              <a:rPr dirty="0" sz="1450" spc="-10">
                <a:latin typeface="Times New Roman"/>
                <a:cs typeface="Times New Roman"/>
              </a:rPr>
              <a:t>is dead, were </a:t>
            </a:r>
            <a:r>
              <a:rPr dirty="0" sz="1450" spc="-5">
                <a:latin typeface="Times New Roman"/>
                <a:cs typeface="Times New Roman"/>
              </a:rPr>
              <a:t>he </a:t>
            </a:r>
            <a:r>
              <a:rPr dirty="0" sz="1450" spc="-10">
                <a:latin typeface="Times New Roman"/>
                <a:cs typeface="Times New Roman"/>
              </a:rPr>
              <a:t>as brave as Hercules </a:t>
            </a:r>
            <a:r>
              <a:rPr dirty="0" sz="1450" spc="-5">
                <a:latin typeface="Times New Roman"/>
                <a:cs typeface="Times New Roman"/>
              </a:rPr>
              <a:t>or  </a:t>
            </a:r>
            <a:r>
              <a:rPr dirty="0" sz="1450" spc="-10">
                <a:latin typeface="Times New Roman"/>
                <a:cs typeface="Times New Roman"/>
              </a:rPr>
              <a:t>as wise as Solomon, </a:t>
            </a:r>
            <a:r>
              <a:rPr dirty="0" sz="1450" spc="-5">
                <a:latin typeface="Times New Roman"/>
                <a:cs typeface="Times New Roman"/>
              </a:rPr>
              <a:t>he </a:t>
            </a:r>
            <a:r>
              <a:rPr dirty="0" sz="1450" spc="-10">
                <a:latin typeface="Times New Roman"/>
                <a:cs typeface="Times New Roman"/>
              </a:rPr>
              <a:t>is soon forgotten. It is </a:t>
            </a:r>
            <a:r>
              <a:rPr dirty="0" sz="1450" spc="-5">
                <a:latin typeface="Times New Roman"/>
                <a:cs typeface="Times New Roman"/>
              </a:rPr>
              <a:t>not </a:t>
            </a:r>
            <a:r>
              <a:rPr dirty="0" sz="1450" spc="-10">
                <a:latin typeface="Times New Roman"/>
                <a:cs typeface="Times New Roman"/>
              </a:rPr>
              <a:t>ten years since my father  fell, with many other knights around him, in </a:t>
            </a:r>
            <a:r>
              <a:rPr dirty="0" sz="1450" spc="-5">
                <a:latin typeface="Times New Roman"/>
                <a:cs typeface="Times New Roman"/>
              </a:rPr>
              <a:t>a </a:t>
            </a:r>
            <a:r>
              <a:rPr dirty="0" sz="1450" spc="-10">
                <a:latin typeface="Times New Roman"/>
                <a:cs typeface="Times New Roman"/>
              </a:rPr>
              <a:t>very fierce </a:t>
            </a:r>
            <a:r>
              <a:rPr dirty="0" sz="1450" spc="-15">
                <a:latin typeface="Times New Roman"/>
                <a:cs typeface="Times New Roman"/>
              </a:rPr>
              <a:t>encounter, </a:t>
            </a:r>
            <a:r>
              <a:rPr dirty="0" sz="1450" spc="-10">
                <a:latin typeface="Times New Roman"/>
                <a:cs typeface="Times New Roman"/>
              </a:rPr>
              <a:t>and </a:t>
            </a:r>
            <a:r>
              <a:rPr dirty="0" sz="1450" spc="-5">
                <a:latin typeface="Times New Roman"/>
                <a:cs typeface="Times New Roman"/>
              </a:rPr>
              <a:t>I do  not </a:t>
            </a:r>
            <a:r>
              <a:rPr dirty="0" sz="1450" spc="-10">
                <a:latin typeface="Times New Roman"/>
                <a:cs typeface="Times New Roman"/>
              </a:rPr>
              <a:t>think that any </a:t>
            </a:r>
            <a:r>
              <a:rPr dirty="0" sz="1450" spc="-5">
                <a:latin typeface="Times New Roman"/>
                <a:cs typeface="Times New Roman"/>
              </a:rPr>
              <a:t>one of </a:t>
            </a:r>
            <a:r>
              <a:rPr dirty="0" sz="1450" spc="-10">
                <a:latin typeface="Times New Roman"/>
                <a:cs typeface="Times New Roman"/>
              </a:rPr>
              <a:t>them, </a:t>
            </a:r>
            <a:r>
              <a:rPr dirty="0" sz="1450" spc="-5">
                <a:latin typeface="Times New Roman"/>
                <a:cs typeface="Times New Roman"/>
              </a:rPr>
              <a:t>nor </a:t>
            </a:r>
            <a:r>
              <a:rPr dirty="0" sz="1450" spc="-10">
                <a:latin typeface="Times New Roman"/>
                <a:cs typeface="Times New Roman"/>
              </a:rPr>
              <a:t>so much as the name </a:t>
            </a:r>
            <a:r>
              <a:rPr dirty="0" sz="1450" spc="-5">
                <a:latin typeface="Times New Roman"/>
                <a:cs typeface="Times New Roman"/>
              </a:rPr>
              <a:t>of </a:t>
            </a:r>
            <a:r>
              <a:rPr dirty="0" sz="1450" spc="-10">
                <a:latin typeface="Times New Roman"/>
                <a:cs typeface="Times New Roman"/>
              </a:rPr>
              <a:t>the fight, is now  remembered. No, </a:t>
            </a:r>
            <a:r>
              <a:rPr dirty="0" sz="1450" spc="-5">
                <a:latin typeface="Times New Roman"/>
                <a:cs typeface="Times New Roman"/>
              </a:rPr>
              <a:t>no, </a:t>
            </a:r>
            <a:r>
              <a:rPr dirty="0" sz="1450" spc="-10">
                <a:latin typeface="Times New Roman"/>
                <a:cs typeface="Times New Roman"/>
              </a:rPr>
              <a:t>madam, the nearer </a:t>
            </a:r>
            <a:r>
              <a:rPr dirty="0" sz="1450" spc="-5">
                <a:latin typeface="Times New Roman"/>
                <a:cs typeface="Times New Roman"/>
              </a:rPr>
              <a:t>you </a:t>
            </a:r>
            <a:r>
              <a:rPr dirty="0" sz="1450" spc="-10">
                <a:latin typeface="Times New Roman"/>
                <a:cs typeface="Times New Roman"/>
              </a:rPr>
              <a:t>come to it, </a:t>
            </a:r>
            <a:r>
              <a:rPr dirty="0" sz="1450" spc="-5">
                <a:latin typeface="Times New Roman"/>
                <a:cs typeface="Times New Roman"/>
              </a:rPr>
              <a:t>you </a:t>
            </a:r>
            <a:r>
              <a:rPr dirty="0" sz="1450" spc="-10">
                <a:latin typeface="Times New Roman"/>
                <a:cs typeface="Times New Roman"/>
              </a:rPr>
              <a:t>see that death is </a:t>
            </a:r>
            <a:r>
              <a:rPr dirty="0" sz="1450" spc="-5">
                <a:latin typeface="Times New Roman"/>
                <a:cs typeface="Times New Roman"/>
              </a:rPr>
              <a:t>a  </a:t>
            </a:r>
            <a:r>
              <a:rPr dirty="0" sz="1450" spc="-10">
                <a:latin typeface="Times New Roman"/>
                <a:cs typeface="Times New Roman"/>
              </a:rPr>
              <a:t>dark and dusty </a:t>
            </a:r>
            <a:r>
              <a:rPr dirty="0" sz="1450" spc="-15">
                <a:latin typeface="Times New Roman"/>
                <a:cs typeface="Times New Roman"/>
              </a:rPr>
              <a:t>corner, </a:t>
            </a:r>
            <a:r>
              <a:rPr dirty="0" sz="1450" spc="-10">
                <a:latin typeface="Times New Roman"/>
                <a:cs typeface="Times New Roman"/>
              </a:rPr>
              <a:t>where </a:t>
            </a:r>
            <a:r>
              <a:rPr dirty="0" sz="1450" spc="-5">
                <a:latin typeface="Times New Roman"/>
                <a:cs typeface="Times New Roman"/>
              </a:rPr>
              <a:t>a </a:t>
            </a:r>
            <a:r>
              <a:rPr dirty="0" sz="1450" spc="-10">
                <a:latin typeface="Times New Roman"/>
                <a:cs typeface="Times New Roman"/>
              </a:rPr>
              <a:t>man gets into his tomb and has the </a:t>
            </a:r>
            <a:r>
              <a:rPr dirty="0" sz="1450" spc="-5">
                <a:latin typeface="Times New Roman"/>
                <a:cs typeface="Times New Roman"/>
              </a:rPr>
              <a:t>door </a:t>
            </a:r>
            <a:r>
              <a:rPr dirty="0" sz="1450" spc="-10">
                <a:latin typeface="Times New Roman"/>
                <a:cs typeface="Times New Roman"/>
              </a:rPr>
              <a:t>shut  after him till the judgment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have few friends just </a:t>
            </a:r>
            <a:r>
              <a:rPr dirty="0" sz="1450" spc="-30">
                <a:latin typeface="Times New Roman"/>
                <a:cs typeface="Times New Roman"/>
              </a:rPr>
              <a:t>now, </a:t>
            </a:r>
            <a:r>
              <a:rPr dirty="0" sz="1450" spc="-10">
                <a:latin typeface="Times New Roman"/>
                <a:cs typeface="Times New Roman"/>
              </a:rPr>
              <a:t>and once </a:t>
            </a:r>
            <a:r>
              <a:rPr dirty="0" sz="1450" spc="-5">
                <a:latin typeface="Times New Roman"/>
                <a:cs typeface="Times New Roman"/>
              </a:rPr>
              <a:t>I </a:t>
            </a:r>
            <a:r>
              <a:rPr dirty="0" sz="1450" spc="-10">
                <a:latin typeface="Times New Roman"/>
                <a:cs typeface="Times New Roman"/>
              </a:rPr>
              <a:t>am  dead </a:t>
            </a:r>
            <a:r>
              <a:rPr dirty="0" sz="1450" spc="-5">
                <a:latin typeface="Times New Roman"/>
                <a:cs typeface="Times New Roman"/>
              </a:rPr>
              <a:t>I </a:t>
            </a:r>
            <a:r>
              <a:rPr dirty="0" sz="1450" spc="-10">
                <a:latin typeface="Times New Roman"/>
                <a:cs typeface="Times New Roman"/>
              </a:rPr>
              <a:t>shall have</a:t>
            </a:r>
            <a:r>
              <a:rPr dirty="0" sz="1450">
                <a:latin typeface="Times New Roman"/>
                <a:cs typeface="Times New Roman"/>
              </a:rPr>
              <a:t> </a:t>
            </a:r>
            <a:r>
              <a:rPr dirty="0" sz="1450" spc="-5">
                <a:latin typeface="Times New Roman"/>
                <a:cs typeface="Times New Roman"/>
              </a:rPr>
              <a:t>none."</a:t>
            </a:r>
            <a:endParaRPr sz="1450">
              <a:latin typeface="Times New Roman"/>
              <a:cs typeface="Times New Roman"/>
            </a:endParaRPr>
          </a:p>
          <a:p>
            <a:pPr marL="12700" marR="775970">
              <a:lnSpc>
                <a:spcPts val="1730"/>
              </a:lnSpc>
              <a:spcBef>
                <a:spcPts val="840"/>
              </a:spcBef>
            </a:pPr>
            <a:r>
              <a:rPr dirty="0" sz="1450" spc="-10">
                <a:latin typeface="Times New Roman"/>
                <a:cs typeface="Times New Roman"/>
              </a:rPr>
              <a:t>"Ah, Monsieur </a:t>
            </a:r>
            <a:r>
              <a:rPr dirty="0" sz="1450" spc="-5">
                <a:latin typeface="Times New Roman"/>
                <a:cs typeface="Times New Roman"/>
              </a:rPr>
              <a:t>de </a:t>
            </a:r>
            <a:r>
              <a:rPr dirty="0" sz="1450" spc="-10">
                <a:latin typeface="Times New Roman"/>
                <a:cs typeface="Times New Roman"/>
              </a:rPr>
              <a:t>Beaulieu!" she exclaimed, "you </a:t>
            </a:r>
            <a:r>
              <a:rPr dirty="0" sz="1450" spc="-15">
                <a:latin typeface="Times New Roman"/>
                <a:cs typeface="Times New Roman"/>
              </a:rPr>
              <a:t>forget </a:t>
            </a:r>
            <a:r>
              <a:rPr dirty="0" sz="1450" spc="-10">
                <a:latin typeface="Times New Roman"/>
                <a:cs typeface="Times New Roman"/>
              </a:rPr>
              <a:t>Blanche </a:t>
            </a:r>
            <a:r>
              <a:rPr dirty="0" sz="1450" spc="-5">
                <a:latin typeface="Times New Roman"/>
                <a:cs typeface="Times New Roman"/>
              </a:rPr>
              <a:t>de  </a:t>
            </a:r>
            <a:r>
              <a:rPr dirty="0" sz="1450" spc="-10">
                <a:latin typeface="Times New Roman"/>
                <a:cs typeface="Times New Roman"/>
              </a:rPr>
              <a:t>Maletroit."</a:t>
            </a:r>
            <a:endParaRPr sz="1450">
              <a:latin typeface="Times New Roman"/>
              <a:cs typeface="Times New Roman"/>
            </a:endParaRPr>
          </a:p>
          <a:p>
            <a:pPr marL="12700" marR="10160">
              <a:lnSpc>
                <a:spcPts val="1730"/>
              </a:lnSpc>
              <a:spcBef>
                <a:spcPts val="860"/>
              </a:spcBef>
            </a:pP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sweet nature, madam, and </a:t>
            </a:r>
            <a:r>
              <a:rPr dirty="0" sz="1450" spc="-5">
                <a:latin typeface="Times New Roman"/>
                <a:cs typeface="Times New Roman"/>
              </a:rPr>
              <a:t>you </a:t>
            </a:r>
            <a:r>
              <a:rPr dirty="0" sz="1450" spc="-10">
                <a:latin typeface="Times New Roman"/>
                <a:cs typeface="Times New Roman"/>
              </a:rPr>
              <a:t>are pleased to estimate </a:t>
            </a:r>
            <a:r>
              <a:rPr dirty="0" sz="1450" spc="-5">
                <a:latin typeface="Times New Roman"/>
                <a:cs typeface="Times New Roman"/>
              </a:rPr>
              <a:t>a </a:t>
            </a:r>
            <a:r>
              <a:rPr dirty="0" sz="1450" spc="-10">
                <a:latin typeface="Times New Roman"/>
                <a:cs typeface="Times New Roman"/>
              </a:rPr>
              <a:t>little  service far beyond its</a:t>
            </a:r>
            <a:r>
              <a:rPr dirty="0" sz="1450" spc="5">
                <a:latin typeface="Times New Roman"/>
                <a:cs typeface="Times New Roman"/>
              </a:rPr>
              <a:t> </a:t>
            </a:r>
            <a:r>
              <a:rPr dirty="0" sz="1450" spc="-10">
                <a:latin typeface="Times New Roman"/>
                <a:cs typeface="Times New Roman"/>
              </a:rPr>
              <a:t>worth."</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that," she answered. </a:t>
            </a:r>
            <a:r>
              <a:rPr dirty="0" sz="1450" spc="-45">
                <a:latin typeface="Times New Roman"/>
                <a:cs typeface="Times New Roman"/>
              </a:rPr>
              <a:t>"You </a:t>
            </a:r>
            <a:r>
              <a:rPr dirty="0" sz="1450" spc="-10">
                <a:latin typeface="Times New Roman"/>
                <a:cs typeface="Times New Roman"/>
              </a:rPr>
              <a:t>mistake me if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am so easily  touched </a:t>
            </a:r>
            <a:r>
              <a:rPr dirty="0" sz="1450" spc="-5">
                <a:latin typeface="Times New Roman"/>
                <a:cs typeface="Times New Roman"/>
              </a:rPr>
              <a:t>by </a:t>
            </a:r>
            <a:r>
              <a:rPr dirty="0" sz="1450" spc="-10">
                <a:latin typeface="Times New Roman"/>
                <a:cs typeface="Times New Roman"/>
              </a:rPr>
              <a:t>my own concerns. </a:t>
            </a:r>
            <a:r>
              <a:rPr dirty="0" sz="1450" spc="-5">
                <a:latin typeface="Times New Roman"/>
                <a:cs typeface="Times New Roman"/>
              </a:rPr>
              <a:t>I </a:t>
            </a:r>
            <a:r>
              <a:rPr dirty="0" sz="1450" spc="-10">
                <a:latin typeface="Times New Roman"/>
                <a:cs typeface="Times New Roman"/>
              </a:rPr>
              <a:t>say so, because </a:t>
            </a:r>
            <a:r>
              <a:rPr dirty="0" sz="1450" spc="-5">
                <a:latin typeface="Times New Roman"/>
                <a:cs typeface="Times New Roman"/>
              </a:rPr>
              <a:t>you </a:t>
            </a:r>
            <a:r>
              <a:rPr dirty="0" sz="1450" spc="-10">
                <a:latin typeface="Times New Roman"/>
                <a:cs typeface="Times New Roman"/>
              </a:rPr>
              <a:t>are the noblest man </a:t>
            </a:r>
            <a:r>
              <a:rPr dirty="0" sz="1450" spc="-5">
                <a:latin typeface="Times New Roman"/>
                <a:cs typeface="Times New Roman"/>
              </a:rPr>
              <a:t>I </a:t>
            </a:r>
            <a:r>
              <a:rPr dirty="0" sz="1450" spc="-10">
                <a:latin typeface="Times New Roman"/>
                <a:cs typeface="Times New Roman"/>
              </a:rPr>
              <a:t>have  ever met; because </a:t>
            </a:r>
            <a:r>
              <a:rPr dirty="0" sz="1450" spc="-5">
                <a:latin typeface="Times New Roman"/>
                <a:cs typeface="Times New Roman"/>
              </a:rPr>
              <a:t>I </a:t>
            </a:r>
            <a:r>
              <a:rPr dirty="0" sz="1450" spc="-10">
                <a:latin typeface="Times New Roman"/>
                <a:cs typeface="Times New Roman"/>
              </a:rPr>
              <a:t>recognise in </a:t>
            </a:r>
            <a:r>
              <a:rPr dirty="0" sz="1450" spc="-5">
                <a:latin typeface="Times New Roman"/>
                <a:cs typeface="Times New Roman"/>
              </a:rPr>
              <a:t>you a </a:t>
            </a:r>
            <a:r>
              <a:rPr dirty="0" sz="1450" spc="-10">
                <a:latin typeface="Times New Roman"/>
                <a:cs typeface="Times New Roman"/>
              </a:rPr>
              <a:t>spirit that would have made even </a:t>
            </a:r>
            <a:r>
              <a:rPr dirty="0" sz="1450" spc="-5">
                <a:latin typeface="Times New Roman"/>
                <a:cs typeface="Times New Roman"/>
              </a:rPr>
              <a:t>a  </a:t>
            </a:r>
            <a:r>
              <a:rPr dirty="0" sz="1450" spc="-10">
                <a:latin typeface="Times New Roman"/>
                <a:cs typeface="Times New Roman"/>
              </a:rPr>
              <a:t>common person famous in the</a:t>
            </a:r>
            <a:r>
              <a:rPr dirty="0" sz="1450" spc="15">
                <a:latin typeface="Times New Roman"/>
                <a:cs typeface="Times New Roman"/>
              </a:rPr>
              <a:t> </a:t>
            </a:r>
            <a:r>
              <a:rPr dirty="0" sz="1450" spc="-10">
                <a:latin typeface="Times New Roman"/>
                <a:cs typeface="Times New Roman"/>
              </a:rPr>
              <a:t>land."</a:t>
            </a:r>
            <a:endParaRPr sz="1450">
              <a:latin typeface="Times New Roman"/>
              <a:cs typeface="Times New Roman"/>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10795">
              <a:lnSpc>
                <a:spcPts val="1730"/>
              </a:lnSpc>
              <a:spcBef>
                <a:spcPts val="155"/>
              </a:spcBef>
            </a:pPr>
            <a:r>
              <a:rPr dirty="0" sz="1450" spc="-10">
                <a:latin typeface="Times New Roman"/>
                <a:cs typeface="Times New Roman"/>
              </a:rPr>
              <a:t>"And yet here </a:t>
            </a:r>
            <a:r>
              <a:rPr dirty="0" sz="1450" spc="-5">
                <a:latin typeface="Times New Roman"/>
                <a:cs typeface="Times New Roman"/>
              </a:rPr>
              <a:t>I </a:t>
            </a:r>
            <a:r>
              <a:rPr dirty="0" sz="1450" spc="-10">
                <a:latin typeface="Times New Roman"/>
                <a:cs typeface="Times New Roman"/>
              </a:rPr>
              <a:t>die in </a:t>
            </a:r>
            <a:r>
              <a:rPr dirty="0" sz="1450" spc="-5">
                <a:latin typeface="Times New Roman"/>
                <a:cs typeface="Times New Roman"/>
              </a:rPr>
              <a:t>a </a:t>
            </a:r>
            <a:r>
              <a:rPr dirty="0" sz="1450" spc="-10">
                <a:latin typeface="Times New Roman"/>
                <a:cs typeface="Times New Roman"/>
              </a:rPr>
              <a:t>mouse-trap </a:t>
            </a:r>
            <a:r>
              <a:rPr dirty="0" sz="1450" spc="-5">
                <a:latin typeface="Times New Roman"/>
                <a:cs typeface="Times New Roman"/>
              </a:rPr>
              <a:t>- </a:t>
            </a:r>
            <a:r>
              <a:rPr dirty="0" sz="1450" spc="-10">
                <a:latin typeface="Times New Roman"/>
                <a:cs typeface="Times New Roman"/>
              </a:rPr>
              <a:t>with </a:t>
            </a:r>
            <a:r>
              <a:rPr dirty="0" sz="1450" spc="-5">
                <a:latin typeface="Times New Roman"/>
                <a:cs typeface="Times New Roman"/>
              </a:rPr>
              <a:t>no </a:t>
            </a:r>
            <a:r>
              <a:rPr dirty="0" sz="1450" spc="-10">
                <a:latin typeface="Times New Roman"/>
                <a:cs typeface="Times New Roman"/>
              </a:rPr>
              <a:t>more noise about it than my own  squeaking," answered</a:t>
            </a:r>
            <a:r>
              <a:rPr dirty="0" sz="1450" spc="-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 look </a:t>
            </a:r>
            <a:r>
              <a:rPr dirty="0" sz="1450" spc="-5">
                <a:latin typeface="Times New Roman"/>
                <a:cs typeface="Times New Roman"/>
              </a:rPr>
              <a:t>of </a:t>
            </a:r>
            <a:r>
              <a:rPr dirty="0" sz="1450" spc="-10">
                <a:latin typeface="Times New Roman"/>
                <a:cs typeface="Times New Roman"/>
              </a:rPr>
              <a:t>pain crossed her face, and she was silent for </a:t>
            </a:r>
            <a:r>
              <a:rPr dirty="0" sz="1450" spc="-5">
                <a:latin typeface="Times New Roman"/>
                <a:cs typeface="Times New Roman"/>
              </a:rPr>
              <a:t>a </a:t>
            </a:r>
            <a:r>
              <a:rPr dirty="0" sz="1450" spc="-10">
                <a:latin typeface="Times New Roman"/>
                <a:cs typeface="Times New Roman"/>
              </a:rPr>
              <a:t>little while. Then </a:t>
            </a:r>
            <a:r>
              <a:rPr dirty="0" sz="1450" spc="-5">
                <a:latin typeface="Times New Roman"/>
                <a:cs typeface="Times New Roman"/>
              </a:rPr>
              <a:t>a  </a:t>
            </a:r>
            <a:r>
              <a:rPr dirty="0" sz="1450" spc="-10">
                <a:latin typeface="Times New Roman"/>
                <a:cs typeface="Times New Roman"/>
              </a:rPr>
              <a:t>fight came into her eyes, and with </a:t>
            </a:r>
            <a:r>
              <a:rPr dirty="0" sz="1450" spc="-5">
                <a:latin typeface="Times New Roman"/>
                <a:cs typeface="Times New Roman"/>
              </a:rPr>
              <a:t>a </a:t>
            </a:r>
            <a:r>
              <a:rPr dirty="0" sz="1450" spc="-10">
                <a:latin typeface="Times New Roman"/>
                <a:cs typeface="Times New Roman"/>
              </a:rPr>
              <a:t>smile she spoke</a:t>
            </a:r>
            <a:r>
              <a:rPr dirty="0" sz="1450" spc="5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"I cannot have my champion think meanly </a:t>
            </a:r>
            <a:r>
              <a:rPr dirty="0" sz="1450" spc="-5">
                <a:latin typeface="Times New Roman"/>
                <a:cs typeface="Times New Roman"/>
              </a:rPr>
              <a:t>of </a:t>
            </a:r>
            <a:r>
              <a:rPr dirty="0" sz="1450" spc="-10">
                <a:latin typeface="Times New Roman"/>
                <a:cs typeface="Times New Roman"/>
              </a:rPr>
              <a:t>himself. Any </a:t>
            </a:r>
            <a:r>
              <a:rPr dirty="0" sz="1450" spc="-5">
                <a:latin typeface="Times New Roman"/>
                <a:cs typeface="Times New Roman"/>
              </a:rPr>
              <a:t>one </a:t>
            </a:r>
            <a:r>
              <a:rPr dirty="0" sz="1450" spc="-10">
                <a:latin typeface="Times New Roman"/>
                <a:cs typeface="Times New Roman"/>
              </a:rPr>
              <a:t>who gives his  life for another will </a:t>
            </a:r>
            <a:r>
              <a:rPr dirty="0" sz="1450" spc="-5">
                <a:latin typeface="Times New Roman"/>
                <a:cs typeface="Times New Roman"/>
              </a:rPr>
              <a:t>be </a:t>
            </a:r>
            <a:r>
              <a:rPr dirty="0" sz="1450" spc="-10">
                <a:latin typeface="Times New Roman"/>
                <a:cs typeface="Times New Roman"/>
              </a:rPr>
              <a:t>met in Paradise </a:t>
            </a:r>
            <a:r>
              <a:rPr dirty="0" sz="1450" spc="-5">
                <a:latin typeface="Times New Roman"/>
                <a:cs typeface="Times New Roman"/>
              </a:rPr>
              <a:t>by </a:t>
            </a:r>
            <a:r>
              <a:rPr dirty="0" sz="1450" spc="-10">
                <a:latin typeface="Times New Roman"/>
                <a:cs typeface="Times New Roman"/>
              </a:rPr>
              <a:t>all the heralds and angels </a:t>
            </a:r>
            <a:r>
              <a:rPr dirty="0" sz="1450" spc="-5">
                <a:latin typeface="Times New Roman"/>
                <a:cs typeface="Times New Roman"/>
              </a:rPr>
              <a:t>of </a:t>
            </a:r>
            <a:r>
              <a:rPr dirty="0" sz="1450" spc="-10">
                <a:latin typeface="Times New Roman"/>
                <a:cs typeface="Times New Roman"/>
              </a:rPr>
              <a:t>the  Lord God. And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such cause to hang </a:t>
            </a:r>
            <a:r>
              <a:rPr dirty="0" sz="1450" spc="-5">
                <a:latin typeface="Times New Roman"/>
                <a:cs typeface="Times New Roman"/>
              </a:rPr>
              <a:t>your </a:t>
            </a:r>
            <a:r>
              <a:rPr dirty="0" sz="1450" spc="-10">
                <a:latin typeface="Times New Roman"/>
                <a:cs typeface="Times New Roman"/>
              </a:rPr>
              <a:t>head. For </a:t>
            </a:r>
            <a:r>
              <a:rPr dirty="0" sz="1450" spc="-5">
                <a:latin typeface="Times New Roman"/>
                <a:cs typeface="Times New Roman"/>
              </a:rPr>
              <a:t>. . . </a:t>
            </a:r>
            <a:r>
              <a:rPr dirty="0" sz="1450" spc="-30">
                <a:latin typeface="Times New Roman"/>
                <a:cs typeface="Times New Roman"/>
              </a:rPr>
              <a:t>Pray, </a:t>
            </a:r>
            <a:r>
              <a:rPr dirty="0" sz="1450" spc="-5">
                <a:latin typeface="Times New Roman"/>
                <a:cs typeface="Times New Roman"/>
              </a:rPr>
              <a:t>do  you </a:t>
            </a:r>
            <a:r>
              <a:rPr dirty="0" sz="1450" spc="-10">
                <a:latin typeface="Times New Roman"/>
                <a:cs typeface="Times New Roman"/>
              </a:rPr>
              <a:t>think me beautiful?" she asked, with </a:t>
            </a:r>
            <a:r>
              <a:rPr dirty="0" sz="1450" spc="-5">
                <a:latin typeface="Times New Roman"/>
                <a:cs typeface="Times New Roman"/>
              </a:rPr>
              <a:t>a </a:t>
            </a:r>
            <a:r>
              <a:rPr dirty="0" sz="1450" spc="-10">
                <a:latin typeface="Times New Roman"/>
                <a:cs typeface="Times New Roman"/>
              </a:rPr>
              <a:t>deep</a:t>
            </a:r>
            <a:r>
              <a:rPr dirty="0" sz="1450" spc="30">
                <a:latin typeface="Times New Roman"/>
                <a:cs typeface="Times New Roman"/>
              </a:rPr>
              <a:t> </a:t>
            </a:r>
            <a:r>
              <a:rPr dirty="0" sz="1450" spc="-10">
                <a:latin typeface="Times New Roman"/>
                <a:cs typeface="Times New Roman"/>
              </a:rPr>
              <a:t>flush.</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"Indeed, madam, </a:t>
            </a:r>
            <a:r>
              <a:rPr dirty="0" sz="1450" spc="-5">
                <a:latin typeface="Times New Roman"/>
                <a:cs typeface="Times New Roman"/>
              </a:rPr>
              <a:t>I do," he</a:t>
            </a:r>
            <a:r>
              <a:rPr dirty="0" sz="145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5715">
              <a:lnSpc>
                <a:spcPts val="1730"/>
              </a:lnSpc>
              <a:spcBef>
                <a:spcPts val="920"/>
              </a:spcBef>
            </a:pPr>
            <a:r>
              <a:rPr dirty="0" sz="1450" spc="-10">
                <a:latin typeface="Times New Roman"/>
                <a:cs typeface="Times New Roman"/>
              </a:rPr>
              <a:t>"I am glad </a:t>
            </a:r>
            <a:r>
              <a:rPr dirty="0" sz="1450" spc="-5">
                <a:latin typeface="Times New Roman"/>
                <a:cs typeface="Times New Roman"/>
              </a:rPr>
              <a:t>of </a:t>
            </a:r>
            <a:r>
              <a:rPr dirty="0" sz="1450" spc="-10">
                <a:latin typeface="Times New Roman"/>
                <a:cs typeface="Times New Roman"/>
              </a:rPr>
              <a:t>that," she answered </a:t>
            </a:r>
            <a:r>
              <a:rPr dirty="0" sz="1450" spc="-20">
                <a:latin typeface="Times New Roman"/>
                <a:cs typeface="Times New Roman"/>
              </a:rPr>
              <a:t>heartily.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think there are many men  in France who have been asked in marriage </a:t>
            </a:r>
            <a:r>
              <a:rPr dirty="0" sz="1450" spc="-5">
                <a:latin typeface="Times New Roman"/>
                <a:cs typeface="Times New Roman"/>
              </a:rPr>
              <a:t>by a </a:t>
            </a:r>
            <a:r>
              <a:rPr dirty="0" sz="1450" spc="-10">
                <a:latin typeface="Times New Roman"/>
                <a:cs typeface="Times New Roman"/>
              </a:rPr>
              <a:t>beautiful maiden </a:t>
            </a:r>
            <a:r>
              <a:rPr dirty="0" sz="1450" spc="-5">
                <a:latin typeface="Times New Roman"/>
                <a:cs typeface="Times New Roman"/>
              </a:rPr>
              <a:t>- </a:t>
            </a:r>
            <a:r>
              <a:rPr dirty="0" sz="1450" spc="-10">
                <a:latin typeface="Times New Roman"/>
                <a:cs typeface="Times New Roman"/>
              </a:rPr>
              <a:t>with her  own lips </a:t>
            </a:r>
            <a:r>
              <a:rPr dirty="0" sz="1450" spc="-5">
                <a:latin typeface="Times New Roman"/>
                <a:cs typeface="Times New Roman"/>
              </a:rPr>
              <a:t>- </a:t>
            </a:r>
            <a:r>
              <a:rPr dirty="0" sz="1450" spc="-10">
                <a:latin typeface="Times New Roman"/>
                <a:cs typeface="Times New Roman"/>
              </a:rPr>
              <a:t>and who have refused her to her face?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men would half  despise such </a:t>
            </a:r>
            <a:r>
              <a:rPr dirty="0" sz="1450" spc="-5">
                <a:latin typeface="Times New Roman"/>
                <a:cs typeface="Times New Roman"/>
              </a:rPr>
              <a:t>a </a:t>
            </a:r>
            <a:r>
              <a:rPr dirty="0" sz="1450" spc="-10">
                <a:latin typeface="Times New Roman"/>
                <a:cs typeface="Times New Roman"/>
              </a:rPr>
              <a:t>triumph; </a:t>
            </a:r>
            <a:r>
              <a:rPr dirty="0" sz="1450" spc="-5">
                <a:latin typeface="Times New Roman"/>
                <a:cs typeface="Times New Roman"/>
              </a:rPr>
              <a:t>but </a:t>
            </a:r>
            <a:r>
              <a:rPr dirty="0" sz="1450" spc="-10">
                <a:latin typeface="Times New Roman"/>
                <a:cs typeface="Times New Roman"/>
              </a:rPr>
              <a:t>believe me, we women know more </a:t>
            </a:r>
            <a:r>
              <a:rPr dirty="0" sz="1450" spc="-5">
                <a:latin typeface="Times New Roman"/>
                <a:cs typeface="Times New Roman"/>
              </a:rPr>
              <a:t>of </a:t>
            </a:r>
            <a:r>
              <a:rPr dirty="0" sz="1450" spc="-10">
                <a:latin typeface="Times New Roman"/>
                <a:cs typeface="Times New Roman"/>
              </a:rPr>
              <a:t>what is  precious in love. There is nothing that should set </a:t>
            </a:r>
            <a:r>
              <a:rPr dirty="0" sz="1450" spc="-5">
                <a:latin typeface="Times New Roman"/>
                <a:cs typeface="Times New Roman"/>
              </a:rPr>
              <a:t>a </a:t>
            </a:r>
            <a:r>
              <a:rPr dirty="0" sz="1450" spc="-10">
                <a:latin typeface="Times New Roman"/>
                <a:cs typeface="Times New Roman"/>
              </a:rPr>
              <a:t>person higher in his own  esteem; and we women would prize nothing more</a:t>
            </a:r>
            <a:r>
              <a:rPr dirty="0" sz="1450" spc="35">
                <a:latin typeface="Times New Roman"/>
                <a:cs typeface="Times New Roman"/>
              </a:rPr>
              <a:t> </a:t>
            </a:r>
            <a:r>
              <a:rPr dirty="0" sz="1450" spc="-20">
                <a:latin typeface="Times New Roman"/>
                <a:cs typeface="Times New Roman"/>
              </a:rPr>
              <a:t>dearly."</a:t>
            </a:r>
            <a:endParaRPr sz="1450">
              <a:latin typeface="Times New Roman"/>
              <a:cs typeface="Times New Roman"/>
            </a:endParaRPr>
          </a:p>
          <a:p>
            <a:pPr algn="just" marL="12700" marR="7620">
              <a:lnSpc>
                <a:spcPts val="1730"/>
              </a:lnSpc>
              <a:spcBef>
                <a:spcPts val="850"/>
              </a:spcBef>
            </a:pPr>
            <a:r>
              <a:rPr dirty="0" sz="1450" spc="-45">
                <a:latin typeface="Times New Roman"/>
                <a:cs typeface="Times New Roman"/>
              </a:rPr>
              <a:t>"You </a:t>
            </a:r>
            <a:r>
              <a:rPr dirty="0" sz="1450" spc="-10">
                <a:latin typeface="Times New Roman"/>
                <a:cs typeface="Times New Roman"/>
              </a:rPr>
              <a:t>are very </a:t>
            </a:r>
            <a:r>
              <a:rPr dirty="0" sz="1450" spc="-5">
                <a:latin typeface="Times New Roman"/>
                <a:cs typeface="Times New Roman"/>
              </a:rPr>
              <a:t>good," he </a:t>
            </a:r>
            <a:r>
              <a:rPr dirty="0" sz="1450" spc="-10">
                <a:latin typeface="Times New Roman"/>
                <a:cs typeface="Times New Roman"/>
              </a:rPr>
              <a:t>said; "but </a:t>
            </a:r>
            <a:r>
              <a:rPr dirty="0" sz="1450" spc="-5">
                <a:latin typeface="Times New Roman"/>
                <a:cs typeface="Times New Roman"/>
              </a:rPr>
              <a:t>you </a:t>
            </a:r>
            <a:r>
              <a:rPr dirty="0" sz="1450" spc="-10">
                <a:latin typeface="Times New Roman"/>
                <a:cs typeface="Times New Roman"/>
              </a:rPr>
              <a:t>cannot make me </a:t>
            </a:r>
            <a:r>
              <a:rPr dirty="0" sz="1450" spc="-15">
                <a:latin typeface="Times New Roman"/>
                <a:cs typeface="Times New Roman"/>
              </a:rPr>
              <a:t>forget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was asked  in pity and </a:t>
            </a:r>
            <a:r>
              <a:rPr dirty="0" sz="1450" spc="-5">
                <a:latin typeface="Times New Roman"/>
                <a:cs typeface="Times New Roman"/>
              </a:rPr>
              <a:t>not </a:t>
            </a:r>
            <a:r>
              <a:rPr dirty="0" sz="1450" spc="-10">
                <a:latin typeface="Times New Roman"/>
                <a:cs typeface="Times New Roman"/>
              </a:rPr>
              <a:t>for</a:t>
            </a:r>
            <a:r>
              <a:rPr dirty="0" sz="1450" spc="5">
                <a:latin typeface="Times New Roman"/>
                <a:cs typeface="Times New Roman"/>
              </a:rPr>
              <a:t> </a:t>
            </a:r>
            <a:r>
              <a:rPr dirty="0" sz="1450" spc="-10">
                <a:latin typeface="Times New Roman"/>
                <a:cs typeface="Times New Roman"/>
              </a:rPr>
              <a:t>love."</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so sure </a:t>
            </a:r>
            <a:r>
              <a:rPr dirty="0" sz="1450" spc="-5">
                <a:latin typeface="Times New Roman"/>
                <a:cs typeface="Times New Roman"/>
              </a:rPr>
              <a:t>of </a:t>
            </a:r>
            <a:r>
              <a:rPr dirty="0" sz="1450" spc="-10">
                <a:latin typeface="Times New Roman"/>
                <a:cs typeface="Times New Roman"/>
              </a:rPr>
              <a:t>that," she replied, holding down her head. "Hear me to an  end, Monsieur </a:t>
            </a:r>
            <a:r>
              <a:rPr dirty="0" sz="1450" spc="-5">
                <a:latin typeface="Times New Roman"/>
                <a:cs typeface="Times New Roman"/>
              </a:rPr>
              <a:t>de </a:t>
            </a:r>
            <a:r>
              <a:rPr dirty="0" sz="1450" spc="-10">
                <a:latin typeface="Times New Roman"/>
                <a:cs typeface="Times New Roman"/>
              </a:rPr>
              <a:t>Beaulieu. </a:t>
            </a:r>
            <a:r>
              <a:rPr dirty="0" sz="1450" spc="-5">
                <a:latin typeface="Times New Roman"/>
                <a:cs typeface="Times New Roman"/>
              </a:rPr>
              <a:t>I </a:t>
            </a:r>
            <a:r>
              <a:rPr dirty="0" sz="1450" spc="-10">
                <a:latin typeface="Times New Roman"/>
                <a:cs typeface="Times New Roman"/>
              </a:rPr>
              <a:t>know how </a:t>
            </a:r>
            <a:r>
              <a:rPr dirty="0" sz="1450" spc="-5">
                <a:latin typeface="Times New Roman"/>
                <a:cs typeface="Times New Roman"/>
              </a:rPr>
              <a:t>you </a:t>
            </a:r>
            <a:r>
              <a:rPr dirty="0" sz="1450" spc="-10">
                <a:latin typeface="Times New Roman"/>
                <a:cs typeface="Times New Roman"/>
              </a:rPr>
              <a:t>must despise me; </a:t>
            </a:r>
            <a:r>
              <a:rPr dirty="0" sz="1450" spc="-5">
                <a:latin typeface="Times New Roman"/>
                <a:cs typeface="Times New Roman"/>
              </a:rPr>
              <a:t>I </a:t>
            </a:r>
            <a:r>
              <a:rPr dirty="0" sz="1450" spc="-10">
                <a:latin typeface="Times New Roman"/>
                <a:cs typeface="Times New Roman"/>
              </a:rPr>
              <a:t>feel </a:t>
            </a:r>
            <a:r>
              <a:rPr dirty="0" sz="1450" spc="-5">
                <a:latin typeface="Times New Roman"/>
                <a:cs typeface="Times New Roman"/>
              </a:rPr>
              <a:t>you </a:t>
            </a:r>
            <a:r>
              <a:rPr dirty="0" sz="1450" spc="-10">
                <a:latin typeface="Times New Roman"/>
                <a:cs typeface="Times New Roman"/>
              </a:rPr>
              <a:t>are  right to </a:t>
            </a:r>
            <a:r>
              <a:rPr dirty="0" sz="1450" spc="-5">
                <a:latin typeface="Times New Roman"/>
                <a:cs typeface="Times New Roman"/>
              </a:rPr>
              <a:t>do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am too </a:t>
            </a:r>
            <a:r>
              <a:rPr dirty="0" sz="1450" spc="-5">
                <a:latin typeface="Times New Roman"/>
                <a:cs typeface="Times New Roman"/>
              </a:rPr>
              <a:t>poor a </a:t>
            </a:r>
            <a:r>
              <a:rPr dirty="0" sz="1450" spc="-10">
                <a:latin typeface="Times New Roman"/>
                <a:cs typeface="Times New Roman"/>
              </a:rPr>
              <a:t>creature to occupy </a:t>
            </a:r>
            <a:r>
              <a:rPr dirty="0" sz="1450" spc="-5">
                <a:latin typeface="Times New Roman"/>
                <a:cs typeface="Times New Roman"/>
              </a:rPr>
              <a:t>one thought of your </a:t>
            </a:r>
            <a:r>
              <a:rPr dirty="0" sz="1450" spc="-10">
                <a:latin typeface="Times New Roman"/>
                <a:cs typeface="Times New Roman"/>
              </a:rPr>
              <a:t>mind,  although, alas! </a:t>
            </a:r>
            <a:r>
              <a:rPr dirty="0" sz="1450" spc="-5">
                <a:latin typeface="Times New Roman"/>
                <a:cs typeface="Times New Roman"/>
              </a:rPr>
              <a:t>you </a:t>
            </a:r>
            <a:r>
              <a:rPr dirty="0" sz="1450" spc="-10">
                <a:latin typeface="Times New Roman"/>
                <a:cs typeface="Times New Roman"/>
              </a:rPr>
              <a:t>must die for me this morning. But when </a:t>
            </a:r>
            <a:r>
              <a:rPr dirty="0" sz="1450" spc="-5">
                <a:latin typeface="Times New Roman"/>
                <a:cs typeface="Times New Roman"/>
              </a:rPr>
              <a:t>I </a:t>
            </a:r>
            <a:r>
              <a:rPr dirty="0" sz="1450" spc="-10">
                <a:latin typeface="Times New Roman"/>
                <a:cs typeface="Times New Roman"/>
              </a:rPr>
              <a:t>asked </a:t>
            </a:r>
            <a:r>
              <a:rPr dirty="0" sz="1450" spc="-5">
                <a:latin typeface="Times New Roman"/>
                <a:cs typeface="Times New Roman"/>
              </a:rPr>
              <a:t>you </a:t>
            </a:r>
            <a:r>
              <a:rPr dirty="0" sz="1450" spc="-10">
                <a:latin typeface="Times New Roman"/>
                <a:cs typeface="Times New Roman"/>
              </a:rPr>
              <a:t>to  marry me, indeed, and indeed, it was because </a:t>
            </a:r>
            <a:r>
              <a:rPr dirty="0" sz="1450" spc="-5">
                <a:latin typeface="Times New Roman"/>
                <a:cs typeface="Times New Roman"/>
              </a:rPr>
              <a:t>I </a:t>
            </a:r>
            <a:r>
              <a:rPr dirty="0" sz="1450" spc="-10">
                <a:latin typeface="Times New Roman"/>
                <a:cs typeface="Times New Roman"/>
              </a:rPr>
              <a:t>respected and admired </a:t>
            </a:r>
            <a:r>
              <a:rPr dirty="0" sz="1450" spc="-5">
                <a:latin typeface="Times New Roman"/>
                <a:cs typeface="Times New Roman"/>
              </a:rPr>
              <a:t>you,  </a:t>
            </a:r>
            <a:r>
              <a:rPr dirty="0" sz="1450" spc="-10">
                <a:latin typeface="Times New Roman"/>
                <a:cs typeface="Times New Roman"/>
              </a:rPr>
              <a:t>and loved </a:t>
            </a:r>
            <a:r>
              <a:rPr dirty="0" sz="1450" spc="-5">
                <a:latin typeface="Times New Roman"/>
                <a:cs typeface="Times New Roman"/>
              </a:rPr>
              <a:t>you </a:t>
            </a:r>
            <a:r>
              <a:rPr dirty="0" sz="1450" spc="-10">
                <a:latin typeface="Times New Roman"/>
                <a:cs typeface="Times New Roman"/>
              </a:rPr>
              <a:t>with my whole soul, from the very moment that </a:t>
            </a:r>
            <a:r>
              <a:rPr dirty="0" sz="1450" spc="-5">
                <a:latin typeface="Times New Roman"/>
                <a:cs typeface="Times New Roman"/>
              </a:rPr>
              <a:t>you </a:t>
            </a:r>
            <a:r>
              <a:rPr dirty="0" sz="1450" spc="-10">
                <a:latin typeface="Times New Roman"/>
                <a:cs typeface="Times New Roman"/>
              </a:rPr>
              <a:t>took my  part against my uncle. If </a:t>
            </a:r>
            <a:r>
              <a:rPr dirty="0" sz="1450" spc="-5">
                <a:latin typeface="Times New Roman"/>
                <a:cs typeface="Times New Roman"/>
              </a:rPr>
              <a:t>you </a:t>
            </a:r>
            <a:r>
              <a:rPr dirty="0" sz="1450" spc="-10">
                <a:latin typeface="Times New Roman"/>
                <a:cs typeface="Times New Roman"/>
              </a:rPr>
              <a:t>had seen yourself, and how noble </a:t>
            </a:r>
            <a:r>
              <a:rPr dirty="0" sz="1450" spc="-5">
                <a:latin typeface="Times New Roman"/>
                <a:cs typeface="Times New Roman"/>
              </a:rPr>
              <a:t>you </a:t>
            </a:r>
            <a:r>
              <a:rPr dirty="0" sz="1450" spc="-10">
                <a:latin typeface="Times New Roman"/>
                <a:cs typeface="Times New Roman"/>
              </a:rPr>
              <a:t>looked,  </a:t>
            </a:r>
            <a:r>
              <a:rPr dirty="0" sz="1450" spc="-5">
                <a:latin typeface="Times New Roman"/>
                <a:cs typeface="Times New Roman"/>
              </a:rPr>
              <a:t>you </a:t>
            </a:r>
            <a:r>
              <a:rPr dirty="0" sz="1450" spc="-10">
                <a:latin typeface="Times New Roman"/>
                <a:cs typeface="Times New Roman"/>
              </a:rPr>
              <a:t>would pity rather than despise me. And </a:t>
            </a:r>
            <a:r>
              <a:rPr dirty="0" sz="1450" spc="-25">
                <a:latin typeface="Times New Roman"/>
                <a:cs typeface="Times New Roman"/>
              </a:rPr>
              <a:t>now," </a:t>
            </a:r>
            <a:r>
              <a:rPr dirty="0" sz="1450" spc="-10">
                <a:latin typeface="Times New Roman"/>
                <a:cs typeface="Times New Roman"/>
              </a:rPr>
              <a:t>she went </a:t>
            </a:r>
            <a:r>
              <a:rPr dirty="0" sz="1450" spc="-5">
                <a:latin typeface="Times New Roman"/>
                <a:cs typeface="Times New Roman"/>
              </a:rPr>
              <a:t>on, </a:t>
            </a:r>
            <a:r>
              <a:rPr dirty="0" sz="1450" spc="-10">
                <a:latin typeface="Times New Roman"/>
                <a:cs typeface="Times New Roman"/>
              </a:rPr>
              <a:t>hurriedly  checking him with her hand, "although </a:t>
            </a:r>
            <a:r>
              <a:rPr dirty="0" sz="1450" spc="-5">
                <a:latin typeface="Times New Roman"/>
                <a:cs typeface="Times New Roman"/>
              </a:rPr>
              <a:t>I </a:t>
            </a:r>
            <a:r>
              <a:rPr dirty="0" sz="1450" spc="-10">
                <a:latin typeface="Times New Roman"/>
                <a:cs typeface="Times New Roman"/>
              </a:rPr>
              <a:t>have laid aside all reserve and told  </a:t>
            </a:r>
            <a:r>
              <a:rPr dirty="0" sz="1450" spc="-5">
                <a:latin typeface="Times New Roman"/>
                <a:cs typeface="Times New Roman"/>
              </a:rPr>
              <a:t>you </a:t>
            </a:r>
            <a:r>
              <a:rPr dirty="0" sz="1450" spc="-10">
                <a:latin typeface="Times New Roman"/>
                <a:cs typeface="Times New Roman"/>
              </a:rPr>
              <a:t>so much, remember that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your </a:t>
            </a:r>
            <a:r>
              <a:rPr dirty="0" sz="1450" spc="-10">
                <a:latin typeface="Times New Roman"/>
                <a:cs typeface="Times New Roman"/>
              </a:rPr>
              <a:t>sentiments towards me </a:t>
            </a:r>
            <a:r>
              <a:rPr dirty="0" sz="1450" spc="-20">
                <a:latin typeface="Times New Roman"/>
                <a:cs typeface="Times New Roman"/>
              </a:rPr>
              <a:t>already.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believe me, being nobly </a:t>
            </a:r>
            <a:r>
              <a:rPr dirty="0" sz="1450" spc="-5">
                <a:latin typeface="Times New Roman"/>
                <a:cs typeface="Times New Roman"/>
              </a:rPr>
              <a:t>born, </a:t>
            </a:r>
            <a:r>
              <a:rPr dirty="0" sz="1450" spc="-10">
                <a:latin typeface="Times New Roman"/>
                <a:cs typeface="Times New Roman"/>
              </a:rPr>
              <a:t>weary </a:t>
            </a:r>
            <a:r>
              <a:rPr dirty="0" sz="1450" spc="-5">
                <a:latin typeface="Times New Roman"/>
                <a:cs typeface="Times New Roman"/>
              </a:rPr>
              <a:t>you </a:t>
            </a:r>
            <a:r>
              <a:rPr dirty="0" sz="1450" spc="-10">
                <a:latin typeface="Times New Roman"/>
                <a:cs typeface="Times New Roman"/>
              </a:rPr>
              <a:t>with importunities into  consent. </a:t>
            </a:r>
            <a:r>
              <a:rPr dirty="0" sz="1450" spc="-5">
                <a:latin typeface="Times New Roman"/>
                <a:cs typeface="Times New Roman"/>
              </a:rPr>
              <a:t>I </a:t>
            </a:r>
            <a:r>
              <a:rPr dirty="0" sz="1450" spc="-10">
                <a:latin typeface="Times New Roman"/>
                <a:cs typeface="Times New Roman"/>
              </a:rPr>
              <a:t>too have </a:t>
            </a:r>
            <a:r>
              <a:rPr dirty="0" sz="1450" spc="-5">
                <a:latin typeface="Times New Roman"/>
                <a:cs typeface="Times New Roman"/>
              </a:rPr>
              <a:t>a </a:t>
            </a:r>
            <a:r>
              <a:rPr dirty="0" sz="1450" spc="-10">
                <a:latin typeface="Times New Roman"/>
                <a:cs typeface="Times New Roman"/>
              </a:rPr>
              <a:t>pride </a:t>
            </a:r>
            <a:r>
              <a:rPr dirty="0" sz="1450" spc="-5">
                <a:latin typeface="Times New Roman"/>
                <a:cs typeface="Times New Roman"/>
              </a:rPr>
              <a:t>of </a:t>
            </a:r>
            <a:r>
              <a:rPr dirty="0" sz="1450" spc="-10">
                <a:latin typeface="Times New Roman"/>
                <a:cs typeface="Times New Roman"/>
              </a:rPr>
              <a:t>my own: and </a:t>
            </a:r>
            <a:r>
              <a:rPr dirty="0" sz="1450" spc="-5">
                <a:latin typeface="Times New Roman"/>
                <a:cs typeface="Times New Roman"/>
              </a:rPr>
              <a:t>I </a:t>
            </a:r>
            <a:r>
              <a:rPr dirty="0" sz="1450" spc="-10">
                <a:latin typeface="Times New Roman"/>
                <a:cs typeface="Times New Roman"/>
              </a:rPr>
              <a:t>declare before the holy mother </a:t>
            </a:r>
            <a:r>
              <a:rPr dirty="0" sz="1450" spc="-5">
                <a:latin typeface="Times New Roman"/>
                <a:cs typeface="Times New Roman"/>
              </a:rPr>
              <a:t>of  </a:t>
            </a:r>
            <a:r>
              <a:rPr dirty="0" sz="1450" spc="-10">
                <a:latin typeface="Times New Roman"/>
                <a:cs typeface="Times New Roman"/>
              </a:rPr>
              <a:t>God, if </a:t>
            </a:r>
            <a:r>
              <a:rPr dirty="0" sz="1450" spc="-5">
                <a:latin typeface="Times New Roman"/>
                <a:cs typeface="Times New Roman"/>
              </a:rPr>
              <a:t>you </a:t>
            </a:r>
            <a:r>
              <a:rPr dirty="0" sz="1450" spc="-10">
                <a:latin typeface="Times New Roman"/>
                <a:cs typeface="Times New Roman"/>
              </a:rPr>
              <a:t>should now </a:t>
            </a:r>
            <a:r>
              <a:rPr dirty="0" sz="1450" spc="-5">
                <a:latin typeface="Times New Roman"/>
                <a:cs typeface="Times New Roman"/>
              </a:rPr>
              <a:t>go </a:t>
            </a:r>
            <a:r>
              <a:rPr dirty="0" sz="1450" spc="-10">
                <a:latin typeface="Times New Roman"/>
                <a:cs typeface="Times New Roman"/>
              </a:rPr>
              <a:t>back from </a:t>
            </a:r>
            <a:r>
              <a:rPr dirty="0" sz="1450" spc="-5">
                <a:latin typeface="Times New Roman"/>
                <a:cs typeface="Times New Roman"/>
              </a:rPr>
              <a:t>your </a:t>
            </a:r>
            <a:r>
              <a:rPr dirty="0" sz="1450" spc="-10">
                <a:latin typeface="Times New Roman"/>
                <a:cs typeface="Times New Roman"/>
              </a:rPr>
              <a:t>word already given,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  </a:t>
            </a:r>
            <a:r>
              <a:rPr dirty="0" sz="1450" spc="-10">
                <a:latin typeface="Times New Roman"/>
                <a:cs typeface="Times New Roman"/>
              </a:rPr>
              <a:t>more marry </a:t>
            </a:r>
            <a:r>
              <a:rPr dirty="0" sz="1450" spc="-5">
                <a:latin typeface="Times New Roman"/>
                <a:cs typeface="Times New Roman"/>
              </a:rPr>
              <a:t>you </a:t>
            </a:r>
            <a:r>
              <a:rPr dirty="0" sz="1450" spc="-10">
                <a:latin typeface="Times New Roman"/>
                <a:cs typeface="Times New Roman"/>
              </a:rPr>
              <a:t>than </a:t>
            </a:r>
            <a:r>
              <a:rPr dirty="0" sz="1450" spc="-5">
                <a:latin typeface="Times New Roman"/>
                <a:cs typeface="Times New Roman"/>
              </a:rPr>
              <a:t>I </a:t>
            </a:r>
            <a:r>
              <a:rPr dirty="0" sz="1450" spc="-10">
                <a:latin typeface="Times New Roman"/>
                <a:cs typeface="Times New Roman"/>
              </a:rPr>
              <a:t>would marry my uncle's</a:t>
            </a:r>
            <a:r>
              <a:rPr dirty="0" sz="1450" spc="25">
                <a:latin typeface="Times New Roman"/>
                <a:cs typeface="Times New Roman"/>
              </a:rPr>
              <a:t> </a:t>
            </a:r>
            <a:r>
              <a:rPr dirty="0" sz="1450" spc="-10">
                <a:latin typeface="Times New Roman"/>
                <a:cs typeface="Times New Roman"/>
              </a:rPr>
              <a:t>groom."</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Denis smiled </a:t>
            </a:r>
            <a:r>
              <a:rPr dirty="0" sz="1450" spc="-5">
                <a:latin typeface="Times New Roman"/>
                <a:cs typeface="Times New Roman"/>
              </a:rPr>
              <a:t>a </a:t>
            </a:r>
            <a:r>
              <a:rPr dirty="0" sz="1450" spc="-10">
                <a:latin typeface="Times New Roman"/>
                <a:cs typeface="Times New Roman"/>
              </a:rPr>
              <a:t>little</a:t>
            </a:r>
            <a:r>
              <a:rPr dirty="0" sz="1450">
                <a:latin typeface="Times New Roman"/>
                <a:cs typeface="Times New Roman"/>
              </a:rPr>
              <a:t> </a:t>
            </a:r>
            <a:r>
              <a:rPr dirty="0" sz="1450" spc="-20">
                <a:latin typeface="Times New Roman"/>
                <a:cs typeface="Times New Roman"/>
              </a:rPr>
              <a:t>bitterly.</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small love," </a:t>
            </a:r>
            <a:r>
              <a:rPr dirty="0" sz="1450" spc="-5">
                <a:latin typeface="Times New Roman"/>
                <a:cs typeface="Times New Roman"/>
              </a:rPr>
              <a:t>he </a:t>
            </a:r>
            <a:r>
              <a:rPr dirty="0" sz="1450" spc="-10">
                <a:latin typeface="Times New Roman"/>
                <a:cs typeface="Times New Roman"/>
              </a:rPr>
              <a:t>said, "that shies at </a:t>
            </a:r>
            <a:r>
              <a:rPr dirty="0" sz="1450" spc="-5">
                <a:latin typeface="Times New Roman"/>
                <a:cs typeface="Times New Roman"/>
              </a:rPr>
              <a:t>a </a:t>
            </a:r>
            <a:r>
              <a:rPr dirty="0" sz="1450" spc="-10">
                <a:latin typeface="Times New Roman"/>
                <a:cs typeface="Times New Roman"/>
              </a:rPr>
              <a:t>little</a:t>
            </a:r>
            <a:r>
              <a:rPr dirty="0" sz="1450" spc="50">
                <a:latin typeface="Times New Roman"/>
                <a:cs typeface="Times New Roman"/>
              </a:rPr>
              <a:t> </a:t>
            </a:r>
            <a:r>
              <a:rPr dirty="0" sz="1450" spc="-10">
                <a:latin typeface="Times New Roman"/>
                <a:cs typeface="Times New Roman"/>
              </a:rPr>
              <a:t>pride."</a:t>
            </a:r>
            <a:endParaRPr sz="1450">
              <a:latin typeface="Times New Roman"/>
              <a:cs typeface="Times New Roman"/>
            </a:endParaRPr>
          </a:p>
          <a:p>
            <a:pPr marL="12700" marR="628015">
              <a:lnSpc>
                <a:spcPct val="149000"/>
              </a:lnSpc>
            </a:pPr>
            <a:r>
              <a:rPr dirty="0" sz="1450" spc="-10">
                <a:latin typeface="Times New Roman"/>
                <a:cs typeface="Times New Roman"/>
              </a:rPr>
              <a:t>She made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although she probably had her own thoughts.  "Come hither to the </a:t>
            </a:r>
            <a:r>
              <a:rPr dirty="0" sz="1450" spc="-20">
                <a:latin typeface="Times New Roman"/>
                <a:cs typeface="Times New Roman"/>
              </a:rPr>
              <a:t>window," </a:t>
            </a:r>
            <a:r>
              <a:rPr dirty="0" sz="1450" spc="-5">
                <a:latin typeface="Times New Roman"/>
                <a:cs typeface="Times New Roman"/>
              </a:rPr>
              <a:t>he </a:t>
            </a:r>
            <a:r>
              <a:rPr dirty="0" sz="1450" spc="-10">
                <a:latin typeface="Times New Roman"/>
                <a:cs typeface="Times New Roman"/>
              </a:rPr>
              <a:t>said, with </a:t>
            </a:r>
            <a:r>
              <a:rPr dirty="0" sz="1450" spc="-5">
                <a:latin typeface="Times New Roman"/>
                <a:cs typeface="Times New Roman"/>
              </a:rPr>
              <a:t>a </a:t>
            </a:r>
            <a:r>
              <a:rPr dirty="0" sz="1450" spc="-10">
                <a:latin typeface="Times New Roman"/>
                <a:cs typeface="Times New Roman"/>
              </a:rPr>
              <a:t>sigh. "Here is the</a:t>
            </a:r>
            <a:r>
              <a:rPr dirty="0" sz="1450" spc="130">
                <a:latin typeface="Times New Roman"/>
                <a:cs typeface="Times New Roman"/>
              </a:rPr>
              <a:t> </a:t>
            </a:r>
            <a:r>
              <a:rPr dirty="0" sz="1450" spc="-10">
                <a:latin typeface="Times New Roman"/>
                <a:cs typeface="Times New Roman"/>
              </a:rPr>
              <a:t>dawn."</a:t>
            </a:r>
            <a:endParaRPr sz="1450">
              <a:latin typeface="Times New Roman"/>
              <a:cs typeface="Times New Roman"/>
            </a:endParaRPr>
          </a:p>
          <a:p>
            <a:pPr marL="12700" marR="10160">
              <a:lnSpc>
                <a:spcPts val="1730"/>
              </a:lnSpc>
              <a:spcBef>
                <a:spcPts val="919"/>
              </a:spcBef>
            </a:pPr>
            <a:r>
              <a:rPr dirty="0" sz="1450" spc="-10">
                <a:latin typeface="Times New Roman"/>
                <a:cs typeface="Times New Roman"/>
              </a:rPr>
              <a:t>And indeed the dawn was already beginning. The hollow </a:t>
            </a:r>
            <a:r>
              <a:rPr dirty="0" sz="1450" spc="-5">
                <a:latin typeface="Times New Roman"/>
                <a:cs typeface="Times New Roman"/>
              </a:rPr>
              <a:t>of </a:t>
            </a:r>
            <a:r>
              <a:rPr dirty="0" sz="1450" spc="-10">
                <a:latin typeface="Times New Roman"/>
                <a:cs typeface="Times New Roman"/>
              </a:rPr>
              <a:t>the sky was full </a:t>
            </a:r>
            <a:r>
              <a:rPr dirty="0" sz="1450" spc="-5">
                <a:latin typeface="Times New Roman"/>
                <a:cs typeface="Times New Roman"/>
              </a:rPr>
              <a:t>of  </a:t>
            </a:r>
            <a:r>
              <a:rPr dirty="0" sz="1450" spc="-10">
                <a:latin typeface="Times New Roman"/>
                <a:cs typeface="Times New Roman"/>
              </a:rPr>
              <a:t>essential daylight, colourless and clean; and the valley underneath was</a:t>
            </a:r>
            <a:r>
              <a:rPr dirty="0" sz="1450" spc="225">
                <a:latin typeface="Times New Roman"/>
                <a:cs typeface="Times New Roman"/>
              </a:rPr>
              <a:t> </a:t>
            </a:r>
            <a:r>
              <a:rPr dirty="0" sz="1450" spc="-10">
                <a:latin typeface="Times New Roman"/>
                <a:cs typeface="Times New Roman"/>
              </a:rPr>
              <a:t>flooded</a:t>
            </a:r>
            <a:endParaRPr sz="1450">
              <a:latin typeface="Times New Roman"/>
              <a:cs typeface="Times New Roman"/>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847661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grey reflection. A few thin vapours clung in the coves </a:t>
            </a:r>
            <a:r>
              <a:rPr dirty="0" sz="1450" spc="-5">
                <a:latin typeface="Times New Roman"/>
                <a:cs typeface="Times New Roman"/>
              </a:rPr>
              <a:t>of </a:t>
            </a:r>
            <a:r>
              <a:rPr dirty="0" sz="1450" spc="-10">
                <a:latin typeface="Times New Roman"/>
                <a:cs typeface="Times New Roman"/>
              </a:rPr>
              <a:t>the forest </a:t>
            </a:r>
            <a:r>
              <a:rPr dirty="0" sz="1450" spc="-5">
                <a:latin typeface="Times New Roman"/>
                <a:cs typeface="Times New Roman"/>
              </a:rPr>
              <a:t>or  </a:t>
            </a:r>
            <a:r>
              <a:rPr dirty="0" sz="1450" spc="-10">
                <a:latin typeface="Times New Roman"/>
                <a:cs typeface="Times New Roman"/>
              </a:rPr>
              <a:t>lay along the winding course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The scene disengaged </a:t>
            </a:r>
            <a:r>
              <a:rPr dirty="0" sz="1450" spc="-5">
                <a:latin typeface="Times New Roman"/>
                <a:cs typeface="Times New Roman"/>
              </a:rPr>
              <a:t>a </a:t>
            </a:r>
            <a:r>
              <a:rPr dirty="0" sz="1450" spc="-10">
                <a:latin typeface="Times New Roman"/>
                <a:cs typeface="Times New Roman"/>
              </a:rPr>
              <a:t>surprising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stillness, which was hardly interrupted when the cocks began once  more to crow among the steadings. Perhaps the same fellow who had made so  horrid </a:t>
            </a:r>
            <a:r>
              <a:rPr dirty="0" sz="1450" spc="-5">
                <a:latin typeface="Times New Roman"/>
                <a:cs typeface="Times New Roman"/>
              </a:rPr>
              <a:t>a </a:t>
            </a:r>
            <a:r>
              <a:rPr dirty="0" sz="1450" spc="-10">
                <a:latin typeface="Times New Roman"/>
                <a:cs typeface="Times New Roman"/>
              </a:rPr>
              <a:t>clangour in the darkness </a:t>
            </a:r>
            <a:r>
              <a:rPr dirty="0" sz="1450" spc="-5">
                <a:latin typeface="Times New Roman"/>
                <a:cs typeface="Times New Roman"/>
              </a:rPr>
              <a:t>not </a:t>
            </a:r>
            <a:r>
              <a:rPr dirty="0" sz="1450" spc="-10">
                <a:latin typeface="Times New Roman"/>
                <a:cs typeface="Times New Roman"/>
              </a:rPr>
              <a:t>half-an-hour before, now sent </a:t>
            </a:r>
            <a:r>
              <a:rPr dirty="0" sz="1450" spc="-5">
                <a:latin typeface="Times New Roman"/>
                <a:cs typeface="Times New Roman"/>
              </a:rPr>
              <a:t>up </a:t>
            </a:r>
            <a:r>
              <a:rPr dirty="0" sz="1450" spc="-10">
                <a:latin typeface="Times New Roman"/>
                <a:cs typeface="Times New Roman"/>
              </a:rPr>
              <a:t>the  merriest cheer to greet the coming </a:t>
            </a:r>
            <a:r>
              <a:rPr dirty="0" sz="1450" spc="-30">
                <a:latin typeface="Times New Roman"/>
                <a:cs typeface="Times New Roman"/>
              </a:rPr>
              <a:t>day. </a:t>
            </a:r>
            <a:r>
              <a:rPr dirty="0" sz="1450" spc="-10">
                <a:latin typeface="Times New Roman"/>
                <a:cs typeface="Times New Roman"/>
              </a:rPr>
              <a:t>A little wind went bustling and  eddying among the tree-tops underneath the windows. And still the daylight  kept flooding insensibly </a:t>
            </a:r>
            <a:r>
              <a:rPr dirty="0" sz="1450" spc="-5">
                <a:latin typeface="Times New Roman"/>
                <a:cs typeface="Times New Roman"/>
              </a:rPr>
              <a:t>out of </a:t>
            </a:r>
            <a:r>
              <a:rPr dirty="0" sz="1450" spc="-10">
                <a:latin typeface="Times New Roman"/>
                <a:cs typeface="Times New Roman"/>
              </a:rPr>
              <a:t>the east, which was soon to grow incandescent  and cast </a:t>
            </a:r>
            <a:r>
              <a:rPr dirty="0" sz="1450" spc="-5">
                <a:latin typeface="Times New Roman"/>
                <a:cs typeface="Times New Roman"/>
              </a:rPr>
              <a:t>up </a:t>
            </a:r>
            <a:r>
              <a:rPr dirty="0" sz="1450" spc="-10">
                <a:latin typeface="Times New Roman"/>
                <a:cs typeface="Times New Roman"/>
              </a:rPr>
              <a:t>that red- </a:t>
            </a:r>
            <a:r>
              <a:rPr dirty="0" sz="1450" spc="-5">
                <a:latin typeface="Times New Roman"/>
                <a:cs typeface="Times New Roman"/>
              </a:rPr>
              <a:t>hot </a:t>
            </a:r>
            <a:r>
              <a:rPr dirty="0" sz="1450" spc="-10">
                <a:latin typeface="Times New Roman"/>
                <a:cs typeface="Times New Roman"/>
              </a:rPr>
              <a:t>cannon-ball, the rising</a:t>
            </a:r>
            <a:r>
              <a:rPr dirty="0" sz="1450" spc="30">
                <a:latin typeface="Times New Roman"/>
                <a:cs typeface="Times New Roman"/>
              </a:rPr>
              <a:t> </a:t>
            </a:r>
            <a:r>
              <a:rPr dirty="0" sz="1450" spc="-5">
                <a:latin typeface="Times New Roman"/>
                <a:cs typeface="Times New Roman"/>
              </a:rPr>
              <a:t>sun.</a:t>
            </a:r>
            <a:endParaRPr sz="1450">
              <a:latin typeface="Times New Roman"/>
              <a:cs typeface="Times New Roman"/>
            </a:endParaRPr>
          </a:p>
          <a:p>
            <a:pPr algn="just" marL="12700" marR="8255">
              <a:lnSpc>
                <a:spcPts val="1730"/>
              </a:lnSpc>
              <a:spcBef>
                <a:spcPts val="850"/>
              </a:spcBef>
            </a:pPr>
            <a:r>
              <a:rPr dirty="0" sz="1450" spc="-10">
                <a:latin typeface="Times New Roman"/>
                <a:cs typeface="Times New Roman"/>
              </a:rPr>
              <a:t>Denis looked </a:t>
            </a:r>
            <a:r>
              <a:rPr dirty="0" sz="1450" spc="-5">
                <a:latin typeface="Times New Roman"/>
                <a:cs typeface="Times New Roman"/>
              </a:rPr>
              <a:t>out </a:t>
            </a:r>
            <a:r>
              <a:rPr dirty="0" sz="1450" spc="-10">
                <a:latin typeface="Times New Roman"/>
                <a:cs typeface="Times New Roman"/>
              </a:rPr>
              <a:t>over all this with </a:t>
            </a:r>
            <a:r>
              <a:rPr dirty="0" sz="1450" spc="-5">
                <a:latin typeface="Times New Roman"/>
                <a:cs typeface="Times New Roman"/>
              </a:rPr>
              <a:t>a bit of a </a:t>
            </a:r>
            <a:r>
              <a:rPr dirty="0" sz="1450" spc="-20">
                <a:latin typeface="Times New Roman"/>
                <a:cs typeface="Times New Roman"/>
              </a:rPr>
              <a:t>shiver. </a:t>
            </a:r>
            <a:r>
              <a:rPr dirty="0" sz="1450" spc="-10">
                <a:latin typeface="Times New Roman"/>
                <a:cs typeface="Times New Roman"/>
              </a:rPr>
              <a:t>He had taken her hand,  and retained it in his almost</a:t>
            </a:r>
            <a:r>
              <a:rPr dirty="0" sz="1450" spc="20">
                <a:latin typeface="Times New Roman"/>
                <a:cs typeface="Times New Roman"/>
              </a:rPr>
              <a:t> </a:t>
            </a:r>
            <a:r>
              <a:rPr dirty="0" sz="1450" spc="-15">
                <a:latin typeface="Times New Roman"/>
                <a:cs typeface="Times New Roman"/>
              </a:rPr>
              <a:t>unconsciously.</a:t>
            </a:r>
            <a:endParaRPr sz="1450">
              <a:latin typeface="Times New Roman"/>
              <a:cs typeface="Times New Roman"/>
            </a:endParaRPr>
          </a:p>
          <a:p>
            <a:pPr algn="just" marL="12700" marR="13335">
              <a:lnSpc>
                <a:spcPts val="1730"/>
              </a:lnSpc>
              <a:spcBef>
                <a:spcPts val="860"/>
              </a:spcBef>
            </a:pPr>
            <a:r>
              <a:rPr dirty="0" sz="1450" spc="-10">
                <a:latin typeface="Times New Roman"/>
                <a:cs typeface="Times New Roman"/>
              </a:rPr>
              <a:t>"Has the day begun already?" she said; and then, illogically </a:t>
            </a:r>
            <a:r>
              <a:rPr dirty="0" sz="1450" spc="-5">
                <a:latin typeface="Times New Roman"/>
                <a:cs typeface="Times New Roman"/>
              </a:rPr>
              <a:t>enough: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has been so </a:t>
            </a:r>
            <a:r>
              <a:rPr dirty="0" sz="1450" spc="-5">
                <a:latin typeface="Times New Roman"/>
                <a:cs typeface="Times New Roman"/>
              </a:rPr>
              <a:t>long! </a:t>
            </a:r>
            <a:r>
              <a:rPr dirty="0" sz="1450" spc="-10">
                <a:latin typeface="Times New Roman"/>
                <a:cs typeface="Times New Roman"/>
              </a:rPr>
              <a:t>Alas, what shall we say to my uncle when </a:t>
            </a:r>
            <a:r>
              <a:rPr dirty="0" sz="1450" spc="-5">
                <a:latin typeface="Times New Roman"/>
                <a:cs typeface="Times New Roman"/>
              </a:rPr>
              <a:t>he</a:t>
            </a:r>
            <a:r>
              <a:rPr dirty="0" sz="1450" spc="85">
                <a:latin typeface="Times New Roman"/>
                <a:cs typeface="Times New Roman"/>
              </a:rPr>
              <a:t> </a:t>
            </a:r>
            <a:r>
              <a:rPr dirty="0" sz="1450" spc="-10">
                <a:latin typeface="Times New Roman"/>
                <a:cs typeface="Times New Roman"/>
              </a:rPr>
              <a:t>returns?"</a:t>
            </a:r>
            <a:endParaRPr sz="1450">
              <a:latin typeface="Times New Roman"/>
              <a:cs typeface="Times New Roman"/>
            </a:endParaRPr>
          </a:p>
          <a:p>
            <a:pPr algn="just" marL="12700" marR="1238250">
              <a:lnSpc>
                <a:spcPts val="2590"/>
              </a:lnSpc>
              <a:spcBef>
                <a:spcPts val="175"/>
              </a:spcBef>
            </a:pP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will," said Denis, and </a:t>
            </a:r>
            <a:r>
              <a:rPr dirty="0" sz="1450" spc="-5">
                <a:latin typeface="Times New Roman"/>
                <a:cs typeface="Times New Roman"/>
              </a:rPr>
              <a:t>he </a:t>
            </a:r>
            <a:r>
              <a:rPr dirty="0" sz="1450" spc="-10">
                <a:latin typeface="Times New Roman"/>
                <a:cs typeface="Times New Roman"/>
              </a:rPr>
              <a:t>pressed her fingers in his.  She was</a:t>
            </a:r>
            <a:r>
              <a:rPr dirty="0" sz="1450" spc="-5">
                <a:latin typeface="Times New Roman"/>
                <a:cs typeface="Times New Roman"/>
              </a:rPr>
              <a:t> </a:t>
            </a:r>
            <a:r>
              <a:rPr dirty="0" sz="1450" spc="-10">
                <a:latin typeface="Times New Roman"/>
                <a:cs typeface="Times New Roman"/>
              </a:rPr>
              <a:t>silent.</a:t>
            </a:r>
            <a:endParaRPr sz="1450">
              <a:latin typeface="Times New Roman"/>
              <a:cs typeface="Times New Roman"/>
            </a:endParaRPr>
          </a:p>
          <a:p>
            <a:pPr algn="just" marL="12700" marR="5080">
              <a:lnSpc>
                <a:spcPts val="1730"/>
              </a:lnSpc>
              <a:spcBef>
                <a:spcPts val="690"/>
              </a:spcBef>
            </a:pPr>
            <a:r>
              <a:rPr dirty="0" sz="1450" spc="-10">
                <a:latin typeface="Times New Roman"/>
                <a:cs typeface="Times New Roman"/>
              </a:rPr>
              <a:t>"Blanche," </a:t>
            </a:r>
            <a:r>
              <a:rPr dirty="0" sz="1450" spc="-5">
                <a:latin typeface="Times New Roman"/>
                <a:cs typeface="Times New Roman"/>
              </a:rPr>
              <a:t>he </a:t>
            </a:r>
            <a:r>
              <a:rPr dirty="0" sz="1450" spc="-10">
                <a:latin typeface="Times New Roman"/>
                <a:cs typeface="Times New Roman"/>
              </a:rPr>
              <a:t>said, with </a:t>
            </a:r>
            <a:r>
              <a:rPr dirty="0" sz="1450" spc="-5">
                <a:latin typeface="Times New Roman"/>
                <a:cs typeface="Times New Roman"/>
              </a:rPr>
              <a:t>a </a:t>
            </a:r>
            <a:r>
              <a:rPr dirty="0" sz="1450" spc="-10">
                <a:latin typeface="Times New Roman"/>
                <a:cs typeface="Times New Roman"/>
              </a:rPr>
              <a:t>swift, uncertain, passionate utterance, "you have  seen whether </a:t>
            </a:r>
            <a:r>
              <a:rPr dirty="0" sz="1450" spc="-5">
                <a:latin typeface="Times New Roman"/>
                <a:cs typeface="Times New Roman"/>
              </a:rPr>
              <a:t>I </a:t>
            </a:r>
            <a:r>
              <a:rPr dirty="0" sz="1450" spc="-10">
                <a:latin typeface="Times New Roman"/>
                <a:cs typeface="Times New Roman"/>
              </a:rPr>
              <a:t>fear death. </a:t>
            </a:r>
            <a:r>
              <a:rPr dirty="0" sz="1450" spc="-60">
                <a:latin typeface="Times New Roman"/>
                <a:cs typeface="Times New Roman"/>
              </a:rPr>
              <a:t>You </a:t>
            </a:r>
            <a:r>
              <a:rPr dirty="0" sz="1450" spc="-10">
                <a:latin typeface="Times New Roman"/>
                <a:cs typeface="Times New Roman"/>
              </a:rPr>
              <a:t>must know well enough that </a:t>
            </a:r>
            <a:r>
              <a:rPr dirty="0" sz="1450" spc="-5">
                <a:latin typeface="Times New Roman"/>
                <a:cs typeface="Times New Roman"/>
              </a:rPr>
              <a:t>I </a:t>
            </a:r>
            <a:r>
              <a:rPr dirty="0" sz="1450" spc="-10">
                <a:latin typeface="Times New Roman"/>
                <a:cs typeface="Times New Roman"/>
              </a:rPr>
              <a:t>would as gladly  leap </a:t>
            </a:r>
            <a:r>
              <a:rPr dirty="0" sz="1450" spc="-5">
                <a:latin typeface="Times New Roman"/>
                <a:cs typeface="Times New Roman"/>
              </a:rPr>
              <a:t>out of </a:t>
            </a:r>
            <a:r>
              <a:rPr dirty="0" sz="1450" spc="-10">
                <a:latin typeface="Times New Roman"/>
                <a:cs typeface="Times New Roman"/>
              </a:rPr>
              <a:t>that window into the empty air as lay </a:t>
            </a:r>
            <a:r>
              <a:rPr dirty="0" sz="1450" spc="-5">
                <a:latin typeface="Times New Roman"/>
                <a:cs typeface="Times New Roman"/>
              </a:rPr>
              <a:t>a </a:t>
            </a:r>
            <a:r>
              <a:rPr dirty="0" sz="1450" spc="-10">
                <a:latin typeface="Times New Roman"/>
                <a:cs typeface="Times New Roman"/>
              </a:rPr>
              <a:t>finger </a:t>
            </a:r>
            <a:r>
              <a:rPr dirty="0" sz="1450" spc="-5">
                <a:latin typeface="Times New Roman"/>
                <a:cs typeface="Times New Roman"/>
              </a:rPr>
              <a:t>on you </a:t>
            </a:r>
            <a:r>
              <a:rPr dirty="0" sz="1450" spc="-10">
                <a:latin typeface="Times New Roman"/>
                <a:cs typeface="Times New Roman"/>
              </a:rPr>
              <a:t>without </a:t>
            </a:r>
            <a:r>
              <a:rPr dirty="0" sz="1450" spc="-5">
                <a:latin typeface="Times New Roman"/>
                <a:cs typeface="Times New Roman"/>
              </a:rPr>
              <a:t>your  </a:t>
            </a:r>
            <a:r>
              <a:rPr dirty="0" sz="1450" spc="-10">
                <a:latin typeface="Times New Roman"/>
                <a:cs typeface="Times New Roman"/>
              </a:rPr>
              <a:t>free and full consent. But if </a:t>
            </a:r>
            <a:r>
              <a:rPr dirty="0" sz="1450" spc="-5">
                <a:latin typeface="Times New Roman"/>
                <a:cs typeface="Times New Roman"/>
              </a:rPr>
              <a:t>you </a:t>
            </a:r>
            <a:r>
              <a:rPr dirty="0" sz="1450" spc="-10">
                <a:latin typeface="Times New Roman"/>
                <a:cs typeface="Times New Roman"/>
              </a:rPr>
              <a:t>care for me at all </a:t>
            </a:r>
            <a:r>
              <a:rPr dirty="0" sz="1450" spc="-5">
                <a:latin typeface="Times New Roman"/>
                <a:cs typeface="Times New Roman"/>
              </a:rPr>
              <a:t>do not </a:t>
            </a:r>
            <a:r>
              <a:rPr dirty="0" sz="1450" spc="-10">
                <a:latin typeface="Times New Roman"/>
                <a:cs typeface="Times New Roman"/>
              </a:rPr>
              <a:t>let me lose my life in  </a:t>
            </a:r>
            <a:r>
              <a:rPr dirty="0" sz="1450" spc="-5">
                <a:latin typeface="Times New Roman"/>
                <a:cs typeface="Times New Roman"/>
              </a:rPr>
              <a:t>a </a:t>
            </a:r>
            <a:r>
              <a:rPr dirty="0" sz="1450" spc="-10">
                <a:latin typeface="Times New Roman"/>
                <a:cs typeface="Times New Roman"/>
              </a:rPr>
              <a:t>misapprehension; for </a:t>
            </a:r>
            <a:r>
              <a:rPr dirty="0" sz="1450" spc="-5">
                <a:latin typeface="Times New Roman"/>
                <a:cs typeface="Times New Roman"/>
              </a:rPr>
              <a:t>I </a:t>
            </a:r>
            <a:r>
              <a:rPr dirty="0" sz="1450" spc="-10">
                <a:latin typeface="Times New Roman"/>
                <a:cs typeface="Times New Roman"/>
              </a:rPr>
              <a:t>love </a:t>
            </a:r>
            <a:r>
              <a:rPr dirty="0" sz="1450" spc="-5">
                <a:latin typeface="Times New Roman"/>
                <a:cs typeface="Times New Roman"/>
              </a:rPr>
              <a:t>you </a:t>
            </a:r>
            <a:r>
              <a:rPr dirty="0" sz="1450" spc="-10">
                <a:latin typeface="Times New Roman"/>
                <a:cs typeface="Times New Roman"/>
              </a:rPr>
              <a:t>better than the whole world; and though </a:t>
            </a:r>
            <a:r>
              <a:rPr dirty="0" sz="1450" spc="-5">
                <a:latin typeface="Times New Roman"/>
                <a:cs typeface="Times New Roman"/>
              </a:rPr>
              <a:t>I  </a:t>
            </a:r>
            <a:r>
              <a:rPr dirty="0" sz="1450" spc="-10">
                <a:latin typeface="Times New Roman"/>
                <a:cs typeface="Times New Roman"/>
              </a:rPr>
              <a:t>will die for </a:t>
            </a:r>
            <a:r>
              <a:rPr dirty="0" sz="1450" spc="-5">
                <a:latin typeface="Times New Roman"/>
                <a:cs typeface="Times New Roman"/>
              </a:rPr>
              <a:t>you </a:t>
            </a:r>
            <a:r>
              <a:rPr dirty="0" sz="1450" spc="-20">
                <a:latin typeface="Times New Roman"/>
                <a:cs typeface="Times New Roman"/>
              </a:rPr>
              <a:t>blithely,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like all the joys </a:t>
            </a:r>
            <a:r>
              <a:rPr dirty="0" sz="1450" spc="-5">
                <a:latin typeface="Times New Roman"/>
                <a:cs typeface="Times New Roman"/>
              </a:rPr>
              <a:t>of </a:t>
            </a:r>
            <a:r>
              <a:rPr dirty="0" sz="1450" spc="-10">
                <a:latin typeface="Times New Roman"/>
                <a:cs typeface="Times New Roman"/>
              </a:rPr>
              <a:t>Paradise to live </a:t>
            </a:r>
            <a:r>
              <a:rPr dirty="0" sz="1450" spc="-5">
                <a:latin typeface="Times New Roman"/>
                <a:cs typeface="Times New Roman"/>
              </a:rPr>
              <a:t>on </a:t>
            </a:r>
            <a:r>
              <a:rPr dirty="0" sz="1450" spc="-10">
                <a:latin typeface="Times New Roman"/>
                <a:cs typeface="Times New Roman"/>
              </a:rPr>
              <a:t>and  spend my life in </a:t>
            </a:r>
            <a:r>
              <a:rPr dirty="0" sz="1450" spc="-5">
                <a:latin typeface="Times New Roman"/>
                <a:cs typeface="Times New Roman"/>
              </a:rPr>
              <a:t>your</a:t>
            </a:r>
            <a:r>
              <a:rPr dirty="0" sz="1450" spc="10">
                <a:latin typeface="Times New Roman"/>
                <a:cs typeface="Times New Roman"/>
              </a:rPr>
              <a:t> </a:t>
            </a:r>
            <a:r>
              <a:rPr dirty="0" sz="1450" spc="-10">
                <a:latin typeface="Times New Roman"/>
                <a:cs typeface="Times New Roman"/>
              </a:rPr>
              <a:t>service."</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stopped speaking, </a:t>
            </a:r>
            <a:r>
              <a:rPr dirty="0" sz="1450" spc="-5">
                <a:latin typeface="Times New Roman"/>
                <a:cs typeface="Times New Roman"/>
              </a:rPr>
              <a:t>a </a:t>
            </a:r>
            <a:r>
              <a:rPr dirty="0" sz="1450" spc="-10">
                <a:latin typeface="Times New Roman"/>
                <a:cs typeface="Times New Roman"/>
              </a:rPr>
              <a:t>bell began to ring loudly in the interior </a:t>
            </a:r>
            <a:r>
              <a:rPr dirty="0" sz="1450" spc="-5">
                <a:latin typeface="Times New Roman"/>
                <a:cs typeface="Times New Roman"/>
              </a:rPr>
              <a:t>of </a:t>
            </a:r>
            <a:r>
              <a:rPr dirty="0" sz="1450" spc="-10">
                <a:latin typeface="Times New Roman"/>
                <a:cs typeface="Times New Roman"/>
              </a:rPr>
              <a:t>the house;  and </a:t>
            </a:r>
            <a:r>
              <a:rPr dirty="0" sz="1450" spc="-5">
                <a:latin typeface="Times New Roman"/>
                <a:cs typeface="Times New Roman"/>
              </a:rPr>
              <a:t>a </a:t>
            </a:r>
            <a:r>
              <a:rPr dirty="0" sz="1450" spc="-10">
                <a:latin typeface="Times New Roman"/>
                <a:cs typeface="Times New Roman"/>
              </a:rPr>
              <a:t>clatter </a:t>
            </a:r>
            <a:r>
              <a:rPr dirty="0" sz="1450" spc="-5">
                <a:latin typeface="Times New Roman"/>
                <a:cs typeface="Times New Roman"/>
              </a:rPr>
              <a:t>of </a:t>
            </a:r>
            <a:r>
              <a:rPr dirty="0" sz="1450" spc="-10">
                <a:latin typeface="Times New Roman"/>
                <a:cs typeface="Times New Roman"/>
              </a:rPr>
              <a:t>armour in the corridor showed that the retainers were returning  to their post, and the two hours were at an</a:t>
            </a:r>
            <a:r>
              <a:rPr dirty="0" sz="1450" spc="45">
                <a:latin typeface="Times New Roman"/>
                <a:cs typeface="Times New Roman"/>
              </a:rPr>
              <a:t> </a:t>
            </a:r>
            <a:r>
              <a:rPr dirty="0" sz="1450" spc="-10">
                <a:latin typeface="Times New Roman"/>
                <a:cs typeface="Times New Roman"/>
              </a:rPr>
              <a:t>end.</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"After all that </a:t>
            </a:r>
            <a:r>
              <a:rPr dirty="0" sz="1450" spc="-5">
                <a:latin typeface="Times New Roman"/>
                <a:cs typeface="Times New Roman"/>
              </a:rPr>
              <a:t>you </a:t>
            </a:r>
            <a:r>
              <a:rPr dirty="0" sz="1450" spc="-10">
                <a:latin typeface="Times New Roman"/>
                <a:cs typeface="Times New Roman"/>
              </a:rPr>
              <a:t>have heard?" she whispered, leaning towards him with her  lips and</a:t>
            </a:r>
            <a:r>
              <a:rPr dirty="0" sz="1450" spc="-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have heard </a:t>
            </a:r>
            <a:r>
              <a:rPr dirty="0" sz="1450" spc="-5">
                <a:latin typeface="Times New Roman"/>
                <a:cs typeface="Times New Roman"/>
              </a:rPr>
              <a:t>nothing," he</a:t>
            </a:r>
            <a:r>
              <a:rPr dirty="0" sz="1450" spc="5">
                <a:latin typeface="Times New Roman"/>
                <a:cs typeface="Times New Roman"/>
              </a:rPr>
              <a:t> </a:t>
            </a:r>
            <a:r>
              <a:rPr dirty="0" sz="1450" spc="-10">
                <a:latin typeface="Times New Roman"/>
                <a:cs typeface="Times New Roman"/>
              </a:rPr>
              <a:t>replied.</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"The captain's name was Florimond </a:t>
            </a:r>
            <a:r>
              <a:rPr dirty="0" sz="1450" spc="-5">
                <a:latin typeface="Times New Roman"/>
                <a:cs typeface="Times New Roman"/>
              </a:rPr>
              <a:t>de </a:t>
            </a:r>
            <a:r>
              <a:rPr dirty="0" sz="1450" spc="-10">
                <a:latin typeface="Times New Roman"/>
                <a:cs typeface="Times New Roman"/>
              </a:rPr>
              <a:t>Champdivers," she said in his</a:t>
            </a:r>
            <a:r>
              <a:rPr dirty="0" sz="1450" spc="80">
                <a:latin typeface="Times New Roman"/>
                <a:cs typeface="Times New Roman"/>
              </a:rPr>
              <a:t> </a:t>
            </a:r>
            <a:r>
              <a:rPr dirty="0" sz="1450" spc="-30">
                <a:latin typeface="Times New Roman"/>
                <a:cs typeface="Times New Roman"/>
              </a:rPr>
              <a:t>ear.</a:t>
            </a:r>
            <a:endParaRPr sz="1450">
              <a:latin typeface="Times New Roman"/>
              <a:cs typeface="Times New Roman"/>
            </a:endParaRPr>
          </a:p>
          <a:p>
            <a:pPr algn="just" marL="12700" marR="11430">
              <a:lnSpc>
                <a:spcPts val="1730"/>
              </a:lnSpc>
              <a:spcBef>
                <a:spcPts val="915"/>
              </a:spcBef>
            </a:pPr>
            <a:r>
              <a:rPr dirty="0" sz="1450" spc="-10">
                <a:latin typeface="Times New Roman"/>
                <a:cs typeface="Times New Roman"/>
              </a:rPr>
              <a:t>"I did </a:t>
            </a:r>
            <a:r>
              <a:rPr dirty="0" sz="1450" spc="-5">
                <a:latin typeface="Times New Roman"/>
                <a:cs typeface="Times New Roman"/>
              </a:rPr>
              <a:t>not </a:t>
            </a:r>
            <a:r>
              <a:rPr dirty="0" sz="1450" spc="-10">
                <a:latin typeface="Times New Roman"/>
                <a:cs typeface="Times New Roman"/>
              </a:rPr>
              <a:t>hear it," </a:t>
            </a:r>
            <a:r>
              <a:rPr dirty="0" sz="1450" spc="-5">
                <a:latin typeface="Times New Roman"/>
                <a:cs typeface="Times New Roman"/>
              </a:rPr>
              <a:t>he </a:t>
            </a:r>
            <a:r>
              <a:rPr dirty="0" sz="1450" spc="-10">
                <a:latin typeface="Times New Roman"/>
                <a:cs typeface="Times New Roman"/>
              </a:rPr>
              <a:t>answered, taking her supple </a:t>
            </a:r>
            <a:r>
              <a:rPr dirty="0" sz="1450" spc="-5">
                <a:latin typeface="Times New Roman"/>
                <a:cs typeface="Times New Roman"/>
              </a:rPr>
              <a:t>body </a:t>
            </a:r>
            <a:r>
              <a:rPr dirty="0" sz="1450" spc="-10">
                <a:latin typeface="Times New Roman"/>
                <a:cs typeface="Times New Roman"/>
              </a:rPr>
              <a:t>in his arms and  covering her wet face with</a:t>
            </a:r>
            <a:r>
              <a:rPr dirty="0" sz="1450" spc="10">
                <a:latin typeface="Times New Roman"/>
                <a:cs typeface="Times New Roman"/>
              </a:rPr>
              <a:t> </a:t>
            </a:r>
            <a:r>
              <a:rPr dirty="0" sz="1450" spc="-10">
                <a:latin typeface="Times New Roman"/>
                <a:cs typeface="Times New Roman"/>
              </a:rPr>
              <a:t>kisses.</a:t>
            </a:r>
            <a:endParaRPr sz="1450">
              <a:latin typeface="Times New Roman"/>
              <a:cs typeface="Times New Roman"/>
            </a:endParaRPr>
          </a:p>
          <a:p>
            <a:pPr algn="just" marL="12700" marR="5715">
              <a:lnSpc>
                <a:spcPts val="1730"/>
              </a:lnSpc>
              <a:spcBef>
                <a:spcPts val="865"/>
              </a:spcBef>
            </a:pPr>
            <a:r>
              <a:rPr dirty="0" sz="1450" spc="-10">
                <a:latin typeface="Times New Roman"/>
                <a:cs typeface="Times New Roman"/>
              </a:rPr>
              <a:t>A melodious chirping was audible behind, followed </a:t>
            </a:r>
            <a:r>
              <a:rPr dirty="0" sz="1450" spc="-5">
                <a:latin typeface="Times New Roman"/>
                <a:cs typeface="Times New Roman"/>
              </a:rPr>
              <a:t>by a </a:t>
            </a:r>
            <a:r>
              <a:rPr dirty="0" sz="1450" spc="-10">
                <a:latin typeface="Times New Roman"/>
                <a:cs typeface="Times New Roman"/>
              </a:rPr>
              <a:t>beautiful chuckle,  and the voice </a:t>
            </a:r>
            <a:r>
              <a:rPr dirty="0" sz="1450" spc="-5">
                <a:latin typeface="Times New Roman"/>
                <a:cs typeface="Times New Roman"/>
              </a:rPr>
              <a:t>of </a:t>
            </a:r>
            <a:r>
              <a:rPr dirty="0" sz="1450" spc="-10">
                <a:latin typeface="Times New Roman"/>
                <a:cs typeface="Times New Roman"/>
              </a:rPr>
              <a:t>Messire </a:t>
            </a:r>
            <a:r>
              <a:rPr dirty="0" sz="1450" spc="-5">
                <a:latin typeface="Times New Roman"/>
                <a:cs typeface="Times New Roman"/>
              </a:rPr>
              <a:t>de </a:t>
            </a:r>
            <a:r>
              <a:rPr dirty="0" sz="1450" spc="-10">
                <a:latin typeface="Times New Roman"/>
                <a:cs typeface="Times New Roman"/>
              </a:rPr>
              <a:t>Maletroit wished his new nephew </a:t>
            </a:r>
            <a:r>
              <a:rPr dirty="0" sz="1450" spc="-5">
                <a:latin typeface="Times New Roman"/>
                <a:cs typeface="Times New Roman"/>
              </a:rPr>
              <a:t>a good</a:t>
            </a:r>
            <a:r>
              <a:rPr dirty="0" sz="1450" spc="110">
                <a:latin typeface="Times New Roman"/>
                <a:cs typeface="Times New Roman"/>
              </a:rPr>
              <a:t> </a:t>
            </a:r>
            <a:r>
              <a:rPr dirty="0" sz="1450" spc="-10">
                <a:latin typeface="Times New Roman"/>
                <a:cs typeface="Times New Roman"/>
              </a:rPr>
              <a:t>morning.</a:t>
            </a:r>
            <a:endParaRPr sz="1450">
              <a:latin typeface="Times New Roman"/>
              <a:cs typeface="Times New Roman"/>
            </a:endParaRPr>
          </a:p>
        </p:txBody>
      </p:sp>
      <p:sp>
        <p:nvSpPr>
          <p:cNvPr id="3" name="object 3"/>
          <p:cNvSpPr txBox="1"/>
          <p:nvPr/>
        </p:nvSpPr>
        <p:spPr>
          <a:xfrm>
            <a:off x="2333693" y="9709787"/>
            <a:ext cx="2893060" cy="245110"/>
          </a:xfrm>
          <a:prstGeom prst="rect">
            <a:avLst/>
          </a:prstGeom>
        </p:spPr>
        <p:txBody>
          <a:bodyPr wrap="square" lIns="0" tIns="11430" rIns="0" bIns="0" rtlCol="0" vert="horz">
            <a:spAutoFit/>
          </a:bodyPr>
          <a:lstStyle/>
          <a:p>
            <a:pPr marL="12700">
              <a:lnSpc>
                <a:spcPct val="100000"/>
              </a:lnSpc>
              <a:spcBef>
                <a:spcPts val="90"/>
              </a:spcBef>
            </a:pPr>
            <a:r>
              <a:rPr dirty="0" sz="1450" spc="-15" b="1">
                <a:latin typeface="Times New Roman"/>
                <a:cs typeface="Times New Roman"/>
              </a:rPr>
              <a:t>PROVIDENCE </a:t>
            </a:r>
            <a:r>
              <a:rPr dirty="0" sz="1450" spc="-10" b="1">
                <a:latin typeface="Times New Roman"/>
                <a:cs typeface="Times New Roman"/>
              </a:rPr>
              <a:t>AND THE</a:t>
            </a:r>
            <a:r>
              <a:rPr dirty="0" sz="1450" spc="-30" b="1">
                <a:latin typeface="Times New Roman"/>
                <a:cs typeface="Times New Roman"/>
              </a:rPr>
              <a:t> GUITAR</a:t>
            </a:r>
            <a:endParaRPr sz="1450">
              <a:latin typeface="Times New Roman"/>
              <a:cs typeface="Times New Roman"/>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10065"/>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a:t>
            </a:r>
            <a:r>
              <a:rPr dirty="0" sz="1450" spc="-5" b="1">
                <a:latin typeface="Times New Roman"/>
                <a:cs typeface="Times New Roman"/>
              </a:rPr>
              <a:t>I</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Monsieur Leon Berthelini had </a:t>
            </a:r>
            <a:r>
              <a:rPr dirty="0" sz="1450" spc="-5">
                <a:latin typeface="Times New Roman"/>
                <a:cs typeface="Times New Roman"/>
              </a:rPr>
              <a:t>a </a:t>
            </a:r>
            <a:r>
              <a:rPr dirty="0" sz="1450" spc="-10">
                <a:latin typeface="Times New Roman"/>
                <a:cs typeface="Times New Roman"/>
              </a:rPr>
              <a:t>great care </a:t>
            </a:r>
            <a:r>
              <a:rPr dirty="0" sz="1450" spc="-5">
                <a:latin typeface="Times New Roman"/>
                <a:cs typeface="Times New Roman"/>
              </a:rPr>
              <a:t>of </a:t>
            </a:r>
            <a:r>
              <a:rPr dirty="0" sz="1450" spc="-10">
                <a:latin typeface="Times New Roman"/>
                <a:cs typeface="Times New Roman"/>
              </a:rPr>
              <a:t>his appearance, and sedulously  suited his deportment to the costume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hour. </a:t>
            </a:r>
            <a:r>
              <a:rPr dirty="0" sz="1450" spc="-10">
                <a:latin typeface="Times New Roman"/>
                <a:cs typeface="Times New Roman"/>
              </a:rPr>
              <a:t>He </a:t>
            </a:r>
            <a:r>
              <a:rPr dirty="0" sz="1450" spc="-15">
                <a:latin typeface="Times New Roman"/>
                <a:cs typeface="Times New Roman"/>
              </a:rPr>
              <a:t>affected </a:t>
            </a:r>
            <a:r>
              <a:rPr dirty="0" sz="1450" spc="-10">
                <a:latin typeface="Times New Roman"/>
                <a:cs typeface="Times New Roman"/>
              </a:rPr>
              <a:t>something  Spanish in his </a:t>
            </a:r>
            <a:r>
              <a:rPr dirty="0" sz="1450" spc="-25">
                <a:latin typeface="Times New Roman"/>
                <a:cs typeface="Times New Roman"/>
              </a:rPr>
              <a:t>air, </a:t>
            </a:r>
            <a:r>
              <a:rPr dirty="0" sz="1450" spc="-10">
                <a:latin typeface="Times New Roman"/>
                <a:cs typeface="Times New Roman"/>
              </a:rPr>
              <a:t>and something </a:t>
            </a:r>
            <a:r>
              <a:rPr dirty="0" sz="1450" spc="-5">
                <a:latin typeface="Times New Roman"/>
                <a:cs typeface="Times New Roman"/>
              </a:rPr>
              <a:t>of </a:t>
            </a:r>
            <a:r>
              <a:rPr dirty="0" sz="1450" spc="-10">
                <a:latin typeface="Times New Roman"/>
                <a:cs typeface="Times New Roman"/>
              </a:rPr>
              <a:t>the bandit, with </a:t>
            </a:r>
            <a:r>
              <a:rPr dirty="0" sz="1450" spc="-5">
                <a:latin typeface="Times New Roman"/>
                <a:cs typeface="Times New Roman"/>
              </a:rPr>
              <a:t>a </a:t>
            </a:r>
            <a:r>
              <a:rPr dirty="0" sz="1450" spc="-10">
                <a:latin typeface="Times New Roman"/>
                <a:cs typeface="Times New Roman"/>
              </a:rPr>
              <a:t>flavour </a:t>
            </a:r>
            <a:r>
              <a:rPr dirty="0" sz="1450" spc="-5">
                <a:latin typeface="Times New Roman"/>
                <a:cs typeface="Times New Roman"/>
              </a:rPr>
              <a:t>of </a:t>
            </a:r>
            <a:r>
              <a:rPr dirty="0" sz="1450" spc="-10">
                <a:latin typeface="Times New Roman"/>
                <a:cs typeface="Times New Roman"/>
              </a:rPr>
              <a:t>Rembrandt at  home. In person </a:t>
            </a:r>
            <a:r>
              <a:rPr dirty="0" sz="1450" spc="-5">
                <a:latin typeface="Times New Roman"/>
                <a:cs typeface="Times New Roman"/>
              </a:rPr>
              <a:t>he </a:t>
            </a:r>
            <a:r>
              <a:rPr dirty="0" sz="1450" spc="-10">
                <a:latin typeface="Times New Roman"/>
                <a:cs typeface="Times New Roman"/>
              </a:rPr>
              <a:t>was decidedly small and inclined to </a:t>
            </a:r>
            <a:r>
              <a:rPr dirty="0" sz="1450" spc="-5">
                <a:latin typeface="Times New Roman"/>
                <a:cs typeface="Times New Roman"/>
              </a:rPr>
              <a:t>be </a:t>
            </a:r>
            <a:r>
              <a:rPr dirty="0" sz="1450" spc="-10">
                <a:latin typeface="Times New Roman"/>
                <a:cs typeface="Times New Roman"/>
              </a:rPr>
              <a:t>stout; his face was  the picture </a:t>
            </a:r>
            <a:r>
              <a:rPr dirty="0" sz="1450" spc="-5">
                <a:latin typeface="Times New Roman"/>
                <a:cs typeface="Times New Roman"/>
              </a:rPr>
              <a:t>of good </a:t>
            </a:r>
            <a:r>
              <a:rPr dirty="0" sz="1450" spc="-10">
                <a:latin typeface="Times New Roman"/>
                <a:cs typeface="Times New Roman"/>
              </a:rPr>
              <a:t>humour; his dark eyes, which were very expressive, told </a:t>
            </a:r>
            <a:r>
              <a:rPr dirty="0" sz="1450" spc="-5">
                <a:latin typeface="Times New Roman"/>
                <a:cs typeface="Times New Roman"/>
              </a:rPr>
              <a:t>of  a </a:t>
            </a:r>
            <a:r>
              <a:rPr dirty="0" sz="1450" spc="-10">
                <a:latin typeface="Times New Roman"/>
                <a:cs typeface="Times New Roman"/>
              </a:rPr>
              <a:t>kind heart, </a:t>
            </a:r>
            <a:r>
              <a:rPr dirty="0" sz="1450" spc="-5">
                <a:latin typeface="Times New Roman"/>
                <a:cs typeface="Times New Roman"/>
              </a:rPr>
              <a:t>a </a:t>
            </a:r>
            <a:r>
              <a:rPr dirty="0" sz="1450" spc="-10">
                <a:latin typeface="Times New Roman"/>
                <a:cs typeface="Times New Roman"/>
              </a:rPr>
              <a:t>brisk, merry nature, and the most indefatigable spirits. If </a:t>
            </a:r>
            <a:r>
              <a:rPr dirty="0" sz="1450" spc="-5">
                <a:latin typeface="Times New Roman"/>
                <a:cs typeface="Times New Roman"/>
              </a:rPr>
              <a:t>he </a:t>
            </a:r>
            <a:r>
              <a:rPr dirty="0" sz="1450" spc="-10">
                <a:latin typeface="Times New Roman"/>
                <a:cs typeface="Times New Roman"/>
              </a:rPr>
              <a:t>had  worn the clothes </a:t>
            </a:r>
            <a:r>
              <a:rPr dirty="0" sz="1450" spc="-5">
                <a:latin typeface="Times New Roman"/>
                <a:cs typeface="Times New Roman"/>
              </a:rPr>
              <a:t>of </a:t>
            </a:r>
            <a:r>
              <a:rPr dirty="0" sz="1450" spc="-10">
                <a:latin typeface="Times New Roman"/>
                <a:cs typeface="Times New Roman"/>
              </a:rPr>
              <a:t>the period </a:t>
            </a:r>
            <a:r>
              <a:rPr dirty="0" sz="1450" spc="-5">
                <a:latin typeface="Times New Roman"/>
                <a:cs typeface="Times New Roman"/>
              </a:rPr>
              <a:t>you </a:t>
            </a:r>
            <a:r>
              <a:rPr dirty="0" sz="1450" spc="-10">
                <a:latin typeface="Times New Roman"/>
                <a:cs typeface="Times New Roman"/>
              </a:rPr>
              <a:t>would have set him down for </a:t>
            </a:r>
            <a:r>
              <a:rPr dirty="0" sz="1450" spc="-5">
                <a:latin typeface="Times New Roman"/>
                <a:cs typeface="Times New Roman"/>
              </a:rPr>
              <a:t>a </a:t>
            </a:r>
            <a:r>
              <a:rPr dirty="0" sz="1450" spc="-10">
                <a:latin typeface="Times New Roman"/>
                <a:cs typeface="Times New Roman"/>
              </a:rPr>
              <a:t>hitherto  undiscovered hybrid between the </a:t>
            </a:r>
            <a:r>
              <a:rPr dirty="0" sz="1450" spc="-15">
                <a:latin typeface="Times New Roman"/>
                <a:cs typeface="Times New Roman"/>
              </a:rPr>
              <a:t>barber, </a:t>
            </a:r>
            <a:r>
              <a:rPr dirty="0" sz="1450" spc="-10">
                <a:latin typeface="Times New Roman"/>
                <a:cs typeface="Times New Roman"/>
              </a:rPr>
              <a:t>the </a:t>
            </a:r>
            <a:r>
              <a:rPr dirty="0" sz="1450" spc="-15">
                <a:latin typeface="Times New Roman"/>
                <a:cs typeface="Times New Roman"/>
              </a:rPr>
              <a:t>innkeeper, </a:t>
            </a:r>
            <a:r>
              <a:rPr dirty="0" sz="1450" spc="-10">
                <a:latin typeface="Times New Roman"/>
                <a:cs typeface="Times New Roman"/>
              </a:rPr>
              <a:t>and the </a:t>
            </a:r>
            <a:r>
              <a:rPr dirty="0" sz="1450" spc="-15">
                <a:latin typeface="Times New Roman"/>
                <a:cs typeface="Times New Roman"/>
              </a:rPr>
              <a:t>affable  </a:t>
            </a:r>
            <a:r>
              <a:rPr dirty="0" sz="1450" spc="-10">
                <a:latin typeface="Times New Roman"/>
                <a:cs typeface="Times New Roman"/>
              </a:rPr>
              <a:t>dispensing chemist. But in the outrageous bravery </a:t>
            </a:r>
            <a:r>
              <a:rPr dirty="0" sz="1450" spc="-5">
                <a:latin typeface="Times New Roman"/>
                <a:cs typeface="Times New Roman"/>
              </a:rPr>
              <a:t>of </a:t>
            </a:r>
            <a:r>
              <a:rPr dirty="0" sz="1450" spc="-10">
                <a:latin typeface="Times New Roman"/>
                <a:cs typeface="Times New Roman"/>
              </a:rPr>
              <a:t>velvet jacket and flapped  hat, with trousers that were more accurately described as fleshings, </a:t>
            </a:r>
            <a:r>
              <a:rPr dirty="0" sz="1450" spc="-5">
                <a:latin typeface="Times New Roman"/>
                <a:cs typeface="Times New Roman"/>
              </a:rPr>
              <a:t>a </a:t>
            </a:r>
            <a:r>
              <a:rPr dirty="0" sz="1450" spc="-10">
                <a:latin typeface="Times New Roman"/>
                <a:cs typeface="Times New Roman"/>
              </a:rPr>
              <a:t>white  handkerchief cavalierly knotted at his neck, </a:t>
            </a:r>
            <a:r>
              <a:rPr dirty="0" sz="1450" spc="-5">
                <a:latin typeface="Times New Roman"/>
                <a:cs typeface="Times New Roman"/>
              </a:rPr>
              <a:t>a </a:t>
            </a:r>
            <a:r>
              <a:rPr dirty="0" sz="1450" spc="-10">
                <a:latin typeface="Times New Roman"/>
                <a:cs typeface="Times New Roman"/>
              </a:rPr>
              <a:t>shock </a:t>
            </a:r>
            <a:r>
              <a:rPr dirty="0" sz="1450" spc="-5">
                <a:latin typeface="Times New Roman"/>
                <a:cs typeface="Times New Roman"/>
              </a:rPr>
              <a:t>of </a:t>
            </a:r>
            <a:r>
              <a:rPr dirty="0" sz="1450" spc="-10">
                <a:latin typeface="Times New Roman"/>
                <a:cs typeface="Times New Roman"/>
              </a:rPr>
              <a:t>Olympian curls </a:t>
            </a:r>
            <a:r>
              <a:rPr dirty="0" sz="1450" spc="-5">
                <a:latin typeface="Times New Roman"/>
                <a:cs typeface="Times New Roman"/>
              </a:rPr>
              <a:t>upon  </a:t>
            </a:r>
            <a:r>
              <a:rPr dirty="0" sz="1450" spc="-10">
                <a:latin typeface="Times New Roman"/>
                <a:cs typeface="Times New Roman"/>
              </a:rPr>
              <a:t>his </a:t>
            </a:r>
            <a:r>
              <a:rPr dirty="0" sz="1450" spc="-25">
                <a:latin typeface="Times New Roman"/>
                <a:cs typeface="Times New Roman"/>
              </a:rPr>
              <a:t>brow, </a:t>
            </a:r>
            <a:r>
              <a:rPr dirty="0" sz="1450" spc="-10">
                <a:latin typeface="Times New Roman"/>
                <a:cs typeface="Times New Roman"/>
              </a:rPr>
              <a:t>and his feet shod through all weathers in the slenderest </a:t>
            </a:r>
            <a:r>
              <a:rPr dirty="0" sz="1450" spc="-5">
                <a:latin typeface="Times New Roman"/>
                <a:cs typeface="Times New Roman"/>
              </a:rPr>
              <a:t>of </a:t>
            </a:r>
            <a:r>
              <a:rPr dirty="0" sz="1450" spc="-10">
                <a:latin typeface="Times New Roman"/>
                <a:cs typeface="Times New Roman"/>
              </a:rPr>
              <a:t>Moliere  shoes </a:t>
            </a:r>
            <a:r>
              <a:rPr dirty="0" sz="1450" spc="-5">
                <a:latin typeface="Times New Roman"/>
                <a:cs typeface="Times New Roman"/>
              </a:rPr>
              <a:t>- you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to look at him and </a:t>
            </a:r>
            <a:r>
              <a:rPr dirty="0" sz="1450" spc="-5">
                <a:latin typeface="Times New Roman"/>
                <a:cs typeface="Times New Roman"/>
              </a:rPr>
              <a:t>you </a:t>
            </a:r>
            <a:r>
              <a:rPr dirty="0" sz="1450" spc="-10">
                <a:latin typeface="Times New Roman"/>
                <a:cs typeface="Times New Roman"/>
              </a:rPr>
              <a:t>knew </a:t>
            </a:r>
            <a:r>
              <a:rPr dirty="0" sz="1450" spc="-5">
                <a:latin typeface="Times New Roman"/>
                <a:cs typeface="Times New Roman"/>
              </a:rPr>
              <a:t>you </a:t>
            </a:r>
            <a:r>
              <a:rPr dirty="0" sz="1450" spc="-10">
                <a:latin typeface="Times New Roman"/>
                <a:cs typeface="Times New Roman"/>
              </a:rPr>
              <a:t>were in the presence </a:t>
            </a:r>
            <a:r>
              <a:rPr dirty="0" sz="1450" spc="-5">
                <a:latin typeface="Times New Roman"/>
                <a:cs typeface="Times New Roman"/>
              </a:rPr>
              <a:t>of a  </a:t>
            </a:r>
            <a:r>
              <a:rPr dirty="0" sz="1450" spc="-10">
                <a:latin typeface="Times New Roman"/>
                <a:cs typeface="Times New Roman"/>
              </a:rPr>
              <a:t>Great Creature. When </a:t>
            </a:r>
            <a:r>
              <a:rPr dirty="0" sz="1450" spc="-5">
                <a:latin typeface="Times New Roman"/>
                <a:cs typeface="Times New Roman"/>
              </a:rPr>
              <a:t>he </a:t>
            </a:r>
            <a:r>
              <a:rPr dirty="0" sz="1450" spc="-10">
                <a:latin typeface="Times New Roman"/>
                <a:cs typeface="Times New Roman"/>
              </a:rPr>
              <a:t>wore an overcoat </a:t>
            </a:r>
            <a:r>
              <a:rPr dirty="0" sz="1450" spc="-5">
                <a:latin typeface="Times New Roman"/>
                <a:cs typeface="Times New Roman"/>
              </a:rPr>
              <a:t>he </a:t>
            </a:r>
            <a:r>
              <a:rPr dirty="0" sz="1450" spc="-10">
                <a:latin typeface="Times New Roman"/>
                <a:cs typeface="Times New Roman"/>
              </a:rPr>
              <a:t>scorned to pass the sleeves; </a:t>
            </a:r>
            <a:r>
              <a:rPr dirty="0" sz="1450" spc="-5">
                <a:latin typeface="Times New Roman"/>
                <a:cs typeface="Times New Roman"/>
              </a:rPr>
              <a:t>a  </a:t>
            </a:r>
            <a:r>
              <a:rPr dirty="0" sz="1450" spc="-10">
                <a:latin typeface="Times New Roman"/>
                <a:cs typeface="Times New Roman"/>
              </a:rPr>
              <a:t>single button held it round his shoulders; it was tossed backwards after the  manner </a:t>
            </a:r>
            <a:r>
              <a:rPr dirty="0" sz="1450" spc="-5">
                <a:latin typeface="Times New Roman"/>
                <a:cs typeface="Times New Roman"/>
              </a:rPr>
              <a:t>of a </a:t>
            </a:r>
            <a:r>
              <a:rPr dirty="0" sz="1450" spc="-10">
                <a:latin typeface="Times New Roman"/>
                <a:cs typeface="Times New Roman"/>
              </a:rPr>
              <a:t>cloak, and carried with the gait and presence </a:t>
            </a:r>
            <a:r>
              <a:rPr dirty="0" sz="1450" spc="-5">
                <a:latin typeface="Times New Roman"/>
                <a:cs typeface="Times New Roman"/>
              </a:rPr>
              <a:t>of </a:t>
            </a:r>
            <a:r>
              <a:rPr dirty="0" sz="1450" spc="-10">
                <a:latin typeface="Times New Roman"/>
                <a:cs typeface="Times New Roman"/>
              </a:rPr>
              <a:t>an Almaviva.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of </a:t>
            </a:r>
            <a:r>
              <a:rPr dirty="0" sz="1450" spc="-10">
                <a:latin typeface="Times New Roman"/>
                <a:cs typeface="Times New Roman"/>
              </a:rPr>
              <a:t>opinion that M. Berthelini was nearing </a:t>
            </a:r>
            <a:r>
              <a:rPr dirty="0" sz="1450" spc="-25">
                <a:latin typeface="Times New Roman"/>
                <a:cs typeface="Times New Roman"/>
              </a:rPr>
              <a:t>forty.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boy's </a:t>
            </a:r>
            <a:r>
              <a:rPr dirty="0" sz="1450" spc="-10">
                <a:latin typeface="Times New Roman"/>
                <a:cs typeface="Times New Roman"/>
              </a:rPr>
              <a:t>heart,  gloried in his </a:t>
            </a:r>
            <a:r>
              <a:rPr dirty="0" sz="1450" spc="-20">
                <a:latin typeface="Times New Roman"/>
                <a:cs typeface="Times New Roman"/>
              </a:rPr>
              <a:t>finery, </a:t>
            </a:r>
            <a:r>
              <a:rPr dirty="0" sz="1450" spc="-10">
                <a:latin typeface="Times New Roman"/>
                <a:cs typeface="Times New Roman"/>
              </a:rPr>
              <a:t>and walked through life like </a:t>
            </a:r>
            <a:r>
              <a:rPr dirty="0" sz="1450" spc="-5">
                <a:latin typeface="Times New Roman"/>
                <a:cs typeface="Times New Roman"/>
              </a:rPr>
              <a:t>a </a:t>
            </a:r>
            <a:r>
              <a:rPr dirty="0" sz="1450" spc="-10">
                <a:latin typeface="Times New Roman"/>
                <a:cs typeface="Times New Roman"/>
              </a:rPr>
              <a:t>child in </a:t>
            </a:r>
            <a:r>
              <a:rPr dirty="0" sz="1450" spc="-5">
                <a:latin typeface="Times New Roman"/>
                <a:cs typeface="Times New Roman"/>
              </a:rPr>
              <a:t>a </a:t>
            </a:r>
            <a:r>
              <a:rPr dirty="0" sz="1450" spc="-10">
                <a:latin typeface="Times New Roman"/>
                <a:cs typeface="Times New Roman"/>
              </a:rPr>
              <a:t>perpetual  dramatic performance.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Almaviva after all, it was </a:t>
            </a:r>
            <a:r>
              <a:rPr dirty="0" sz="1450" spc="-5">
                <a:latin typeface="Times New Roman"/>
                <a:cs typeface="Times New Roman"/>
              </a:rPr>
              <a:t>not </a:t>
            </a:r>
            <a:r>
              <a:rPr dirty="0" sz="1450" spc="-10">
                <a:latin typeface="Times New Roman"/>
                <a:cs typeface="Times New Roman"/>
              </a:rPr>
              <a:t>for lack </a:t>
            </a:r>
            <a:r>
              <a:rPr dirty="0" sz="1450" spc="-5">
                <a:latin typeface="Times New Roman"/>
                <a:cs typeface="Times New Roman"/>
              </a:rPr>
              <a:t>of  </a:t>
            </a:r>
            <a:r>
              <a:rPr dirty="0" sz="1450" spc="-10">
                <a:latin typeface="Times New Roman"/>
                <a:cs typeface="Times New Roman"/>
              </a:rPr>
              <a:t>making believe. And </a:t>
            </a:r>
            <a:r>
              <a:rPr dirty="0" sz="1450" spc="-5">
                <a:latin typeface="Times New Roman"/>
                <a:cs typeface="Times New Roman"/>
              </a:rPr>
              <a:t>he </a:t>
            </a:r>
            <a:r>
              <a:rPr dirty="0" sz="1450" spc="-10">
                <a:latin typeface="Times New Roman"/>
                <a:cs typeface="Times New Roman"/>
              </a:rPr>
              <a:t>enjoyed the artist's compensation.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really Almaviva, </a:t>
            </a:r>
            <a:r>
              <a:rPr dirty="0" sz="1450" spc="-5">
                <a:latin typeface="Times New Roman"/>
                <a:cs typeface="Times New Roman"/>
              </a:rPr>
              <a:t>he </a:t>
            </a:r>
            <a:r>
              <a:rPr dirty="0" sz="1450" spc="-10">
                <a:latin typeface="Times New Roman"/>
                <a:cs typeface="Times New Roman"/>
              </a:rPr>
              <a:t>was sometimes just as happy as though </a:t>
            </a:r>
            <a:r>
              <a:rPr dirty="0" sz="1450" spc="-5">
                <a:latin typeface="Times New Roman"/>
                <a:cs typeface="Times New Roman"/>
              </a:rPr>
              <a:t>he</a:t>
            </a:r>
            <a:r>
              <a:rPr dirty="0" sz="1450" spc="60">
                <a:latin typeface="Times New Roman"/>
                <a:cs typeface="Times New Roman"/>
              </a:rPr>
              <a:t> </a:t>
            </a:r>
            <a:r>
              <a:rPr dirty="0" sz="1450" spc="-10">
                <a:latin typeface="Times New Roman"/>
                <a:cs typeface="Times New Roman"/>
              </a:rPr>
              <a:t>were.</a:t>
            </a:r>
            <a:endParaRPr sz="1450">
              <a:latin typeface="Times New Roman"/>
              <a:cs typeface="Times New Roman"/>
            </a:endParaRPr>
          </a:p>
          <a:p>
            <a:pPr algn="just" marL="12700" marR="5080">
              <a:lnSpc>
                <a:spcPts val="1730"/>
              </a:lnSpc>
              <a:spcBef>
                <a:spcPts val="830"/>
              </a:spcBef>
            </a:pPr>
            <a:r>
              <a:rPr dirty="0" sz="1450" spc="-5">
                <a:latin typeface="Times New Roman"/>
                <a:cs typeface="Times New Roman"/>
              </a:rPr>
              <a:t>I </a:t>
            </a:r>
            <a:r>
              <a:rPr dirty="0" sz="1450" spc="-10">
                <a:latin typeface="Times New Roman"/>
                <a:cs typeface="Times New Roman"/>
              </a:rPr>
              <a:t>have seen him, at moments when </a:t>
            </a:r>
            <a:r>
              <a:rPr dirty="0" sz="1450" spc="-5">
                <a:latin typeface="Times New Roman"/>
                <a:cs typeface="Times New Roman"/>
              </a:rPr>
              <a:t>he </a:t>
            </a:r>
            <a:r>
              <a:rPr dirty="0" sz="1450" spc="-10">
                <a:latin typeface="Times New Roman"/>
                <a:cs typeface="Times New Roman"/>
              </a:rPr>
              <a:t>has fancied himself alone with his  </a:t>
            </a:r>
            <a:r>
              <a:rPr dirty="0" sz="1450" spc="-20">
                <a:latin typeface="Times New Roman"/>
                <a:cs typeface="Times New Roman"/>
              </a:rPr>
              <a:t>Maker, </a:t>
            </a:r>
            <a:r>
              <a:rPr dirty="0" sz="1450" spc="-10">
                <a:latin typeface="Times New Roman"/>
                <a:cs typeface="Times New Roman"/>
              </a:rPr>
              <a:t>adopt so gay and chivalrous </a:t>
            </a:r>
            <a:r>
              <a:rPr dirty="0" sz="1450" spc="-5">
                <a:latin typeface="Times New Roman"/>
                <a:cs typeface="Times New Roman"/>
              </a:rPr>
              <a:t>a </a:t>
            </a:r>
            <a:r>
              <a:rPr dirty="0" sz="1450" spc="-10">
                <a:latin typeface="Times New Roman"/>
                <a:cs typeface="Times New Roman"/>
              </a:rPr>
              <a:t>bearing, and represent his own part with  so much warmth and conscience, that the illusion became catching, and </a:t>
            </a:r>
            <a:r>
              <a:rPr dirty="0" sz="1450" spc="-5">
                <a:latin typeface="Times New Roman"/>
                <a:cs typeface="Times New Roman"/>
              </a:rPr>
              <a:t>I  </a:t>
            </a:r>
            <a:r>
              <a:rPr dirty="0" sz="1450" spc="-10">
                <a:latin typeface="Times New Roman"/>
                <a:cs typeface="Times New Roman"/>
              </a:rPr>
              <a:t>believed implicitly in the Great Creature's</a:t>
            </a:r>
            <a:r>
              <a:rPr dirty="0" sz="1450" spc="20">
                <a:latin typeface="Times New Roman"/>
                <a:cs typeface="Times New Roman"/>
              </a:rPr>
              <a:t> </a:t>
            </a:r>
            <a:r>
              <a:rPr dirty="0" sz="1450" spc="-10">
                <a:latin typeface="Times New Roman"/>
                <a:cs typeface="Times New Roman"/>
              </a:rPr>
              <a:t>pose.</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But, alas! life cannot </a:t>
            </a:r>
            <a:r>
              <a:rPr dirty="0" sz="1450" spc="-5">
                <a:latin typeface="Times New Roman"/>
                <a:cs typeface="Times New Roman"/>
              </a:rPr>
              <a:t>be </a:t>
            </a:r>
            <a:r>
              <a:rPr dirty="0" sz="1450" spc="-10">
                <a:latin typeface="Times New Roman"/>
                <a:cs typeface="Times New Roman"/>
              </a:rPr>
              <a:t>entirely conducted </a:t>
            </a:r>
            <a:r>
              <a:rPr dirty="0" sz="1450" spc="-5">
                <a:latin typeface="Times New Roman"/>
                <a:cs typeface="Times New Roman"/>
              </a:rPr>
              <a:t>on </a:t>
            </a:r>
            <a:r>
              <a:rPr dirty="0" sz="1450" spc="-10">
                <a:latin typeface="Times New Roman"/>
                <a:cs typeface="Times New Roman"/>
              </a:rPr>
              <a:t>these principles; man cannot  live </a:t>
            </a:r>
            <a:r>
              <a:rPr dirty="0" sz="1450" spc="-5">
                <a:latin typeface="Times New Roman"/>
                <a:cs typeface="Times New Roman"/>
              </a:rPr>
              <a:t>by </a:t>
            </a:r>
            <a:r>
              <a:rPr dirty="0" sz="1450" spc="-10">
                <a:latin typeface="Times New Roman"/>
                <a:cs typeface="Times New Roman"/>
              </a:rPr>
              <a:t>Almavivery alone; and the Great Creature, having failed </a:t>
            </a:r>
            <a:r>
              <a:rPr dirty="0" sz="1450" spc="-5">
                <a:latin typeface="Times New Roman"/>
                <a:cs typeface="Times New Roman"/>
              </a:rPr>
              <a:t>upon </a:t>
            </a:r>
            <a:r>
              <a:rPr dirty="0" sz="1450" spc="-10">
                <a:latin typeface="Times New Roman"/>
                <a:cs typeface="Times New Roman"/>
              </a:rPr>
              <a:t>several  theatres, was obliged to step down every evening from his heights, and sing  from half-a-dozen to </a:t>
            </a:r>
            <a:r>
              <a:rPr dirty="0" sz="1450" spc="-5">
                <a:latin typeface="Times New Roman"/>
                <a:cs typeface="Times New Roman"/>
              </a:rPr>
              <a:t>a </a:t>
            </a:r>
            <a:r>
              <a:rPr dirty="0" sz="1450" spc="-10">
                <a:latin typeface="Times New Roman"/>
                <a:cs typeface="Times New Roman"/>
              </a:rPr>
              <a:t>dozen comic songs, twang </a:t>
            </a:r>
            <a:r>
              <a:rPr dirty="0" sz="1450" spc="-5">
                <a:latin typeface="Times New Roman"/>
                <a:cs typeface="Times New Roman"/>
              </a:rPr>
              <a:t>a </a:t>
            </a:r>
            <a:r>
              <a:rPr dirty="0" sz="1450" spc="-15">
                <a:latin typeface="Times New Roman"/>
                <a:cs typeface="Times New Roman"/>
              </a:rPr>
              <a:t>guitar, </a:t>
            </a:r>
            <a:r>
              <a:rPr dirty="0" sz="1450" spc="-10">
                <a:latin typeface="Times New Roman"/>
                <a:cs typeface="Times New Roman"/>
              </a:rPr>
              <a:t>keep </a:t>
            </a:r>
            <a:r>
              <a:rPr dirty="0" sz="1450" spc="-5">
                <a:latin typeface="Times New Roman"/>
                <a:cs typeface="Times New Roman"/>
              </a:rPr>
              <a:t>a </a:t>
            </a:r>
            <a:r>
              <a:rPr dirty="0" sz="1450" spc="-10">
                <a:latin typeface="Times New Roman"/>
                <a:cs typeface="Times New Roman"/>
              </a:rPr>
              <a:t>country  audience in </a:t>
            </a:r>
            <a:r>
              <a:rPr dirty="0" sz="1450" spc="-5">
                <a:latin typeface="Times New Roman"/>
                <a:cs typeface="Times New Roman"/>
              </a:rPr>
              <a:t>good </a:t>
            </a:r>
            <a:r>
              <a:rPr dirty="0" sz="1450" spc="-15">
                <a:latin typeface="Times New Roman"/>
                <a:cs typeface="Times New Roman"/>
              </a:rPr>
              <a:t>humour, </a:t>
            </a:r>
            <a:r>
              <a:rPr dirty="0" sz="1450" spc="-10">
                <a:latin typeface="Times New Roman"/>
                <a:cs typeface="Times New Roman"/>
              </a:rPr>
              <a:t>and preside finally over the mysteries </a:t>
            </a:r>
            <a:r>
              <a:rPr dirty="0" sz="1450" spc="-5">
                <a:latin typeface="Times New Roman"/>
                <a:cs typeface="Times New Roman"/>
              </a:rPr>
              <a:t>of a</a:t>
            </a:r>
            <a:r>
              <a:rPr dirty="0" sz="1450" spc="114">
                <a:latin typeface="Times New Roman"/>
                <a:cs typeface="Times New Roman"/>
              </a:rPr>
              <a:t> </a:t>
            </a:r>
            <a:r>
              <a:rPr dirty="0" sz="1450" spc="-10">
                <a:latin typeface="Times New Roman"/>
                <a:cs typeface="Times New Roman"/>
              </a:rPr>
              <a:t>tombola.</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Madame Berthelini, who was art and part with him in these undignified  labours, had perhaps </a:t>
            </a:r>
            <a:r>
              <a:rPr dirty="0" sz="1450" spc="-5">
                <a:latin typeface="Times New Roman"/>
                <a:cs typeface="Times New Roman"/>
              </a:rPr>
              <a:t>a </a:t>
            </a:r>
            <a:r>
              <a:rPr dirty="0" sz="1450" spc="-10">
                <a:latin typeface="Times New Roman"/>
                <a:cs typeface="Times New Roman"/>
              </a:rPr>
              <a:t>higher position in the scale </a:t>
            </a:r>
            <a:r>
              <a:rPr dirty="0" sz="1450" spc="-5">
                <a:latin typeface="Times New Roman"/>
                <a:cs typeface="Times New Roman"/>
              </a:rPr>
              <a:t>of </a:t>
            </a:r>
            <a:r>
              <a:rPr dirty="0" sz="1450" spc="-10">
                <a:latin typeface="Times New Roman"/>
                <a:cs typeface="Times New Roman"/>
              </a:rPr>
              <a:t>beings, and enjoyed </a:t>
            </a:r>
            <a:r>
              <a:rPr dirty="0" sz="1450" spc="-5">
                <a:latin typeface="Times New Roman"/>
                <a:cs typeface="Times New Roman"/>
              </a:rPr>
              <a:t>a  </a:t>
            </a:r>
            <a:r>
              <a:rPr dirty="0" sz="1450" spc="-10">
                <a:latin typeface="Times New Roman"/>
                <a:cs typeface="Times New Roman"/>
              </a:rPr>
              <a:t>natural dignity </a:t>
            </a:r>
            <a:r>
              <a:rPr dirty="0" sz="1450" spc="-5">
                <a:latin typeface="Times New Roman"/>
                <a:cs typeface="Times New Roman"/>
              </a:rPr>
              <a:t>of </a:t>
            </a:r>
            <a:r>
              <a:rPr dirty="0" sz="1450" spc="-10">
                <a:latin typeface="Times New Roman"/>
                <a:cs typeface="Times New Roman"/>
              </a:rPr>
              <a:t>her own. But her heart was </a:t>
            </a:r>
            <a:r>
              <a:rPr dirty="0" sz="1450" spc="-5">
                <a:latin typeface="Times New Roman"/>
                <a:cs typeface="Times New Roman"/>
              </a:rPr>
              <a:t>not </a:t>
            </a:r>
            <a:r>
              <a:rPr dirty="0" sz="1450" spc="-10">
                <a:latin typeface="Times New Roman"/>
                <a:cs typeface="Times New Roman"/>
              </a:rPr>
              <a:t>any more rightly placed, for  that would have been impossible; and she had acquired </a:t>
            </a:r>
            <a:r>
              <a:rPr dirty="0" sz="1450" spc="-5">
                <a:latin typeface="Times New Roman"/>
                <a:cs typeface="Times New Roman"/>
              </a:rPr>
              <a:t>a </a:t>
            </a:r>
            <a:r>
              <a:rPr dirty="0" sz="1450" spc="-10">
                <a:latin typeface="Times New Roman"/>
                <a:cs typeface="Times New Roman"/>
              </a:rPr>
              <a:t>little air </a:t>
            </a:r>
            <a:r>
              <a:rPr dirty="0" sz="1450" spc="-5">
                <a:latin typeface="Times New Roman"/>
                <a:cs typeface="Times New Roman"/>
              </a:rPr>
              <a:t>of  </a:t>
            </a:r>
            <a:r>
              <a:rPr dirty="0" sz="1450" spc="-20">
                <a:latin typeface="Times New Roman"/>
                <a:cs typeface="Times New Roman"/>
              </a:rPr>
              <a:t>melancholy,</a:t>
            </a:r>
            <a:r>
              <a:rPr dirty="0" sz="1450" spc="320">
                <a:latin typeface="Times New Roman"/>
                <a:cs typeface="Times New Roman"/>
              </a:rPr>
              <a:t> </a:t>
            </a:r>
            <a:r>
              <a:rPr dirty="0" sz="1450" spc="-10">
                <a:latin typeface="Times New Roman"/>
                <a:cs typeface="Times New Roman"/>
              </a:rPr>
              <a:t>attractive enough in its </a:t>
            </a:r>
            <a:r>
              <a:rPr dirty="0" sz="1450" spc="-35">
                <a:latin typeface="Times New Roman"/>
                <a:cs typeface="Times New Roman"/>
              </a:rPr>
              <a:t>way, </a:t>
            </a:r>
            <a:r>
              <a:rPr dirty="0" sz="1450" spc="-5">
                <a:latin typeface="Times New Roman"/>
                <a:cs typeface="Times New Roman"/>
              </a:rPr>
              <a:t>but not good </a:t>
            </a:r>
            <a:r>
              <a:rPr dirty="0" sz="1450" spc="-10">
                <a:latin typeface="Times New Roman"/>
                <a:cs typeface="Times New Roman"/>
              </a:rPr>
              <a:t>to see like the  wholesome, sky-scraping, boyish spirits </a:t>
            </a:r>
            <a:r>
              <a:rPr dirty="0" sz="1450" spc="-5">
                <a:latin typeface="Times New Roman"/>
                <a:cs typeface="Times New Roman"/>
              </a:rPr>
              <a:t>of </a:t>
            </a:r>
            <a:r>
              <a:rPr dirty="0" sz="1450" spc="-10">
                <a:latin typeface="Times New Roman"/>
                <a:cs typeface="Times New Roman"/>
              </a:rPr>
              <a:t>her</a:t>
            </a:r>
            <a:r>
              <a:rPr dirty="0" sz="1450" spc="20">
                <a:latin typeface="Times New Roman"/>
                <a:cs typeface="Times New Roman"/>
              </a:rPr>
              <a:t> </a:t>
            </a:r>
            <a:r>
              <a:rPr dirty="0" sz="1450" spc="-10">
                <a:latin typeface="Times New Roman"/>
                <a:cs typeface="Times New Roman"/>
              </a:rPr>
              <a:t>lord.</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He, indeed, swam like </a:t>
            </a:r>
            <a:r>
              <a:rPr dirty="0" sz="1450" spc="-5">
                <a:latin typeface="Times New Roman"/>
                <a:cs typeface="Times New Roman"/>
              </a:rPr>
              <a:t>a </a:t>
            </a:r>
            <a:r>
              <a:rPr dirty="0" sz="1450" spc="-10">
                <a:latin typeface="Times New Roman"/>
                <a:cs typeface="Times New Roman"/>
              </a:rPr>
              <a:t>kite </a:t>
            </a:r>
            <a:r>
              <a:rPr dirty="0" sz="1450" spc="-5">
                <a:latin typeface="Times New Roman"/>
                <a:cs typeface="Times New Roman"/>
              </a:rPr>
              <a:t>on a </a:t>
            </a:r>
            <a:r>
              <a:rPr dirty="0" sz="1450" spc="-10">
                <a:latin typeface="Times New Roman"/>
                <a:cs typeface="Times New Roman"/>
              </a:rPr>
              <a:t>fair wind, high above earthly troubles.  Detonations </a:t>
            </a:r>
            <a:r>
              <a:rPr dirty="0" sz="1450" spc="-5">
                <a:latin typeface="Times New Roman"/>
                <a:cs typeface="Times New Roman"/>
              </a:rPr>
              <a:t>of </a:t>
            </a:r>
            <a:r>
              <a:rPr dirty="0" sz="1450" spc="-10">
                <a:latin typeface="Times New Roman"/>
                <a:cs typeface="Times New Roman"/>
              </a:rPr>
              <a:t>temper were </a:t>
            </a:r>
            <a:r>
              <a:rPr dirty="0" sz="1450" spc="-5">
                <a:latin typeface="Times New Roman"/>
                <a:cs typeface="Times New Roman"/>
              </a:rPr>
              <a:t>not </a:t>
            </a:r>
            <a:r>
              <a:rPr dirty="0" sz="1450" spc="-10">
                <a:latin typeface="Times New Roman"/>
                <a:cs typeface="Times New Roman"/>
              </a:rPr>
              <a:t>unfrequent in the zones </a:t>
            </a:r>
            <a:r>
              <a:rPr dirty="0" sz="1450" spc="-5">
                <a:latin typeface="Times New Roman"/>
                <a:cs typeface="Times New Roman"/>
              </a:rPr>
              <a:t>he </a:t>
            </a:r>
            <a:r>
              <a:rPr dirty="0" sz="1450" spc="-10">
                <a:latin typeface="Times New Roman"/>
                <a:cs typeface="Times New Roman"/>
              </a:rPr>
              <a:t>travelled; </a:t>
            </a:r>
            <a:r>
              <a:rPr dirty="0" sz="1450" spc="-5">
                <a:latin typeface="Times New Roman"/>
                <a:cs typeface="Times New Roman"/>
              </a:rPr>
              <a:t>but</a:t>
            </a:r>
            <a:r>
              <a:rPr dirty="0" sz="1450" spc="10">
                <a:latin typeface="Times New Roman"/>
                <a:cs typeface="Times New Roman"/>
              </a:rPr>
              <a:t> </a:t>
            </a:r>
            <a:r>
              <a:rPr dirty="0" sz="1450" spc="-10">
                <a:latin typeface="Times New Roman"/>
                <a:cs typeface="Times New Roman"/>
              </a:rPr>
              <a:t>sulky</a:t>
            </a:r>
            <a:endParaRPr sz="14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in which </a:t>
            </a:r>
            <a:r>
              <a:rPr dirty="0" sz="1450" spc="-5">
                <a:latin typeface="Times New Roman"/>
                <a:cs typeface="Times New Roman"/>
              </a:rPr>
              <a:t>he </a:t>
            </a:r>
            <a:r>
              <a:rPr dirty="0" sz="1450" spc="-10">
                <a:latin typeface="Times New Roman"/>
                <a:cs typeface="Times New Roman"/>
              </a:rPr>
              <a:t>excelled all competitors, </a:t>
            </a:r>
            <a:r>
              <a:rPr dirty="0" sz="1450" spc="-5">
                <a:latin typeface="Times New Roman"/>
                <a:cs typeface="Times New Roman"/>
              </a:rPr>
              <a:t>he </a:t>
            </a:r>
            <a:r>
              <a:rPr dirty="0" sz="1450" spc="-10">
                <a:latin typeface="Times New Roman"/>
                <a:cs typeface="Times New Roman"/>
              </a:rPr>
              <a:t>would summon his confidant and  Master </a:t>
            </a:r>
            <a:r>
              <a:rPr dirty="0" sz="1450" spc="-5">
                <a:latin typeface="Times New Roman"/>
                <a:cs typeface="Times New Roman"/>
              </a:rPr>
              <a:t>of </a:t>
            </a:r>
            <a:r>
              <a:rPr dirty="0" sz="1450" spc="-10">
                <a:latin typeface="Times New Roman"/>
                <a:cs typeface="Times New Roman"/>
              </a:rPr>
              <a:t>the Horse, Colonel Geraldine, and bid him prepare himself against  an evening ramble. The Master </a:t>
            </a:r>
            <a:r>
              <a:rPr dirty="0" sz="1450" spc="-5">
                <a:latin typeface="Times New Roman"/>
                <a:cs typeface="Times New Roman"/>
              </a:rPr>
              <a:t>of </a:t>
            </a:r>
            <a:r>
              <a:rPr dirty="0" sz="1450" spc="-10">
                <a:latin typeface="Times New Roman"/>
                <a:cs typeface="Times New Roman"/>
              </a:rPr>
              <a:t>the Horse was </a:t>
            </a:r>
            <a:r>
              <a:rPr dirty="0" sz="1450" spc="-5">
                <a:latin typeface="Times New Roman"/>
                <a:cs typeface="Times New Roman"/>
              </a:rPr>
              <a:t>a young </a:t>
            </a:r>
            <a:r>
              <a:rPr dirty="0" sz="1450" spc="-15">
                <a:latin typeface="Times New Roman"/>
                <a:cs typeface="Times New Roman"/>
              </a:rPr>
              <a:t>officer </a:t>
            </a:r>
            <a:r>
              <a:rPr dirty="0" sz="1450" spc="-5">
                <a:latin typeface="Times New Roman"/>
                <a:cs typeface="Times New Roman"/>
              </a:rPr>
              <a:t>of a </a:t>
            </a:r>
            <a:r>
              <a:rPr dirty="0" sz="1450" spc="-10">
                <a:latin typeface="Times New Roman"/>
                <a:cs typeface="Times New Roman"/>
              </a:rPr>
              <a:t>brave  and even temerarious disposition. He greeted the news with delight, and  hastened to make </a:t>
            </a:r>
            <a:r>
              <a:rPr dirty="0" sz="1450" spc="-25">
                <a:latin typeface="Times New Roman"/>
                <a:cs typeface="Times New Roman"/>
              </a:rPr>
              <a:t>ready. </a:t>
            </a:r>
            <a:r>
              <a:rPr dirty="0" sz="1450" spc="-10">
                <a:latin typeface="Times New Roman"/>
                <a:cs typeface="Times New Roman"/>
              </a:rPr>
              <a:t>Long practice and </a:t>
            </a:r>
            <a:r>
              <a:rPr dirty="0" sz="1450" spc="-5">
                <a:latin typeface="Times New Roman"/>
                <a:cs typeface="Times New Roman"/>
              </a:rPr>
              <a:t>a </a:t>
            </a:r>
            <a:r>
              <a:rPr dirty="0" sz="1450" spc="-10">
                <a:latin typeface="Times New Roman"/>
                <a:cs typeface="Times New Roman"/>
              </a:rPr>
              <a:t>varied acquaintance </a:t>
            </a:r>
            <a:r>
              <a:rPr dirty="0" sz="1450" spc="-5">
                <a:latin typeface="Times New Roman"/>
                <a:cs typeface="Times New Roman"/>
              </a:rPr>
              <a:t>of </a:t>
            </a:r>
            <a:r>
              <a:rPr dirty="0" sz="1450" spc="-10">
                <a:latin typeface="Times New Roman"/>
                <a:cs typeface="Times New Roman"/>
              </a:rPr>
              <a:t>life had  given him </a:t>
            </a:r>
            <a:r>
              <a:rPr dirty="0" sz="1450" spc="-5">
                <a:latin typeface="Times New Roman"/>
                <a:cs typeface="Times New Roman"/>
              </a:rPr>
              <a:t>a </a:t>
            </a:r>
            <a:r>
              <a:rPr dirty="0" sz="1450" spc="-10">
                <a:latin typeface="Times New Roman"/>
                <a:cs typeface="Times New Roman"/>
              </a:rPr>
              <a:t>singular facility in disguise; </a:t>
            </a:r>
            <a:r>
              <a:rPr dirty="0" sz="1450" spc="-5">
                <a:latin typeface="Times New Roman"/>
                <a:cs typeface="Times New Roman"/>
              </a:rPr>
              <a:t>he </a:t>
            </a:r>
            <a:r>
              <a:rPr dirty="0" sz="1450" spc="-10">
                <a:latin typeface="Times New Roman"/>
                <a:cs typeface="Times New Roman"/>
              </a:rPr>
              <a:t>could adapt </a:t>
            </a:r>
            <a:r>
              <a:rPr dirty="0" sz="1450" spc="-5">
                <a:latin typeface="Times New Roman"/>
                <a:cs typeface="Times New Roman"/>
              </a:rPr>
              <a:t>not </a:t>
            </a:r>
            <a:r>
              <a:rPr dirty="0" sz="1450" spc="-10">
                <a:latin typeface="Times New Roman"/>
                <a:cs typeface="Times New Roman"/>
              </a:rPr>
              <a:t>only his face and  bearing, </a:t>
            </a:r>
            <a:r>
              <a:rPr dirty="0" sz="1450" spc="-5">
                <a:latin typeface="Times New Roman"/>
                <a:cs typeface="Times New Roman"/>
              </a:rPr>
              <a:t>but </a:t>
            </a:r>
            <a:r>
              <a:rPr dirty="0" sz="1450" spc="-10">
                <a:latin typeface="Times New Roman"/>
                <a:cs typeface="Times New Roman"/>
              </a:rPr>
              <a:t>his voice and almost his thoughts, to those </a:t>
            </a:r>
            <a:r>
              <a:rPr dirty="0" sz="1450" spc="-5">
                <a:latin typeface="Times New Roman"/>
                <a:cs typeface="Times New Roman"/>
              </a:rPr>
              <a:t>of </a:t>
            </a:r>
            <a:r>
              <a:rPr dirty="0" sz="1450" spc="-10">
                <a:latin typeface="Times New Roman"/>
                <a:cs typeface="Times New Roman"/>
              </a:rPr>
              <a:t>any rank, </a:t>
            </a:r>
            <a:r>
              <a:rPr dirty="0" sz="1450" spc="-15">
                <a:latin typeface="Times New Roman"/>
                <a:cs typeface="Times New Roman"/>
              </a:rPr>
              <a:t>character,  </a:t>
            </a:r>
            <a:r>
              <a:rPr dirty="0" sz="1450" spc="-5">
                <a:latin typeface="Times New Roman"/>
                <a:cs typeface="Times New Roman"/>
              </a:rPr>
              <a:t>or </a:t>
            </a:r>
            <a:r>
              <a:rPr dirty="0" sz="1450" spc="-10">
                <a:latin typeface="Times New Roman"/>
                <a:cs typeface="Times New Roman"/>
              </a:rPr>
              <a:t>nation; and in this way </a:t>
            </a:r>
            <a:r>
              <a:rPr dirty="0" sz="1450" spc="-5">
                <a:latin typeface="Times New Roman"/>
                <a:cs typeface="Times New Roman"/>
              </a:rPr>
              <a:t>he </a:t>
            </a:r>
            <a:r>
              <a:rPr dirty="0" sz="1450" spc="-10">
                <a:latin typeface="Times New Roman"/>
                <a:cs typeface="Times New Roman"/>
              </a:rPr>
              <a:t>diverted attention from the Prince, and sometimes  gained admission for the pair into strange societies. The civil authorities were  never taken into the secret </a:t>
            </a:r>
            <a:r>
              <a:rPr dirty="0" sz="1450" spc="-5">
                <a:latin typeface="Times New Roman"/>
                <a:cs typeface="Times New Roman"/>
              </a:rPr>
              <a:t>of </a:t>
            </a:r>
            <a:r>
              <a:rPr dirty="0" sz="1450" spc="-10">
                <a:latin typeface="Times New Roman"/>
                <a:cs typeface="Times New Roman"/>
              </a:rPr>
              <a:t>these adventures; the imperturbable courage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and the ready invention and chivalrous devotion </a:t>
            </a:r>
            <a:r>
              <a:rPr dirty="0" sz="1450" spc="-5">
                <a:latin typeface="Times New Roman"/>
                <a:cs typeface="Times New Roman"/>
              </a:rPr>
              <a:t>of </a:t>
            </a:r>
            <a:r>
              <a:rPr dirty="0" sz="1450" spc="-10">
                <a:latin typeface="Times New Roman"/>
                <a:cs typeface="Times New Roman"/>
              </a:rPr>
              <a:t>the other had  </a:t>
            </a:r>
            <a:r>
              <a:rPr dirty="0" sz="1450" spc="-5">
                <a:latin typeface="Times New Roman"/>
                <a:cs typeface="Times New Roman"/>
              </a:rPr>
              <a:t>brought </a:t>
            </a:r>
            <a:r>
              <a:rPr dirty="0" sz="1450" spc="-10">
                <a:latin typeface="Times New Roman"/>
                <a:cs typeface="Times New Roman"/>
              </a:rPr>
              <a:t>them through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dangerous passes; and they grew in  confidence as time went</a:t>
            </a:r>
            <a:r>
              <a:rPr dirty="0" sz="1450" spc="5">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6350">
              <a:lnSpc>
                <a:spcPts val="1730"/>
              </a:lnSpc>
              <a:spcBef>
                <a:spcPts val="844"/>
              </a:spcBef>
            </a:pPr>
            <a:r>
              <a:rPr dirty="0" sz="1450" spc="-10">
                <a:latin typeface="Times New Roman"/>
                <a:cs typeface="Times New Roman"/>
              </a:rPr>
              <a:t>One evening in March they were driven </a:t>
            </a:r>
            <a:r>
              <a:rPr dirty="0" sz="1450" spc="-5">
                <a:latin typeface="Times New Roman"/>
                <a:cs typeface="Times New Roman"/>
              </a:rPr>
              <a:t>by a </a:t>
            </a:r>
            <a:r>
              <a:rPr dirty="0" sz="1450" spc="-10">
                <a:latin typeface="Times New Roman"/>
                <a:cs typeface="Times New Roman"/>
              </a:rPr>
              <a:t>sharp fall </a:t>
            </a:r>
            <a:r>
              <a:rPr dirty="0" sz="1450" spc="-5">
                <a:latin typeface="Times New Roman"/>
                <a:cs typeface="Times New Roman"/>
              </a:rPr>
              <a:t>of </a:t>
            </a:r>
            <a:r>
              <a:rPr dirty="0" sz="1450" spc="-10">
                <a:latin typeface="Times New Roman"/>
                <a:cs typeface="Times New Roman"/>
              </a:rPr>
              <a:t>sleet into an Oyster  Bar in the immediate neighbourhood </a:t>
            </a:r>
            <a:r>
              <a:rPr dirty="0" sz="1450" spc="-5">
                <a:latin typeface="Times New Roman"/>
                <a:cs typeface="Times New Roman"/>
              </a:rPr>
              <a:t>of </a:t>
            </a:r>
            <a:r>
              <a:rPr dirty="0" sz="1450" spc="-10">
                <a:latin typeface="Times New Roman"/>
                <a:cs typeface="Times New Roman"/>
              </a:rPr>
              <a:t>Leicester Square. Colonel Geraldine  was dressed and painted to represent </a:t>
            </a:r>
            <a:r>
              <a:rPr dirty="0" sz="1450" spc="-5">
                <a:latin typeface="Times New Roman"/>
                <a:cs typeface="Times New Roman"/>
              </a:rPr>
              <a:t>a </a:t>
            </a:r>
            <a:r>
              <a:rPr dirty="0" sz="1450" spc="-10">
                <a:latin typeface="Times New Roman"/>
                <a:cs typeface="Times New Roman"/>
              </a:rPr>
              <a:t>person connected with the Press in  reduced circumstances; while the Prince had, as usual, travestied his  appearance </a:t>
            </a:r>
            <a:r>
              <a:rPr dirty="0" sz="1450" spc="-5">
                <a:latin typeface="Times New Roman"/>
                <a:cs typeface="Times New Roman"/>
              </a:rPr>
              <a:t>by </a:t>
            </a:r>
            <a:r>
              <a:rPr dirty="0" sz="1450" spc="-10">
                <a:latin typeface="Times New Roman"/>
                <a:cs typeface="Times New Roman"/>
              </a:rPr>
              <a:t>the addition </a:t>
            </a:r>
            <a:r>
              <a:rPr dirty="0" sz="1450" spc="-5">
                <a:latin typeface="Times New Roman"/>
                <a:cs typeface="Times New Roman"/>
              </a:rPr>
              <a:t>of </a:t>
            </a:r>
            <a:r>
              <a:rPr dirty="0" sz="1450" spc="-10">
                <a:latin typeface="Times New Roman"/>
                <a:cs typeface="Times New Roman"/>
              </a:rPr>
              <a:t>false whiskers 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5">
                <a:latin typeface="Times New Roman"/>
                <a:cs typeface="Times New Roman"/>
              </a:rPr>
              <a:t>large </a:t>
            </a:r>
            <a:r>
              <a:rPr dirty="0" sz="1450" spc="-10">
                <a:latin typeface="Times New Roman"/>
                <a:cs typeface="Times New Roman"/>
              </a:rPr>
              <a:t>adhesive  eyebrows. These lent him </a:t>
            </a:r>
            <a:r>
              <a:rPr dirty="0" sz="1450" spc="-5">
                <a:latin typeface="Times New Roman"/>
                <a:cs typeface="Times New Roman"/>
              </a:rPr>
              <a:t>a </a:t>
            </a:r>
            <a:r>
              <a:rPr dirty="0" sz="1450" spc="-10">
                <a:latin typeface="Times New Roman"/>
                <a:cs typeface="Times New Roman"/>
              </a:rPr>
              <a:t>shaggy and weather-beaten </a:t>
            </a:r>
            <a:r>
              <a:rPr dirty="0" sz="1450" spc="-25">
                <a:latin typeface="Times New Roman"/>
                <a:cs typeface="Times New Roman"/>
              </a:rPr>
              <a:t>air, </a:t>
            </a:r>
            <a:r>
              <a:rPr dirty="0" sz="1450" spc="-10">
                <a:latin typeface="Times New Roman"/>
                <a:cs typeface="Times New Roman"/>
              </a:rPr>
              <a:t>which, for </a:t>
            </a:r>
            <a:r>
              <a:rPr dirty="0" sz="1450" spc="-5">
                <a:latin typeface="Times New Roman"/>
                <a:cs typeface="Times New Roman"/>
              </a:rPr>
              <a:t>one of  </a:t>
            </a:r>
            <a:r>
              <a:rPr dirty="0" sz="1450" spc="-10">
                <a:latin typeface="Times New Roman"/>
                <a:cs typeface="Times New Roman"/>
              </a:rPr>
              <a:t>his </a:t>
            </a:r>
            <a:r>
              <a:rPr dirty="0" sz="1450" spc="-20">
                <a:latin typeface="Times New Roman"/>
                <a:cs typeface="Times New Roman"/>
              </a:rPr>
              <a:t>urbanity, </a:t>
            </a:r>
            <a:r>
              <a:rPr dirty="0" sz="1450" spc="-10">
                <a:latin typeface="Times New Roman"/>
                <a:cs typeface="Times New Roman"/>
              </a:rPr>
              <a:t>formed the most impenetrable disguise. Thus equipped, the  commander and his satellite sipped their brandy and soda in</a:t>
            </a:r>
            <a:r>
              <a:rPr dirty="0" sz="1450" spc="70">
                <a:latin typeface="Times New Roman"/>
                <a:cs typeface="Times New Roman"/>
              </a:rPr>
              <a:t> </a:t>
            </a:r>
            <a:r>
              <a:rPr dirty="0" sz="1450" spc="-20">
                <a:latin typeface="Times New Roman"/>
                <a:cs typeface="Times New Roman"/>
              </a:rPr>
              <a:t>security.</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bar was full </a:t>
            </a:r>
            <a:r>
              <a:rPr dirty="0" sz="1450" spc="-5">
                <a:latin typeface="Times New Roman"/>
                <a:cs typeface="Times New Roman"/>
              </a:rPr>
              <a:t>of </a:t>
            </a:r>
            <a:r>
              <a:rPr dirty="0" sz="1450" spc="-10">
                <a:latin typeface="Times New Roman"/>
                <a:cs typeface="Times New Roman"/>
              </a:rPr>
              <a:t>guests, male and female; </a:t>
            </a:r>
            <a:r>
              <a:rPr dirty="0" sz="1450" spc="-5">
                <a:latin typeface="Times New Roman"/>
                <a:cs typeface="Times New Roman"/>
              </a:rPr>
              <a:t>but </a:t>
            </a:r>
            <a:r>
              <a:rPr dirty="0" sz="1450" spc="-10">
                <a:latin typeface="Times New Roman"/>
                <a:cs typeface="Times New Roman"/>
              </a:rPr>
              <a:t>though more than </a:t>
            </a:r>
            <a:r>
              <a:rPr dirty="0" sz="1450" spc="-5">
                <a:latin typeface="Times New Roman"/>
                <a:cs typeface="Times New Roman"/>
              </a:rPr>
              <a:t>one of  </a:t>
            </a:r>
            <a:r>
              <a:rPr dirty="0" sz="1450" spc="-10">
                <a:latin typeface="Times New Roman"/>
                <a:cs typeface="Times New Roman"/>
              </a:rPr>
              <a:t>these </a:t>
            </a:r>
            <a:r>
              <a:rPr dirty="0" sz="1450" spc="-15">
                <a:latin typeface="Times New Roman"/>
                <a:cs typeface="Times New Roman"/>
              </a:rPr>
              <a:t>offered </a:t>
            </a:r>
            <a:r>
              <a:rPr dirty="0" sz="1450" spc="-10">
                <a:latin typeface="Times New Roman"/>
                <a:cs typeface="Times New Roman"/>
              </a:rPr>
              <a:t>to fall into talk with </a:t>
            </a:r>
            <a:r>
              <a:rPr dirty="0" sz="1450" spc="-5">
                <a:latin typeface="Times New Roman"/>
                <a:cs typeface="Times New Roman"/>
              </a:rPr>
              <a:t>our </a:t>
            </a:r>
            <a:r>
              <a:rPr dirty="0" sz="1450" spc="-10">
                <a:latin typeface="Times New Roman"/>
                <a:cs typeface="Times New Roman"/>
              </a:rPr>
              <a:t>adventurers, </a:t>
            </a:r>
            <a:r>
              <a:rPr dirty="0" sz="1450" spc="-5">
                <a:latin typeface="Times New Roman"/>
                <a:cs typeface="Times New Roman"/>
              </a:rPr>
              <a:t>none of </a:t>
            </a:r>
            <a:r>
              <a:rPr dirty="0" sz="1450" spc="-10">
                <a:latin typeface="Times New Roman"/>
                <a:cs typeface="Times New Roman"/>
              </a:rPr>
              <a:t>them promised to  grow interesting </a:t>
            </a:r>
            <a:r>
              <a:rPr dirty="0" sz="1450" spc="-5">
                <a:latin typeface="Times New Roman"/>
                <a:cs typeface="Times New Roman"/>
              </a:rPr>
              <a:t>upon a </a:t>
            </a:r>
            <a:r>
              <a:rPr dirty="0" sz="1450" spc="-10">
                <a:latin typeface="Times New Roman"/>
                <a:cs typeface="Times New Roman"/>
              </a:rPr>
              <a:t>nearer acquaintance. There was nothing present </a:t>
            </a:r>
            <a:r>
              <a:rPr dirty="0" sz="1450" spc="-5">
                <a:latin typeface="Times New Roman"/>
                <a:cs typeface="Times New Roman"/>
              </a:rPr>
              <a:t>but  </a:t>
            </a:r>
            <a:r>
              <a:rPr dirty="0" sz="1450" spc="-10">
                <a:latin typeface="Times New Roman"/>
                <a:cs typeface="Times New Roman"/>
              </a:rPr>
              <a:t>the lees </a:t>
            </a:r>
            <a:r>
              <a:rPr dirty="0" sz="1450" spc="-5">
                <a:latin typeface="Times New Roman"/>
                <a:cs typeface="Times New Roman"/>
              </a:rPr>
              <a:t>of </a:t>
            </a:r>
            <a:r>
              <a:rPr dirty="0" sz="1450" spc="-10">
                <a:latin typeface="Times New Roman"/>
                <a:cs typeface="Times New Roman"/>
              </a:rPr>
              <a:t>London and the commonplace </a:t>
            </a:r>
            <a:r>
              <a:rPr dirty="0" sz="1450" spc="-5">
                <a:latin typeface="Times New Roman"/>
                <a:cs typeface="Times New Roman"/>
              </a:rPr>
              <a:t>of </a:t>
            </a:r>
            <a:r>
              <a:rPr dirty="0" sz="1450" spc="-10">
                <a:latin typeface="Times New Roman"/>
                <a:cs typeface="Times New Roman"/>
              </a:rPr>
              <a:t>disrespectability; and the Prince  had already fallen to yawning, and was beginning to grow weary </a:t>
            </a:r>
            <a:r>
              <a:rPr dirty="0" sz="1450" spc="-5">
                <a:latin typeface="Times New Roman"/>
                <a:cs typeface="Times New Roman"/>
              </a:rPr>
              <a:t>of </a:t>
            </a:r>
            <a:r>
              <a:rPr dirty="0" sz="1450" spc="-10">
                <a:latin typeface="Times New Roman"/>
                <a:cs typeface="Times New Roman"/>
              </a:rPr>
              <a:t>the whole  excursion, when the swing doors were pushed violently open, and </a:t>
            </a:r>
            <a:r>
              <a:rPr dirty="0" sz="1450" spc="-5">
                <a:latin typeface="Times New Roman"/>
                <a:cs typeface="Times New Roman"/>
              </a:rPr>
              <a:t>a young  </a:t>
            </a:r>
            <a:r>
              <a:rPr dirty="0" sz="1450" spc="-10">
                <a:latin typeface="Times New Roman"/>
                <a:cs typeface="Times New Roman"/>
              </a:rPr>
              <a:t>man, followed </a:t>
            </a:r>
            <a:r>
              <a:rPr dirty="0" sz="1450" spc="-5">
                <a:latin typeface="Times New Roman"/>
                <a:cs typeface="Times New Roman"/>
              </a:rPr>
              <a:t>by 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commissionaires, entered the </a:t>
            </a:r>
            <a:r>
              <a:rPr dirty="0" sz="1450" spc="-30">
                <a:latin typeface="Times New Roman"/>
                <a:cs typeface="Times New Roman"/>
              </a:rPr>
              <a:t>bar. </a:t>
            </a:r>
            <a:r>
              <a:rPr dirty="0" sz="1450" spc="-10">
                <a:latin typeface="Times New Roman"/>
                <a:cs typeface="Times New Roman"/>
              </a:rPr>
              <a:t>Each </a:t>
            </a:r>
            <a:r>
              <a:rPr dirty="0" sz="1450" spc="-5">
                <a:latin typeface="Times New Roman"/>
                <a:cs typeface="Times New Roman"/>
              </a:rPr>
              <a:t>of </a:t>
            </a:r>
            <a:r>
              <a:rPr dirty="0" sz="1450" spc="-10">
                <a:latin typeface="Times New Roman"/>
                <a:cs typeface="Times New Roman"/>
              </a:rPr>
              <a:t>the  commissionaires carried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dish </a:t>
            </a:r>
            <a:r>
              <a:rPr dirty="0" sz="1450" spc="-5">
                <a:latin typeface="Times New Roman"/>
                <a:cs typeface="Times New Roman"/>
              </a:rPr>
              <a:t>of </a:t>
            </a:r>
            <a:r>
              <a:rPr dirty="0" sz="1450" spc="-10">
                <a:latin typeface="Times New Roman"/>
                <a:cs typeface="Times New Roman"/>
              </a:rPr>
              <a:t>cream tarts under </a:t>
            </a:r>
            <a:r>
              <a:rPr dirty="0" sz="1450" spc="-5">
                <a:latin typeface="Times New Roman"/>
                <a:cs typeface="Times New Roman"/>
              </a:rPr>
              <a:t>a </a:t>
            </a:r>
            <a:r>
              <a:rPr dirty="0" sz="1450" spc="-20">
                <a:latin typeface="Times New Roman"/>
                <a:cs typeface="Times New Roman"/>
              </a:rPr>
              <a:t>cover, </a:t>
            </a:r>
            <a:r>
              <a:rPr dirty="0" sz="1450" spc="-10">
                <a:latin typeface="Times New Roman"/>
                <a:cs typeface="Times New Roman"/>
              </a:rPr>
              <a:t>which they  at once removed; and the </a:t>
            </a:r>
            <a:r>
              <a:rPr dirty="0" sz="1450" spc="-5">
                <a:latin typeface="Times New Roman"/>
                <a:cs typeface="Times New Roman"/>
              </a:rPr>
              <a:t>young </a:t>
            </a:r>
            <a:r>
              <a:rPr dirty="0" sz="1450" spc="-10">
                <a:latin typeface="Times New Roman"/>
                <a:cs typeface="Times New Roman"/>
              </a:rPr>
              <a:t>man made the round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company, </a:t>
            </a:r>
            <a:r>
              <a:rPr dirty="0" sz="1450" spc="-10">
                <a:latin typeface="Times New Roman"/>
                <a:cs typeface="Times New Roman"/>
              </a:rPr>
              <a:t>and  pressed these confections </a:t>
            </a:r>
            <a:r>
              <a:rPr dirty="0" sz="1450" spc="-5">
                <a:latin typeface="Times New Roman"/>
                <a:cs typeface="Times New Roman"/>
              </a:rPr>
              <a:t>upon </a:t>
            </a:r>
            <a:r>
              <a:rPr dirty="0" sz="1450" spc="-10">
                <a:latin typeface="Times New Roman"/>
                <a:cs typeface="Times New Roman"/>
              </a:rPr>
              <a:t>every one's acceptance with an exaggerated  </a:t>
            </a:r>
            <a:r>
              <a:rPr dirty="0" sz="1450" spc="-20">
                <a:latin typeface="Times New Roman"/>
                <a:cs typeface="Times New Roman"/>
              </a:rPr>
              <a:t>courtesy. </a:t>
            </a:r>
            <a:r>
              <a:rPr dirty="0" sz="1450" spc="-10">
                <a:latin typeface="Times New Roman"/>
                <a:cs typeface="Times New Roman"/>
              </a:rPr>
              <a:t>Sometimes his </a:t>
            </a:r>
            <a:r>
              <a:rPr dirty="0" sz="1450" spc="-15">
                <a:latin typeface="Times New Roman"/>
                <a:cs typeface="Times New Roman"/>
              </a:rPr>
              <a:t>offer </a:t>
            </a:r>
            <a:r>
              <a:rPr dirty="0" sz="1450" spc="-10">
                <a:latin typeface="Times New Roman"/>
                <a:cs typeface="Times New Roman"/>
              </a:rPr>
              <a:t>was laughingly accepted; sometimes it was  </a:t>
            </a:r>
            <a:r>
              <a:rPr dirty="0" sz="1450" spc="-25">
                <a:latin typeface="Times New Roman"/>
                <a:cs typeface="Times New Roman"/>
              </a:rPr>
              <a:t>firmly, </a:t>
            </a:r>
            <a:r>
              <a:rPr dirty="0" sz="1450" spc="-5">
                <a:latin typeface="Times New Roman"/>
                <a:cs typeface="Times New Roman"/>
              </a:rPr>
              <a:t>or </a:t>
            </a:r>
            <a:r>
              <a:rPr dirty="0" sz="1450" spc="-10">
                <a:latin typeface="Times New Roman"/>
                <a:cs typeface="Times New Roman"/>
              </a:rPr>
              <a:t>even </a:t>
            </a:r>
            <a:r>
              <a:rPr dirty="0" sz="1450" spc="-20">
                <a:latin typeface="Times New Roman"/>
                <a:cs typeface="Times New Roman"/>
              </a:rPr>
              <a:t>harshly, </a:t>
            </a:r>
            <a:r>
              <a:rPr dirty="0" sz="1450" spc="-10">
                <a:latin typeface="Times New Roman"/>
                <a:cs typeface="Times New Roman"/>
              </a:rPr>
              <a:t>rejected. In these latter cases the new-comer always  ate the tart himself, with some more </a:t>
            </a:r>
            <a:r>
              <a:rPr dirty="0" sz="1450" spc="-5">
                <a:latin typeface="Times New Roman"/>
                <a:cs typeface="Times New Roman"/>
              </a:rPr>
              <a:t>or </a:t>
            </a:r>
            <a:r>
              <a:rPr dirty="0" sz="1450" spc="-10">
                <a:latin typeface="Times New Roman"/>
                <a:cs typeface="Times New Roman"/>
              </a:rPr>
              <a:t>less humorous</a:t>
            </a:r>
            <a:r>
              <a:rPr dirty="0" sz="1450" spc="60">
                <a:latin typeface="Times New Roman"/>
                <a:cs typeface="Times New Roman"/>
              </a:rPr>
              <a:t> </a:t>
            </a:r>
            <a:r>
              <a:rPr dirty="0" sz="1450" spc="-20">
                <a:latin typeface="Times New Roman"/>
                <a:cs typeface="Times New Roman"/>
              </a:rPr>
              <a:t>commentary.</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At last </a:t>
            </a:r>
            <a:r>
              <a:rPr dirty="0" sz="1450" spc="-5">
                <a:latin typeface="Times New Roman"/>
                <a:cs typeface="Times New Roman"/>
              </a:rPr>
              <a:t>he </a:t>
            </a:r>
            <a:r>
              <a:rPr dirty="0" sz="1450" spc="-10">
                <a:latin typeface="Times New Roman"/>
                <a:cs typeface="Times New Roman"/>
              </a:rPr>
              <a:t>accosted Prince</a:t>
            </a:r>
            <a:r>
              <a:rPr dirty="0" sz="1450" spc="5">
                <a:latin typeface="Times New Roman"/>
                <a:cs typeface="Times New Roman"/>
              </a:rPr>
              <a:t> </a:t>
            </a:r>
            <a:r>
              <a:rPr dirty="0" sz="1450" spc="-10">
                <a:latin typeface="Times New Roman"/>
                <a:cs typeface="Times New Roman"/>
              </a:rPr>
              <a:t>Florizel.</a:t>
            </a:r>
            <a:endParaRPr sz="1450">
              <a:latin typeface="Times New Roman"/>
              <a:cs typeface="Times New Roman"/>
            </a:endParaRPr>
          </a:p>
          <a:p>
            <a:pPr algn="just" marL="12700" marR="7620">
              <a:lnSpc>
                <a:spcPts val="1730"/>
              </a:lnSpc>
              <a:spcBef>
                <a:spcPts val="915"/>
              </a:spcBef>
            </a:pPr>
            <a:r>
              <a:rPr dirty="0" sz="1450" spc="-20">
                <a:latin typeface="Times New Roman"/>
                <a:cs typeface="Times New Roman"/>
              </a:rPr>
              <a:t>"Sir," </a:t>
            </a:r>
            <a:r>
              <a:rPr dirty="0" sz="1450" spc="-10">
                <a:latin typeface="Times New Roman"/>
                <a:cs typeface="Times New Roman"/>
              </a:rPr>
              <a:t>said he, with </a:t>
            </a:r>
            <a:r>
              <a:rPr dirty="0" sz="1450" spc="-5">
                <a:latin typeface="Times New Roman"/>
                <a:cs typeface="Times New Roman"/>
              </a:rPr>
              <a:t>a </a:t>
            </a:r>
            <a:r>
              <a:rPr dirty="0" sz="1450" spc="-10">
                <a:latin typeface="Times New Roman"/>
                <a:cs typeface="Times New Roman"/>
              </a:rPr>
              <a:t>profound obeisance, proffering the tart at the same time  between his thumb and </a:t>
            </a:r>
            <a:r>
              <a:rPr dirty="0" sz="1450" spc="-15">
                <a:latin typeface="Times New Roman"/>
                <a:cs typeface="Times New Roman"/>
              </a:rPr>
              <a:t>forefinger, </a:t>
            </a:r>
            <a:r>
              <a:rPr dirty="0" sz="1450" spc="-10">
                <a:latin typeface="Times New Roman"/>
                <a:cs typeface="Times New Roman"/>
              </a:rPr>
              <a:t>"will </a:t>
            </a:r>
            <a:r>
              <a:rPr dirty="0" sz="1450" spc="-5">
                <a:latin typeface="Times New Roman"/>
                <a:cs typeface="Times New Roman"/>
              </a:rPr>
              <a:t>you </a:t>
            </a:r>
            <a:r>
              <a:rPr dirty="0" sz="1450" spc="-10">
                <a:latin typeface="Times New Roman"/>
                <a:cs typeface="Times New Roman"/>
              </a:rPr>
              <a:t>so far </a:t>
            </a:r>
            <a:r>
              <a:rPr dirty="0" sz="1450" spc="-5">
                <a:latin typeface="Times New Roman"/>
                <a:cs typeface="Times New Roman"/>
              </a:rPr>
              <a:t>honour </a:t>
            </a:r>
            <a:r>
              <a:rPr dirty="0" sz="1450" spc="-10">
                <a:latin typeface="Times New Roman"/>
                <a:cs typeface="Times New Roman"/>
              </a:rPr>
              <a:t>an entire stranger? </a:t>
            </a:r>
            <a:r>
              <a:rPr dirty="0" sz="1450" spc="-5">
                <a:latin typeface="Times New Roman"/>
                <a:cs typeface="Times New Roman"/>
              </a:rPr>
              <a:t>I  </a:t>
            </a:r>
            <a:r>
              <a:rPr dirty="0" sz="1450" spc="-10">
                <a:latin typeface="Times New Roman"/>
                <a:cs typeface="Times New Roman"/>
              </a:rPr>
              <a:t>can answer for the quality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pastry, </a:t>
            </a:r>
            <a:r>
              <a:rPr dirty="0" sz="1450" spc="-10">
                <a:latin typeface="Times New Roman"/>
                <a:cs typeface="Times New Roman"/>
              </a:rPr>
              <a:t>having eaten two dozen and three </a:t>
            </a:r>
            <a:r>
              <a:rPr dirty="0" sz="1450" spc="-5">
                <a:latin typeface="Times New Roman"/>
                <a:cs typeface="Times New Roman"/>
              </a:rPr>
              <a:t>of  </a:t>
            </a:r>
            <a:r>
              <a:rPr dirty="0" sz="1450" spc="-10">
                <a:latin typeface="Times New Roman"/>
                <a:cs typeface="Times New Roman"/>
              </a:rPr>
              <a:t>them myself since five</a:t>
            </a:r>
            <a:r>
              <a:rPr dirty="0" sz="1450" spc="5">
                <a:latin typeface="Times New Roman"/>
                <a:cs typeface="Times New Roman"/>
              </a:rPr>
              <a:t> </a:t>
            </a:r>
            <a:r>
              <a:rPr dirty="0" sz="1450" spc="-10">
                <a:latin typeface="Times New Roman"/>
                <a:cs typeface="Times New Roman"/>
              </a:rPr>
              <a:t>o'clock."</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a:t>
            </a:r>
            <a:r>
              <a:rPr dirty="0" sz="1450" spc="15">
                <a:latin typeface="Times New Roman"/>
                <a:cs typeface="Times New Roman"/>
              </a:rPr>
              <a:t> </a:t>
            </a:r>
            <a:r>
              <a:rPr dirty="0" sz="1450" spc="-10">
                <a:latin typeface="Times New Roman"/>
                <a:cs typeface="Times New Roman"/>
              </a:rPr>
              <a:t>am</a:t>
            </a:r>
            <a:r>
              <a:rPr dirty="0" sz="1450" spc="20">
                <a:latin typeface="Times New Roman"/>
                <a:cs typeface="Times New Roman"/>
              </a:rPr>
              <a:t> </a:t>
            </a:r>
            <a:r>
              <a:rPr dirty="0" sz="1450" spc="-10">
                <a:latin typeface="Times New Roman"/>
                <a:cs typeface="Times New Roman"/>
              </a:rPr>
              <a:t>in</a:t>
            </a:r>
            <a:r>
              <a:rPr dirty="0" sz="1450" spc="15">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habit,"</a:t>
            </a:r>
            <a:r>
              <a:rPr dirty="0" sz="1450" spc="15">
                <a:latin typeface="Times New Roman"/>
                <a:cs typeface="Times New Roman"/>
              </a:rPr>
              <a:t> </a:t>
            </a:r>
            <a:r>
              <a:rPr dirty="0" sz="1450" spc="-10">
                <a:latin typeface="Times New Roman"/>
                <a:cs typeface="Times New Roman"/>
              </a:rPr>
              <a:t>replied</a:t>
            </a:r>
            <a:r>
              <a:rPr dirty="0" sz="1450" spc="20">
                <a:latin typeface="Times New Roman"/>
                <a:cs typeface="Times New Roman"/>
              </a:rPr>
              <a:t>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Prince,</a:t>
            </a:r>
            <a:r>
              <a:rPr dirty="0" sz="1450" spc="20">
                <a:latin typeface="Times New Roman"/>
                <a:cs typeface="Times New Roman"/>
              </a:rPr>
              <a:t> </a:t>
            </a:r>
            <a:r>
              <a:rPr dirty="0" sz="1450" spc="-10">
                <a:latin typeface="Times New Roman"/>
                <a:cs typeface="Times New Roman"/>
              </a:rPr>
              <a:t>"of</a:t>
            </a:r>
            <a:r>
              <a:rPr dirty="0" sz="1450" spc="15">
                <a:latin typeface="Times New Roman"/>
                <a:cs typeface="Times New Roman"/>
              </a:rPr>
              <a:t> </a:t>
            </a:r>
            <a:r>
              <a:rPr dirty="0" sz="1450" spc="-10">
                <a:latin typeface="Times New Roman"/>
                <a:cs typeface="Times New Roman"/>
              </a:rPr>
              <a:t>looking</a:t>
            </a:r>
            <a:r>
              <a:rPr dirty="0" sz="1450" spc="20">
                <a:latin typeface="Times New Roman"/>
                <a:cs typeface="Times New Roman"/>
              </a:rPr>
              <a:t> </a:t>
            </a:r>
            <a:r>
              <a:rPr dirty="0" sz="1450" spc="-5">
                <a:latin typeface="Times New Roman"/>
                <a:cs typeface="Times New Roman"/>
              </a:rPr>
              <a:t>not</a:t>
            </a:r>
            <a:r>
              <a:rPr dirty="0" sz="1450" spc="15">
                <a:latin typeface="Times New Roman"/>
                <a:cs typeface="Times New Roman"/>
              </a:rPr>
              <a:t> </a:t>
            </a:r>
            <a:r>
              <a:rPr dirty="0" sz="1450" spc="-10">
                <a:latin typeface="Times New Roman"/>
                <a:cs typeface="Times New Roman"/>
              </a:rPr>
              <a:t>so</a:t>
            </a:r>
            <a:r>
              <a:rPr dirty="0" sz="1450" spc="20">
                <a:latin typeface="Times New Roman"/>
                <a:cs typeface="Times New Roman"/>
              </a:rPr>
              <a:t> </a:t>
            </a:r>
            <a:r>
              <a:rPr dirty="0" sz="1450" spc="-10">
                <a:latin typeface="Times New Roman"/>
                <a:cs typeface="Times New Roman"/>
              </a:rPr>
              <a:t>much</a:t>
            </a:r>
            <a:r>
              <a:rPr dirty="0" sz="1450" spc="15">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nature</a:t>
            </a:r>
            <a:r>
              <a:rPr dirty="0" sz="1450" spc="2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paralytic man's."</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The Prince buried his face in his hands, and remained</a:t>
            </a:r>
            <a:r>
              <a:rPr dirty="0" sz="1450" spc="55">
                <a:latin typeface="Times New Roman"/>
                <a:cs typeface="Times New Roman"/>
              </a:rPr>
              <a:t> </a:t>
            </a:r>
            <a:r>
              <a:rPr dirty="0" sz="1450" spc="-10">
                <a:latin typeface="Times New Roman"/>
                <a:cs typeface="Times New Roman"/>
              </a:rPr>
              <a:t>silent.</a:t>
            </a:r>
            <a:endParaRPr sz="1450">
              <a:latin typeface="Times New Roman"/>
              <a:cs typeface="Times New Roman"/>
            </a:endParaRPr>
          </a:p>
          <a:p>
            <a:pPr algn="just" marL="12700" marR="8255">
              <a:lnSpc>
                <a:spcPts val="1730"/>
              </a:lnSpc>
              <a:spcBef>
                <a:spcPts val="919"/>
              </a:spcBef>
            </a:pPr>
            <a:r>
              <a:rPr dirty="0" sz="1450" spc="-10">
                <a:latin typeface="Times New Roman"/>
                <a:cs typeface="Times New Roman"/>
              </a:rPr>
              <a:t>"I am almost rejoiced," continued the Colonel, "to know that </a:t>
            </a:r>
            <a:r>
              <a:rPr dirty="0" sz="1450" spc="-5">
                <a:latin typeface="Times New Roman"/>
                <a:cs typeface="Times New Roman"/>
              </a:rPr>
              <a:t>he </a:t>
            </a:r>
            <a:r>
              <a:rPr dirty="0" sz="1450" spc="-10">
                <a:latin typeface="Times New Roman"/>
                <a:cs typeface="Times New Roman"/>
              </a:rPr>
              <a:t>is dead. But  for </a:t>
            </a:r>
            <a:r>
              <a:rPr dirty="0" sz="1450" spc="-5">
                <a:latin typeface="Times New Roman"/>
                <a:cs typeface="Times New Roman"/>
              </a:rPr>
              <a:t>our 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cream tarts </a:t>
            </a:r>
            <a:r>
              <a:rPr dirty="0" sz="1450" spc="-5">
                <a:latin typeface="Times New Roman"/>
                <a:cs typeface="Times New Roman"/>
              </a:rPr>
              <a:t>I </a:t>
            </a:r>
            <a:r>
              <a:rPr dirty="0" sz="1450" spc="-10">
                <a:latin typeface="Times New Roman"/>
                <a:cs typeface="Times New Roman"/>
              </a:rPr>
              <a:t>confess my heart</a:t>
            </a:r>
            <a:r>
              <a:rPr dirty="0" sz="1450" spc="40">
                <a:latin typeface="Times New Roman"/>
                <a:cs typeface="Times New Roman"/>
              </a:rPr>
              <a:t> </a:t>
            </a:r>
            <a:r>
              <a:rPr dirty="0" sz="1450" spc="-10">
                <a:latin typeface="Times New Roman"/>
                <a:cs typeface="Times New Roman"/>
              </a:rPr>
              <a:t>bleeds."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"Geraldine," said the Prince, raising his face, "that unhappy lad was last </a:t>
            </a:r>
            <a:r>
              <a:rPr dirty="0" sz="1450" spc="-5">
                <a:latin typeface="Times New Roman"/>
                <a:cs typeface="Times New Roman"/>
              </a:rPr>
              <a:t>night  </a:t>
            </a:r>
            <a:r>
              <a:rPr dirty="0" sz="1450" spc="-10">
                <a:latin typeface="Times New Roman"/>
                <a:cs typeface="Times New Roman"/>
              </a:rPr>
              <a:t>as innocent as </a:t>
            </a:r>
            <a:r>
              <a:rPr dirty="0" sz="1450" spc="-5">
                <a:latin typeface="Times New Roman"/>
                <a:cs typeface="Times New Roman"/>
              </a:rPr>
              <a:t>you </a:t>
            </a:r>
            <a:r>
              <a:rPr dirty="0" sz="1450" spc="-10">
                <a:latin typeface="Times New Roman"/>
                <a:cs typeface="Times New Roman"/>
              </a:rPr>
              <a:t>and I; and this morning the guilt </a:t>
            </a:r>
            <a:r>
              <a:rPr dirty="0" sz="1450" spc="-5">
                <a:latin typeface="Times New Roman"/>
                <a:cs typeface="Times New Roman"/>
              </a:rPr>
              <a:t>of </a:t>
            </a:r>
            <a:r>
              <a:rPr dirty="0" sz="1450" spc="-10">
                <a:latin typeface="Times New Roman"/>
                <a:cs typeface="Times New Roman"/>
              </a:rPr>
              <a:t>blood is </a:t>
            </a:r>
            <a:r>
              <a:rPr dirty="0" sz="1450" spc="-5">
                <a:latin typeface="Times New Roman"/>
                <a:cs typeface="Times New Roman"/>
              </a:rPr>
              <a:t>on </a:t>
            </a:r>
            <a:r>
              <a:rPr dirty="0" sz="1450" spc="-10">
                <a:latin typeface="Times New Roman"/>
                <a:cs typeface="Times New Roman"/>
              </a:rPr>
              <a:t>his soul.  When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the President, my heart grows sick within me. </a:t>
            </a:r>
            <a:r>
              <a:rPr dirty="0" sz="1450" spc="-5">
                <a:latin typeface="Times New Roman"/>
                <a:cs typeface="Times New Roman"/>
              </a:rPr>
              <a:t>I do not </a:t>
            </a:r>
            <a:r>
              <a:rPr dirty="0" sz="1450" spc="-10">
                <a:latin typeface="Times New Roman"/>
                <a:cs typeface="Times New Roman"/>
              </a:rPr>
              <a:t>know  how it shall </a:t>
            </a:r>
            <a:r>
              <a:rPr dirty="0" sz="1450" spc="-5">
                <a:latin typeface="Times New Roman"/>
                <a:cs typeface="Times New Roman"/>
              </a:rPr>
              <a:t>be </a:t>
            </a:r>
            <a:r>
              <a:rPr dirty="0" sz="1450" spc="-10">
                <a:latin typeface="Times New Roman"/>
                <a:cs typeface="Times New Roman"/>
              </a:rPr>
              <a:t>done, </a:t>
            </a:r>
            <a:r>
              <a:rPr dirty="0" sz="1450" spc="-5">
                <a:latin typeface="Times New Roman"/>
                <a:cs typeface="Times New Roman"/>
              </a:rPr>
              <a:t>but I </a:t>
            </a:r>
            <a:r>
              <a:rPr dirty="0" sz="1450" spc="-10">
                <a:latin typeface="Times New Roman"/>
                <a:cs typeface="Times New Roman"/>
              </a:rPr>
              <a:t>shall have that scoundrel at my mercy as there is </a:t>
            </a:r>
            <a:r>
              <a:rPr dirty="0" sz="1450" spc="-5">
                <a:latin typeface="Times New Roman"/>
                <a:cs typeface="Times New Roman"/>
              </a:rPr>
              <a:t>a  </a:t>
            </a:r>
            <a:r>
              <a:rPr dirty="0" sz="1450" spc="-10">
                <a:latin typeface="Times New Roman"/>
                <a:cs typeface="Times New Roman"/>
              </a:rPr>
              <a:t>God in heaven. What an experience, what </a:t>
            </a:r>
            <a:r>
              <a:rPr dirty="0" sz="1450" spc="-5">
                <a:latin typeface="Times New Roman"/>
                <a:cs typeface="Times New Roman"/>
              </a:rPr>
              <a:t>a </a:t>
            </a:r>
            <a:r>
              <a:rPr dirty="0" sz="1450" spc="-10">
                <a:latin typeface="Times New Roman"/>
                <a:cs typeface="Times New Roman"/>
              </a:rPr>
              <a:t>lesson, was that game </a:t>
            </a:r>
            <a:r>
              <a:rPr dirty="0" sz="1450" spc="-5">
                <a:latin typeface="Times New Roman"/>
                <a:cs typeface="Times New Roman"/>
              </a:rPr>
              <a:t>of</a:t>
            </a:r>
            <a:r>
              <a:rPr dirty="0" sz="1450" spc="110">
                <a:latin typeface="Times New Roman"/>
                <a:cs typeface="Times New Roman"/>
              </a:rPr>
              <a:t> </a:t>
            </a:r>
            <a:r>
              <a:rPr dirty="0" sz="1450" spc="-10">
                <a:latin typeface="Times New Roman"/>
                <a:cs typeface="Times New Roman"/>
              </a:rPr>
              <a:t>cards!"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"One," said the Colonel, "never to </a:t>
            </a:r>
            <a:r>
              <a:rPr dirty="0" sz="1450" spc="-5">
                <a:latin typeface="Times New Roman"/>
                <a:cs typeface="Times New Roman"/>
              </a:rPr>
              <a:t>be</a:t>
            </a:r>
            <a:r>
              <a:rPr dirty="0" sz="1450" spc="25">
                <a:latin typeface="Times New Roman"/>
                <a:cs typeface="Times New Roman"/>
              </a:rPr>
              <a:t> </a:t>
            </a:r>
            <a:r>
              <a:rPr dirty="0" sz="1450" spc="-10">
                <a:latin typeface="Times New Roman"/>
                <a:cs typeface="Times New Roman"/>
              </a:rPr>
              <a:t>repeated."</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The Prince remained so long without replying, that Geraldine grew</a:t>
            </a:r>
            <a:r>
              <a:rPr dirty="0" sz="1450" spc="105">
                <a:latin typeface="Times New Roman"/>
                <a:cs typeface="Times New Roman"/>
              </a:rPr>
              <a:t> </a:t>
            </a:r>
            <a:r>
              <a:rPr dirty="0" sz="1450" spc="-10">
                <a:latin typeface="Times New Roman"/>
                <a:cs typeface="Times New Roman"/>
              </a:rPr>
              <a:t>alarmed.</a:t>
            </a:r>
            <a:endParaRPr sz="1450">
              <a:latin typeface="Times New Roman"/>
              <a:cs typeface="Times New Roman"/>
            </a:endParaRPr>
          </a:p>
          <a:p>
            <a:pPr algn="just" marL="12700" marR="8890">
              <a:lnSpc>
                <a:spcPts val="1730"/>
              </a:lnSpc>
              <a:spcBef>
                <a:spcPts val="915"/>
              </a:spcBef>
            </a:pPr>
            <a:r>
              <a:rPr dirty="0" sz="1450" spc="-45">
                <a:latin typeface="Times New Roman"/>
                <a:cs typeface="Times New Roman"/>
              </a:rPr>
              <a:t>"You </a:t>
            </a:r>
            <a:r>
              <a:rPr dirty="0" sz="1450" spc="-10">
                <a:latin typeface="Times New Roman"/>
                <a:cs typeface="Times New Roman"/>
              </a:rPr>
              <a:t>cannot mean to return," </a:t>
            </a:r>
            <a:r>
              <a:rPr dirty="0" sz="1450" spc="-5">
                <a:latin typeface="Times New Roman"/>
                <a:cs typeface="Times New Roman"/>
              </a:rPr>
              <a:t>he </a:t>
            </a:r>
            <a:r>
              <a:rPr dirty="0" sz="1450" spc="-10">
                <a:latin typeface="Times New Roman"/>
                <a:cs typeface="Times New Roman"/>
              </a:rPr>
              <a:t>said. </a:t>
            </a:r>
            <a:r>
              <a:rPr dirty="0" sz="1450" spc="-45">
                <a:latin typeface="Times New Roman"/>
                <a:cs typeface="Times New Roman"/>
              </a:rPr>
              <a:t>"You </a:t>
            </a:r>
            <a:r>
              <a:rPr dirty="0" sz="1450" spc="-10">
                <a:latin typeface="Times New Roman"/>
                <a:cs typeface="Times New Roman"/>
              </a:rPr>
              <a:t>have </a:t>
            </a:r>
            <a:r>
              <a:rPr dirty="0" sz="1450" spc="-15">
                <a:latin typeface="Times New Roman"/>
                <a:cs typeface="Times New Roman"/>
              </a:rPr>
              <a:t>suffered </a:t>
            </a:r>
            <a:r>
              <a:rPr dirty="0" sz="1450" spc="-10">
                <a:latin typeface="Times New Roman"/>
                <a:cs typeface="Times New Roman"/>
              </a:rPr>
              <a:t>too much and seen  too much horror </a:t>
            </a:r>
            <a:r>
              <a:rPr dirty="0" sz="1450" spc="-20">
                <a:latin typeface="Times New Roman"/>
                <a:cs typeface="Times New Roman"/>
              </a:rPr>
              <a:t>already. </a:t>
            </a:r>
            <a:r>
              <a:rPr dirty="0" sz="1450" spc="-10">
                <a:latin typeface="Times New Roman"/>
                <a:cs typeface="Times New Roman"/>
              </a:rPr>
              <a:t>The duties </a:t>
            </a:r>
            <a:r>
              <a:rPr dirty="0" sz="1450" spc="-5">
                <a:latin typeface="Times New Roman"/>
                <a:cs typeface="Times New Roman"/>
              </a:rPr>
              <a:t>of your </a:t>
            </a:r>
            <a:r>
              <a:rPr dirty="0" sz="1450" spc="-10">
                <a:latin typeface="Times New Roman"/>
                <a:cs typeface="Times New Roman"/>
              </a:rPr>
              <a:t>high position forbid the repetition  </a:t>
            </a:r>
            <a:r>
              <a:rPr dirty="0" sz="1450" spc="-5">
                <a:latin typeface="Times New Roman"/>
                <a:cs typeface="Times New Roman"/>
              </a:rPr>
              <a:t>of </a:t>
            </a:r>
            <a:r>
              <a:rPr dirty="0" sz="1450" spc="-10">
                <a:latin typeface="Times New Roman"/>
                <a:cs typeface="Times New Roman"/>
              </a:rPr>
              <a:t>the hazard."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"There is much in what </a:t>
            </a:r>
            <a:r>
              <a:rPr dirty="0" sz="1450" spc="-5">
                <a:latin typeface="Times New Roman"/>
                <a:cs typeface="Times New Roman"/>
              </a:rPr>
              <a:t>you </a:t>
            </a:r>
            <a:r>
              <a:rPr dirty="0" sz="1450" spc="-25">
                <a:latin typeface="Times New Roman"/>
                <a:cs typeface="Times New Roman"/>
              </a:rPr>
              <a:t>say," </a:t>
            </a:r>
            <a:r>
              <a:rPr dirty="0" sz="1450" spc="-10">
                <a:latin typeface="Times New Roman"/>
                <a:cs typeface="Times New Roman"/>
              </a:rPr>
              <a:t>replied Prince Florizel,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altogether pleased with my own determination. Alas! in the clothes </a:t>
            </a:r>
            <a:r>
              <a:rPr dirty="0" sz="1450" spc="-5">
                <a:latin typeface="Times New Roman"/>
                <a:cs typeface="Times New Roman"/>
              </a:rPr>
              <a:t>of </a:t>
            </a:r>
            <a:r>
              <a:rPr dirty="0" sz="1450" spc="-10">
                <a:latin typeface="Times New Roman"/>
                <a:cs typeface="Times New Roman"/>
              </a:rPr>
              <a:t>the  greatest potentate, what is there </a:t>
            </a:r>
            <a:r>
              <a:rPr dirty="0" sz="1450" spc="-5">
                <a:latin typeface="Times New Roman"/>
                <a:cs typeface="Times New Roman"/>
              </a:rPr>
              <a:t>but a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never felt my weakness more  acutely than </a:t>
            </a:r>
            <a:r>
              <a:rPr dirty="0" sz="1450" spc="-30">
                <a:latin typeface="Times New Roman"/>
                <a:cs typeface="Times New Roman"/>
              </a:rPr>
              <a:t>now, </a:t>
            </a:r>
            <a:r>
              <a:rPr dirty="0" sz="1450" spc="-10">
                <a:latin typeface="Times New Roman"/>
                <a:cs typeface="Times New Roman"/>
              </a:rPr>
              <a:t>Geraldine, </a:t>
            </a:r>
            <a:r>
              <a:rPr dirty="0" sz="1450" spc="-5">
                <a:latin typeface="Times New Roman"/>
                <a:cs typeface="Times New Roman"/>
              </a:rPr>
              <a:t>but </a:t>
            </a:r>
            <a:r>
              <a:rPr dirty="0" sz="1450" spc="-10">
                <a:latin typeface="Times New Roman"/>
                <a:cs typeface="Times New Roman"/>
              </a:rPr>
              <a:t>it is stronger than I. Can </a:t>
            </a:r>
            <a:r>
              <a:rPr dirty="0" sz="1450" spc="-5">
                <a:latin typeface="Times New Roman"/>
                <a:cs typeface="Times New Roman"/>
              </a:rPr>
              <a:t>I </a:t>
            </a:r>
            <a:r>
              <a:rPr dirty="0" sz="1450" spc="-10">
                <a:latin typeface="Times New Roman"/>
                <a:cs typeface="Times New Roman"/>
              </a:rPr>
              <a:t>cease to interest  myself in the fortunes </a:t>
            </a:r>
            <a:r>
              <a:rPr dirty="0" sz="1450" spc="-5">
                <a:latin typeface="Times New Roman"/>
                <a:cs typeface="Times New Roman"/>
              </a:rPr>
              <a:t>of </a:t>
            </a:r>
            <a:r>
              <a:rPr dirty="0" sz="1450" spc="-10">
                <a:latin typeface="Times New Roman"/>
                <a:cs typeface="Times New Roman"/>
              </a:rPr>
              <a:t>the unhappy </a:t>
            </a:r>
            <a:r>
              <a:rPr dirty="0" sz="1450" spc="-5">
                <a:latin typeface="Times New Roman"/>
                <a:cs typeface="Times New Roman"/>
              </a:rPr>
              <a:t>young </a:t>
            </a:r>
            <a:r>
              <a:rPr dirty="0" sz="1450" spc="-10">
                <a:latin typeface="Times New Roman"/>
                <a:cs typeface="Times New Roman"/>
              </a:rPr>
              <a:t>man who supped with </a:t>
            </a:r>
            <a:r>
              <a:rPr dirty="0" sz="1450" spc="-5">
                <a:latin typeface="Times New Roman"/>
                <a:cs typeface="Times New Roman"/>
              </a:rPr>
              <a:t>us </a:t>
            </a:r>
            <a:r>
              <a:rPr dirty="0" sz="1450" spc="-10">
                <a:latin typeface="Times New Roman"/>
                <a:cs typeface="Times New Roman"/>
              </a:rPr>
              <a:t>some  hours ago? Can </a:t>
            </a:r>
            <a:r>
              <a:rPr dirty="0" sz="1450" spc="-5">
                <a:latin typeface="Times New Roman"/>
                <a:cs typeface="Times New Roman"/>
              </a:rPr>
              <a:t>I </a:t>
            </a:r>
            <a:r>
              <a:rPr dirty="0" sz="1450" spc="-10">
                <a:latin typeface="Times New Roman"/>
                <a:cs typeface="Times New Roman"/>
              </a:rPr>
              <a:t>leave the President to follow his nefarious career unwatched?  Can </a:t>
            </a:r>
            <a:r>
              <a:rPr dirty="0" sz="1450" spc="-5">
                <a:latin typeface="Times New Roman"/>
                <a:cs typeface="Times New Roman"/>
              </a:rPr>
              <a:t>I </a:t>
            </a:r>
            <a:r>
              <a:rPr dirty="0" sz="1450" spc="-10">
                <a:latin typeface="Times New Roman"/>
                <a:cs typeface="Times New Roman"/>
              </a:rPr>
              <a:t>begin an adventure so entrancing, and </a:t>
            </a:r>
            <a:r>
              <a:rPr dirty="0" sz="1450" spc="-5">
                <a:latin typeface="Times New Roman"/>
                <a:cs typeface="Times New Roman"/>
              </a:rPr>
              <a:t>not </a:t>
            </a:r>
            <a:r>
              <a:rPr dirty="0" sz="1450" spc="-10">
                <a:latin typeface="Times New Roman"/>
                <a:cs typeface="Times New Roman"/>
              </a:rPr>
              <a:t>follow it to an end? No,  Geraldine: </a:t>
            </a:r>
            <a:r>
              <a:rPr dirty="0" sz="1450" spc="-5">
                <a:latin typeface="Times New Roman"/>
                <a:cs typeface="Times New Roman"/>
              </a:rPr>
              <a:t>you </a:t>
            </a:r>
            <a:r>
              <a:rPr dirty="0" sz="1450" spc="-10">
                <a:latin typeface="Times New Roman"/>
                <a:cs typeface="Times New Roman"/>
              </a:rPr>
              <a:t>ask </a:t>
            </a:r>
            <a:r>
              <a:rPr dirty="0" sz="1450" spc="-5">
                <a:latin typeface="Times New Roman"/>
                <a:cs typeface="Times New Roman"/>
              </a:rPr>
              <a:t>of </a:t>
            </a:r>
            <a:r>
              <a:rPr dirty="0" sz="1450" spc="-10">
                <a:latin typeface="Times New Roman"/>
                <a:cs typeface="Times New Roman"/>
              </a:rPr>
              <a:t>the Prince more than the man is able to perform. </a:t>
            </a:r>
            <a:r>
              <a:rPr dirty="0" sz="1450" spc="-40">
                <a:latin typeface="Times New Roman"/>
                <a:cs typeface="Times New Roman"/>
              </a:rPr>
              <a:t>To-  </a:t>
            </a:r>
            <a:r>
              <a:rPr dirty="0" sz="1450" spc="-10">
                <a:latin typeface="Times New Roman"/>
                <a:cs typeface="Times New Roman"/>
              </a:rPr>
              <a:t>night, once more, we take </a:t>
            </a:r>
            <a:r>
              <a:rPr dirty="0" sz="1450" spc="-5">
                <a:latin typeface="Times New Roman"/>
                <a:cs typeface="Times New Roman"/>
              </a:rPr>
              <a:t>our </a:t>
            </a:r>
            <a:r>
              <a:rPr dirty="0" sz="1450" spc="-10">
                <a:latin typeface="Times New Roman"/>
                <a:cs typeface="Times New Roman"/>
              </a:rPr>
              <a:t>places at the table </a:t>
            </a:r>
            <a:r>
              <a:rPr dirty="0" sz="1450" spc="-5">
                <a:latin typeface="Times New Roman"/>
                <a:cs typeface="Times New Roman"/>
              </a:rPr>
              <a:t>of </a:t>
            </a:r>
            <a:r>
              <a:rPr dirty="0" sz="1450" spc="-10">
                <a:latin typeface="Times New Roman"/>
                <a:cs typeface="Times New Roman"/>
              </a:rPr>
              <a:t>the Suicide</a:t>
            </a:r>
            <a:r>
              <a:rPr dirty="0" sz="1450" spc="90">
                <a:latin typeface="Times New Roman"/>
                <a:cs typeface="Times New Roman"/>
              </a:rPr>
              <a:t> </a:t>
            </a:r>
            <a:r>
              <a:rPr dirty="0" sz="1450" spc="-10">
                <a:latin typeface="Times New Roman"/>
                <a:cs typeface="Times New Roman"/>
              </a:rPr>
              <a:t>Club."</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Colonel Geraldine fell </a:t>
            </a:r>
            <a:r>
              <a:rPr dirty="0" sz="1450" spc="-5">
                <a:latin typeface="Times New Roman"/>
                <a:cs typeface="Times New Roman"/>
              </a:rPr>
              <a:t>upon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knees.</a:t>
            </a:r>
            <a:endParaRPr sz="1450">
              <a:latin typeface="Times New Roman"/>
              <a:cs typeface="Times New Roman"/>
            </a:endParaRPr>
          </a:p>
          <a:p>
            <a:pPr algn="just" marL="12700" marR="8890">
              <a:lnSpc>
                <a:spcPts val="1730"/>
              </a:lnSpc>
              <a:spcBef>
                <a:spcPts val="919"/>
              </a:spcBef>
            </a:pPr>
            <a:r>
              <a:rPr dirty="0" sz="1450" spc="-20">
                <a:latin typeface="Times New Roman"/>
                <a:cs typeface="Times New Roman"/>
              </a:rPr>
              <a:t>"Will </a:t>
            </a:r>
            <a:r>
              <a:rPr dirty="0" sz="1450" spc="-5">
                <a:latin typeface="Times New Roman"/>
                <a:cs typeface="Times New Roman"/>
              </a:rPr>
              <a:t>your </a:t>
            </a:r>
            <a:r>
              <a:rPr dirty="0" sz="1450" spc="-10">
                <a:latin typeface="Times New Roman"/>
                <a:cs typeface="Times New Roman"/>
              </a:rPr>
              <a:t>Highness take my life?" </a:t>
            </a:r>
            <a:r>
              <a:rPr dirty="0" sz="1450" spc="-5">
                <a:latin typeface="Times New Roman"/>
                <a:cs typeface="Times New Roman"/>
              </a:rPr>
              <a:t>he </a:t>
            </a:r>
            <a:r>
              <a:rPr dirty="0" sz="1450" spc="-10">
                <a:latin typeface="Times New Roman"/>
                <a:cs typeface="Times New Roman"/>
              </a:rPr>
              <a:t>cried. "It is his </a:t>
            </a:r>
            <a:r>
              <a:rPr dirty="0" sz="1450" spc="-5">
                <a:latin typeface="Times New Roman"/>
                <a:cs typeface="Times New Roman"/>
              </a:rPr>
              <a:t>- </a:t>
            </a:r>
            <a:r>
              <a:rPr dirty="0" sz="1450" spc="-10">
                <a:latin typeface="Times New Roman"/>
                <a:cs typeface="Times New Roman"/>
              </a:rPr>
              <a:t>his freely; </a:t>
            </a:r>
            <a:r>
              <a:rPr dirty="0" sz="1450" spc="-5">
                <a:latin typeface="Times New Roman"/>
                <a:cs typeface="Times New Roman"/>
              </a:rPr>
              <a:t>but do not,  </a:t>
            </a:r>
            <a:r>
              <a:rPr dirty="0" sz="1450" spc="-10">
                <a:latin typeface="Times New Roman"/>
                <a:cs typeface="Times New Roman"/>
              </a:rPr>
              <a:t>O </a:t>
            </a:r>
            <a:r>
              <a:rPr dirty="0" sz="1450" spc="-5">
                <a:latin typeface="Times New Roman"/>
                <a:cs typeface="Times New Roman"/>
              </a:rPr>
              <a:t>do not! </a:t>
            </a:r>
            <a:r>
              <a:rPr dirty="0" sz="1450" spc="-10">
                <a:latin typeface="Times New Roman"/>
                <a:cs typeface="Times New Roman"/>
              </a:rPr>
              <a:t>let him ask me to countenance so terrible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risk."</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"Colonel Geraldine," replied the Prince, with some haughtiness </a:t>
            </a:r>
            <a:r>
              <a:rPr dirty="0" sz="1450" spc="-5">
                <a:latin typeface="Times New Roman"/>
                <a:cs typeface="Times New Roman"/>
              </a:rPr>
              <a:t>of </a:t>
            </a:r>
            <a:r>
              <a:rPr dirty="0" sz="1450" spc="-15">
                <a:latin typeface="Times New Roman"/>
                <a:cs typeface="Times New Roman"/>
              </a:rPr>
              <a:t>manner,  </a:t>
            </a:r>
            <a:r>
              <a:rPr dirty="0" sz="1450" spc="-10">
                <a:latin typeface="Times New Roman"/>
                <a:cs typeface="Times New Roman"/>
              </a:rPr>
              <a:t>"your life is absolutely </a:t>
            </a:r>
            <a:r>
              <a:rPr dirty="0" sz="1450" spc="-5">
                <a:latin typeface="Times New Roman"/>
                <a:cs typeface="Times New Roman"/>
              </a:rPr>
              <a:t>your </a:t>
            </a:r>
            <a:r>
              <a:rPr dirty="0" sz="1450" spc="-10">
                <a:latin typeface="Times New Roman"/>
                <a:cs typeface="Times New Roman"/>
              </a:rPr>
              <a:t>own. </a:t>
            </a:r>
            <a:r>
              <a:rPr dirty="0" sz="1450" spc="-5">
                <a:latin typeface="Times New Roman"/>
                <a:cs typeface="Times New Roman"/>
              </a:rPr>
              <a:t>I </a:t>
            </a:r>
            <a:r>
              <a:rPr dirty="0" sz="1450" spc="-10">
                <a:latin typeface="Times New Roman"/>
                <a:cs typeface="Times New Roman"/>
              </a:rPr>
              <a:t>only looked for obedience; and when that  is unwillingly rendered, </a:t>
            </a:r>
            <a:r>
              <a:rPr dirty="0" sz="1450" spc="-5">
                <a:latin typeface="Times New Roman"/>
                <a:cs typeface="Times New Roman"/>
              </a:rPr>
              <a:t>I </a:t>
            </a:r>
            <a:r>
              <a:rPr dirty="0" sz="1450" spc="-10">
                <a:latin typeface="Times New Roman"/>
                <a:cs typeface="Times New Roman"/>
              </a:rPr>
              <a:t>shall look for that </a:t>
            </a:r>
            <a:r>
              <a:rPr dirty="0" sz="1450" spc="-5">
                <a:latin typeface="Times New Roman"/>
                <a:cs typeface="Times New Roman"/>
              </a:rPr>
              <a:t>no </a:t>
            </a:r>
            <a:r>
              <a:rPr dirty="0" sz="1450" spc="-20">
                <a:latin typeface="Times New Roman"/>
                <a:cs typeface="Times New Roman"/>
              </a:rPr>
              <a:t>longer. </a:t>
            </a:r>
            <a:r>
              <a:rPr dirty="0" sz="1450" spc="-5">
                <a:latin typeface="Times New Roman"/>
                <a:cs typeface="Times New Roman"/>
              </a:rPr>
              <a:t>I </a:t>
            </a:r>
            <a:r>
              <a:rPr dirty="0" sz="1450" spc="-10">
                <a:latin typeface="Times New Roman"/>
                <a:cs typeface="Times New Roman"/>
              </a:rPr>
              <a:t>add </a:t>
            </a:r>
            <a:r>
              <a:rPr dirty="0" sz="1450" spc="-5">
                <a:latin typeface="Times New Roman"/>
                <a:cs typeface="Times New Roman"/>
              </a:rPr>
              <a:t>one </a:t>
            </a:r>
            <a:r>
              <a:rPr dirty="0" sz="1450" spc="-10">
                <a:latin typeface="Times New Roman"/>
                <a:cs typeface="Times New Roman"/>
              </a:rPr>
              <a:t>word </a:t>
            </a:r>
            <a:r>
              <a:rPr dirty="0" sz="1450" spc="-5">
                <a:latin typeface="Times New Roman"/>
                <a:cs typeface="Times New Roman"/>
              </a:rPr>
              <a:t>your:  </a:t>
            </a:r>
            <a:r>
              <a:rPr dirty="0" sz="1450" spc="-10">
                <a:latin typeface="Times New Roman"/>
                <a:cs typeface="Times New Roman"/>
              </a:rPr>
              <a:t>importunity in this </a:t>
            </a:r>
            <a:r>
              <a:rPr dirty="0" sz="1450" spc="-15">
                <a:latin typeface="Times New Roman"/>
                <a:cs typeface="Times New Roman"/>
              </a:rPr>
              <a:t>affair </a:t>
            </a:r>
            <a:r>
              <a:rPr dirty="0" sz="1450" spc="-10">
                <a:latin typeface="Times New Roman"/>
                <a:cs typeface="Times New Roman"/>
              </a:rPr>
              <a:t>has been</a:t>
            </a:r>
            <a:r>
              <a:rPr dirty="0" sz="1450" spc="25">
                <a:latin typeface="Times New Roman"/>
                <a:cs typeface="Times New Roman"/>
              </a:rPr>
              <a:t> </a:t>
            </a:r>
            <a:r>
              <a:rPr dirty="0" sz="1450" spc="-10">
                <a:latin typeface="Times New Roman"/>
                <a:cs typeface="Times New Roman"/>
              </a:rPr>
              <a:t>sufficient."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 Master </a:t>
            </a:r>
            <a:r>
              <a:rPr dirty="0" sz="1450" spc="-5">
                <a:latin typeface="Times New Roman"/>
                <a:cs typeface="Times New Roman"/>
              </a:rPr>
              <a:t>of </a:t>
            </a:r>
            <a:r>
              <a:rPr dirty="0" sz="1450" spc="-10">
                <a:latin typeface="Times New Roman"/>
                <a:cs typeface="Times New Roman"/>
              </a:rPr>
              <a:t>the Horse regained his feet at</a:t>
            </a:r>
            <a:r>
              <a:rPr dirty="0" sz="1450" spc="30">
                <a:latin typeface="Times New Roman"/>
                <a:cs typeface="Times New Roman"/>
              </a:rPr>
              <a:t> </a:t>
            </a:r>
            <a:r>
              <a:rPr dirty="0" sz="1450" spc="-10">
                <a:latin typeface="Times New Roman"/>
                <a:cs typeface="Times New Roman"/>
              </a:rPr>
              <a:t>once.</a:t>
            </a:r>
            <a:endParaRPr sz="1450">
              <a:latin typeface="Times New Roman"/>
              <a:cs typeface="Times New Roman"/>
            </a:endParaRPr>
          </a:p>
          <a:p>
            <a:pPr algn="just" marL="12700" marR="8255">
              <a:lnSpc>
                <a:spcPts val="1730"/>
              </a:lnSpc>
              <a:spcBef>
                <a:spcPts val="919"/>
              </a:spcBef>
            </a:pPr>
            <a:r>
              <a:rPr dirty="0" sz="1450" spc="-40">
                <a:latin typeface="Times New Roman"/>
                <a:cs typeface="Times New Roman"/>
              </a:rPr>
              <a:t>"Your </a:t>
            </a:r>
            <a:r>
              <a:rPr dirty="0" sz="1450" spc="-10">
                <a:latin typeface="Times New Roman"/>
                <a:cs typeface="Times New Roman"/>
              </a:rPr>
              <a:t>Highness," </a:t>
            </a:r>
            <a:r>
              <a:rPr dirty="0" sz="1450" spc="-5">
                <a:latin typeface="Times New Roman"/>
                <a:cs typeface="Times New Roman"/>
              </a:rPr>
              <a:t>he </a:t>
            </a:r>
            <a:r>
              <a:rPr dirty="0" sz="1450" spc="-10">
                <a:latin typeface="Times New Roman"/>
                <a:cs typeface="Times New Roman"/>
              </a:rPr>
              <a:t>said, "may </a:t>
            </a:r>
            <a:r>
              <a:rPr dirty="0" sz="1450" spc="-5">
                <a:latin typeface="Times New Roman"/>
                <a:cs typeface="Times New Roman"/>
              </a:rPr>
              <a:t>I be </a:t>
            </a:r>
            <a:r>
              <a:rPr dirty="0" sz="1450" spc="-10">
                <a:latin typeface="Times New Roman"/>
                <a:cs typeface="Times New Roman"/>
              </a:rPr>
              <a:t>excused in my attendance this afternoon?  </a:t>
            </a:r>
            <a:r>
              <a:rPr dirty="0" sz="1450" spc="-5">
                <a:latin typeface="Times New Roman"/>
                <a:cs typeface="Times New Roman"/>
              </a:rPr>
              <a:t>I </a:t>
            </a:r>
            <a:r>
              <a:rPr dirty="0" sz="1450" spc="-10">
                <a:latin typeface="Times New Roman"/>
                <a:cs typeface="Times New Roman"/>
              </a:rPr>
              <a:t>dare </a:t>
            </a:r>
            <a:r>
              <a:rPr dirty="0" sz="1450" spc="-5">
                <a:latin typeface="Times New Roman"/>
                <a:cs typeface="Times New Roman"/>
              </a:rPr>
              <a:t>not, </a:t>
            </a:r>
            <a:r>
              <a:rPr dirty="0" sz="1450" spc="-10">
                <a:latin typeface="Times New Roman"/>
                <a:cs typeface="Times New Roman"/>
              </a:rPr>
              <a:t>as an honourable man, venture </a:t>
            </a:r>
            <a:r>
              <a:rPr dirty="0" sz="1450" spc="-5">
                <a:latin typeface="Times New Roman"/>
                <a:cs typeface="Times New Roman"/>
              </a:rPr>
              <a:t>a </a:t>
            </a:r>
            <a:r>
              <a:rPr dirty="0" sz="1450" spc="-10">
                <a:latin typeface="Times New Roman"/>
                <a:cs typeface="Times New Roman"/>
              </a:rPr>
              <a:t>second time into that fatal house  until </a:t>
            </a:r>
            <a:r>
              <a:rPr dirty="0" sz="1450" spc="-5">
                <a:latin typeface="Times New Roman"/>
                <a:cs typeface="Times New Roman"/>
              </a:rPr>
              <a:t>I </a:t>
            </a:r>
            <a:r>
              <a:rPr dirty="0" sz="1450" spc="-10">
                <a:latin typeface="Times New Roman"/>
                <a:cs typeface="Times New Roman"/>
              </a:rPr>
              <a:t>have perfectly ordered my </a:t>
            </a:r>
            <a:r>
              <a:rPr dirty="0" sz="1450" spc="-15">
                <a:latin typeface="Times New Roman"/>
                <a:cs typeface="Times New Roman"/>
              </a:rPr>
              <a:t>affairs. </a:t>
            </a:r>
            <a:r>
              <a:rPr dirty="0" sz="1450" spc="-45">
                <a:latin typeface="Times New Roman"/>
                <a:cs typeface="Times New Roman"/>
              </a:rPr>
              <a:t>Your </a:t>
            </a:r>
            <a:r>
              <a:rPr dirty="0" sz="1450" spc="-10">
                <a:latin typeface="Times New Roman"/>
                <a:cs typeface="Times New Roman"/>
              </a:rPr>
              <a:t>Highness shall meet, </a:t>
            </a:r>
            <a:r>
              <a:rPr dirty="0" sz="1450" spc="-5">
                <a:latin typeface="Times New Roman"/>
                <a:cs typeface="Times New Roman"/>
              </a:rPr>
              <a:t>I </a:t>
            </a:r>
            <a:r>
              <a:rPr dirty="0" sz="1450" spc="-10">
                <a:latin typeface="Times New Roman"/>
                <a:cs typeface="Times New Roman"/>
              </a:rPr>
              <a:t>promise  him, with </a:t>
            </a:r>
            <a:r>
              <a:rPr dirty="0" sz="1450" spc="-5">
                <a:latin typeface="Times New Roman"/>
                <a:cs typeface="Times New Roman"/>
              </a:rPr>
              <a:t>no </a:t>
            </a:r>
            <a:r>
              <a:rPr dirty="0" sz="1450" spc="-10">
                <a:latin typeface="Times New Roman"/>
                <a:cs typeface="Times New Roman"/>
              </a:rPr>
              <a:t>more opposition from the most devoted and grateful </a:t>
            </a:r>
            <a:r>
              <a:rPr dirty="0" sz="1450" spc="-5">
                <a:latin typeface="Times New Roman"/>
                <a:cs typeface="Times New Roman"/>
              </a:rPr>
              <a:t>of </a:t>
            </a:r>
            <a:r>
              <a:rPr dirty="0" sz="1450" spc="-10">
                <a:latin typeface="Times New Roman"/>
                <a:cs typeface="Times New Roman"/>
              </a:rPr>
              <a:t>his  servants."</a:t>
            </a:r>
            <a:endParaRPr sz="1450">
              <a:latin typeface="Times New Roman"/>
              <a:cs typeface="Times New Roman"/>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fogs and tearful depressions were there alike unknown. A well-delivered blow  </a:t>
            </a:r>
            <a:r>
              <a:rPr dirty="0" sz="1450" spc="-5">
                <a:latin typeface="Times New Roman"/>
                <a:cs typeface="Times New Roman"/>
              </a:rPr>
              <a:t>upon a </a:t>
            </a:r>
            <a:r>
              <a:rPr dirty="0" sz="1450" spc="-10">
                <a:latin typeface="Times New Roman"/>
                <a:cs typeface="Times New Roman"/>
              </a:rPr>
              <a:t>table, </a:t>
            </a:r>
            <a:r>
              <a:rPr dirty="0" sz="1450" spc="-5">
                <a:latin typeface="Times New Roman"/>
                <a:cs typeface="Times New Roman"/>
              </a:rPr>
              <a:t>or a </a:t>
            </a:r>
            <a:r>
              <a:rPr dirty="0" sz="1450" spc="-10">
                <a:latin typeface="Times New Roman"/>
                <a:cs typeface="Times New Roman"/>
              </a:rPr>
              <a:t>noble attitude, imitated from Melingne </a:t>
            </a:r>
            <a:r>
              <a:rPr dirty="0" sz="1450" spc="-5">
                <a:latin typeface="Times New Roman"/>
                <a:cs typeface="Times New Roman"/>
              </a:rPr>
              <a:t>or </a:t>
            </a:r>
            <a:r>
              <a:rPr dirty="0" sz="1450" spc="-10">
                <a:latin typeface="Times New Roman"/>
                <a:cs typeface="Times New Roman"/>
              </a:rPr>
              <a:t>Frederic, relieved  his irritation like </a:t>
            </a:r>
            <a:r>
              <a:rPr dirty="0" sz="1450" spc="-5">
                <a:latin typeface="Times New Roman"/>
                <a:cs typeface="Times New Roman"/>
              </a:rPr>
              <a:t>a </a:t>
            </a:r>
            <a:r>
              <a:rPr dirty="0" sz="1450" spc="-10">
                <a:latin typeface="Times New Roman"/>
                <a:cs typeface="Times New Roman"/>
              </a:rPr>
              <a:t>vengeance. Though the heaven had fallen, if </a:t>
            </a:r>
            <a:r>
              <a:rPr dirty="0" sz="1450" spc="-5">
                <a:latin typeface="Times New Roman"/>
                <a:cs typeface="Times New Roman"/>
              </a:rPr>
              <a:t>he </a:t>
            </a:r>
            <a:r>
              <a:rPr dirty="0" sz="1450" spc="-10">
                <a:latin typeface="Times New Roman"/>
                <a:cs typeface="Times New Roman"/>
              </a:rPr>
              <a:t>had played  his part with </a:t>
            </a:r>
            <a:r>
              <a:rPr dirty="0" sz="1450" spc="-20">
                <a:latin typeface="Times New Roman"/>
                <a:cs typeface="Times New Roman"/>
              </a:rPr>
              <a:t>propriety,</a:t>
            </a:r>
            <a:r>
              <a:rPr dirty="0" sz="1450" spc="320">
                <a:latin typeface="Times New Roman"/>
                <a:cs typeface="Times New Roman"/>
              </a:rPr>
              <a:t> </a:t>
            </a:r>
            <a:r>
              <a:rPr dirty="0" sz="1450" spc="-10">
                <a:latin typeface="Times New Roman"/>
                <a:cs typeface="Times New Roman"/>
              </a:rPr>
              <a:t>Berthelini had been content! And the man's  atmosphere, if </a:t>
            </a:r>
            <a:r>
              <a:rPr dirty="0" sz="1450" spc="-5">
                <a:latin typeface="Times New Roman"/>
                <a:cs typeface="Times New Roman"/>
              </a:rPr>
              <a:t>not </a:t>
            </a:r>
            <a:r>
              <a:rPr dirty="0" sz="1450" spc="-10">
                <a:latin typeface="Times New Roman"/>
                <a:cs typeface="Times New Roman"/>
              </a:rPr>
              <a:t>his example, reacted </a:t>
            </a:r>
            <a:r>
              <a:rPr dirty="0" sz="1450" spc="-5">
                <a:latin typeface="Times New Roman"/>
                <a:cs typeface="Times New Roman"/>
              </a:rPr>
              <a:t>on </a:t>
            </a:r>
            <a:r>
              <a:rPr dirty="0" sz="1450" spc="-10">
                <a:latin typeface="Times New Roman"/>
                <a:cs typeface="Times New Roman"/>
              </a:rPr>
              <a:t>his wife; for the couple doated </a:t>
            </a:r>
            <a:r>
              <a:rPr dirty="0" sz="1450" spc="-5">
                <a:latin typeface="Times New Roman"/>
                <a:cs typeface="Times New Roman"/>
              </a:rPr>
              <a:t>on  </a:t>
            </a:r>
            <a:r>
              <a:rPr dirty="0" sz="1450" spc="-10">
                <a:latin typeface="Times New Roman"/>
                <a:cs typeface="Times New Roman"/>
              </a:rPr>
              <a:t>each </a:t>
            </a:r>
            <a:r>
              <a:rPr dirty="0" sz="1450" spc="-20">
                <a:latin typeface="Times New Roman"/>
                <a:cs typeface="Times New Roman"/>
              </a:rPr>
              <a:t>other, </a:t>
            </a:r>
            <a:r>
              <a:rPr dirty="0" sz="1450" spc="-10">
                <a:latin typeface="Times New Roman"/>
                <a:cs typeface="Times New Roman"/>
              </a:rPr>
              <a:t>and although </a:t>
            </a:r>
            <a:r>
              <a:rPr dirty="0" sz="1450" spc="-5">
                <a:latin typeface="Times New Roman"/>
                <a:cs typeface="Times New Roman"/>
              </a:rPr>
              <a:t>you </a:t>
            </a:r>
            <a:r>
              <a:rPr dirty="0" sz="1450" spc="-10">
                <a:latin typeface="Times New Roman"/>
                <a:cs typeface="Times New Roman"/>
              </a:rPr>
              <a:t>would have </a:t>
            </a:r>
            <a:r>
              <a:rPr dirty="0" sz="1450" spc="-5">
                <a:latin typeface="Times New Roman"/>
                <a:cs typeface="Times New Roman"/>
              </a:rPr>
              <a:t>thought </a:t>
            </a:r>
            <a:r>
              <a:rPr dirty="0" sz="1450" spc="-10">
                <a:latin typeface="Times New Roman"/>
                <a:cs typeface="Times New Roman"/>
              </a:rPr>
              <a:t>they walked in different  worlds, yet continued to walk hand in</a:t>
            </a:r>
            <a:r>
              <a:rPr dirty="0" sz="1450" spc="2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chanced </a:t>
            </a:r>
            <a:r>
              <a:rPr dirty="0" sz="1450" spc="-5">
                <a:latin typeface="Times New Roman"/>
                <a:cs typeface="Times New Roman"/>
              </a:rPr>
              <a:t>one </a:t>
            </a:r>
            <a:r>
              <a:rPr dirty="0" sz="1450" spc="-10">
                <a:latin typeface="Times New Roman"/>
                <a:cs typeface="Times New Roman"/>
              </a:rPr>
              <a:t>day that Monsieur and Madame Berthelini descended with two  boxes and </a:t>
            </a:r>
            <a:r>
              <a:rPr dirty="0" sz="1450" spc="-5">
                <a:latin typeface="Times New Roman"/>
                <a:cs typeface="Times New Roman"/>
              </a:rPr>
              <a:t>a </a:t>
            </a:r>
            <a:r>
              <a:rPr dirty="0" sz="1450" spc="-10">
                <a:latin typeface="Times New Roman"/>
                <a:cs typeface="Times New Roman"/>
              </a:rPr>
              <a:t>guitar in </a:t>
            </a:r>
            <a:r>
              <a:rPr dirty="0" sz="1450" spc="-5">
                <a:latin typeface="Times New Roman"/>
                <a:cs typeface="Times New Roman"/>
              </a:rPr>
              <a:t>a </a:t>
            </a:r>
            <a:r>
              <a:rPr dirty="0" sz="1450" spc="-10">
                <a:latin typeface="Times New Roman"/>
                <a:cs typeface="Times New Roman"/>
              </a:rPr>
              <a:t>fat case at the station </a:t>
            </a:r>
            <a:r>
              <a:rPr dirty="0" sz="1450" spc="-5">
                <a:latin typeface="Times New Roman"/>
                <a:cs typeface="Times New Roman"/>
              </a:rPr>
              <a:t>of </a:t>
            </a:r>
            <a:r>
              <a:rPr dirty="0" sz="1450" spc="-10">
                <a:latin typeface="Times New Roman"/>
                <a:cs typeface="Times New Roman"/>
              </a:rPr>
              <a:t>the little town </a:t>
            </a:r>
            <a:r>
              <a:rPr dirty="0" sz="1450" spc="-5">
                <a:latin typeface="Times New Roman"/>
                <a:cs typeface="Times New Roman"/>
              </a:rPr>
              <a:t>of </a:t>
            </a:r>
            <a:r>
              <a:rPr dirty="0" sz="1450" spc="-10">
                <a:latin typeface="Times New Roman"/>
                <a:cs typeface="Times New Roman"/>
              </a:rPr>
              <a:t>Castel-le-  Gachis, and the omnibus carried them with their </a:t>
            </a:r>
            <a:r>
              <a:rPr dirty="0" sz="1450" spc="-15">
                <a:latin typeface="Times New Roman"/>
                <a:cs typeface="Times New Roman"/>
              </a:rPr>
              <a:t>effects </a:t>
            </a:r>
            <a:r>
              <a:rPr dirty="0" sz="1450" spc="-10">
                <a:latin typeface="Times New Roman"/>
                <a:cs typeface="Times New Roman"/>
              </a:rPr>
              <a:t>to the Hotel </a:t>
            </a:r>
            <a:r>
              <a:rPr dirty="0" sz="1450" spc="-5">
                <a:latin typeface="Times New Roman"/>
                <a:cs typeface="Times New Roman"/>
              </a:rPr>
              <a:t>of </a:t>
            </a:r>
            <a:r>
              <a:rPr dirty="0" sz="1450" spc="-10">
                <a:latin typeface="Times New Roman"/>
                <a:cs typeface="Times New Roman"/>
              </a:rPr>
              <a:t>the  Black Head. This was </a:t>
            </a:r>
            <a:r>
              <a:rPr dirty="0" sz="1450" spc="-5">
                <a:latin typeface="Times New Roman"/>
                <a:cs typeface="Times New Roman"/>
              </a:rPr>
              <a:t>a </a:t>
            </a:r>
            <a:r>
              <a:rPr dirty="0" sz="1450" spc="-10">
                <a:latin typeface="Times New Roman"/>
                <a:cs typeface="Times New Roman"/>
              </a:rPr>
              <a:t>dismal, conventual building in </a:t>
            </a:r>
            <a:r>
              <a:rPr dirty="0" sz="1450" spc="-5">
                <a:latin typeface="Times New Roman"/>
                <a:cs typeface="Times New Roman"/>
              </a:rPr>
              <a:t>a </a:t>
            </a:r>
            <a:r>
              <a:rPr dirty="0" sz="1450" spc="-10">
                <a:latin typeface="Times New Roman"/>
                <a:cs typeface="Times New Roman"/>
              </a:rPr>
              <a:t>narrow street,  capable </a:t>
            </a:r>
            <a:r>
              <a:rPr dirty="0" sz="1450" spc="-5">
                <a:latin typeface="Times New Roman"/>
                <a:cs typeface="Times New Roman"/>
              </a:rPr>
              <a:t>of </a:t>
            </a:r>
            <a:r>
              <a:rPr dirty="0" sz="1450" spc="-10">
                <a:latin typeface="Times New Roman"/>
                <a:cs typeface="Times New Roman"/>
              </a:rPr>
              <a:t>standing siege when once the gates were shut, and smelling  strangely in the interior </a:t>
            </a:r>
            <a:r>
              <a:rPr dirty="0" sz="1450" spc="-5">
                <a:latin typeface="Times New Roman"/>
                <a:cs typeface="Times New Roman"/>
              </a:rPr>
              <a:t>of </a:t>
            </a:r>
            <a:r>
              <a:rPr dirty="0" sz="1450" spc="-10">
                <a:latin typeface="Times New Roman"/>
                <a:cs typeface="Times New Roman"/>
              </a:rPr>
              <a:t>straw and chocolate and old feminine apparel.  Berthelini paused </a:t>
            </a:r>
            <a:r>
              <a:rPr dirty="0" sz="1450" spc="-5">
                <a:latin typeface="Times New Roman"/>
                <a:cs typeface="Times New Roman"/>
              </a:rPr>
              <a:t>upon </a:t>
            </a:r>
            <a:r>
              <a:rPr dirty="0" sz="1450" spc="-10">
                <a:latin typeface="Times New Roman"/>
                <a:cs typeface="Times New Roman"/>
              </a:rPr>
              <a:t>the threshold with </a:t>
            </a:r>
            <a:r>
              <a:rPr dirty="0" sz="1450" spc="-5">
                <a:latin typeface="Times New Roman"/>
                <a:cs typeface="Times New Roman"/>
              </a:rPr>
              <a:t>a </a:t>
            </a:r>
            <a:r>
              <a:rPr dirty="0" sz="1450" spc="-10">
                <a:latin typeface="Times New Roman"/>
                <a:cs typeface="Times New Roman"/>
              </a:rPr>
              <a:t>painful premonition. In some  former state, it seemed to him, </a:t>
            </a:r>
            <a:r>
              <a:rPr dirty="0" sz="1450" spc="-5">
                <a:latin typeface="Times New Roman"/>
                <a:cs typeface="Times New Roman"/>
              </a:rPr>
              <a:t>he </a:t>
            </a:r>
            <a:r>
              <a:rPr dirty="0" sz="1450" spc="-10">
                <a:latin typeface="Times New Roman"/>
                <a:cs typeface="Times New Roman"/>
              </a:rPr>
              <a:t>had visited </a:t>
            </a:r>
            <a:r>
              <a:rPr dirty="0" sz="1450" spc="-5">
                <a:latin typeface="Times New Roman"/>
                <a:cs typeface="Times New Roman"/>
              </a:rPr>
              <a:t>a </a:t>
            </a:r>
            <a:r>
              <a:rPr dirty="0" sz="1450" spc="-10">
                <a:latin typeface="Times New Roman"/>
                <a:cs typeface="Times New Roman"/>
              </a:rPr>
              <a:t>hostelry that smelt </a:t>
            </a:r>
            <a:r>
              <a:rPr dirty="0" sz="1450" spc="-5">
                <a:latin typeface="Times New Roman"/>
                <a:cs typeface="Times New Roman"/>
              </a:rPr>
              <a:t>not  </a:t>
            </a:r>
            <a:r>
              <a:rPr dirty="0" sz="1450" spc="-10">
                <a:latin typeface="Times New Roman"/>
                <a:cs typeface="Times New Roman"/>
              </a:rPr>
              <a:t>otherwise, and been ill</a:t>
            </a:r>
            <a:r>
              <a:rPr dirty="0" sz="1450" spc="5">
                <a:latin typeface="Times New Roman"/>
                <a:cs typeface="Times New Roman"/>
              </a:rPr>
              <a:t> </a:t>
            </a:r>
            <a:r>
              <a:rPr dirty="0" sz="1450" spc="-10">
                <a:latin typeface="Times New Roman"/>
                <a:cs typeface="Times New Roman"/>
              </a:rPr>
              <a:t>received.</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The landlord, </a:t>
            </a:r>
            <a:r>
              <a:rPr dirty="0" sz="1450" spc="-5">
                <a:latin typeface="Times New Roman"/>
                <a:cs typeface="Times New Roman"/>
              </a:rPr>
              <a:t>a </a:t>
            </a:r>
            <a:r>
              <a:rPr dirty="0" sz="1450" spc="-10">
                <a:latin typeface="Times New Roman"/>
                <a:cs typeface="Times New Roman"/>
              </a:rPr>
              <a:t>tragic person in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felt hat, rose from </a:t>
            </a:r>
            <a:r>
              <a:rPr dirty="0" sz="1450" spc="-5">
                <a:latin typeface="Times New Roman"/>
                <a:cs typeface="Times New Roman"/>
              </a:rPr>
              <a:t>a </a:t>
            </a:r>
            <a:r>
              <a:rPr dirty="0" sz="1450" spc="-10">
                <a:latin typeface="Times New Roman"/>
                <a:cs typeface="Times New Roman"/>
              </a:rPr>
              <a:t>business table  under the key-rack, and came forward, removing his hat with both hands as </a:t>
            </a:r>
            <a:r>
              <a:rPr dirty="0" sz="1450" spc="-5">
                <a:latin typeface="Times New Roman"/>
                <a:cs typeface="Times New Roman"/>
              </a:rPr>
              <a:t>he  </a:t>
            </a:r>
            <a:r>
              <a:rPr dirty="0" sz="1450" spc="-10">
                <a:latin typeface="Times New Roman"/>
                <a:cs typeface="Times New Roman"/>
              </a:rPr>
              <a:t>did so.</a:t>
            </a:r>
            <a:endParaRPr sz="1450">
              <a:latin typeface="Times New Roman"/>
              <a:cs typeface="Times New Roman"/>
            </a:endParaRPr>
          </a:p>
          <a:p>
            <a:pPr algn="just" marL="12700" marR="10795">
              <a:lnSpc>
                <a:spcPts val="1730"/>
              </a:lnSpc>
              <a:spcBef>
                <a:spcPts val="860"/>
              </a:spcBef>
            </a:pPr>
            <a:r>
              <a:rPr dirty="0" sz="1450" spc="-20">
                <a:latin typeface="Times New Roman"/>
                <a:cs typeface="Times New Roman"/>
              </a:rPr>
              <a:t>"Sir, </a:t>
            </a:r>
            <a:r>
              <a:rPr dirty="0" sz="1450" spc="-5">
                <a:latin typeface="Times New Roman"/>
                <a:cs typeface="Times New Roman"/>
              </a:rPr>
              <a:t>I </a:t>
            </a:r>
            <a:r>
              <a:rPr dirty="0" sz="1450" spc="-10">
                <a:latin typeface="Times New Roman"/>
                <a:cs typeface="Times New Roman"/>
              </a:rPr>
              <a:t>salute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I </a:t>
            </a:r>
            <a:r>
              <a:rPr dirty="0" sz="1450" spc="-10">
                <a:latin typeface="Times New Roman"/>
                <a:cs typeface="Times New Roman"/>
              </a:rPr>
              <a:t>inquire what is </a:t>
            </a:r>
            <a:r>
              <a:rPr dirty="0" sz="1450" spc="-5">
                <a:latin typeface="Times New Roman"/>
                <a:cs typeface="Times New Roman"/>
              </a:rPr>
              <a:t>your </a:t>
            </a:r>
            <a:r>
              <a:rPr dirty="0" sz="1450" spc="-15">
                <a:latin typeface="Times New Roman"/>
                <a:cs typeface="Times New Roman"/>
              </a:rPr>
              <a:t>charge </a:t>
            </a:r>
            <a:r>
              <a:rPr dirty="0" sz="1450" spc="-10">
                <a:latin typeface="Times New Roman"/>
                <a:cs typeface="Times New Roman"/>
              </a:rPr>
              <a:t>for artists?" inquired  Berthelini, with </a:t>
            </a:r>
            <a:r>
              <a:rPr dirty="0" sz="1450" spc="-5">
                <a:latin typeface="Times New Roman"/>
                <a:cs typeface="Times New Roman"/>
              </a:rPr>
              <a:t>a </a:t>
            </a:r>
            <a:r>
              <a:rPr dirty="0" sz="1450" spc="-10">
                <a:latin typeface="Times New Roman"/>
                <a:cs typeface="Times New Roman"/>
              </a:rPr>
              <a:t>courtesy at once splendid and</a:t>
            </a:r>
            <a:r>
              <a:rPr dirty="0" sz="1450" spc="40">
                <a:latin typeface="Times New Roman"/>
                <a:cs typeface="Times New Roman"/>
              </a:rPr>
              <a:t> </a:t>
            </a:r>
            <a:r>
              <a:rPr dirty="0" sz="1450" spc="-10">
                <a:latin typeface="Times New Roman"/>
                <a:cs typeface="Times New Roman"/>
              </a:rPr>
              <a:t>insinuating.</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"For artists?" said the landlord. His countenance fell and the smile </a:t>
            </a:r>
            <a:r>
              <a:rPr dirty="0" sz="1450" spc="-5">
                <a:latin typeface="Times New Roman"/>
                <a:cs typeface="Times New Roman"/>
              </a:rPr>
              <a:t>of </a:t>
            </a:r>
            <a:r>
              <a:rPr dirty="0" sz="1450" spc="-10">
                <a:latin typeface="Times New Roman"/>
                <a:cs typeface="Times New Roman"/>
              </a:rPr>
              <a:t>welcome  disappeared. "Oh, artists!" </a:t>
            </a:r>
            <a:r>
              <a:rPr dirty="0" sz="1450" spc="-5">
                <a:latin typeface="Times New Roman"/>
                <a:cs typeface="Times New Roman"/>
              </a:rPr>
              <a:t>he </a:t>
            </a:r>
            <a:r>
              <a:rPr dirty="0" sz="1450" spc="-10">
                <a:latin typeface="Times New Roman"/>
                <a:cs typeface="Times New Roman"/>
              </a:rPr>
              <a:t>added brutally; "four francs </a:t>
            </a:r>
            <a:r>
              <a:rPr dirty="0" sz="1450" spc="-5">
                <a:latin typeface="Times New Roman"/>
                <a:cs typeface="Times New Roman"/>
              </a:rPr>
              <a:t>a </a:t>
            </a:r>
            <a:r>
              <a:rPr dirty="0" sz="1450" spc="-25">
                <a:latin typeface="Times New Roman"/>
                <a:cs typeface="Times New Roman"/>
              </a:rPr>
              <a:t>day."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turned his back </a:t>
            </a:r>
            <a:r>
              <a:rPr dirty="0" sz="1450" spc="-5">
                <a:latin typeface="Times New Roman"/>
                <a:cs typeface="Times New Roman"/>
              </a:rPr>
              <a:t>upon </a:t>
            </a:r>
            <a:r>
              <a:rPr dirty="0" sz="1450" spc="-10">
                <a:latin typeface="Times New Roman"/>
                <a:cs typeface="Times New Roman"/>
              </a:rPr>
              <a:t>these inconsiderable</a:t>
            </a:r>
            <a:r>
              <a:rPr dirty="0" sz="1450" spc="15">
                <a:latin typeface="Times New Roman"/>
                <a:cs typeface="Times New Roman"/>
              </a:rPr>
              <a:t> </a:t>
            </a:r>
            <a:r>
              <a:rPr dirty="0" sz="1450" spc="-10">
                <a:latin typeface="Times New Roman"/>
                <a:cs typeface="Times New Roman"/>
              </a:rPr>
              <a:t>customers.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 commercial traveller is received, </a:t>
            </a:r>
            <a:r>
              <a:rPr dirty="0" sz="1450" spc="-5">
                <a:latin typeface="Times New Roman"/>
                <a:cs typeface="Times New Roman"/>
              </a:rPr>
              <a:t>he </a:t>
            </a:r>
            <a:r>
              <a:rPr dirty="0" sz="1450" spc="-10">
                <a:latin typeface="Times New Roman"/>
                <a:cs typeface="Times New Roman"/>
              </a:rPr>
              <a:t>also, </a:t>
            </a:r>
            <a:r>
              <a:rPr dirty="0" sz="1450" spc="-5">
                <a:latin typeface="Times New Roman"/>
                <a:cs typeface="Times New Roman"/>
              </a:rPr>
              <a:t>upon a </a:t>
            </a:r>
            <a:r>
              <a:rPr dirty="0" sz="1450" spc="-10">
                <a:latin typeface="Times New Roman"/>
                <a:cs typeface="Times New Roman"/>
              </a:rPr>
              <a:t>reduction </a:t>
            </a:r>
            <a:r>
              <a:rPr dirty="0" sz="1450" spc="-5">
                <a:latin typeface="Times New Roman"/>
                <a:cs typeface="Times New Roman"/>
              </a:rPr>
              <a:t>- </a:t>
            </a:r>
            <a:r>
              <a:rPr dirty="0" sz="1450" spc="-10">
                <a:latin typeface="Times New Roman"/>
                <a:cs typeface="Times New Roman"/>
              </a:rPr>
              <a:t>yet is </a:t>
            </a:r>
            <a:r>
              <a:rPr dirty="0" sz="1450" spc="-5">
                <a:latin typeface="Times New Roman"/>
                <a:cs typeface="Times New Roman"/>
              </a:rPr>
              <a:t>he  </a:t>
            </a:r>
            <a:r>
              <a:rPr dirty="0" sz="1450" spc="-10">
                <a:latin typeface="Times New Roman"/>
                <a:cs typeface="Times New Roman"/>
              </a:rPr>
              <a:t>welcome, yet can </a:t>
            </a:r>
            <a:r>
              <a:rPr dirty="0" sz="1450" spc="-5">
                <a:latin typeface="Times New Roman"/>
                <a:cs typeface="Times New Roman"/>
              </a:rPr>
              <a:t>he </a:t>
            </a:r>
            <a:r>
              <a:rPr dirty="0" sz="1450" spc="-10">
                <a:latin typeface="Times New Roman"/>
                <a:cs typeface="Times New Roman"/>
              </a:rPr>
              <a:t>command the fatted calf; </a:t>
            </a:r>
            <a:r>
              <a:rPr dirty="0" sz="1450" spc="-5">
                <a:latin typeface="Times New Roman"/>
                <a:cs typeface="Times New Roman"/>
              </a:rPr>
              <a:t>but </a:t>
            </a:r>
            <a:r>
              <a:rPr dirty="0" sz="1450" spc="-10">
                <a:latin typeface="Times New Roman"/>
                <a:cs typeface="Times New Roman"/>
              </a:rPr>
              <a:t>an artist, had </a:t>
            </a:r>
            <a:r>
              <a:rPr dirty="0" sz="1450" spc="-5">
                <a:latin typeface="Times New Roman"/>
                <a:cs typeface="Times New Roman"/>
              </a:rPr>
              <a:t>he </a:t>
            </a:r>
            <a:r>
              <a:rPr dirty="0" sz="1450" spc="-10">
                <a:latin typeface="Times New Roman"/>
                <a:cs typeface="Times New Roman"/>
              </a:rPr>
              <a:t>the manners  </a:t>
            </a:r>
            <a:r>
              <a:rPr dirty="0" sz="1450" spc="-5">
                <a:latin typeface="Times New Roman"/>
                <a:cs typeface="Times New Roman"/>
              </a:rPr>
              <a:t>of </a:t>
            </a:r>
            <a:r>
              <a:rPr dirty="0" sz="1450" spc="-10">
                <a:latin typeface="Times New Roman"/>
                <a:cs typeface="Times New Roman"/>
              </a:rPr>
              <a:t>an Almaviva, were </a:t>
            </a:r>
            <a:r>
              <a:rPr dirty="0" sz="1450" spc="-5">
                <a:latin typeface="Times New Roman"/>
                <a:cs typeface="Times New Roman"/>
              </a:rPr>
              <a:t>he </a:t>
            </a:r>
            <a:r>
              <a:rPr dirty="0" sz="1450" spc="-10">
                <a:latin typeface="Times New Roman"/>
                <a:cs typeface="Times New Roman"/>
              </a:rPr>
              <a:t>dressed like Solomon in all his </a:t>
            </a:r>
            <a:r>
              <a:rPr dirty="0" sz="1450" spc="-25">
                <a:latin typeface="Times New Roman"/>
                <a:cs typeface="Times New Roman"/>
              </a:rPr>
              <a:t>glory, </a:t>
            </a:r>
            <a:r>
              <a:rPr dirty="0" sz="1450" spc="-10">
                <a:latin typeface="Times New Roman"/>
                <a:cs typeface="Times New Roman"/>
              </a:rPr>
              <a:t>is received like  </a:t>
            </a:r>
            <a:r>
              <a:rPr dirty="0" sz="1450" spc="-5">
                <a:latin typeface="Times New Roman"/>
                <a:cs typeface="Times New Roman"/>
              </a:rPr>
              <a:t>a dog </a:t>
            </a:r>
            <a:r>
              <a:rPr dirty="0" sz="1450" spc="-10">
                <a:latin typeface="Times New Roman"/>
                <a:cs typeface="Times New Roman"/>
              </a:rPr>
              <a:t>and served like </a:t>
            </a:r>
            <a:r>
              <a:rPr dirty="0" sz="1450" spc="-5">
                <a:latin typeface="Times New Roman"/>
                <a:cs typeface="Times New Roman"/>
              </a:rPr>
              <a:t>a </a:t>
            </a:r>
            <a:r>
              <a:rPr dirty="0" sz="1450" spc="-10">
                <a:latin typeface="Times New Roman"/>
                <a:cs typeface="Times New Roman"/>
              </a:rPr>
              <a:t>timid lady travelling</a:t>
            </a:r>
            <a:r>
              <a:rPr dirty="0" sz="1450" spc="20">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11430">
              <a:lnSpc>
                <a:spcPts val="1730"/>
              </a:lnSpc>
              <a:spcBef>
                <a:spcPts val="855"/>
              </a:spcBef>
            </a:pPr>
            <a:r>
              <a:rPr dirty="0" sz="1450" spc="-10">
                <a:latin typeface="Times New Roman"/>
                <a:cs typeface="Times New Roman"/>
              </a:rPr>
              <a:t>Accustomed as </a:t>
            </a:r>
            <a:r>
              <a:rPr dirty="0" sz="1450" spc="-5">
                <a:latin typeface="Times New Roman"/>
                <a:cs typeface="Times New Roman"/>
              </a:rPr>
              <a:t>he </a:t>
            </a:r>
            <a:r>
              <a:rPr dirty="0" sz="1450" spc="-10">
                <a:latin typeface="Times New Roman"/>
                <a:cs typeface="Times New Roman"/>
              </a:rPr>
              <a:t>was to the rubs </a:t>
            </a:r>
            <a:r>
              <a:rPr dirty="0" sz="1450" spc="-5">
                <a:latin typeface="Times New Roman"/>
                <a:cs typeface="Times New Roman"/>
              </a:rPr>
              <a:t>of </a:t>
            </a:r>
            <a:r>
              <a:rPr dirty="0" sz="1450" spc="-10">
                <a:latin typeface="Times New Roman"/>
                <a:cs typeface="Times New Roman"/>
              </a:rPr>
              <a:t>his profession, Berthelini was  unpleasantly </a:t>
            </a:r>
            <a:r>
              <a:rPr dirty="0" sz="1450" spc="-15">
                <a:latin typeface="Times New Roman"/>
                <a:cs typeface="Times New Roman"/>
              </a:rPr>
              <a:t>affected </a:t>
            </a:r>
            <a:r>
              <a:rPr dirty="0" sz="1450" spc="-5">
                <a:latin typeface="Times New Roman"/>
                <a:cs typeface="Times New Roman"/>
              </a:rPr>
              <a:t>by </a:t>
            </a:r>
            <a:r>
              <a:rPr dirty="0" sz="1450" spc="-10">
                <a:latin typeface="Times New Roman"/>
                <a:cs typeface="Times New Roman"/>
              </a:rPr>
              <a:t>the landlord's</a:t>
            </a:r>
            <a:r>
              <a:rPr dirty="0" sz="1450" spc="15">
                <a:latin typeface="Times New Roman"/>
                <a:cs typeface="Times New Roman"/>
              </a:rPr>
              <a:t> </a:t>
            </a:r>
            <a:r>
              <a:rPr dirty="0" sz="1450" spc="-20">
                <a:latin typeface="Times New Roman"/>
                <a:cs typeface="Times New Roman"/>
              </a:rPr>
              <a:t>manner.</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"Elvira," said </a:t>
            </a:r>
            <a:r>
              <a:rPr dirty="0" sz="1450" spc="-5">
                <a:latin typeface="Times New Roman"/>
                <a:cs typeface="Times New Roman"/>
              </a:rPr>
              <a:t>he </a:t>
            </a:r>
            <a:r>
              <a:rPr dirty="0" sz="1450" spc="-10">
                <a:latin typeface="Times New Roman"/>
                <a:cs typeface="Times New Roman"/>
              </a:rPr>
              <a:t>to his wife, "mark my words: Castel-le-Gachis is </a:t>
            </a:r>
            <a:r>
              <a:rPr dirty="0" sz="1450" spc="-5">
                <a:latin typeface="Times New Roman"/>
                <a:cs typeface="Times New Roman"/>
              </a:rPr>
              <a:t>a </a:t>
            </a:r>
            <a:r>
              <a:rPr dirty="0" sz="1450" spc="-10">
                <a:latin typeface="Times New Roman"/>
                <a:cs typeface="Times New Roman"/>
              </a:rPr>
              <a:t>tragic  </a:t>
            </a:r>
            <a:r>
              <a:rPr dirty="0" sz="1450" spc="-20">
                <a:latin typeface="Times New Roman"/>
                <a:cs typeface="Times New Roman"/>
              </a:rPr>
              <a:t>folly."</a:t>
            </a:r>
            <a:endParaRPr sz="1450">
              <a:latin typeface="Times New Roman"/>
              <a:cs typeface="Times New Roman"/>
            </a:endParaRPr>
          </a:p>
          <a:p>
            <a:pPr algn="just" marL="12700">
              <a:lnSpc>
                <a:spcPct val="100000"/>
              </a:lnSpc>
              <a:spcBef>
                <a:spcPts val="795"/>
              </a:spcBef>
            </a:pPr>
            <a:r>
              <a:rPr dirty="0" sz="1450" spc="-35">
                <a:latin typeface="Times New Roman"/>
                <a:cs typeface="Times New Roman"/>
              </a:rPr>
              <a:t>"Wait </a:t>
            </a:r>
            <a:r>
              <a:rPr dirty="0" sz="1450" spc="-10">
                <a:latin typeface="Times New Roman"/>
                <a:cs typeface="Times New Roman"/>
              </a:rPr>
              <a:t>till we see what we take," replied</a:t>
            </a:r>
            <a:r>
              <a:rPr dirty="0" sz="1450" spc="55">
                <a:latin typeface="Times New Roman"/>
                <a:cs typeface="Times New Roman"/>
              </a:rPr>
              <a:t> </a:t>
            </a:r>
            <a:r>
              <a:rPr dirty="0" sz="1450" spc="-10">
                <a:latin typeface="Times New Roman"/>
                <a:cs typeface="Times New Roman"/>
              </a:rPr>
              <a:t>Elvira.</a:t>
            </a:r>
            <a:endParaRPr sz="1450">
              <a:latin typeface="Times New Roman"/>
              <a:cs typeface="Times New Roman"/>
            </a:endParaRPr>
          </a:p>
          <a:p>
            <a:pPr algn="just" marL="12700" marR="5080">
              <a:lnSpc>
                <a:spcPts val="1730"/>
              </a:lnSpc>
              <a:spcBef>
                <a:spcPts val="919"/>
              </a:spcBef>
            </a:pPr>
            <a:r>
              <a:rPr dirty="0" sz="1450" spc="-50">
                <a:latin typeface="Times New Roman"/>
                <a:cs typeface="Times New Roman"/>
              </a:rPr>
              <a:t>"We </a:t>
            </a:r>
            <a:r>
              <a:rPr dirty="0" sz="1450" spc="-10">
                <a:latin typeface="Times New Roman"/>
                <a:cs typeface="Times New Roman"/>
              </a:rPr>
              <a:t>shall take </a:t>
            </a:r>
            <a:r>
              <a:rPr dirty="0" sz="1450" spc="-5">
                <a:latin typeface="Times New Roman"/>
                <a:cs typeface="Times New Roman"/>
              </a:rPr>
              <a:t>nothing," </a:t>
            </a:r>
            <a:r>
              <a:rPr dirty="0" sz="1450" spc="-10">
                <a:latin typeface="Times New Roman"/>
                <a:cs typeface="Times New Roman"/>
              </a:rPr>
              <a:t>returned Berthelini; "we shall feed </a:t>
            </a:r>
            <a:r>
              <a:rPr dirty="0" sz="1450" spc="-5">
                <a:latin typeface="Times New Roman"/>
                <a:cs typeface="Times New Roman"/>
              </a:rPr>
              <a:t>upon </a:t>
            </a:r>
            <a:r>
              <a:rPr dirty="0" sz="1450" spc="-10">
                <a:latin typeface="Times New Roman"/>
                <a:cs typeface="Times New Roman"/>
              </a:rPr>
              <a:t>insults. </a:t>
            </a:r>
            <a:r>
              <a:rPr dirty="0" sz="1450" spc="-5">
                <a:latin typeface="Times New Roman"/>
                <a:cs typeface="Times New Roman"/>
              </a:rPr>
              <a:t>I  </a:t>
            </a:r>
            <a:r>
              <a:rPr dirty="0" sz="1450" spc="-10">
                <a:latin typeface="Times New Roman"/>
                <a:cs typeface="Times New Roman"/>
              </a:rPr>
              <a:t>have an eye, Elvira: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spirit </a:t>
            </a:r>
            <a:r>
              <a:rPr dirty="0" sz="1450" spc="-5">
                <a:latin typeface="Times New Roman"/>
                <a:cs typeface="Times New Roman"/>
              </a:rPr>
              <a:t>of </a:t>
            </a:r>
            <a:r>
              <a:rPr dirty="0" sz="1450" spc="-10">
                <a:latin typeface="Times New Roman"/>
                <a:cs typeface="Times New Roman"/>
              </a:rPr>
              <a:t>divination; and this place is accursed.  The landlord has been discourteous, the Commissary will </a:t>
            </a:r>
            <a:r>
              <a:rPr dirty="0" sz="1450" spc="-5">
                <a:latin typeface="Times New Roman"/>
                <a:cs typeface="Times New Roman"/>
              </a:rPr>
              <a:t>be </a:t>
            </a:r>
            <a:r>
              <a:rPr dirty="0" sz="1450" spc="-10">
                <a:latin typeface="Times New Roman"/>
                <a:cs typeface="Times New Roman"/>
              </a:rPr>
              <a:t>brutal, the  audience will </a:t>
            </a:r>
            <a:r>
              <a:rPr dirty="0" sz="1450" spc="-5">
                <a:latin typeface="Times New Roman"/>
                <a:cs typeface="Times New Roman"/>
              </a:rPr>
              <a:t>be </a:t>
            </a:r>
            <a:r>
              <a:rPr dirty="0" sz="1450" spc="-10">
                <a:latin typeface="Times New Roman"/>
                <a:cs typeface="Times New Roman"/>
              </a:rPr>
              <a:t>sordid and uproarious, and </a:t>
            </a:r>
            <a:r>
              <a:rPr dirty="0" sz="1450" spc="-5">
                <a:latin typeface="Times New Roman"/>
                <a:cs typeface="Times New Roman"/>
              </a:rPr>
              <a:t>you </a:t>
            </a:r>
            <a:r>
              <a:rPr dirty="0" sz="1450" spc="-10">
                <a:latin typeface="Times New Roman"/>
                <a:cs typeface="Times New Roman"/>
              </a:rPr>
              <a:t>will take </a:t>
            </a:r>
            <a:r>
              <a:rPr dirty="0" sz="1450" spc="-5">
                <a:latin typeface="Times New Roman"/>
                <a:cs typeface="Times New Roman"/>
              </a:rPr>
              <a:t>a </a:t>
            </a:r>
            <a:r>
              <a:rPr dirty="0" sz="1450" spc="-10">
                <a:latin typeface="Times New Roman"/>
                <a:cs typeface="Times New Roman"/>
              </a:rPr>
              <a:t>cold </a:t>
            </a:r>
            <a:r>
              <a:rPr dirty="0" sz="1450" spc="-5">
                <a:latin typeface="Times New Roman"/>
                <a:cs typeface="Times New Roman"/>
              </a:rPr>
              <a:t>upon your  </a:t>
            </a:r>
            <a:r>
              <a:rPr dirty="0" sz="1450" spc="-10">
                <a:latin typeface="Times New Roman"/>
                <a:cs typeface="Times New Roman"/>
              </a:rPr>
              <a:t>throat.</a:t>
            </a:r>
            <a:r>
              <a:rPr dirty="0" sz="1450" spc="175">
                <a:latin typeface="Times New Roman"/>
                <a:cs typeface="Times New Roman"/>
              </a:rPr>
              <a:t> </a:t>
            </a:r>
            <a:r>
              <a:rPr dirty="0" sz="1450" spc="-70">
                <a:latin typeface="Times New Roman"/>
                <a:cs typeface="Times New Roman"/>
              </a:rPr>
              <a:t>We</a:t>
            </a:r>
            <a:r>
              <a:rPr dirty="0" sz="1450" spc="175">
                <a:latin typeface="Times New Roman"/>
                <a:cs typeface="Times New Roman"/>
              </a:rPr>
              <a:t> </a:t>
            </a:r>
            <a:r>
              <a:rPr dirty="0" sz="1450" spc="-10">
                <a:latin typeface="Times New Roman"/>
                <a:cs typeface="Times New Roman"/>
              </a:rPr>
              <a:t>have</a:t>
            </a:r>
            <a:r>
              <a:rPr dirty="0" sz="1450" spc="175">
                <a:latin typeface="Times New Roman"/>
                <a:cs typeface="Times New Roman"/>
              </a:rPr>
              <a:t> </a:t>
            </a:r>
            <a:r>
              <a:rPr dirty="0" sz="1450" spc="-10">
                <a:latin typeface="Times New Roman"/>
                <a:cs typeface="Times New Roman"/>
              </a:rPr>
              <a:t>been</a:t>
            </a:r>
            <a:r>
              <a:rPr dirty="0" sz="1450" spc="180">
                <a:latin typeface="Times New Roman"/>
                <a:cs typeface="Times New Roman"/>
              </a:rPr>
              <a:t> </a:t>
            </a:r>
            <a:r>
              <a:rPr dirty="0" sz="1450" spc="-10">
                <a:latin typeface="Times New Roman"/>
                <a:cs typeface="Times New Roman"/>
              </a:rPr>
              <a:t>besotted</a:t>
            </a:r>
            <a:r>
              <a:rPr dirty="0" sz="1450" spc="175">
                <a:latin typeface="Times New Roman"/>
                <a:cs typeface="Times New Roman"/>
              </a:rPr>
              <a:t> </a:t>
            </a:r>
            <a:r>
              <a:rPr dirty="0" sz="1450" spc="-10">
                <a:latin typeface="Times New Roman"/>
                <a:cs typeface="Times New Roman"/>
              </a:rPr>
              <a:t>enough</a:t>
            </a:r>
            <a:r>
              <a:rPr dirty="0" sz="1450" spc="175">
                <a:latin typeface="Times New Roman"/>
                <a:cs typeface="Times New Roman"/>
              </a:rPr>
              <a:t> </a:t>
            </a:r>
            <a:r>
              <a:rPr dirty="0" sz="1450" spc="-10">
                <a:latin typeface="Times New Roman"/>
                <a:cs typeface="Times New Roman"/>
              </a:rPr>
              <a:t>to</a:t>
            </a:r>
            <a:r>
              <a:rPr dirty="0" sz="1450" spc="180">
                <a:latin typeface="Times New Roman"/>
                <a:cs typeface="Times New Roman"/>
              </a:rPr>
              <a:t> </a:t>
            </a:r>
            <a:r>
              <a:rPr dirty="0" sz="1450" spc="-10">
                <a:latin typeface="Times New Roman"/>
                <a:cs typeface="Times New Roman"/>
              </a:rPr>
              <a:t>come;</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die</a:t>
            </a:r>
            <a:r>
              <a:rPr dirty="0" sz="1450" spc="180">
                <a:latin typeface="Times New Roman"/>
                <a:cs typeface="Times New Roman"/>
              </a:rPr>
              <a:t> </a:t>
            </a:r>
            <a:r>
              <a:rPr dirty="0" sz="1450" spc="-10">
                <a:latin typeface="Times New Roman"/>
                <a:cs typeface="Times New Roman"/>
              </a:rPr>
              <a:t>is</a:t>
            </a:r>
            <a:r>
              <a:rPr dirty="0" sz="1450" spc="175">
                <a:latin typeface="Times New Roman"/>
                <a:cs typeface="Times New Roman"/>
              </a:rPr>
              <a:t> </a:t>
            </a:r>
            <a:r>
              <a:rPr dirty="0" sz="1450" spc="-10">
                <a:latin typeface="Times New Roman"/>
                <a:cs typeface="Times New Roman"/>
              </a:rPr>
              <a:t>cast</a:t>
            </a:r>
            <a:r>
              <a:rPr dirty="0" sz="1450" spc="175">
                <a:latin typeface="Times New Roman"/>
                <a:cs typeface="Times New Roman"/>
              </a:rPr>
              <a:t> </a:t>
            </a:r>
            <a:r>
              <a:rPr dirty="0" sz="1450" spc="-5">
                <a:latin typeface="Times New Roman"/>
                <a:cs typeface="Times New Roman"/>
              </a:rPr>
              <a:t>-</a:t>
            </a:r>
            <a:r>
              <a:rPr dirty="0" sz="1450" spc="175">
                <a:latin typeface="Times New Roman"/>
                <a:cs typeface="Times New Roman"/>
              </a:rPr>
              <a:t> </a:t>
            </a:r>
            <a:r>
              <a:rPr dirty="0" sz="1450" spc="-10">
                <a:latin typeface="Times New Roman"/>
                <a:cs typeface="Times New Roman"/>
              </a:rPr>
              <a:t>it</a:t>
            </a:r>
            <a:r>
              <a:rPr dirty="0" sz="1450" spc="180">
                <a:latin typeface="Times New Roman"/>
                <a:cs typeface="Times New Roman"/>
              </a:rPr>
              <a:t> </a:t>
            </a:r>
            <a:r>
              <a:rPr dirty="0" sz="1450" spc="-10">
                <a:latin typeface="Times New Roman"/>
                <a:cs typeface="Times New Roman"/>
              </a:rPr>
              <a:t>will</a:t>
            </a:r>
            <a:r>
              <a:rPr dirty="0" sz="1450" spc="175">
                <a:latin typeface="Times New Roman"/>
                <a:cs typeface="Times New Roman"/>
              </a:rPr>
              <a:t> </a:t>
            </a:r>
            <a:r>
              <a:rPr dirty="0" sz="1450" spc="-5">
                <a:latin typeface="Times New Roman"/>
                <a:cs typeface="Times New Roman"/>
              </a:rPr>
              <a:t>be</a:t>
            </a:r>
            <a:r>
              <a:rPr dirty="0" sz="1450" spc="17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24496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second Sedan."</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Sedan was </a:t>
            </a:r>
            <a:r>
              <a:rPr dirty="0" sz="1450" spc="-5">
                <a:latin typeface="Times New Roman"/>
                <a:cs typeface="Times New Roman"/>
              </a:rPr>
              <a:t>a </a:t>
            </a:r>
            <a:r>
              <a:rPr dirty="0" sz="1450" spc="-10">
                <a:latin typeface="Times New Roman"/>
                <a:cs typeface="Times New Roman"/>
              </a:rPr>
              <a:t>town hateful to the Berthelinis, </a:t>
            </a:r>
            <a:r>
              <a:rPr dirty="0" sz="1450" spc="-5">
                <a:latin typeface="Times New Roman"/>
                <a:cs typeface="Times New Roman"/>
              </a:rPr>
              <a:t>not </a:t>
            </a:r>
            <a:r>
              <a:rPr dirty="0" sz="1450" spc="-10">
                <a:latin typeface="Times New Roman"/>
                <a:cs typeface="Times New Roman"/>
              </a:rPr>
              <a:t>only from patriotism (for they  were French, and answered after the flesh to the somewhat homely name </a:t>
            </a:r>
            <a:r>
              <a:rPr dirty="0" sz="1450" spc="-5">
                <a:latin typeface="Times New Roman"/>
                <a:cs typeface="Times New Roman"/>
              </a:rPr>
              <a:t>of  </a:t>
            </a:r>
            <a:r>
              <a:rPr dirty="0" sz="1450" spc="-10">
                <a:latin typeface="Times New Roman"/>
                <a:cs typeface="Times New Roman"/>
              </a:rPr>
              <a:t>Duval), </a:t>
            </a:r>
            <a:r>
              <a:rPr dirty="0" sz="1450" spc="-5">
                <a:latin typeface="Times New Roman"/>
                <a:cs typeface="Times New Roman"/>
              </a:rPr>
              <a:t>but </a:t>
            </a:r>
            <a:r>
              <a:rPr dirty="0" sz="1450" spc="-10">
                <a:latin typeface="Times New Roman"/>
                <a:cs typeface="Times New Roman"/>
              </a:rPr>
              <a:t>because it had been the scene </a:t>
            </a:r>
            <a:r>
              <a:rPr dirty="0" sz="1450" spc="-5">
                <a:latin typeface="Times New Roman"/>
                <a:cs typeface="Times New Roman"/>
              </a:rPr>
              <a:t>of </a:t>
            </a:r>
            <a:r>
              <a:rPr dirty="0" sz="1450" spc="-10">
                <a:latin typeface="Times New Roman"/>
                <a:cs typeface="Times New Roman"/>
              </a:rPr>
              <a:t>their most sad reverses. In that  place they had lain three weeks in pawn for their hotel bill, and had it </a:t>
            </a:r>
            <a:r>
              <a:rPr dirty="0" sz="1450" spc="-5">
                <a:latin typeface="Times New Roman"/>
                <a:cs typeface="Times New Roman"/>
              </a:rPr>
              <a:t>not </a:t>
            </a:r>
            <a:r>
              <a:rPr dirty="0" sz="1450" spc="-10">
                <a:latin typeface="Times New Roman"/>
                <a:cs typeface="Times New Roman"/>
              </a:rPr>
              <a:t>been  for </a:t>
            </a:r>
            <a:r>
              <a:rPr dirty="0" sz="1450" spc="-5">
                <a:latin typeface="Times New Roman"/>
                <a:cs typeface="Times New Roman"/>
              </a:rPr>
              <a:t>a </a:t>
            </a:r>
            <a:r>
              <a:rPr dirty="0" sz="1450" spc="-10">
                <a:latin typeface="Times New Roman"/>
                <a:cs typeface="Times New Roman"/>
              </a:rPr>
              <a:t>surprising stroke </a:t>
            </a:r>
            <a:r>
              <a:rPr dirty="0" sz="1450" spc="-5">
                <a:latin typeface="Times New Roman"/>
                <a:cs typeface="Times New Roman"/>
              </a:rPr>
              <a:t>of </a:t>
            </a:r>
            <a:r>
              <a:rPr dirty="0" sz="1450" spc="-10">
                <a:latin typeface="Times New Roman"/>
                <a:cs typeface="Times New Roman"/>
              </a:rPr>
              <a:t>fortune they might have been lying there in pawn  until this </a:t>
            </a:r>
            <a:r>
              <a:rPr dirty="0" sz="1450" spc="-30">
                <a:latin typeface="Times New Roman"/>
                <a:cs typeface="Times New Roman"/>
              </a:rPr>
              <a:t>day. </a:t>
            </a:r>
            <a:r>
              <a:rPr dirty="0" sz="1450" spc="-60">
                <a:latin typeface="Times New Roman"/>
                <a:cs typeface="Times New Roman"/>
              </a:rPr>
              <a:t>To </a:t>
            </a:r>
            <a:r>
              <a:rPr dirty="0" sz="1450" spc="-10">
                <a:latin typeface="Times New Roman"/>
                <a:cs typeface="Times New Roman"/>
              </a:rPr>
              <a:t>mention the name </a:t>
            </a:r>
            <a:r>
              <a:rPr dirty="0" sz="1450" spc="-5">
                <a:latin typeface="Times New Roman"/>
                <a:cs typeface="Times New Roman"/>
              </a:rPr>
              <a:t>of </a:t>
            </a:r>
            <a:r>
              <a:rPr dirty="0" sz="1450" spc="-10">
                <a:latin typeface="Times New Roman"/>
                <a:cs typeface="Times New Roman"/>
              </a:rPr>
              <a:t>Sedan was for the Berthelinis to dip the  brush in earthquake and eclipse. Count Almaviva slouched his hat with </a:t>
            </a:r>
            <a:r>
              <a:rPr dirty="0" sz="1450" spc="-5">
                <a:latin typeface="Times New Roman"/>
                <a:cs typeface="Times New Roman"/>
              </a:rPr>
              <a:t>a  </a:t>
            </a:r>
            <a:r>
              <a:rPr dirty="0" sz="1450" spc="-10">
                <a:latin typeface="Times New Roman"/>
                <a:cs typeface="Times New Roman"/>
              </a:rPr>
              <a:t>gesture expressive </a:t>
            </a:r>
            <a:r>
              <a:rPr dirty="0" sz="1450" spc="-5">
                <a:latin typeface="Times New Roman"/>
                <a:cs typeface="Times New Roman"/>
              </a:rPr>
              <a:t>of </a:t>
            </a:r>
            <a:r>
              <a:rPr dirty="0" sz="1450" spc="-15">
                <a:latin typeface="Times New Roman"/>
                <a:cs typeface="Times New Roman"/>
              </a:rPr>
              <a:t>despair, </a:t>
            </a:r>
            <a:r>
              <a:rPr dirty="0" sz="1450" spc="-10">
                <a:latin typeface="Times New Roman"/>
                <a:cs typeface="Times New Roman"/>
              </a:rPr>
              <a:t>and even Elvira felt as if ill-fortune had been  personally invoked.</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ask for breakfast," said she, with </a:t>
            </a:r>
            <a:r>
              <a:rPr dirty="0" sz="1450" spc="-5">
                <a:latin typeface="Times New Roman"/>
                <a:cs typeface="Times New Roman"/>
              </a:rPr>
              <a:t>a </a:t>
            </a:r>
            <a:r>
              <a:rPr dirty="0" sz="1450" spc="-10">
                <a:latin typeface="Times New Roman"/>
                <a:cs typeface="Times New Roman"/>
              </a:rPr>
              <a:t>woman's</a:t>
            </a:r>
            <a:r>
              <a:rPr dirty="0" sz="1450" spc="35">
                <a:latin typeface="Times New Roman"/>
                <a:cs typeface="Times New Roman"/>
              </a:rPr>
              <a:t> </a:t>
            </a:r>
            <a:r>
              <a:rPr dirty="0" sz="1450" spc="-10">
                <a:latin typeface="Times New Roman"/>
                <a:cs typeface="Times New Roman"/>
              </a:rPr>
              <a:t>tact.</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The Commissary </a:t>
            </a:r>
            <a:r>
              <a:rPr dirty="0" sz="1450" spc="-5">
                <a:latin typeface="Times New Roman"/>
                <a:cs typeface="Times New Roman"/>
              </a:rPr>
              <a:t>of </a:t>
            </a:r>
            <a:r>
              <a:rPr dirty="0" sz="1450" spc="-10">
                <a:latin typeface="Times New Roman"/>
                <a:cs typeface="Times New Roman"/>
              </a:rPr>
              <a:t>Police </a:t>
            </a:r>
            <a:r>
              <a:rPr dirty="0" sz="1450" spc="-5">
                <a:latin typeface="Times New Roman"/>
                <a:cs typeface="Times New Roman"/>
              </a:rPr>
              <a:t>of </a:t>
            </a:r>
            <a:r>
              <a:rPr dirty="0" sz="1450" spc="-10">
                <a:latin typeface="Times New Roman"/>
                <a:cs typeface="Times New Roman"/>
              </a:rPr>
              <a:t>Castel-le-Gachis was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red </a:t>
            </a:r>
            <a:r>
              <a:rPr dirty="0" sz="1450" spc="-20">
                <a:latin typeface="Times New Roman"/>
                <a:cs typeface="Times New Roman"/>
              </a:rPr>
              <a:t>Commissary, </a:t>
            </a:r>
            <a:r>
              <a:rPr dirty="0" sz="1450" spc="320">
                <a:latin typeface="Times New Roman"/>
                <a:cs typeface="Times New Roman"/>
              </a:rPr>
              <a:t> </a:t>
            </a:r>
            <a:r>
              <a:rPr dirty="0" sz="1450" spc="-10">
                <a:latin typeface="Times New Roman"/>
                <a:cs typeface="Times New Roman"/>
              </a:rPr>
              <a:t>pimpled, and subject to </a:t>
            </a:r>
            <a:r>
              <a:rPr dirty="0" sz="1450" spc="-5">
                <a:latin typeface="Times New Roman"/>
                <a:cs typeface="Times New Roman"/>
              </a:rPr>
              <a:t>a </a:t>
            </a:r>
            <a:r>
              <a:rPr dirty="0" sz="1450" spc="-10">
                <a:latin typeface="Times New Roman"/>
                <a:cs typeface="Times New Roman"/>
              </a:rPr>
              <a:t>strong cutaneous transpiration. </a:t>
            </a:r>
            <a:r>
              <a:rPr dirty="0" sz="1450" spc="-5">
                <a:latin typeface="Times New Roman"/>
                <a:cs typeface="Times New Roman"/>
              </a:rPr>
              <a:t>I </a:t>
            </a:r>
            <a:r>
              <a:rPr dirty="0" sz="1450" spc="-10">
                <a:latin typeface="Times New Roman"/>
                <a:cs typeface="Times New Roman"/>
              </a:rPr>
              <a:t>have repeated the  name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office </a:t>
            </a:r>
            <a:r>
              <a:rPr dirty="0" sz="1450" spc="-10">
                <a:latin typeface="Times New Roman"/>
                <a:cs typeface="Times New Roman"/>
              </a:rPr>
              <a:t>because </a:t>
            </a:r>
            <a:r>
              <a:rPr dirty="0" sz="1450" spc="-5">
                <a:latin typeface="Times New Roman"/>
                <a:cs typeface="Times New Roman"/>
              </a:rPr>
              <a:t>he </a:t>
            </a:r>
            <a:r>
              <a:rPr dirty="0" sz="1450" spc="-10">
                <a:latin typeface="Times New Roman"/>
                <a:cs typeface="Times New Roman"/>
              </a:rPr>
              <a:t>was so very much more </a:t>
            </a:r>
            <a:r>
              <a:rPr dirty="0" sz="1450" spc="-5">
                <a:latin typeface="Times New Roman"/>
                <a:cs typeface="Times New Roman"/>
              </a:rPr>
              <a:t>a </a:t>
            </a:r>
            <a:r>
              <a:rPr dirty="0" sz="1450" spc="-10">
                <a:latin typeface="Times New Roman"/>
                <a:cs typeface="Times New Roman"/>
              </a:rPr>
              <a:t>Commissary than </a:t>
            </a:r>
            <a:r>
              <a:rPr dirty="0" sz="1450" spc="-5">
                <a:latin typeface="Times New Roman"/>
                <a:cs typeface="Times New Roman"/>
              </a:rPr>
              <a:t>a  </a:t>
            </a:r>
            <a:r>
              <a:rPr dirty="0" sz="1450" spc="-10">
                <a:latin typeface="Times New Roman"/>
                <a:cs typeface="Times New Roman"/>
              </a:rPr>
              <a:t>man. The spirit </a:t>
            </a:r>
            <a:r>
              <a:rPr dirty="0" sz="1450" spc="-5">
                <a:latin typeface="Times New Roman"/>
                <a:cs typeface="Times New Roman"/>
              </a:rPr>
              <a:t>of </a:t>
            </a:r>
            <a:r>
              <a:rPr dirty="0" sz="1450" spc="-10">
                <a:latin typeface="Times New Roman"/>
                <a:cs typeface="Times New Roman"/>
              </a:rPr>
              <a:t>his dignity had entered into him. He carried his corporation  as if it were something official. Whenever </a:t>
            </a:r>
            <a:r>
              <a:rPr dirty="0" sz="1450" spc="-5">
                <a:latin typeface="Times New Roman"/>
                <a:cs typeface="Times New Roman"/>
              </a:rPr>
              <a:t>he </a:t>
            </a:r>
            <a:r>
              <a:rPr dirty="0" sz="1450" spc="-10">
                <a:latin typeface="Times New Roman"/>
                <a:cs typeface="Times New Roman"/>
              </a:rPr>
              <a:t>insulted </a:t>
            </a:r>
            <a:r>
              <a:rPr dirty="0" sz="1450" spc="-5">
                <a:latin typeface="Times New Roman"/>
                <a:cs typeface="Times New Roman"/>
              </a:rPr>
              <a:t>a </a:t>
            </a:r>
            <a:r>
              <a:rPr dirty="0" sz="1450" spc="-10">
                <a:latin typeface="Times New Roman"/>
                <a:cs typeface="Times New Roman"/>
              </a:rPr>
              <a:t>common citizen it  seemed to him as if </a:t>
            </a:r>
            <a:r>
              <a:rPr dirty="0" sz="1450" spc="-5">
                <a:latin typeface="Times New Roman"/>
                <a:cs typeface="Times New Roman"/>
              </a:rPr>
              <a:t>he </a:t>
            </a:r>
            <a:r>
              <a:rPr dirty="0" sz="1450" spc="-10">
                <a:latin typeface="Times New Roman"/>
                <a:cs typeface="Times New Roman"/>
              </a:rPr>
              <a:t>were adroitly flattering the Government </a:t>
            </a:r>
            <a:r>
              <a:rPr dirty="0" sz="1450" spc="-5">
                <a:latin typeface="Times New Roman"/>
                <a:cs typeface="Times New Roman"/>
              </a:rPr>
              <a:t>by a </a:t>
            </a:r>
            <a:r>
              <a:rPr dirty="0" sz="1450" spc="-10">
                <a:latin typeface="Times New Roman"/>
                <a:cs typeface="Times New Roman"/>
              </a:rPr>
              <a:t>side wind;  in default </a:t>
            </a:r>
            <a:r>
              <a:rPr dirty="0" sz="1450" spc="-5">
                <a:latin typeface="Times New Roman"/>
                <a:cs typeface="Times New Roman"/>
              </a:rPr>
              <a:t>of </a:t>
            </a:r>
            <a:r>
              <a:rPr dirty="0" sz="1450" spc="-10">
                <a:latin typeface="Times New Roman"/>
                <a:cs typeface="Times New Roman"/>
              </a:rPr>
              <a:t>dignity </a:t>
            </a:r>
            <a:r>
              <a:rPr dirty="0" sz="1450" spc="-5">
                <a:latin typeface="Times New Roman"/>
                <a:cs typeface="Times New Roman"/>
              </a:rPr>
              <a:t>he </a:t>
            </a:r>
            <a:r>
              <a:rPr dirty="0" sz="1450" spc="-10">
                <a:latin typeface="Times New Roman"/>
                <a:cs typeface="Times New Roman"/>
              </a:rPr>
              <a:t>was brutal from an overweening sense </a:t>
            </a:r>
            <a:r>
              <a:rPr dirty="0" sz="1450" spc="-5">
                <a:latin typeface="Times New Roman"/>
                <a:cs typeface="Times New Roman"/>
              </a:rPr>
              <a:t>of </a:t>
            </a:r>
            <a:r>
              <a:rPr dirty="0" sz="1450" spc="-25">
                <a:latin typeface="Times New Roman"/>
                <a:cs typeface="Times New Roman"/>
              </a:rPr>
              <a:t>duty. </a:t>
            </a:r>
            <a:r>
              <a:rPr dirty="0" sz="1450" spc="-10">
                <a:latin typeface="Times New Roman"/>
                <a:cs typeface="Times New Roman"/>
              </a:rPr>
              <a:t>His  </a:t>
            </a:r>
            <a:r>
              <a:rPr dirty="0" sz="1450" spc="-15">
                <a:latin typeface="Times New Roman"/>
                <a:cs typeface="Times New Roman"/>
              </a:rPr>
              <a:t>office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den, whence passers-by could hear rude accents laying down, </a:t>
            </a:r>
            <a:r>
              <a:rPr dirty="0" sz="1450" spc="-5">
                <a:latin typeface="Times New Roman"/>
                <a:cs typeface="Times New Roman"/>
              </a:rPr>
              <a:t>not  </a:t>
            </a:r>
            <a:r>
              <a:rPr dirty="0" sz="1450" spc="-10">
                <a:latin typeface="Times New Roman"/>
                <a:cs typeface="Times New Roman"/>
              </a:rPr>
              <a:t>the </a:t>
            </a:r>
            <a:r>
              <a:rPr dirty="0" sz="1450" spc="-35">
                <a:latin typeface="Times New Roman"/>
                <a:cs typeface="Times New Roman"/>
              </a:rPr>
              <a:t>law, </a:t>
            </a:r>
            <a:r>
              <a:rPr dirty="0" sz="1450" spc="-5">
                <a:latin typeface="Times New Roman"/>
                <a:cs typeface="Times New Roman"/>
              </a:rPr>
              <a:t>but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pleasure </a:t>
            </a:r>
            <a:r>
              <a:rPr dirty="0" sz="1450" spc="-5">
                <a:latin typeface="Times New Roman"/>
                <a:cs typeface="Times New Roman"/>
              </a:rPr>
              <a:t>of </a:t>
            </a:r>
            <a:r>
              <a:rPr dirty="0" sz="1450" spc="-10">
                <a:latin typeface="Times New Roman"/>
                <a:cs typeface="Times New Roman"/>
              </a:rPr>
              <a:t>the</a:t>
            </a:r>
            <a:r>
              <a:rPr dirty="0" sz="1450" spc="40">
                <a:latin typeface="Times New Roman"/>
                <a:cs typeface="Times New Roman"/>
              </a:rPr>
              <a:t> </a:t>
            </a:r>
            <a:r>
              <a:rPr dirty="0" sz="1450" spc="-20">
                <a:latin typeface="Times New Roman"/>
                <a:cs typeface="Times New Roman"/>
              </a:rPr>
              <a:t>Commissary.</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Six several times in the course </a:t>
            </a:r>
            <a:r>
              <a:rPr dirty="0" sz="1450" spc="-5">
                <a:latin typeface="Times New Roman"/>
                <a:cs typeface="Times New Roman"/>
              </a:rPr>
              <a:t>of </a:t>
            </a:r>
            <a:r>
              <a:rPr dirty="0" sz="1450" spc="-10">
                <a:latin typeface="Times New Roman"/>
                <a:cs typeface="Times New Roman"/>
              </a:rPr>
              <a:t>the day did M. Berthelini hurry thither in  quest </a:t>
            </a:r>
            <a:r>
              <a:rPr dirty="0" sz="1450" spc="-5">
                <a:latin typeface="Times New Roman"/>
                <a:cs typeface="Times New Roman"/>
              </a:rPr>
              <a:t>of </a:t>
            </a:r>
            <a:r>
              <a:rPr dirty="0" sz="1450" spc="-10">
                <a:latin typeface="Times New Roman"/>
                <a:cs typeface="Times New Roman"/>
              </a:rPr>
              <a:t>the requisite permission for his evening's entertainment; six several  times </a:t>
            </a:r>
            <a:r>
              <a:rPr dirty="0" sz="1450" spc="-5">
                <a:latin typeface="Times New Roman"/>
                <a:cs typeface="Times New Roman"/>
              </a:rPr>
              <a:t>he </a:t>
            </a:r>
            <a:r>
              <a:rPr dirty="0" sz="1450" spc="-10">
                <a:latin typeface="Times New Roman"/>
                <a:cs typeface="Times New Roman"/>
              </a:rPr>
              <a:t>found the </a:t>
            </a:r>
            <a:r>
              <a:rPr dirty="0" sz="1450" spc="-15">
                <a:latin typeface="Times New Roman"/>
                <a:cs typeface="Times New Roman"/>
              </a:rPr>
              <a:t>official </a:t>
            </a:r>
            <a:r>
              <a:rPr dirty="0" sz="1450" spc="-10">
                <a:latin typeface="Times New Roman"/>
                <a:cs typeface="Times New Roman"/>
              </a:rPr>
              <a:t>was abroad. Leon Berthelini began to grow quite </a:t>
            </a:r>
            <a:r>
              <a:rPr dirty="0" sz="1450" spc="-5">
                <a:latin typeface="Times New Roman"/>
                <a:cs typeface="Times New Roman"/>
              </a:rPr>
              <a:t>a  </a:t>
            </a:r>
            <a:r>
              <a:rPr dirty="0" sz="1450" spc="-10">
                <a:latin typeface="Times New Roman"/>
                <a:cs typeface="Times New Roman"/>
              </a:rPr>
              <a:t>familiar figure in the streets </a:t>
            </a:r>
            <a:r>
              <a:rPr dirty="0" sz="1450" spc="-5">
                <a:latin typeface="Times New Roman"/>
                <a:cs typeface="Times New Roman"/>
              </a:rPr>
              <a:t>of </a:t>
            </a:r>
            <a:r>
              <a:rPr dirty="0" sz="1450" spc="-10">
                <a:latin typeface="Times New Roman"/>
                <a:cs typeface="Times New Roman"/>
              </a:rPr>
              <a:t>Castel-le-Gachis; </a:t>
            </a:r>
            <a:r>
              <a:rPr dirty="0" sz="1450" spc="-5">
                <a:latin typeface="Times New Roman"/>
                <a:cs typeface="Times New Roman"/>
              </a:rPr>
              <a:t>he </a:t>
            </a:r>
            <a:r>
              <a:rPr dirty="0" sz="1450" spc="-10">
                <a:latin typeface="Times New Roman"/>
                <a:cs typeface="Times New Roman"/>
              </a:rPr>
              <a:t>became </a:t>
            </a:r>
            <a:r>
              <a:rPr dirty="0" sz="1450" spc="-5">
                <a:latin typeface="Times New Roman"/>
                <a:cs typeface="Times New Roman"/>
              </a:rPr>
              <a:t>a </a:t>
            </a:r>
            <a:r>
              <a:rPr dirty="0" sz="1450" spc="-10">
                <a:latin typeface="Times New Roman"/>
                <a:cs typeface="Times New Roman"/>
              </a:rPr>
              <a:t>local </a:t>
            </a:r>
            <a:r>
              <a:rPr dirty="0" sz="1450" spc="-20">
                <a:latin typeface="Times New Roman"/>
                <a:cs typeface="Times New Roman"/>
              </a:rPr>
              <a:t>celebrity,  </a:t>
            </a:r>
            <a:r>
              <a:rPr dirty="0" sz="1450" spc="-10">
                <a:latin typeface="Times New Roman"/>
                <a:cs typeface="Times New Roman"/>
              </a:rPr>
              <a:t>and was pointed </a:t>
            </a:r>
            <a:r>
              <a:rPr dirty="0" sz="1450" spc="-5">
                <a:latin typeface="Times New Roman"/>
                <a:cs typeface="Times New Roman"/>
              </a:rPr>
              <a:t>out </a:t>
            </a:r>
            <a:r>
              <a:rPr dirty="0" sz="1450" spc="-10">
                <a:latin typeface="Times New Roman"/>
                <a:cs typeface="Times New Roman"/>
              </a:rPr>
              <a:t>as "the man who was looking for the </a:t>
            </a:r>
            <a:r>
              <a:rPr dirty="0" sz="1450" spc="-20">
                <a:latin typeface="Times New Roman"/>
                <a:cs typeface="Times New Roman"/>
              </a:rPr>
              <a:t>Commissary." </a:t>
            </a:r>
            <a:r>
              <a:rPr dirty="0" sz="1450" spc="-10">
                <a:latin typeface="Times New Roman"/>
                <a:cs typeface="Times New Roman"/>
              </a:rPr>
              <a:t>Idle  children attached themselves to his footsteps, and trotted after him back and  forward between the hotel and the </a:t>
            </a:r>
            <a:r>
              <a:rPr dirty="0" sz="1450" spc="-15">
                <a:latin typeface="Times New Roman"/>
                <a:cs typeface="Times New Roman"/>
              </a:rPr>
              <a:t>office. </a:t>
            </a:r>
            <a:r>
              <a:rPr dirty="0" sz="1450" spc="-10">
                <a:latin typeface="Times New Roman"/>
                <a:cs typeface="Times New Roman"/>
              </a:rPr>
              <a:t>Leon might try as </a:t>
            </a:r>
            <a:r>
              <a:rPr dirty="0" sz="1450" spc="-5">
                <a:latin typeface="Times New Roman"/>
                <a:cs typeface="Times New Roman"/>
              </a:rPr>
              <a:t>he </a:t>
            </a:r>
            <a:r>
              <a:rPr dirty="0" sz="1450" spc="-10">
                <a:latin typeface="Times New Roman"/>
                <a:cs typeface="Times New Roman"/>
              </a:rPr>
              <a:t>liked; </a:t>
            </a:r>
            <a:r>
              <a:rPr dirty="0" sz="1450" spc="-5">
                <a:latin typeface="Times New Roman"/>
                <a:cs typeface="Times New Roman"/>
              </a:rPr>
              <a:t>he </a:t>
            </a:r>
            <a:r>
              <a:rPr dirty="0" sz="1450" spc="-10">
                <a:latin typeface="Times New Roman"/>
                <a:cs typeface="Times New Roman"/>
              </a:rPr>
              <a:t>might  roll cigarettes, </a:t>
            </a:r>
            <a:r>
              <a:rPr dirty="0" sz="1450" spc="-5">
                <a:latin typeface="Times New Roman"/>
                <a:cs typeface="Times New Roman"/>
              </a:rPr>
              <a:t>he </a:t>
            </a:r>
            <a:r>
              <a:rPr dirty="0" sz="1450" spc="-10">
                <a:latin typeface="Times New Roman"/>
                <a:cs typeface="Times New Roman"/>
              </a:rPr>
              <a:t>might straddle, </a:t>
            </a:r>
            <a:r>
              <a:rPr dirty="0" sz="1450" spc="-5">
                <a:latin typeface="Times New Roman"/>
                <a:cs typeface="Times New Roman"/>
              </a:rPr>
              <a:t>he </a:t>
            </a:r>
            <a:r>
              <a:rPr dirty="0" sz="1450" spc="-10">
                <a:latin typeface="Times New Roman"/>
                <a:cs typeface="Times New Roman"/>
              </a:rPr>
              <a:t>might cock his hat at </a:t>
            </a:r>
            <a:r>
              <a:rPr dirty="0" sz="1450" spc="-5">
                <a:latin typeface="Times New Roman"/>
                <a:cs typeface="Times New Roman"/>
              </a:rPr>
              <a:t>a </a:t>
            </a:r>
            <a:r>
              <a:rPr dirty="0" sz="1450" spc="-10">
                <a:latin typeface="Times New Roman"/>
                <a:cs typeface="Times New Roman"/>
              </a:rPr>
              <a:t>dozen different  jaunty inclinations </a:t>
            </a:r>
            <a:r>
              <a:rPr dirty="0" sz="1450" spc="-5">
                <a:latin typeface="Times New Roman"/>
                <a:cs typeface="Times New Roman"/>
              </a:rPr>
              <a:t>- </a:t>
            </a:r>
            <a:r>
              <a:rPr dirty="0" sz="1450" spc="-10">
                <a:latin typeface="Times New Roman"/>
                <a:cs typeface="Times New Roman"/>
              </a:rPr>
              <a:t>the part </a:t>
            </a:r>
            <a:r>
              <a:rPr dirty="0" sz="1450" spc="-5">
                <a:latin typeface="Times New Roman"/>
                <a:cs typeface="Times New Roman"/>
              </a:rPr>
              <a:t>of </a:t>
            </a:r>
            <a:r>
              <a:rPr dirty="0" sz="1450" spc="-10">
                <a:latin typeface="Times New Roman"/>
                <a:cs typeface="Times New Roman"/>
              </a:rPr>
              <a:t>Almaviva was, under the circumstances,  difficult to</a:t>
            </a:r>
            <a:r>
              <a:rPr dirty="0" sz="1450" spc="-5">
                <a:latin typeface="Times New Roman"/>
                <a:cs typeface="Times New Roman"/>
              </a:rPr>
              <a:t> </a:t>
            </a:r>
            <a:r>
              <a:rPr dirty="0" sz="1450" spc="-25">
                <a:latin typeface="Times New Roman"/>
                <a:cs typeface="Times New Roman"/>
              </a:rPr>
              <a:t>play.</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passed the market-place </a:t>
            </a:r>
            <a:r>
              <a:rPr dirty="0" sz="1450" spc="-5">
                <a:latin typeface="Times New Roman"/>
                <a:cs typeface="Times New Roman"/>
              </a:rPr>
              <a:t>upon </a:t>
            </a:r>
            <a:r>
              <a:rPr dirty="0" sz="1450" spc="-10">
                <a:latin typeface="Times New Roman"/>
                <a:cs typeface="Times New Roman"/>
              </a:rPr>
              <a:t>the seventh excursion the Commissary  was pointed </a:t>
            </a:r>
            <a:r>
              <a:rPr dirty="0" sz="1450" spc="-5">
                <a:latin typeface="Times New Roman"/>
                <a:cs typeface="Times New Roman"/>
              </a:rPr>
              <a:t>out </a:t>
            </a:r>
            <a:r>
              <a:rPr dirty="0" sz="1450" spc="-10">
                <a:latin typeface="Times New Roman"/>
                <a:cs typeface="Times New Roman"/>
              </a:rPr>
              <a:t>to him, where </a:t>
            </a:r>
            <a:r>
              <a:rPr dirty="0" sz="1450" spc="-5">
                <a:latin typeface="Times New Roman"/>
                <a:cs typeface="Times New Roman"/>
              </a:rPr>
              <a:t>he </a:t>
            </a:r>
            <a:r>
              <a:rPr dirty="0" sz="1450" spc="-10">
                <a:latin typeface="Times New Roman"/>
                <a:cs typeface="Times New Roman"/>
              </a:rPr>
              <a:t>stood, with his waistcoat unbuttoned and his  hands behind his back, to superintend the sale and measurement </a:t>
            </a:r>
            <a:r>
              <a:rPr dirty="0" sz="1450" spc="-5">
                <a:latin typeface="Times New Roman"/>
                <a:cs typeface="Times New Roman"/>
              </a:rPr>
              <a:t>of </a:t>
            </a:r>
            <a:r>
              <a:rPr dirty="0" sz="1450" spc="-20">
                <a:latin typeface="Times New Roman"/>
                <a:cs typeface="Times New Roman"/>
              </a:rPr>
              <a:t>butter.  </a:t>
            </a:r>
            <a:r>
              <a:rPr dirty="0" sz="1450" spc="-10">
                <a:latin typeface="Times New Roman"/>
                <a:cs typeface="Times New Roman"/>
              </a:rPr>
              <a:t>Berthelini threaded his way through the market stalls and baskets, and  accosted the dignitary with </a:t>
            </a:r>
            <a:r>
              <a:rPr dirty="0" sz="1450" spc="-5">
                <a:latin typeface="Times New Roman"/>
                <a:cs typeface="Times New Roman"/>
              </a:rPr>
              <a:t>a </a:t>
            </a:r>
            <a:r>
              <a:rPr dirty="0" sz="1450" spc="-10">
                <a:latin typeface="Times New Roman"/>
                <a:cs typeface="Times New Roman"/>
              </a:rPr>
              <a:t>bow which was </a:t>
            </a:r>
            <a:r>
              <a:rPr dirty="0" sz="1450" spc="-5">
                <a:latin typeface="Times New Roman"/>
                <a:cs typeface="Times New Roman"/>
              </a:rPr>
              <a:t>a </a:t>
            </a:r>
            <a:r>
              <a:rPr dirty="0" sz="1450" spc="-10">
                <a:latin typeface="Times New Roman"/>
                <a:cs typeface="Times New Roman"/>
              </a:rPr>
              <a:t>triumph </a:t>
            </a:r>
            <a:r>
              <a:rPr dirty="0" sz="1450" spc="-5">
                <a:latin typeface="Times New Roman"/>
                <a:cs typeface="Times New Roman"/>
              </a:rPr>
              <a:t>of </a:t>
            </a:r>
            <a:r>
              <a:rPr dirty="0" sz="1450" spc="-10">
                <a:latin typeface="Times New Roman"/>
                <a:cs typeface="Times New Roman"/>
              </a:rPr>
              <a:t>the histrionic</a:t>
            </a:r>
            <a:r>
              <a:rPr dirty="0" sz="1450" spc="100">
                <a:latin typeface="Times New Roman"/>
                <a:cs typeface="Times New Roman"/>
              </a:rPr>
              <a:t> </a:t>
            </a:r>
            <a:r>
              <a:rPr dirty="0" sz="1450" spc="-10">
                <a:latin typeface="Times New Roman"/>
                <a:cs typeface="Times New Roman"/>
              </a:rPr>
              <a:t>art.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 have the </a:t>
            </a:r>
            <a:r>
              <a:rPr dirty="0" sz="1450" spc="-15">
                <a:latin typeface="Times New Roman"/>
                <a:cs typeface="Times New Roman"/>
              </a:rPr>
              <a:t>honour," </a:t>
            </a:r>
            <a:r>
              <a:rPr dirty="0" sz="1450" spc="-5">
                <a:latin typeface="Times New Roman"/>
                <a:cs typeface="Times New Roman"/>
              </a:rPr>
              <a:t>he </a:t>
            </a:r>
            <a:r>
              <a:rPr dirty="0" sz="1450" spc="-10">
                <a:latin typeface="Times New Roman"/>
                <a:cs typeface="Times New Roman"/>
              </a:rPr>
              <a:t>asked, "of meeting M. le</a:t>
            </a:r>
            <a:r>
              <a:rPr dirty="0" sz="1450" spc="50">
                <a:latin typeface="Times New Roman"/>
                <a:cs typeface="Times New Roman"/>
              </a:rPr>
              <a:t> </a:t>
            </a:r>
            <a:r>
              <a:rPr dirty="0" sz="1450" spc="-10">
                <a:latin typeface="Times New Roman"/>
                <a:cs typeface="Times New Roman"/>
              </a:rPr>
              <a:t>Commissaire?"</a:t>
            </a:r>
            <a:endParaRPr sz="1450">
              <a:latin typeface="Times New Roman"/>
              <a:cs typeface="Times New Roman"/>
            </a:endParaRPr>
          </a:p>
          <a:p>
            <a:pPr algn="just" marL="12700" marR="6985">
              <a:lnSpc>
                <a:spcPts val="1730"/>
              </a:lnSpc>
              <a:spcBef>
                <a:spcPts val="915"/>
              </a:spcBef>
            </a:pPr>
            <a:r>
              <a:rPr dirty="0" sz="1450" spc="-10">
                <a:latin typeface="Times New Roman"/>
                <a:cs typeface="Times New Roman"/>
              </a:rPr>
              <a:t>The Commissary was </a:t>
            </a:r>
            <a:r>
              <a:rPr dirty="0" sz="1450" spc="-15">
                <a:latin typeface="Times New Roman"/>
                <a:cs typeface="Times New Roman"/>
              </a:rPr>
              <a:t>affected </a:t>
            </a:r>
            <a:r>
              <a:rPr dirty="0" sz="1450" spc="-5">
                <a:latin typeface="Times New Roman"/>
                <a:cs typeface="Times New Roman"/>
              </a:rPr>
              <a:t>by </a:t>
            </a:r>
            <a:r>
              <a:rPr dirty="0" sz="1450" spc="-10">
                <a:latin typeface="Times New Roman"/>
                <a:cs typeface="Times New Roman"/>
              </a:rPr>
              <a:t>the nobility </a:t>
            </a:r>
            <a:r>
              <a:rPr dirty="0" sz="1450" spc="-5">
                <a:latin typeface="Times New Roman"/>
                <a:cs typeface="Times New Roman"/>
              </a:rPr>
              <a:t>of </a:t>
            </a:r>
            <a:r>
              <a:rPr dirty="0" sz="1450" spc="-10">
                <a:latin typeface="Times New Roman"/>
                <a:cs typeface="Times New Roman"/>
              </a:rPr>
              <a:t>his address. He excelled Leon  in the depth if </a:t>
            </a:r>
            <a:r>
              <a:rPr dirty="0" sz="1450" spc="-5">
                <a:latin typeface="Times New Roman"/>
                <a:cs typeface="Times New Roman"/>
              </a:rPr>
              <a:t>not </a:t>
            </a:r>
            <a:r>
              <a:rPr dirty="0" sz="1450" spc="-10">
                <a:latin typeface="Times New Roman"/>
                <a:cs typeface="Times New Roman"/>
              </a:rPr>
              <a:t>in the airy grace </a:t>
            </a:r>
            <a:r>
              <a:rPr dirty="0" sz="1450" spc="-5">
                <a:latin typeface="Times New Roman"/>
                <a:cs typeface="Times New Roman"/>
              </a:rPr>
              <a:t>of </a:t>
            </a:r>
            <a:r>
              <a:rPr dirty="0" sz="1450" spc="-10">
                <a:latin typeface="Times New Roman"/>
                <a:cs typeface="Times New Roman"/>
              </a:rPr>
              <a:t>his</a:t>
            </a:r>
            <a:r>
              <a:rPr dirty="0" sz="1450" spc="45">
                <a:latin typeface="Times New Roman"/>
                <a:cs typeface="Times New Roman"/>
              </a:rPr>
              <a:t> </a:t>
            </a:r>
            <a:r>
              <a:rPr dirty="0" sz="1450" spc="-10">
                <a:latin typeface="Times New Roman"/>
                <a:cs typeface="Times New Roman"/>
              </a:rPr>
              <a:t>salutation.</a:t>
            </a:r>
            <a:endParaRPr sz="1450">
              <a:latin typeface="Times New Roman"/>
              <a:cs typeface="Times New Roman"/>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24496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"The </a:t>
            </a:r>
            <a:r>
              <a:rPr dirty="0" sz="1450" spc="-15">
                <a:latin typeface="Times New Roman"/>
                <a:cs typeface="Times New Roman"/>
              </a:rPr>
              <a:t>honour," </a:t>
            </a:r>
            <a:r>
              <a:rPr dirty="0" sz="1450" spc="-10">
                <a:latin typeface="Times New Roman"/>
                <a:cs typeface="Times New Roman"/>
              </a:rPr>
              <a:t>said he, "is</a:t>
            </a:r>
            <a:r>
              <a:rPr dirty="0" sz="1450" spc="15">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"I am," continued the strolling-player, "I am, </a:t>
            </a:r>
            <a:r>
              <a:rPr dirty="0" sz="1450" spc="-25">
                <a:latin typeface="Times New Roman"/>
                <a:cs typeface="Times New Roman"/>
              </a:rPr>
              <a:t>sir, </a:t>
            </a:r>
            <a:r>
              <a:rPr dirty="0" sz="1450" spc="-10">
                <a:latin typeface="Times New Roman"/>
                <a:cs typeface="Times New Roman"/>
              </a:rPr>
              <a:t>an artist, and </a:t>
            </a:r>
            <a:r>
              <a:rPr dirty="0" sz="1450" spc="-5">
                <a:latin typeface="Times New Roman"/>
                <a:cs typeface="Times New Roman"/>
              </a:rPr>
              <a:t>I </a:t>
            </a:r>
            <a:r>
              <a:rPr dirty="0" sz="1450" spc="-10">
                <a:latin typeface="Times New Roman"/>
                <a:cs typeface="Times New Roman"/>
              </a:rPr>
              <a:t>have permitted  myself to interrupt </a:t>
            </a:r>
            <a:r>
              <a:rPr dirty="0" sz="1450" spc="-5">
                <a:latin typeface="Times New Roman"/>
                <a:cs typeface="Times New Roman"/>
              </a:rPr>
              <a:t>you on </a:t>
            </a:r>
            <a:r>
              <a:rPr dirty="0" sz="1450" spc="-10">
                <a:latin typeface="Times New Roman"/>
                <a:cs typeface="Times New Roman"/>
              </a:rPr>
              <a:t>an </a:t>
            </a:r>
            <a:r>
              <a:rPr dirty="0" sz="1450" spc="-15">
                <a:latin typeface="Times New Roman"/>
                <a:cs typeface="Times New Roman"/>
              </a:rPr>
              <a:t>affair </a:t>
            </a:r>
            <a:r>
              <a:rPr dirty="0" sz="1450" spc="-5">
                <a:latin typeface="Times New Roman"/>
                <a:cs typeface="Times New Roman"/>
              </a:rPr>
              <a:t>of </a:t>
            </a:r>
            <a:r>
              <a:rPr dirty="0" sz="1450" spc="-10">
                <a:latin typeface="Times New Roman"/>
                <a:cs typeface="Times New Roman"/>
              </a:rPr>
              <a:t>business. </a:t>
            </a:r>
            <a:r>
              <a:rPr dirty="0" sz="1450" spc="-20">
                <a:latin typeface="Times New Roman"/>
                <a:cs typeface="Times New Roman"/>
              </a:rPr>
              <a:t>To-night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a </a:t>
            </a:r>
            <a:r>
              <a:rPr dirty="0" sz="1450" spc="-10">
                <a:latin typeface="Times New Roman"/>
                <a:cs typeface="Times New Roman"/>
              </a:rPr>
              <a:t>trifling  musical entertainment at the Cafe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Triumphs </a:t>
            </a:r>
            <a:r>
              <a:rPr dirty="0" sz="1450" spc="-5">
                <a:latin typeface="Times New Roman"/>
                <a:cs typeface="Times New Roman"/>
              </a:rPr>
              <a:t>of </a:t>
            </a:r>
            <a:r>
              <a:rPr dirty="0" sz="1450" spc="-10">
                <a:latin typeface="Times New Roman"/>
                <a:cs typeface="Times New Roman"/>
              </a:rPr>
              <a:t>the Plough </a:t>
            </a:r>
            <a:r>
              <a:rPr dirty="0" sz="1450" spc="-5">
                <a:latin typeface="Times New Roman"/>
                <a:cs typeface="Times New Roman"/>
              </a:rPr>
              <a:t>- </a:t>
            </a:r>
            <a:r>
              <a:rPr dirty="0" sz="1450" spc="-10">
                <a:latin typeface="Times New Roman"/>
                <a:cs typeface="Times New Roman"/>
              </a:rPr>
              <a:t>permit me  to </a:t>
            </a:r>
            <a:r>
              <a:rPr dirty="0" sz="1450" spc="-15">
                <a:latin typeface="Times New Roman"/>
                <a:cs typeface="Times New Roman"/>
              </a:rPr>
              <a:t>offer </a:t>
            </a:r>
            <a:r>
              <a:rPr dirty="0" sz="1450" spc="-5">
                <a:latin typeface="Times New Roman"/>
                <a:cs typeface="Times New Roman"/>
              </a:rPr>
              <a:t>you </a:t>
            </a:r>
            <a:r>
              <a:rPr dirty="0" sz="1450" spc="-10">
                <a:latin typeface="Times New Roman"/>
                <a:cs typeface="Times New Roman"/>
              </a:rPr>
              <a:t>this little programme </a:t>
            </a:r>
            <a:r>
              <a:rPr dirty="0" sz="1450" spc="-5">
                <a:latin typeface="Times New Roman"/>
                <a:cs typeface="Times New Roman"/>
              </a:rPr>
              <a: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come to ask </a:t>
            </a:r>
            <a:r>
              <a:rPr dirty="0" sz="1450" spc="-5">
                <a:latin typeface="Times New Roman"/>
                <a:cs typeface="Times New Roman"/>
              </a:rPr>
              <a:t>you </a:t>
            </a:r>
            <a:r>
              <a:rPr dirty="0" sz="1450" spc="-10">
                <a:latin typeface="Times New Roman"/>
                <a:cs typeface="Times New Roman"/>
              </a:rPr>
              <a:t>for the  necessary authorisation."</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At the word "artist," the Commissary had replaced his hat with the air </a:t>
            </a:r>
            <a:r>
              <a:rPr dirty="0" sz="1450" spc="-5">
                <a:latin typeface="Times New Roman"/>
                <a:cs typeface="Times New Roman"/>
              </a:rPr>
              <a:t>of a  </a:t>
            </a:r>
            <a:r>
              <a:rPr dirty="0" sz="1450" spc="-10">
                <a:latin typeface="Times New Roman"/>
                <a:cs typeface="Times New Roman"/>
              </a:rPr>
              <a:t>person who, having condescended too </a:t>
            </a:r>
            <a:r>
              <a:rPr dirty="0" sz="1450" spc="-25">
                <a:latin typeface="Times New Roman"/>
                <a:cs typeface="Times New Roman"/>
              </a:rPr>
              <a:t>far, </a:t>
            </a:r>
            <a:r>
              <a:rPr dirty="0" sz="1450" spc="-10">
                <a:latin typeface="Times New Roman"/>
                <a:cs typeface="Times New Roman"/>
              </a:rPr>
              <a:t>should suddenly remember the  duties </a:t>
            </a:r>
            <a:r>
              <a:rPr dirty="0" sz="1450" spc="-5">
                <a:latin typeface="Times New Roman"/>
                <a:cs typeface="Times New Roman"/>
              </a:rPr>
              <a:t>of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rank.</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"Go, </a:t>
            </a:r>
            <a:r>
              <a:rPr dirty="0" sz="1450" spc="-5">
                <a:latin typeface="Times New Roman"/>
                <a:cs typeface="Times New Roman"/>
              </a:rPr>
              <a:t>go," </a:t>
            </a:r>
            <a:r>
              <a:rPr dirty="0" sz="1450" spc="-10">
                <a:latin typeface="Times New Roman"/>
                <a:cs typeface="Times New Roman"/>
              </a:rPr>
              <a:t>said he, "I am busy </a:t>
            </a:r>
            <a:r>
              <a:rPr dirty="0" sz="1450" spc="-5">
                <a:latin typeface="Times New Roman"/>
                <a:cs typeface="Times New Roman"/>
              </a:rPr>
              <a:t>- I </a:t>
            </a:r>
            <a:r>
              <a:rPr dirty="0" sz="1450" spc="-10">
                <a:latin typeface="Times New Roman"/>
                <a:cs typeface="Times New Roman"/>
              </a:rPr>
              <a:t>am measuring</a:t>
            </a:r>
            <a:r>
              <a:rPr dirty="0" sz="1450" spc="35">
                <a:latin typeface="Times New Roman"/>
                <a:cs typeface="Times New Roman"/>
              </a:rPr>
              <a:t> </a:t>
            </a:r>
            <a:r>
              <a:rPr dirty="0" sz="1450" spc="-20">
                <a:latin typeface="Times New Roman"/>
                <a:cs typeface="Times New Roman"/>
              </a:rPr>
              <a:t>butter."</a:t>
            </a:r>
            <a:endParaRPr sz="1450">
              <a:latin typeface="Times New Roman"/>
              <a:cs typeface="Times New Roman"/>
            </a:endParaRPr>
          </a:p>
          <a:p>
            <a:pPr marL="12700" marR="918844">
              <a:lnSpc>
                <a:spcPts val="1730"/>
              </a:lnSpc>
              <a:spcBef>
                <a:spcPts val="919"/>
              </a:spcBef>
            </a:pPr>
            <a:r>
              <a:rPr dirty="0" sz="1450" spc="-10">
                <a:latin typeface="Times New Roman"/>
                <a:cs typeface="Times New Roman"/>
              </a:rPr>
              <a:t>"Heathen Jew!" </a:t>
            </a:r>
            <a:r>
              <a:rPr dirty="0" sz="1450" spc="-5">
                <a:latin typeface="Times New Roman"/>
                <a:cs typeface="Times New Roman"/>
              </a:rPr>
              <a:t>thought </a:t>
            </a:r>
            <a:r>
              <a:rPr dirty="0" sz="1450" spc="-10">
                <a:latin typeface="Times New Roman"/>
                <a:cs typeface="Times New Roman"/>
              </a:rPr>
              <a:t>Leon. "Permit me,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resumed aloud.  "I have </a:t>
            </a:r>
            <a:r>
              <a:rPr dirty="0" sz="1450" spc="-5">
                <a:latin typeface="Times New Roman"/>
                <a:cs typeface="Times New Roman"/>
              </a:rPr>
              <a:t>gone </a:t>
            </a:r>
            <a:r>
              <a:rPr dirty="0" sz="1450" spc="-10">
                <a:latin typeface="Times New Roman"/>
                <a:cs typeface="Times New Roman"/>
              </a:rPr>
              <a:t>six times already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endParaRPr sz="1450">
              <a:latin typeface="Times New Roman"/>
              <a:cs typeface="Times New Roman"/>
            </a:endParaRPr>
          </a:p>
          <a:p>
            <a:pPr marL="12700" marR="7620">
              <a:lnSpc>
                <a:spcPts val="1730"/>
              </a:lnSpc>
              <a:spcBef>
                <a:spcPts val="860"/>
              </a:spcBef>
            </a:pPr>
            <a:r>
              <a:rPr dirty="0" sz="1450" spc="-10">
                <a:latin typeface="Times New Roman"/>
                <a:cs typeface="Times New Roman"/>
              </a:rPr>
              <a:t>"Put </a:t>
            </a:r>
            <a:r>
              <a:rPr dirty="0" sz="1450" spc="-5">
                <a:latin typeface="Times New Roman"/>
                <a:cs typeface="Times New Roman"/>
              </a:rPr>
              <a:t>up your </a:t>
            </a:r>
            <a:r>
              <a:rPr dirty="0" sz="1450" spc="-10">
                <a:latin typeface="Times New Roman"/>
                <a:cs typeface="Times New Roman"/>
              </a:rPr>
              <a:t>bills if </a:t>
            </a:r>
            <a:r>
              <a:rPr dirty="0" sz="1450" spc="-5">
                <a:latin typeface="Times New Roman"/>
                <a:cs typeface="Times New Roman"/>
              </a:rPr>
              <a:t>you </a:t>
            </a:r>
            <a:r>
              <a:rPr dirty="0" sz="1450" spc="-10">
                <a:latin typeface="Times New Roman"/>
                <a:cs typeface="Times New Roman"/>
              </a:rPr>
              <a:t>choose," interrupted the </a:t>
            </a:r>
            <a:r>
              <a:rPr dirty="0" sz="1450" spc="-20">
                <a:latin typeface="Times New Roman"/>
                <a:cs typeface="Times New Roman"/>
              </a:rPr>
              <a:t>Commissary. </a:t>
            </a:r>
            <a:r>
              <a:rPr dirty="0" sz="1450" spc="-10">
                <a:latin typeface="Times New Roman"/>
                <a:cs typeface="Times New Roman"/>
              </a:rPr>
              <a:t>"In an </a:t>
            </a:r>
            <a:r>
              <a:rPr dirty="0" sz="1450" spc="-5">
                <a:latin typeface="Times New Roman"/>
                <a:cs typeface="Times New Roman"/>
              </a:rPr>
              <a:t>hour or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will examine </a:t>
            </a:r>
            <a:r>
              <a:rPr dirty="0" sz="1450" spc="-5">
                <a:latin typeface="Times New Roman"/>
                <a:cs typeface="Times New Roman"/>
              </a:rPr>
              <a:t>your </a:t>
            </a:r>
            <a:r>
              <a:rPr dirty="0" sz="1450" spc="-10">
                <a:latin typeface="Times New Roman"/>
                <a:cs typeface="Times New Roman"/>
              </a:rPr>
              <a:t>papers at the </a:t>
            </a:r>
            <a:r>
              <a:rPr dirty="0" sz="1450" spc="-15">
                <a:latin typeface="Times New Roman"/>
                <a:cs typeface="Times New Roman"/>
              </a:rPr>
              <a:t>office. </a:t>
            </a:r>
            <a:r>
              <a:rPr dirty="0" sz="1450" spc="-10">
                <a:latin typeface="Times New Roman"/>
                <a:cs typeface="Times New Roman"/>
              </a:rPr>
              <a:t>But now </a:t>
            </a:r>
            <a:r>
              <a:rPr dirty="0" sz="1450" spc="-5">
                <a:latin typeface="Times New Roman"/>
                <a:cs typeface="Times New Roman"/>
              </a:rPr>
              <a:t>go; I </a:t>
            </a:r>
            <a:r>
              <a:rPr dirty="0" sz="1450" spc="-10">
                <a:latin typeface="Times New Roman"/>
                <a:cs typeface="Times New Roman"/>
              </a:rPr>
              <a:t>am</a:t>
            </a:r>
            <a:r>
              <a:rPr dirty="0" sz="1450" spc="75">
                <a:latin typeface="Times New Roman"/>
                <a:cs typeface="Times New Roman"/>
              </a:rPr>
              <a:t> </a:t>
            </a:r>
            <a:r>
              <a:rPr dirty="0" sz="1450" spc="-25">
                <a:latin typeface="Times New Roman"/>
                <a:cs typeface="Times New Roman"/>
              </a:rPr>
              <a:t>busy."</a:t>
            </a:r>
            <a:endParaRPr sz="1450">
              <a:latin typeface="Times New Roman"/>
              <a:cs typeface="Times New Roman"/>
            </a:endParaRPr>
          </a:p>
          <a:p>
            <a:pPr marL="12700" marR="5715">
              <a:lnSpc>
                <a:spcPts val="1730"/>
              </a:lnSpc>
              <a:spcBef>
                <a:spcPts val="860"/>
              </a:spcBef>
            </a:pPr>
            <a:r>
              <a:rPr dirty="0" sz="1450" spc="-10">
                <a:latin typeface="Times New Roman"/>
                <a:cs typeface="Times New Roman"/>
              </a:rPr>
              <a:t>"Measuring butter!" </a:t>
            </a:r>
            <a:r>
              <a:rPr dirty="0" sz="1450" spc="-5">
                <a:latin typeface="Times New Roman"/>
                <a:cs typeface="Times New Roman"/>
              </a:rPr>
              <a:t>thought </a:t>
            </a:r>
            <a:r>
              <a:rPr dirty="0" sz="1450" spc="-10">
                <a:latin typeface="Times New Roman"/>
                <a:cs typeface="Times New Roman"/>
              </a:rPr>
              <a:t>Berthelini. "Oh, France, and it is for this that we  made '93!"</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The preparations were soon made; the bills posted, programmes laid </a:t>
            </a:r>
            <a:r>
              <a:rPr dirty="0" sz="1450" spc="-5">
                <a:latin typeface="Times New Roman"/>
                <a:cs typeface="Times New Roman"/>
              </a:rPr>
              <a:t>on </a:t>
            </a:r>
            <a:r>
              <a:rPr dirty="0" sz="1450" spc="-10">
                <a:latin typeface="Times New Roman"/>
                <a:cs typeface="Times New Roman"/>
              </a:rPr>
              <a:t>the  dinner-table </a:t>
            </a:r>
            <a:r>
              <a:rPr dirty="0" sz="1450" spc="-5">
                <a:latin typeface="Times New Roman"/>
                <a:cs typeface="Times New Roman"/>
              </a:rPr>
              <a:t>of </a:t>
            </a:r>
            <a:r>
              <a:rPr dirty="0" sz="1450" spc="-10">
                <a:latin typeface="Times New Roman"/>
                <a:cs typeface="Times New Roman"/>
              </a:rPr>
              <a:t>every hotel in the town, and </a:t>
            </a:r>
            <a:r>
              <a:rPr dirty="0" sz="1450" spc="-5">
                <a:latin typeface="Times New Roman"/>
                <a:cs typeface="Times New Roman"/>
              </a:rPr>
              <a:t>a </a:t>
            </a:r>
            <a:r>
              <a:rPr dirty="0" sz="1450" spc="-10">
                <a:latin typeface="Times New Roman"/>
                <a:cs typeface="Times New Roman"/>
              </a:rPr>
              <a:t>stage erected at </a:t>
            </a:r>
            <a:r>
              <a:rPr dirty="0" sz="1450" spc="-5">
                <a:latin typeface="Times New Roman"/>
                <a:cs typeface="Times New Roman"/>
              </a:rPr>
              <a:t>one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the  Cafe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Triumphs </a:t>
            </a:r>
            <a:r>
              <a:rPr dirty="0" sz="1450" spc="-5">
                <a:latin typeface="Times New Roman"/>
                <a:cs typeface="Times New Roman"/>
              </a:rPr>
              <a:t>of </a:t>
            </a:r>
            <a:r>
              <a:rPr dirty="0" sz="1450" spc="-10">
                <a:latin typeface="Times New Roman"/>
                <a:cs typeface="Times New Roman"/>
              </a:rPr>
              <a:t>the Plough; </a:t>
            </a:r>
            <a:r>
              <a:rPr dirty="0" sz="1450" spc="-5">
                <a:latin typeface="Times New Roman"/>
                <a:cs typeface="Times New Roman"/>
              </a:rPr>
              <a:t>but </a:t>
            </a:r>
            <a:r>
              <a:rPr dirty="0" sz="1450" spc="-10">
                <a:latin typeface="Times New Roman"/>
                <a:cs typeface="Times New Roman"/>
              </a:rPr>
              <a:t>when Leon returned to the </a:t>
            </a:r>
            <a:r>
              <a:rPr dirty="0" sz="1450" spc="-15">
                <a:latin typeface="Times New Roman"/>
                <a:cs typeface="Times New Roman"/>
              </a:rPr>
              <a:t>office, </a:t>
            </a:r>
            <a:r>
              <a:rPr dirty="0" sz="1450" spc="-10">
                <a:latin typeface="Times New Roman"/>
                <a:cs typeface="Times New Roman"/>
              </a:rPr>
              <a:t>the  Commissary was once more</a:t>
            </a:r>
            <a:r>
              <a:rPr dirty="0" sz="1450" spc="5">
                <a:latin typeface="Times New Roman"/>
                <a:cs typeface="Times New Roman"/>
              </a:rPr>
              <a:t> </a:t>
            </a:r>
            <a:r>
              <a:rPr dirty="0" sz="1450" spc="-10">
                <a:latin typeface="Times New Roman"/>
                <a:cs typeface="Times New Roman"/>
              </a:rPr>
              <a:t>abroad.</a:t>
            </a:r>
            <a:endParaRPr sz="1450">
              <a:latin typeface="Times New Roman"/>
              <a:cs typeface="Times New Roman"/>
            </a:endParaRPr>
          </a:p>
          <a:p>
            <a:pPr marL="12700" marR="733425">
              <a:lnSpc>
                <a:spcPts val="2590"/>
              </a:lnSpc>
              <a:spcBef>
                <a:spcPts val="170"/>
              </a:spcBef>
            </a:pPr>
            <a:r>
              <a:rPr dirty="0" sz="1450" spc="-10">
                <a:latin typeface="Times New Roman"/>
                <a:cs typeface="Times New Roman"/>
              </a:rPr>
              <a:t>"He is like Madame Benoiton," </a:t>
            </a:r>
            <a:r>
              <a:rPr dirty="0" sz="1450" spc="-5">
                <a:latin typeface="Times New Roman"/>
                <a:cs typeface="Times New Roman"/>
              </a:rPr>
              <a:t>thought </a:t>
            </a:r>
            <a:r>
              <a:rPr dirty="0" sz="1450" spc="-10">
                <a:latin typeface="Times New Roman"/>
                <a:cs typeface="Times New Roman"/>
              </a:rPr>
              <a:t>Leon, "Fichu Commissaire!"  And just then </a:t>
            </a:r>
            <a:r>
              <a:rPr dirty="0" sz="1450" spc="-5">
                <a:latin typeface="Times New Roman"/>
                <a:cs typeface="Times New Roman"/>
              </a:rPr>
              <a:t>he </a:t>
            </a:r>
            <a:r>
              <a:rPr dirty="0" sz="1450" spc="-10">
                <a:latin typeface="Times New Roman"/>
                <a:cs typeface="Times New Roman"/>
              </a:rPr>
              <a:t>met the man face to</a:t>
            </a:r>
            <a:r>
              <a:rPr dirty="0" sz="1450" spc="2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marL="12700" marR="850265">
              <a:lnSpc>
                <a:spcPts val="2590"/>
              </a:lnSpc>
              <a:spcBef>
                <a:spcPts val="5"/>
              </a:spcBef>
            </a:pPr>
            <a:r>
              <a:rPr dirty="0" sz="1450" spc="-10">
                <a:latin typeface="Times New Roman"/>
                <a:cs typeface="Times New Roman"/>
              </a:rPr>
              <a:t>"Here, </a:t>
            </a:r>
            <a:r>
              <a:rPr dirty="0" sz="1450" spc="-20">
                <a:latin typeface="Times New Roman"/>
                <a:cs typeface="Times New Roman"/>
              </a:rPr>
              <a:t>sir," </a:t>
            </a:r>
            <a:r>
              <a:rPr dirty="0" sz="1450" spc="-10">
                <a:latin typeface="Times New Roman"/>
                <a:cs typeface="Times New Roman"/>
              </a:rPr>
              <a:t>said he, "are my papers. </a:t>
            </a:r>
            <a:r>
              <a:rPr dirty="0" sz="1450" spc="-25">
                <a:latin typeface="Times New Roman"/>
                <a:cs typeface="Times New Roman"/>
              </a:rPr>
              <a:t>Will </a:t>
            </a:r>
            <a:r>
              <a:rPr dirty="0" sz="1450" spc="-5">
                <a:latin typeface="Times New Roman"/>
                <a:cs typeface="Times New Roman"/>
              </a:rPr>
              <a:t>you be </a:t>
            </a:r>
            <a:r>
              <a:rPr dirty="0" sz="1450" spc="-10">
                <a:latin typeface="Times New Roman"/>
                <a:cs typeface="Times New Roman"/>
              </a:rPr>
              <a:t>pleased to verify?"  But the Commissary was now intent </a:t>
            </a:r>
            <a:r>
              <a:rPr dirty="0" sz="1450" spc="-5">
                <a:latin typeface="Times New Roman"/>
                <a:cs typeface="Times New Roman"/>
              </a:rPr>
              <a:t>upon</a:t>
            </a:r>
            <a:r>
              <a:rPr dirty="0" sz="1450" spc="25">
                <a:latin typeface="Times New Roman"/>
                <a:cs typeface="Times New Roman"/>
              </a:rPr>
              <a:t> </a:t>
            </a:r>
            <a:r>
              <a:rPr dirty="0" sz="1450" spc="-20">
                <a:latin typeface="Times New Roman"/>
                <a:cs typeface="Times New Roman"/>
              </a:rPr>
              <a:t>dinner.</a:t>
            </a:r>
            <a:endParaRPr sz="1450">
              <a:latin typeface="Times New Roman"/>
              <a:cs typeface="Times New Roman"/>
            </a:endParaRPr>
          </a:p>
          <a:p>
            <a:pPr marL="12700" marR="1311275">
              <a:lnSpc>
                <a:spcPts val="1730"/>
              </a:lnSpc>
              <a:spcBef>
                <a:spcPts val="690"/>
              </a:spcBef>
            </a:pPr>
            <a:r>
              <a:rPr dirty="0" sz="1450" spc="-10">
                <a:latin typeface="Times New Roman"/>
                <a:cs typeface="Times New Roman"/>
              </a:rPr>
              <a:t>"No use," </a:t>
            </a:r>
            <a:r>
              <a:rPr dirty="0" sz="1450" spc="-5">
                <a:latin typeface="Times New Roman"/>
                <a:cs typeface="Times New Roman"/>
              </a:rPr>
              <a:t>he </a:t>
            </a:r>
            <a:r>
              <a:rPr dirty="0" sz="1450" spc="-10">
                <a:latin typeface="Times New Roman"/>
                <a:cs typeface="Times New Roman"/>
              </a:rPr>
              <a:t>replied, "no use;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busy; I </a:t>
            </a:r>
            <a:r>
              <a:rPr dirty="0" sz="1450" spc="-10">
                <a:latin typeface="Times New Roman"/>
                <a:cs typeface="Times New Roman"/>
              </a:rPr>
              <a:t>am quite satisfied.  Give </a:t>
            </a:r>
            <a:r>
              <a:rPr dirty="0" sz="1450" spc="-5">
                <a:latin typeface="Times New Roman"/>
                <a:cs typeface="Times New Roman"/>
              </a:rPr>
              <a:t>your </a:t>
            </a:r>
            <a:r>
              <a:rPr dirty="0" sz="1450" spc="-10">
                <a:latin typeface="Times New Roman"/>
                <a:cs typeface="Times New Roman"/>
              </a:rPr>
              <a:t>entertainment."</a:t>
            </a:r>
            <a:endParaRPr sz="1450">
              <a:latin typeface="Times New Roman"/>
              <a:cs typeface="Times New Roman"/>
            </a:endParaRPr>
          </a:p>
          <a:p>
            <a:pPr marL="12700">
              <a:lnSpc>
                <a:spcPct val="100000"/>
              </a:lnSpc>
              <a:spcBef>
                <a:spcPts val="79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hurried</a:t>
            </a:r>
            <a:r>
              <a:rPr dirty="0" sz="1450" spc="-5">
                <a:latin typeface="Times New Roman"/>
                <a:cs typeface="Times New Roman"/>
              </a:rPr>
              <a:t> on.</a:t>
            </a:r>
            <a:endParaRPr sz="1450">
              <a:latin typeface="Times New Roman"/>
              <a:cs typeface="Times New Roman"/>
            </a:endParaRPr>
          </a:p>
          <a:p>
            <a:pPr marL="12700">
              <a:lnSpc>
                <a:spcPct val="100000"/>
              </a:lnSpc>
              <a:spcBef>
                <a:spcPts val="855"/>
              </a:spcBef>
            </a:pPr>
            <a:r>
              <a:rPr dirty="0" sz="1450" spc="-10">
                <a:latin typeface="Times New Roman"/>
                <a:cs typeface="Times New Roman"/>
              </a:rPr>
              <a:t>"Fichu Commissaire!" </a:t>
            </a:r>
            <a:r>
              <a:rPr dirty="0" sz="1450" spc="-5">
                <a:latin typeface="Times New Roman"/>
                <a:cs typeface="Times New Roman"/>
              </a:rPr>
              <a:t>thought</a:t>
            </a:r>
            <a:r>
              <a:rPr dirty="0" sz="1450">
                <a:latin typeface="Times New Roman"/>
                <a:cs typeface="Times New Roman"/>
              </a:rPr>
              <a:t> </a:t>
            </a:r>
            <a:r>
              <a:rPr dirty="0" sz="1450" spc="-10">
                <a:latin typeface="Times New Roman"/>
                <a:cs typeface="Times New Roman"/>
              </a:rPr>
              <a:t>Leon.</a:t>
            </a:r>
            <a:endParaRPr sz="145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300">
              <a:latin typeface="Times New Roman"/>
              <a:cs typeface="Times New Roman"/>
            </a:endParaRPr>
          </a:p>
          <a:p>
            <a:pPr algn="ctr" marL="635">
              <a:lnSpc>
                <a:spcPct val="100000"/>
              </a:lnSpc>
            </a:pPr>
            <a:r>
              <a:rPr dirty="0" sz="1450" spc="-15" b="1">
                <a:latin typeface="Times New Roman"/>
                <a:cs typeface="Times New Roman"/>
              </a:rPr>
              <a:t>CHAPTER</a:t>
            </a:r>
            <a:r>
              <a:rPr dirty="0" sz="1450" spc="-10" b="1">
                <a:latin typeface="Times New Roman"/>
                <a:cs typeface="Times New Roman"/>
              </a:rPr>
              <a:t> II</a:t>
            </a:r>
            <a:endParaRPr sz="1450">
              <a:latin typeface="Times New Roman"/>
              <a:cs typeface="Times New Roman"/>
            </a:endParaRPr>
          </a:p>
          <a:p>
            <a:pPr marL="12700" marR="6985">
              <a:lnSpc>
                <a:spcPts val="1730"/>
              </a:lnSpc>
              <a:spcBef>
                <a:spcPts val="915"/>
              </a:spcBef>
            </a:pPr>
            <a:r>
              <a:rPr dirty="0" sz="1450" spc="-10">
                <a:latin typeface="Times New Roman"/>
                <a:cs typeface="Times New Roman"/>
              </a:rPr>
              <a:t>The audience was pretty </a:t>
            </a:r>
            <a:r>
              <a:rPr dirty="0" sz="1450" spc="-15">
                <a:latin typeface="Times New Roman"/>
                <a:cs typeface="Times New Roman"/>
              </a:rPr>
              <a:t>large; </a:t>
            </a:r>
            <a:r>
              <a:rPr dirty="0" sz="1450" spc="-10">
                <a:latin typeface="Times New Roman"/>
                <a:cs typeface="Times New Roman"/>
              </a:rPr>
              <a:t>and the proprietor </a:t>
            </a:r>
            <a:r>
              <a:rPr dirty="0" sz="1450" spc="-5">
                <a:latin typeface="Times New Roman"/>
                <a:cs typeface="Times New Roman"/>
              </a:rPr>
              <a:t>of </a:t>
            </a:r>
            <a:r>
              <a:rPr dirty="0" sz="1450" spc="-10">
                <a:latin typeface="Times New Roman"/>
                <a:cs typeface="Times New Roman"/>
              </a:rPr>
              <a:t>the cafe made </a:t>
            </a:r>
            <a:r>
              <a:rPr dirty="0" sz="1450" spc="-5">
                <a:latin typeface="Times New Roman"/>
                <a:cs typeface="Times New Roman"/>
              </a:rPr>
              <a:t>a good  </a:t>
            </a:r>
            <a:r>
              <a:rPr dirty="0" sz="1450" spc="-10">
                <a:latin typeface="Times New Roman"/>
                <a:cs typeface="Times New Roman"/>
              </a:rPr>
              <a:t>thing </a:t>
            </a:r>
            <a:r>
              <a:rPr dirty="0" sz="1450" spc="-5">
                <a:latin typeface="Times New Roman"/>
                <a:cs typeface="Times New Roman"/>
              </a:rPr>
              <a:t>of </a:t>
            </a:r>
            <a:r>
              <a:rPr dirty="0" sz="1450" spc="-10">
                <a:latin typeface="Times New Roman"/>
                <a:cs typeface="Times New Roman"/>
              </a:rPr>
              <a:t>it in </a:t>
            </a:r>
            <a:r>
              <a:rPr dirty="0" sz="1450" spc="-25">
                <a:latin typeface="Times New Roman"/>
                <a:cs typeface="Times New Roman"/>
              </a:rPr>
              <a:t>beer. </a:t>
            </a:r>
            <a:r>
              <a:rPr dirty="0" sz="1450" spc="-10">
                <a:latin typeface="Times New Roman"/>
                <a:cs typeface="Times New Roman"/>
              </a:rPr>
              <a:t>But the Berthelinis exerted themselves in</a:t>
            </a:r>
            <a:r>
              <a:rPr dirty="0" sz="1450" spc="80">
                <a:latin typeface="Times New Roman"/>
                <a:cs typeface="Times New Roman"/>
              </a:rPr>
              <a:t> </a:t>
            </a:r>
            <a:r>
              <a:rPr dirty="0" sz="1450" spc="-10">
                <a:latin typeface="Times New Roman"/>
                <a:cs typeface="Times New Roman"/>
              </a:rPr>
              <a:t>vain.</a:t>
            </a:r>
            <a:endParaRPr sz="1450">
              <a:latin typeface="Times New Roman"/>
              <a:cs typeface="Times New Roman"/>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10160">
              <a:lnSpc>
                <a:spcPts val="1730"/>
              </a:lnSpc>
              <a:spcBef>
                <a:spcPts val="155"/>
              </a:spcBef>
            </a:pPr>
            <a:r>
              <a:rPr dirty="0" sz="1450" spc="-10">
                <a:latin typeface="Times New Roman"/>
                <a:cs typeface="Times New Roman"/>
              </a:rPr>
              <a:t>Leon was radiant in velveteen;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rakish way </a:t>
            </a:r>
            <a:r>
              <a:rPr dirty="0" sz="1450" spc="-5">
                <a:latin typeface="Times New Roman"/>
                <a:cs typeface="Times New Roman"/>
              </a:rPr>
              <a:t>of </a:t>
            </a:r>
            <a:r>
              <a:rPr dirty="0" sz="1450" spc="-10">
                <a:latin typeface="Times New Roman"/>
                <a:cs typeface="Times New Roman"/>
              </a:rPr>
              <a:t>smoking </a:t>
            </a:r>
            <a:r>
              <a:rPr dirty="0" sz="1450" spc="-5">
                <a:latin typeface="Times New Roman"/>
                <a:cs typeface="Times New Roman"/>
              </a:rPr>
              <a:t>a </a:t>
            </a:r>
            <a:r>
              <a:rPr dirty="0" sz="1450" spc="-10">
                <a:latin typeface="Times New Roman"/>
                <a:cs typeface="Times New Roman"/>
              </a:rPr>
              <a:t>cigarette  between his songs that was worth money in itself; </a:t>
            </a:r>
            <a:r>
              <a:rPr dirty="0" sz="1450" spc="-5">
                <a:latin typeface="Times New Roman"/>
                <a:cs typeface="Times New Roman"/>
              </a:rPr>
              <a:t>he </a:t>
            </a:r>
            <a:r>
              <a:rPr dirty="0" sz="1450" spc="-10">
                <a:latin typeface="Times New Roman"/>
                <a:cs typeface="Times New Roman"/>
              </a:rPr>
              <a:t>underlined his comic  points, so that the dullest numskull in Castel-le-Gachis had </a:t>
            </a:r>
            <a:r>
              <a:rPr dirty="0" sz="1450" spc="-5">
                <a:latin typeface="Times New Roman"/>
                <a:cs typeface="Times New Roman"/>
              </a:rPr>
              <a:t>a </a:t>
            </a:r>
            <a:r>
              <a:rPr dirty="0" sz="1450" spc="-10">
                <a:latin typeface="Times New Roman"/>
                <a:cs typeface="Times New Roman"/>
              </a:rPr>
              <a:t>notion when to  laugh; and </a:t>
            </a:r>
            <a:r>
              <a:rPr dirty="0" sz="1450" spc="-5">
                <a:latin typeface="Times New Roman"/>
                <a:cs typeface="Times New Roman"/>
              </a:rPr>
              <a:t>he </a:t>
            </a:r>
            <a:r>
              <a:rPr dirty="0" sz="1450" spc="-10">
                <a:latin typeface="Times New Roman"/>
                <a:cs typeface="Times New Roman"/>
              </a:rPr>
              <a:t>handled his guitar in </a:t>
            </a:r>
            <a:r>
              <a:rPr dirty="0" sz="1450" spc="-5">
                <a:latin typeface="Times New Roman"/>
                <a:cs typeface="Times New Roman"/>
              </a:rPr>
              <a:t>a </a:t>
            </a:r>
            <a:r>
              <a:rPr dirty="0" sz="1450" spc="-10">
                <a:latin typeface="Times New Roman"/>
                <a:cs typeface="Times New Roman"/>
              </a:rPr>
              <a:t>manner worthy </a:t>
            </a:r>
            <a:r>
              <a:rPr dirty="0" sz="1450" spc="-5">
                <a:latin typeface="Times New Roman"/>
                <a:cs typeface="Times New Roman"/>
              </a:rPr>
              <a:t>of </a:t>
            </a:r>
            <a:r>
              <a:rPr dirty="0" sz="1450" spc="-10">
                <a:latin typeface="Times New Roman"/>
                <a:cs typeface="Times New Roman"/>
              </a:rPr>
              <a:t>himself. Indeed his  play with that instrument was as </a:t>
            </a:r>
            <a:r>
              <a:rPr dirty="0" sz="1450" spc="-5">
                <a:latin typeface="Times New Roman"/>
                <a:cs typeface="Times New Roman"/>
              </a:rPr>
              <a:t>good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whole romantic drama; it was so  dashing, so florid, and so</a:t>
            </a:r>
            <a:r>
              <a:rPr dirty="0" sz="1450" spc="15">
                <a:latin typeface="Times New Roman"/>
                <a:cs typeface="Times New Roman"/>
              </a:rPr>
              <a:t> </a:t>
            </a:r>
            <a:r>
              <a:rPr dirty="0" sz="1450" spc="-20">
                <a:latin typeface="Times New Roman"/>
                <a:cs typeface="Times New Roman"/>
              </a:rPr>
              <a:t>cavalier.</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Elvira, </a:t>
            </a:r>
            <a:r>
              <a:rPr dirty="0" sz="1450" spc="-5">
                <a:latin typeface="Times New Roman"/>
                <a:cs typeface="Times New Roman"/>
              </a:rPr>
              <a:t>on </a:t>
            </a:r>
            <a:r>
              <a:rPr dirty="0" sz="1450" spc="-10">
                <a:latin typeface="Times New Roman"/>
                <a:cs typeface="Times New Roman"/>
              </a:rPr>
              <a:t>the other hand, sang her patriotic and romantic songs with more  than usual expression; her voice had charm and plangency; and as Leon  looked at </a:t>
            </a:r>
            <a:r>
              <a:rPr dirty="0" sz="1450" spc="-20">
                <a:latin typeface="Times New Roman"/>
                <a:cs typeface="Times New Roman"/>
              </a:rPr>
              <a:t>her, </a:t>
            </a:r>
            <a:r>
              <a:rPr dirty="0" sz="1450" spc="-10">
                <a:latin typeface="Times New Roman"/>
                <a:cs typeface="Times New Roman"/>
              </a:rPr>
              <a:t>in her low-bodied maroon dress, with her arms bare to the  </a:t>
            </a:r>
            <a:r>
              <a:rPr dirty="0" sz="1450" spc="-15">
                <a:latin typeface="Times New Roman"/>
                <a:cs typeface="Times New Roman"/>
              </a:rPr>
              <a:t>shoulder,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red flower set provocatively in her corset, </a:t>
            </a:r>
            <a:r>
              <a:rPr dirty="0" sz="1450" spc="-5">
                <a:latin typeface="Times New Roman"/>
                <a:cs typeface="Times New Roman"/>
              </a:rPr>
              <a:t>he </a:t>
            </a:r>
            <a:r>
              <a:rPr dirty="0" sz="1450" spc="-10">
                <a:latin typeface="Times New Roman"/>
                <a:cs typeface="Times New Roman"/>
              </a:rPr>
              <a:t>repeated to  himself for the many hundredth time that she was </a:t>
            </a:r>
            <a:r>
              <a:rPr dirty="0" sz="1450" spc="-5">
                <a:latin typeface="Times New Roman"/>
                <a:cs typeface="Times New Roman"/>
              </a:rPr>
              <a:t>one of </a:t>
            </a:r>
            <a:r>
              <a:rPr dirty="0" sz="1450" spc="-10">
                <a:latin typeface="Times New Roman"/>
                <a:cs typeface="Times New Roman"/>
              </a:rPr>
              <a:t>the loveliest creatures  in the world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women.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Alas! when she went round with the tambourine, the golden youth </a:t>
            </a:r>
            <a:r>
              <a:rPr dirty="0" sz="1450" spc="-5">
                <a:latin typeface="Times New Roman"/>
                <a:cs typeface="Times New Roman"/>
              </a:rPr>
              <a:t>of </a:t>
            </a:r>
            <a:r>
              <a:rPr dirty="0" sz="1450" spc="-10">
                <a:latin typeface="Times New Roman"/>
                <a:cs typeface="Times New Roman"/>
              </a:rPr>
              <a:t>Castel-  le-Gachis turned from her </a:t>
            </a:r>
            <a:r>
              <a:rPr dirty="0" sz="1450" spc="-20">
                <a:latin typeface="Times New Roman"/>
                <a:cs typeface="Times New Roman"/>
              </a:rPr>
              <a:t>coldly. </a:t>
            </a:r>
            <a:r>
              <a:rPr dirty="0" sz="1450" spc="-10">
                <a:latin typeface="Times New Roman"/>
                <a:cs typeface="Times New Roman"/>
              </a:rPr>
              <a:t>Here and there </a:t>
            </a:r>
            <a:r>
              <a:rPr dirty="0" sz="1450" spc="-5">
                <a:latin typeface="Times New Roman"/>
                <a:cs typeface="Times New Roman"/>
              </a:rPr>
              <a:t>a </a:t>
            </a:r>
            <a:r>
              <a:rPr dirty="0" sz="1450" spc="-10">
                <a:latin typeface="Times New Roman"/>
                <a:cs typeface="Times New Roman"/>
              </a:rPr>
              <a:t>single halfpenny was  forthcoming; the net result </a:t>
            </a:r>
            <a:r>
              <a:rPr dirty="0" sz="1450" spc="-5">
                <a:latin typeface="Times New Roman"/>
                <a:cs typeface="Times New Roman"/>
              </a:rPr>
              <a:t>of a </a:t>
            </a:r>
            <a:r>
              <a:rPr dirty="0" sz="1450" spc="-10">
                <a:latin typeface="Times New Roman"/>
                <a:cs typeface="Times New Roman"/>
              </a:rPr>
              <a:t>collection never exceeded half </a:t>
            </a:r>
            <a:r>
              <a:rPr dirty="0" sz="1450" spc="-5">
                <a:latin typeface="Times New Roman"/>
                <a:cs typeface="Times New Roman"/>
              </a:rPr>
              <a:t>a </a:t>
            </a:r>
            <a:r>
              <a:rPr dirty="0" sz="1450" spc="-10">
                <a:latin typeface="Times New Roman"/>
                <a:cs typeface="Times New Roman"/>
              </a:rPr>
              <a:t>franc; and the  Maire himself, after seven different applications, had contributed exactly  twopence. A certain chill began to settle </a:t>
            </a:r>
            <a:r>
              <a:rPr dirty="0" sz="1450" spc="-5">
                <a:latin typeface="Times New Roman"/>
                <a:cs typeface="Times New Roman"/>
              </a:rPr>
              <a:t>upon </a:t>
            </a:r>
            <a:r>
              <a:rPr dirty="0" sz="1450" spc="-10">
                <a:latin typeface="Times New Roman"/>
                <a:cs typeface="Times New Roman"/>
              </a:rPr>
              <a:t>the artists themselves; it seemed  as if they were singing to slugs; Apollo himself might have lost heart with  such an audience. The Berthelinis struggled against the impression; they </a:t>
            </a:r>
            <a:r>
              <a:rPr dirty="0" sz="1450" spc="-5">
                <a:latin typeface="Times New Roman"/>
                <a:cs typeface="Times New Roman"/>
              </a:rPr>
              <a:t>put  </a:t>
            </a:r>
            <a:r>
              <a:rPr dirty="0" sz="1450" spc="-10">
                <a:latin typeface="Times New Roman"/>
                <a:cs typeface="Times New Roman"/>
              </a:rPr>
              <a:t>their back into their work, they sang loud and </a:t>
            </a:r>
            <a:r>
              <a:rPr dirty="0" sz="1450" spc="-15">
                <a:latin typeface="Times New Roman"/>
                <a:cs typeface="Times New Roman"/>
              </a:rPr>
              <a:t>louder, </a:t>
            </a:r>
            <a:r>
              <a:rPr dirty="0" sz="1450" spc="-10">
                <a:latin typeface="Times New Roman"/>
                <a:cs typeface="Times New Roman"/>
              </a:rPr>
              <a:t>the guitar twanged like </a:t>
            </a:r>
            <a:r>
              <a:rPr dirty="0" sz="1450" spc="-5">
                <a:latin typeface="Times New Roman"/>
                <a:cs typeface="Times New Roman"/>
              </a:rPr>
              <a:t>a  </a:t>
            </a:r>
            <a:r>
              <a:rPr dirty="0" sz="1450" spc="-10">
                <a:latin typeface="Times New Roman"/>
                <a:cs typeface="Times New Roman"/>
              </a:rPr>
              <a:t>living thing; and at last Leon arose in his might, and burst with inimitable  conviction into his great </a:t>
            </a:r>
            <a:r>
              <a:rPr dirty="0" sz="1450" spc="-5">
                <a:latin typeface="Times New Roman"/>
                <a:cs typeface="Times New Roman"/>
              </a:rPr>
              <a:t>song, </a:t>
            </a:r>
            <a:r>
              <a:rPr dirty="0" sz="1450" spc="-10">
                <a:latin typeface="Times New Roman"/>
                <a:cs typeface="Times New Roman"/>
              </a:rPr>
              <a:t>"Y </a:t>
            </a:r>
            <a:r>
              <a:rPr dirty="0" sz="1450" spc="-5">
                <a:latin typeface="Times New Roman"/>
                <a:cs typeface="Times New Roman"/>
              </a:rPr>
              <a:t>a </a:t>
            </a:r>
            <a:r>
              <a:rPr dirty="0" sz="1450" spc="-10">
                <a:latin typeface="Times New Roman"/>
                <a:cs typeface="Times New Roman"/>
              </a:rPr>
              <a:t>des honnetes gens partout!" Never had </a:t>
            </a:r>
            <a:r>
              <a:rPr dirty="0" sz="1450" spc="-5">
                <a:latin typeface="Times New Roman"/>
                <a:cs typeface="Times New Roman"/>
              </a:rPr>
              <a:t>he  </a:t>
            </a:r>
            <a:r>
              <a:rPr dirty="0" sz="1450" spc="-10">
                <a:latin typeface="Times New Roman"/>
                <a:cs typeface="Times New Roman"/>
              </a:rPr>
              <a:t>given more </a:t>
            </a:r>
            <a:r>
              <a:rPr dirty="0" sz="1450" spc="-5">
                <a:latin typeface="Times New Roman"/>
                <a:cs typeface="Times New Roman"/>
              </a:rPr>
              <a:t>proof of </a:t>
            </a:r>
            <a:r>
              <a:rPr dirty="0" sz="1450" spc="-10">
                <a:latin typeface="Times New Roman"/>
                <a:cs typeface="Times New Roman"/>
              </a:rPr>
              <a:t>his artistic mastery; it was his intimate, indefeasible  conviction that Castel-le-Gachis formed an exception to the law </a:t>
            </a:r>
            <a:r>
              <a:rPr dirty="0" sz="1450" spc="-5">
                <a:latin typeface="Times New Roman"/>
                <a:cs typeface="Times New Roman"/>
              </a:rPr>
              <a:t>he </a:t>
            </a:r>
            <a:r>
              <a:rPr dirty="0" sz="1450" spc="-10">
                <a:latin typeface="Times New Roman"/>
                <a:cs typeface="Times New Roman"/>
              </a:rPr>
              <a:t>was now  lyrically proclaiming, and was peopled exclusively </a:t>
            </a:r>
            <a:r>
              <a:rPr dirty="0" sz="1450" spc="-5">
                <a:latin typeface="Times New Roman"/>
                <a:cs typeface="Times New Roman"/>
              </a:rPr>
              <a:t>by </a:t>
            </a:r>
            <a:r>
              <a:rPr dirty="0" sz="1450" spc="-10">
                <a:latin typeface="Times New Roman"/>
                <a:cs typeface="Times New Roman"/>
              </a:rPr>
              <a:t>thieves and bullies; and  yet, as </a:t>
            </a:r>
            <a:r>
              <a:rPr dirty="0" sz="1450" spc="-5">
                <a:latin typeface="Times New Roman"/>
                <a:cs typeface="Times New Roman"/>
              </a:rPr>
              <a:t>I </a:t>
            </a:r>
            <a:r>
              <a:rPr dirty="0" sz="1450" spc="-30">
                <a:latin typeface="Times New Roman"/>
                <a:cs typeface="Times New Roman"/>
              </a:rPr>
              <a:t>say, </a:t>
            </a:r>
            <a:r>
              <a:rPr dirty="0" sz="1450" spc="-5">
                <a:latin typeface="Times New Roman"/>
                <a:cs typeface="Times New Roman"/>
              </a:rPr>
              <a:t>he </a:t>
            </a:r>
            <a:r>
              <a:rPr dirty="0" sz="1450" spc="-10">
                <a:latin typeface="Times New Roman"/>
                <a:cs typeface="Times New Roman"/>
              </a:rPr>
              <a:t>flung it down like </a:t>
            </a:r>
            <a:r>
              <a:rPr dirty="0" sz="1450" spc="-5">
                <a:latin typeface="Times New Roman"/>
                <a:cs typeface="Times New Roman"/>
              </a:rPr>
              <a:t>a </a:t>
            </a:r>
            <a:r>
              <a:rPr dirty="0" sz="1450" spc="-10">
                <a:latin typeface="Times New Roman"/>
                <a:cs typeface="Times New Roman"/>
              </a:rPr>
              <a:t>challenge, </a:t>
            </a:r>
            <a:r>
              <a:rPr dirty="0" sz="1450" spc="-5">
                <a:latin typeface="Times New Roman"/>
                <a:cs typeface="Times New Roman"/>
              </a:rPr>
              <a:t>he </a:t>
            </a:r>
            <a:r>
              <a:rPr dirty="0" sz="1450" spc="-10">
                <a:latin typeface="Times New Roman"/>
                <a:cs typeface="Times New Roman"/>
              </a:rPr>
              <a:t>trolled it forth like an article  </a:t>
            </a:r>
            <a:r>
              <a:rPr dirty="0" sz="1450" spc="-5">
                <a:latin typeface="Times New Roman"/>
                <a:cs typeface="Times New Roman"/>
              </a:rPr>
              <a:t>of </a:t>
            </a:r>
            <a:r>
              <a:rPr dirty="0" sz="1450" spc="-10">
                <a:latin typeface="Times New Roman"/>
                <a:cs typeface="Times New Roman"/>
              </a:rPr>
              <a:t>faith; and his face so beamed the while that </a:t>
            </a:r>
            <a:r>
              <a:rPr dirty="0" sz="1450" spc="-5">
                <a:latin typeface="Times New Roman"/>
                <a:cs typeface="Times New Roman"/>
              </a:rPr>
              <a:t>you </a:t>
            </a:r>
            <a:r>
              <a:rPr dirty="0" sz="1450" spc="-10">
                <a:latin typeface="Times New Roman"/>
                <a:cs typeface="Times New Roman"/>
              </a:rPr>
              <a:t>would have </a:t>
            </a:r>
            <a:r>
              <a:rPr dirty="0" sz="1450" spc="-5">
                <a:latin typeface="Times New Roman"/>
                <a:cs typeface="Times New Roman"/>
              </a:rPr>
              <a:t>thought he  </a:t>
            </a:r>
            <a:r>
              <a:rPr dirty="0" sz="1450" spc="-10">
                <a:latin typeface="Times New Roman"/>
                <a:cs typeface="Times New Roman"/>
              </a:rPr>
              <a:t>must make converts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benches.</a:t>
            </a:r>
            <a:endParaRPr sz="1450">
              <a:latin typeface="Times New Roman"/>
              <a:cs typeface="Times New Roman"/>
            </a:endParaRPr>
          </a:p>
          <a:p>
            <a:pPr algn="just" marL="12700" marR="5715">
              <a:lnSpc>
                <a:spcPts val="1730"/>
              </a:lnSpc>
              <a:spcBef>
                <a:spcPts val="840"/>
              </a:spcBef>
            </a:pPr>
            <a:r>
              <a:rPr dirty="0" sz="1450" spc="-10">
                <a:latin typeface="Times New Roman"/>
                <a:cs typeface="Times New Roman"/>
              </a:rPr>
              <a:t>He was at the top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register, </a:t>
            </a:r>
            <a:r>
              <a:rPr dirty="0" sz="1450" spc="-10">
                <a:latin typeface="Times New Roman"/>
                <a:cs typeface="Times New Roman"/>
              </a:rPr>
              <a:t>with his head thrown back and his mouth  open, when the </a:t>
            </a:r>
            <a:r>
              <a:rPr dirty="0" sz="1450" spc="-5">
                <a:latin typeface="Times New Roman"/>
                <a:cs typeface="Times New Roman"/>
              </a:rPr>
              <a:t>door </a:t>
            </a:r>
            <a:r>
              <a:rPr dirty="0" sz="1450" spc="-10">
                <a:latin typeface="Times New Roman"/>
                <a:cs typeface="Times New Roman"/>
              </a:rPr>
              <a:t>was thrown violently open, 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new comers  marched noisily into the cafe. It was the </a:t>
            </a:r>
            <a:r>
              <a:rPr dirty="0" sz="1450" spc="-20">
                <a:latin typeface="Times New Roman"/>
                <a:cs typeface="Times New Roman"/>
              </a:rPr>
              <a:t>Commissary, </a:t>
            </a:r>
            <a:r>
              <a:rPr dirty="0" sz="1450" spc="-10">
                <a:latin typeface="Times New Roman"/>
                <a:cs typeface="Times New Roman"/>
              </a:rPr>
              <a:t>followed </a:t>
            </a:r>
            <a:r>
              <a:rPr dirty="0" sz="1450" spc="-5">
                <a:latin typeface="Times New Roman"/>
                <a:cs typeface="Times New Roman"/>
              </a:rPr>
              <a:t>by </a:t>
            </a:r>
            <a:r>
              <a:rPr dirty="0" sz="1450" spc="-10">
                <a:latin typeface="Times New Roman"/>
                <a:cs typeface="Times New Roman"/>
              </a:rPr>
              <a:t>the Garde  Champetre.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undaunted Berthelini still continued to proclaim, "Y </a:t>
            </a:r>
            <a:r>
              <a:rPr dirty="0" sz="1450" spc="-5">
                <a:latin typeface="Times New Roman"/>
                <a:cs typeface="Times New Roman"/>
              </a:rPr>
              <a:t>a </a:t>
            </a:r>
            <a:r>
              <a:rPr dirty="0" sz="1450" spc="-10">
                <a:latin typeface="Times New Roman"/>
                <a:cs typeface="Times New Roman"/>
              </a:rPr>
              <a:t>des honnetes gens  partout!" But now the sentiment produced an audible titter among the  audience. Berthelini wondered why;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the antecedents </a:t>
            </a:r>
            <a:r>
              <a:rPr dirty="0" sz="1450" spc="-5">
                <a:latin typeface="Times New Roman"/>
                <a:cs typeface="Times New Roman"/>
              </a:rPr>
              <a:t>of </a:t>
            </a:r>
            <a:r>
              <a:rPr dirty="0" sz="1450" spc="-10">
                <a:latin typeface="Times New Roman"/>
                <a:cs typeface="Times New Roman"/>
              </a:rPr>
              <a:t>the  Garde Champetre; </a:t>
            </a:r>
            <a:r>
              <a:rPr dirty="0" sz="1450" spc="-5">
                <a:latin typeface="Times New Roman"/>
                <a:cs typeface="Times New Roman"/>
              </a:rPr>
              <a:t>he </a:t>
            </a:r>
            <a:r>
              <a:rPr dirty="0" sz="1450" spc="-10">
                <a:latin typeface="Times New Roman"/>
                <a:cs typeface="Times New Roman"/>
              </a:rPr>
              <a:t>had never heard </a:t>
            </a:r>
            <a:r>
              <a:rPr dirty="0" sz="1450" spc="-5">
                <a:latin typeface="Times New Roman"/>
                <a:cs typeface="Times New Roman"/>
              </a:rPr>
              <a:t>of a </a:t>
            </a:r>
            <a:r>
              <a:rPr dirty="0" sz="1450" spc="-10">
                <a:latin typeface="Times New Roman"/>
                <a:cs typeface="Times New Roman"/>
              </a:rPr>
              <a:t>little story about postage stamps.  But the public knew all about the postage stamps and enjoyed the coincidence  </a:t>
            </a:r>
            <a:r>
              <a:rPr dirty="0" sz="1450" spc="-20">
                <a:latin typeface="Times New Roman"/>
                <a:cs typeface="Times New Roman"/>
              </a:rPr>
              <a:t>hugely.</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The Commissary planted himself </a:t>
            </a:r>
            <a:r>
              <a:rPr dirty="0" sz="1450" spc="-5">
                <a:latin typeface="Times New Roman"/>
                <a:cs typeface="Times New Roman"/>
              </a:rPr>
              <a:t>upon a </a:t>
            </a:r>
            <a:r>
              <a:rPr dirty="0" sz="1450" spc="-10">
                <a:latin typeface="Times New Roman"/>
                <a:cs typeface="Times New Roman"/>
              </a:rPr>
              <a:t>vacant chair with somewhat the air </a:t>
            </a:r>
            <a:r>
              <a:rPr dirty="0" sz="1450" spc="-5">
                <a:latin typeface="Times New Roman"/>
                <a:cs typeface="Times New Roman"/>
              </a:rPr>
              <a:t>of  </a:t>
            </a:r>
            <a:r>
              <a:rPr dirty="0" sz="1450" spc="-10">
                <a:latin typeface="Times New Roman"/>
                <a:cs typeface="Times New Roman"/>
              </a:rPr>
              <a:t>Cromwell</a:t>
            </a:r>
            <a:r>
              <a:rPr dirty="0" sz="1450" spc="150">
                <a:latin typeface="Times New Roman"/>
                <a:cs typeface="Times New Roman"/>
              </a:rPr>
              <a:t> </a:t>
            </a:r>
            <a:r>
              <a:rPr dirty="0" sz="1450" spc="-10">
                <a:latin typeface="Times New Roman"/>
                <a:cs typeface="Times New Roman"/>
              </a:rPr>
              <a:t>visiting</a:t>
            </a:r>
            <a:r>
              <a:rPr dirty="0" sz="1450" spc="155">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Rump,</a:t>
            </a:r>
            <a:r>
              <a:rPr dirty="0" sz="1450" spc="150">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spoke</a:t>
            </a:r>
            <a:r>
              <a:rPr dirty="0" sz="1450" spc="155">
                <a:latin typeface="Times New Roman"/>
                <a:cs typeface="Times New Roman"/>
              </a:rPr>
              <a:t> </a:t>
            </a:r>
            <a:r>
              <a:rPr dirty="0" sz="1450" spc="-10">
                <a:latin typeface="Times New Roman"/>
                <a:cs typeface="Times New Roman"/>
              </a:rPr>
              <a:t>in</a:t>
            </a:r>
            <a:r>
              <a:rPr dirty="0" sz="1450" spc="155">
                <a:latin typeface="Times New Roman"/>
                <a:cs typeface="Times New Roman"/>
              </a:rPr>
              <a:t> </a:t>
            </a:r>
            <a:r>
              <a:rPr dirty="0" sz="1450" spc="-10">
                <a:latin typeface="Times New Roman"/>
                <a:cs typeface="Times New Roman"/>
              </a:rPr>
              <a:t>occasional</a:t>
            </a:r>
            <a:r>
              <a:rPr dirty="0" sz="1450" spc="150">
                <a:latin typeface="Times New Roman"/>
                <a:cs typeface="Times New Roman"/>
              </a:rPr>
              <a:t> </a:t>
            </a:r>
            <a:r>
              <a:rPr dirty="0" sz="1450" spc="-10">
                <a:latin typeface="Times New Roman"/>
                <a:cs typeface="Times New Roman"/>
              </a:rPr>
              <a:t>whispers</a:t>
            </a:r>
            <a:r>
              <a:rPr dirty="0" sz="1450" spc="155">
                <a:latin typeface="Times New Roman"/>
                <a:cs typeface="Times New Roman"/>
              </a:rPr>
              <a:t> </a:t>
            </a:r>
            <a:r>
              <a:rPr dirty="0" sz="1450" spc="-10">
                <a:latin typeface="Times New Roman"/>
                <a:cs typeface="Times New Roman"/>
              </a:rPr>
              <a:t>to</a:t>
            </a:r>
            <a:r>
              <a:rPr dirty="0" sz="1450" spc="155">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Garde</a:t>
            </a:r>
            <a:endParaRPr sz="1450">
              <a:latin typeface="Times New Roman"/>
              <a:cs typeface="Times New Roman"/>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Champetre, who remained respectfully standing at his back. The eyes </a:t>
            </a:r>
            <a:r>
              <a:rPr dirty="0" sz="1450" spc="-5">
                <a:latin typeface="Times New Roman"/>
                <a:cs typeface="Times New Roman"/>
              </a:rPr>
              <a:t>of </a:t>
            </a:r>
            <a:r>
              <a:rPr dirty="0" sz="1450" spc="-10">
                <a:latin typeface="Times New Roman"/>
                <a:cs typeface="Times New Roman"/>
              </a:rPr>
              <a:t>both  were directed </a:t>
            </a:r>
            <a:r>
              <a:rPr dirty="0" sz="1450" spc="-5">
                <a:latin typeface="Times New Roman"/>
                <a:cs typeface="Times New Roman"/>
              </a:rPr>
              <a:t>upon </a:t>
            </a:r>
            <a:r>
              <a:rPr dirty="0" sz="1450" spc="-10">
                <a:latin typeface="Times New Roman"/>
                <a:cs typeface="Times New Roman"/>
              </a:rPr>
              <a:t>Berthelini, who persisted in his</a:t>
            </a:r>
            <a:r>
              <a:rPr dirty="0" sz="1450" spc="30">
                <a:latin typeface="Times New Roman"/>
                <a:cs typeface="Times New Roman"/>
              </a:rPr>
              <a:t> </a:t>
            </a:r>
            <a:r>
              <a:rPr dirty="0" sz="1450" spc="-10">
                <a:latin typeface="Times New Roman"/>
                <a:cs typeface="Times New Roman"/>
              </a:rPr>
              <a:t>statement.</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"Y </a:t>
            </a:r>
            <a:r>
              <a:rPr dirty="0" sz="1450" spc="-5">
                <a:latin typeface="Times New Roman"/>
                <a:cs typeface="Times New Roman"/>
              </a:rPr>
              <a:t>a </a:t>
            </a:r>
            <a:r>
              <a:rPr dirty="0" sz="1450" spc="-10">
                <a:latin typeface="Times New Roman"/>
                <a:cs typeface="Times New Roman"/>
              </a:rPr>
              <a:t>des honnetes gens partout," </a:t>
            </a:r>
            <a:r>
              <a:rPr dirty="0" sz="1450" spc="-5">
                <a:latin typeface="Times New Roman"/>
                <a:cs typeface="Times New Roman"/>
              </a:rPr>
              <a:t>he </a:t>
            </a:r>
            <a:r>
              <a:rPr dirty="0" sz="1450" spc="-10">
                <a:latin typeface="Times New Roman"/>
                <a:cs typeface="Times New Roman"/>
              </a:rPr>
              <a:t>was just chanting for the twentieth time;  when </a:t>
            </a:r>
            <a:r>
              <a:rPr dirty="0" sz="1450" spc="-5">
                <a:latin typeface="Times New Roman"/>
                <a:cs typeface="Times New Roman"/>
              </a:rPr>
              <a:t>up got </a:t>
            </a:r>
            <a:r>
              <a:rPr dirty="0" sz="1450" spc="-10">
                <a:latin typeface="Times New Roman"/>
                <a:cs typeface="Times New Roman"/>
              </a:rPr>
              <a:t>the Commissary </a:t>
            </a:r>
            <a:r>
              <a:rPr dirty="0" sz="1450" spc="-5">
                <a:latin typeface="Times New Roman"/>
                <a:cs typeface="Times New Roman"/>
              </a:rPr>
              <a:t>upon </a:t>
            </a:r>
            <a:r>
              <a:rPr dirty="0" sz="1450" spc="-10">
                <a:latin typeface="Times New Roman"/>
                <a:cs typeface="Times New Roman"/>
              </a:rPr>
              <a:t>his feet and waved brutally to the singer  with his</a:t>
            </a:r>
            <a:r>
              <a:rPr dirty="0" sz="1450" spc="-5">
                <a:latin typeface="Times New Roman"/>
                <a:cs typeface="Times New Roman"/>
              </a:rPr>
              <a:t> </a:t>
            </a:r>
            <a:r>
              <a:rPr dirty="0" sz="1450" spc="-10">
                <a:latin typeface="Times New Roman"/>
                <a:cs typeface="Times New Roman"/>
              </a:rPr>
              <a:t>cane.</a:t>
            </a:r>
            <a:endParaRPr sz="1450">
              <a:latin typeface="Times New Roman"/>
              <a:cs typeface="Times New Roman"/>
            </a:endParaRPr>
          </a:p>
          <a:p>
            <a:pPr marL="12700" marR="1603375">
              <a:lnSpc>
                <a:spcPts val="2590"/>
              </a:lnSpc>
              <a:spcBef>
                <a:spcPts val="170"/>
              </a:spcBef>
            </a:pPr>
            <a:r>
              <a:rPr dirty="0" sz="1450" spc="-10">
                <a:latin typeface="Times New Roman"/>
                <a:cs typeface="Times New Roman"/>
              </a:rPr>
              <a:t>"Is it me </a:t>
            </a:r>
            <a:r>
              <a:rPr dirty="0" sz="1450" spc="-5">
                <a:latin typeface="Times New Roman"/>
                <a:cs typeface="Times New Roman"/>
              </a:rPr>
              <a:t>you </a:t>
            </a:r>
            <a:r>
              <a:rPr dirty="0" sz="1450" spc="-10">
                <a:latin typeface="Times New Roman"/>
                <a:cs typeface="Times New Roman"/>
              </a:rPr>
              <a:t>want?" inquired Leon, stopping in his </a:t>
            </a:r>
            <a:r>
              <a:rPr dirty="0" sz="1450" spc="-5">
                <a:latin typeface="Times New Roman"/>
                <a:cs typeface="Times New Roman"/>
              </a:rPr>
              <a:t>song.  </a:t>
            </a:r>
            <a:r>
              <a:rPr dirty="0" sz="1450" spc="-10">
                <a:latin typeface="Times New Roman"/>
                <a:cs typeface="Times New Roman"/>
              </a:rPr>
              <a:t>"It is </a:t>
            </a:r>
            <a:r>
              <a:rPr dirty="0" sz="1450" spc="-5">
                <a:latin typeface="Times New Roman"/>
                <a:cs typeface="Times New Roman"/>
              </a:rPr>
              <a:t>you," </a:t>
            </a:r>
            <a:r>
              <a:rPr dirty="0" sz="1450" spc="-10">
                <a:latin typeface="Times New Roman"/>
                <a:cs typeface="Times New Roman"/>
              </a:rPr>
              <a:t>replied the</a:t>
            </a:r>
            <a:r>
              <a:rPr dirty="0" sz="1450" spc="5">
                <a:latin typeface="Times New Roman"/>
                <a:cs typeface="Times New Roman"/>
              </a:rPr>
              <a:t> </a:t>
            </a:r>
            <a:r>
              <a:rPr dirty="0" sz="1450" spc="-10">
                <a:latin typeface="Times New Roman"/>
                <a:cs typeface="Times New Roman"/>
              </a:rPr>
              <a:t>potentate.</a:t>
            </a:r>
            <a:endParaRPr sz="1450">
              <a:latin typeface="Times New Roman"/>
              <a:cs typeface="Times New Roman"/>
            </a:endParaRPr>
          </a:p>
          <a:p>
            <a:pPr marL="12700" marR="9525">
              <a:lnSpc>
                <a:spcPts val="1730"/>
              </a:lnSpc>
              <a:spcBef>
                <a:spcPts val="695"/>
              </a:spcBef>
            </a:pPr>
            <a:r>
              <a:rPr dirty="0" sz="1450" spc="-10">
                <a:latin typeface="Times New Roman"/>
                <a:cs typeface="Times New Roman"/>
              </a:rPr>
              <a:t>"Fichu Commissaire!" </a:t>
            </a:r>
            <a:r>
              <a:rPr dirty="0" sz="1450" spc="-5">
                <a:latin typeface="Times New Roman"/>
                <a:cs typeface="Times New Roman"/>
              </a:rPr>
              <a:t>thought </a:t>
            </a:r>
            <a:r>
              <a:rPr dirty="0" sz="1450" spc="-10">
                <a:latin typeface="Times New Roman"/>
                <a:cs typeface="Times New Roman"/>
              </a:rPr>
              <a:t>Leon, and </a:t>
            </a:r>
            <a:r>
              <a:rPr dirty="0" sz="1450" spc="-5">
                <a:latin typeface="Times New Roman"/>
                <a:cs typeface="Times New Roman"/>
              </a:rPr>
              <a:t>he </a:t>
            </a:r>
            <a:r>
              <a:rPr dirty="0" sz="1450" spc="-10">
                <a:latin typeface="Times New Roman"/>
                <a:cs typeface="Times New Roman"/>
              </a:rPr>
              <a:t>descended from the stage and  made his way to the</a:t>
            </a:r>
            <a:r>
              <a:rPr dirty="0" sz="1450" spc="10">
                <a:latin typeface="Times New Roman"/>
                <a:cs typeface="Times New Roman"/>
              </a:rPr>
              <a:t> </a:t>
            </a:r>
            <a:r>
              <a:rPr dirty="0" sz="1450" spc="-15">
                <a:latin typeface="Times New Roman"/>
                <a:cs typeface="Times New Roman"/>
              </a:rPr>
              <a:t>functionary.</a:t>
            </a:r>
            <a:endParaRPr sz="1450">
              <a:latin typeface="Times New Roman"/>
              <a:cs typeface="Times New Roman"/>
            </a:endParaRPr>
          </a:p>
          <a:p>
            <a:pPr marL="12700" marR="7620">
              <a:lnSpc>
                <a:spcPts val="1730"/>
              </a:lnSpc>
              <a:spcBef>
                <a:spcPts val="860"/>
              </a:spcBef>
            </a:pPr>
            <a:r>
              <a:rPr dirty="0" sz="1450" spc="-10">
                <a:latin typeface="Times New Roman"/>
                <a:cs typeface="Times New Roman"/>
              </a:rPr>
              <a:t>"How does it happen, </a:t>
            </a:r>
            <a:r>
              <a:rPr dirty="0" sz="1450" spc="-20">
                <a:latin typeface="Times New Roman"/>
                <a:cs typeface="Times New Roman"/>
              </a:rPr>
              <a:t>sir," </a:t>
            </a:r>
            <a:r>
              <a:rPr dirty="0" sz="1450" spc="-10">
                <a:latin typeface="Times New Roman"/>
                <a:cs typeface="Times New Roman"/>
              </a:rPr>
              <a:t>said the </a:t>
            </a:r>
            <a:r>
              <a:rPr dirty="0" sz="1450" spc="-20">
                <a:latin typeface="Times New Roman"/>
                <a:cs typeface="Times New Roman"/>
              </a:rPr>
              <a:t>Commissary, </a:t>
            </a:r>
            <a:r>
              <a:rPr dirty="0" sz="1450" spc="-10">
                <a:latin typeface="Times New Roman"/>
                <a:cs typeface="Times New Roman"/>
              </a:rPr>
              <a:t>swelling in person, "that </a:t>
            </a:r>
            <a:r>
              <a:rPr dirty="0" sz="1450" spc="-5">
                <a:latin typeface="Times New Roman"/>
                <a:cs typeface="Times New Roman"/>
              </a:rPr>
              <a:t>I  </a:t>
            </a:r>
            <a:r>
              <a:rPr dirty="0" sz="1450" spc="-10">
                <a:latin typeface="Times New Roman"/>
                <a:cs typeface="Times New Roman"/>
              </a:rPr>
              <a:t>find </a:t>
            </a:r>
            <a:r>
              <a:rPr dirty="0" sz="1450" spc="-5">
                <a:latin typeface="Times New Roman"/>
                <a:cs typeface="Times New Roman"/>
              </a:rPr>
              <a:t>you </a:t>
            </a:r>
            <a:r>
              <a:rPr dirty="0" sz="1450" spc="-10">
                <a:latin typeface="Times New Roman"/>
                <a:cs typeface="Times New Roman"/>
              </a:rPr>
              <a:t>mountebanking in </a:t>
            </a:r>
            <a:r>
              <a:rPr dirty="0" sz="1450" spc="-5">
                <a:latin typeface="Times New Roman"/>
                <a:cs typeface="Times New Roman"/>
              </a:rPr>
              <a:t>a </a:t>
            </a:r>
            <a:r>
              <a:rPr dirty="0" sz="1450" spc="-10">
                <a:latin typeface="Times New Roman"/>
                <a:cs typeface="Times New Roman"/>
              </a:rPr>
              <a:t>public cafe without my</a:t>
            </a:r>
            <a:r>
              <a:rPr dirty="0" sz="1450" spc="45">
                <a:latin typeface="Times New Roman"/>
                <a:cs typeface="Times New Roman"/>
              </a:rPr>
              <a:t> </a:t>
            </a:r>
            <a:r>
              <a:rPr dirty="0" sz="1450" spc="-10">
                <a:latin typeface="Times New Roman"/>
                <a:cs typeface="Times New Roman"/>
              </a:rPr>
              <a:t>permission?"</a:t>
            </a:r>
            <a:endParaRPr sz="1450">
              <a:latin typeface="Times New Roman"/>
              <a:cs typeface="Times New Roman"/>
            </a:endParaRPr>
          </a:p>
          <a:p>
            <a:pPr marL="12700" marR="780415">
              <a:lnSpc>
                <a:spcPts val="2590"/>
              </a:lnSpc>
              <a:spcBef>
                <a:spcPts val="175"/>
              </a:spcBef>
            </a:pPr>
            <a:r>
              <a:rPr dirty="0" sz="1450" spc="-15">
                <a:latin typeface="Times New Roman"/>
                <a:cs typeface="Times New Roman"/>
              </a:rPr>
              <a:t>"Without?" </a:t>
            </a:r>
            <a:r>
              <a:rPr dirty="0" sz="1450" spc="-10">
                <a:latin typeface="Times New Roman"/>
                <a:cs typeface="Times New Roman"/>
              </a:rPr>
              <a:t>cried the indignant Leon. "Permit me to remind </a:t>
            </a:r>
            <a:r>
              <a:rPr dirty="0" sz="1450" spc="-5">
                <a:latin typeface="Times New Roman"/>
                <a:cs typeface="Times New Roman"/>
              </a:rPr>
              <a:t>you - "  </a:t>
            </a:r>
            <a:r>
              <a:rPr dirty="0" sz="1450" spc="-10">
                <a:latin typeface="Times New Roman"/>
                <a:cs typeface="Times New Roman"/>
              </a:rPr>
              <a:t>"Come, come, sir!" said the </a:t>
            </a:r>
            <a:r>
              <a:rPr dirty="0" sz="1450" spc="-20">
                <a:latin typeface="Times New Roman"/>
                <a:cs typeface="Times New Roman"/>
              </a:rPr>
              <a:t>Commissary, </a:t>
            </a:r>
            <a:r>
              <a:rPr dirty="0" sz="1450" spc="-10">
                <a:latin typeface="Times New Roman"/>
                <a:cs typeface="Times New Roman"/>
              </a:rPr>
              <a:t>"I desire </a:t>
            </a:r>
            <a:r>
              <a:rPr dirty="0" sz="1450" spc="-5">
                <a:latin typeface="Times New Roman"/>
                <a:cs typeface="Times New Roman"/>
              </a:rPr>
              <a:t>no</a:t>
            </a:r>
            <a:r>
              <a:rPr dirty="0" sz="1450" spc="114">
                <a:latin typeface="Times New Roman"/>
                <a:cs typeface="Times New Roman"/>
              </a:rPr>
              <a:t> </a:t>
            </a:r>
            <a:r>
              <a:rPr dirty="0" sz="1450" spc="-10">
                <a:latin typeface="Times New Roman"/>
                <a:cs typeface="Times New Roman"/>
              </a:rPr>
              <a:t>explanations."</a:t>
            </a:r>
            <a:endParaRPr sz="1450">
              <a:latin typeface="Times New Roman"/>
              <a:cs typeface="Times New Roman"/>
            </a:endParaRPr>
          </a:p>
          <a:p>
            <a:pPr algn="just" marL="12700" marR="9525">
              <a:lnSpc>
                <a:spcPts val="1730"/>
              </a:lnSpc>
              <a:spcBef>
                <a:spcPts val="695"/>
              </a:spcBef>
            </a:pPr>
            <a:r>
              <a:rPr dirty="0" sz="1450" spc="-10">
                <a:latin typeface="Times New Roman"/>
                <a:cs typeface="Times New Roman"/>
              </a:rPr>
              <a:t>"I care nothing about what </a:t>
            </a:r>
            <a:r>
              <a:rPr dirty="0" sz="1450" spc="-5">
                <a:latin typeface="Times New Roman"/>
                <a:cs typeface="Times New Roman"/>
              </a:rPr>
              <a:t>you </a:t>
            </a:r>
            <a:r>
              <a:rPr dirty="0" sz="1450" spc="-10">
                <a:latin typeface="Times New Roman"/>
                <a:cs typeface="Times New Roman"/>
              </a:rPr>
              <a:t>desire," returned the </a:t>
            </a:r>
            <a:r>
              <a:rPr dirty="0" sz="1450" spc="-20">
                <a:latin typeface="Times New Roman"/>
                <a:cs typeface="Times New Roman"/>
              </a:rPr>
              <a:t>singer. </a:t>
            </a:r>
            <a:r>
              <a:rPr dirty="0" sz="1450" spc="-10">
                <a:latin typeface="Times New Roman"/>
                <a:cs typeface="Times New Roman"/>
              </a:rPr>
              <a:t>"I choose to give  them, and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be </a:t>
            </a:r>
            <a:r>
              <a:rPr dirty="0" sz="1450" spc="-10">
                <a:latin typeface="Times New Roman"/>
                <a:cs typeface="Times New Roman"/>
              </a:rPr>
              <a:t>gagged. </a:t>
            </a:r>
            <a:r>
              <a:rPr dirty="0" sz="1450" spc="-5">
                <a:latin typeface="Times New Roman"/>
                <a:cs typeface="Times New Roman"/>
              </a:rPr>
              <a:t>I </a:t>
            </a:r>
            <a:r>
              <a:rPr dirty="0" sz="1450" spc="-10">
                <a:latin typeface="Times New Roman"/>
                <a:cs typeface="Times New Roman"/>
              </a:rPr>
              <a:t>am an artist, </a:t>
            </a:r>
            <a:r>
              <a:rPr dirty="0" sz="1450" spc="-25">
                <a:latin typeface="Times New Roman"/>
                <a:cs typeface="Times New Roman"/>
              </a:rPr>
              <a:t>sir, </a:t>
            </a:r>
            <a:r>
              <a:rPr dirty="0" sz="1450" spc="-5">
                <a:latin typeface="Times New Roman"/>
                <a:cs typeface="Times New Roman"/>
              </a:rPr>
              <a:t>a </a:t>
            </a:r>
            <a:r>
              <a:rPr dirty="0" sz="1450" spc="-10">
                <a:latin typeface="Times New Roman"/>
                <a:cs typeface="Times New Roman"/>
              </a:rPr>
              <a:t>distinction that </a:t>
            </a:r>
            <a:r>
              <a:rPr dirty="0" sz="1450" spc="-5">
                <a:latin typeface="Times New Roman"/>
                <a:cs typeface="Times New Roman"/>
              </a:rPr>
              <a:t>you </a:t>
            </a:r>
            <a:r>
              <a:rPr dirty="0" sz="1450" spc="-10">
                <a:latin typeface="Times New Roman"/>
                <a:cs typeface="Times New Roman"/>
              </a:rPr>
              <a:t>cannot  comprehend. </a:t>
            </a:r>
            <a:r>
              <a:rPr dirty="0" sz="1450" spc="-5">
                <a:latin typeface="Times New Roman"/>
                <a:cs typeface="Times New Roman"/>
              </a:rPr>
              <a:t>I </a:t>
            </a:r>
            <a:r>
              <a:rPr dirty="0" sz="1450" spc="-10">
                <a:latin typeface="Times New Roman"/>
                <a:cs typeface="Times New Roman"/>
              </a:rPr>
              <a:t>received </a:t>
            </a:r>
            <a:r>
              <a:rPr dirty="0" sz="1450" spc="-5">
                <a:latin typeface="Times New Roman"/>
                <a:cs typeface="Times New Roman"/>
              </a:rPr>
              <a:t>your </a:t>
            </a:r>
            <a:r>
              <a:rPr dirty="0" sz="1450" spc="-10">
                <a:latin typeface="Times New Roman"/>
                <a:cs typeface="Times New Roman"/>
              </a:rPr>
              <a:t>permission and stand here </a:t>
            </a:r>
            <a:r>
              <a:rPr dirty="0" sz="1450" spc="-5">
                <a:latin typeface="Times New Roman"/>
                <a:cs typeface="Times New Roman"/>
              </a:rPr>
              <a:t>upon </a:t>
            </a:r>
            <a:r>
              <a:rPr dirty="0" sz="1450" spc="-10">
                <a:latin typeface="Times New Roman"/>
                <a:cs typeface="Times New Roman"/>
              </a:rPr>
              <a:t>the strength </a:t>
            </a:r>
            <a:r>
              <a:rPr dirty="0" sz="1450" spc="-5">
                <a:latin typeface="Times New Roman"/>
                <a:cs typeface="Times New Roman"/>
              </a:rPr>
              <a:t>of </a:t>
            </a:r>
            <a:r>
              <a:rPr dirty="0" sz="1450" spc="-10">
                <a:latin typeface="Times New Roman"/>
                <a:cs typeface="Times New Roman"/>
              </a:rPr>
              <a:t>it;  interfere with me who</a:t>
            </a:r>
            <a:r>
              <a:rPr dirty="0" sz="1450" spc="5">
                <a:latin typeface="Times New Roman"/>
                <a:cs typeface="Times New Roman"/>
              </a:rPr>
              <a:t> </a:t>
            </a:r>
            <a:r>
              <a:rPr dirty="0" sz="1450" spc="-10">
                <a:latin typeface="Times New Roman"/>
                <a:cs typeface="Times New Roman"/>
              </a:rPr>
              <a:t>dare."</a:t>
            </a:r>
            <a:endParaRPr sz="1450">
              <a:latin typeface="Times New Roman"/>
              <a:cs typeface="Times New Roman"/>
            </a:endParaRPr>
          </a:p>
          <a:p>
            <a:pPr algn="just" marL="12700" marR="912494">
              <a:lnSpc>
                <a:spcPts val="1730"/>
              </a:lnSpc>
              <a:spcBef>
                <a:spcPts val="855"/>
              </a:spcBef>
            </a:pP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not got </a:t>
            </a:r>
            <a:r>
              <a:rPr dirty="0" sz="1450" spc="-10">
                <a:latin typeface="Times New Roman"/>
                <a:cs typeface="Times New Roman"/>
              </a:rPr>
              <a:t>my signature,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cried the </a:t>
            </a:r>
            <a:r>
              <a:rPr dirty="0" sz="1450" spc="-20">
                <a:latin typeface="Times New Roman"/>
                <a:cs typeface="Times New Roman"/>
              </a:rPr>
              <a:t>Commissary.  </a:t>
            </a:r>
            <a:r>
              <a:rPr dirty="0" sz="1450" spc="-10">
                <a:latin typeface="Times New Roman"/>
                <a:cs typeface="Times New Roman"/>
              </a:rPr>
              <a:t>"Show me my signature! Where is my</a:t>
            </a:r>
            <a:r>
              <a:rPr dirty="0" sz="1450" spc="25">
                <a:latin typeface="Times New Roman"/>
                <a:cs typeface="Times New Roman"/>
              </a:rPr>
              <a:t> </a:t>
            </a:r>
            <a:r>
              <a:rPr dirty="0" sz="1450" spc="-10">
                <a:latin typeface="Times New Roman"/>
                <a:cs typeface="Times New Roman"/>
              </a:rPr>
              <a:t>signature?"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That was just the question; where was his signature? Leon recognised that </a:t>
            </a:r>
            <a:r>
              <a:rPr dirty="0" sz="1450" spc="-5">
                <a:latin typeface="Times New Roman"/>
                <a:cs typeface="Times New Roman"/>
              </a:rPr>
              <a:t>he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hole; </a:t>
            </a:r>
            <a:r>
              <a:rPr dirty="0" sz="1450" spc="-5">
                <a:latin typeface="Times New Roman"/>
                <a:cs typeface="Times New Roman"/>
              </a:rPr>
              <a:t>but </a:t>
            </a:r>
            <a:r>
              <a:rPr dirty="0" sz="1450" spc="-10">
                <a:latin typeface="Times New Roman"/>
                <a:cs typeface="Times New Roman"/>
              </a:rPr>
              <a:t>his spirit rose with the occasion, and </a:t>
            </a:r>
            <a:r>
              <a:rPr dirty="0" sz="1450" spc="-5">
                <a:latin typeface="Times New Roman"/>
                <a:cs typeface="Times New Roman"/>
              </a:rPr>
              <a:t>he </a:t>
            </a:r>
            <a:r>
              <a:rPr dirty="0" sz="1450" spc="-10">
                <a:latin typeface="Times New Roman"/>
                <a:cs typeface="Times New Roman"/>
              </a:rPr>
              <a:t>blustered </a:t>
            </a:r>
            <a:r>
              <a:rPr dirty="0" sz="1450" spc="-25">
                <a:latin typeface="Times New Roman"/>
                <a:cs typeface="Times New Roman"/>
              </a:rPr>
              <a:t>nobly,  </a:t>
            </a:r>
            <a:r>
              <a:rPr dirty="0" sz="1450" spc="-10">
                <a:latin typeface="Times New Roman"/>
                <a:cs typeface="Times New Roman"/>
              </a:rPr>
              <a:t>tossing back his curls. The Commissary played </a:t>
            </a:r>
            <a:r>
              <a:rPr dirty="0" sz="1450" spc="-5">
                <a:latin typeface="Times New Roman"/>
                <a:cs typeface="Times New Roman"/>
              </a:rPr>
              <a:t>up </a:t>
            </a:r>
            <a:r>
              <a:rPr dirty="0" sz="1450" spc="-10">
                <a:latin typeface="Times New Roman"/>
                <a:cs typeface="Times New Roman"/>
              </a:rPr>
              <a:t>to him in the character </a:t>
            </a:r>
            <a:r>
              <a:rPr dirty="0" sz="1450" spc="-5">
                <a:latin typeface="Times New Roman"/>
                <a:cs typeface="Times New Roman"/>
              </a:rPr>
              <a:t>of  </a:t>
            </a:r>
            <a:r>
              <a:rPr dirty="0" sz="1450" spc="-10">
                <a:latin typeface="Times New Roman"/>
                <a:cs typeface="Times New Roman"/>
              </a:rPr>
              <a:t>tyrant; and as the </a:t>
            </a:r>
            <a:r>
              <a:rPr dirty="0" sz="1450" spc="-5">
                <a:latin typeface="Times New Roman"/>
                <a:cs typeface="Times New Roman"/>
              </a:rPr>
              <a:t>one </a:t>
            </a:r>
            <a:r>
              <a:rPr dirty="0" sz="1450" spc="-10">
                <a:latin typeface="Times New Roman"/>
                <a:cs typeface="Times New Roman"/>
              </a:rPr>
              <a:t>leaned farther forward, the other leaned farther back </a:t>
            </a:r>
            <a:r>
              <a:rPr dirty="0" sz="1450" spc="-5">
                <a:latin typeface="Times New Roman"/>
                <a:cs typeface="Times New Roman"/>
              </a:rPr>
              <a:t>-  </a:t>
            </a:r>
            <a:r>
              <a:rPr dirty="0" sz="1450" spc="-10">
                <a:latin typeface="Times New Roman"/>
                <a:cs typeface="Times New Roman"/>
              </a:rPr>
              <a:t>majesty confronting </a:t>
            </a:r>
            <a:r>
              <a:rPr dirty="0" sz="1450" spc="-25">
                <a:latin typeface="Times New Roman"/>
                <a:cs typeface="Times New Roman"/>
              </a:rPr>
              <a:t>fury. </a:t>
            </a:r>
            <a:r>
              <a:rPr dirty="0" sz="1450" spc="-10">
                <a:latin typeface="Times New Roman"/>
                <a:cs typeface="Times New Roman"/>
              </a:rPr>
              <a:t>The audience had transferred their attention to this  new performance, and listened with that silent gravity common to all  Frenchmen in the neighbourhood </a:t>
            </a:r>
            <a:r>
              <a:rPr dirty="0" sz="1450" spc="-5">
                <a:latin typeface="Times New Roman"/>
                <a:cs typeface="Times New Roman"/>
              </a:rPr>
              <a:t>of </a:t>
            </a:r>
            <a:r>
              <a:rPr dirty="0" sz="1450" spc="-10">
                <a:latin typeface="Times New Roman"/>
                <a:cs typeface="Times New Roman"/>
              </a:rPr>
              <a:t>the Police. Elvira had sat down, she was  used to these distractions, and it was rather melancholy than fear that now  oppressed </a:t>
            </a:r>
            <a:r>
              <a:rPr dirty="0" sz="1450" spc="-30">
                <a:latin typeface="Times New Roman"/>
                <a:cs typeface="Times New Roman"/>
              </a:rPr>
              <a:t>her.</a:t>
            </a:r>
            <a:endParaRPr sz="1450">
              <a:latin typeface="Times New Roman"/>
              <a:cs typeface="Times New Roman"/>
            </a:endParaRPr>
          </a:p>
          <a:p>
            <a:pPr marL="12700" marR="1501775">
              <a:lnSpc>
                <a:spcPts val="2590"/>
              </a:lnSpc>
              <a:spcBef>
                <a:spcPts val="165"/>
              </a:spcBef>
            </a:pPr>
            <a:r>
              <a:rPr dirty="0" sz="1450" spc="-10">
                <a:latin typeface="Times New Roman"/>
                <a:cs typeface="Times New Roman"/>
              </a:rPr>
              <a:t>"Another word," cried the </a:t>
            </a:r>
            <a:r>
              <a:rPr dirty="0" sz="1450" spc="-20">
                <a:latin typeface="Times New Roman"/>
                <a:cs typeface="Times New Roman"/>
              </a:rPr>
              <a:t>Commissary,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arrest </a:t>
            </a:r>
            <a:r>
              <a:rPr dirty="0" sz="1450" spc="-5">
                <a:latin typeface="Times New Roman"/>
                <a:cs typeface="Times New Roman"/>
              </a:rPr>
              <a:t>you."  </a:t>
            </a:r>
            <a:r>
              <a:rPr dirty="0" sz="1450" spc="-10">
                <a:latin typeface="Times New Roman"/>
                <a:cs typeface="Times New Roman"/>
              </a:rPr>
              <a:t>"Arrest me?" shouted Leon. "I defy</a:t>
            </a:r>
            <a:r>
              <a:rPr dirty="0" sz="1450" spc="20">
                <a:latin typeface="Times New Roman"/>
                <a:cs typeface="Times New Roman"/>
              </a:rPr>
              <a:t> </a:t>
            </a:r>
            <a:r>
              <a:rPr dirty="0" sz="1450" spc="-10">
                <a:latin typeface="Times New Roman"/>
                <a:cs typeface="Times New Roman"/>
              </a:rPr>
              <a:t>you!"</a:t>
            </a:r>
            <a:endParaRPr sz="1450">
              <a:latin typeface="Times New Roman"/>
              <a:cs typeface="Times New Roman"/>
            </a:endParaRPr>
          </a:p>
          <a:p>
            <a:pPr marL="12700">
              <a:lnSpc>
                <a:spcPct val="100000"/>
              </a:lnSpc>
              <a:spcBef>
                <a:spcPts val="625"/>
              </a:spcBef>
            </a:pPr>
            <a:r>
              <a:rPr dirty="0" sz="1450" spc="-10">
                <a:latin typeface="Times New Roman"/>
                <a:cs typeface="Times New Roman"/>
              </a:rPr>
              <a:t>"I am the Commissary </a:t>
            </a:r>
            <a:r>
              <a:rPr dirty="0" sz="1450" spc="-5">
                <a:latin typeface="Times New Roman"/>
                <a:cs typeface="Times New Roman"/>
              </a:rPr>
              <a:t>of </a:t>
            </a:r>
            <a:r>
              <a:rPr dirty="0" sz="1450" spc="-10">
                <a:latin typeface="Times New Roman"/>
                <a:cs typeface="Times New Roman"/>
              </a:rPr>
              <a:t>Police,' said the</a:t>
            </a:r>
            <a:r>
              <a:rPr dirty="0" sz="1450" spc="20">
                <a:latin typeface="Times New Roman"/>
                <a:cs typeface="Times New Roman"/>
              </a:rPr>
              <a:t> </a:t>
            </a:r>
            <a:r>
              <a:rPr dirty="0" sz="1450" spc="-10">
                <a:latin typeface="Times New Roman"/>
                <a:cs typeface="Times New Roman"/>
              </a:rPr>
              <a:t>official.</a:t>
            </a:r>
            <a:endParaRPr sz="1450">
              <a:latin typeface="Times New Roman"/>
              <a:cs typeface="Times New Roman"/>
            </a:endParaRPr>
          </a:p>
          <a:p>
            <a:pPr marL="12700" marR="163195">
              <a:lnSpc>
                <a:spcPct val="149000"/>
              </a:lnSpc>
            </a:pPr>
            <a:r>
              <a:rPr dirty="0" sz="1450" spc="-10">
                <a:latin typeface="Times New Roman"/>
                <a:cs typeface="Times New Roman"/>
              </a:rPr>
              <a:t>Leon commanded his feelings, and replied, with great delicacy </a:t>
            </a:r>
            <a:r>
              <a:rPr dirty="0" sz="1450" spc="-5">
                <a:latin typeface="Times New Roman"/>
                <a:cs typeface="Times New Roman"/>
              </a:rPr>
              <a:t>of </a:t>
            </a:r>
            <a:r>
              <a:rPr dirty="0" sz="1450" spc="-10">
                <a:latin typeface="Times New Roman"/>
                <a:cs typeface="Times New Roman"/>
              </a:rPr>
              <a:t>innuendo </a:t>
            </a:r>
            <a:r>
              <a:rPr dirty="0" sz="1450" spc="-5">
                <a:latin typeface="Times New Roman"/>
                <a:cs typeface="Times New Roman"/>
              </a:rPr>
              <a:t>-  </a:t>
            </a:r>
            <a:r>
              <a:rPr dirty="0" sz="1450" spc="-10">
                <a:latin typeface="Times New Roman"/>
                <a:cs typeface="Times New Roman"/>
              </a:rPr>
              <a:t>"So it would</a:t>
            </a:r>
            <a:r>
              <a:rPr dirty="0" sz="1450">
                <a:latin typeface="Times New Roman"/>
                <a:cs typeface="Times New Roman"/>
              </a:rPr>
              <a:t> </a:t>
            </a:r>
            <a:r>
              <a:rPr dirty="0" sz="1450" spc="-20">
                <a:latin typeface="Times New Roman"/>
                <a:cs typeface="Times New Roman"/>
              </a:rPr>
              <a:t>appear."</a:t>
            </a:r>
            <a:endParaRPr sz="1450">
              <a:latin typeface="Times New Roman"/>
              <a:cs typeface="Times New Roman"/>
            </a:endParaRPr>
          </a:p>
          <a:p>
            <a:pPr marL="12700">
              <a:lnSpc>
                <a:spcPct val="100000"/>
              </a:lnSpc>
              <a:spcBef>
                <a:spcPts val="855"/>
              </a:spcBef>
            </a:pPr>
            <a:r>
              <a:rPr dirty="0" sz="1450" spc="-10">
                <a:latin typeface="Times New Roman"/>
                <a:cs typeface="Times New Roman"/>
              </a:rPr>
              <a:t>The</a:t>
            </a:r>
            <a:r>
              <a:rPr dirty="0" sz="1450" spc="50">
                <a:latin typeface="Times New Roman"/>
                <a:cs typeface="Times New Roman"/>
              </a:rPr>
              <a:t> </a:t>
            </a:r>
            <a:r>
              <a:rPr dirty="0" sz="1450" spc="-5">
                <a:latin typeface="Times New Roman"/>
                <a:cs typeface="Times New Roman"/>
              </a:rPr>
              <a:t>point</a:t>
            </a:r>
            <a:r>
              <a:rPr dirty="0" sz="1450" spc="55">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too</a:t>
            </a:r>
            <a:r>
              <a:rPr dirty="0" sz="1450" spc="60">
                <a:latin typeface="Times New Roman"/>
                <a:cs typeface="Times New Roman"/>
              </a:rPr>
              <a:t> </a:t>
            </a:r>
            <a:r>
              <a:rPr dirty="0" sz="1450" spc="-10">
                <a:latin typeface="Times New Roman"/>
                <a:cs typeface="Times New Roman"/>
              </a:rPr>
              <a:t>refined</a:t>
            </a:r>
            <a:r>
              <a:rPr dirty="0" sz="1450" spc="55">
                <a:latin typeface="Times New Roman"/>
                <a:cs typeface="Times New Roman"/>
              </a:rPr>
              <a:t> </a:t>
            </a:r>
            <a:r>
              <a:rPr dirty="0" sz="1450" spc="-10">
                <a:latin typeface="Times New Roman"/>
                <a:cs typeface="Times New Roman"/>
              </a:rPr>
              <a:t>for</a:t>
            </a:r>
            <a:r>
              <a:rPr dirty="0" sz="1450" spc="55">
                <a:latin typeface="Times New Roman"/>
                <a:cs typeface="Times New Roman"/>
              </a:rPr>
              <a:t> </a:t>
            </a:r>
            <a:r>
              <a:rPr dirty="0" sz="1450" spc="-10">
                <a:latin typeface="Times New Roman"/>
                <a:cs typeface="Times New Roman"/>
              </a:rPr>
              <a:t>Castel-le-Gachis;</a:t>
            </a:r>
            <a:r>
              <a:rPr dirty="0" sz="1450" spc="55">
                <a:latin typeface="Times New Roman"/>
                <a:cs typeface="Times New Roman"/>
              </a:rPr>
              <a:t> </a:t>
            </a:r>
            <a:r>
              <a:rPr dirty="0" sz="1450" spc="-10">
                <a:latin typeface="Times New Roman"/>
                <a:cs typeface="Times New Roman"/>
              </a:rPr>
              <a:t>it</a:t>
            </a:r>
            <a:r>
              <a:rPr dirty="0" sz="1450" spc="55">
                <a:latin typeface="Times New Roman"/>
                <a:cs typeface="Times New Roman"/>
              </a:rPr>
              <a:t> </a:t>
            </a:r>
            <a:r>
              <a:rPr dirty="0" sz="1450" spc="-10">
                <a:latin typeface="Times New Roman"/>
                <a:cs typeface="Times New Roman"/>
              </a:rPr>
              <a:t>did</a:t>
            </a:r>
            <a:r>
              <a:rPr dirty="0" sz="1450" spc="50">
                <a:latin typeface="Times New Roman"/>
                <a:cs typeface="Times New Roman"/>
              </a:rPr>
              <a:t> </a:t>
            </a:r>
            <a:r>
              <a:rPr dirty="0" sz="1450" spc="-5">
                <a:latin typeface="Times New Roman"/>
                <a:cs typeface="Times New Roman"/>
              </a:rPr>
              <a:t>not</a:t>
            </a:r>
            <a:r>
              <a:rPr dirty="0" sz="1450" spc="55">
                <a:latin typeface="Times New Roman"/>
                <a:cs typeface="Times New Roman"/>
              </a:rPr>
              <a:t> </a:t>
            </a:r>
            <a:r>
              <a:rPr dirty="0" sz="1450" spc="-10">
                <a:latin typeface="Times New Roman"/>
                <a:cs typeface="Times New Roman"/>
              </a:rPr>
              <a:t>raise</a:t>
            </a:r>
            <a:r>
              <a:rPr dirty="0" sz="1450" spc="60">
                <a:latin typeface="Times New Roman"/>
                <a:cs typeface="Times New Roman"/>
              </a:rPr>
              <a:t>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smile;</a:t>
            </a:r>
            <a:r>
              <a:rPr dirty="0" sz="1450" spc="55">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for the </a:t>
            </a:r>
            <a:r>
              <a:rPr dirty="0" sz="1450" spc="-20">
                <a:latin typeface="Times New Roman"/>
                <a:cs typeface="Times New Roman"/>
              </a:rPr>
              <a:t>Commissary, </a:t>
            </a:r>
            <a:r>
              <a:rPr dirty="0" sz="1450" spc="-5">
                <a:latin typeface="Times New Roman"/>
                <a:cs typeface="Times New Roman"/>
              </a:rPr>
              <a:t>he </a:t>
            </a:r>
            <a:r>
              <a:rPr dirty="0" sz="1450" spc="-10">
                <a:latin typeface="Times New Roman"/>
                <a:cs typeface="Times New Roman"/>
              </a:rPr>
              <a:t>simply bade the singer follow him to his </a:t>
            </a:r>
            <a:r>
              <a:rPr dirty="0" sz="1450" spc="-15">
                <a:latin typeface="Times New Roman"/>
                <a:cs typeface="Times New Roman"/>
              </a:rPr>
              <a:t>office, </a:t>
            </a:r>
            <a:r>
              <a:rPr dirty="0" sz="1450" spc="-10">
                <a:latin typeface="Times New Roman"/>
                <a:cs typeface="Times New Roman"/>
              </a:rPr>
              <a:t>and  directed his proud footsteps towards the </a:t>
            </a:r>
            <a:r>
              <a:rPr dirty="0" sz="1450" spc="-25">
                <a:latin typeface="Times New Roman"/>
                <a:cs typeface="Times New Roman"/>
              </a:rPr>
              <a:t>door. </a:t>
            </a:r>
            <a:r>
              <a:rPr dirty="0" sz="1450" spc="-10">
                <a:latin typeface="Times New Roman"/>
                <a:cs typeface="Times New Roman"/>
              </a:rPr>
              <a:t>There was nothing for it </a:t>
            </a:r>
            <a:r>
              <a:rPr dirty="0" sz="1450" spc="-5">
                <a:latin typeface="Times New Roman"/>
                <a:cs typeface="Times New Roman"/>
              </a:rPr>
              <a:t>but </a:t>
            </a:r>
            <a:r>
              <a:rPr dirty="0" sz="1450" spc="-10">
                <a:latin typeface="Times New Roman"/>
                <a:cs typeface="Times New Roman"/>
              </a:rPr>
              <a:t>to  </a:t>
            </a:r>
            <a:r>
              <a:rPr dirty="0" sz="1450" spc="-25">
                <a:latin typeface="Times New Roman"/>
                <a:cs typeface="Times New Roman"/>
              </a:rPr>
              <a:t>obey. </a:t>
            </a:r>
            <a:r>
              <a:rPr dirty="0" sz="1450" spc="-10">
                <a:latin typeface="Times New Roman"/>
                <a:cs typeface="Times New Roman"/>
              </a:rPr>
              <a:t>Leon did so with </a:t>
            </a:r>
            <a:r>
              <a:rPr dirty="0" sz="1450" spc="-5">
                <a:latin typeface="Times New Roman"/>
                <a:cs typeface="Times New Roman"/>
              </a:rPr>
              <a:t>a </a:t>
            </a:r>
            <a:r>
              <a:rPr dirty="0" sz="1450" spc="-10">
                <a:latin typeface="Times New Roman"/>
                <a:cs typeface="Times New Roman"/>
              </a:rPr>
              <a:t>proper pantomime </a:t>
            </a:r>
            <a:r>
              <a:rPr dirty="0" sz="1450" spc="-5">
                <a:latin typeface="Times New Roman"/>
                <a:cs typeface="Times New Roman"/>
              </a:rPr>
              <a:t>of </a:t>
            </a:r>
            <a:r>
              <a:rPr dirty="0" sz="1450" spc="-10">
                <a:latin typeface="Times New Roman"/>
                <a:cs typeface="Times New Roman"/>
              </a:rPr>
              <a:t>indifference, </a:t>
            </a:r>
            <a:r>
              <a:rPr dirty="0" sz="1450" spc="-5">
                <a:latin typeface="Times New Roman"/>
                <a:cs typeface="Times New Roman"/>
              </a:rPr>
              <a:t>but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leek to  eat, and there was </a:t>
            </a:r>
            <a:r>
              <a:rPr dirty="0" sz="1450" spc="-5">
                <a:latin typeface="Times New Roman"/>
                <a:cs typeface="Times New Roman"/>
              </a:rPr>
              <a:t>no </a:t>
            </a:r>
            <a:r>
              <a:rPr dirty="0" sz="1450" spc="-10">
                <a:latin typeface="Times New Roman"/>
                <a:cs typeface="Times New Roman"/>
              </a:rPr>
              <a:t>denying</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Maire had slipped </a:t>
            </a:r>
            <a:r>
              <a:rPr dirty="0" sz="1450" spc="-5">
                <a:latin typeface="Times New Roman"/>
                <a:cs typeface="Times New Roman"/>
              </a:rPr>
              <a:t>out </a:t>
            </a:r>
            <a:r>
              <a:rPr dirty="0" sz="1450" spc="-10">
                <a:latin typeface="Times New Roman"/>
                <a:cs typeface="Times New Roman"/>
              </a:rPr>
              <a:t>and was already waiting at the Commissary's </a:t>
            </a:r>
            <a:r>
              <a:rPr dirty="0" sz="1450" spc="-25">
                <a:latin typeface="Times New Roman"/>
                <a:cs typeface="Times New Roman"/>
              </a:rPr>
              <a:t>door.  </a:t>
            </a:r>
            <a:r>
              <a:rPr dirty="0" sz="1450" spc="-10">
                <a:latin typeface="Times New Roman"/>
                <a:cs typeface="Times New Roman"/>
              </a:rPr>
              <a:t>Now the Maire, in France, is the refuge </a:t>
            </a:r>
            <a:r>
              <a:rPr dirty="0" sz="1450" spc="-5">
                <a:latin typeface="Times New Roman"/>
                <a:cs typeface="Times New Roman"/>
              </a:rPr>
              <a:t>of </a:t>
            </a:r>
            <a:r>
              <a:rPr dirty="0" sz="1450" spc="-10">
                <a:latin typeface="Times New Roman"/>
                <a:cs typeface="Times New Roman"/>
              </a:rPr>
              <a:t>the oppressed. He stands between  his people and the boisterous rigours </a:t>
            </a:r>
            <a:r>
              <a:rPr dirty="0" sz="1450" spc="-5">
                <a:latin typeface="Times New Roman"/>
                <a:cs typeface="Times New Roman"/>
              </a:rPr>
              <a:t>of </a:t>
            </a:r>
            <a:r>
              <a:rPr dirty="0" sz="1450" spc="-10">
                <a:latin typeface="Times New Roman"/>
                <a:cs typeface="Times New Roman"/>
              </a:rPr>
              <a:t>the Police. He can sometimes  understand what is said to him;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always </a:t>
            </a:r>
            <a:r>
              <a:rPr dirty="0" sz="1450" spc="-15">
                <a:latin typeface="Times New Roman"/>
                <a:cs typeface="Times New Roman"/>
              </a:rPr>
              <a:t>puffed </a:t>
            </a:r>
            <a:r>
              <a:rPr dirty="0" sz="1450" spc="-5">
                <a:latin typeface="Times New Roman"/>
                <a:cs typeface="Times New Roman"/>
              </a:rPr>
              <a:t>up </a:t>
            </a:r>
            <a:r>
              <a:rPr dirty="0" sz="1450" spc="-10">
                <a:latin typeface="Times New Roman"/>
                <a:cs typeface="Times New Roman"/>
              </a:rPr>
              <a:t>beyond measure </a:t>
            </a:r>
            <a:r>
              <a:rPr dirty="0" sz="1450" spc="-5">
                <a:latin typeface="Times New Roman"/>
                <a:cs typeface="Times New Roman"/>
              </a:rPr>
              <a:t>by  </a:t>
            </a:r>
            <a:r>
              <a:rPr dirty="0" sz="1450" spc="-10">
                <a:latin typeface="Times New Roman"/>
                <a:cs typeface="Times New Roman"/>
              </a:rPr>
              <a:t>his </a:t>
            </a:r>
            <a:r>
              <a:rPr dirty="0" sz="1450" spc="-20">
                <a:latin typeface="Times New Roman"/>
                <a:cs typeface="Times New Roman"/>
              </a:rPr>
              <a:t>dignity. 'Tis </a:t>
            </a:r>
            <a:r>
              <a:rPr dirty="0" sz="1450" spc="-5">
                <a:latin typeface="Times New Roman"/>
                <a:cs typeface="Times New Roman"/>
              </a:rPr>
              <a:t>a </a:t>
            </a:r>
            <a:r>
              <a:rPr dirty="0" sz="1450" spc="-10">
                <a:latin typeface="Times New Roman"/>
                <a:cs typeface="Times New Roman"/>
              </a:rPr>
              <a:t>thing worth the knowledge </a:t>
            </a:r>
            <a:r>
              <a:rPr dirty="0" sz="1450" spc="-5">
                <a:latin typeface="Times New Roman"/>
                <a:cs typeface="Times New Roman"/>
              </a:rPr>
              <a:t>of </a:t>
            </a:r>
            <a:r>
              <a:rPr dirty="0" sz="1450" spc="-10">
                <a:latin typeface="Times New Roman"/>
                <a:cs typeface="Times New Roman"/>
              </a:rPr>
              <a:t>travellers. When all seems  </a:t>
            </a:r>
            <a:r>
              <a:rPr dirty="0" sz="1450" spc="-20">
                <a:latin typeface="Times New Roman"/>
                <a:cs typeface="Times New Roman"/>
              </a:rPr>
              <a:t>over,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man has made </a:t>
            </a:r>
            <a:r>
              <a:rPr dirty="0" sz="1450" spc="-5">
                <a:latin typeface="Times New Roman"/>
                <a:cs typeface="Times New Roman"/>
              </a:rPr>
              <a:t>up </a:t>
            </a:r>
            <a:r>
              <a:rPr dirty="0" sz="1450" spc="-10">
                <a:latin typeface="Times New Roman"/>
                <a:cs typeface="Times New Roman"/>
              </a:rPr>
              <a:t>his mind to injustice, </a:t>
            </a:r>
            <a:r>
              <a:rPr dirty="0" sz="1450" spc="-5">
                <a:latin typeface="Times New Roman"/>
                <a:cs typeface="Times New Roman"/>
              </a:rPr>
              <a:t>he </a:t>
            </a:r>
            <a:r>
              <a:rPr dirty="0" sz="1450" spc="-10">
                <a:latin typeface="Times New Roman"/>
                <a:cs typeface="Times New Roman"/>
              </a:rPr>
              <a:t>has still, like the heroes  </a:t>
            </a:r>
            <a:r>
              <a:rPr dirty="0" sz="1450" spc="-5">
                <a:latin typeface="Times New Roman"/>
                <a:cs typeface="Times New Roman"/>
              </a:rPr>
              <a:t>of </a:t>
            </a:r>
            <a:r>
              <a:rPr dirty="0" sz="1450" spc="-10">
                <a:latin typeface="Times New Roman"/>
                <a:cs typeface="Times New Roman"/>
              </a:rPr>
              <a:t>romance, </a:t>
            </a:r>
            <a:r>
              <a:rPr dirty="0" sz="1450" spc="-5">
                <a:latin typeface="Times New Roman"/>
                <a:cs typeface="Times New Roman"/>
              </a:rPr>
              <a:t>a </a:t>
            </a:r>
            <a:r>
              <a:rPr dirty="0" sz="1450" spc="-10">
                <a:latin typeface="Times New Roman"/>
                <a:cs typeface="Times New Roman"/>
              </a:rPr>
              <a:t>little bugle at his belt whereon to blow; and the Maire, </a:t>
            </a:r>
            <a:r>
              <a:rPr dirty="0" sz="1450" spc="-5">
                <a:latin typeface="Times New Roman"/>
                <a:cs typeface="Times New Roman"/>
              </a:rPr>
              <a:t>a  </a:t>
            </a:r>
            <a:r>
              <a:rPr dirty="0" sz="1450" spc="-10">
                <a:latin typeface="Times New Roman"/>
                <a:cs typeface="Times New Roman"/>
              </a:rPr>
              <a:t>comfortable DEUS EX </a:t>
            </a:r>
            <a:r>
              <a:rPr dirty="0" sz="1450" spc="-15">
                <a:latin typeface="Times New Roman"/>
                <a:cs typeface="Times New Roman"/>
              </a:rPr>
              <a:t>MACHINA, </a:t>
            </a:r>
            <a:r>
              <a:rPr dirty="0" sz="1450" spc="-10">
                <a:latin typeface="Times New Roman"/>
                <a:cs typeface="Times New Roman"/>
              </a:rPr>
              <a:t>may still descend to deliver him from the  minions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law. </a:t>
            </a:r>
            <a:r>
              <a:rPr dirty="0" sz="1450" spc="-10">
                <a:latin typeface="Times New Roman"/>
                <a:cs typeface="Times New Roman"/>
              </a:rPr>
              <a:t>The Maire </a:t>
            </a:r>
            <a:r>
              <a:rPr dirty="0" sz="1450" spc="-5">
                <a:latin typeface="Times New Roman"/>
                <a:cs typeface="Times New Roman"/>
              </a:rPr>
              <a:t>of </a:t>
            </a:r>
            <a:r>
              <a:rPr dirty="0" sz="1450" spc="-10">
                <a:latin typeface="Times New Roman"/>
                <a:cs typeface="Times New Roman"/>
              </a:rPr>
              <a:t>Castel-le- Gachis, although inaccessible to  the charms </a:t>
            </a:r>
            <a:r>
              <a:rPr dirty="0" sz="1450" spc="-5">
                <a:latin typeface="Times New Roman"/>
                <a:cs typeface="Times New Roman"/>
              </a:rPr>
              <a:t>of </a:t>
            </a:r>
            <a:r>
              <a:rPr dirty="0" sz="1450" spc="-10">
                <a:latin typeface="Times New Roman"/>
                <a:cs typeface="Times New Roman"/>
              </a:rPr>
              <a:t>music as retailed </a:t>
            </a:r>
            <a:r>
              <a:rPr dirty="0" sz="1450" spc="-5">
                <a:latin typeface="Times New Roman"/>
                <a:cs typeface="Times New Roman"/>
              </a:rPr>
              <a:t>by </a:t>
            </a:r>
            <a:r>
              <a:rPr dirty="0" sz="1450" spc="-10">
                <a:latin typeface="Times New Roman"/>
                <a:cs typeface="Times New Roman"/>
              </a:rPr>
              <a:t>the Berthelinis, had </a:t>
            </a:r>
            <a:r>
              <a:rPr dirty="0" sz="1450" spc="-5">
                <a:latin typeface="Times New Roman"/>
                <a:cs typeface="Times New Roman"/>
              </a:rPr>
              <a:t>no </a:t>
            </a:r>
            <a:r>
              <a:rPr dirty="0" sz="1450" spc="-10">
                <a:latin typeface="Times New Roman"/>
                <a:cs typeface="Times New Roman"/>
              </a:rPr>
              <a:t>hesitation whatever  as to the rights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matter. </a:t>
            </a:r>
            <a:r>
              <a:rPr dirty="0" sz="1450" spc="-10">
                <a:latin typeface="Times New Roman"/>
                <a:cs typeface="Times New Roman"/>
              </a:rPr>
              <a:t>He instantly fell </a:t>
            </a:r>
            <a:r>
              <a:rPr dirty="0" sz="1450" spc="-5">
                <a:latin typeface="Times New Roman"/>
                <a:cs typeface="Times New Roman"/>
              </a:rPr>
              <a:t>foul of </a:t>
            </a:r>
            <a:r>
              <a:rPr dirty="0" sz="1450" spc="-10">
                <a:latin typeface="Times New Roman"/>
                <a:cs typeface="Times New Roman"/>
              </a:rPr>
              <a:t>the Commissary in very  high terms, and the </a:t>
            </a:r>
            <a:r>
              <a:rPr dirty="0" sz="1450" spc="-20">
                <a:latin typeface="Times New Roman"/>
                <a:cs typeface="Times New Roman"/>
              </a:rPr>
              <a:t>Commissary, </a:t>
            </a:r>
            <a:r>
              <a:rPr dirty="0" sz="1450" spc="-10">
                <a:latin typeface="Times New Roman"/>
                <a:cs typeface="Times New Roman"/>
              </a:rPr>
              <a:t>pricked </a:t>
            </a:r>
            <a:r>
              <a:rPr dirty="0" sz="1450" spc="-5">
                <a:latin typeface="Times New Roman"/>
                <a:cs typeface="Times New Roman"/>
              </a:rPr>
              <a:t>by </a:t>
            </a:r>
            <a:r>
              <a:rPr dirty="0" sz="1450" spc="-10">
                <a:latin typeface="Times New Roman"/>
                <a:cs typeface="Times New Roman"/>
              </a:rPr>
              <a:t>this humiliation, accepted battle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fact. The argument lasted some little while with varying  success, until at length victory inclined so plainly to the Commissary's side  that the Maire was fain to reassert himself </a:t>
            </a:r>
            <a:r>
              <a:rPr dirty="0" sz="1450" spc="-5">
                <a:latin typeface="Times New Roman"/>
                <a:cs typeface="Times New Roman"/>
              </a:rPr>
              <a:t>by </a:t>
            </a:r>
            <a:r>
              <a:rPr dirty="0" sz="1450" spc="-10">
                <a:latin typeface="Times New Roman"/>
                <a:cs typeface="Times New Roman"/>
              </a:rPr>
              <a:t>an exercise </a:t>
            </a:r>
            <a:r>
              <a:rPr dirty="0" sz="1450" spc="-5">
                <a:latin typeface="Times New Roman"/>
                <a:cs typeface="Times New Roman"/>
              </a:rPr>
              <a:t>of </a:t>
            </a:r>
            <a:r>
              <a:rPr dirty="0" sz="1450" spc="-20">
                <a:latin typeface="Times New Roman"/>
                <a:cs typeface="Times New Roman"/>
              </a:rPr>
              <a:t>authority. </a:t>
            </a:r>
            <a:r>
              <a:rPr dirty="0" sz="1450" spc="-10">
                <a:latin typeface="Times New Roman"/>
                <a:cs typeface="Times New Roman"/>
              </a:rPr>
              <a:t>He had  been out-argued, </a:t>
            </a:r>
            <a:r>
              <a:rPr dirty="0" sz="1450" spc="-5">
                <a:latin typeface="Times New Roman"/>
                <a:cs typeface="Times New Roman"/>
              </a:rPr>
              <a:t>but he </a:t>
            </a:r>
            <a:r>
              <a:rPr dirty="0" sz="1450" spc="-10">
                <a:latin typeface="Times New Roman"/>
                <a:cs typeface="Times New Roman"/>
              </a:rPr>
              <a:t>was still the Maire. And so, turning from his  </a:t>
            </a:r>
            <a:r>
              <a:rPr dirty="0" sz="1450" spc="-15">
                <a:latin typeface="Times New Roman"/>
                <a:cs typeface="Times New Roman"/>
              </a:rPr>
              <a:t>interlocutor, </a:t>
            </a:r>
            <a:r>
              <a:rPr dirty="0" sz="1450" spc="-5">
                <a:latin typeface="Times New Roman"/>
                <a:cs typeface="Times New Roman"/>
              </a:rPr>
              <a:t>he </a:t>
            </a:r>
            <a:r>
              <a:rPr dirty="0" sz="1450" spc="-10">
                <a:latin typeface="Times New Roman"/>
                <a:cs typeface="Times New Roman"/>
              </a:rPr>
              <a:t>briefly </a:t>
            </a:r>
            <a:r>
              <a:rPr dirty="0" sz="1450" spc="-5">
                <a:latin typeface="Times New Roman"/>
                <a:cs typeface="Times New Roman"/>
              </a:rPr>
              <a:t>but </a:t>
            </a:r>
            <a:r>
              <a:rPr dirty="0" sz="1450" spc="-10">
                <a:latin typeface="Times New Roman"/>
                <a:cs typeface="Times New Roman"/>
              </a:rPr>
              <a:t>kindly recommended Leon to get back instanter to  his concert.</a:t>
            </a:r>
            <a:endParaRPr sz="1450">
              <a:latin typeface="Times New Roman"/>
              <a:cs typeface="Times New Roman"/>
            </a:endParaRPr>
          </a:p>
          <a:p>
            <a:pPr algn="just" marL="12700">
              <a:lnSpc>
                <a:spcPct val="100000"/>
              </a:lnSpc>
              <a:spcBef>
                <a:spcPts val="770"/>
              </a:spcBef>
            </a:pPr>
            <a:r>
              <a:rPr dirty="0" sz="1450" spc="-10">
                <a:latin typeface="Times New Roman"/>
                <a:cs typeface="Times New Roman"/>
              </a:rPr>
              <a:t>"It is already growing late," </a:t>
            </a:r>
            <a:r>
              <a:rPr dirty="0" sz="1450" spc="-5">
                <a:latin typeface="Times New Roman"/>
                <a:cs typeface="Times New Roman"/>
              </a:rPr>
              <a:t>he</a:t>
            </a:r>
            <a:r>
              <a:rPr dirty="0" sz="1450" spc="2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12700" marR="6350">
              <a:lnSpc>
                <a:spcPts val="1730"/>
              </a:lnSpc>
              <a:spcBef>
                <a:spcPts val="915"/>
              </a:spcBef>
            </a:pPr>
            <a:r>
              <a:rPr dirty="0" sz="1450" spc="-10">
                <a:latin typeface="Times New Roman"/>
                <a:cs typeface="Times New Roman"/>
              </a:rPr>
              <a:t>Leon did </a:t>
            </a:r>
            <a:r>
              <a:rPr dirty="0" sz="1450" spc="-5">
                <a:latin typeface="Times New Roman"/>
                <a:cs typeface="Times New Roman"/>
              </a:rPr>
              <a:t>not </a:t>
            </a:r>
            <a:r>
              <a:rPr dirty="0" sz="1450" spc="-10">
                <a:latin typeface="Times New Roman"/>
                <a:cs typeface="Times New Roman"/>
              </a:rPr>
              <a:t>wait to </a:t>
            </a:r>
            <a:r>
              <a:rPr dirty="0" sz="1450" spc="-5">
                <a:latin typeface="Times New Roman"/>
                <a:cs typeface="Times New Roman"/>
              </a:rPr>
              <a:t>be </a:t>
            </a:r>
            <a:r>
              <a:rPr dirty="0" sz="1450" spc="-10">
                <a:latin typeface="Times New Roman"/>
                <a:cs typeface="Times New Roman"/>
              </a:rPr>
              <a:t>told twice. He returned to the Cafe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Triumphs </a:t>
            </a:r>
            <a:r>
              <a:rPr dirty="0" sz="1450" spc="-5">
                <a:latin typeface="Times New Roman"/>
                <a:cs typeface="Times New Roman"/>
              </a:rPr>
              <a:t>of  </a:t>
            </a:r>
            <a:r>
              <a:rPr dirty="0" sz="1450" spc="-10">
                <a:latin typeface="Times New Roman"/>
                <a:cs typeface="Times New Roman"/>
              </a:rPr>
              <a:t>the Plough with all expedition. Alas! the audience had melted away during his  absence; Elvira was sitting in </a:t>
            </a:r>
            <a:r>
              <a:rPr dirty="0" sz="1450" spc="-5">
                <a:latin typeface="Times New Roman"/>
                <a:cs typeface="Times New Roman"/>
              </a:rPr>
              <a:t>a </a:t>
            </a:r>
            <a:r>
              <a:rPr dirty="0" sz="1450" spc="-10">
                <a:latin typeface="Times New Roman"/>
                <a:cs typeface="Times New Roman"/>
              </a:rPr>
              <a:t>very disconsolate attitude </a:t>
            </a:r>
            <a:r>
              <a:rPr dirty="0" sz="1450" spc="-5">
                <a:latin typeface="Times New Roman"/>
                <a:cs typeface="Times New Roman"/>
              </a:rPr>
              <a:t>on </a:t>
            </a:r>
            <a:r>
              <a:rPr dirty="0" sz="1450" spc="-10">
                <a:latin typeface="Times New Roman"/>
                <a:cs typeface="Times New Roman"/>
              </a:rPr>
              <a:t>the guitar-box;  she had watched the company dispersing </a:t>
            </a:r>
            <a:r>
              <a:rPr dirty="0" sz="1450" spc="-5">
                <a:latin typeface="Times New Roman"/>
                <a:cs typeface="Times New Roman"/>
              </a:rPr>
              <a:t>by </a:t>
            </a:r>
            <a:r>
              <a:rPr dirty="0" sz="1450" spc="-10">
                <a:latin typeface="Times New Roman"/>
                <a:cs typeface="Times New Roman"/>
              </a:rPr>
              <a:t>twos and threes, and the  prolonged spectacle had somewhat overwhelmed her spirits. Each man, she  reflected, retired with </a:t>
            </a:r>
            <a:r>
              <a:rPr dirty="0" sz="1450" spc="-5">
                <a:latin typeface="Times New Roman"/>
                <a:cs typeface="Times New Roman"/>
              </a:rPr>
              <a:t>a </a:t>
            </a:r>
            <a:r>
              <a:rPr dirty="0" sz="1450" spc="-10">
                <a:latin typeface="Times New Roman"/>
                <a:cs typeface="Times New Roman"/>
              </a:rPr>
              <a:t>certain proportion </a:t>
            </a:r>
            <a:r>
              <a:rPr dirty="0" sz="1450" spc="-5">
                <a:latin typeface="Times New Roman"/>
                <a:cs typeface="Times New Roman"/>
              </a:rPr>
              <a:t>of </a:t>
            </a:r>
            <a:r>
              <a:rPr dirty="0" sz="1450" spc="-10">
                <a:latin typeface="Times New Roman"/>
                <a:cs typeface="Times New Roman"/>
              </a:rPr>
              <a:t>her earnings in his pocket, and  she saw to-night's board and to-morrow's railway expenses, and finally even  to-morrow's </a:t>
            </a:r>
            <a:r>
              <a:rPr dirty="0" sz="1450" spc="-15">
                <a:latin typeface="Times New Roman"/>
                <a:cs typeface="Times New Roman"/>
              </a:rPr>
              <a:t>dinner, </a:t>
            </a:r>
            <a:r>
              <a:rPr dirty="0" sz="1450" spc="-10">
                <a:latin typeface="Times New Roman"/>
                <a:cs typeface="Times New Roman"/>
              </a:rPr>
              <a:t>walk </a:t>
            </a:r>
            <a:r>
              <a:rPr dirty="0" sz="1450" spc="-5">
                <a:latin typeface="Times New Roman"/>
                <a:cs typeface="Times New Roman"/>
              </a:rPr>
              <a:t>one </a:t>
            </a:r>
            <a:r>
              <a:rPr dirty="0" sz="1450" spc="-10">
                <a:latin typeface="Times New Roman"/>
                <a:cs typeface="Times New Roman"/>
              </a:rPr>
              <a:t>after another </a:t>
            </a:r>
            <a:r>
              <a:rPr dirty="0" sz="1450" spc="-5">
                <a:latin typeface="Times New Roman"/>
                <a:cs typeface="Times New Roman"/>
              </a:rPr>
              <a:t>out of </a:t>
            </a:r>
            <a:r>
              <a:rPr dirty="0" sz="1450" spc="-10">
                <a:latin typeface="Times New Roman"/>
                <a:cs typeface="Times New Roman"/>
              </a:rPr>
              <a:t>the cafe </a:t>
            </a:r>
            <a:r>
              <a:rPr dirty="0" sz="1450" spc="-5">
                <a:latin typeface="Times New Roman"/>
                <a:cs typeface="Times New Roman"/>
              </a:rPr>
              <a:t>door </a:t>
            </a:r>
            <a:r>
              <a:rPr dirty="0" sz="1450" spc="-10">
                <a:latin typeface="Times New Roman"/>
                <a:cs typeface="Times New Roman"/>
              </a:rPr>
              <a:t>and disappear  into the</a:t>
            </a:r>
            <a:r>
              <a:rPr dirty="0" sz="1450" spc="-5">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"What was it?" she asked </a:t>
            </a:r>
            <a:r>
              <a:rPr dirty="0" sz="1450" spc="-20">
                <a:latin typeface="Times New Roman"/>
                <a:cs typeface="Times New Roman"/>
              </a:rPr>
              <a:t>languidly. </a:t>
            </a:r>
            <a:r>
              <a:rPr dirty="0" sz="1450" spc="-10">
                <a:latin typeface="Times New Roman"/>
                <a:cs typeface="Times New Roman"/>
              </a:rPr>
              <a:t>But Leon did </a:t>
            </a:r>
            <a:r>
              <a:rPr dirty="0" sz="1450" spc="-5">
                <a:latin typeface="Times New Roman"/>
                <a:cs typeface="Times New Roman"/>
              </a:rPr>
              <a:t>not </a:t>
            </a:r>
            <a:r>
              <a:rPr dirty="0" sz="1450" spc="-20">
                <a:latin typeface="Times New Roman"/>
                <a:cs typeface="Times New Roman"/>
              </a:rPr>
              <a:t>answer. </a:t>
            </a:r>
            <a:r>
              <a:rPr dirty="0" sz="1450" spc="-10">
                <a:latin typeface="Times New Roman"/>
                <a:cs typeface="Times New Roman"/>
              </a:rPr>
              <a:t>He was looking  round him </a:t>
            </a:r>
            <a:r>
              <a:rPr dirty="0" sz="1450" spc="-5">
                <a:latin typeface="Times New Roman"/>
                <a:cs typeface="Times New Roman"/>
              </a:rPr>
              <a:t>on </a:t>
            </a:r>
            <a:r>
              <a:rPr dirty="0" sz="1450" spc="-10">
                <a:latin typeface="Times New Roman"/>
                <a:cs typeface="Times New Roman"/>
              </a:rPr>
              <a:t>the scene </a:t>
            </a:r>
            <a:r>
              <a:rPr dirty="0" sz="1450" spc="-5">
                <a:latin typeface="Times New Roman"/>
                <a:cs typeface="Times New Roman"/>
              </a:rPr>
              <a:t>of </a:t>
            </a:r>
            <a:r>
              <a:rPr dirty="0" sz="1450" spc="-10">
                <a:latin typeface="Times New Roman"/>
                <a:cs typeface="Times New Roman"/>
              </a:rPr>
              <a:t>defeat. Scarce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listeners remained, and  these </a:t>
            </a:r>
            <a:r>
              <a:rPr dirty="0" sz="1450" spc="-5">
                <a:latin typeface="Times New Roman"/>
                <a:cs typeface="Times New Roman"/>
              </a:rPr>
              <a:t>of </a:t>
            </a:r>
            <a:r>
              <a:rPr dirty="0" sz="1450" spc="-10">
                <a:latin typeface="Times New Roman"/>
                <a:cs typeface="Times New Roman"/>
              </a:rPr>
              <a:t>the least promising sort. The minute hand </a:t>
            </a:r>
            <a:r>
              <a:rPr dirty="0" sz="1450" spc="-5">
                <a:latin typeface="Times New Roman"/>
                <a:cs typeface="Times New Roman"/>
              </a:rPr>
              <a:t>of </a:t>
            </a:r>
            <a:r>
              <a:rPr dirty="0" sz="1450" spc="-10">
                <a:latin typeface="Times New Roman"/>
                <a:cs typeface="Times New Roman"/>
              </a:rPr>
              <a:t>the clock was already  climbing upward towards</a:t>
            </a:r>
            <a:r>
              <a:rPr dirty="0" sz="1450">
                <a:latin typeface="Times New Roman"/>
                <a:cs typeface="Times New Roman"/>
              </a:rPr>
              <a:t> </a:t>
            </a:r>
            <a:r>
              <a:rPr dirty="0" sz="1450" spc="-10">
                <a:latin typeface="Times New Roman"/>
                <a:cs typeface="Times New Roman"/>
              </a:rPr>
              <a:t>eleven.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"It's </a:t>
            </a:r>
            <a:r>
              <a:rPr dirty="0" sz="1450" spc="-5">
                <a:latin typeface="Times New Roman"/>
                <a:cs typeface="Times New Roman"/>
              </a:rPr>
              <a:t>a </a:t>
            </a:r>
            <a:r>
              <a:rPr dirty="0" sz="1450" spc="-10">
                <a:latin typeface="Times New Roman"/>
                <a:cs typeface="Times New Roman"/>
              </a:rPr>
              <a:t>lost battle," said he, and then taking </a:t>
            </a:r>
            <a:r>
              <a:rPr dirty="0" sz="1450" spc="-5">
                <a:latin typeface="Times New Roman"/>
                <a:cs typeface="Times New Roman"/>
              </a:rPr>
              <a:t>up </a:t>
            </a:r>
            <a:r>
              <a:rPr dirty="0" sz="1450" spc="-10">
                <a:latin typeface="Times New Roman"/>
                <a:cs typeface="Times New Roman"/>
              </a:rPr>
              <a:t>the money-box </a:t>
            </a:r>
            <a:r>
              <a:rPr dirty="0" sz="1450" spc="-5">
                <a:latin typeface="Times New Roman"/>
                <a:cs typeface="Times New Roman"/>
              </a:rPr>
              <a:t>he </a:t>
            </a:r>
            <a:r>
              <a:rPr dirty="0" sz="1450" spc="-10">
                <a:latin typeface="Times New Roman"/>
                <a:cs typeface="Times New Roman"/>
              </a:rPr>
              <a:t>turned it </a:t>
            </a:r>
            <a:r>
              <a:rPr dirty="0" sz="1450" spc="-5">
                <a:latin typeface="Times New Roman"/>
                <a:cs typeface="Times New Roman"/>
              </a:rPr>
              <a:t>out.  </a:t>
            </a:r>
            <a:r>
              <a:rPr dirty="0" sz="1450" spc="-10">
                <a:latin typeface="Times New Roman"/>
                <a:cs typeface="Times New Roman"/>
              </a:rPr>
              <a:t>"Three francs seventy-five!" </a:t>
            </a:r>
            <a:r>
              <a:rPr dirty="0" sz="1450" spc="-5">
                <a:latin typeface="Times New Roman"/>
                <a:cs typeface="Times New Roman"/>
              </a:rPr>
              <a:t>he </a:t>
            </a:r>
            <a:r>
              <a:rPr dirty="0" sz="1450" spc="-10">
                <a:latin typeface="Times New Roman"/>
                <a:cs typeface="Times New Roman"/>
              </a:rPr>
              <a:t>cried, "as against four </a:t>
            </a:r>
            <a:r>
              <a:rPr dirty="0" sz="1450" spc="-5">
                <a:latin typeface="Times New Roman"/>
                <a:cs typeface="Times New Roman"/>
              </a:rPr>
              <a:t>of </a:t>
            </a:r>
            <a:r>
              <a:rPr dirty="0" sz="1450" spc="-10">
                <a:latin typeface="Times New Roman"/>
                <a:cs typeface="Times New Roman"/>
              </a:rPr>
              <a:t>board and six </a:t>
            </a:r>
            <a:r>
              <a:rPr dirty="0" sz="1450" spc="-5">
                <a:latin typeface="Times New Roman"/>
                <a:cs typeface="Times New Roman"/>
              </a:rPr>
              <a:t>of  </a:t>
            </a:r>
            <a:r>
              <a:rPr dirty="0" sz="1450" spc="-10">
                <a:latin typeface="Times New Roman"/>
                <a:cs typeface="Times New Roman"/>
              </a:rPr>
              <a:t>railway fares; and </a:t>
            </a:r>
            <a:r>
              <a:rPr dirty="0" sz="1450" spc="-5">
                <a:latin typeface="Times New Roman"/>
                <a:cs typeface="Times New Roman"/>
              </a:rPr>
              <a:t>no </a:t>
            </a:r>
            <a:r>
              <a:rPr dirty="0" sz="1450" spc="-10">
                <a:latin typeface="Times New Roman"/>
                <a:cs typeface="Times New Roman"/>
              </a:rPr>
              <a:t>time for the tombola! Elvira, this is </a:t>
            </a:r>
            <a:r>
              <a:rPr dirty="0" sz="1450" spc="-20">
                <a:latin typeface="Times New Roman"/>
                <a:cs typeface="Times New Roman"/>
              </a:rPr>
              <a:t>Waterloo."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sat</a:t>
            </a:r>
            <a:r>
              <a:rPr dirty="0" sz="1450" spc="75">
                <a:latin typeface="Times New Roman"/>
                <a:cs typeface="Times New Roman"/>
              </a:rPr>
              <a:t> </a:t>
            </a:r>
            <a:r>
              <a:rPr dirty="0" sz="1450" spc="-10">
                <a:latin typeface="Times New Roman"/>
                <a:cs typeface="Times New Roman"/>
              </a:rPr>
              <a:t>down</a:t>
            </a:r>
            <a:r>
              <a:rPr dirty="0" sz="1450" spc="80">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passed</a:t>
            </a:r>
            <a:r>
              <a:rPr dirty="0" sz="1450" spc="80">
                <a:latin typeface="Times New Roman"/>
                <a:cs typeface="Times New Roman"/>
              </a:rPr>
              <a:t> </a:t>
            </a:r>
            <a:r>
              <a:rPr dirty="0" sz="1450" spc="-10">
                <a:latin typeface="Times New Roman"/>
                <a:cs typeface="Times New Roman"/>
              </a:rPr>
              <a:t>both</a:t>
            </a:r>
            <a:r>
              <a:rPr dirty="0" sz="1450" spc="75">
                <a:latin typeface="Times New Roman"/>
                <a:cs typeface="Times New Roman"/>
              </a:rPr>
              <a:t> </a:t>
            </a:r>
            <a:r>
              <a:rPr dirty="0" sz="1450" spc="-10">
                <a:latin typeface="Times New Roman"/>
                <a:cs typeface="Times New Roman"/>
              </a:rPr>
              <a:t>hands</a:t>
            </a:r>
            <a:r>
              <a:rPr dirty="0" sz="1450" spc="80">
                <a:latin typeface="Times New Roman"/>
                <a:cs typeface="Times New Roman"/>
              </a:rPr>
              <a:t> </a:t>
            </a:r>
            <a:r>
              <a:rPr dirty="0" sz="1450" spc="-10">
                <a:latin typeface="Times New Roman"/>
                <a:cs typeface="Times New Roman"/>
              </a:rPr>
              <a:t>desperately</a:t>
            </a:r>
            <a:r>
              <a:rPr dirty="0" sz="1450" spc="80">
                <a:latin typeface="Times New Roman"/>
                <a:cs typeface="Times New Roman"/>
              </a:rPr>
              <a:t> </a:t>
            </a:r>
            <a:r>
              <a:rPr dirty="0" sz="1450" spc="-10">
                <a:latin typeface="Times New Roman"/>
                <a:cs typeface="Times New Roman"/>
              </a:rPr>
              <a:t>among</a:t>
            </a:r>
            <a:r>
              <a:rPr dirty="0" sz="1450" spc="75">
                <a:latin typeface="Times New Roman"/>
                <a:cs typeface="Times New Roman"/>
              </a:rPr>
              <a:t> </a:t>
            </a:r>
            <a:r>
              <a:rPr dirty="0" sz="1450" spc="-10">
                <a:latin typeface="Times New Roman"/>
                <a:cs typeface="Times New Roman"/>
              </a:rPr>
              <a:t>his</a:t>
            </a:r>
            <a:r>
              <a:rPr dirty="0" sz="1450" spc="80">
                <a:latin typeface="Times New Roman"/>
                <a:cs typeface="Times New Roman"/>
              </a:rPr>
              <a:t> </a:t>
            </a:r>
            <a:r>
              <a:rPr dirty="0" sz="1450" spc="-10">
                <a:latin typeface="Times New Roman"/>
                <a:cs typeface="Times New Roman"/>
              </a:rPr>
              <a:t>curls.</a:t>
            </a:r>
            <a:r>
              <a:rPr dirty="0" sz="1450" spc="75">
                <a:latin typeface="Times New Roman"/>
                <a:cs typeface="Times New Roman"/>
              </a:rPr>
              <a:t> </a:t>
            </a:r>
            <a:r>
              <a:rPr dirty="0" sz="1450" spc="-10">
                <a:latin typeface="Times New Roman"/>
                <a:cs typeface="Times New Roman"/>
              </a:rPr>
              <a:t>"O</a:t>
            </a:r>
            <a:r>
              <a:rPr dirty="0" sz="1450" spc="80">
                <a:latin typeface="Times New Roman"/>
                <a:cs typeface="Times New Roman"/>
              </a:rPr>
              <a:t> </a:t>
            </a:r>
            <a:r>
              <a:rPr dirty="0" sz="1450" spc="-10">
                <a:latin typeface="Times New Roman"/>
                <a:cs typeface="Times New Roman"/>
              </a:rPr>
              <a:t>Fichu</a:t>
            </a:r>
            <a:endParaRPr sz="1450">
              <a:latin typeface="Times New Roman"/>
              <a:cs typeface="Times New Roman"/>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452564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Commissaire!" </a:t>
            </a:r>
            <a:r>
              <a:rPr dirty="0" sz="1450" spc="-5">
                <a:latin typeface="Times New Roman"/>
                <a:cs typeface="Times New Roman"/>
              </a:rPr>
              <a:t>he </a:t>
            </a:r>
            <a:r>
              <a:rPr dirty="0" sz="1450" spc="-10">
                <a:latin typeface="Times New Roman"/>
                <a:cs typeface="Times New Roman"/>
              </a:rPr>
              <a:t>cried, "Fichu</a:t>
            </a:r>
            <a:r>
              <a:rPr dirty="0" sz="1450">
                <a:latin typeface="Times New Roman"/>
                <a:cs typeface="Times New Roman"/>
              </a:rPr>
              <a:t> </a:t>
            </a:r>
            <a:r>
              <a:rPr dirty="0" sz="1450" spc="-10">
                <a:latin typeface="Times New Roman"/>
                <a:cs typeface="Times New Roman"/>
              </a:rPr>
              <a:t>Commissaire!"</a:t>
            </a:r>
            <a:endParaRPr sz="1450">
              <a:latin typeface="Times New Roman"/>
              <a:cs typeface="Times New Roman"/>
            </a:endParaRPr>
          </a:p>
          <a:p>
            <a:pPr algn="just" marL="12700" marR="11430">
              <a:lnSpc>
                <a:spcPts val="1730"/>
              </a:lnSpc>
              <a:spcBef>
                <a:spcPts val="915"/>
              </a:spcBef>
            </a:pP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get the things together and </a:t>
            </a:r>
            <a:r>
              <a:rPr dirty="0" sz="1450" spc="-5">
                <a:latin typeface="Times New Roman"/>
                <a:cs typeface="Times New Roman"/>
              </a:rPr>
              <a:t>be </a:t>
            </a:r>
            <a:r>
              <a:rPr dirty="0" sz="1450" spc="-15">
                <a:latin typeface="Times New Roman"/>
                <a:cs typeface="Times New Roman"/>
              </a:rPr>
              <a:t>off," </a:t>
            </a:r>
            <a:r>
              <a:rPr dirty="0" sz="1450" spc="-10">
                <a:latin typeface="Times New Roman"/>
                <a:cs typeface="Times New Roman"/>
              </a:rPr>
              <a:t>returned Elvira. </a:t>
            </a:r>
            <a:r>
              <a:rPr dirty="0" sz="1450" spc="-50">
                <a:latin typeface="Times New Roman"/>
                <a:cs typeface="Times New Roman"/>
              </a:rPr>
              <a:t>"We </a:t>
            </a:r>
            <a:r>
              <a:rPr dirty="0" sz="1450" spc="-10">
                <a:latin typeface="Times New Roman"/>
                <a:cs typeface="Times New Roman"/>
              </a:rPr>
              <a:t>might try  another </a:t>
            </a:r>
            <a:r>
              <a:rPr dirty="0" sz="1450" spc="-5">
                <a:latin typeface="Times New Roman"/>
                <a:cs typeface="Times New Roman"/>
              </a:rPr>
              <a:t>song, but </a:t>
            </a:r>
            <a:r>
              <a:rPr dirty="0" sz="1450" spc="-10">
                <a:latin typeface="Times New Roman"/>
                <a:cs typeface="Times New Roman"/>
              </a:rPr>
              <a:t>there is </a:t>
            </a:r>
            <a:r>
              <a:rPr dirty="0" sz="1450" spc="-5">
                <a:latin typeface="Times New Roman"/>
                <a:cs typeface="Times New Roman"/>
              </a:rPr>
              <a:t>not </a:t>
            </a:r>
            <a:r>
              <a:rPr dirty="0" sz="1450" spc="-10">
                <a:latin typeface="Times New Roman"/>
                <a:cs typeface="Times New Roman"/>
              </a:rPr>
              <a:t>six halfpence in the</a:t>
            </a:r>
            <a:r>
              <a:rPr dirty="0" sz="1450" spc="3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8255">
              <a:lnSpc>
                <a:spcPts val="1730"/>
              </a:lnSpc>
              <a:spcBef>
                <a:spcPts val="865"/>
              </a:spcBef>
            </a:pPr>
            <a:r>
              <a:rPr dirty="0" sz="1450" spc="-10">
                <a:latin typeface="Times New Roman"/>
                <a:cs typeface="Times New Roman"/>
              </a:rPr>
              <a:t>"Six halfpence?" cried Leon, "six hundred thousand devils! There is </a:t>
            </a:r>
            <a:r>
              <a:rPr dirty="0" sz="1450" spc="-5">
                <a:latin typeface="Times New Roman"/>
                <a:cs typeface="Times New Roman"/>
              </a:rPr>
              <a:t>not a  </a:t>
            </a:r>
            <a:r>
              <a:rPr dirty="0" sz="1450" spc="-10">
                <a:latin typeface="Times New Roman"/>
                <a:cs typeface="Times New Roman"/>
              </a:rPr>
              <a:t>human creature in the town </a:t>
            </a:r>
            <a:r>
              <a:rPr dirty="0" sz="1450" spc="-5">
                <a:latin typeface="Times New Roman"/>
                <a:cs typeface="Times New Roman"/>
              </a:rPr>
              <a:t>-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pigs and </a:t>
            </a:r>
            <a:r>
              <a:rPr dirty="0" sz="1450" spc="-5">
                <a:latin typeface="Times New Roman"/>
                <a:cs typeface="Times New Roman"/>
              </a:rPr>
              <a:t>dogs </a:t>
            </a:r>
            <a:r>
              <a:rPr dirty="0" sz="1450" spc="-10">
                <a:latin typeface="Times New Roman"/>
                <a:cs typeface="Times New Roman"/>
              </a:rPr>
              <a:t>and commissaires!  Pray heaven, we get safe to</a:t>
            </a:r>
            <a:r>
              <a:rPr dirty="0" sz="1450" spc="15">
                <a:latin typeface="Times New Roman"/>
                <a:cs typeface="Times New Roman"/>
              </a:rPr>
              <a:t> </a:t>
            </a:r>
            <a:r>
              <a:rPr dirty="0" sz="1450" spc="-5">
                <a:latin typeface="Times New Roman"/>
                <a:cs typeface="Times New Roman"/>
              </a:rPr>
              <a:t>bed."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"Don't imagine things!" exclaimed Elvira, with </a:t>
            </a:r>
            <a:r>
              <a:rPr dirty="0" sz="1450" spc="-5">
                <a:latin typeface="Times New Roman"/>
                <a:cs typeface="Times New Roman"/>
              </a:rPr>
              <a:t>a</a:t>
            </a:r>
            <a:r>
              <a:rPr dirty="0" sz="1450" spc="30">
                <a:latin typeface="Times New Roman"/>
                <a:cs typeface="Times New Roman"/>
              </a:rPr>
              <a:t> </a:t>
            </a:r>
            <a:r>
              <a:rPr dirty="0" sz="1450" spc="-20">
                <a:latin typeface="Times New Roman"/>
                <a:cs typeface="Times New Roman"/>
              </a:rPr>
              <a:t>shudder.</a:t>
            </a:r>
            <a:endParaRPr sz="1450">
              <a:latin typeface="Times New Roman"/>
              <a:cs typeface="Times New Roman"/>
            </a:endParaRPr>
          </a:p>
          <a:p>
            <a:pPr algn="just" marL="12700" marR="9525">
              <a:lnSpc>
                <a:spcPts val="1730"/>
              </a:lnSpc>
              <a:spcBef>
                <a:spcPts val="919"/>
              </a:spcBef>
            </a:pPr>
            <a:r>
              <a:rPr dirty="0" sz="1450" spc="-10">
                <a:latin typeface="Times New Roman"/>
                <a:cs typeface="Times New Roman"/>
              </a:rPr>
              <a:t>And with that they set to work </a:t>
            </a:r>
            <a:r>
              <a:rPr dirty="0" sz="1450" spc="-5">
                <a:latin typeface="Times New Roman"/>
                <a:cs typeface="Times New Roman"/>
              </a:rPr>
              <a:t>on </a:t>
            </a:r>
            <a:r>
              <a:rPr dirty="0" sz="1450" spc="-10">
                <a:latin typeface="Times New Roman"/>
                <a:cs typeface="Times New Roman"/>
              </a:rPr>
              <a:t>their preparations. The tobacco- </a:t>
            </a:r>
            <a:r>
              <a:rPr dirty="0" sz="1450" spc="-25">
                <a:latin typeface="Times New Roman"/>
                <a:cs typeface="Times New Roman"/>
              </a:rPr>
              <a:t>jar, </a:t>
            </a:r>
            <a:r>
              <a:rPr dirty="0" sz="1450" spc="-10">
                <a:latin typeface="Times New Roman"/>
                <a:cs typeface="Times New Roman"/>
              </a:rPr>
              <a:t>the  </a:t>
            </a:r>
            <a:r>
              <a:rPr dirty="0" sz="1450" spc="-15">
                <a:latin typeface="Times New Roman"/>
                <a:cs typeface="Times New Roman"/>
              </a:rPr>
              <a:t>cigarette-holder, </a:t>
            </a:r>
            <a:r>
              <a:rPr dirty="0" sz="1450" spc="-10">
                <a:latin typeface="Times New Roman"/>
                <a:cs typeface="Times New Roman"/>
              </a:rPr>
              <a:t>the three papers </a:t>
            </a:r>
            <a:r>
              <a:rPr dirty="0" sz="1450" spc="-5">
                <a:latin typeface="Times New Roman"/>
                <a:cs typeface="Times New Roman"/>
              </a:rPr>
              <a:t>of </a:t>
            </a:r>
            <a:r>
              <a:rPr dirty="0" sz="1450" spc="-10">
                <a:latin typeface="Times New Roman"/>
                <a:cs typeface="Times New Roman"/>
              </a:rPr>
              <a:t>shirt-studs, which were to have been the  prices </a:t>
            </a:r>
            <a:r>
              <a:rPr dirty="0" sz="1450" spc="-5">
                <a:latin typeface="Times New Roman"/>
                <a:cs typeface="Times New Roman"/>
              </a:rPr>
              <a:t>of </a:t>
            </a:r>
            <a:r>
              <a:rPr dirty="0" sz="1450" spc="-10">
                <a:latin typeface="Times New Roman"/>
                <a:cs typeface="Times New Roman"/>
              </a:rPr>
              <a:t>the tombola had the tombola come </a:t>
            </a:r>
            <a:r>
              <a:rPr dirty="0" sz="1450" spc="-15">
                <a:latin typeface="Times New Roman"/>
                <a:cs typeface="Times New Roman"/>
              </a:rPr>
              <a:t>off, </a:t>
            </a:r>
            <a:r>
              <a:rPr dirty="0" sz="1450" spc="-10">
                <a:latin typeface="Times New Roman"/>
                <a:cs typeface="Times New Roman"/>
              </a:rPr>
              <a:t>were made into </a:t>
            </a:r>
            <a:r>
              <a:rPr dirty="0" sz="1450" spc="-5">
                <a:latin typeface="Times New Roman"/>
                <a:cs typeface="Times New Roman"/>
              </a:rPr>
              <a:t>a bundle </a:t>
            </a:r>
            <a:r>
              <a:rPr dirty="0" sz="1450" spc="-10">
                <a:latin typeface="Times New Roman"/>
                <a:cs typeface="Times New Roman"/>
              </a:rPr>
              <a:t>with  the music; the guitar was stowed into the fat guitar-case; and Elvira having  thrown </a:t>
            </a:r>
            <a:r>
              <a:rPr dirty="0" sz="1450" spc="-5">
                <a:latin typeface="Times New Roman"/>
                <a:cs typeface="Times New Roman"/>
              </a:rPr>
              <a:t>a </a:t>
            </a:r>
            <a:r>
              <a:rPr dirty="0" sz="1450" spc="-10">
                <a:latin typeface="Times New Roman"/>
                <a:cs typeface="Times New Roman"/>
              </a:rPr>
              <a:t>thin shawl about her neck and shoulders, the pair issued from the  cafe and set </a:t>
            </a:r>
            <a:r>
              <a:rPr dirty="0" sz="1450" spc="-15">
                <a:latin typeface="Times New Roman"/>
                <a:cs typeface="Times New Roman"/>
              </a:rPr>
              <a:t>off </a:t>
            </a:r>
            <a:r>
              <a:rPr dirty="0" sz="1450" spc="-10">
                <a:latin typeface="Times New Roman"/>
                <a:cs typeface="Times New Roman"/>
              </a:rPr>
              <a:t>for the Black</a:t>
            </a:r>
            <a:r>
              <a:rPr dirty="0" sz="1450" spc="25">
                <a:latin typeface="Times New Roman"/>
                <a:cs typeface="Times New Roman"/>
              </a:rPr>
              <a:t> </a:t>
            </a:r>
            <a:r>
              <a:rPr dirty="0" sz="1450" spc="-10">
                <a:latin typeface="Times New Roman"/>
                <a:cs typeface="Times New Roman"/>
              </a:rPr>
              <a:t>Head.</a:t>
            </a:r>
            <a:endParaRPr sz="1450">
              <a:latin typeface="Times New Roman"/>
              <a:cs typeface="Times New Roman"/>
            </a:endParaRPr>
          </a:p>
          <a:p>
            <a:pPr marL="12700" marR="1007110">
              <a:lnSpc>
                <a:spcPts val="1730"/>
              </a:lnSpc>
              <a:spcBef>
                <a:spcPts val="855"/>
              </a:spcBef>
            </a:pPr>
            <a:r>
              <a:rPr dirty="0" sz="1450" spc="-10">
                <a:latin typeface="Times New Roman"/>
                <a:cs typeface="Times New Roman"/>
              </a:rPr>
              <a:t>As they crossed the market-place the church bell rang </a:t>
            </a:r>
            <a:r>
              <a:rPr dirty="0" sz="1450" spc="-5">
                <a:latin typeface="Times New Roman"/>
                <a:cs typeface="Times New Roman"/>
              </a:rPr>
              <a:t>out </a:t>
            </a:r>
            <a:r>
              <a:rPr dirty="0" sz="1450" spc="-10">
                <a:latin typeface="Times New Roman"/>
                <a:cs typeface="Times New Roman"/>
              </a:rPr>
              <a:t>eleven.  It was </a:t>
            </a:r>
            <a:r>
              <a:rPr dirty="0" sz="1450" spc="-5">
                <a:latin typeface="Times New Roman"/>
                <a:cs typeface="Times New Roman"/>
              </a:rPr>
              <a:t>a </a:t>
            </a:r>
            <a:r>
              <a:rPr dirty="0" sz="1450" spc="-10">
                <a:latin typeface="Times New Roman"/>
                <a:cs typeface="Times New Roman"/>
              </a:rPr>
              <a:t>dark, mild night, and there was </a:t>
            </a:r>
            <a:r>
              <a:rPr dirty="0" sz="1450" spc="-5">
                <a:latin typeface="Times New Roman"/>
                <a:cs typeface="Times New Roman"/>
              </a:rPr>
              <a:t>no one </a:t>
            </a:r>
            <a:r>
              <a:rPr dirty="0" sz="1450" spc="-10">
                <a:latin typeface="Times New Roman"/>
                <a:cs typeface="Times New Roman"/>
              </a:rPr>
              <a:t>in the</a:t>
            </a:r>
            <a:r>
              <a:rPr dirty="0" sz="1450" spc="70">
                <a:latin typeface="Times New Roman"/>
                <a:cs typeface="Times New Roman"/>
              </a:rPr>
              <a:t> </a:t>
            </a:r>
            <a:r>
              <a:rPr dirty="0" sz="1450" spc="-10">
                <a:latin typeface="Times New Roman"/>
                <a:cs typeface="Times New Roman"/>
              </a:rPr>
              <a:t>streets.</a:t>
            </a:r>
            <a:endParaRPr sz="1450">
              <a:latin typeface="Times New Roman"/>
              <a:cs typeface="Times New Roman"/>
            </a:endParaRPr>
          </a:p>
          <a:p>
            <a:pPr marL="12700" marR="5080">
              <a:lnSpc>
                <a:spcPts val="1730"/>
              </a:lnSpc>
              <a:spcBef>
                <a:spcPts val="860"/>
              </a:spcBef>
            </a:pPr>
            <a:r>
              <a:rPr dirty="0" sz="1450" spc="-10">
                <a:latin typeface="Times New Roman"/>
                <a:cs typeface="Times New Roman"/>
              </a:rPr>
              <a:t>"It is all very fine," said Leon; "but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presentiment. The </a:t>
            </a:r>
            <a:r>
              <a:rPr dirty="0" sz="1450" spc="-5">
                <a:latin typeface="Times New Roman"/>
                <a:cs typeface="Times New Roman"/>
              </a:rPr>
              <a:t>night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yet  </a:t>
            </a:r>
            <a:r>
              <a:rPr dirty="0" sz="1450" spc="-5">
                <a:latin typeface="Times New Roman"/>
                <a:cs typeface="Times New Roman"/>
              </a:rPr>
              <a:t>done."</a:t>
            </a:r>
            <a:endParaRPr sz="1450">
              <a:latin typeface="Times New Roman"/>
              <a:cs typeface="Times New Roman"/>
            </a:endParaRPr>
          </a:p>
        </p:txBody>
      </p:sp>
      <p:sp>
        <p:nvSpPr>
          <p:cNvPr id="3" name="object 3"/>
          <p:cNvSpPr txBox="1"/>
          <p:nvPr/>
        </p:nvSpPr>
        <p:spPr>
          <a:xfrm>
            <a:off x="876300" y="5648842"/>
            <a:ext cx="5807075" cy="414147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III</a:t>
            </a:r>
            <a:endParaRPr sz="1450">
              <a:latin typeface="Times New Roman"/>
              <a:cs typeface="Times New Roman"/>
            </a:endParaRPr>
          </a:p>
          <a:p>
            <a:pPr>
              <a:lnSpc>
                <a:spcPct val="100000"/>
              </a:lnSpc>
            </a:pPr>
            <a:endParaRPr sz="1600">
              <a:latin typeface="Times New Roman"/>
              <a:cs typeface="Times New Roman"/>
            </a:endParaRPr>
          </a:p>
          <a:p>
            <a:pPr algn="just" marL="12700" marR="6985">
              <a:lnSpc>
                <a:spcPts val="1730"/>
              </a:lnSpc>
              <a:spcBef>
                <a:spcPts val="1240"/>
              </a:spcBef>
            </a:pPr>
            <a:r>
              <a:rPr dirty="0" sz="1450" spc="-10">
                <a:latin typeface="Times New Roman"/>
                <a:cs typeface="Times New Roman"/>
              </a:rPr>
              <a:t>The "Black Head" presented </a:t>
            </a:r>
            <a:r>
              <a:rPr dirty="0" sz="1450" spc="-5">
                <a:latin typeface="Times New Roman"/>
                <a:cs typeface="Times New Roman"/>
              </a:rPr>
              <a:t>not a </a:t>
            </a:r>
            <a:r>
              <a:rPr dirty="0" sz="1450" spc="-10">
                <a:latin typeface="Times New Roman"/>
                <a:cs typeface="Times New Roman"/>
              </a:rPr>
              <a:t>single chink </a:t>
            </a:r>
            <a:r>
              <a:rPr dirty="0" sz="1450" spc="-5">
                <a:latin typeface="Times New Roman"/>
                <a:cs typeface="Times New Roman"/>
              </a:rPr>
              <a:t>of </a:t>
            </a:r>
            <a:r>
              <a:rPr dirty="0" sz="1450" spc="-10">
                <a:latin typeface="Times New Roman"/>
                <a:cs typeface="Times New Roman"/>
              </a:rPr>
              <a:t>light </a:t>
            </a:r>
            <a:r>
              <a:rPr dirty="0" sz="1450" spc="-5">
                <a:latin typeface="Times New Roman"/>
                <a:cs typeface="Times New Roman"/>
              </a:rPr>
              <a:t>upon </a:t>
            </a:r>
            <a:r>
              <a:rPr dirty="0" sz="1450" spc="-10">
                <a:latin typeface="Times New Roman"/>
                <a:cs typeface="Times New Roman"/>
              </a:rPr>
              <a:t>the street, and the  carriage gate was</a:t>
            </a:r>
            <a:r>
              <a:rPr dirty="0" sz="1450">
                <a:latin typeface="Times New Roman"/>
                <a:cs typeface="Times New Roman"/>
              </a:rPr>
              <a:t> </a:t>
            </a:r>
            <a:r>
              <a:rPr dirty="0" sz="1450" spc="-10">
                <a:latin typeface="Times New Roman"/>
                <a:cs typeface="Times New Roman"/>
              </a:rPr>
              <a:t>closed.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"This is unprecedented," observed Leon. "An inn closed </a:t>
            </a:r>
            <a:r>
              <a:rPr dirty="0" sz="1450" spc="-5">
                <a:latin typeface="Times New Roman"/>
                <a:cs typeface="Times New Roman"/>
              </a:rPr>
              <a:t>by </a:t>
            </a:r>
            <a:r>
              <a:rPr dirty="0" sz="1450" spc="-10">
                <a:latin typeface="Times New Roman"/>
                <a:cs typeface="Times New Roman"/>
              </a:rPr>
              <a:t>five minutes after  eleven! And there were several commercial travellers in the cafe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late  </a:t>
            </a:r>
            <a:r>
              <a:rPr dirty="0" sz="1450" spc="-25">
                <a:latin typeface="Times New Roman"/>
                <a:cs typeface="Times New Roman"/>
              </a:rPr>
              <a:t>hour. </a:t>
            </a:r>
            <a:r>
              <a:rPr dirty="0" sz="1450" spc="-10">
                <a:latin typeface="Times New Roman"/>
                <a:cs typeface="Times New Roman"/>
              </a:rPr>
              <a:t>Elvira, my heart misgives me. Let </a:t>
            </a:r>
            <a:r>
              <a:rPr dirty="0" sz="1450" spc="-5">
                <a:latin typeface="Times New Roman"/>
                <a:cs typeface="Times New Roman"/>
              </a:rPr>
              <a:t>us </a:t>
            </a:r>
            <a:r>
              <a:rPr dirty="0" sz="1450" spc="-10">
                <a:latin typeface="Times New Roman"/>
                <a:cs typeface="Times New Roman"/>
              </a:rPr>
              <a:t>ring the</a:t>
            </a:r>
            <a:r>
              <a:rPr dirty="0" sz="1450" spc="60">
                <a:latin typeface="Times New Roman"/>
                <a:cs typeface="Times New Roman"/>
              </a:rPr>
              <a:t> </a:t>
            </a:r>
            <a:r>
              <a:rPr dirty="0" sz="1450" spc="-10">
                <a:latin typeface="Times New Roman"/>
                <a:cs typeface="Times New Roman"/>
              </a:rPr>
              <a:t>bell."</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bell had </a:t>
            </a:r>
            <a:r>
              <a:rPr dirty="0" sz="1450" spc="-5">
                <a:latin typeface="Times New Roman"/>
                <a:cs typeface="Times New Roman"/>
              </a:rPr>
              <a:t>a </a:t>
            </a:r>
            <a:r>
              <a:rPr dirty="0" sz="1450" spc="-10">
                <a:latin typeface="Times New Roman"/>
                <a:cs typeface="Times New Roman"/>
              </a:rPr>
              <a:t>potent note; and being swung under the arch it filled the house  from top to bottom with </a:t>
            </a:r>
            <a:r>
              <a:rPr dirty="0" sz="1450" spc="-25">
                <a:latin typeface="Times New Roman"/>
                <a:cs typeface="Times New Roman"/>
              </a:rPr>
              <a:t>surly, </a:t>
            </a:r>
            <a:r>
              <a:rPr dirty="0" sz="1450" spc="-10">
                <a:latin typeface="Times New Roman"/>
                <a:cs typeface="Times New Roman"/>
              </a:rPr>
              <a:t>clanging reverberations. The sound accentuated  the conventual appearance </a:t>
            </a:r>
            <a:r>
              <a:rPr dirty="0" sz="1450" spc="-5">
                <a:latin typeface="Times New Roman"/>
                <a:cs typeface="Times New Roman"/>
              </a:rPr>
              <a:t>of </a:t>
            </a:r>
            <a:r>
              <a:rPr dirty="0" sz="1450" spc="-10">
                <a:latin typeface="Times New Roman"/>
                <a:cs typeface="Times New Roman"/>
              </a:rPr>
              <a:t>the building; </a:t>
            </a:r>
            <a:r>
              <a:rPr dirty="0" sz="1450" spc="-5">
                <a:latin typeface="Times New Roman"/>
                <a:cs typeface="Times New Roman"/>
              </a:rPr>
              <a:t>a </a:t>
            </a:r>
            <a:r>
              <a:rPr dirty="0" sz="1450" spc="-10">
                <a:latin typeface="Times New Roman"/>
                <a:cs typeface="Times New Roman"/>
              </a:rPr>
              <a:t>wintry sentiment, </a:t>
            </a:r>
            <a:r>
              <a:rPr dirty="0" sz="1450" spc="-5">
                <a:latin typeface="Times New Roman"/>
                <a:cs typeface="Times New Roman"/>
              </a:rPr>
              <a:t>a thought of  </a:t>
            </a:r>
            <a:r>
              <a:rPr dirty="0" sz="1450" spc="-10">
                <a:latin typeface="Times New Roman"/>
                <a:cs typeface="Times New Roman"/>
              </a:rPr>
              <a:t>prayer and mortification, took hold </a:t>
            </a:r>
            <a:r>
              <a:rPr dirty="0" sz="1450" spc="-5">
                <a:latin typeface="Times New Roman"/>
                <a:cs typeface="Times New Roman"/>
              </a:rPr>
              <a:t>upon </a:t>
            </a:r>
            <a:r>
              <a:rPr dirty="0" sz="1450" spc="-10">
                <a:latin typeface="Times New Roman"/>
                <a:cs typeface="Times New Roman"/>
              </a:rPr>
              <a:t>Elvira's mind; and, as for Leon, </a:t>
            </a:r>
            <a:r>
              <a:rPr dirty="0" sz="1450" spc="-5">
                <a:latin typeface="Times New Roman"/>
                <a:cs typeface="Times New Roman"/>
              </a:rPr>
              <a:t>he  </a:t>
            </a:r>
            <a:r>
              <a:rPr dirty="0" sz="1450" spc="-10">
                <a:latin typeface="Times New Roman"/>
                <a:cs typeface="Times New Roman"/>
              </a:rPr>
              <a:t>seemed to </a:t>
            </a:r>
            <a:r>
              <a:rPr dirty="0" sz="1450" spc="-5">
                <a:latin typeface="Times New Roman"/>
                <a:cs typeface="Times New Roman"/>
              </a:rPr>
              <a:t>be </a:t>
            </a:r>
            <a:r>
              <a:rPr dirty="0" sz="1450" spc="-10">
                <a:latin typeface="Times New Roman"/>
                <a:cs typeface="Times New Roman"/>
              </a:rPr>
              <a:t>reading the stage directions for </a:t>
            </a:r>
            <a:r>
              <a:rPr dirty="0" sz="1450" spc="-5">
                <a:latin typeface="Times New Roman"/>
                <a:cs typeface="Times New Roman"/>
              </a:rPr>
              <a:t>a </a:t>
            </a:r>
            <a:r>
              <a:rPr dirty="0" sz="1450" spc="-10">
                <a:latin typeface="Times New Roman"/>
                <a:cs typeface="Times New Roman"/>
              </a:rPr>
              <a:t>lugubrious fifth</a:t>
            </a:r>
            <a:r>
              <a:rPr dirty="0" sz="1450" spc="65">
                <a:latin typeface="Times New Roman"/>
                <a:cs typeface="Times New Roman"/>
              </a:rPr>
              <a:t> </a:t>
            </a:r>
            <a:r>
              <a:rPr dirty="0" sz="1450" spc="-10">
                <a:latin typeface="Times New Roman"/>
                <a:cs typeface="Times New Roman"/>
              </a:rPr>
              <a:t>act.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"This is </a:t>
            </a:r>
            <a:r>
              <a:rPr dirty="0" sz="1450" spc="-5">
                <a:latin typeface="Times New Roman"/>
                <a:cs typeface="Times New Roman"/>
              </a:rPr>
              <a:t>your </a:t>
            </a:r>
            <a:r>
              <a:rPr dirty="0" sz="1450" spc="-10">
                <a:latin typeface="Times New Roman"/>
                <a:cs typeface="Times New Roman"/>
              </a:rPr>
              <a:t>fault," said Elvira: "this is what comes </a:t>
            </a:r>
            <a:r>
              <a:rPr dirty="0" sz="1450" spc="-5">
                <a:latin typeface="Times New Roman"/>
                <a:cs typeface="Times New Roman"/>
              </a:rPr>
              <a:t>of </a:t>
            </a:r>
            <a:r>
              <a:rPr dirty="0" sz="1450" spc="-10">
                <a:latin typeface="Times New Roman"/>
                <a:cs typeface="Times New Roman"/>
              </a:rPr>
              <a:t>fancying</a:t>
            </a:r>
            <a:r>
              <a:rPr dirty="0" sz="1450" spc="85">
                <a:latin typeface="Times New Roman"/>
                <a:cs typeface="Times New Roman"/>
              </a:rPr>
              <a:t> </a:t>
            </a:r>
            <a:r>
              <a:rPr dirty="0" sz="1450" spc="-10">
                <a:latin typeface="Times New Roman"/>
                <a:cs typeface="Times New Roman"/>
              </a:rPr>
              <a:t>things!"</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Again Leon pulled the bell-rope; again the solemn tocsin awoke the echoes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inn; </a:t>
            </a:r>
            <a:r>
              <a:rPr dirty="0" sz="1450" spc="-10">
                <a:latin typeface="Times New Roman"/>
                <a:cs typeface="Times New Roman"/>
              </a:rPr>
              <a:t>and ere they had died </a:t>
            </a:r>
            <a:r>
              <a:rPr dirty="0" sz="1450" spc="-30">
                <a:latin typeface="Times New Roman"/>
                <a:cs typeface="Times New Roman"/>
              </a:rPr>
              <a:t>away, </a:t>
            </a:r>
            <a:r>
              <a:rPr dirty="0" sz="1450" spc="-5">
                <a:latin typeface="Times New Roman"/>
                <a:cs typeface="Times New Roman"/>
              </a:rPr>
              <a:t>a </a:t>
            </a:r>
            <a:r>
              <a:rPr dirty="0" sz="1450" spc="-10">
                <a:latin typeface="Times New Roman"/>
                <a:cs typeface="Times New Roman"/>
              </a:rPr>
              <a:t>light glimmered in the carriage entrance,  and </a:t>
            </a:r>
            <a:r>
              <a:rPr dirty="0" sz="1450" spc="-5">
                <a:latin typeface="Times New Roman"/>
                <a:cs typeface="Times New Roman"/>
              </a:rPr>
              <a:t>a </a:t>
            </a:r>
            <a:r>
              <a:rPr dirty="0" sz="1450" spc="-10">
                <a:latin typeface="Times New Roman"/>
                <a:cs typeface="Times New Roman"/>
              </a:rPr>
              <a:t>powerful voice was heard upraised and tremulous with</a:t>
            </a:r>
            <a:r>
              <a:rPr dirty="0" sz="1450" spc="55">
                <a:latin typeface="Times New Roman"/>
                <a:cs typeface="Times New Roman"/>
              </a:rPr>
              <a:t> </a:t>
            </a:r>
            <a:r>
              <a:rPr dirty="0" sz="1450" spc="-10">
                <a:latin typeface="Times New Roman"/>
                <a:cs typeface="Times New Roman"/>
              </a:rPr>
              <a:t>wrath.</a:t>
            </a:r>
            <a:endParaRPr sz="1450">
              <a:latin typeface="Times New Roman"/>
              <a:cs typeface="Times New Roman"/>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"What's all this?" cried the tragic host through the spars </a:t>
            </a:r>
            <a:r>
              <a:rPr dirty="0" sz="1450" spc="-5">
                <a:latin typeface="Times New Roman"/>
                <a:cs typeface="Times New Roman"/>
              </a:rPr>
              <a:t>of </a:t>
            </a:r>
            <a:r>
              <a:rPr dirty="0" sz="1450" spc="-10">
                <a:latin typeface="Times New Roman"/>
                <a:cs typeface="Times New Roman"/>
              </a:rPr>
              <a:t>the gate. "Hard  </a:t>
            </a:r>
            <a:r>
              <a:rPr dirty="0" sz="1450" spc="-5">
                <a:latin typeface="Times New Roman"/>
                <a:cs typeface="Times New Roman"/>
              </a:rPr>
              <a:t>upon </a:t>
            </a:r>
            <a:r>
              <a:rPr dirty="0" sz="1450" spc="-10">
                <a:latin typeface="Times New Roman"/>
                <a:cs typeface="Times New Roman"/>
              </a:rPr>
              <a:t>twelve, and </a:t>
            </a:r>
            <a:r>
              <a:rPr dirty="0" sz="1450" spc="-5">
                <a:latin typeface="Times New Roman"/>
                <a:cs typeface="Times New Roman"/>
              </a:rPr>
              <a:t>you </a:t>
            </a:r>
            <a:r>
              <a:rPr dirty="0" sz="1450" spc="-10">
                <a:latin typeface="Times New Roman"/>
                <a:cs typeface="Times New Roman"/>
              </a:rPr>
              <a:t>come clamouring like Prussians at the </a:t>
            </a:r>
            <a:r>
              <a:rPr dirty="0" sz="1450" spc="-5">
                <a:latin typeface="Times New Roman"/>
                <a:cs typeface="Times New Roman"/>
              </a:rPr>
              <a:t>door of a  </a:t>
            </a:r>
            <a:r>
              <a:rPr dirty="0" sz="1450" spc="-10">
                <a:latin typeface="Times New Roman"/>
                <a:cs typeface="Times New Roman"/>
              </a:rPr>
              <a:t>respectable hotel? Oh!" </a:t>
            </a:r>
            <a:r>
              <a:rPr dirty="0" sz="1450" spc="-5">
                <a:latin typeface="Times New Roman"/>
                <a:cs typeface="Times New Roman"/>
              </a:rPr>
              <a:t>he </a:t>
            </a:r>
            <a:r>
              <a:rPr dirty="0" sz="1450" spc="-10">
                <a:latin typeface="Times New Roman"/>
                <a:cs typeface="Times New Roman"/>
              </a:rPr>
              <a:t>cried, "I know </a:t>
            </a:r>
            <a:r>
              <a:rPr dirty="0" sz="1450" spc="-5">
                <a:latin typeface="Times New Roman"/>
                <a:cs typeface="Times New Roman"/>
              </a:rPr>
              <a:t>you </a:t>
            </a:r>
            <a:r>
              <a:rPr dirty="0" sz="1450" spc="-10">
                <a:latin typeface="Times New Roman"/>
                <a:cs typeface="Times New Roman"/>
              </a:rPr>
              <a:t>now! Common singers! People  in trouble with the police! And </a:t>
            </a:r>
            <a:r>
              <a:rPr dirty="0" sz="1450" spc="-5">
                <a:latin typeface="Times New Roman"/>
                <a:cs typeface="Times New Roman"/>
              </a:rPr>
              <a:t>you </a:t>
            </a:r>
            <a:r>
              <a:rPr dirty="0" sz="1450" spc="-10">
                <a:latin typeface="Times New Roman"/>
                <a:cs typeface="Times New Roman"/>
              </a:rPr>
              <a:t>present yourselves at midnight like lords  and ladies? Be </a:t>
            </a:r>
            <a:r>
              <a:rPr dirty="0" sz="1450" spc="-15">
                <a:latin typeface="Times New Roman"/>
                <a:cs typeface="Times New Roman"/>
              </a:rPr>
              <a:t>off </a:t>
            </a:r>
            <a:r>
              <a:rPr dirty="0" sz="1450" spc="-10">
                <a:latin typeface="Times New Roman"/>
                <a:cs typeface="Times New Roman"/>
              </a:rPr>
              <a:t>with</a:t>
            </a:r>
            <a:r>
              <a:rPr dirty="0" sz="1450" spc="1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715">
              <a:lnSpc>
                <a:spcPts val="1730"/>
              </a:lnSpc>
              <a:spcBef>
                <a:spcPts val="855"/>
              </a:spcBef>
            </a:pPr>
            <a:r>
              <a:rPr dirty="0" sz="1450" spc="-45">
                <a:latin typeface="Times New Roman"/>
                <a:cs typeface="Times New Roman"/>
              </a:rPr>
              <a:t>"You </a:t>
            </a:r>
            <a:r>
              <a:rPr dirty="0" sz="1450" spc="-10">
                <a:latin typeface="Times New Roman"/>
                <a:cs typeface="Times New Roman"/>
              </a:rPr>
              <a:t>will permit me to remind </a:t>
            </a:r>
            <a:r>
              <a:rPr dirty="0" sz="1450" spc="-5">
                <a:latin typeface="Times New Roman"/>
                <a:cs typeface="Times New Roman"/>
              </a:rPr>
              <a:t>you," </a:t>
            </a:r>
            <a:r>
              <a:rPr dirty="0" sz="1450" spc="-10">
                <a:latin typeface="Times New Roman"/>
                <a:cs typeface="Times New Roman"/>
              </a:rPr>
              <a:t>replied Leon, in thrilling tones,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guest in </a:t>
            </a:r>
            <a:r>
              <a:rPr dirty="0" sz="1450" spc="-5">
                <a:latin typeface="Times New Roman"/>
                <a:cs typeface="Times New Roman"/>
              </a:rPr>
              <a:t>your </a:t>
            </a:r>
            <a:r>
              <a:rPr dirty="0" sz="1450" spc="-10">
                <a:latin typeface="Times New Roman"/>
                <a:cs typeface="Times New Roman"/>
              </a:rPr>
              <a:t>house, that </a:t>
            </a:r>
            <a:r>
              <a:rPr dirty="0" sz="1450" spc="-5">
                <a:latin typeface="Times New Roman"/>
                <a:cs typeface="Times New Roman"/>
              </a:rPr>
              <a:t>I </a:t>
            </a:r>
            <a:r>
              <a:rPr dirty="0" sz="1450" spc="-10">
                <a:latin typeface="Times New Roman"/>
                <a:cs typeface="Times New Roman"/>
              </a:rPr>
              <a:t>am properly inscribed, and that </a:t>
            </a:r>
            <a:r>
              <a:rPr dirty="0" sz="1450" spc="-5">
                <a:latin typeface="Times New Roman"/>
                <a:cs typeface="Times New Roman"/>
              </a:rPr>
              <a:t>I </a:t>
            </a:r>
            <a:r>
              <a:rPr dirty="0" sz="1450" spc="-10">
                <a:latin typeface="Times New Roman"/>
                <a:cs typeface="Times New Roman"/>
              </a:rPr>
              <a:t>have deposited  baggage to the value </a:t>
            </a:r>
            <a:r>
              <a:rPr dirty="0" sz="1450" spc="-5">
                <a:latin typeface="Times New Roman"/>
                <a:cs typeface="Times New Roman"/>
              </a:rPr>
              <a:t>of </a:t>
            </a:r>
            <a:r>
              <a:rPr dirty="0" sz="1450" spc="-10">
                <a:latin typeface="Times New Roman"/>
                <a:cs typeface="Times New Roman"/>
              </a:rPr>
              <a:t>four hundred</a:t>
            </a:r>
            <a:r>
              <a:rPr dirty="0" sz="1450" spc="25">
                <a:latin typeface="Times New Roman"/>
                <a:cs typeface="Times New Roman"/>
              </a:rPr>
              <a:t> </a:t>
            </a:r>
            <a:r>
              <a:rPr dirty="0" sz="1450" spc="-10">
                <a:latin typeface="Times New Roman"/>
                <a:cs typeface="Times New Roman"/>
              </a:rPr>
              <a:t>francs."</a:t>
            </a:r>
            <a:endParaRPr sz="1450">
              <a:latin typeface="Times New Roman"/>
              <a:cs typeface="Times New Roman"/>
            </a:endParaRPr>
          </a:p>
          <a:p>
            <a:pPr algn="just" marL="12700" marR="6350">
              <a:lnSpc>
                <a:spcPts val="1730"/>
              </a:lnSpc>
              <a:spcBef>
                <a:spcPts val="860"/>
              </a:spcBef>
            </a:pPr>
            <a:r>
              <a:rPr dirty="0" sz="1450" spc="-45">
                <a:latin typeface="Times New Roman"/>
                <a:cs typeface="Times New Roman"/>
              </a:rPr>
              <a:t>"You </a:t>
            </a:r>
            <a:r>
              <a:rPr dirty="0" sz="1450" spc="-10">
                <a:latin typeface="Times New Roman"/>
                <a:cs typeface="Times New Roman"/>
              </a:rPr>
              <a:t>cannot get in at this </a:t>
            </a:r>
            <a:r>
              <a:rPr dirty="0" sz="1450" spc="-15">
                <a:latin typeface="Times New Roman"/>
                <a:cs typeface="Times New Roman"/>
              </a:rPr>
              <a:t>hour," </a:t>
            </a:r>
            <a:r>
              <a:rPr dirty="0" sz="1450" spc="-10">
                <a:latin typeface="Times New Roman"/>
                <a:cs typeface="Times New Roman"/>
              </a:rPr>
              <a:t>returned the man. "This is </a:t>
            </a:r>
            <a:r>
              <a:rPr dirty="0" sz="1450" spc="-5">
                <a:latin typeface="Times New Roman"/>
                <a:cs typeface="Times New Roman"/>
              </a:rPr>
              <a:t>no </a:t>
            </a:r>
            <a:r>
              <a:rPr dirty="0" sz="1450" spc="-10">
                <a:latin typeface="Times New Roman"/>
                <a:cs typeface="Times New Roman"/>
              </a:rPr>
              <a:t>thieves' tavern,  for mohocks and </a:t>
            </a:r>
            <a:r>
              <a:rPr dirty="0" sz="1450" spc="-5">
                <a:latin typeface="Times New Roman"/>
                <a:cs typeface="Times New Roman"/>
              </a:rPr>
              <a:t>night </a:t>
            </a:r>
            <a:r>
              <a:rPr dirty="0" sz="1450" spc="-10">
                <a:latin typeface="Times New Roman"/>
                <a:cs typeface="Times New Roman"/>
              </a:rPr>
              <a:t>rakes and</a:t>
            </a:r>
            <a:r>
              <a:rPr dirty="0" sz="1450" spc="15">
                <a:latin typeface="Times New Roman"/>
                <a:cs typeface="Times New Roman"/>
              </a:rPr>
              <a:t> </a:t>
            </a:r>
            <a:r>
              <a:rPr dirty="0" sz="1450" spc="-10">
                <a:latin typeface="Times New Roman"/>
                <a:cs typeface="Times New Roman"/>
              </a:rPr>
              <a:t>organ-grinders."</a:t>
            </a:r>
            <a:endParaRPr sz="1450">
              <a:latin typeface="Times New Roman"/>
              <a:cs typeface="Times New Roman"/>
            </a:endParaRPr>
          </a:p>
          <a:p>
            <a:pPr marL="12700" marR="1066800">
              <a:lnSpc>
                <a:spcPts val="2590"/>
              </a:lnSpc>
              <a:spcBef>
                <a:spcPts val="175"/>
              </a:spcBef>
            </a:pPr>
            <a:r>
              <a:rPr dirty="0" sz="1450" spc="-10">
                <a:latin typeface="Times New Roman"/>
                <a:cs typeface="Times New Roman"/>
              </a:rPr>
              <a:t>"Brute!" cried Elvira, for the organ-grinders touched her home.  "Then </a:t>
            </a:r>
            <a:r>
              <a:rPr dirty="0" sz="1450" spc="-5">
                <a:latin typeface="Times New Roman"/>
                <a:cs typeface="Times New Roman"/>
              </a:rPr>
              <a:t>I </a:t>
            </a:r>
            <a:r>
              <a:rPr dirty="0" sz="1450" spc="-10">
                <a:latin typeface="Times New Roman"/>
                <a:cs typeface="Times New Roman"/>
              </a:rPr>
              <a:t>demand my baggage," said Leon, with unabated </a:t>
            </a:r>
            <a:r>
              <a:rPr dirty="0" sz="1450" spc="-20">
                <a:latin typeface="Times New Roman"/>
                <a:cs typeface="Times New Roman"/>
              </a:rPr>
              <a:t>dignity.  </a:t>
            </a:r>
            <a:r>
              <a:rPr dirty="0" sz="1450" spc="-10">
                <a:latin typeface="Times New Roman"/>
                <a:cs typeface="Times New Roman"/>
              </a:rPr>
              <a:t>"I know nothing </a:t>
            </a:r>
            <a:r>
              <a:rPr dirty="0" sz="1450" spc="-5">
                <a:latin typeface="Times New Roman"/>
                <a:cs typeface="Times New Roman"/>
              </a:rPr>
              <a:t>of your </a:t>
            </a:r>
            <a:r>
              <a:rPr dirty="0" sz="1450" spc="-10">
                <a:latin typeface="Times New Roman"/>
                <a:cs typeface="Times New Roman"/>
              </a:rPr>
              <a:t>baggage," replied the</a:t>
            </a:r>
            <a:r>
              <a:rPr dirty="0" sz="1450" spc="45">
                <a:latin typeface="Times New Roman"/>
                <a:cs typeface="Times New Roman"/>
              </a:rPr>
              <a:t> </a:t>
            </a:r>
            <a:r>
              <a:rPr dirty="0" sz="1450" spc="-10">
                <a:latin typeface="Times New Roman"/>
                <a:cs typeface="Times New Roman"/>
              </a:rPr>
              <a:t>landlord.</a:t>
            </a:r>
            <a:endParaRPr sz="1450">
              <a:latin typeface="Times New Roman"/>
              <a:cs typeface="Times New Roman"/>
            </a:endParaRPr>
          </a:p>
          <a:p>
            <a:pPr marL="12700" marR="8255">
              <a:lnSpc>
                <a:spcPts val="2590"/>
              </a:lnSpc>
              <a:spcBef>
                <a:spcPts val="5"/>
              </a:spcBef>
            </a:pPr>
            <a:r>
              <a:rPr dirty="0" sz="1450" spc="-45">
                <a:latin typeface="Times New Roman"/>
                <a:cs typeface="Times New Roman"/>
              </a:rPr>
              <a:t>"You </a:t>
            </a:r>
            <a:r>
              <a:rPr dirty="0" sz="1450" spc="-10">
                <a:latin typeface="Times New Roman"/>
                <a:cs typeface="Times New Roman"/>
              </a:rPr>
              <a:t>detain my baggage? </a:t>
            </a:r>
            <a:r>
              <a:rPr dirty="0" sz="1450" spc="-60">
                <a:latin typeface="Times New Roman"/>
                <a:cs typeface="Times New Roman"/>
              </a:rPr>
              <a:t>You </a:t>
            </a:r>
            <a:r>
              <a:rPr dirty="0" sz="1450" spc="-10">
                <a:latin typeface="Times New Roman"/>
                <a:cs typeface="Times New Roman"/>
              </a:rPr>
              <a:t>dare to detain my baggage?" cried the </a:t>
            </a:r>
            <a:r>
              <a:rPr dirty="0" sz="1450" spc="-20">
                <a:latin typeface="Times New Roman"/>
                <a:cs typeface="Times New Roman"/>
              </a:rPr>
              <a:t>singer.  </a:t>
            </a:r>
            <a:r>
              <a:rPr dirty="0" sz="1450" spc="-10">
                <a:latin typeface="Times New Roman"/>
                <a:cs typeface="Times New Roman"/>
              </a:rPr>
              <a:t>"Who are you?" returned the landlord. "It is dark </a:t>
            </a:r>
            <a:r>
              <a:rPr dirty="0" sz="1450" spc="-5">
                <a:latin typeface="Times New Roman"/>
                <a:cs typeface="Times New Roman"/>
              </a:rPr>
              <a:t>- I </a:t>
            </a:r>
            <a:r>
              <a:rPr dirty="0" sz="1450" spc="-10">
                <a:latin typeface="Times New Roman"/>
                <a:cs typeface="Times New Roman"/>
              </a:rPr>
              <a:t>cannot recognise</a:t>
            </a:r>
            <a:r>
              <a:rPr dirty="0" sz="1450" spc="114">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715">
              <a:lnSpc>
                <a:spcPts val="1730"/>
              </a:lnSpc>
              <a:spcBef>
                <a:spcPts val="695"/>
              </a:spcBef>
            </a:pPr>
            <a:r>
              <a:rPr dirty="0" sz="1450" spc="-45">
                <a:latin typeface="Times New Roman"/>
                <a:cs typeface="Times New Roman"/>
              </a:rPr>
              <a:t>"Very </a:t>
            </a:r>
            <a:r>
              <a:rPr dirty="0" sz="1450" spc="-10">
                <a:latin typeface="Times New Roman"/>
                <a:cs typeface="Times New Roman"/>
              </a:rPr>
              <a:t>well, then </a:t>
            </a:r>
            <a:r>
              <a:rPr dirty="0" sz="1450" spc="-5">
                <a:latin typeface="Times New Roman"/>
                <a:cs typeface="Times New Roman"/>
              </a:rPr>
              <a:t>- you </a:t>
            </a:r>
            <a:r>
              <a:rPr dirty="0" sz="1450" spc="-10">
                <a:latin typeface="Times New Roman"/>
                <a:cs typeface="Times New Roman"/>
              </a:rPr>
              <a:t>detain my baggage," concluded Leon. </a:t>
            </a:r>
            <a:r>
              <a:rPr dirty="0" sz="1450" spc="-45">
                <a:latin typeface="Times New Roman"/>
                <a:cs typeface="Times New Roman"/>
              </a:rPr>
              <a:t>"You </a:t>
            </a:r>
            <a:r>
              <a:rPr dirty="0" sz="1450" spc="-10">
                <a:latin typeface="Times New Roman"/>
                <a:cs typeface="Times New Roman"/>
              </a:rPr>
              <a:t>shall smart  for this. </a:t>
            </a:r>
            <a:r>
              <a:rPr dirty="0" sz="1450" spc="-5">
                <a:latin typeface="Times New Roman"/>
                <a:cs typeface="Times New Roman"/>
              </a:rPr>
              <a:t>I </a:t>
            </a:r>
            <a:r>
              <a:rPr dirty="0" sz="1450" spc="-10">
                <a:latin typeface="Times New Roman"/>
                <a:cs typeface="Times New Roman"/>
              </a:rPr>
              <a:t>will weary </a:t>
            </a:r>
            <a:r>
              <a:rPr dirty="0" sz="1450" spc="-5">
                <a:latin typeface="Times New Roman"/>
                <a:cs typeface="Times New Roman"/>
              </a:rPr>
              <a:t>out your </a:t>
            </a:r>
            <a:r>
              <a:rPr dirty="0" sz="1450" spc="-10">
                <a:latin typeface="Times New Roman"/>
                <a:cs typeface="Times New Roman"/>
              </a:rPr>
              <a:t>life with persecutions; </a:t>
            </a:r>
            <a:r>
              <a:rPr dirty="0" sz="1450" spc="-5">
                <a:latin typeface="Times New Roman"/>
                <a:cs typeface="Times New Roman"/>
              </a:rPr>
              <a:t>I </a:t>
            </a:r>
            <a:r>
              <a:rPr dirty="0" sz="1450" spc="-10">
                <a:latin typeface="Times New Roman"/>
                <a:cs typeface="Times New Roman"/>
              </a:rPr>
              <a:t>will drag </a:t>
            </a:r>
            <a:r>
              <a:rPr dirty="0" sz="1450" spc="-5">
                <a:latin typeface="Times New Roman"/>
                <a:cs typeface="Times New Roman"/>
              </a:rPr>
              <a:t>you </a:t>
            </a:r>
            <a:r>
              <a:rPr dirty="0" sz="1450" spc="-10">
                <a:latin typeface="Times New Roman"/>
                <a:cs typeface="Times New Roman"/>
              </a:rPr>
              <a:t>from court  to court; if there is justice to </a:t>
            </a:r>
            <a:r>
              <a:rPr dirty="0" sz="1450" spc="-5">
                <a:latin typeface="Times New Roman"/>
                <a:cs typeface="Times New Roman"/>
              </a:rPr>
              <a:t>be </a:t>
            </a:r>
            <a:r>
              <a:rPr dirty="0" sz="1450" spc="-10">
                <a:latin typeface="Times New Roman"/>
                <a:cs typeface="Times New Roman"/>
              </a:rPr>
              <a:t>had in France, it shall </a:t>
            </a:r>
            <a:r>
              <a:rPr dirty="0" sz="1450" spc="-5">
                <a:latin typeface="Times New Roman"/>
                <a:cs typeface="Times New Roman"/>
              </a:rPr>
              <a:t>be </a:t>
            </a:r>
            <a:r>
              <a:rPr dirty="0" sz="1450" spc="-10">
                <a:latin typeface="Times New Roman"/>
                <a:cs typeface="Times New Roman"/>
              </a:rPr>
              <a:t>rendered between  </a:t>
            </a:r>
            <a:r>
              <a:rPr dirty="0" sz="1450" spc="-5">
                <a:latin typeface="Times New Roman"/>
                <a:cs typeface="Times New Roman"/>
              </a:rPr>
              <a:t>you </a:t>
            </a:r>
            <a:r>
              <a:rPr dirty="0" sz="1450" spc="-10">
                <a:latin typeface="Times New Roman"/>
                <a:cs typeface="Times New Roman"/>
              </a:rPr>
              <a:t>and me. And </a:t>
            </a:r>
            <a:r>
              <a:rPr dirty="0" sz="1450" spc="-5">
                <a:latin typeface="Times New Roman"/>
                <a:cs typeface="Times New Roman"/>
              </a:rPr>
              <a:t>I </a:t>
            </a:r>
            <a:r>
              <a:rPr dirty="0" sz="1450" spc="-10">
                <a:latin typeface="Times New Roman"/>
                <a:cs typeface="Times New Roman"/>
              </a:rPr>
              <a:t>will make </a:t>
            </a:r>
            <a:r>
              <a:rPr dirty="0" sz="1450" spc="-5">
                <a:latin typeface="Times New Roman"/>
                <a:cs typeface="Times New Roman"/>
              </a:rPr>
              <a:t>you a </a:t>
            </a:r>
            <a:r>
              <a:rPr dirty="0" sz="1450" spc="-10">
                <a:latin typeface="Times New Roman"/>
                <a:cs typeface="Times New Roman"/>
              </a:rPr>
              <a:t>by-word </a:t>
            </a:r>
            <a:r>
              <a:rPr dirty="0" sz="1450" spc="-5">
                <a:latin typeface="Times New Roman"/>
                <a:cs typeface="Times New Roman"/>
              </a:rPr>
              <a:t>- I </a:t>
            </a:r>
            <a:r>
              <a:rPr dirty="0" sz="1450" spc="-10">
                <a:latin typeface="Times New Roman"/>
                <a:cs typeface="Times New Roman"/>
              </a:rPr>
              <a:t>will </a:t>
            </a:r>
            <a:r>
              <a:rPr dirty="0" sz="1450" spc="-5">
                <a:latin typeface="Times New Roman"/>
                <a:cs typeface="Times New Roman"/>
              </a:rPr>
              <a:t>put 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song </a:t>
            </a:r>
            <a:r>
              <a:rPr dirty="0" sz="1450" spc="-5">
                <a:latin typeface="Times New Roman"/>
                <a:cs typeface="Times New Roman"/>
              </a:rPr>
              <a:t>- a  </a:t>
            </a:r>
            <a:r>
              <a:rPr dirty="0" sz="1450" spc="-10">
                <a:latin typeface="Times New Roman"/>
                <a:cs typeface="Times New Roman"/>
              </a:rPr>
              <a:t>scurrilous song </a:t>
            </a:r>
            <a:r>
              <a:rPr dirty="0" sz="1450" spc="-5">
                <a:latin typeface="Times New Roman"/>
                <a:cs typeface="Times New Roman"/>
              </a:rPr>
              <a:t>- </a:t>
            </a:r>
            <a:r>
              <a:rPr dirty="0" sz="1450" spc="-10">
                <a:latin typeface="Times New Roman"/>
                <a:cs typeface="Times New Roman"/>
              </a:rPr>
              <a:t>an indecent song </a:t>
            </a:r>
            <a:r>
              <a:rPr dirty="0" sz="1450" spc="-5">
                <a:latin typeface="Times New Roman"/>
                <a:cs typeface="Times New Roman"/>
              </a:rPr>
              <a:t>- a </a:t>
            </a:r>
            <a:r>
              <a:rPr dirty="0" sz="1450" spc="-10">
                <a:latin typeface="Times New Roman"/>
                <a:cs typeface="Times New Roman"/>
              </a:rPr>
              <a:t>popular song </a:t>
            </a:r>
            <a:r>
              <a:rPr dirty="0" sz="1450" spc="-5">
                <a:latin typeface="Times New Roman"/>
                <a:cs typeface="Times New Roman"/>
              </a:rPr>
              <a:t>- </a:t>
            </a:r>
            <a:r>
              <a:rPr dirty="0" sz="1450" spc="-10">
                <a:latin typeface="Times New Roman"/>
                <a:cs typeface="Times New Roman"/>
              </a:rPr>
              <a:t>which the </a:t>
            </a:r>
            <a:r>
              <a:rPr dirty="0" sz="1450" spc="-5">
                <a:latin typeface="Times New Roman"/>
                <a:cs typeface="Times New Roman"/>
              </a:rPr>
              <a:t>boys </a:t>
            </a:r>
            <a:r>
              <a:rPr dirty="0" sz="1450" spc="-10">
                <a:latin typeface="Times New Roman"/>
                <a:cs typeface="Times New Roman"/>
              </a:rPr>
              <a:t>shall sing  to </a:t>
            </a:r>
            <a:r>
              <a:rPr dirty="0" sz="1450" spc="-5">
                <a:latin typeface="Times New Roman"/>
                <a:cs typeface="Times New Roman"/>
              </a:rPr>
              <a:t>you </a:t>
            </a:r>
            <a:r>
              <a:rPr dirty="0" sz="1450" spc="-10">
                <a:latin typeface="Times New Roman"/>
                <a:cs typeface="Times New Roman"/>
              </a:rPr>
              <a:t>in the street, and come and howl through these spars at</a:t>
            </a:r>
            <a:r>
              <a:rPr dirty="0" sz="1450" spc="110">
                <a:latin typeface="Times New Roman"/>
                <a:cs typeface="Times New Roman"/>
              </a:rPr>
              <a:t> </a:t>
            </a:r>
            <a:r>
              <a:rPr dirty="0" sz="1450" spc="-10">
                <a:latin typeface="Times New Roman"/>
                <a:cs typeface="Times New Roman"/>
              </a:rPr>
              <a:t>mid-night!"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He had </a:t>
            </a:r>
            <a:r>
              <a:rPr dirty="0" sz="1450" spc="-5">
                <a:latin typeface="Times New Roman"/>
                <a:cs typeface="Times New Roman"/>
              </a:rPr>
              <a:t>gone on </a:t>
            </a:r>
            <a:r>
              <a:rPr dirty="0" sz="1450" spc="-10">
                <a:latin typeface="Times New Roman"/>
                <a:cs typeface="Times New Roman"/>
              </a:rPr>
              <a:t>raising his voice at every phrase, for all the while the landlord  was very placidly retiring; and </a:t>
            </a:r>
            <a:r>
              <a:rPr dirty="0" sz="1450" spc="-30">
                <a:latin typeface="Times New Roman"/>
                <a:cs typeface="Times New Roman"/>
              </a:rPr>
              <a:t>now, </a:t>
            </a:r>
            <a:r>
              <a:rPr dirty="0" sz="1450" spc="-10">
                <a:latin typeface="Times New Roman"/>
                <a:cs typeface="Times New Roman"/>
              </a:rPr>
              <a:t>when the last glimmer </a:t>
            </a:r>
            <a:r>
              <a:rPr dirty="0" sz="1450" spc="-5">
                <a:latin typeface="Times New Roman"/>
                <a:cs typeface="Times New Roman"/>
              </a:rPr>
              <a:t>of </a:t>
            </a:r>
            <a:r>
              <a:rPr dirty="0" sz="1450" spc="-10">
                <a:latin typeface="Times New Roman"/>
                <a:cs typeface="Times New Roman"/>
              </a:rPr>
              <a:t>light had  vanished from the arch, and the last footstep died away in the </a:t>
            </a:r>
            <a:r>
              <a:rPr dirty="0" sz="1450" spc="-15">
                <a:latin typeface="Times New Roman"/>
                <a:cs typeface="Times New Roman"/>
              </a:rPr>
              <a:t>interior, </a:t>
            </a:r>
            <a:r>
              <a:rPr dirty="0" sz="1450" spc="-10">
                <a:latin typeface="Times New Roman"/>
                <a:cs typeface="Times New Roman"/>
              </a:rPr>
              <a:t>Leon  turned to his wife with </a:t>
            </a:r>
            <a:r>
              <a:rPr dirty="0" sz="1450" spc="-5">
                <a:latin typeface="Times New Roman"/>
                <a:cs typeface="Times New Roman"/>
              </a:rPr>
              <a:t>a </a:t>
            </a:r>
            <a:r>
              <a:rPr dirty="0" sz="1450" spc="-10">
                <a:latin typeface="Times New Roman"/>
                <a:cs typeface="Times New Roman"/>
              </a:rPr>
              <a:t>heroic</a:t>
            </a:r>
            <a:r>
              <a:rPr dirty="0" sz="1450" spc="20">
                <a:latin typeface="Times New Roman"/>
                <a:cs typeface="Times New Roman"/>
              </a:rPr>
              <a:t> </a:t>
            </a:r>
            <a:r>
              <a:rPr dirty="0" sz="1450" spc="-10">
                <a:latin typeface="Times New Roman"/>
                <a:cs typeface="Times New Roman"/>
              </a:rPr>
              <a:t>countenance.</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"Elvira," said he, "I have now </a:t>
            </a:r>
            <a:r>
              <a:rPr dirty="0" sz="1450" spc="-5">
                <a:latin typeface="Times New Roman"/>
                <a:cs typeface="Times New Roman"/>
              </a:rPr>
              <a:t>a </a:t>
            </a:r>
            <a:r>
              <a:rPr dirty="0" sz="1450" spc="-10">
                <a:latin typeface="Times New Roman"/>
                <a:cs typeface="Times New Roman"/>
              </a:rPr>
              <a:t>duty in life. </a:t>
            </a:r>
            <a:r>
              <a:rPr dirty="0" sz="1450" spc="-5">
                <a:latin typeface="Times New Roman"/>
                <a:cs typeface="Times New Roman"/>
              </a:rPr>
              <a:t>I </a:t>
            </a:r>
            <a:r>
              <a:rPr dirty="0" sz="1450" spc="-10">
                <a:latin typeface="Times New Roman"/>
                <a:cs typeface="Times New Roman"/>
              </a:rPr>
              <a:t>shall destroy that man as Eugene  Sue destroyed the concierge. Let </a:t>
            </a:r>
            <a:r>
              <a:rPr dirty="0" sz="1450" spc="-5">
                <a:latin typeface="Times New Roman"/>
                <a:cs typeface="Times New Roman"/>
              </a:rPr>
              <a:t>us </a:t>
            </a:r>
            <a:r>
              <a:rPr dirty="0" sz="1450" spc="-10">
                <a:latin typeface="Times New Roman"/>
                <a:cs typeface="Times New Roman"/>
              </a:rPr>
              <a:t>come at once to the Gendarmerie and  begin </a:t>
            </a:r>
            <a:r>
              <a:rPr dirty="0" sz="1450" spc="-5">
                <a:latin typeface="Times New Roman"/>
                <a:cs typeface="Times New Roman"/>
              </a:rPr>
              <a:t>our </a:t>
            </a:r>
            <a:r>
              <a:rPr dirty="0" sz="1450" spc="-10">
                <a:latin typeface="Times New Roman"/>
                <a:cs typeface="Times New Roman"/>
              </a:rPr>
              <a:t>vengeance."</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He picked </a:t>
            </a:r>
            <a:r>
              <a:rPr dirty="0" sz="1450" spc="-5">
                <a:latin typeface="Times New Roman"/>
                <a:cs typeface="Times New Roman"/>
              </a:rPr>
              <a:t>up </a:t>
            </a:r>
            <a:r>
              <a:rPr dirty="0" sz="1450" spc="-10">
                <a:latin typeface="Times New Roman"/>
                <a:cs typeface="Times New Roman"/>
              </a:rPr>
              <a:t>the guitar-case, which had been propped against the wall, and  they set forth through the silent and ill-lighted town with burning</a:t>
            </a:r>
            <a:r>
              <a:rPr dirty="0" sz="1450" spc="105">
                <a:latin typeface="Times New Roman"/>
                <a:cs typeface="Times New Roman"/>
              </a:rPr>
              <a:t> </a:t>
            </a:r>
            <a:r>
              <a:rPr dirty="0" sz="1450" spc="-10">
                <a:latin typeface="Times New Roman"/>
                <a:cs typeface="Times New Roman"/>
              </a:rPr>
              <a:t>hearts.</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The Gendarmerie was concealed beside the telegraph </a:t>
            </a:r>
            <a:r>
              <a:rPr dirty="0" sz="1450" spc="-15">
                <a:latin typeface="Times New Roman"/>
                <a:cs typeface="Times New Roman"/>
              </a:rPr>
              <a:t>office </a:t>
            </a:r>
            <a:r>
              <a:rPr dirty="0" sz="1450" spc="-10">
                <a:latin typeface="Times New Roman"/>
                <a:cs typeface="Times New Roman"/>
              </a:rPr>
              <a:t>at the bottom </a:t>
            </a:r>
            <a:r>
              <a:rPr dirty="0" sz="1450" spc="-5">
                <a:latin typeface="Times New Roman"/>
                <a:cs typeface="Times New Roman"/>
              </a:rPr>
              <a:t>of a  </a:t>
            </a:r>
            <a:r>
              <a:rPr dirty="0" sz="1450" spc="-10">
                <a:latin typeface="Times New Roman"/>
                <a:cs typeface="Times New Roman"/>
              </a:rPr>
              <a:t>vast court, which was partly laid </a:t>
            </a:r>
            <a:r>
              <a:rPr dirty="0" sz="1450" spc="-5">
                <a:latin typeface="Times New Roman"/>
                <a:cs typeface="Times New Roman"/>
              </a:rPr>
              <a:t>out </a:t>
            </a:r>
            <a:r>
              <a:rPr dirty="0" sz="1450" spc="-10">
                <a:latin typeface="Times New Roman"/>
                <a:cs typeface="Times New Roman"/>
              </a:rPr>
              <a:t>in gardens; and here all the shepherds </a:t>
            </a:r>
            <a:r>
              <a:rPr dirty="0" sz="1450" spc="-5">
                <a:latin typeface="Times New Roman"/>
                <a:cs typeface="Times New Roman"/>
              </a:rPr>
              <a:t>of  </a:t>
            </a:r>
            <a:r>
              <a:rPr dirty="0" sz="1450" spc="-10">
                <a:latin typeface="Times New Roman"/>
                <a:cs typeface="Times New Roman"/>
              </a:rPr>
              <a:t>the public lay locked in grateful sleep. It took </a:t>
            </a:r>
            <a:r>
              <a:rPr dirty="0" sz="1450" spc="-5">
                <a:latin typeface="Times New Roman"/>
                <a:cs typeface="Times New Roman"/>
              </a:rPr>
              <a:t>a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knocking to waken  one; and he, when </a:t>
            </a:r>
            <a:r>
              <a:rPr dirty="0" sz="1450" spc="-5">
                <a:latin typeface="Times New Roman"/>
                <a:cs typeface="Times New Roman"/>
              </a:rPr>
              <a:t>he </a:t>
            </a:r>
            <a:r>
              <a:rPr dirty="0" sz="1450" spc="-10">
                <a:latin typeface="Times New Roman"/>
                <a:cs typeface="Times New Roman"/>
              </a:rPr>
              <a:t>came at last to the </a:t>
            </a:r>
            <a:r>
              <a:rPr dirty="0" sz="1450" spc="-20">
                <a:latin typeface="Times New Roman"/>
                <a:cs typeface="Times New Roman"/>
              </a:rPr>
              <a:t>door, </a:t>
            </a:r>
            <a:r>
              <a:rPr dirty="0" sz="1450" spc="-10">
                <a:latin typeface="Times New Roman"/>
                <a:cs typeface="Times New Roman"/>
              </a:rPr>
              <a:t>could find </a:t>
            </a:r>
            <a:r>
              <a:rPr dirty="0" sz="1450" spc="-5">
                <a:latin typeface="Times New Roman"/>
                <a:cs typeface="Times New Roman"/>
              </a:rPr>
              <a:t>no </a:t>
            </a:r>
            <a:r>
              <a:rPr dirty="0" sz="1450" spc="-10">
                <a:latin typeface="Times New Roman"/>
                <a:cs typeface="Times New Roman"/>
              </a:rPr>
              <a:t>other remark </a:t>
            </a:r>
            <a:r>
              <a:rPr dirty="0" sz="1450" spc="-5">
                <a:latin typeface="Times New Roman"/>
                <a:cs typeface="Times New Roman"/>
              </a:rPr>
              <a:t>but  </a:t>
            </a:r>
            <a:r>
              <a:rPr dirty="0" sz="1450" spc="-10">
                <a:latin typeface="Times New Roman"/>
                <a:cs typeface="Times New Roman"/>
              </a:rPr>
              <a:t>that "it was </a:t>
            </a:r>
            <a:r>
              <a:rPr dirty="0" sz="1450" spc="-5">
                <a:latin typeface="Times New Roman"/>
                <a:cs typeface="Times New Roman"/>
              </a:rPr>
              <a:t>none of </a:t>
            </a:r>
            <a:r>
              <a:rPr dirty="0" sz="1450" spc="-10">
                <a:latin typeface="Times New Roman"/>
                <a:cs typeface="Times New Roman"/>
              </a:rPr>
              <a:t>his business." Leon reasoned with him, threatened him,  besought</a:t>
            </a:r>
            <a:r>
              <a:rPr dirty="0" sz="1450" spc="155">
                <a:latin typeface="Times New Roman"/>
                <a:cs typeface="Times New Roman"/>
              </a:rPr>
              <a:t> </a:t>
            </a:r>
            <a:r>
              <a:rPr dirty="0" sz="1450" spc="-10">
                <a:latin typeface="Times New Roman"/>
                <a:cs typeface="Times New Roman"/>
              </a:rPr>
              <a:t>him;</a:t>
            </a:r>
            <a:r>
              <a:rPr dirty="0" sz="1450" spc="155">
                <a:latin typeface="Times New Roman"/>
                <a:cs typeface="Times New Roman"/>
              </a:rPr>
              <a:t> </a:t>
            </a:r>
            <a:r>
              <a:rPr dirty="0" sz="1450" spc="-10">
                <a:latin typeface="Times New Roman"/>
                <a:cs typeface="Times New Roman"/>
              </a:rPr>
              <a:t>"here,"</a:t>
            </a:r>
            <a:r>
              <a:rPr dirty="0" sz="1450" spc="160">
                <a:latin typeface="Times New Roman"/>
                <a:cs typeface="Times New Roman"/>
              </a:rPr>
              <a:t> </a:t>
            </a:r>
            <a:r>
              <a:rPr dirty="0" sz="1450" spc="-5">
                <a:latin typeface="Times New Roman"/>
                <a:cs typeface="Times New Roman"/>
              </a:rPr>
              <a:t>he</a:t>
            </a:r>
            <a:r>
              <a:rPr dirty="0" sz="1450" spc="155">
                <a:latin typeface="Times New Roman"/>
                <a:cs typeface="Times New Roman"/>
              </a:rPr>
              <a:t> </a:t>
            </a:r>
            <a:r>
              <a:rPr dirty="0" sz="1450" spc="-10">
                <a:latin typeface="Times New Roman"/>
                <a:cs typeface="Times New Roman"/>
              </a:rPr>
              <a:t>said,</a:t>
            </a:r>
            <a:r>
              <a:rPr dirty="0" sz="1450" spc="160">
                <a:latin typeface="Times New Roman"/>
                <a:cs typeface="Times New Roman"/>
              </a:rPr>
              <a:t> </a:t>
            </a:r>
            <a:r>
              <a:rPr dirty="0" sz="1450" spc="-10">
                <a:latin typeface="Times New Roman"/>
                <a:cs typeface="Times New Roman"/>
              </a:rPr>
              <a:t>"was</a:t>
            </a:r>
            <a:r>
              <a:rPr dirty="0" sz="1450" spc="155">
                <a:latin typeface="Times New Roman"/>
                <a:cs typeface="Times New Roman"/>
              </a:rPr>
              <a:t> </a:t>
            </a:r>
            <a:r>
              <a:rPr dirty="0" sz="1450" spc="-10">
                <a:latin typeface="Times New Roman"/>
                <a:cs typeface="Times New Roman"/>
              </a:rPr>
              <a:t>Madame</a:t>
            </a:r>
            <a:r>
              <a:rPr dirty="0" sz="1450" spc="155">
                <a:latin typeface="Times New Roman"/>
                <a:cs typeface="Times New Roman"/>
              </a:rPr>
              <a:t> </a:t>
            </a:r>
            <a:r>
              <a:rPr dirty="0" sz="1450" spc="-10">
                <a:latin typeface="Times New Roman"/>
                <a:cs typeface="Times New Roman"/>
              </a:rPr>
              <a:t>Berthelini</a:t>
            </a:r>
            <a:r>
              <a:rPr dirty="0" sz="1450" spc="160">
                <a:latin typeface="Times New Roman"/>
                <a:cs typeface="Times New Roman"/>
              </a:rPr>
              <a:t> </a:t>
            </a:r>
            <a:r>
              <a:rPr dirty="0" sz="1450" spc="-10">
                <a:latin typeface="Times New Roman"/>
                <a:cs typeface="Times New Roman"/>
              </a:rPr>
              <a:t>in</a:t>
            </a:r>
            <a:r>
              <a:rPr dirty="0" sz="1450" spc="155">
                <a:latin typeface="Times New Roman"/>
                <a:cs typeface="Times New Roman"/>
              </a:rPr>
              <a:t> </a:t>
            </a:r>
            <a:r>
              <a:rPr dirty="0" sz="1450" spc="-10">
                <a:latin typeface="Times New Roman"/>
                <a:cs typeface="Times New Roman"/>
              </a:rPr>
              <a:t>evening</a:t>
            </a:r>
            <a:r>
              <a:rPr dirty="0" sz="1450" spc="160">
                <a:latin typeface="Times New Roman"/>
                <a:cs typeface="Times New Roman"/>
              </a:rPr>
              <a:t> </a:t>
            </a:r>
            <a:r>
              <a:rPr dirty="0" sz="1450" spc="-10">
                <a:latin typeface="Times New Roman"/>
                <a:cs typeface="Times New Roman"/>
              </a:rPr>
              <a:t>dress</a:t>
            </a:r>
            <a:r>
              <a:rPr dirty="0" sz="1450" spc="155">
                <a:latin typeface="Times New Roman"/>
                <a:cs typeface="Times New Roman"/>
              </a:rPr>
              <a:t> </a:t>
            </a:r>
            <a:r>
              <a:rPr dirty="0" sz="1450" spc="-5">
                <a:latin typeface="Times New Roman"/>
                <a:cs typeface="Times New Roman"/>
              </a:rPr>
              <a:t>-</a:t>
            </a:r>
            <a:r>
              <a:rPr dirty="0" sz="1450" spc="15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delicate woman </a:t>
            </a:r>
            <a:r>
              <a:rPr dirty="0" sz="1450" spc="-5">
                <a:latin typeface="Times New Roman"/>
                <a:cs typeface="Times New Roman"/>
              </a:rPr>
              <a:t>- </a:t>
            </a:r>
            <a:r>
              <a:rPr dirty="0" sz="1450" spc="-10">
                <a:latin typeface="Times New Roman"/>
                <a:cs typeface="Times New Roman"/>
              </a:rPr>
              <a:t>in an interesting condition" </a:t>
            </a:r>
            <a:r>
              <a:rPr dirty="0" sz="1450" spc="-5">
                <a:latin typeface="Times New Roman"/>
                <a:cs typeface="Times New Roman"/>
              </a:rPr>
              <a:t>- </a:t>
            </a:r>
            <a:r>
              <a:rPr dirty="0" sz="1450" spc="-10">
                <a:latin typeface="Times New Roman"/>
                <a:cs typeface="Times New Roman"/>
              </a:rPr>
              <a:t>the last was thrown </a:t>
            </a:r>
            <a:r>
              <a:rPr dirty="0" sz="1450" spc="-5">
                <a:latin typeface="Times New Roman"/>
                <a:cs typeface="Times New Roman"/>
              </a:rPr>
              <a:t>in, I </a:t>
            </a:r>
            <a:r>
              <a:rPr dirty="0" sz="1450" spc="-25">
                <a:latin typeface="Times New Roman"/>
                <a:cs typeface="Times New Roman"/>
              </a:rPr>
              <a:t>fancy,  </a:t>
            </a:r>
            <a:r>
              <a:rPr dirty="0" sz="1450" spc="-10">
                <a:latin typeface="Times New Roman"/>
                <a:cs typeface="Times New Roman"/>
              </a:rPr>
              <a:t>for </a:t>
            </a:r>
            <a:r>
              <a:rPr dirty="0" sz="1450" spc="-15">
                <a:latin typeface="Times New Roman"/>
                <a:cs typeface="Times New Roman"/>
              </a:rPr>
              <a:t>effect; </a:t>
            </a:r>
            <a:r>
              <a:rPr dirty="0" sz="1450" spc="-10">
                <a:latin typeface="Times New Roman"/>
                <a:cs typeface="Times New Roman"/>
              </a:rPr>
              <a:t>and to all this the man-at-arms made the same</a:t>
            </a:r>
            <a:r>
              <a:rPr dirty="0" sz="1450" spc="70">
                <a:latin typeface="Times New Roman"/>
                <a:cs typeface="Times New Roman"/>
              </a:rPr>
              <a:t> </a:t>
            </a:r>
            <a:r>
              <a:rPr dirty="0" sz="1450" spc="-10">
                <a:latin typeface="Times New Roman"/>
                <a:cs typeface="Times New Roman"/>
              </a:rPr>
              <a:t>answer:</a:t>
            </a:r>
            <a:endParaRPr sz="1450">
              <a:latin typeface="Times New Roman"/>
              <a:cs typeface="Times New Roman"/>
            </a:endParaRPr>
          </a:p>
          <a:p>
            <a:pPr marL="12700">
              <a:lnSpc>
                <a:spcPct val="100000"/>
              </a:lnSpc>
              <a:spcBef>
                <a:spcPts val="795"/>
              </a:spcBef>
            </a:pPr>
            <a:r>
              <a:rPr dirty="0" sz="1450" spc="-10">
                <a:latin typeface="Times New Roman"/>
                <a:cs typeface="Times New Roman"/>
              </a:rPr>
              <a:t>"It is </a:t>
            </a:r>
            <a:r>
              <a:rPr dirty="0" sz="1450" spc="-5">
                <a:latin typeface="Times New Roman"/>
                <a:cs typeface="Times New Roman"/>
              </a:rPr>
              <a:t>none of </a:t>
            </a:r>
            <a:r>
              <a:rPr dirty="0" sz="1450" spc="-10">
                <a:latin typeface="Times New Roman"/>
                <a:cs typeface="Times New Roman"/>
              </a:rPr>
              <a:t>my business," said</a:t>
            </a:r>
            <a:r>
              <a:rPr dirty="0" sz="1450" spc="1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8255">
              <a:lnSpc>
                <a:spcPts val="1730"/>
              </a:lnSpc>
              <a:spcBef>
                <a:spcPts val="919"/>
              </a:spcBef>
            </a:pPr>
            <a:r>
              <a:rPr dirty="0" sz="1450" spc="-45">
                <a:latin typeface="Times New Roman"/>
                <a:cs typeface="Times New Roman"/>
              </a:rPr>
              <a:t>"Very </a:t>
            </a:r>
            <a:r>
              <a:rPr dirty="0" sz="1450" spc="-10">
                <a:latin typeface="Times New Roman"/>
                <a:cs typeface="Times New Roman"/>
              </a:rPr>
              <a:t>well," said Leon, "then we shall </a:t>
            </a:r>
            <a:r>
              <a:rPr dirty="0" sz="1450" spc="-5">
                <a:latin typeface="Times New Roman"/>
                <a:cs typeface="Times New Roman"/>
              </a:rPr>
              <a:t>go </a:t>
            </a:r>
            <a:r>
              <a:rPr dirty="0" sz="1450" spc="-10">
                <a:latin typeface="Times New Roman"/>
                <a:cs typeface="Times New Roman"/>
              </a:rPr>
              <a:t>to the </a:t>
            </a:r>
            <a:r>
              <a:rPr dirty="0" sz="1450" spc="-20">
                <a:latin typeface="Times New Roman"/>
                <a:cs typeface="Times New Roman"/>
              </a:rPr>
              <a:t>Commissary." </a:t>
            </a:r>
            <a:r>
              <a:rPr dirty="0" sz="1450" spc="-10">
                <a:latin typeface="Times New Roman"/>
                <a:cs typeface="Times New Roman"/>
              </a:rPr>
              <a:t>Thither they  went; the </a:t>
            </a:r>
            <a:r>
              <a:rPr dirty="0" sz="1450" spc="-15">
                <a:latin typeface="Times New Roman"/>
                <a:cs typeface="Times New Roman"/>
              </a:rPr>
              <a:t>office </a:t>
            </a:r>
            <a:r>
              <a:rPr dirty="0" sz="1450" spc="-10">
                <a:latin typeface="Times New Roman"/>
                <a:cs typeface="Times New Roman"/>
              </a:rPr>
              <a:t>was closed and dark; </a:t>
            </a:r>
            <a:r>
              <a:rPr dirty="0" sz="1450" spc="-5">
                <a:latin typeface="Times New Roman"/>
                <a:cs typeface="Times New Roman"/>
              </a:rPr>
              <a:t>but </a:t>
            </a:r>
            <a:r>
              <a:rPr dirty="0" sz="1450" spc="-10">
                <a:latin typeface="Times New Roman"/>
                <a:cs typeface="Times New Roman"/>
              </a:rPr>
              <a:t>the house was close </a:t>
            </a:r>
            <a:r>
              <a:rPr dirty="0" sz="1450" spc="-40">
                <a:latin typeface="Times New Roman"/>
                <a:cs typeface="Times New Roman"/>
              </a:rPr>
              <a:t>by, </a:t>
            </a:r>
            <a:r>
              <a:rPr dirty="0" sz="1450" spc="-10">
                <a:latin typeface="Times New Roman"/>
                <a:cs typeface="Times New Roman"/>
              </a:rPr>
              <a:t>and Leon  was soon swinging the bell like </a:t>
            </a:r>
            <a:r>
              <a:rPr dirty="0" sz="1450" spc="-5">
                <a:latin typeface="Times New Roman"/>
                <a:cs typeface="Times New Roman"/>
              </a:rPr>
              <a:t>a </a:t>
            </a:r>
            <a:r>
              <a:rPr dirty="0" sz="1450" spc="-10">
                <a:latin typeface="Times New Roman"/>
                <a:cs typeface="Times New Roman"/>
              </a:rPr>
              <a:t>madman. The Commissary's wife appeared  at </a:t>
            </a:r>
            <a:r>
              <a:rPr dirty="0" sz="1450" spc="-5">
                <a:latin typeface="Times New Roman"/>
                <a:cs typeface="Times New Roman"/>
              </a:rPr>
              <a:t>a </a:t>
            </a:r>
            <a:r>
              <a:rPr dirty="0" sz="1450" spc="-20">
                <a:latin typeface="Times New Roman"/>
                <a:cs typeface="Times New Roman"/>
              </a:rPr>
              <a:t>window. </a:t>
            </a:r>
            <a:r>
              <a:rPr dirty="0" sz="1450" spc="-10">
                <a:latin typeface="Times New Roman"/>
                <a:cs typeface="Times New Roman"/>
              </a:rPr>
              <a:t>She was </a:t>
            </a:r>
            <a:r>
              <a:rPr dirty="0" sz="1450" spc="-5">
                <a:latin typeface="Times New Roman"/>
                <a:cs typeface="Times New Roman"/>
              </a:rPr>
              <a:t>a </a:t>
            </a:r>
            <a:r>
              <a:rPr dirty="0" sz="1450" spc="-10">
                <a:latin typeface="Times New Roman"/>
                <a:cs typeface="Times New Roman"/>
              </a:rPr>
              <a:t>thread-paper creature, and informed them that the  Commissary had </a:t>
            </a:r>
            <a:r>
              <a:rPr dirty="0" sz="1450" spc="-5">
                <a:latin typeface="Times New Roman"/>
                <a:cs typeface="Times New Roman"/>
              </a:rPr>
              <a:t>not </a:t>
            </a:r>
            <a:r>
              <a:rPr dirty="0" sz="1450" spc="-10">
                <a:latin typeface="Times New Roman"/>
                <a:cs typeface="Times New Roman"/>
              </a:rPr>
              <a:t>yet come</a:t>
            </a:r>
            <a:r>
              <a:rPr dirty="0" sz="1450" spc="5">
                <a:latin typeface="Times New Roman"/>
                <a:cs typeface="Times New Roman"/>
              </a:rPr>
              <a:t> </a:t>
            </a:r>
            <a:r>
              <a:rPr dirty="0" sz="1450" spc="-10">
                <a:latin typeface="Times New Roman"/>
                <a:cs typeface="Times New Roman"/>
              </a:rPr>
              <a:t>home.</a:t>
            </a:r>
            <a:endParaRPr sz="1450">
              <a:latin typeface="Times New Roman"/>
              <a:cs typeface="Times New Roman"/>
            </a:endParaRPr>
          </a:p>
          <a:p>
            <a:pPr marL="12700" marR="2846705">
              <a:lnSpc>
                <a:spcPts val="2590"/>
              </a:lnSpc>
              <a:spcBef>
                <a:spcPts val="165"/>
              </a:spcBef>
            </a:pPr>
            <a:r>
              <a:rPr dirty="0" sz="1450" spc="-10">
                <a:latin typeface="Times New Roman"/>
                <a:cs typeface="Times New Roman"/>
              </a:rPr>
              <a:t>"Is </a:t>
            </a:r>
            <a:r>
              <a:rPr dirty="0" sz="1450" spc="-5">
                <a:latin typeface="Times New Roman"/>
                <a:cs typeface="Times New Roman"/>
              </a:rPr>
              <a:t>he </a:t>
            </a:r>
            <a:r>
              <a:rPr dirty="0" sz="1450" spc="-10">
                <a:latin typeface="Times New Roman"/>
                <a:cs typeface="Times New Roman"/>
              </a:rPr>
              <a:t>at the Maire's?" demanded Leon.  She </a:t>
            </a:r>
            <a:r>
              <a:rPr dirty="0" sz="1450" spc="-5">
                <a:latin typeface="Times New Roman"/>
                <a:cs typeface="Times New Roman"/>
              </a:rPr>
              <a:t>thought </a:t>
            </a:r>
            <a:r>
              <a:rPr dirty="0" sz="1450" spc="-10">
                <a:latin typeface="Times New Roman"/>
                <a:cs typeface="Times New Roman"/>
              </a:rPr>
              <a:t>that was </a:t>
            </a:r>
            <a:r>
              <a:rPr dirty="0" sz="1450" spc="-5">
                <a:latin typeface="Times New Roman"/>
                <a:cs typeface="Times New Roman"/>
              </a:rPr>
              <a:t>not </a:t>
            </a:r>
            <a:r>
              <a:rPr dirty="0" sz="1450" spc="-20">
                <a:latin typeface="Times New Roman"/>
                <a:cs typeface="Times New Roman"/>
              </a:rPr>
              <a:t>unlikely.  </a:t>
            </a:r>
            <a:r>
              <a:rPr dirty="0" sz="1450" spc="-10">
                <a:latin typeface="Times New Roman"/>
                <a:cs typeface="Times New Roman"/>
              </a:rPr>
              <a:t>"Where is the Maire's house?"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marL="12700">
              <a:lnSpc>
                <a:spcPct val="100000"/>
              </a:lnSpc>
              <a:spcBef>
                <a:spcPts val="630"/>
              </a:spcBef>
            </a:pPr>
            <a:r>
              <a:rPr dirty="0" sz="1450" spc="-10">
                <a:latin typeface="Times New Roman"/>
                <a:cs typeface="Times New Roman"/>
              </a:rPr>
              <a:t>And she gave him some rather vague information </a:t>
            </a:r>
            <a:r>
              <a:rPr dirty="0" sz="1450" spc="-5">
                <a:latin typeface="Times New Roman"/>
                <a:cs typeface="Times New Roman"/>
              </a:rPr>
              <a:t>on </a:t>
            </a:r>
            <a:r>
              <a:rPr dirty="0" sz="1450" spc="-10">
                <a:latin typeface="Times New Roman"/>
                <a:cs typeface="Times New Roman"/>
              </a:rPr>
              <a:t>that</a:t>
            </a:r>
            <a:r>
              <a:rPr dirty="0" sz="1450" spc="55">
                <a:latin typeface="Times New Roman"/>
                <a:cs typeface="Times New Roman"/>
              </a:rPr>
              <a:t> </a:t>
            </a:r>
            <a:r>
              <a:rPr dirty="0" sz="1450" spc="-10">
                <a:latin typeface="Times New Roman"/>
                <a:cs typeface="Times New Roman"/>
              </a:rPr>
              <a:t>point.</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"Stay </a:t>
            </a:r>
            <a:r>
              <a:rPr dirty="0" sz="1450" spc="-5">
                <a:latin typeface="Times New Roman"/>
                <a:cs typeface="Times New Roman"/>
              </a:rPr>
              <a:t>you </a:t>
            </a:r>
            <a:r>
              <a:rPr dirty="0" sz="1450" spc="-10">
                <a:latin typeface="Times New Roman"/>
                <a:cs typeface="Times New Roman"/>
              </a:rPr>
              <a:t>here, Elvira," said Leon, "lest </a:t>
            </a:r>
            <a:r>
              <a:rPr dirty="0" sz="1450" spc="-5">
                <a:latin typeface="Times New Roman"/>
                <a:cs typeface="Times New Roman"/>
              </a:rPr>
              <a:t>I </a:t>
            </a:r>
            <a:r>
              <a:rPr dirty="0" sz="1450" spc="-10">
                <a:latin typeface="Times New Roman"/>
                <a:cs typeface="Times New Roman"/>
              </a:rPr>
              <a:t>should miss him </a:t>
            </a:r>
            <a:r>
              <a:rPr dirty="0" sz="1450" spc="-5">
                <a:latin typeface="Times New Roman"/>
                <a:cs typeface="Times New Roman"/>
              </a:rPr>
              <a:t>by </a:t>
            </a:r>
            <a:r>
              <a:rPr dirty="0" sz="1450" spc="-10">
                <a:latin typeface="Times New Roman"/>
                <a:cs typeface="Times New Roman"/>
              </a:rPr>
              <a:t>the </a:t>
            </a:r>
            <a:r>
              <a:rPr dirty="0" sz="1450" spc="-35">
                <a:latin typeface="Times New Roman"/>
                <a:cs typeface="Times New Roman"/>
              </a:rPr>
              <a:t>way. </a:t>
            </a:r>
            <a:r>
              <a:rPr dirty="0" sz="1450" spc="-10">
                <a:latin typeface="Times New Roman"/>
                <a:cs typeface="Times New Roman"/>
              </a:rPr>
              <a:t>If,  when </a:t>
            </a:r>
            <a:r>
              <a:rPr dirty="0" sz="1450" spc="-5">
                <a:latin typeface="Times New Roman"/>
                <a:cs typeface="Times New Roman"/>
              </a:rPr>
              <a:t>I </a:t>
            </a:r>
            <a:r>
              <a:rPr dirty="0" sz="1450" spc="-10">
                <a:latin typeface="Times New Roman"/>
                <a:cs typeface="Times New Roman"/>
              </a:rPr>
              <a:t>return, </a:t>
            </a:r>
            <a:r>
              <a:rPr dirty="0" sz="1450" spc="-5">
                <a:latin typeface="Times New Roman"/>
                <a:cs typeface="Times New Roman"/>
              </a:rPr>
              <a:t>I </a:t>
            </a:r>
            <a:r>
              <a:rPr dirty="0" sz="1450" spc="-10">
                <a:latin typeface="Times New Roman"/>
                <a:cs typeface="Times New Roman"/>
              </a:rPr>
              <a:t>find </a:t>
            </a:r>
            <a:r>
              <a:rPr dirty="0" sz="1450" spc="-5">
                <a:latin typeface="Times New Roman"/>
                <a:cs typeface="Times New Roman"/>
              </a:rPr>
              <a:t>you </a:t>
            </a:r>
            <a:r>
              <a:rPr dirty="0" sz="1450" spc="-10">
                <a:latin typeface="Times New Roman"/>
                <a:cs typeface="Times New Roman"/>
              </a:rPr>
              <a:t>here </a:t>
            </a:r>
            <a:r>
              <a:rPr dirty="0" sz="1450" spc="-5">
                <a:latin typeface="Times New Roman"/>
                <a:cs typeface="Times New Roman"/>
              </a:rPr>
              <a:t>no </a:t>
            </a:r>
            <a:r>
              <a:rPr dirty="0" sz="1450" spc="-15">
                <a:latin typeface="Times New Roman"/>
                <a:cs typeface="Times New Roman"/>
              </a:rPr>
              <a:t>longer, </a:t>
            </a:r>
            <a:r>
              <a:rPr dirty="0" sz="1450" spc="-5">
                <a:latin typeface="Times New Roman"/>
                <a:cs typeface="Times New Roman"/>
              </a:rPr>
              <a:t>I </a:t>
            </a:r>
            <a:r>
              <a:rPr dirty="0" sz="1450" spc="-10">
                <a:latin typeface="Times New Roman"/>
                <a:cs typeface="Times New Roman"/>
              </a:rPr>
              <a:t>shall follow at once to the Black  Head."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set </a:t>
            </a:r>
            <a:r>
              <a:rPr dirty="0" sz="1450" spc="-5">
                <a:latin typeface="Times New Roman"/>
                <a:cs typeface="Times New Roman"/>
              </a:rPr>
              <a:t>out </a:t>
            </a:r>
            <a:r>
              <a:rPr dirty="0" sz="1450" spc="-10">
                <a:latin typeface="Times New Roman"/>
                <a:cs typeface="Times New Roman"/>
              </a:rPr>
              <a:t>to find the Maire's. It took him some ten minutes wandering  among blind lanes, and when </a:t>
            </a:r>
            <a:r>
              <a:rPr dirty="0" sz="1450" spc="-5">
                <a:latin typeface="Times New Roman"/>
                <a:cs typeface="Times New Roman"/>
              </a:rPr>
              <a:t>he </a:t>
            </a:r>
            <a:r>
              <a:rPr dirty="0" sz="1450" spc="-10">
                <a:latin typeface="Times New Roman"/>
                <a:cs typeface="Times New Roman"/>
              </a:rPr>
              <a:t>arrived it was already half-an-hour past  midnight. A long white garden wall overhung </a:t>
            </a:r>
            <a:r>
              <a:rPr dirty="0" sz="1450" spc="-5">
                <a:latin typeface="Times New Roman"/>
                <a:cs typeface="Times New Roman"/>
              </a:rPr>
              <a:t>by </a:t>
            </a:r>
            <a:r>
              <a:rPr dirty="0" sz="1450" spc="-10">
                <a:latin typeface="Times New Roman"/>
                <a:cs typeface="Times New Roman"/>
              </a:rPr>
              <a:t>some thick chestnuts, </a:t>
            </a:r>
            <a:r>
              <a:rPr dirty="0" sz="1450" spc="-5">
                <a:latin typeface="Times New Roman"/>
                <a:cs typeface="Times New Roman"/>
              </a:rPr>
              <a:t>a door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letter-box, and an iron bell- pull, that was all that could </a:t>
            </a:r>
            <a:r>
              <a:rPr dirty="0" sz="1450" spc="-5">
                <a:latin typeface="Times New Roman"/>
                <a:cs typeface="Times New Roman"/>
              </a:rPr>
              <a:t>be </a:t>
            </a:r>
            <a:r>
              <a:rPr dirty="0" sz="1450" spc="-10">
                <a:latin typeface="Times New Roman"/>
                <a:cs typeface="Times New Roman"/>
              </a:rPr>
              <a:t>seen </a:t>
            </a:r>
            <a:r>
              <a:rPr dirty="0" sz="1450" spc="-5">
                <a:latin typeface="Times New Roman"/>
                <a:cs typeface="Times New Roman"/>
              </a:rPr>
              <a:t>of </a:t>
            </a:r>
            <a:r>
              <a:rPr dirty="0" sz="1450" spc="-10">
                <a:latin typeface="Times New Roman"/>
                <a:cs typeface="Times New Roman"/>
              </a:rPr>
              <a:t>the  Maire's domicile. Leon took the bell-pull in both hands, and danced furiously  </a:t>
            </a:r>
            <a:r>
              <a:rPr dirty="0" sz="1450" spc="-5">
                <a:latin typeface="Times New Roman"/>
                <a:cs typeface="Times New Roman"/>
              </a:rPr>
              <a:t>upon </a:t>
            </a:r>
            <a:r>
              <a:rPr dirty="0" sz="1450" spc="-10">
                <a:latin typeface="Times New Roman"/>
                <a:cs typeface="Times New Roman"/>
              </a:rPr>
              <a:t>the side-walk. The bell itself was just </a:t>
            </a:r>
            <a:r>
              <a:rPr dirty="0" sz="1450" spc="-5">
                <a:latin typeface="Times New Roman"/>
                <a:cs typeface="Times New Roman"/>
              </a:rPr>
              <a:t>upon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the wall, it  responded to his </a:t>
            </a:r>
            <a:r>
              <a:rPr dirty="0" sz="1450" spc="-20">
                <a:latin typeface="Times New Roman"/>
                <a:cs typeface="Times New Roman"/>
              </a:rPr>
              <a:t>activity, </a:t>
            </a:r>
            <a:r>
              <a:rPr dirty="0" sz="1450" spc="-10">
                <a:latin typeface="Times New Roman"/>
                <a:cs typeface="Times New Roman"/>
              </a:rPr>
              <a:t>and scattered an alarming clangour far and wide into  the night.</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A window was thrown open in </a:t>
            </a:r>
            <a:r>
              <a:rPr dirty="0" sz="1450" spc="-5">
                <a:latin typeface="Times New Roman"/>
                <a:cs typeface="Times New Roman"/>
              </a:rPr>
              <a:t>a </a:t>
            </a:r>
            <a:r>
              <a:rPr dirty="0" sz="1450" spc="-10">
                <a:latin typeface="Times New Roman"/>
                <a:cs typeface="Times New Roman"/>
              </a:rPr>
              <a:t>house across the street, and </a:t>
            </a:r>
            <a:r>
              <a:rPr dirty="0" sz="1450" spc="-5">
                <a:latin typeface="Times New Roman"/>
                <a:cs typeface="Times New Roman"/>
              </a:rPr>
              <a:t>a </a:t>
            </a:r>
            <a:r>
              <a:rPr dirty="0" sz="1450" spc="-10">
                <a:latin typeface="Times New Roman"/>
                <a:cs typeface="Times New Roman"/>
              </a:rPr>
              <a:t>voice inquired  the cause </a:t>
            </a:r>
            <a:r>
              <a:rPr dirty="0" sz="1450" spc="-5">
                <a:latin typeface="Times New Roman"/>
                <a:cs typeface="Times New Roman"/>
              </a:rPr>
              <a:t>of </a:t>
            </a:r>
            <a:r>
              <a:rPr dirty="0" sz="1450" spc="-10">
                <a:latin typeface="Times New Roman"/>
                <a:cs typeface="Times New Roman"/>
              </a:rPr>
              <a:t>this untimely</a:t>
            </a:r>
            <a:r>
              <a:rPr dirty="0" sz="1450" spc="5">
                <a:latin typeface="Times New Roman"/>
                <a:cs typeface="Times New Roman"/>
              </a:rPr>
              <a:t> </a:t>
            </a:r>
            <a:r>
              <a:rPr dirty="0" sz="1450" spc="-20">
                <a:latin typeface="Times New Roman"/>
                <a:cs typeface="Times New Roman"/>
              </a:rPr>
              <a:t>uproar.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wish the Maire," said</a:t>
            </a:r>
            <a:r>
              <a:rPr dirty="0" sz="1450" spc="10">
                <a:latin typeface="Times New Roman"/>
                <a:cs typeface="Times New Roman"/>
              </a:rPr>
              <a:t> </a:t>
            </a:r>
            <a:r>
              <a:rPr dirty="0" sz="1450" spc="-10">
                <a:latin typeface="Times New Roman"/>
                <a:cs typeface="Times New Roman"/>
              </a:rPr>
              <a:t>Leon.</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"He has been in bed this </a:t>
            </a:r>
            <a:r>
              <a:rPr dirty="0" sz="1450" spc="-15">
                <a:latin typeface="Times New Roman"/>
                <a:cs typeface="Times New Roman"/>
              </a:rPr>
              <a:t>hour," </a:t>
            </a:r>
            <a:r>
              <a:rPr dirty="0" sz="1450" spc="-10">
                <a:latin typeface="Times New Roman"/>
                <a:cs typeface="Times New Roman"/>
              </a:rPr>
              <a:t>returned the</a:t>
            </a:r>
            <a:r>
              <a:rPr dirty="0" sz="1450" spc="45">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12700">
              <a:lnSpc>
                <a:spcPts val="1730"/>
              </a:lnSpc>
              <a:spcBef>
                <a:spcPts val="920"/>
              </a:spcBef>
            </a:pPr>
            <a:r>
              <a:rPr dirty="0" sz="1450" spc="-10">
                <a:latin typeface="Times New Roman"/>
                <a:cs typeface="Times New Roman"/>
              </a:rPr>
              <a:t>"He must get </a:t>
            </a:r>
            <a:r>
              <a:rPr dirty="0" sz="1450" spc="-5">
                <a:latin typeface="Times New Roman"/>
                <a:cs typeface="Times New Roman"/>
              </a:rPr>
              <a:t>up </a:t>
            </a:r>
            <a:r>
              <a:rPr dirty="0" sz="1450" spc="-10">
                <a:latin typeface="Times New Roman"/>
                <a:cs typeface="Times New Roman"/>
              </a:rPr>
              <a:t>again," retorted Leon, and </a:t>
            </a:r>
            <a:r>
              <a:rPr dirty="0" sz="1450" spc="-5">
                <a:latin typeface="Times New Roman"/>
                <a:cs typeface="Times New Roman"/>
              </a:rPr>
              <a:t>he </a:t>
            </a:r>
            <a:r>
              <a:rPr dirty="0" sz="1450" spc="-10">
                <a:latin typeface="Times New Roman"/>
                <a:cs typeface="Times New Roman"/>
              </a:rPr>
              <a:t>was for tackling the bell-pull  once more.</a:t>
            </a:r>
            <a:endParaRPr sz="1450">
              <a:latin typeface="Times New Roman"/>
              <a:cs typeface="Times New Roman"/>
            </a:endParaRPr>
          </a:p>
          <a:p>
            <a:pPr algn="just" marL="12700" marR="5080">
              <a:lnSpc>
                <a:spcPts val="1730"/>
              </a:lnSpc>
              <a:spcBef>
                <a:spcPts val="860"/>
              </a:spcBef>
            </a:pPr>
            <a:r>
              <a:rPr dirty="0" sz="1450" spc="-45">
                <a:latin typeface="Times New Roman"/>
                <a:cs typeface="Times New Roman"/>
              </a:rPr>
              <a:t>"You </a:t>
            </a:r>
            <a:r>
              <a:rPr dirty="0" sz="1450" spc="-10">
                <a:latin typeface="Times New Roman"/>
                <a:cs typeface="Times New Roman"/>
              </a:rPr>
              <a:t>will never make him </a:t>
            </a:r>
            <a:r>
              <a:rPr dirty="0" sz="1450" spc="-20">
                <a:latin typeface="Times New Roman"/>
                <a:cs typeface="Times New Roman"/>
              </a:rPr>
              <a:t>hear," </a:t>
            </a:r>
            <a:r>
              <a:rPr dirty="0" sz="1450" spc="-10">
                <a:latin typeface="Times New Roman"/>
                <a:cs typeface="Times New Roman"/>
              </a:rPr>
              <a:t>responded the voice. "The garden is </a:t>
            </a:r>
            <a:r>
              <a:rPr dirty="0" sz="1450" spc="-5">
                <a:latin typeface="Times New Roman"/>
                <a:cs typeface="Times New Roman"/>
              </a:rPr>
              <a:t>of </a:t>
            </a:r>
            <a:r>
              <a:rPr dirty="0" sz="1450" spc="-10">
                <a:latin typeface="Times New Roman"/>
                <a:cs typeface="Times New Roman"/>
              </a:rPr>
              <a:t>great  extent, the house is at the farther end, and both the Maire and his housekeeper  are deaf."</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"Aha!" said Leon, pausing. "The Maire is deaf, is he? That explains." And </a:t>
            </a:r>
            <a:r>
              <a:rPr dirty="0" sz="1450" spc="-5">
                <a:latin typeface="Times New Roman"/>
                <a:cs typeface="Times New Roman"/>
              </a:rPr>
              <a:t>he  thought of </a:t>
            </a:r>
            <a:r>
              <a:rPr dirty="0" sz="1450" spc="-10">
                <a:latin typeface="Times New Roman"/>
                <a:cs typeface="Times New Roman"/>
              </a:rPr>
              <a:t>the evening's concert with </a:t>
            </a:r>
            <a:r>
              <a:rPr dirty="0" sz="1450" spc="-5">
                <a:latin typeface="Times New Roman"/>
                <a:cs typeface="Times New Roman"/>
              </a:rPr>
              <a:t>a </a:t>
            </a:r>
            <a:r>
              <a:rPr dirty="0" sz="1450" spc="-10">
                <a:latin typeface="Times New Roman"/>
                <a:cs typeface="Times New Roman"/>
              </a:rPr>
              <a:t>momentary feeling </a:t>
            </a:r>
            <a:r>
              <a:rPr dirty="0" sz="1450" spc="-5">
                <a:latin typeface="Times New Roman"/>
                <a:cs typeface="Times New Roman"/>
              </a:rPr>
              <a:t>of </a:t>
            </a:r>
            <a:r>
              <a:rPr dirty="0" sz="1450" spc="-10">
                <a:latin typeface="Times New Roman"/>
                <a:cs typeface="Times New Roman"/>
              </a:rPr>
              <a:t>relief. "Ah!" </a:t>
            </a:r>
            <a:r>
              <a:rPr dirty="0" sz="1450" spc="-5">
                <a:latin typeface="Times New Roman"/>
                <a:cs typeface="Times New Roman"/>
              </a:rPr>
              <a:t>he  </a:t>
            </a:r>
            <a:r>
              <a:rPr dirty="0" sz="1450" spc="-10">
                <a:latin typeface="Times New Roman"/>
                <a:cs typeface="Times New Roman"/>
              </a:rPr>
              <a:t>continued,</a:t>
            </a:r>
            <a:r>
              <a:rPr dirty="0" sz="1450" spc="4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so</a:t>
            </a:r>
            <a:r>
              <a:rPr dirty="0" sz="1450" spc="5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Maire</a:t>
            </a:r>
            <a:r>
              <a:rPr dirty="0" sz="1450" spc="50">
                <a:latin typeface="Times New Roman"/>
                <a:cs typeface="Times New Roman"/>
              </a:rPr>
              <a:t> </a:t>
            </a:r>
            <a:r>
              <a:rPr dirty="0" sz="1450" spc="-10">
                <a:latin typeface="Times New Roman"/>
                <a:cs typeface="Times New Roman"/>
              </a:rPr>
              <a:t>is</a:t>
            </a:r>
            <a:r>
              <a:rPr dirty="0" sz="1450" spc="50">
                <a:latin typeface="Times New Roman"/>
                <a:cs typeface="Times New Roman"/>
              </a:rPr>
              <a:t> </a:t>
            </a:r>
            <a:r>
              <a:rPr dirty="0" sz="1450" spc="-10">
                <a:latin typeface="Times New Roman"/>
                <a:cs typeface="Times New Roman"/>
              </a:rPr>
              <a:t>deaf,</a:t>
            </a:r>
            <a:r>
              <a:rPr dirty="0" sz="1450" spc="4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garden</a:t>
            </a:r>
            <a:r>
              <a:rPr dirty="0" sz="1450" spc="50">
                <a:latin typeface="Times New Roman"/>
                <a:cs typeface="Times New Roman"/>
              </a:rPr>
              <a:t> </a:t>
            </a:r>
            <a:r>
              <a:rPr dirty="0" sz="1450" spc="-10">
                <a:latin typeface="Times New Roman"/>
                <a:cs typeface="Times New Roman"/>
              </a:rPr>
              <a:t>vast,</a:t>
            </a:r>
            <a:r>
              <a:rPr dirty="0" sz="1450" spc="5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house</a:t>
            </a:r>
            <a:r>
              <a:rPr dirty="0" sz="1450" spc="50">
                <a:latin typeface="Times New Roman"/>
                <a:cs typeface="Times New Roman"/>
              </a:rPr>
              <a:t> </a:t>
            </a:r>
            <a:r>
              <a:rPr dirty="0" sz="1450" spc="-10">
                <a:latin typeface="Times New Roman"/>
                <a:cs typeface="Times New Roman"/>
              </a:rPr>
              <a:t>at</a:t>
            </a:r>
            <a:r>
              <a:rPr dirty="0" sz="1450" spc="4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far end?"</a:t>
            </a:r>
            <a:endParaRPr sz="1450">
              <a:latin typeface="Times New Roman"/>
              <a:cs typeface="Times New Roman"/>
            </a:endParaRPr>
          </a:p>
          <a:p>
            <a:pPr marL="12700" marR="11430">
              <a:lnSpc>
                <a:spcPts val="1730"/>
              </a:lnSpc>
              <a:spcBef>
                <a:spcPts val="915"/>
              </a:spcBef>
            </a:pP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might ring all </a:t>
            </a:r>
            <a:r>
              <a:rPr dirty="0" sz="1450" spc="-5">
                <a:latin typeface="Times New Roman"/>
                <a:cs typeface="Times New Roman"/>
              </a:rPr>
              <a:t>night," </a:t>
            </a:r>
            <a:r>
              <a:rPr dirty="0" sz="1450" spc="-10">
                <a:latin typeface="Times New Roman"/>
                <a:cs typeface="Times New Roman"/>
              </a:rPr>
              <a:t>added the voice, "and </a:t>
            </a:r>
            <a:r>
              <a:rPr dirty="0" sz="1450" spc="-5">
                <a:latin typeface="Times New Roman"/>
                <a:cs typeface="Times New Roman"/>
              </a:rPr>
              <a:t>be none </a:t>
            </a:r>
            <a:r>
              <a:rPr dirty="0" sz="1450" spc="-10">
                <a:latin typeface="Times New Roman"/>
                <a:cs typeface="Times New Roman"/>
              </a:rPr>
              <a:t>the better for it.  </a:t>
            </a:r>
            <a:r>
              <a:rPr dirty="0" sz="1450" spc="-60">
                <a:latin typeface="Times New Roman"/>
                <a:cs typeface="Times New Roman"/>
              </a:rPr>
              <a:t>You </a:t>
            </a:r>
            <a:r>
              <a:rPr dirty="0" sz="1450" spc="-10">
                <a:latin typeface="Times New Roman"/>
                <a:cs typeface="Times New Roman"/>
              </a:rPr>
              <a:t>would only keep me</a:t>
            </a:r>
            <a:r>
              <a:rPr dirty="0" sz="1450" spc="60">
                <a:latin typeface="Times New Roman"/>
                <a:cs typeface="Times New Roman"/>
              </a:rPr>
              <a:t> </a:t>
            </a:r>
            <a:r>
              <a:rPr dirty="0" sz="1450" spc="-10">
                <a:latin typeface="Times New Roman"/>
                <a:cs typeface="Times New Roman"/>
              </a:rPr>
              <a:t>awake."</a:t>
            </a:r>
            <a:endParaRPr sz="1450">
              <a:latin typeface="Times New Roman"/>
              <a:cs typeface="Times New Roman"/>
            </a:endParaRPr>
          </a:p>
          <a:p>
            <a:pPr marL="12700">
              <a:lnSpc>
                <a:spcPct val="100000"/>
              </a:lnSpc>
              <a:spcBef>
                <a:spcPts val="795"/>
              </a:spcBef>
            </a:pPr>
            <a:r>
              <a:rPr dirty="0" sz="1450" spc="-10">
                <a:latin typeface="Times New Roman"/>
                <a:cs typeface="Times New Roman"/>
              </a:rPr>
              <a:t>"Thank </a:t>
            </a:r>
            <a:r>
              <a:rPr dirty="0" sz="1450" spc="-5">
                <a:latin typeface="Times New Roman"/>
                <a:cs typeface="Times New Roman"/>
              </a:rPr>
              <a:t>you, </a:t>
            </a:r>
            <a:r>
              <a:rPr dirty="0" sz="1450" spc="-15">
                <a:latin typeface="Times New Roman"/>
                <a:cs typeface="Times New Roman"/>
              </a:rPr>
              <a:t>neighbour," </a:t>
            </a:r>
            <a:r>
              <a:rPr dirty="0" sz="1450" spc="-10">
                <a:latin typeface="Times New Roman"/>
                <a:cs typeface="Times New Roman"/>
              </a:rPr>
              <a:t>replied the </a:t>
            </a:r>
            <a:r>
              <a:rPr dirty="0" sz="1450" spc="-20">
                <a:latin typeface="Times New Roman"/>
                <a:cs typeface="Times New Roman"/>
              </a:rPr>
              <a:t>singer. </a:t>
            </a:r>
            <a:r>
              <a:rPr dirty="0" sz="1450" spc="-45">
                <a:latin typeface="Times New Roman"/>
                <a:cs typeface="Times New Roman"/>
              </a:rPr>
              <a:t>"You </a:t>
            </a:r>
            <a:r>
              <a:rPr dirty="0" sz="1450" spc="-10">
                <a:latin typeface="Times New Roman"/>
                <a:cs typeface="Times New Roman"/>
              </a:rPr>
              <a:t>shall</a:t>
            </a:r>
            <a:r>
              <a:rPr dirty="0" sz="1450" spc="90">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marL="12700" marR="1307465">
              <a:lnSpc>
                <a:spcPts val="1730"/>
              </a:lnSpc>
              <a:spcBef>
                <a:spcPts val="919"/>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made </a:t>
            </a:r>
            <a:r>
              <a:rPr dirty="0" sz="1450" spc="-15">
                <a:latin typeface="Times New Roman"/>
                <a:cs typeface="Times New Roman"/>
              </a:rPr>
              <a:t>off </a:t>
            </a:r>
            <a:r>
              <a:rPr dirty="0" sz="1450" spc="-10">
                <a:latin typeface="Times New Roman"/>
                <a:cs typeface="Times New Roman"/>
              </a:rPr>
              <a:t>again at his best pace for the Commissary's.  Elvira was still walking to and fro before the</a:t>
            </a:r>
            <a:r>
              <a:rPr dirty="0" sz="1450" spc="4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marL="12700" marR="3402329">
              <a:lnSpc>
                <a:spcPts val="2590"/>
              </a:lnSpc>
              <a:spcBef>
                <a:spcPts val="175"/>
              </a:spcBef>
            </a:pPr>
            <a:r>
              <a:rPr dirty="0" sz="1450" spc="-10">
                <a:latin typeface="Times New Roman"/>
                <a:cs typeface="Times New Roman"/>
              </a:rPr>
              <a:t>"He has </a:t>
            </a:r>
            <a:r>
              <a:rPr dirty="0" sz="1450" spc="-5">
                <a:latin typeface="Times New Roman"/>
                <a:cs typeface="Times New Roman"/>
              </a:rPr>
              <a:t>not </a:t>
            </a:r>
            <a:r>
              <a:rPr dirty="0" sz="1450" spc="-10">
                <a:latin typeface="Times New Roman"/>
                <a:cs typeface="Times New Roman"/>
              </a:rPr>
              <a:t>come?" asked Leon.  "Not </a:t>
            </a:r>
            <a:r>
              <a:rPr dirty="0" sz="1450" spc="-5">
                <a:latin typeface="Times New Roman"/>
                <a:cs typeface="Times New Roman"/>
              </a:rPr>
              <a:t>he," </a:t>
            </a:r>
            <a:r>
              <a:rPr dirty="0" sz="1450" spc="-10">
                <a:latin typeface="Times New Roman"/>
                <a:cs typeface="Times New Roman"/>
              </a:rPr>
              <a:t>she replied.</a:t>
            </a:r>
            <a:endParaRPr sz="1450">
              <a:latin typeface="Times New Roman"/>
              <a:cs typeface="Times New Roman"/>
            </a:endParaRPr>
          </a:p>
          <a:p>
            <a:pPr algn="just" marL="12700" marR="6350">
              <a:lnSpc>
                <a:spcPts val="1730"/>
              </a:lnSpc>
              <a:spcBef>
                <a:spcPts val="690"/>
              </a:spcBef>
            </a:pPr>
            <a:r>
              <a:rPr dirty="0" sz="1450" spc="-10">
                <a:latin typeface="Times New Roman"/>
                <a:cs typeface="Times New Roman"/>
              </a:rPr>
              <a:t>"Good," returned Leon. "I am sure </a:t>
            </a:r>
            <a:r>
              <a:rPr dirty="0" sz="1450" spc="-5">
                <a:latin typeface="Times New Roman"/>
                <a:cs typeface="Times New Roman"/>
              </a:rPr>
              <a:t>our </a:t>
            </a:r>
            <a:r>
              <a:rPr dirty="0" sz="1450" spc="-10">
                <a:latin typeface="Times New Roman"/>
                <a:cs typeface="Times New Roman"/>
              </a:rPr>
              <a:t>man's inside. Let me see the guitar-  case. </a:t>
            </a:r>
            <a:r>
              <a:rPr dirty="0" sz="1450" spc="-5">
                <a:latin typeface="Times New Roman"/>
                <a:cs typeface="Times New Roman"/>
              </a:rPr>
              <a:t>I </a:t>
            </a:r>
            <a:r>
              <a:rPr dirty="0" sz="1450" spc="-10">
                <a:latin typeface="Times New Roman"/>
                <a:cs typeface="Times New Roman"/>
              </a:rPr>
              <a:t>shall lay this siege in form, Elvira; </a:t>
            </a:r>
            <a:r>
              <a:rPr dirty="0" sz="1450" spc="-5">
                <a:latin typeface="Times New Roman"/>
                <a:cs typeface="Times New Roman"/>
              </a:rPr>
              <a:t>I </a:t>
            </a:r>
            <a:r>
              <a:rPr dirty="0" sz="1450" spc="-10">
                <a:latin typeface="Times New Roman"/>
                <a:cs typeface="Times New Roman"/>
              </a:rPr>
              <a:t>am angry; </a:t>
            </a:r>
            <a:r>
              <a:rPr dirty="0" sz="1450" spc="-5">
                <a:latin typeface="Times New Roman"/>
                <a:cs typeface="Times New Roman"/>
              </a:rPr>
              <a:t>I </a:t>
            </a:r>
            <a:r>
              <a:rPr dirty="0" sz="1450" spc="-10">
                <a:latin typeface="Times New Roman"/>
                <a:cs typeface="Times New Roman"/>
              </a:rPr>
              <a:t>am indignant; </a:t>
            </a:r>
            <a:r>
              <a:rPr dirty="0" sz="1450" spc="-5">
                <a:latin typeface="Times New Roman"/>
                <a:cs typeface="Times New Roman"/>
              </a:rPr>
              <a:t>I </a:t>
            </a:r>
            <a:r>
              <a:rPr dirty="0" sz="1450" spc="-10">
                <a:latin typeface="Times New Roman"/>
                <a:cs typeface="Times New Roman"/>
              </a:rPr>
              <a:t>am  truculently inclined; </a:t>
            </a:r>
            <a:r>
              <a:rPr dirty="0" sz="1450" spc="-5">
                <a:latin typeface="Times New Roman"/>
                <a:cs typeface="Times New Roman"/>
              </a:rPr>
              <a:t>but I </a:t>
            </a:r>
            <a:r>
              <a:rPr dirty="0" sz="1450" spc="-10">
                <a:latin typeface="Times New Roman"/>
                <a:cs typeface="Times New Roman"/>
              </a:rPr>
              <a:t>thank my Maker </a:t>
            </a:r>
            <a:r>
              <a:rPr dirty="0" sz="1450" spc="-5">
                <a:latin typeface="Times New Roman"/>
                <a:cs typeface="Times New Roman"/>
              </a:rPr>
              <a:t>I </a:t>
            </a:r>
            <a:r>
              <a:rPr dirty="0" sz="1450" spc="-10">
                <a:latin typeface="Times New Roman"/>
                <a:cs typeface="Times New Roman"/>
              </a:rPr>
              <a:t>have still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fun. </a:t>
            </a:r>
            <a:r>
              <a:rPr dirty="0" sz="1450" spc="-10">
                <a:latin typeface="Times New Roman"/>
                <a:cs typeface="Times New Roman"/>
              </a:rPr>
              <a:t>The  unjust judge shall </a:t>
            </a:r>
            <a:r>
              <a:rPr dirty="0" sz="1450" spc="-5">
                <a:latin typeface="Times New Roman"/>
                <a:cs typeface="Times New Roman"/>
              </a:rPr>
              <a:t>be </a:t>
            </a:r>
            <a:r>
              <a:rPr dirty="0" sz="1450" spc="-10">
                <a:latin typeface="Times New Roman"/>
                <a:cs typeface="Times New Roman"/>
              </a:rPr>
              <a:t>importuned in </a:t>
            </a:r>
            <a:r>
              <a:rPr dirty="0" sz="1450" spc="-5">
                <a:latin typeface="Times New Roman"/>
                <a:cs typeface="Times New Roman"/>
              </a:rPr>
              <a:t>a </a:t>
            </a:r>
            <a:r>
              <a:rPr dirty="0" sz="1450" spc="-10">
                <a:latin typeface="Times New Roman"/>
                <a:cs typeface="Times New Roman"/>
              </a:rPr>
              <a:t>serenade, Elvira. Set him </a:t>
            </a:r>
            <a:r>
              <a:rPr dirty="0" sz="1450" spc="-5">
                <a:latin typeface="Times New Roman"/>
                <a:cs typeface="Times New Roman"/>
              </a:rPr>
              <a:t>up - </a:t>
            </a:r>
            <a:r>
              <a:rPr dirty="0" sz="1450" spc="-10">
                <a:latin typeface="Times New Roman"/>
                <a:cs typeface="Times New Roman"/>
              </a:rPr>
              <a:t>and set  him </a:t>
            </a:r>
            <a:r>
              <a:rPr dirty="0" sz="1450" spc="-5">
                <a:latin typeface="Times New Roman"/>
                <a:cs typeface="Times New Roman"/>
              </a:rPr>
              <a:t>up."</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He had the case opened </a:t>
            </a:r>
            <a:r>
              <a:rPr dirty="0" sz="1450" spc="-5">
                <a:latin typeface="Times New Roman"/>
                <a:cs typeface="Times New Roman"/>
              </a:rPr>
              <a:t>by </a:t>
            </a:r>
            <a:r>
              <a:rPr dirty="0" sz="1450" spc="-10">
                <a:latin typeface="Times New Roman"/>
                <a:cs typeface="Times New Roman"/>
              </a:rPr>
              <a:t>this time, struck </a:t>
            </a:r>
            <a:r>
              <a:rPr dirty="0" sz="1450" spc="-5">
                <a:latin typeface="Times New Roman"/>
                <a:cs typeface="Times New Roman"/>
              </a:rPr>
              <a:t>a </a:t>
            </a:r>
            <a:r>
              <a:rPr dirty="0" sz="1450" spc="-10">
                <a:latin typeface="Times New Roman"/>
                <a:cs typeface="Times New Roman"/>
              </a:rPr>
              <a:t>few chords, and fell into an  attitude which was irresistibly</a:t>
            </a:r>
            <a:r>
              <a:rPr dirty="0" sz="1450" spc="10">
                <a:latin typeface="Times New Roman"/>
                <a:cs typeface="Times New Roman"/>
              </a:rPr>
              <a:t> </a:t>
            </a:r>
            <a:r>
              <a:rPr dirty="0" sz="1450" spc="-10">
                <a:latin typeface="Times New Roman"/>
                <a:cs typeface="Times New Roman"/>
              </a:rPr>
              <a:t>Spanish.</a:t>
            </a:r>
            <a:endParaRPr sz="1450">
              <a:latin typeface="Times New Roman"/>
              <a:cs typeface="Times New Roman"/>
            </a:endParaRPr>
          </a:p>
          <a:p>
            <a:pPr algn="just" marL="12700">
              <a:lnSpc>
                <a:spcPct val="100000"/>
              </a:lnSpc>
              <a:spcBef>
                <a:spcPts val="795"/>
              </a:spcBef>
            </a:pP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continued, "feel </a:t>
            </a:r>
            <a:r>
              <a:rPr dirty="0" sz="1450" spc="-5">
                <a:latin typeface="Times New Roman"/>
                <a:cs typeface="Times New Roman"/>
              </a:rPr>
              <a:t>your </a:t>
            </a:r>
            <a:r>
              <a:rPr dirty="0" sz="1450" spc="-10">
                <a:latin typeface="Times New Roman"/>
                <a:cs typeface="Times New Roman"/>
              </a:rPr>
              <a:t>voice. Are </a:t>
            </a:r>
            <a:r>
              <a:rPr dirty="0" sz="1450" spc="-5">
                <a:latin typeface="Times New Roman"/>
                <a:cs typeface="Times New Roman"/>
              </a:rPr>
              <a:t>you </a:t>
            </a:r>
            <a:r>
              <a:rPr dirty="0" sz="1450" spc="-10">
                <a:latin typeface="Times New Roman"/>
                <a:cs typeface="Times New Roman"/>
              </a:rPr>
              <a:t>ready? Follow</a:t>
            </a:r>
            <a:r>
              <a:rPr dirty="0" sz="1450" spc="5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9525">
              <a:lnSpc>
                <a:spcPts val="1730"/>
              </a:lnSpc>
              <a:spcBef>
                <a:spcPts val="915"/>
              </a:spcBef>
            </a:pPr>
            <a:r>
              <a:rPr dirty="0" sz="1450" spc="-10">
                <a:latin typeface="Times New Roman"/>
                <a:cs typeface="Times New Roman"/>
              </a:rPr>
              <a:t>The guitar twanged, and the two voices upraised, in harmony and with </a:t>
            </a:r>
            <a:r>
              <a:rPr dirty="0" sz="1450" spc="-5">
                <a:latin typeface="Times New Roman"/>
                <a:cs typeface="Times New Roman"/>
              </a:rPr>
              <a:t>a  </a:t>
            </a:r>
            <a:r>
              <a:rPr dirty="0" sz="1450" spc="-10">
                <a:latin typeface="Times New Roman"/>
                <a:cs typeface="Times New Roman"/>
              </a:rPr>
              <a:t>startling loudness, the chorus </a:t>
            </a:r>
            <a:r>
              <a:rPr dirty="0" sz="1450" spc="-5">
                <a:latin typeface="Times New Roman"/>
                <a:cs typeface="Times New Roman"/>
              </a:rPr>
              <a:t>of a </a:t>
            </a:r>
            <a:r>
              <a:rPr dirty="0" sz="1450" spc="-10">
                <a:latin typeface="Times New Roman"/>
                <a:cs typeface="Times New Roman"/>
              </a:rPr>
              <a:t>song </a:t>
            </a:r>
            <a:r>
              <a:rPr dirty="0" sz="1450" spc="-5">
                <a:latin typeface="Times New Roman"/>
                <a:cs typeface="Times New Roman"/>
              </a:rPr>
              <a:t>of </a:t>
            </a:r>
            <a:r>
              <a:rPr dirty="0" sz="1450" spc="-10">
                <a:latin typeface="Times New Roman"/>
                <a:cs typeface="Times New Roman"/>
              </a:rPr>
              <a:t>old</a:t>
            </a:r>
            <a:r>
              <a:rPr dirty="0" sz="1450" spc="30">
                <a:latin typeface="Times New Roman"/>
                <a:cs typeface="Times New Roman"/>
              </a:rPr>
              <a:t> </a:t>
            </a:r>
            <a:r>
              <a:rPr dirty="0" sz="1450" spc="-10">
                <a:latin typeface="Times New Roman"/>
                <a:cs typeface="Times New Roman"/>
              </a:rPr>
              <a:t>Beranger's:-</a:t>
            </a:r>
            <a:endParaRPr sz="1450">
              <a:latin typeface="Times New Roman"/>
              <a:cs typeface="Times New Roman"/>
            </a:endParaRPr>
          </a:p>
          <a:p>
            <a:pPr marL="12700" marR="3614420">
              <a:lnSpc>
                <a:spcPts val="1730"/>
              </a:lnSpc>
              <a:spcBef>
                <a:spcPts val="865"/>
              </a:spcBef>
            </a:pPr>
            <a:r>
              <a:rPr dirty="0" sz="1450" spc="-10">
                <a:latin typeface="Times New Roman"/>
                <a:cs typeface="Times New Roman"/>
              </a:rPr>
              <a:t>"Commissaire! Commissaire!  Colin bat sa</a:t>
            </a:r>
            <a:r>
              <a:rPr dirty="0" sz="1450" spc="-5">
                <a:latin typeface="Times New Roman"/>
                <a:cs typeface="Times New Roman"/>
              </a:rPr>
              <a:t> </a:t>
            </a:r>
            <a:r>
              <a:rPr dirty="0" sz="1450" spc="-10">
                <a:latin typeface="Times New Roman"/>
                <a:cs typeface="Times New Roman"/>
              </a:rPr>
              <a:t>menagere."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stones </a:t>
            </a:r>
            <a:r>
              <a:rPr dirty="0" sz="1450" spc="-5">
                <a:latin typeface="Times New Roman"/>
                <a:cs typeface="Times New Roman"/>
              </a:rPr>
              <a:t>of </a:t>
            </a:r>
            <a:r>
              <a:rPr dirty="0" sz="1450" spc="-10">
                <a:latin typeface="Times New Roman"/>
                <a:cs typeface="Times New Roman"/>
              </a:rPr>
              <a:t>Castel-le-Gachis thrilled at this audacious innovation. Hitherto  had the </a:t>
            </a:r>
            <a:r>
              <a:rPr dirty="0" sz="1450" spc="-5">
                <a:latin typeface="Times New Roman"/>
                <a:cs typeface="Times New Roman"/>
              </a:rPr>
              <a:t>night </a:t>
            </a:r>
            <a:r>
              <a:rPr dirty="0" sz="1450" spc="-10">
                <a:latin typeface="Times New Roman"/>
                <a:cs typeface="Times New Roman"/>
              </a:rPr>
              <a:t>been sacred to repose and nightcaps; and now what was this?  </a:t>
            </a:r>
            <a:r>
              <a:rPr dirty="0" sz="1450" spc="-20">
                <a:latin typeface="Times New Roman"/>
                <a:cs typeface="Times New Roman"/>
              </a:rPr>
              <a:t>Window </a:t>
            </a:r>
            <a:r>
              <a:rPr dirty="0" sz="1450" spc="-10">
                <a:latin typeface="Times New Roman"/>
                <a:cs typeface="Times New Roman"/>
              </a:rPr>
              <a:t>after window was opened; matches scratched, and candles began to  flicker; swollen sleepy faces peered forth into the starlight. There were the two  figures before the Commissary's house, each </a:t>
            </a:r>
            <a:r>
              <a:rPr dirty="0" sz="1450" spc="-5">
                <a:latin typeface="Times New Roman"/>
                <a:cs typeface="Times New Roman"/>
              </a:rPr>
              <a:t>bolt </a:t>
            </a:r>
            <a:r>
              <a:rPr dirty="0" sz="1450" spc="-10">
                <a:latin typeface="Times New Roman"/>
                <a:cs typeface="Times New Roman"/>
              </a:rPr>
              <a:t>upright, with head thrown  back and eyes interrogating the starry heavens; the guitar wailed, shouted, and  reverberated like half an orchestra; and the voices, with </a:t>
            </a:r>
            <a:r>
              <a:rPr dirty="0" sz="1450" spc="-5">
                <a:latin typeface="Times New Roman"/>
                <a:cs typeface="Times New Roman"/>
              </a:rPr>
              <a:t>a </a:t>
            </a:r>
            <a:r>
              <a:rPr dirty="0" sz="1450" spc="-10">
                <a:latin typeface="Times New Roman"/>
                <a:cs typeface="Times New Roman"/>
              </a:rPr>
              <a:t>crisp and spirited  </a:t>
            </a:r>
            <a:r>
              <a:rPr dirty="0" sz="1450" spc="-20">
                <a:latin typeface="Times New Roman"/>
                <a:cs typeface="Times New Roman"/>
              </a:rPr>
              <a:t>delivery, </a:t>
            </a:r>
            <a:r>
              <a:rPr dirty="0" sz="1450" spc="-10">
                <a:latin typeface="Times New Roman"/>
                <a:cs typeface="Times New Roman"/>
              </a:rPr>
              <a:t>hurled the appropriate burden at the Commissary's </a:t>
            </a:r>
            <a:r>
              <a:rPr dirty="0" sz="1450" spc="-20">
                <a:latin typeface="Times New Roman"/>
                <a:cs typeface="Times New Roman"/>
              </a:rPr>
              <a:t>window. </a:t>
            </a:r>
            <a:r>
              <a:rPr dirty="0" sz="1450" spc="-10">
                <a:latin typeface="Times New Roman"/>
                <a:cs typeface="Times New Roman"/>
              </a:rPr>
              <a:t>All the  echoes repeated the functionary's name. It was more like an entr'acte in </a:t>
            </a:r>
            <a:r>
              <a:rPr dirty="0" sz="1450" spc="-5">
                <a:latin typeface="Times New Roman"/>
                <a:cs typeface="Times New Roman"/>
              </a:rPr>
              <a:t>a </a:t>
            </a:r>
            <a:r>
              <a:rPr dirty="0" sz="1450" spc="-10">
                <a:latin typeface="Times New Roman"/>
                <a:cs typeface="Times New Roman"/>
              </a:rPr>
              <a:t>farce  </a:t>
            </a:r>
            <a:r>
              <a:rPr dirty="0" sz="1450" spc="-5">
                <a:latin typeface="Times New Roman"/>
                <a:cs typeface="Times New Roman"/>
              </a:rPr>
              <a:t>of </a:t>
            </a:r>
            <a:r>
              <a:rPr dirty="0" sz="1450" spc="-10">
                <a:latin typeface="Times New Roman"/>
                <a:cs typeface="Times New Roman"/>
              </a:rPr>
              <a:t>Moliere's than </a:t>
            </a:r>
            <a:r>
              <a:rPr dirty="0" sz="1450" spc="-5">
                <a:latin typeface="Times New Roman"/>
                <a:cs typeface="Times New Roman"/>
              </a:rPr>
              <a:t>a </a:t>
            </a:r>
            <a:r>
              <a:rPr dirty="0" sz="1450" spc="-10">
                <a:latin typeface="Times New Roman"/>
                <a:cs typeface="Times New Roman"/>
              </a:rPr>
              <a:t>passage </a:t>
            </a:r>
            <a:r>
              <a:rPr dirty="0" sz="1450" spc="-5">
                <a:latin typeface="Times New Roman"/>
                <a:cs typeface="Times New Roman"/>
              </a:rPr>
              <a:t>of </a:t>
            </a:r>
            <a:r>
              <a:rPr dirty="0" sz="1450" spc="-10">
                <a:latin typeface="Times New Roman"/>
                <a:cs typeface="Times New Roman"/>
              </a:rPr>
              <a:t>real life in</a:t>
            </a:r>
            <a:r>
              <a:rPr dirty="0" sz="1450" spc="25">
                <a:latin typeface="Times New Roman"/>
                <a:cs typeface="Times New Roman"/>
              </a:rPr>
              <a:t> </a:t>
            </a:r>
            <a:r>
              <a:rPr dirty="0" sz="1450" spc="-10">
                <a:latin typeface="Times New Roman"/>
                <a:cs typeface="Times New Roman"/>
              </a:rPr>
              <a:t>Castel-le-Gachis.</a:t>
            </a:r>
            <a:endParaRPr sz="1450">
              <a:latin typeface="Times New Roman"/>
              <a:cs typeface="Times New Roman"/>
            </a:endParaRPr>
          </a:p>
          <a:p>
            <a:pPr algn="just" marL="12700" marR="9525">
              <a:lnSpc>
                <a:spcPts val="1730"/>
              </a:lnSpc>
              <a:spcBef>
                <a:spcPts val="850"/>
              </a:spcBef>
            </a:pPr>
            <a:r>
              <a:rPr dirty="0" sz="1450" spc="-10">
                <a:latin typeface="Times New Roman"/>
                <a:cs typeface="Times New Roman"/>
              </a:rPr>
              <a:t>The </a:t>
            </a:r>
            <a:r>
              <a:rPr dirty="0" sz="1450" spc="-20">
                <a:latin typeface="Times New Roman"/>
                <a:cs typeface="Times New Roman"/>
              </a:rPr>
              <a:t>Commissary,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the first, was </a:t>
            </a:r>
            <a:r>
              <a:rPr dirty="0" sz="1450" spc="-5">
                <a:latin typeface="Times New Roman"/>
                <a:cs typeface="Times New Roman"/>
              </a:rPr>
              <a:t>not </a:t>
            </a:r>
            <a:r>
              <a:rPr dirty="0" sz="1450" spc="-10">
                <a:latin typeface="Times New Roman"/>
                <a:cs typeface="Times New Roman"/>
              </a:rPr>
              <a:t>the last </a:t>
            </a:r>
            <a:r>
              <a:rPr dirty="0" sz="1450" spc="-5">
                <a:latin typeface="Times New Roman"/>
                <a:cs typeface="Times New Roman"/>
              </a:rPr>
              <a:t>of </a:t>
            </a:r>
            <a:r>
              <a:rPr dirty="0" sz="1450" spc="-10">
                <a:latin typeface="Times New Roman"/>
                <a:cs typeface="Times New Roman"/>
              </a:rPr>
              <a:t>the neighbours to  yield to the influence </a:t>
            </a:r>
            <a:r>
              <a:rPr dirty="0" sz="1450" spc="-5">
                <a:latin typeface="Times New Roman"/>
                <a:cs typeface="Times New Roman"/>
              </a:rPr>
              <a:t>of </a:t>
            </a:r>
            <a:r>
              <a:rPr dirty="0" sz="1450" spc="-10">
                <a:latin typeface="Times New Roman"/>
                <a:cs typeface="Times New Roman"/>
              </a:rPr>
              <a:t>music, and furiously throw open the window </a:t>
            </a:r>
            <a:r>
              <a:rPr dirty="0" sz="1450" spc="-5">
                <a:latin typeface="Times New Roman"/>
                <a:cs typeface="Times New Roman"/>
              </a:rPr>
              <a:t>of </a:t>
            </a:r>
            <a:r>
              <a:rPr dirty="0" sz="1450" spc="-10">
                <a:latin typeface="Times New Roman"/>
                <a:cs typeface="Times New Roman"/>
              </a:rPr>
              <a:t>his  bedroom. He was beside himself with rage. He leaned far over the window-  sill, raying and gesticulating; the tassel </a:t>
            </a:r>
            <a:r>
              <a:rPr dirty="0" sz="1450" spc="-5">
                <a:latin typeface="Times New Roman"/>
                <a:cs typeface="Times New Roman"/>
              </a:rPr>
              <a:t>of </a:t>
            </a:r>
            <a:r>
              <a:rPr dirty="0" sz="1450" spc="-10">
                <a:latin typeface="Times New Roman"/>
                <a:cs typeface="Times New Roman"/>
              </a:rPr>
              <a:t>his white night-cap danced like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he </a:t>
            </a:r>
            <a:r>
              <a:rPr dirty="0" sz="1450" spc="-10">
                <a:latin typeface="Times New Roman"/>
                <a:cs typeface="Times New Roman"/>
              </a:rPr>
              <a:t>opened his mouth to dimensions hitherto unprecedented, and  yet his voice, instead </a:t>
            </a:r>
            <a:r>
              <a:rPr dirty="0" sz="1450" spc="-5">
                <a:latin typeface="Times New Roman"/>
                <a:cs typeface="Times New Roman"/>
              </a:rPr>
              <a:t>of </a:t>
            </a:r>
            <a:r>
              <a:rPr dirty="0" sz="1450" spc="-10">
                <a:latin typeface="Times New Roman"/>
                <a:cs typeface="Times New Roman"/>
              </a:rPr>
              <a:t>escaping from it in </a:t>
            </a:r>
            <a:r>
              <a:rPr dirty="0" sz="1450" spc="-5">
                <a:latin typeface="Times New Roman"/>
                <a:cs typeface="Times New Roman"/>
              </a:rPr>
              <a:t>a </a:t>
            </a:r>
            <a:r>
              <a:rPr dirty="0" sz="1450" spc="-20">
                <a:latin typeface="Times New Roman"/>
                <a:cs typeface="Times New Roman"/>
              </a:rPr>
              <a:t>roar, </a:t>
            </a:r>
            <a:r>
              <a:rPr dirty="0" sz="1450" spc="-10">
                <a:latin typeface="Times New Roman"/>
                <a:cs typeface="Times New Roman"/>
              </a:rPr>
              <a:t>came forth shrill</a:t>
            </a:r>
            <a:r>
              <a:rPr dirty="0" sz="1450" spc="-13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"My dear Geraldine," returned Prince Florizel, "I always regret when </a:t>
            </a:r>
            <a:r>
              <a:rPr dirty="0" sz="1450" spc="-5">
                <a:latin typeface="Times New Roman"/>
                <a:cs typeface="Times New Roman"/>
              </a:rPr>
              <a:t>you  </a:t>
            </a:r>
            <a:r>
              <a:rPr dirty="0" sz="1450" spc="-10">
                <a:latin typeface="Times New Roman"/>
                <a:cs typeface="Times New Roman"/>
              </a:rPr>
              <a:t>oblige me to remember my rank. Dispose </a:t>
            </a:r>
            <a:r>
              <a:rPr dirty="0" sz="1450" spc="-5">
                <a:latin typeface="Times New Roman"/>
                <a:cs typeface="Times New Roman"/>
              </a:rPr>
              <a:t>of your </a:t>
            </a:r>
            <a:r>
              <a:rPr dirty="0" sz="1450" spc="-10">
                <a:latin typeface="Times New Roman"/>
                <a:cs typeface="Times New Roman"/>
              </a:rPr>
              <a:t>day as </a:t>
            </a:r>
            <a:r>
              <a:rPr dirty="0" sz="1450" spc="-5">
                <a:latin typeface="Times New Roman"/>
                <a:cs typeface="Times New Roman"/>
              </a:rPr>
              <a:t>you </a:t>
            </a:r>
            <a:r>
              <a:rPr dirty="0" sz="1450" spc="-10">
                <a:latin typeface="Times New Roman"/>
                <a:cs typeface="Times New Roman"/>
              </a:rPr>
              <a:t>think fit, </a:t>
            </a:r>
            <a:r>
              <a:rPr dirty="0" sz="1450" spc="-5">
                <a:latin typeface="Times New Roman"/>
                <a:cs typeface="Times New Roman"/>
              </a:rPr>
              <a:t>but be  </a:t>
            </a:r>
            <a:r>
              <a:rPr dirty="0" sz="1450" spc="-10">
                <a:latin typeface="Times New Roman"/>
                <a:cs typeface="Times New Roman"/>
              </a:rPr>
              <a:t>here before eleven in the same</a:t>
            </a:r>
            <a:r>
              <a:rPr dirty="0" sz="1450" spc="20">
                <a:latin typeface="Times New Roman"/>
                <a:cs typeface="Times New Roman"/>
              </a:rPr>
              <a:t> </a:t>
            </a:r>
            <a:r>
              <a:rPr dirty="0" sz="1450" spc="-10">
                <a:latin typeface="Times New Roman"/>
                <a:cs typeface="Times New Roman"/>
              </a:rPr>
              <a:t>disguise."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club, </a:t>
            </a:r>
            <a:r>
              <a:rPr dirty="0" sz="1450" spc="-5">
                <a:latin typeface="Times New Roman"/>
                <a:cs typeface="Times New Roman"/>
              </a:rPr>
              <a:t>on </a:t>
            </a:r>
            <a:r>
              <a:rPr dirty="0" sz="1450" spc="-10">
                <a:latin typeface="Times New Roman"/>
                <a:cs typeface="Times New Roman"/>
              </a:rPr>
              <a:t>this second evening, was </a:t>
            </a:r>
            <a:r>
              <a:rPr dirty="0" sz="1450" spc="-5">
                <a:latin typeface="Times New Roman"/>
                <a:cs typeface="Times New Roman"/>
              </a:rPr>
              <a:t>not </a:t>
            </a:r>
            <a:r>
              <a:rPr dirty="0" sz="1450" spc="-10">
                <a:latin typeface="Times New Roman"/>
                <a:cs typeface="Times New Roman"/>
              </a:rPr>
              <a:t>so fully attended; and when  Geraldine and the Prince arrived, there were </a:t>
            </a:r>
            <a:r>
              <a:rPr dirty="0" sz="1450" spc="-5">
                <a:latin typeface="Times New Roman"/>
                <a:cs typeface="Times New Roman"/>
              </a:rPr>
              <a:t>not </a:t>
            </a:r>
            <a:r>
              <a:rPr dirty="0" sz="1450" spc="-10">
                <a:latin typeface="Times New Roman"/>
                <a:cs typeface="Times New Roman"/>
              </a:rPr>
              <a:t>above half-a- dozen persons  in the smoking-room. His Highness took the President aside and congratulated  him warmly </a:t>
            </a:r>
            <a:r>
              <a:rPr dirty="0" sz="1450" spc="-5">
                <a:latin typeface="Times New Roman"/>
                <a:cs typeface="Times New Roman"/>
              </a:rPr>
              <a:t>on </a:t>
            </a:r>
            <a:r>
              <a:rPr dirty="0" sz="1450" spc="-10">
                <a:latin typeface="Times New Roman"/>
                <a:cs typeface="Times New Roman"/>
              </a:rPr>
              <a:t>the demise </a:t>
            </a:r>
            <a:r>
              <a:rPr dirty="0" sz="1450" spc="-5">
                <a:latin typeface="Times New Roman"/>
                <a:cs typeface="Times New Roman"/>
              </a:rPr>
              <a:t>of </a:t>
            </a:r>
            <a:r>
              <a:rPr dirty="0" sz="1450" spc="-35">
                <a:latin typeface="Times New Roman"/>
                <a:cs typeface="Times New Roman"/>
              </a:rPr>
              <a:t>Mr.</a:t>
            </a:r>
            <a:r>
              <a:rPr dirty="0" sz="1450" spc="10">
                <a:latin typeface="Times New Roman"/>
                <a:cs typeface="Times New Roman"/>
              </a:rPr>
              <a:t> </a:t>
            </a:r>
            <a:r>
              <a:rPr dirty="0" sz="1450" spc="-10">
                <a:latin typeface="Times New Roman"/>
                <a:cs typeface="Times New Roman"/>
              </a:rPr>
              <a:t>Malthus.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like," </a:t>
            </a:r>
            <a:r>
              <a:rPr dirty="0" sz="1450" spc="-5">
                <a:latin typeface="Times New Roman"/>
                <a:cs typeface="Times New Roman"/>
              </a:rPr>
              <a:t>he </a:t>
            </a:r>
            <a:r>
              <a:rPr dirty="0" sz="1450" spc="-10">
                <a:latin typeface="Times New Roman"/>
                <a:cs typeface="Times New Roman"/>
              </a:rPr>
              <a:t>said, "to meet with </a:t>
            </a:r>
            <a:r>
              <a:rPr dirty="0" sz="1450" spc="-20">
                <a:latin typeface="Times New Roman"/>
                <a:cs typeface="Times New Roman"/>
              </a:rPr>
              <a:t>capacity, </a:t>
            </a:r>
            <a:r>
              <a:rPr dirty="0" sz="1450" spc="-10">
                <a:latin typeface="Times New Roman"/>
                <a:cs typeface="Times New Roman"/>
              </a:rPr>
              <a:t>and certainly find much </a:t>
            </a:r>
            <a:r>
              <a:rPr dirty="0" sz="1450" spc="-5">
                <a:latin typeface="Times New Roman"/>
                <a:cs typeface="Times New Roman"/>
              </a:rPr>
              <a:t>of </a:t>
            </a:r>
            <a:r>
              <a:rPr dirty="0" sz="1450" spc="-10">
                <a:latin typeface="Times New Roman"/>
                <a:cs typeface="Times New Roman"/>
              </a:rPr>
              <a:t>it in </a:t>
            </a:r>
            <a:r>
              <a:rPr dirty="0" sz="1450" spc="-5">
                <a:latin typeface="Times New Roman"/>
                <a:cs typeface="Times New Roman"/>
              </a:rPr>
              <a:t>you.  </a:t>
            </a:r>
            <a:r>
              <a:rPr dirty="0" sz="1450" spc="-45">
                <a:latin typeface="Times New Roman"/>
                <a:cs typeface="Times New Roman"/>
              </a:rPr>
              <a:t>Your </a:t>
            </a:r>
            <a:r>
              <a:rPr dirty="0" sz="1450" spc="-10">
                <a:latin typeface="Times New Roman"/>
                <a:cs typeface="Times New Roman"/>
              </a:rPr>
              <a:t>profession is </a:t>
            </a:r>
            <a:r>
              <a:rPr dirty="0" sz="1450" spc="-5">
                <a:latin typeface="Times New Roman"/>
                <a:cs typeface="Times New Roman"/>
              </a:rPr>
              <a:t>of a </a:t>
            </a:r>
            <a:r>
              <a:rPr dirty="0" sz="1450" spc="-10">
                <a:latin typeface="Times New Roman"/>
                <a:cs typeface="Times New Roman"/>
              </a:rPr>
              <a:t>very delicate nature, </a:t>
            </a:r>
            <a:r>
              <a:rPr dirty="0" sz="1450" spc="-5">
                <a:latin typeface="Times New Roman"/>
                <a:cs typeface="Times New Roman"/>
              </a:rPr>
              <a:t>but I </a:t>
            </a:r>
            <a:r>
              <a:rPr dirty="0" sz="1450" spc="-10">
                <a:latin typeface="Times New Roman"/>
                <a:cs typeface="Times New Roman"/>
              </a:rPr>
              <a:t>see </a:t>
            </a:r>
            <a:r>
              <a:rPr dirty="0" sz="1450" spc="-5">
                <a:latin typeface="Times New Roman"/>
                <a:cs typeface="Times New Roman"/>
              </a:rPr>
              <a:t>you </a:t>
            </a:r>
            <a:r>
              <a:rPr dirty="0" sz="1450" spc="-10">
                <a:latin typeface="Times New Roman"/>
                <a:cs typeface="Times New Roman"/>
              </a:rPr>
              <a:t>are well qualified to  conduct it with success and</a:t>
            </a:r>
            <a:r>
              <a:rPr dirty="0" sz="1450" spc="10">
                <a:latin typeface="Times New Roman"/>
                <a:cs typeface="Times New Roman"/>
              </a:rPr>
              <a:t> </a:t>
            </a:r>
            <a:r>
              <a:rPr dirty="0" sz="1450" spc="-20">
                <a:latin typeface="Times New Roman"/>
                <a:cs typeface="Times New Roman"/>
              </a:rPr>
              <a:t>secrecy."</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The President was somewhat </a:t>
            </a:r>
            <a:r>
              <a:rPr dirty="0" sz="1450" spc="-15">
                <a:latin typeface="Times New Roman"/>
                <a:cs typeface="Times New Roman"/>
              </a:rPr>
              <a:t>affected </a:t>
            </a:r>
            <a:r>
              <a:rPr dirty="0" sz="1450" spc="-5">
                <a:latin typeface="Times New Roman"/>
                <a:cs typeface="Times New Roman"/>
              </a:rPr>
              <a:t>by </a:t>
            </a:r>
            <a:r>
              <a:rPr dirty="0" sz="1450" spc="-10">
                <a:latin typeface="Times New Roman"/>
                <a:cs typeface="Times New Roman"/>
              </a:rPr>
              <a:t>these compliments from </a:t>
            </a:r>
            <a:r>
              <a:rPr dirty="0" sz="1450" spc="-5">
                <a:latin typeface="Times New Roman"/>
                <a:cs typeface="Times New Roman"/>
              </a:rPr>
              <a:t>one of </a:t>
            </a:r>
            <a:r>
              <a:rPr dirty="0" sz="1450" spc="-10">
                <a:latin typeface="Times New Roman"/>
                <a:cs typeface="Times New Roman"/>
              </a:rPr>
              <a:t>his  Highness's superior bearing. He acknowledged them almost with</a:t>
            </a:r>
            <a:r>
              <a:rPr dirty="0" sz="1450" spc="75">
                <a:latin typeface="Times New Roman"/>
                <a:cs typeface="Times New Roman"/>
              </a:rPr>
              <a:t> </a:t>
            </a:r>
            <a:r>
              <a:rPr dirty="0" sz="1450" spc="-20">
                <a:latin typeface="Times New Roman"/>
                <a:cs typeface="Times New Roman"/>
              </a:rPr>
              <a:t>humility.</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"Poor Malthy!" </a:t>
            </a:r>
            <a:r>
              <a:rPr dirty="0" sz="1450" spc="-5">
                <a:latin typeface="Times New Roman"/>
                <a:cs typeface="Times New Roman"/>
              </a:rPr>
              <a:t>he </a:t>
            </a:r>
            <a:r>
              <a:rPr dirty="0" sz="1450" spc="-10">
                <a:latin typeface="Times New Roman"/>
                <a:cs typeface="Times New Roman"/>
              </a:rPr>
              <a:t>added, "I shall hardly know the club without him. The most  </a:t>
            </a:r>
            <a:r>
              <a:rPr dirty="0" sz="1450" spc="-5">
                <a:latin typeface="Times New Roman"/>
                <a:cs typeface="Times New Roman"/>
              </a:rPr>
              <a:t>of </a:t>
            </a:r>
            <a:r>
              <a:rPr dirty="0" sz="1450" spc="-10">
                <a:latin typeface="Times New Roman"/>
                <a:cs typeface="Times New Roman"/>
              </a:rPr>
              <a:t>my patrons are </a:t>
            </a:r>
            <a:r>
              <a:rPr dirty="0" sz="1450" spc="-5">
                <a:latin typeface="Times New Roman"/>
                <a:cs typeface="Times New Roman"/>
              </a:rPr>
              <a:t>boys, </a:t>
            </a:r>
            <a:r>
              <a:rPr dirty="0" sz="1450" spc="-25">
                <a:latin typeface="Times New Roman"/>
                <a:cs typeface="Times New Roman"/>
              </a:rPr>
              <a:t>sir, </a:t>
            </a:r>
            <a:r>
              <a:rPr dirty="0" sz="1450" spc="-10">
                <a:latin typeface="Times New Roman"/>
                <a:cs typeface="Times New Roman"/>
              </a:rPr>
              <a:t>and poetical </a:t>
            </a:r>
            <a:r>
              <a:rPr dirty="0" sz="1450" spc="-5">
                <a:latin typeface="Times New Roman"/>
                <a:cs typeface="Times New Roman"/>
              </a:rPr>
              <a:t>boys, </a:t>
            </a:r>
            <a:r>
              <a:rPr dirty="0" sz="1450" spc="-10">
                <a:latin typeface="Times New Roman"/>
                <a:cs typeface="Times New Roman"/>
              </a:rPr>
              <a:t>who are </a:t>
            </a:r>
            <a:r>
              <a:rPr dirty="0" sz="1450" spc="-5">
                <a:latin typeface="Times New Roman"/>
                <a:cs typeface="Times New Roman"/>
              </a:rPr>
              <a:t>not </a:t>
            </a:r>
            <a:r>
              <a:rPr dirty="0" sz="1450" spc="-10">
                <a:latin typeface="Times New Roman"/>
                <a:cs typeface="Times New Roman"/>
              </a:rPr>
              <a:t>much company for  me. Not </a:t>
            </a:r>
            <a:r>
              <a:rPr dirty="0" sz="1450" spc="-5">
                <a:latin typeface="Times New Roman"/>
                <a:cs typeface="Times New Roman"/>
              </a:rPr>
              <a:t>but </a:t>
            </a:r>
            <a:r>
              <a:rPr dirty="0" sz="1450" spc="-10">
                <a:latin typeface="Times New Roman"/>
                <a:cs typeface="Times New Roman"/>
              </a:rPr>
              <a:t>what Malthy had some </a:t>
            </a:r>
            <a:r>
              <a:rPr dirty="0" sz="1450" spc="-20">
                <a:latin typeface="Times New Roman"/>
                <a:cs typeface="Times New Roman"/>
              </a:rPr>
              <a:t>poetry, </a:t>
            </a:r>
            <a:r>
              <a:rPr dirty="0" sz="1450" spc="-5">
                <a:latin typeface="Times New Roman"/>
                <a:cs typeface="Times New Roman"/>
              </a:rPr>
              <a:t>too; but </a:t>
            </a:r>
            <a:r>
              <a:rPr dirty="0" sz="1450" spc="-10">
                <a:latin typeface="Times New Roman"/>
                <a:cs typeface="Times New Roman"/>
              </a:rPr>
              <a:t>it was </a:t>
            </a:r>
            <a:r>
              <a:rPr dirty="0" sz="1450" spc="-5">
                <a:latin typeface="Times New Roman"/>
                <a:cs typeface="Times New Roman"/>
              </a:rPr>
              <a:t>of a </a:t>
            </a:r>
            <a:r>
              <a:rPr dirty="0" sz="1450" spc="-10">
                <a:latin typeface="Times New Roman"/>
                <a:cs typeface="Times New Roman"/>
              </a:rPr>
              <a:t>kind that </a:t>
            </a:r>
            <a:r>
              <a:rPr dirty="0" sz="1450" spc="-5">
                <a:latin typeface="Times New Roman"/>
                <a:cs typeface="Times New Roman"/>
              </a:rPr>
              <a:t>I  </a:t>
            </a:r>
            <a:r>
              <a:rPr dirty="0" sz="1450" spc="-10">
                <a:latin typeface="Times New Roman"/>
                <a:cs typeface="Times New Roman"/>
              </a:rPr>
              <a:t>could understand."</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"I can readily imagine </a:t>
            </a:r>
            <a:r>
              <a:rPr dirty="0" sz="1450" spc="-5">
                <a:latin typeface="Times New Roman"/>
                <a:cs typeface="Times New Roman"/>
              </a:rPr>
              <a:t>you </a:t>
            </a:r>
            <a:r>
              <a:rPr dirty="0" sz="1450" spc="-10">
                <a:latin typeface="Times New Roman"/>
                <a:cs typeface="Times New Roman"/>
              </a:rPr>
              <a:t>should find yourself in sympathy with </a:t>
            </a:r>
            <a:r>
              <a:rPr dirty="0" sz="1450" spc="-35">
                <a:latin typeface="Times New Roman"/>
                <a:cs typeface="Times New Roman"/>
              </a:rPr>
              <a:t>Mr.  </a:t>
            </a:r>
            <a:r>
              <a:rPr dirty="0" sz="1450" spc="-10">
                <a:latin typeface="Times New Roman"/>
                <a:cs typeface="Times New Roman"/>
              </a:rPr>
              <a:t>Malthus," returned the Prince. "He struck me 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 </a:t>
            </a:r>
            <a:r>
              <a:rPr dirty="0" sz="1450" spc="-10">
                <a:latin typeface="Times New Roman"/>
                <a:cs typeface="Times New Roman"/>
              </a:rPr>
              <a:t>very original  disposition."</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cream tarts was in the room, </a:t>
            </a:r>
            <a:r>
              <a:rPr dirty="0" sz="1450" spc="-5">
                <a:latin typeface="Times New Roman"/>
                <a:cs typeface="Times New Roman"/>
              </a:rPr>
              <a:t>but </a:t>
            </a:r>
            <a:r>
              <a:rPr dirty="0" sz="1450" spc="-10">
                <a:latin typeface="Times New Roman"/>
                <a:cs typeface="Times New Roman"/>
              </a:rPr>
              <a:t>painfully depressed  and silent. His late companions </a:t>
            </a:r>
            <a:r>
              <a:rPr dirty="0" sz="1450" spc="-5">
                <a:latin typeface="Times New Roman"/>
                <a:cs typeface="Times New Roman"/>
              </a:rPr>
              <a:t>sought </a:t>
            </a:r>
            <a:r>
              <a:rPr dirty="0" sz="1450" spc="-10">
                <a:latin typeface="Times New Roman"/>
                <a:cs typeface="Times New Roman"/>
              </a:rPr>
              <a:t>in vain to lead him into</a:t>
            </a:r>
            <a:r>
              <a:rPr dirty="0" sz="1450" spc="114">
                <a:latin typeface="Times New Roman"/>
                <a:cs typeface="Times New Roman"/>
              </a:rPr>
              <a:t> </a:t>
            </a:r>
            <a:r>
              <a:rPr dirty="0" sz="1450" spc="-10">
                <a:latin typeface="Times New Roman"/>
                <a:cs typeface="Times New Roman"/>
              </a:rPr>
              <a:t>conversation.</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"How bitterly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he </a:t>
            </a:r>
            <a:r>
              <a:rPr dirty="0" sz="1450" spc="-10">
                <a:latin typeface="Times New Roman"/>
                <a:cs typeface="Times New Roman"/>
              </a:rPr>
              <a:t>cried, "that </a:t>
            </a:r>
            <a:r>
              <a:rPr dirty="0" sz="1450" spc="-5">
                <a:latin typeface="Times New Roman"/>
                <a:cs typeface="Times New Roman"/>
              </a:rPr>
              <a:t>I </a:t>
            </a:r>
            <a:r>
              <a:rPr dirty="0" sz="1450" spc="-10">
                <a:latin typeface="Times New Roman"/>
                <a:cs typeface="Times New Roman"/>
              </a:rPr>
              <a:t>had never </a:t>
            </a:r>
            <a:r>
              <a:rPr dirty="0" sz="1450" spc="-5">
                <a:latin typeface="Times New Roman"/>
                <a:cs typeface="Times New Roman"/>
              </a:rPr>
              <a:t>brought you </a:t>
            </a:r>
            <a:r>
              <a:rPr dirty="0" sz="1450" spc="-10">
                <a:latin typeface="Times New Roman"/>
                <a:cs typeface="Times New Roman"/>
              </a:rPr>
              <a:t>to this infamous  abode! Begone, while </a:t>
            </a:r>
            <a:r>
              <a:rPr dirty="0" sz="1450" spc="-5">
                <a:latin typeface="Times New Roman"/>
                <a:cs typeface="Times New Roman"/>
              </a:rPr>
              <a:t>you </a:t>
            </a:r>
            <a:r>
              <a:rPr dirty="0" sz="1450" spc="-10">
                <a:latin typeface="Times New Roman"/>
                <a:cs typeface="Times New Roman"/>
              </a:rPr>
              <a:t>are clean-handed. If </a:t>
            </a:r>
            <a:r>
              <a:rPr dirty="0" sz="1450" spc="-5">
                <a:latin typeface="Times New Roman"/>
                <a:cs typeface="Times New Roman"/>
              </a:rPr>
              <a:t>you </a:t>
            </a:r>
            <a:r>
              <a:rPr dirty="0" sz="1450" spc="-10">
                <a:latin typeface="Times New Roman"/>
                <a:cs typeface="Times New Roman"/>
              </a:rPr>
              <a:t>could have heard the old  man scream as </a:t>
            </a:r>
            <a:r>
              <a:rPr dirty="0" sz="1450" spc="-5">
                <a:latin typeface="Times New Roman"/>
                <a:cs typeface="Times New Roman"/>
              </a:rPr>
              <a:t>he </a:t>
            </a:r>
            <a:r>
              <a:rPr dirty="0" sz="1450" spc="-10">
                <a:latin typeface="Times New Roman"/>
                <a:cs typeface="Times New Roman"/>
              </a:rPr>
              <a:t>fell, and the noise </a:t>
            </a:r>
            <a:r>
              <a:rPr dirty="0" sz="1450" spc="-5">
                <a:latin typeface="Times New Roman"/>
                <a:cs typeface="Times New Roman"/>
              </a:rPr>
              <a:t>of </a:t>
            </a:r>
            <a:r>
              <a:rPr dirty="0" sz="1450" spc="-10">
                <a:latin typeface="Times New Roman"/>
                <a:cs typeface="Times New Roman"/>
              </a:rPr>
              <a:t>his bones </a:t>
            </a:r>
            <a:r>
              <a:rPr dirty="0" sz="1450" spc="-5">
                <a:latin typeface="Times New Roman"/>
                <a:cs typeface="Times New Roman"/>
              </a:rPr>
              <a:t>upon </a:t>
            </a:r>
            <a:r>
              <a:rPr dirty="0" sz="1450" spc="-10">
                <a:latin typeface="Times New Roman"/>
                <a:cs typeface="Times New Roman"/>
              </a:rPr>
              <a:t>the pavement! </a:t>
            </a:r>
            <a:r>
              <a:rPr dirty="0" sz="1450" spc="-25">
                <a:latin typeface="Times New Roman"/>
                <a:cs typeface="Times New Roman"/>
              </a:rPr>
              <a:t>Wish  </a:t>
            </a:r>
            <a:r>
              <a:rPr dirty="0" sz="1450" spc="-10">
                <a:latin typeface="Times New Roman"/>
                <a:cs typeface="Times New Roman"/>
              </a:rPr>
              <a:t>me, if </a:t>
            </a:r>
            <a:r>
              <a:rPr dirty="0" sz="1450" spc="-5">
                <a:latin typeface="Times New Roman"/>
                <a:cs typeface="Times New Roman"/>
              </a:rPr>
              <a:t>you </a:t>
            </a:r>
            <a:r>
              <a:rPr dirty="0" sz="1450" spc="-10">
                <a:latin typeface="Times New Roman"/>
                <a:cs typeface="Times New Roman"/>
              </a:rPr>
              <a:t>have any kindness to so fallen </a:t>
            </a:r>
            <a:r>
              <a:rPr dirty="0" sz="1450" spc="-5">
                <a:latin typeface="Times New Roman"/>
                <a:cs typeface="Times New Roman"/>
              </a:rPr>
              <a:t>a </a:t>
            </a:r>
            <a:r>
              <a:rPr dirty="0" sz="1450" spc="-10">
                <a:latin typeface="Times New Roman"/>
                <a:cs typeface="Times New Roman"/>
              </a:rPr>
              <a:t>being </a:t>
            </a:r>
            <a:r>
              <a:rPr dirty="0" sz="1450" spc="-5">
                <a:latin typeface="Times New Roman"/>
                <a:cs typeface="Times New Roman"/>
              </a:rPr>
              <a:t>- </a:t>
            </a:r>
            <a:r>
              <a:rPr dirty="0" sz="1450" spc="-10">
                <a:latin typeface="Times New Roman"/>
                <a:cs typeface="Times New Roman"/>
              </a:rPr>
              <a:t>wish the ace </a:t>
            </a:r>
            <a:r>
              <a:rPr dirty="0" sz="1450" spc="-5">
                <a:latin typeface="Times New Roman"/>
                <a:cs typeface="Times New Roman"/>
              </a:rPr>
              <a:t>of </a:t>
            </a:r>
            <a:r>
              <a:rPr dirty="0" sz="1450" spc="-10">
                <a:latin typeface="Times New Roman"/>
                <a:cs typeface="Times New Roman"/>
              </a:rPr>
              <a:t>spades for  me to-night!"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 few more members dropped in as the evening went </a:t>
            </a:r>
            <a:r>
              <a:rPr dirty="0" sz="1450" spc="-5">
                <a:latin typeface="Times New Roman"/>
                <a:cs typeface="Times New Roman"/>
              </a:rPr>
              <a:t>on, but </a:t>
            </a:r>
            <a:r>
              <a:rPr dirty="0" sz="1450" spc="-10">
                <a:latin typeface="Times New Roman"/>
                <a:cs typeface="Times New Roman"/>
              </a:rPr>
              <a:t>the club did </a:t>
            </a:r>
            <a:r>
              <a:rPr dirty="0" sz="1450" spc="-5">
                <a:latin typeface="Times New Roman"/>
                <a:cs typeface="Times New Roman"/>
              </a:rPr>
              <a:t>not  </a:t>
            </a:r>
            <a:r>
              <a:rPr dirty="0" sz="1450" spc="-10">
                <a:latin typeface="Times New Roman"/>
                <a:cs typeface="Times New Roman"/>
              </a:rPr>
              <a:t>muster more than the devil's dozen when they took their places at the table.  The Prince was again conscious </a:t>
            </a:r>
            <a:r>
              <a:rPr dirty="0" sz="1450" spc="-5">
                <a:latin typeface="Times New Roman"/>
                <a:cs typeface="Times New Roman"/>
              </a:rPr>
              <a:t>of a </a:t>
            </a:r>
            <a:r>
              <a:rPr dirty="0" sz="1450" spc="-10">
                <a:latin typeface="Times New Roman"/>
                <a:cs typeface="Times New Roman"/>
              </a:rPr>
              <a:t>certain joy in his alarms; </a:t>
            </a:r>
            <a:r>
              <a:rPr dirty="0" sz="1450" spc="-5">
                <a:latin typeface="Times New Roman"/>
                <a:cs typeface="Times New Roman"/>
              </a:rPr>
              <a:t>but he </a:t>
            </a:r>
            <a:r>
              <a:rPr dirty="0" sz="1450" spc="-10">
                <a:latin typeface="Times New Roman"/>
                <a:cs typeface="Times New Roman"/>
              </a:rPr>
              <a:t>was  astonished to see Geraldine so much more self-possessed than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before.</a:t>
            </a:r>
            <a:endParaRPr sz="1450">
              <a:latin typeface="Times New Roman"/>
              <a:cs typeface="Times New Roman"/>
            </a:endParaRPr>
          </a:p>
          <a:p>
            <a:pPr algn="just" marL="12700" marR="9525">
              <a:lnSpc>
                <a:spcPts val="1730"/>
              </a:lnSpc>
              <a:spcBef>
                <a:spcPts val="855"/>
              </a:spcBef>
            </a:pPr>
            <a:r>
              <a:rPr dirty="0" sz="1450" spc="-10">
                <a:latin typeface="Times New Roman"/>
                <a:cs typeface="Times New Roman"/>
              </a:rPr>
              <a:t>"It is </a:t>
            </a:r>
            <a:r>
              <a:rPr dirty="0" sz="1450" spc="-15">
                <a:latin typeface="Times New Roman"/>
                <a:cs typeface="Times New Roman"/>
              </a:rPr>
              <a:t>extraordinary," </a:t>
            </a:r>
            <a:r>
              <a:rPr dirty="0" sz="1450" spc="-5">
                <a:latin typeface="Times New Roman"/>
                <a:cs typeface="Times New Roman"/>
              </a:rPr>
              <a:t>thought </a:t>
            </a:r>
            <a:r>
              <a:rPr dirty="0" sz="1450" spc="-10">
                <a:latin typeface="Times New Roman"/>
                <a:cs typeface="Times New Roman"/>
              </a:rPr>
              <a:t>the Prince, "that </a:t>
            </a:r>
            <a:r>
              <a:rPr dirty="0" sz="1450" spc="-5">
                <a:latin typeface="Times New Roman"/>
                <a:cs typeface="Times New Roman"/>
              </a:rPr>
              <a:t>a </a:t>
            </a:r>
            <a:r>
              <a:rPr dirty="0" sz="1450" spc="-10">
                <a:latin typeface="Times New Roman"/>
                <a:cs typeface="Times New Roman"/>
              </a:rPr>
              <a:t>will, made </a:t>
            </a:r>
            <a:r>
              <a:rPr dirty="0" sz="1450" spc="-5">
                <a:latin typeface="Times New Roman"/>
                <a:cs typeface="Times New Roman"/>
              </a:rPr>
              <a:t>or </a:t>
            </a:r>
            <a:r>
              <a:rPr dirty="0" sz="1450" spc="-10">
                <a:latin typeface="Times New Roman"/>
                <a:cs typeface="Times New Roman"/>
              </a:rPr>
              <a:t>unmade, should  so greatly influence </a:t>
            </a:r>
            <a:r>
              <a:rPr dirty="0" sz="1450" spc="-5">
                <a:latin typeface="Times New Roman"/>
                <a:cs typeface="Times New Roman"/>
              </a:rPr>
              <a:t>a young </a:t>
            </a:r>
            <a:r>
              <a:rPr dirty="0" sz="1450" spc="-10">
                <a:latin typeface="Times New Roman"/>
                <a:cs typeface="Times New Roman"/>
              </a:rPr>
              <a:t>man's</a:t>
            </a:r>
            <a:r>
              <a:rPr dirty="0" sz="1450" spc="10">
                <a:latin typeface="Times New Roman"/>
                <a:cs typeface="Times New Roman"/>
              </a:rPr>
              <a:t> </a:t>
            </a:r>
            <a:r>
              <a:rPr dirty="0" sz="1450" spc="-10">
                <a:latin typeface="Times New Roman"/>
                <a:cs typeface="Times New Roman"/>
              </a:rPr>
              <a:t>spirit."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"Attention, gentlemen!" said the President, and </a:t>
            </a:r>
            <a:r>
              <a:rPr dirty="0" sz="1450" spc="-5">
                <a:latin typeface="Times New Roman"/>
                <a:cs typeface="Times New Roman"/>
              </a:rPr>
              <a:t>he </a:t>
            </a:r>
            <a:r>
              <a:rPr dirty="0" sz="1450" spc="-10">
                <a:latin typeface="Times New Roman"/>
                <a:cs typeface="Times New Roman"/>
              </a:rPr>
              <a:t>began to</a:t>
            </a:r>
            <a:r>
              <a:rPr dirty="0" sz="1450" spc="45">
                <a:latin typeface="Times New Roman"/>
                <a:cs typeface="Times New Roman"/>
              </a:rPr>
              <a:t> </a:t>
            </a:r>
            <a:r>
              <a:rPr dirty="0" sz="1450" spc="-10">
                <a:latin typeface="Times New Roman"/>
                <a:cs typeface="Times New Roman"/>
              </a:rPr>
              <a:t>deal.</a:t>
            </a:r>
            <a:endParaRPr sz="1450">
              <a:latin typeface="Times New Roman"/>
              <a:cs typeface="Times New Roman"/>
            </a:endParaRPr>
          </a:p>
          <a:p>
            <a:pPr algn="just" marL="12700" marR="6350">
              <a:lnSpc>
                <a:spcPts val="1730"/>
              </a:lnSpc>
              <a:spcBef>
                <a:spcPts val="920"/>
              </a:spcBef>
            </a:pPr>
            <a:r>
              <a:rPr dirty="0" sz="1450" spc="-10">
                <a:latin typeface="Times New Roman"/>
                <a:cs typeface="Times New Roman"/>
              </a:rPr>
              <a:t>Three times the cards went all round the table, and neither </a:t>
            </a:r>
            <a:r>
              <a:rPr dirty="0" sz="1450" spc="-5">
                <a:latin typeface="Times New Roman"/>
                <a:cs typeface="Times New Roman"/>
              </a:rPr>
              <a:t>of </a:t>
            </a:r>
            <a:r>
              <a:rPr dirty="0" sz="1450" spc="-10">
                <a:latin typeface="Times New Roman"/>
                <a:cs typeface="Times New Roman"/>
              </a:rPr>
              <a:t>the marked cards  had yet fallen from his hand. The excitement as </a:t>
            </a:r>
            <a:r>
              <a:rPr dirty="0" sz="1450" spc="-5">
                <a:latin typeface="Times New Roman"/>
                <a:cs typeface="Times New Roman"/>
              </a:rPr>
              <a:t>he </a:t>
            </a:r>
            <a:r>
              <a:rPr dirty="0" sz="1450" spc="-10">
                <a:latin typeface="Times New Roman"/>
                <a:cs typeface="Times New Roman"/>
              </a:rPr>
              <a:t>began the fourth  distribution was overwhelming. There were just cards enough to </a:t>
            </a:r>
            <a:r>
              <a:rPr dirty="0" sz="1450" spc="-5">
                <a:latin typeface="Times New Roman"/>
                <a:cs typeface="Times New Roman"/>
              </a:rPr>
              <a:t>go </a:t>
            </a:r>
            <a:r>
              <a:rPr dirty="0" sz="1450" spc="-10">
                <a:latin typeface="Times New Roman"/>
                <a:cs typeface="Times New Roman"/>
              </a:rPr>
              <a:t>once</a:t>
            </a:r>
            <a:r>
              <a:rPr dirty="0" sz="1450" spc="5">
                <a:latin typeface="Times New Roman"/>
                <a:cs typeface="Times New Roman"/>
              </a:rPr>
              <a:t> </a:t>
            </a:r>
            <a:r>
              <a:rPr dirty="0" sz="1450" spc="-10">
                <a:latin typeface="Times New Roman"/>
                <a:cs typeface="Times New Roman"/>
              </a:rPr>
              <a:t>more</a:t>
            </a:r>
            <a:endParaRPr sz="1450">
              <a:latin typeface="Times New Roman"/>
              <a:cs typeface="Times New Roman"/>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694055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choked and tottering. A little more serenading, and it was clear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better acquainted with the</a:t>
            </a:r>
            <a:r>
              <a:rPr dirty="0" sz="1450" spc="10">
                <a:latin typeface="Times New Roman"/>
                <a:cs typeface="Times New Roman"/>
              </a:rPr>
              <a:t> </a:t>
            </a:r>
            <a:r>
              <a:rPr dirty="0" sz="1450" spc="-20">
                <a:latin typeface="Times New Roman"/>
                <a:cs typeface="Times New Roman"/>
              </a:rPr>
              <a:t>apoplexy.</a:t>
            </a:r>
            <a:endParaRPr sz="1450">
              <a:latin typeface="Times New Roman"/>
              <a:cs typeface="Times New Roman"/>
            </a:endParaRPr>
          </a:p>
          <a:p>
            <a:pPr algn="just" marL="12700" marR="5080">
              <a:lnSpc>
                <a:spcPts val="1730"/>
              </a:lnSpc>
              <a:spcBef>
                <a:spcPts val="860"/>
              </a:spcBef>
            </a:pPr>
            <a:r>
              <a:rPr dirty="0" sz="1450" spc="-5">
                <a:latin typeface="Times New Roman"/>
                <a:cs typeface="Times New Roman"/>
              </a:rPr>
              <a:t>I </a:t>
            </a:r>
            <a:r>
              <a:rPr dirty="0" sz="1450" spc="-10">
                <a:latin typeface="Times New Roman"/>
                <a:cs typeface="Times New Roman"/>
              </a:rPr>
              <a:t>scorn to reproduce his language; </a:t>
            </a:r>
            <a:r>
              <a:rPr dirty="0" sz="1450" spc="-5">
                <a:latin typeface="Times New Roman"/>
                <a:cs typeface="Times New Roman"/>
              </a:rPr>
              <a:t>he </a:t>
            </a:r>
            <a:r>
              <a:rPr dirty="0" sz="1450" spc="-10">
                <a:latin typeface="Times New Roman"/>
                <a:cs typeface="Times New Roman"/>
              </a:rPr>
              <a:t>touched </a:t>
            </a:r>
            <a:r>
              <a:rPr dirty="0" sz="1450" spc="-5">
                <a:latin typeface="Times New Roman"/>
                <a:cs typeface="Times New Roman"/>
              </a:rPr>
              <a:t>upon </a:t>
            </a:r>
            <a:r>
              <a:rPr dirty="0" sz="1450" spc="-10">
                <a:latin typeface="Times New Roman"/>
                <a:cs typeface="Times New Roman"/>
              </a:rPr>
              <a:t>too many serious topics </a:t>
            </a:r>
            <a:r>
              <a:rPr dirty="0" sz="1450" spc="-5">
                <a:latin typeface="Times New Roman"/>
                <a:cs typeface="Times New Roman"/>
              </a:rPr>
              <a:t>by  </a:t>
            </a:r>
            <a:r>
              <a:rPr dirty="0" sz="1450" spc="-10">
                <a:latin typeface="Times New Roman"/>
                <a:cs typeface="Times New Roman"/>
              </a:rPr>
              <a:t>the way for </a:t>
            </a:r>
            <a:r>
              <a:rPr dirty="0" sz="1450" spc="-5">
                <a:latin typeface="Times New Roman"/>
                <a:cs typeface="Times New Roman"/>
              </a:rPr>
              <a:t>a </a:t>
            </a:r>
            <a:r>
              <a:rPr dirty="0" sz="1450" spc="-10">
                <a:latin typeface="Times New Roman"/>
                <a:cs typeface="Times New Roman"/>
              </a:rPr>
              <a:t>quiet </a:t>
            </a:r>
            <a:r>
              <a:rPr dirty="0" sz="1450" spc="-15">
                <a:latin typeface="Times New Roman"/>
                <a:cs typeface="Times New Roman"/>
              </a:rPr>
              <a:t>story-teller. </a:t>
            </a:r>
            <a:r>
              <a:rPr dirty="0" sz="1450" spc="-10">
                <a:latin typeface="Times New Roman"/>
                <a:cs typeface="Times New Roman"/>
              </a:rPr>
              <a:t>Although </a:t>
            </a:r>
            <a:r>
              <a:rPr dirty="0" sz="1450" spc="-5">
                <a:latin typeface="Times New Roman"/>
                <a:cs typeface="Times New Roman"/>
              </a:rPr>
              <a:t>he </a:t>
            </a:r>
            <a:r>
              <a:rPr dirty="0" sz="1450" spc="-10">
                <a:latin typeface="Times New Roman"/>
                <a:cs typeface="Times New Roman"/>
              </a:rPr>
              <a:t>was known for </a:t>
            </a:r>
            <a:r>
              <a:rPr dirty="0" sz="1450" spc="-5">
                <a:latin typeface="Times New Roman"/>
                <a:cs typeface="Times New Roman"/>
              </a:rPr>
              <a:t>a </a:t>
            </a:r>
            <a:r>
              <a:rPr dirty="0" sz="1450" spc="-10">
                <a:latin typeface="Times New Roman"/>
                <a:cs typeface="Times New Roman"/>
              </a:rPr>
              <a:t>man who was  prompt with his tongue, and had </a:t>
            </a:r>
            <a:r>
              <a:rPr dirty="0" sz="1450" spc="-5">
                <a:latin typeface="Times New Roman"/>
                <a:cs typeface="Times New Roman"/>
              </a:rPr>
              <a:t>a </a:t>
            </a:r>
            <a:r>
              <a:rPr dirty="0" sz="1450" spc="-10">
                <a:latin typeface="Times New Roman"/>
                <a:cs typeface="Times New Roman"/>
              </a:rPr>
              <a:t>power </a:t>
            </a:r>
            <a:r>
              <a:rPr dirty="0" sz="1450" spc="-5">
                <a:latin typeface="Times New Roman"/>
                <a:cs typeface="Times New Roman"/>
              </a:rPr>
              <a:t>of </a:t>
            </a:r>
            <a:r>
              <a:rPr dirty="0" sz="1450" spc="-10">
                <a:latin typeface="Times New Roman"/>
                <a:cs typeface="Times New Roman"/>
              </a:rPr>
              <a:t>strong expression at command, </a:t>
            </a:r>
            <a:r>
              <a:rPr dirty="0" sz="1450" spc="-5">
                <a:latin typeface="Times New Roman"/>
                <a:cs typeface="Times New Roman"/>
              </a:rPr>
              <a:t>he  </a:t>
            </a:r>
            <a:r>
              <a:rPr dirty="0" sz="1450" spc="-10">
                <a:latin typeface="Times New Roman"/>
                <a:cs typeface="Times New Roman"/>
              </a:rPr>
              <a:t>excelled himself so remarkably this </a:t>
            </a:r>
            <a:r>
              <a:rPr dirty="0" sz="1450" spc="-5">
                <a:latin typeface="Times New Roman"/>
                <a:cs typeface="Times New Roman"/>
              </a:rPr>
              <a:t>night </a:t>
            </a:r>
            <a:r>
              <a:rPr dirty="0" sz="1450" spc="-10">
                <a:latin typeface="Times New Roman"/>
                <a:cs typeface="Times New Roman"/>
              </a:rPr>
              <a:t>that </a:t>
            </a:r>
            <a:r>
              <a:rPr dirty="0" sz="1450" spc="-5">
                <a:latin typeface="Times New Roman"/>
                <a:cs typeface="Times New Roman"/>
              </a:rPr>
              <a:t>one </a:t>
            </a:r>
            <a:r>
              <a:rPr dirty="0" sz="1450" spc="-10">
                <a:latin typeface="Times New Roman"/>
                <a:cs typeface="Times New Roman"/>
              </a:rPr>
              <a:t>maiden </a:t>
            </a:r>
            <a:r>
              <a:rPr dirty="0" sz="1450" spc="-25">
                <a:latin typeface="Times New Roman"/>
                <a:cs typeface="Times New Roman"/>
              </a:rPr>
              <a:t>lady, </a:t>
            </a:r>
            <a:r>
              <a:rPr dirty="0" sz="1450" spc="-10">
                <a:latin typeface="Times New Roman"/>
                <a:cs typeface="Times New Roman"/>
              </a:rPr>
              <a:t>who had </a:t>
            </a:r>
            <a:r>
              <a:rPr dirty="0" sz="1450" spc="-5">
                <a:latin typeface="Times New Roman"/>
                <a:cs typeface="Times New Roman"/>
              </a:rPr>
              <a:t>got  out of </a:t>
            </a:r>
            <a:r>
              <a:rPr dirty="0" sz="1450" spc="-10">
                <a:latin typeface="Times New Roman"/>
                <a:cs typeface="Times New Roman"/>
              </a:rPr>
              <a:t>bed like the rest to hear the serenade, was obliged to shut her window at  the second clause. Even what she had heard disquieted her conscience; and  next day she said she scarcely reckoned as </a:t>
            </a:r>
            <a:r>
              <a:rPr dirty="0" sz="1450" spc="-5">
                <a:latin typeface="Times New Roman"/>
                <a:cs typeface="Times New Roman"/>
              </a:rPr>
              <a:t>a </a:t>
            </a:r>
            <a:r>
              <a:rPr dirty="0" sz="1450" spc="-10">
                <a:latin typeface="Times New Roman"/>
                <a:cs typeface="Times New Roman"/>
              </a:rPr>
              <a:t>maiden lady any</a:t>
            </a:r>
            <a:r>
              <a:rPr dirty="0" sz="1450" spc="75">
                <a:latin typeface="Times New Roman"/>
                <a:cs typeface="Times New Roman"/>
              </a:rPr>
              <a:t> </a:t>
            </a:r>
            <a:r>
              <a:rPr dirty="0" sz="1450" spc="-20">
                <a:latin typeface="Times New Roman"/>
                <a:cs typeface="Times New Roman"/>
              </a:rPr>
              <a:t>longer.</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Leon tried to explain his predicament, </a:t>
            </a:r>
            <a:r>
              <a:rPr dirty="0" sz="1450" spc="-5">
                <a:latin typeface="Times New Roman"/>
                <a:cs typeface="Times New Roman"/>
              </a:rPr>
              <a:t>but he </a:t>
            </a:r>
            <a:r>
              <a:rPr dirty="0" sz="1450" spc="-10">
                <a:latin typeface="Times New Roman"/>
                <a:cs typeface="Times New Roman"/>
              </a:rPr>
              <a:t>received nothing </a:t>
            </a:r>
            <a:r>
              <a:rPr dirty="0" sz="1450" spc="-5">
                <a:latin typeface="Times New Roman"/>
                <a:cs typeface="Times New Roman"/>
              </a:rPr>
              <a:t>but </a:t>
            </a:r>
            <a:r>
              <a:rPr dirty="0" sz="1450" spc="-10">
                <a:latin typeface="Times New Roman"/>
                <a:cs typeface="Times New Roman"/>
              </a:rPr>
              <a:t>threats </a:t>
            </a:r>
            <a:r>
              <a:rPr dirty="0" sz="1450" spc="-5">
                <a:latin typeface="Times New Roman"/>
                <a:cs typeface="Times New Roman"/>
              </a:rPr>
              <a:t>of  </a:t>
            </a:r>
            <a:r>
              <a:rPr dirty="0" sz="1450" spc="-10">
                <a:latin typeface="Times New Roman"/>
                <a:cs typeface="Times New Roman"/>
              </a:rPr>
              <a:t>arrest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a:t>
            </a:r>
            <a:r>
              <a:rPr dirty="0" sz="145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marL="12700" marR="2261235">
              <a:lnSpc>
                <a:spcPts val="2590"/>
              </a:lnSpc>
              <a:spcBef>
                <a:spcPts val="17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come down to you!" cried the </a:t>
            </a:r>
            <a:r>
              <a:rPr dirty="0" sz="1450" spc="-20">
                <a:latin typeface="Times New Roman"/>
                <a:cs typeface="Times New Roman"/>
              </a:rPr>
              <a:t>Commissary.  </a:t>
            </a:r>
            <a:r>
              <a:rPr dirty="0" sz="1450" spc="-30">
                <a:latin typeface="Times New Roman"/>
                <a:cs typeface="Times New Roman"/>
              </a:rPr>
              <a:t>"Aye," </a:t>
            </a:r>
            <a:r>
              <a:rPr dirty="0" sz="1450" spc="-10">
                <a:latin typeface="Times New Roman"/>
                <a:cs typeface="Times New Roman"/>
              </a:rPr>
              <a:t>said Leon,</a:t>
            </a:r>
            <a:r>
              <a:rPr dirty="0" sz="1450" spc="20">
                <a:latin typeface="Times New Roman"/>
                <a:cs typeface="Times New Roman"/>
              </a:rPr>
              <a:t> </a:t>
            </a:r>
            <a:r>
              <a:rPr dirty="0" sz="1450" spc="-10">
                <a:latin typeface="Times New Roman"/>
                <a:cs typeface="Times New Roman"/>
              </a:rPr>
              <a:t>"do!"</a:t>
            </a:r>
            <a:endParaRPr sz="1450">
              <a:latin typeface="Times New Roman"/>
              <a:cs typeface="Times New Roman"/>
            </a:endParaRPr>
          </a:p>
          <a:p>
            <a:pPr marL="12700" marR="3221355">
              <a:lnSpc>
                <a:spcPts val="2590"/>
              </a:lnSpc>
              <a:spcBef>
                <a:spcPts val="10"/>
              </a:spcBef>
            </a:pPr>
            <a:r>
              <a:rPr dirty="0" sz="1450" spc="-10">
                <a:latin typeface="Times New Roman"/>
                <a:cs typeface="Times New Roman"/>
              </a:rPr>
              <a:t>"I will not!" cried the </a:t>
            </a:r>
            <a:r>
              <a:rPr dirty="0" sz="1450" spc="-20">
                <a:latin typeface="Times New Roman"/>
                <a:cs typeface="Times New Roman"/>
              </a:rPr>
              <a:t>Commissary.  </a:t>
            </a:r>
            <a:r>
              <a:rPr dirty="0" sz="1450" spc="-45">
                <a:latin typeface="Times New Roman"/>
                <a:cs typeface="Times New Roman"/>
              </a:rPr>
              <a:t>"You </a:t>
            </a:r>
            <a:r>
              <a:rPr dirty="0" sz="1450" spc="-10">
                <a:latin typeface="Times New Roman"/>
                <a:cs typeface="Times New Roman"/>
              </a:rPr>
              <a:t>dare not!" answered</a:t>
            </a:r>
            <a:r>
              <a:rPr dirty="0" sz="1450" spc="30">
                <a:latin typeface="Times New Roman"/>
                <a:cs typeface="Times New Roman"/>
              </a:rPr>
              <a:t> </a:t>
            </a:r>
            <a:r>
              <a:rPr dirty="0" sz="1450" spc="-10">
                <a:latin typeface="Times New Roman"/>
                <a:cs typeface="Times New Roman"/>
              </a:rPr>
              <a:t>Leon.</a:t>
            </a:r>
            <a:endParaRPr sz="1450">
              <a:latin typeface="Times New Roman"/>
              <a:cs typeface="Times New Roman"/>
            </a:endParaRPr>
          </a:p>
          <a:p>
            <a:pPr marL="12700">
              <a:lnSpc>
                <a:spcPct val="100000"/>
              </a:lnSpc>
              <a:spcBef>
                <a:spcPts val="625"/>
              </a:spcBef>
            </a:pPr>
            <a:r>
              <a:rPr dirty="0" sz="1450" spc="-10">
                <a:latin typeface="Times New Roman"/>
                <a:cs typeface="Times New Roman"/>
              </a:rPr>
              <a:t>At that the Commissary closed his</a:t>
            </a:r>
            <a:r>
              <a:rPr dirty="0" sz="1450" spc="15">
                <a:latin typeface="Times New Roman"/>
                <a:cs typeface="Times New Roman"/>
              </a:rPr>
              <a:t> </a:t>
            </a:r>
            <a:r>
              <a:rPr dirty="0" sz="1450" spc="-20">
                <a:latin typeface="Times New Roman"/>
                <a:cs typeface="Times New Roman"/>
              </a:rPr>
              <a:t>window.</a:t>
            </a:r>
            <a:endParaRPr sz="1450">
              <a:latin typeface="Times New Roman"/>
              <a:cs typeface="Times New Roman"/>
            </a:endParaRPr>
          </a:p>
          <a:p>
            <a:pPr algn="just" marL="12700" marR="12700">
              <a:lnSpc>
                <a:spcPts val="1730"/>
              </a:lnSpc>
              <a:spcBef>
                <a:spcPts val="920"/>
              </a:spcBef>
            </a:pPr>
            <a:r>
              <a:rPr dirty="0" sz="1450" spc="-10">
                <a:latin typeface="Times New Roman"/>
                <a:cs typeface="Times New Roman"/>
              </a:rPr>
              <a:t>"All is </a:t>
            </a:r>
            <a:r>
              <a:rPr dirty="0" sz="1450" spc="-15">
                <a:latin typeface="Times New Roman"/>
                <a:cs typeface="Times New Roman"/>
              </a:rPr>
              <a:t>over," </a:t>
            </a:r>
            <a:r>
              <a:rPr dirty="0" sz="1450" spc="-10">
                <a:latin typeface="Times New Roman"/>
                <a:cs typeface="Times New Roman"/>
              </a:rPr>
              <a:t>said the </a:t>
            </a:r>
            <a:r>
              <a:rPr dirty="0" sz="1450" spc="-20">
                <a:latin typeface="Times New Roman"/>
                <a:cs typeface="Times New Roman"/>
              </a:rPr>
              <a:t>singer. </a:t>
            </a:r>
            <a:r>
              <a:rPr dirty="0" sz="1450" spc="-10">
                <a:latin typeface="Times New Roman"/>
                <a:cs typeface="Times New Roman"/>
              </a:rPr>
              <a:t>"The serenade was perhaps ill- judged. These  boors have </a:t>
            </a:r>
            <a:r>
              <a:rPr dirty="0" sz="1450" spc="-5">
                <a:latin typeface="Times New Roman"/>
                <a:cs typeface="Times New Roman"/>
              </a:rPr>
              <a:t>no </a:t>
            </a:r>
            <a:r>
              <a:rPr dirty="0" sz="1450" spc="-10">
                <a:latin typeface="Times New Roman"/>
                <a:cs typeface="Times New Roman"/>
              </a:rPr>
              <a:t>sense </a:t>
            </a:r>
            <a:r>
              <a:rPr dirty="0" sz="1450" spc="-5">
                <a:latin typeface="Times New Roman"/>
                <a:cs typeface="Times New Roman"/>
              </a:rPr>
              <a:t>of</a:t>
            </a:r>
            <a:r>
              <a:rPr dirty="0" sz="1450" spc="5">
                <a:latin typeface="Times New Roman"/>
                <a:cs typeface="Times New Roman"/>
              </a:rPr>
              <a:t> </a:t>
            </a:r>
            <a:r>
              <a:rPr dirty="0" sz="1450" spc="-20">
                <a:latin typeface="Times New Roman"/>
                <a:cs typeface="Times New Roman"/>
              </a:rPr>
              <a:t>humour."</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get away from here," said Elvira, with </a:t>
            </a:r>
            <a:r>
              <a:rPr dirty="0" sz="1450" spc="-5">
                <a:latin typeface="Times New Roman"/>
                <a:cs typeface="Times New Roman"/>
              </a:rPr>
              <a:t>a </a:t>
            </a:r>
            <a:r>
              <a:rPr dirty="0" sz="1450" spc="-20">
                <a:latin typeface="Times New Roman"/>
                <a:cs typeface="Times New Roman"/>
              </a:rPr>
              <a:t>shiver. </a:t>
            </a:r>
            <a:r>
              <a:rPr dirty="0" sz="1450" spc="-10">
                <a:latin typeface="Times New Roman"/>
                <a:cs typeface="Times New Roman"/>
              </a:rPr>
              <a:t>"All these people  looking </a:t>
            </a:r>
            <a:r>
              <a:rPr dirty="0" sz="1450" spc="-5">
                <a:latin typeface="Times New Roman"/>
                <a:cs typeface="Times New Roman"/>
              </a:rPr>
              <a:t>- </a:t>
            </a:r>
            <a:r>
              <a:rPr dirty="0" sz="1450" spc="-10">
                <a:latin typeface="Times New Roman"/>
                <a:cs typeface="Times New Roman"/>
              </a:rPr>
              <a:t>it is so rude and so brutal." And then giving way once more to  passion </a:t>
            </a:r>
            <a:r>
              <a:rPr dirty="0" sz="1450" spc="-5">
                <a:latin typeface="Times New Roman"/>
                <a:cs typeface="Times New Roman"/>
              </a:rPr>
              <a:t>- </a:t>
            </a:r>
            <a:r>
              <a:rPr dirty="0" sz="1450" spc="-10">
                <a:latin typeface="Times New Roman"/>
                <a:cs typeface="Times New Roman"/>
              </a:rPr>
              <a:t>"Brutes!" she cried aloud to the candle-lit spectators </a:t>
            </a:r>
            <a:r>
              <a:rPr dirty="0" sz="1450" spc="-5">
                <a:latin typeface="Times New Roman"/>
                <a:cs typeface="Times New Roman"/>
              </a:rPr>
              <a:t>- </a:t>
            </a:r>
            <a:r>
              <a:rPr dirty="0" sz="1450" spc="-10">
                <a:latin typeface="Times New Roman"/>
                <a:cs typeface="Times New Roman"/>
              </a:rPr>
              <a:t>"brutes!  brutes! brutes!"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"Sauve </a:t>
            </a:r>
            <a:r>
              <a:rPr dirty="0" sz="1450" spc="-5">
                <a:latin typeface="Times New Roman"/>
                <a:cs typeface="Times New Roman"/>
              </a:rPr>
              <a:t>qui </a:t>
            </a:r>
            <a:r>
              <a:rPr dirty="0" sz="1450" spc="-10">
                <a:latin typeface="Times New Roman"/>
                <a:cs typeface="Times New Roman"/>
              </a:rPr>
              <a:t>peut," said Leon. </a:t>
            </a: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now!"</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And taking the guitar in </a:t>
            </a:r>
            <a:r>
              <a:rPr dirty="0" sz="1450" spc="-5">
                <a:latin typeface="Times New Roman"/>
                <a:cs typeface="Times New Roman"/>
              </a:rPr>
              <a:t>one </a:t>
            </a:r>
            <a:r>
              <a:rPr dirty="0" sz="1450" spc="-10">
                <a:latin typeface="Times New Roman"/>
                <a:cs typeface="Times New Roman"/>
              </a:rPr>
              <a:t>hand and the case in the </a:t>
            </a:r>
            <a:r>
              <a:rPr dirty="0" sz="1450" spc="-20">
                <a:latin typeface="Times New Roman"/>
                <a:cs typeface="Times New Roman"/>
              </a:rPr>
              <a:t>other, </a:t>
            </a:r>
            <a:r>
              <a:rPr dirty="0" sz="1450" spc="-5">
                <a:latin typeface="Times New Roman"/>
                <a:cs typeface="Times New Roman"/>
              </a:rPr>
              <a:t>he </a:t>
            </a:r>
            <a:r>
              <a:rPr dirty="0" sz="1450" spc="-10">
                <a:latin typeface="Times New Roman"/>
                <a:cs typeface="Times New Roman"/>
              </a:rPr>
              <a:t>led the way  with something too precipitate to </a:t>
            </a:r>
            <a:r>
              <a:rPr dirty="0" sz="1450" spc="-5">
                <a:latin typeface="Times New Roman"/>
                <a:cs typeface="Times New Roman"/>
              </a:rPr>
              <a:t>be </a:t>
            </a:r>
            <a:r>
              <a:rPr dirty="0" sz="1450" spc="-10">
                <a:latin typeface="Times New Roman"/>
                <a:cs typeface="Times New Roman"/>
              </a:rPr>
              <a:t>merely called precipitation from the scene  </a:t>
            </a:r>
            <a:r>
              <a:rPr dirty="0" sz="1450" spc="-5">
                <a:latin typeface="Times New Roman"/>
                <a:cs typeface="Times New Roman"/>
              </a:rPr>
              <a:t>of </a:t>
            </a:r>
            <a:r>
              <a:rPr dirty="0" sz="1450" spc="-10">
                <a:latin typeface="Times New Roman"/>
                <a:cs typeface="Times New Roman"/>
              </a:rPr>
              <a:t>this absurd</a:t>
            </a:r>
            <a:r>
              <a:rPr dirty="0" sz="1450" spc="-5">
                <a:latin typeface="Times New Roman"/>
                <a:cs typeface="Times New Roman"/>
              </a:rPr>
              <a:t> </a:t>
            </a:r>
            <a:r>
              <a:rPr dirty="0" sz="1450" spc="-10">
                <a:latin typeface="Times New Roman"/>
                <a:cs typeface="Times New Roman"/>
              </a:rPr>
              <a:t>adventure.</a:t>
            </a:r>
            <a:endParaRPr sz="1450">
              <a:latin typeface="Times New Roman"/>
              <a:cs typeface="Times New Roman"/>
            </a:endParaRPr>
          </a:p>
        </p:txBody>
      </p:sp>
      <p:sp>
        <p:nvSpPr>
          <p:cNvPr id="3" name="object 3"/>
          <p:cNvSpPr txBox="1"/>
          <p:nvPr/>
        </p:nvSpPr>
        <p:spPr>
          <a:xfrm>
            <a:off x="876300" y="8173214"/>
            <a:ext cx="5805170" cy="1727200"/>
          </a:xfrm>
          <a:prstGeom prst="rect">
            <a:avLst/>
          </a:prstGeom>
        </p:spPr>
        <p:txBody>
          <a:bodyPr wrap="square" lIns="0" tIns="11430" rIns="0" bIns="0" rtlCol="0" vert="horz">
            <a:spAutoFit/>
          </a:bodyPr>
          <a:lstStyle/>
          <a:p>
            <a:pPr algn="ctr" marL="1905">
              <a:lnSpc>
                <a:spcPct val="100000"/>
              </a:lnSpc>
              <a:spcBef>
                <a:spcPts val="90"/>
              </a:spcBef>
            </a:pPr>
            <a:r>
              <a:rPr dirty="0" sz="1450" spc="-15" b="1">
                <a:latin typeface="Times New Roman"/>
                <a:cs typeface="Times New Roman"/>
              </a:rPr>
              <a:t>CHAPTER</a:t>
            </a:r>
            <a:r>
              <a:rPr dirty="0" sz="1450" spc="-10" b="1">
                <a:latin typeface="Times New Roman"/>
                <a:cs typeface="Times New Roman"/>
              </a:rPr>
              <a:t> IV</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60">
                <a:latin typeface="Times New Roman"/>
                <a:cs typeface="Times New Roman"/>
              </a:rPr>
              <a:t>To </a:t>
            </a:r>
            <a:r>
              <a:rPr dirty="0" sz="1450" spc="-10">
                <a:latin typeface="Times New Roman"/>
                <a:cs typeface="Times New Roman"/>
              </a:rPr>
              <a:t>the west </a:t>
            </a:r>
            <a:r>
              <a:rPr dirty="0" sz="1450" spc="-5">
                <a:latin typeface="Times New Roman"/>
                <a:cs typeface="Times New Roman"/>
              </a:rPr>
              <a:t>of </a:t>
            </a:r>
            <a:r>
              <a:rPr dirty="0" sz="1450" spc="-10">
                <a:latin typeface="Times New Roman"/>
                <a:cs typeface="Times New Roman"/>
              </a:rPr>
              <a:t>Castel-le-Gachis four rows </a:t>
            </a:r>
            <a:r>
              <a:rPr dirty="0" sz="1450" spc="-5">
                <a:latin typeface="Times New Roman"/>
                <a:cs typeface="Times New Roman"/>
              </a:rPr>
              <a:t>of </a:t>
            </a:r>
            <a:r>
              <a:rPr dirty="0" sz="1450" spc="-10">
                <a:latin typeface="Times New Roman"/>
                <a:cs typeface="Times New Roman"/>
              </a:rPr>
              <a:t>venerable lime-trees formed, in  this starry night, </a:t>
            </a:r>
            <a:r>
              <a:rPr dirty="0" sz="1450" spc="-5">
                <a:latin typeface="Times New Roman"/>
                <a:cs typeface="Times New Roman"/>
              </a:rPr>
              <a:t>a </a:t>
            </a:r>
            <a:r>
              <a:rPr dirty="0" sz="1450" spc="-10">
                <a:latin typeface="Times New Roman"/>
                <a:cs typeface="Times New Roman"/>
              </a:rPr>
              <a:t>twilit avenue with two side aisles </a:t>
            </a:r>
            <a:r>
              <a:rPr dirty="0" sz="1450" spc="-5">
                <a:latin typeface="Times New Roman"/>
                <a:cs typeface="Times New Roman"/>
              </a:rPr>
              <a:t>of </a:t>
            </a:r>
            <a:r>
              <a:rPr dirty="0" sz="1450" spc="-10">
                <a:latin typeface="Times New Roman"/>
                <a:cs typeface="Times New Roman"/>
              </a:rPr>
              <a:t>pitch darkness. Here  and there stone benches were disposed between the trunks. There was </a:t>
            </a:r>
            <a:r>
              <a:rPr dirty="0" sz="1450" spc="-5">
                <a:latin typeface="Times New Roman"/>
                <a:cs typeface="Times New Roman"/>
              </a:rPr>
              <a:t>not a  </a:t>
            </a:r>
            <a:r>
              <a:rPr dirty="0" sz="1450" spc="-10">
                <a:latin typeface="Times New Roman"/>
                <a:cs typeface="Times New Roman"/>
              </a:rPr>
              <a:t>breath </a:t>
            </a:r>
            <a:r>
              <a:rPr dirty="0" sz="1450" spc="-5">
                <a:latin typeface="Times New Roman"/>
                <a:cs typeface="Times New Roman"/>
              </a:rPr>
              <a:t>of </a:t>
            </a:r>
            <a:r>
              <a:rPr dirty="0" sz="1450" spc="-10">
                <a:latin typeface="Times New Roman"/>
                <a:cs typeface="Times New Roman"/>
              </a:rPr>
              <a:t>wind; </a:t>
            </a:r>
            <a:r>
              <a:rPr dirty="0" sz="1450" spc="-5">
                <a:latin typeface="Times New Roman"/>
                <a:cs typeface="Times New Roman"/>
              </a:rPr>
              <a:t>a </a:t>
            </a:r>
            <a:r>
              <a:rPr dirty="0" sz="1450" spc="-10">
                <a:latin typeface="Times New Roman"/>
                <a:cs typeface="Times New Roman"/>
              </a:rPr>
              <a:t>heavy atmosphere </a:t>
            </a:r>
            <a:r>
              <a:rPr dirty="0" sz="1450" spc="-5">
                <a:latin typeface="Times New Roman"/>
                <a:cs typeface="Times New Roman"/>
              </a:rPr>
              <a:t>of </a:t>
            </a:r>
            <a:r>
              <a:rPr dirty="0" sz="1450" spc="-10">
                <a:latin typeface="Times New Roman"/>
                <a:cs typeface="Times New Roman"/>
              </a:rPr>
              <a:t>perfume </a:t>
            </a:r>
            <a:r>
              <a:rPr dirty="0" sz="1450" spc="-5">
                <a:latin typeface="Times New Roman"/>
                <a:cs typeface="Times New Roman"/>
              </a:rPr>
              <a:t>hung </a:t>
            </a:r>
            <a:r>
              <a:rPr dirty="0" sz="1450" spc="-10">
                <a:latin typeface="Times New Roman"/>
                <a:cs typeface="Times New Roman"/>
              </a:rPr>
              <a:t>about the alleys; and  every</a:t>
            </a:r>
            <a:r>
              <a:rPr dirty="0" sz="1450" spc="160">
                <a:latin typeface="Times New Roman"/>
                <a:cs typeface="Times New Roman"/>
              </a:rPr>
              <a:t> </a:t>
            </a:r>
            <a:r>
              <a:rPr dirty="0" sz="1450" spc="-10">
                <a:latin typeface="Times New Roman"/>
                <a:cs typeface="Times New Roman"/>
              </a:rPr>
              <a:t>leaf</a:t>
            </a:r>
            <a:r>
              <a:rPr dirty="0" sz="1450" spc="160">
                <a:latin typeface="Times New Roman"/>
                <a:cs typeface="Times New Roman"/>
              </a:rPr>
              <a:t> </a:t>
            </a:r>
            <a:r>
              <a:rPr dirty="0" sz="1450" spc="-10">
                <a:latin typeface="Times New Roman"/>
                <a:cs typeface="Times New Roman"/>
              </a:rPr>
              <a:t>stood</a:t>
            </a:r>
            <a:r>
              <a:rPr dirty="0" sz="1450" spc="160">
                <a:latin typeface="Times New Roman"/>
                <a:cs typeface="Times New Roman"/>
              </a:rPr>
              <a:t> </a:t>
            </a:r>
            <a:r>
              <a:rPr dirty="0" sz="1450" spc="-10">
                <a:latin typeface="Times New Roman"/>
                <a:cs typeface="Times New Roman"/>
              </a:rPr>
              <a:t>stock-still</a:t>
            </a:r>
            <a:r>
              <a:rPr dirty="0" sz="1450" spc="160">
                <a:latin typeface="Times New Roman"/>
                <a:cs typeface="Times New Roman"/>
              </a:rPr>
              <a:t> </a:t>
            </a:r>
            <a:r>
              <a:rPr dirty="0" sz="1450" spc="-5">
                <a:latin typeface="Times New Roman"/>
                <a:cs typeface="Times New Roman"/>
              </a:rPr>
              <a:t>upon</a:t>
            </a:r>
            <a:r>
              <a:rPr dirty="0" sz="1450" spc="160">
                <a:latin typeface="Times New Roman"/>
                <a:cs typeface="Times New Roman"/>
              </a:rPr>
              <a:t> </a:t>
            </a:r>
            <a:r>
              <a:rPr dirty="0" sz="1450" spc="-10">
                <a:latin typeface="Times New Roman"/>
                <a:cs typeface="Times New Roman"/>
              </a:rPr>
              <a:t>its</a:t>
            </a:r>
            <a:r>
              <a:rPr dirty="0" sz="1450" spc="160">
                <a:latin typeface="Times New Roman"/>
                <a:cs typeface="Times New Roman"/>
              </a:rPr>
              <a:t> </a:t>
            </a:r>
            <a:r>
              <a:rPr dirty="0" sz="1450" spc="-10">
                <a:latin typeface="Times New Roman"/>
                <a:cs typeface="Times New Roman"/>
              </a:rPr>
              <a:t>twig.</a:t>
            </a:r>
            <a:r>
              <a:rPr dirty="0" sz="1450" spc="160">
                <a:latin typeface="Times New Roman"/>
                <a:cs typeface="Times New Roman"/>
              </a:rPr>
              <a:t> </a:t>
            </a:r>
            <a:r>
              <a:rPr dirty="0" sz="1450" spc="-20">
                <a:latin typeface="Times New Roman"/>
                <a:cs typeface="Times New Roman"/>
              </a:rPr>
              <a:t>Hither,</a:t>
            </a:r>
            <a:r>
              <a:rPr dirty="0" sz="1450" spc="160">
                <a:latin typeface="Times New Roman"/>
                <a:cs typeface="Times New Roman"/>
              </a:rPr>
              <a:t> </a:t>
            </a:r>
            <a:r>
              <a:rPr dirty="0" sz="1450" spc="-10">
                <a:latin typeface="Times New Roman"/>
                <a:cs typeface="Times New Roman"/>
              </a:rPr>
              <a:t>after</a:t>
            </a:r>
            <a:r>
              <a:rPr dirty="0" sz="1450" spc="160">
                <a:latin typeface="Times New Roman"/>
                <a:cs typeface="Times New Roman"/>
              </a:rPr>
              <a:t> </a:t>
            </a:r>
            <a:r>
              <a:rPr dirty="0" sz="1450" spc="-10">
                <a:latin typeface="Times New Roman"/>
                <a:cs typeface="Times New Roman"/>
              </a:rPr>
              <a:t>vainly</a:t>
            </a:r>
            <a:r>
              <a:rPr dirty="0" sz="1450" spc="160">
                <a:latin typeface="Times New Roman"/>
                <a:cs typeface="Times New Roman"/>
              </a:rPr>
              <a:t> </a:t>
            </a:r>
            <a:r>
              <a:rPr dirty="0" sz="1450" spc="-10">
                <a:latin typeface="Times New Roman"/>
                <a:cs typeface="Times New Roman"/>
              </a:rPr>
              <a:t>knocking</a:t>
            </a:r>
            <a:r>
              <a:rPr dirty="0" sz="1450" spc="160">
                <a:latin typeface="Times New Roman"/>
                <a:cs typeface="Times New Roman"/>
              </a:rPr>
              <a:t> </a:t>
            </a:r>
            <a:r>
              <a:rPr dirty="0" sz="1450" spc="-10">
                <a:latin typeface="Times New Roman"/>
                <a:cs typeface="Times New Roman"/>
              </a:rPr>
              <a:t>at</a:t>
            </a:r>
            <a:r>
              <a:rPr dirty="0" sz="1450" spc="160">
                <a:latin typeface="Times New Roman"/>
                <a:cs typeface="Times New Roman"/>
              </a:rPr>
              <a:t> </a:t>
            </a:r>
            <a:r>
              <a:rPr dirty="0" sz="1450" spc="-10">
                <a:latin typeface="Times New Roman"/>
                <a:cs typeface="Times New Roman"/>
              </a:rPr>
              <a:t>an</a:t>
            </a:r>
            <a:endParaRPr sz="1450">
              <a:latin typeface="Times New Roman"/>
              <a:cs typeface="Times New Roman"/>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inn </a:t>
            </a:r>
            <a:r>
              <a:rPr dirty="0" sz="1450" spc="-5">
                <a:latin typeface="Times New Roman"/>
                <a:cs typeface="Times New Roman"/>
              </a:rPr>
              <a:t>or </a:t>
            </a:r>
            <a:r>
              <a:rPr dirty="0" sz="1450" spc="-10">
                <a:latin typeface="Times New Roman"/>
                <a:cs typeface="Times New Roman"/>
              </a:rPr>
              <a:t>two, the Berthelinis came at length to pass the night. After an amiable  contention, Leon insisted </a:t>
            </a:r>
            <a:r>
              <a:rPr dirty="0" sz="1450" spc="-5">
                <a:latin typeface="Times New Roman"/>
                <a:cs typeface="Times New Roman"/>
              </a:rPr>
              <a:t>on </a:t>
            </a:r>
            <a:r>
              <a:rPr dirty="0" sz="1450" spc="-10">
                <a:latin typeface="Times New Roman"/>
                <a:cs typeface="Times New Roman"/>
              </a:rPr>
              <a:t>giving his coat to Elvira, and they sat down  together </a:t>
            </a:r>
            <a:r>
              <a:rPr dirty="0" sz="1450" spc="-5">
                <a:latin typeface="Times New Roman"/>
                <a:cs typeface="Times New Roman"/>
              </a:rPr>
              <a:t>on </a:t>
            </a:r>
            <a:r>
              <a:rPr dirty="0" sz="1450" spc="-10">
                <a:latin typeface="Times New Roman"/>
                <a:cs typeface="Times New Roman"/>
              </a:rPr>
              <a:t>the first bench in silence. Leon made </a:t>
            </a:r>
            <a:r>
              <a:rPr dirty="0" sz="1450" spc="-5">
                <a:latin typeface="Times New Roman"/>
                <a:cs typeface="Times New Roman"/>
              </a:rPr>
              <a:t>a </a:t>
            </a:r>
            <a:r>
              <a:rPr dirty="0" sz="1450" spc="-10">
                <a:latin typeface="Times New Roman"/>
                <a:cs typeface="Times New Roman"/>
              </a:rPr>
              <a:t>cigarette, which </a:t>
            </a:r>
            <a:r>
              <a:rPr dirty="0" sz="1450" spc="-5">
                <a:latin typeface="Times New Roman"/>
                <a:cs typeface="Times New Roman"/>
              </a:rPr>
              <a:t>he </a:t>
            </a:r>
            <a:r>
              <a:rPr dirty="0" sz="1450" spc="-10">
                <a:latin typeface="Times New Roman"/>
                <a:cs typeface="Times New Roman"/>
              </a:rPr>
              <a:t>smoked  to an end, looking </a:t>
            </a:r>
            <a:r>
              <a:rPr dirty="0" sz="1450" spc="-5">
                <a:latin typeface="Times New Roman"/>
                <a:cs typeface="Times New Roman"/>
              </a:rPr>
              <a:t>up </a:t>
            </a:r>
            <a:r>
              <a:rPr dirty="0" sz="1450" spc="-10">
                <a:latin typeface="Times New Roman"/>
                <a:cs typeface="Times New Roman"/>
              </a:rPr>
              <a:t>into the trees, and, beyond them, at the constellations,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tried vainly to recall the names. The silence was broken </a:t>
            </a:r>
            <a:r>
              <a:rPr dirty="0" sz="1450" spc="-5">
                <a:latin typeface="Times New Roman"/>
                <a:cs typeface="Times New Roman"/>
              </a:rPr>
              <a:t>by </a:t>
            </a:r>
            <a:r>
              <a:rPr dirty="0" sz="1450" spc="-10">
                <a:latin typeface="Times New Roman"/>
                <a:cs typeface="Times New Roman"/>
              </a:rPr>
              <a:t>the  church bell; it rang the four quarters </a:t>
            </a:r>
            <a:r>
              <a:rPr dirty="0" sz="1450" spc="-5">
                <a:latin typeface="Times New Roman"/>
                <a:cs typeface="Times New Roman"/>
              </a:rPr>
              <a:t>on a </a:t>
            </a:r>
            <a:r>
              <a:rPr dirty="0" sz="1450" spc="-10">
                <a:latin typeface="Times New Roman"/>
                <a:cs typeface="Times New Roman"/>
              </a:rPr>
              <a:t>light and tinkling measure; then  followed </a:t>
            </a:r>
            <a:r>
              <a:rPr dirty="0" sz="1450" spc="-5">
                <a:latin typeface="Times New Roman"/>
                <a:cs typeface="Times New Roman"/>
              </a:rPr>
              <a:t>a </a:t>
            </a:r>
            <a:r>
              <a:rPr dirty="0" sz="1450" spc="-10">
                <a:latin typeface="Times New Roman"/>
                <a:cs typeface="Times New Roman"/>
              </a:rPr>
              <a:t>single deep stroke that died slowly away with </a:t>
            </a:r>
            <a:r>
              <a:rPr dirty="0" sz="1450" spc="-5">
                <a:latin typeface="Times New Roman"/>
                <a:cs typeface="Times New Roman"/>
              </a:rPr>
              <a:t>a </a:t>
            </a:r>
            <a:r>
              <a:rPr dirty="0" sz="1450" spc="-10">
                <a:latin typeface="Times New Roman"/>
                <a:cs typeface="Times New Roman"/>
              </a:rPr>
              <a:t>thrill; and stillness  resumed its</a:t>
            </a:r>
            <a:r>
              <a:rPr dirty="0" sz="1450" spc="-5">
                <a:latin typeface="Times New Roman"/>
                <a:cs typeface="Times New Roman"/>
              </a:rPr>
              <a:t> </a:t>
            </a:r>
            <a:r>
              <a:rPr dirty="0" sz="1450" spc="-10">
                <a:latin typeface="Times New Roman"/>
                <a:cs typeface="Times New Roman"/>
              </a:rPr>
              <a:t>empire.</a:t>
            </a:r>
            <a:endParaRPr sz="1450">
              <a:latin typeface="Times New Roman"/>
              <a:cs typeface="Times New Roman"/>
            </a:endParaRPr>
          </a:p>
          <a:p>
            <a:pPr algn="just" marL="12700" marR="7620">
              <a:lnSpc>
                <a:spcPts val="1730"/>
              </a:lnSpc>
              <a:spcBef>
                <a:spcPts val="850"/>
              </a:spcBef>
            </a:pPr>
            <a:r>
              <a:rPr dirty="0" sz="1450" spc="-10">
                <a:latin typeface="Times New Roman"/>
                <a:cs typeface="Times New Roman"/>
              </a:rPr>
              <a:t>"One," said Leon. "Four hours till daylight. It is warm; it is starry; </a:t>
            </a:r>
            <a:r>
              <a:rPr dirty="0" sz="1450" spc="-5">
                <a:latin typeface="Times New Roman"/>
                <a:cs typeface="Times New Roman"/>
              </a:rPr>
              <a:t>I </a:t>
            </a:r>
            <a:r>
              <a:rPr dirty="0" sz="1450" spc="-10">
                <a:latin typeface="Times New Roman"/>
                <a:cs typeface="Times New Roman"/>
              </a:rPr>
              <a:t>have  matches and tobacco. Do </a:t>
            </a:r>
            <a:r>
              <a:rPr dirty="0" sz="1450" spc="-5">
                <a:latin typeface="Times New Roman"/>
                <a:cs typeface="Times New Roman"/>
              </a:rPr>
              <a:t>not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exaggerate, Elvira </a:t>
            </a:r>
            <a:r>
              <a:rPr dirty="0" sz="1450" spc="-5">
                <a:latin typeface="Times New Roman"/>
                <a:cs typeface="Times New Roman"/>
              </a:rPr>
              <a:t>- </a:t>
            </a:r>
            <a:r>
              <a:rPr dirty="0" sz="1450" spc="-10">
                <a:latin typeface="Times New Roman"/>
                <a:cs typeface="Times New Roman"/>
              </a:rPr>
              <a:t>the experience is  positively charming. </a:t>
            </a:r>
            <a:r>
              <a:rPr dirty="0" sz="1450" spc="-5">
                <a:latin typeface="Times New Roman"/>
                <a:cs typeface="Times New Roman"/>
              </a:rPr>
              <a:t>I </a:t>
            </a:r>
            <a:r>
              <a:rPr dirty="0" sz="1450" spc="-10">
                <a:latin typeface="Times New Roman"/>
                <a:cs typeface="Times New Roman"/>
              </a:rPr>
              <a:t>feel </a:t>
            </a:r>
            <a:r>
              <a:rPr dirty="0" sz="1450" spc="-5">
                <a:latin typeface="Times New Roman"/>
                <a:cs typeface="Times New Roman"/>
              </a:rPr>
              <a:t>a </a:t>
            </a:r>
            <a:r>
              <a:rPr dirty="0" sz="1450" spc="-10">
                <a:latin typeface="Times New Roman"/>
                <a:cs typeface="Times New Roman"/>
              </a:rPr>
              <a:t>glow within me; </a:t>
            </a:r>
            <a:r>
              <a:rPr dirty="0" sz="1450" spc="-5">
                <a:latin typeface="Times New Roman"/>
                <a:cs typeface="Times New Roman"/>
              </a:rPr>
              <a:t>I </a:t>
            </a:r>
            <a:r>
              <a:rPr dirty="0" sz="1450" spc="-10">
                <a:latin typeface="Times New Roman"/>
                <a:cs typeface="Times New Roman"/>
              </a:rPr>
              <a:t>am born again. This is the  poetry </a:t>
            </a:r>
            <a:r>
              <a:rPr dirty="0" sz="1450" spc="-5">
                <a:latin typeface="Times New Roman"/>
                <a:cs typeface="Times New Roman"/>
              </a:rPr>
              <a:t>of </a:t>
            </a:r>
            <a:r>
              <a:rPr dirty="0" sz="1450" spc="-10">
                <a:latin typeface="Times New Roman"/>
                <a:cs typeface="Times New Roman"/>
              </a:rPr>
              <a:t>life. Think </a:t>
            </a:r>
            <a:r>
              <a:rPr dirty="0" sz="1450" spc="-5">
                <a:latin typeface="Times New Roman"/>
                <a:cs typeface="Times New Roman"/>
              </a:rPr>
              <a:t>of </a:t>
            </a:r>
            <a:r>
              <a:rPr dirty="0" sz="1450" spc="-10">
                <a:latin typeface="Times New Roman"/>
                <a:cs typeface="Times New Roman"/>
              </a:rPr>
              <a:t>Cooper's novels, my</a:t>
            </a:r>
            <a:r>
              <a:rPr dirty="0" sz="1450" spc="20">
                <a:latin typeface="Times New Roman"/>
                <a:cs typeface="Times New Roman"/>
              </a:rPr>
              <a:t> </a:t>
            </a:r>
            <a:r>
              <a:rPr dirty="0" sz="1450" spc="-20">
                <a:latin typeface="Times New Roman"/>
                <a:cs typeface="Times New Roman"/>
              </a:rPr>
              <a:t>dear."</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"Leon," she said </a:t>
            </a:r>
            <a:r>
              <a:rPr dirty="0" sz="1450" spc="-20">
                <a:latin typeface="Times New Roman"/>
                <a:cs typeface="Times New Roman"/>
              </a:rPr>
              <a:t>fiercely, </a:t>
            </a:r>
            <a:r>
              <a:rPr dirty="0" sz="1450" spc="-10">
                <a:latin typeface="Times New Roman"/>
                <a:cs typeface="Times New Roman"/>
              </a:rPr>
              <a:t>"how can </a:t>
            </a:r>
            <a:r>
              <a:rPr dirty="0" sz="1450" spc="-5">
                <a:latin typeface="Times New Roman"/>
                <a:cs typeface="Times New Roman"/>
              </a:rPr>
              <a:t>you </a:t>
            </a:r>
            <a:r>
              <a:rPr dirty="0" sz="1450" spc="-10">
                <a:latin typeface="Times New Roman"/>
                <a:cs typeface="Times New Roman"/>
              </a:rPr>
              <a:t>talk such wicked, infamous nonsense?  </a:t>
            </a:r>
            <a:r>
              <a:rPr dirty="0" sz="1450" spc="-60">
                <a:latin typeface="Times New Roman"/>
                <a:cs typeface="Times New Roman"/>
              </a:rPr>
              <a:t>To </a:t>
            </a:r>
            <a:r>
              <a:rPr dirty="0" sz="1450" spc="-10">
                <a:latin typeface="Times New Roman"/>
                <a:cs typeface="Times New Roman"/>
              </a:rPr>
              <a:t>pass all </a:t>
            </a:r>
            <a:r>
              <a:rPr dirty="0" sz="1450" spc="-5">
                <a:latin typeface="Times New Roman"/>
                <a:cs typeface="Times New Roman"/>
              </a:rPr>
              <a:t>night </a:t>
            </a:r>
            <a:r>
              <a:rPr dirty="0" sz="1450" spc="-10">
                <a:latin typeface="Times New Roman"/>
                <a:cs typeface="Times New Roman"/>
              </a:rPr>
              <a:t>out-of-doors </a:t>
            </a:r>
            <a:r>
              <a:rPr dirty="0" sz="1450" spc="-5">
                <a:latin typeface="Times New Roman"/>
                <a:cs typeface="Times New Roman"/>
              </a:rPr>
              <a:t>- </a:t>
            </a:r>
            <a:r>
              <a:rPr dirty="0" sz="1450" spc="-10">
                <a:latin typeface="Times New Roman"/>
                <a:cs typeface="Times New Roman"/>
              </a:rPr>
              <a:t>it is like </a:t>
            </a:r>
            <a:r>
              <a:rPr dirty="0" sz="1450" spc="-5">
                <a:latin typeface="Times New Roman"/>
                <a:cs typeface="Times New Roman"/>
              </a:rPr>
              <a:t>a </a:t>
            </a:r>
            <a:r>
              <a:rPr dirty="0" sz="1450" spc="-10">
                <a:latin typeface="Times New Roman"/>
                <a:cs typeface="Times New Roman"/>
              </a:rPr>
              <a:t>nightmare! </a:t>
            </a:r>
            <a:r>
              <a:rPr dirty="0" sz="1450" spc="-70">
                <a:latin typeface="Times New Roman"/>
                <a:cs typeface="Times New Roman"/>
              </a:rPr>
              <a:t>We </a:t>
            </a:r>
            <a:r>
              <a:rPr dirty="0" sz="1450" spc="-10">
                <a:latin typeface="Times New Roman"/>
                <a:cs typeface="Times New Roman"/>
              </a:rPr>
              <a:t>shall</a:t>
            </a:r>
            <a:r>
              <a:rPr dirty="0" sz="1450" spc="185">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5080">
              <a:lnSpc>
                <a:spcPts val="1730"/>
              </a:lnSpc>
              <a:spcBef>
                <a:spcPts val="860"/>
              </a:spcBef>
            </a:pPr>
            <a:r>
              <a:rPr dirty="0" sz="1450" spc="-45">
                <a:latin typeface="Times New Roman"/>
                <a:cs typeface="Times New Roman"/>
              </a:rPr>
              <a:t>"You</a:t>
            </a:r>
            <a:r>
              <a:rPr dirty="0" sz="1450" spc="270">
                <a:latin typeface="Times New Roman"/>
                <a:cs typeface="Times New Roman"/>
              </a:rPr>
              <a:t> </a:t>
            </a:r>
            <a:r>
              <a:rPr dirty="0" sz="1450" spc="-15">
                <a:latin typeface="Times New Roman"/>
                <a:cs typeface="Times New Roman"/>
              </a:rPr>
              <a:t>suffer </a:t>
            </a:r>
            <a:r>
              <a:rPr dirty="0" sz="1450" spc="-10">
                <a:latin typeface="Times New Roman"/>
                <a:cs typeface="Times New Roman"/>
              </a:rPr>
              <a:t>yourself to </a:t>
            </a:r>
            <a:r>
              <a:rPr dirty="0" sz="1450" spc="-5">
                <a:latin typeface="Times New Roman"/>
                <a:cs typeface="Times New Roman"/>
              </a:rPr>
              <a:t>be </a:t>
            </a:r>
            <a:r>
              <a:rPr dirty="0" sz="1450" spc="-10">
                <a:latin typeface="Times New Roman"/>
                <a:cs typeface="Times New Roman"/>
              </a:rPr>
              <a:t>led </a:t>
            </a:r>
            <a:r>
              <a:rPr dirty="0" sz="1450" spc="-25">
                <a:latin typeface="Times New Roman"/>
                <a:cs typeface="Times New Roman"/>
              </a:rPr>
              <a:t>away," </a:t>
            </a:r>
            <a:r>
              <a:rPr dirty="0" sz="1450" spc="-5">
                <a:latin typeface="Times New Roman"/>
                <a:cs typeface="Times New Roman"/>
              </a:rPr>
              <a:t>he </a:t>
            </a:r>
            <a:r>
              <a:rPr dirty="0" sz="1450" spc="-10">
                <a:latin typeface="Times New Roman"/>
                <a:cs typeface="Times New Roman"/>
              </a:rPr>
              <a:t>replied </a:t>
            </a:r>
            <a:r>
              <a:rPr dirty="0" sz="1450" spc="-15">
                <a:latin typeface="Times New Roman"/>
                <a:cs typeface="Times New Roman"/>
              </a:rPr>
              <a:t>soothingly.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unpleasant here; only </a:t>
            </a:r>
            <a:r>
              <a:rPr dirty="0" sz="1450" spc="-5">
                <a:latin typeface="Times New Roman"/>
                <a:cs typeface="Times New Roman"/>
              </a:rPr>
              <a:t>you brood. </a:t>
            </a:r>
            <a:r>
              <a:rPr dirty="0" sz="1450" spc="-10">
                <a:latin typeface="Times New Roman"/>
                <a:cs typeface="Times New Roman"/>
              </a:rPr>
              <a:t>Come, </a:t>
            </a:r>
            <a:r>
              <a:rPr dirty="0" sz="1450" spc="-30">
                <a:latin typeface="Times New Roman"/>
                <a:cs typeface="Times New Roman"/>
              </a:rPr>
              <a:t>now,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repeat </a:t>
            </a:r>
            <a:r>
              <a:rPr dirty="0" sz="1450" spc="-5">
                <a:latin typeface="Times New Roman"/>
                <a:cs typeface="Times New Roman"/>
              </a:rPr>
              <a:t>a </a:t>
            </a:r>
            <a:r>
              <a:rPr dirty="0" sz="1450" spc="-10">
                <a:latin typeface="Times New Roman"/>
                <a:cs typeface="Times New Roman"/>
              </a:rPr>
              <a:t>scene. Shall we  try Alceste and Celimene? No? Or </a:t>
            </a:r>
            <a:r>
              <a:rPr dirty="0" sz="1450" spc="-5">
                <a:latin typeface="Times New Roman"/>
                <a:cs typeface="Times New Roman"/>
              </a:rPr>
              <a:t>a </a:t>
            </a:r>
            <a:r>
              <a:rPr dirty="0" sz="1450" spc="-10">
                <a:latin typeface="Times New Roman"/>
                <a:cs typeface="Times New Roman"/>
              </a:rPr>
              <a:t>passage from the </a:t>
            </a:r>
            <a:r>
              <a:rPr dirty="0" sz="1450" spc="-35">
                <a:latin typeface="Times New Roman"/>
                <a:cs typeface="Times New Roman"/>
              </a:rPr>
              <a:t>'Two </a:t>
            </a:r>
            <a:r>
              <a:rPr dirty="0" sz="1450" spc="-10">
                <a:latin typeface="Times New Roman"/>
                <a:cs typeface="Times New Roman"/>
              </a:rPr>
              <a:t>Orphans'? Come,  </a:t>
            </a:r>
            <a:r>
              <a:rPr dirty="0" sz="1450" spc="-30">
                <a:latin typeface="Times New Roman"/>
                <a:cs typeface="Times New Roman"/>
              </a:rPr>
              <a:t>now, </a:t>
            </a:r>
            <a:r>
              <a:rPr dirty="0" sz="1450" spc="-10">
                <a:latin typeface="Times New Roman"/>
                <a:cs typeface="Times New Roman"/>
              </a:rPr>
              <a:t>it will occupy </a:t>
            </a:r>
            <a:r>
              <a:rPr dirty="0" sz="1450" spc="-5">
                <a:latin typeface="Times New Roman"/>
                <a:cs typeface="Times New Roman"/>
              </a:rPr>
              <a:t>your </a:t>
            </a:r>
            <a:r>
              <a:rPr dirty="0" sz="1450" spc="-10">
                <a:latin typeface="Times New Roman"/>
                <a:cs typeface="Times New Roman"/>
              </a:rPr>
              <a:t>mind; </a:t>
            </a:r>
            <a:r>
              <a:rPr dirty="0" sz="1450" spc="-5">
                <a:latin typeface="Times New Roman"/>
                <a:cs typeface="Times New Roman"/>
              </a:rPr>
              <a:t>I </a:t>
            </a:r>
            <a:r>
              <a:rPr dirty="0" sz="1450" spc="-10">
                <a:latin typeface="Times New Roman"/>
                <a:cs typeface="Times New Roman"/>
              </a:rPr>
              <a:t>will play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never have played  before; </a:t>
            </a:r>
            <a:r>
              <a:rPr dirty="0" sz="1450" spc="-5">
                <a:latin typeface="Times New Roman"/>
                <a:cs typeface="Times New Roman"/>
              </a:rPr>
              <a:t>I </a:t>
            </a:r>
            <a:r>
              <a:rPr dirty="0" sz="1450" spc="-10">
                <a:latin typeface="Times New Roman"/>
                <a:cs typeface="Times New Roman"/>
              </a:rPr>
              <a:t>feel art moving in my</a:t>
            </a:r>
            <a:r>
              <a:rPr dirty="0" sz="1450" spc="20">
                <a:latin typeface="Times New Roman"/>
                <a:cs typeface="Times New Roman"/>
              </a:rPr>
              <a:t> </a:t>
            </a:r>
            <a:r>
              <a:rPr dirty="0" sz="1450" spc="-10">
                <a:latin typeface="Times New Roman"/>
                <a:cs typeface="Times New Roman"/>
              </a:rPr>
              <a:t>bones."</a:t>
            </a:r>
            <a:endParaRPr sz="1450">
              <a:latin typeface="Times New Roman"/>
              <a:cs typeface="Times New Roman"/>
            </a:endParaRPr>
          </a:p>
          <a:p>
            <a:pPr algn="just" marL="12700" marR="11430">
              <a:lnSpc>
                <a:spcPts val="1730"/>
              </a:lnSpc>
              <a:spcBef>
                <a:spcPts val="855"/>
              </a:spcBef>
            </a:pPr>
            <a:r>
              <a:rPr dirty="0" sz="1450" spc="-10">
                <a:latin typeface="Times New Roman"/>
                <a:cs typeface="Times New Roman"/>
              </a:rPr>
              <a:t>"Hold </a:t>
            </a:r>
            <a:r>
              <a:rPr dirty="0" sz="1450" spc="-5">
                <a:latin typeface="Times New Roman"/>
                <a:cs typeface="Times New Roman"/>
              </a:rPr>
              <a:t>your </a:t>
            </a:r>
            <a:r>
              <a:rPr dirty="0" sz="1450" spc="-10">
                <a:latin typeface="Times New Roman"/>
                <a:cs typeface="Times New Roman"/>
              </a:rPr>
              <a:t>tongue," she cried, "or </a:t>
            </a:r>
            <a:r>
              <a:rPr dirty="0" sz="1450" spc="-5">
                <a:latin typeface="Times New Roman"/>
                <a:cs typeface="Times New Roman"/>
              </a:rPr>
              <a:t>you </a:t>
            </a:r>
            <a:r>
              <a:rPr dirty="0" sz="1450" spc="-10">
                <a:latin typeface="Times New Roman"/>
                <a:cs typeface="Times New Roman"/>
              </a:rPr>
              <a:t>will drive me mad! </a:t>
            </a:r>
            <a:r>
              <a:rPr dirty="0" sz="1450" spc="-25">
                <a:latin typeface="Times New Roman"/>
                <a:cs typeface="Times New Roman"/>
              </a:rPr>
              <a:t>Will </a:t>
            </a:r>
            <a:r>
              <a:rPr dirty="0" sz="1450" spc="-10">
                <a:latin typeface="Times New Roman"/>
                <a:cs typeface="Times New Roman"/>
              </a:rPr>
              <a:t>nothing  solemnise </a:t>
            </a:r>
            <a:r>
              <a:rPr dirty="0" sz="1450" spc="-5">
                <a:latin typeface="Times New Roman"/>
                <a:cs typeface="Times New Roman"/>
              </a:rPr>
              <a:t>you - not </a:t>
            </a:r>
            <a:r>
              <a:rPr dirty="0" sz="1450" spc="-10">
                <a:latin typeface="Times New Roman"/>
                <a:cs typeface="Times New Roman"/>
              </a:rPr>
              <a:t>even this hideous</a:t>
            </a:r>
            <a:r>
              <a:rPr dirty="0" sz="1450" spc="10">
                <a:latin typeface="Times New Roman"/>
                <a:cs typeface="Times New Roman"/>
              </a:rPr>
              <a:t> </a:t>
            </a:r>
            <a:r>
              <a:rPr dirty="0" sz="1450" spc="-10">
                <a:latin typeface="Times New Roman"/>
                <a:cs typeface="Times New Roman"/>
              </a:rPr>
              <a:t>situation?"</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"Oh, hideous!" objected Leon. "Hideous is </a:t>
            </a:r>
            <a:r>
              <a:rPr dirty="0" sz="1450" spc="-5">
                <a:latin typeface="Times New Roman"/>
                <a:cs typeface="Times New Roman"/>
              </a:rPr>
              <a:t>not </a:t>
            </a:r>
            <a:r>
              <a:rPr dirty="0" sz="1450" spc="-10">
                <a:latin typeface="Times New Roman"/>
                <a:cs typeface="Times New Roman"/>
              </a:rPr>
              <a:t>the word. </a:t>
            </a:r>
            <a:r>
              <a:rPr dirty="0" sz="1450" spc="-35">
                <a:latin typeface="Times New Roman"/>
                <a:cs typeface="Times New Roman"/>
              </a:rPr>
              <a:t>Why, </a:t>
            </a:r>
            <a:r>
              <a:rPr dirty="0" sz="1450" spc="-10">
                <a:latin typeface="Times New Roman"/>
                <a:cs typeface="Times New Roman"/>
              </a:rPr>
              <a:t>where would  </a:t>
            </a:r>
            <a:r>
              <a:rPr dirty="0" sz="1450" spc="-5">
                <a:latin typeface="Times New Roman"/>
                <a:cs typeface="Times New Roman"/>
              </a:rPr>
              <a:t>you </a:t>
            </a:r>
            <a:r>
              <a:rPr dirty="0" sz="1450" spc="-10">
                <a:latin typeface="Times New Roman"/>
                <a:cs typeface="Times New Roman"/>
              </a:rPr>
              <a:t>be? 'Dites, la jeune belle, </a:t>
            </a:r>
            <a:r>
              <a:rPr dirty="0" sz="1450" spc="-5">
                <a:latin typeface="Times New Roman"/>
                <a:cs typeface="Times New Roman"/>
              </a:rPr>
              <a:t>ou </a:t>
            </a:r>
            <a:r>
              <a:rPr dirty="0" sz="1450" spc="-10">
                <a:latin typeface="Times New Roman"/>
                <a:cs typeface="Times New Roman"/>
              </a:rPr>
              <a:t>voulez-vous aller?'" </a:t>
            </a:r>
            <a:r>
              <a:rPr dirty="0" sz="1450" spc="-5">
                <a:latin typeface="Times New Roman"/>
                <a:cs typeface="Times New Roman"/>
              </a:rPr>
              <a:t>he </a:t>
            </a:r>
            <a:r>
              <a:rPr dirty="0" sz="1450" spc="-10">
                <a:latin typeface="Times New Roman"/>
                <a:cs typeface="Times New Roman"/>
              </a:rPr>
              <a:t>carolled. </a:t>
            </a:r>
            <a:r>
              <a:rPr dirty="0" sz="1450" spc="-30">
                <a:latin typeface="Times New Roman"/>
                <a:cs typeface="Times New Roman"/>
              </a:rPr>
              <a:t>"Well,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opening the guitar- case, "there's another idea for </a:t>
            </a:r>
            <a:r>
              <a:rPr dirty="0" sz="1450" spc="-5">
                <a:latin typeface="Times New Roman"/>
                <a:cs typeface="Times New Roman"/>
              </a:rPr>
              <a:t>you - </a:t>
            </a:r>
            <a:r>
              <a:rPr dirty="0" sz="1450" spc="-10">
                <a:latin typeface="Times New Roman"/>
                <a:cs typeface="Times New Roman"/>
              </a:rPr>
              <a:t>sing. Sing  'Dites, la jeune belle!' It will compose </a:t>
            </a:r>
            <a:r>
              <a:rPr dirty="0" sz="1450" spc="-5">
                <a:latin typeface="Times New Roman"/>
                <a:cs typeface="Times New Roman"/>
              </a:rPr>
              <a:t>your </a:t>
            </a:r>
            <a:r>
              <a:rPr dirty="0" sz="1450" spc="-10">
                <a:latin typeface="Times New Roman"/>
                <a:cs typeface="Times New Roman"/>
              </a:rPr>
              <a:t>spirits, Elvira, </a:t>
            </a:r>
            <a:r>
              <a:rPr dirty="0" sz="1450" spc="-5">
                <a:latin typeface="Times New Roman"/>
                <a:cs typeface="Times New Roman"/>
              </a:rPr>
              <a:t>I </a:t>
            </a:r>
            <a:r>
              <a:rPr dirty="0" sz="1450" spc="-10">
                <a:latin typeface="Times New Roman"/>
                <a:cs typeface="Times New Roman"/>
              </a:rPr>
              <a:t>am</a:t>
            </a:r>
            <a:r>
              <a:rPr dirty="0" sz="1450" spc="75">
                <a:latin typeface="Times New Roman"/>
                <a:cs typeface="Times New Roman"/>
              </a:rPr>
              <a:t> </a:t>
            </a:r>
            <a:r>
              <a:rPr dirty="0" sz="1450" spc="-10">
                <a:latin typeface="Times New Roman"/>
                <a:cs typeface="Times New Roman"/>
              </a:rPr>
              <a:t>sure."</a:t>
            </a:r>
            <a:endParaRPr sz="1450">
              <a:latin typeface="Times New Roman"/>
              <a:cs typeface="Times New Roman"/>
            </a:endParaRPr>
          </a:p>
          <a:p>
            <a:pPr algn="just" marL="12700" marR="10160">
              <a:lnSpc>
                <a:spcPts val="1730"/>
              </a:lnSpc>
              <a:spcBef>
                <a:spcPts val="855"/>
              </a:spcBef>
            </a:pPr>
            <a:r>
              <a:rPr dirty="0" sz="1450" spc="-10">
                <a:latin typeface="Times New Roman"/>
                <a:cs typeface="Times New Roman"/>
              </a:rPr>
              <a:t>And without waiting an answer </a:t>
            </a:r>
            <a:r>
              <a:rPr dirty="0" sz="1450" spc="-5">
                <a:latin typeface="Times New Roman"/>
                <a:cs typeface="Times New Roman"/>
              </a:rPr>
              <a:t>he </a:t>
            </a:r>
            <a:r>
              <a:rPr dirty="0" sz="1450" spc="-10">
                <a:latin typeface="Times New Roman"/>
                <a:cs typeface="Times New Roman"/>
              </a:rPr>
              <a:t>began to strum the </a:t>
            </a:r>
            <a:r>
              <a:rPr dirty="0" sz="1450" spc="-20">
                <a:latin typeface="Times New Roman"/>
                <a:cs typeface="Times New Roman"/>
              </a:rPr>
              <a:t>symphony. </a:t>
            </a:r>
            <a:r>
              <a:rPr dirty="0" sz="1450" spc="-10">
                <a:latin typeface="Times New Roman"/>
                <a:cs typeface="Times New Roman"/>
              </a:rPr>
              <a:t>The first  chords awoke </a:t>
            </a:r>
            <a:r>
              <a:rPr dirty="0" sz="1450" spc="-5">
                <a:latin typeface="Times New Roman"/>
                <a:cs typeface="Times New Roman"/>
              </a:rPr>
              <a:t>a young </a:t>
            </a:r>
            <a:r>
              <a:rPr dirty="0" sz="1450" spc="-10">
                <a:latin typeface="Times New Roman"/>
                <a:cs typeface="Times New Roman"/>
              </a:rPr>
              <a:t>man who was lying asleep </a:t>
            </a:r>
            <a:r>
              <a:rPr dirty="0" sz="1450" spc="-5">
                <a:latin typeface="Times New Roman"/>
                <a:cs typeface="Times New Roman"/>
              </a:rPr>
              <a:t>upon a </a:t>
            </a:r>
            <a:r>
              <a:rPr dirty="0" sz="1450" spc="-10">
                <a:latin typeface="Times New Roman"/>
                <a:cs typeface="Times New Roman"/>
              </a:rPr>
              <a:t>neighbouring</a:t>
            </a:r>
            <a:r>
              <a:rPr dirty="0" sz="1450" spc="90">
                <a:latin typeface="Times New Roman"/>
                <a:cs typeface="Times New Roman"/>
              </a:rPr>
              <a:t> </a:t>
            </a:r>
            <a:r>
              <a:rPr dirty="0" sz="1450" spc="-10">
                <a:latin typeface="Times New Roman"/>
                <a:cs typeface="Times New Roman"/>
              </a:rPr>
              <a:t>bench.</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"Hullo!" cried the </a:t>
            </a:r>
            <a:r>
              <a:rPr dirty="0" sz="1450" spc="-5">
                <a:latin typeface="Times New Roman"/>
                <a:cs typeface="Times New Roman"/>
              </a:rPr>
              <a:t>young </a:t>
            </a:r>
            <a:r>
              <a:rPr dirty="0" sz="1450" spc="-10">
                <a:latin typeface="Times New Roman"/>
                <a:cs typeface="Times New Roman"/>
              </a:rPr>
              <a:t>man, "who are</a:t>
            </a:r>
            <a:r>
              <a:rPr dirty="0" sz="1450" spc="2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"Under which </a:t>
            </a:r>
            <a:r>
              <a:rPr dirty="0" sz="1450" spc="-5">
                <a:latin typeface="Times New Roman"/>
                <a:cs typeface="Times New Roman"/>
              </a:rPr>
              <a:t>king, </a:t>
            </a:r>
            <a:r>
              <a:rPr dirty="0" sz="1450" spc="-10">
                <a:latin typeface="Times New Roman"/>
                <a:cs typeface="Times New Roman"/>
              </a:rPr>
              <a:t>Bezonian?" declaimed the artist. "Speak </a:t>
            </a:r>
            <a:r>
              <a:rPr dirty="0" sz="1450" spc="-5">
                <a:latin typeface="Times New Roman"/>
                <a:cs typeface="Times New Roman"/>
              </a:rPr>
              <a:t>or</a:t>
            </a:r>
            <a:r>
              <a:rPr dirty="0" sz="1450" spc="40">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6350">
              <a:lnSpc>
                <a:spcPts val="1730"/>
              </a:lnSpc>
              <a:spcBef>
                <a:spcPts val="915"/>
              </a:spcBef>
            </a:pPr>
            <a:r>
              <a:rPr dirty="0" sz="1450" spc="-10">
                <a:latin typeface="Times New Roman"/>
                <a:cs typeface="Times New Roman"/>
              </a:rPr>
              <a:t>Or if it was </a:t>
            </a:r>
            <a:r>
              <a:rPr dirty="0" sz="1450" spc="-5">
                <a:latin typeface="Times New Roman"/>
                <a:cs typeface="Times New Roman"/>
              </a:rPr>
              <a:t>not </a:t>
            </a:r>
            <a:r>
              <a:rPr dirty="0" sz="1450" spc="-10">
                <a:latin typeface="Times New Roman"/>
                <a:cs typeface="Times New Roman"/>
              </a:rPr>
              <a:t>exactly that, it was something to much the same purpose from  </a:t>
            </a:r>
            <a:r>
              <a:rPr dirty="0" sz="1450" spc="-5">
                <a:latin typeface="Times New Roman"/>
                <a:cs typeface="Times New Roman"/>
              </a:rPr>
              <a:t>a </a:t>
            </a:r>
            <a:r>
              <a:rPr dirty="0" sz="1450" spc="-10">
                <a:latin typeface="Times New Roman"/>
                <a:cs typeface="Times New Roman"/>
              </a:rPr>
              <a:t>French </a:t>
            </a:r>
            <a:r>
              <a:rPr dirty="0" sz="1450" spc="-20">
                <a:latin typeface="Times New Roman"/>
                <a:cs typeface="Times New Roman"/>
              </a:rPr>
              <a:t>tragedy.</a:t>
            </a:r>
            <a:endParaRPr sz="1450">
              <a:latin typeface="Times New Roman"/>
              <a:cs typeface="Times New Roman"/>
            </a:endParaRPr>
          </a:p>
          <a:p>
            <a:pPr algn="just" marL="12700" marR="6350">
              <a:lnSpc>
                <a:spcPts val="1730"/>
              </a:lnSpc>
              <a:spcBef>
                <a:spcPts val="865"/>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man drew near in the twilight. He was </a:t>
            </a:r>
            <a:r>
              <a:rPr dirty="0" sz="1450" spc="-5">
                <a:latin typeface="Times New Roman"/>
                <a:cs typeface="Times New Roman"/>
              </a:rPr>
              <a:t>a </a:t>
            </a:r>
            <a:r>
              <a:rPr dirty="0" sz="1450" spc="-10">
                <a:latin typeface="Times New Roman"/>
                <a:cs typeface="Times New Roman"/>
              </a:rPr>
              <a:t>tall, powerful, gentlemanly  </a:t>
            </a:r>
            <a:r>
              <a:rPr dirty="0" sz="1450" spc="-25">
                <a:latin typeface="Times New Roman"/>
                <a:cs typeface="Times New Roman"/>
              </a:rPr>
              <a:t>fellow,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somewhat </a:t>
            </a:r>
            <a:r>
              <a:rPr dirty="0" sz="1450" spc="-15">
                <a:latin typeface="Times New Roman"/>
                <a:cs typeface="Times New Roman"/>
              </a:rPr>
              <a:t>puffy </a:t>
            </a:r>
            <a:r>
              <a:rPr dirty="0" sz="1450" spc="-10">
                <a:latin typeface="Times New Roman"/>
                <a:cs typeface="Times New Roman"/>
              </a:rPr>
              <a:t>face, dressed in </a:t>
            </a:r>
            <a:r>
              <a:rPr dirty="0" sz="1450" spc="-5">
                <a:latin typeface="Times New Roman"/>
                <a:cs typeface="Times New Roman"/>
              </a:rPr>
              <a:t>a </a:t>
            </a:r>
            <a:r>
              <a:rPr dirty="0" sz="1450" spc="-10">
                <a:latin typeface="Times New Roman"/>
                <a:cs typeface="Times New Roman"/>
              </a:rPr>
              <a:t>grey tweed suit, with </a:t>
            </a:r>
            <a:r>
              <a:rPr dirty="0" sz="1450" spc="-5">
                <a:latin typeface="Times New Roman"/>
                <a:cs typeface="Times New Roman"/>
              </a:rPr>
              <a:t>a </a:t>
            </a:r>
            <a:r>
              <a:rPr dirty="0" sz="1450" spc="-15">
                <a:latin typeface="Times New Roman"/>
                <a:cs typeface="Times New Roman"/>
              </a:rPr>
              <a:t>deer-  </a:t>
            </a:r>
            <a:r>
              <a:rPr dirty="0" sz="1450" spc="-10">
                <a:latin typeface="Times New Roman"/>
                <a:cs typeface="Times New Roman"/>
              </a:rPr>
              <a:t>stalker hat </a:t>
            </a:r>
            <a:r>
              <a:rPr dirty="0" sz="1450" spc="-5">
                <a:latin typeface="Times New Roman"/>
                <a:cs typeface="Times New Roman"/>
              </a:rPr>
              <a:t>of </a:t>
            </a:r>
            <a:r>
              <a:rPr dirty="0" sz="1450" spc="-10">
                <a:latin typeface="Times New Roman"/>
                <a:cs typeface="Times New Roman"/>
              </a:rPr>
              <a:t>the same material; and as </a:t>
            </a:r>
            <a:r>
              <a:rPr dirty="0" sz="1450" spc="-5">
                <a:latin typeface="Times New Roman"/>
                <a:cs typeface="Times New Roman"/>
              </a:rPr>
              <a:t>he </a:t>
            </a:r>
            <a:r>
              <a:rPr dirty="0" sz="1450" spc="-10">
                <a:latin typeface="Times New Roman"/>
                <a:cs typeface="Times New Roman"/>
              </a:rPr>
              <a:t>now came forward </a:t>
            </a:r>
            <a:r>
              <a:rPr dirty="0" sz="1450" spc="-5">
                <a:latin typeface="Times New Roman"/>
                <a:cs typeface="Times New Roman"/>
              </a:rPr>
              <a:t>he </a:t>
            </a:r>
            <a:r>
              <a:rPr dirty="0" sz="1450" spc="-10">
                <a:latin typeface="Times New Roman"/>
                <a:cs typeface="Times New Roman"/>
              </a:rPr>
              <a:t>carried </a:t>
            </a:r>
            <a:r>
              <a:rPr dirty="0" sz="1450" spc="-5">
                <a:latin typeface="Times New Roman"/>
                <a:cs typeface="Times New Roman"/>
              </a:rPr>
              <a:t>a  </a:t>
            </a:r>
            <a:r>
              <a:rPr dirty="0" sz="1450" spc="-10">
                <a:latin typeface="Times New Roman"/>
                <a:cs typeface="Times New Roman"/>
              </a:rPr>
              <a:t>knapsack slung </a:t>
            </a:r>
            <a:r>
              <a:rPr dirty="0" sz="1450" spc="-5">
                <a:latin typeface="Times New Roman"/>
                <a:cs typeface="Times New Roman"/>
              </a:rPr>
              <a:t>upon one</a:t>
            </a:r>
            <a:r>
              <a:rPr dirty="0" sz="1450">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marR="10160">
              <a:lnSpc>
                <a:spcPts val="1730"/>
              </a:lnSpc>
              <a:spcBef>
                <a:spcPts val="855"/>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camping </a:t>
            </a:r>
            <a:r>
              <a:rPr dirty="0" sz="1450" spc="-5">
                <a:latin typeface="Times New Roman"/>
                <a:cs typeface="Times New Roman"/>
              </a:rPr>
              <a:t>out </a:t>
            </a:r>
            <a:r>
              <a:rPr dirty="0" sz="1450" spc="-10">
                <a:latin typeface="Times New Roman"/>
                <a:cs typeface="Times New Roman"/>
              </a:rPr>
              <a:t>here too?" </a:t>
            </a:r>
            <a:r>
              <a:rPr dirty="0" sz="1450" spc="-5">
                <a:latin typeface="Times New Roman"/>
                <a:cs typeface="Times New Roman"/>
              </a:rPr>
              <a:t>he </a:t>
            </a:r>
            <a:r>
              <a:rPr dirty="0" sz="1450" spc="-10">
                <a:latin typeface="Times New Roman"/>
                <a:cs typeface="Times New Roman"/>
              </a:rPr>
              <a:t>asked, with </a:t>
            </a:r>
            <a:r>
              <a:rPr dirty="0" sz="1450" spc="-5">
                <a:latin typeface="Times New Roman"/>
                <a:cs typeface="Times New Roman"/>
              </a:rPr>
              <a:t>a </a:t>
            </a:r>
            <a:r>
              <a:rPr dirty="0" sz="1450" spc="-10">
                <a:latin typeface="Times New Roman"/>
                <a:cs typeface="Times New Roman"/>
              </a:rPr>
              <a:t>strong English accent. "I'm  </a:t>
            </a:r>
            <a:r>
              <a:rPr dirty="0" sz="1450" spc="-5">
                <a:latin typeface="Times New Roman"/>
                <a:cs typeface="Times New Roman"/>
              </a:rPr>
              <a:t>not </a:t>
            </a:r>
            <a:r>
              <a:rPr dirty="0" sz="1450" spc="-10">
                <a:latin typeface="Times New Roman"/>
                <a:cs typeface="Times New Roman"/>
              </a:rPr>
              <a:t>sorry for</a:t>
            </a:r>
            <a:r>
              <a:rPr dirty="0" sz="1450" spc="-5">
                <a:latin typeface="Times New Roman"/>
                <a:cs typeface="Times New Roman"/>
              </a:rPr>
              <a:t> </a:t>
            </a:r>
            <a:r>
              <a:rPr dirty="0" sz="1450" spc="-20">
                <a:latin typeface="Times New Roman"/>
                <a:cs typeface="Times New Roman"/>
              </a:rPr>
              <a:t>company."</a:t>
            </a:r>
            <a:endParaRPr sz="1450">
              <a:latin typeface="Times New Roman"/>
              <a:cs typeface="Times New Roman"/>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Leon explained their misadventure; and the other told them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Cambridge undergraduate </a:t>
            </a:r>
            <a:r>
              <a:rPr dirty="0" sz="1450" spc="-5">
                <a:latin typeface="Times New Roman"/>
                <a:cs typeface="Times New Roman"/>
              </a:rPr>
              <a:t>on a </a:t>
            </a:r>
            <a:r>
              <a:rPr dirty="0" sz="1450" spc="-10">
                <a:latin typeface="Times New Roman"/>
                <a:cs typeface="Times New Roman"/>
              </a:rPr>
              <a:t>walking </a:t>
            </a:r>
            <a:r>
              <a:rPr dirty="0" sz="1450" spc="-20">
                <a:latin typeface="Times New Roman"/>
                <a:cs typeface="Times New Roman"/>
              </a:rPr>
              <a:t>tour,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had run short </a:t>
            </a:r>
            <a:r>
              <a:rPr dirty="0" sz="1450" spc="-5">
                <a:latin typeface="Times New Roman"/>
                <a:cs typeface="Times New Roman"/>
              </a:rPr>
              <a:t>of </a:t>
            </a:r>
            <a:r>
              <a:rPr dirty="0" sz="1450" spc="-25">
                <a:latin typeface="Times New Roman"/>
                <a:cs typeface="Times New Roman"/>
              </a:rPr>
              <a:t>money,  </a:t>
            </a:r>
            <a:r>
              <a:rPr dirty="0" sz="1450" spc="-10">
                <a:latin typeface="Times New Roman"/>
                <a:cs typeface="Times New Roman"/>
              </a:rPr>
              <a:t>could </a:t>
            </a:r>
            <a:r>
              <a:rPr dirty="0" sz="1450" spc="-5">
                <a:latin typeface="Times New Roman"/>
                <a:cs typeface="Times New Roman"/>
              </a:rPr>
              <a:t>no </a:t>
            </a:r>
            <a:r>
              <a:rPr dirty="0" sz="1450" spc="-10">
                <a:latin typeface="Times New Roman"/>
                <a:cs typeface="Times New Roman"/>
              </a:rPr>
              <a:t>longer pay for his night's lodging, had already been camping </a:t>
            </a:r>
            <a:r>
              <a:rPr dirty="0" sz="1450" spc="-5">
                <a:latin typeface="Times New Roman"/>
                <a:cs typeface="Times New Roman"/>
              </a:rPr>
              <a:t>out </a:t>
            </a:r>
            <a:r>
              <a:rPr dirty="0" sz="1450" spc="-10">
                <a:latin typeface="Times New Roman"/>
                <a:cs typeface="Times New Roman"/>
              </a:rPr>
              <a:t>for  two nights, and feared </a:t>
            </a:r>
            <a:r>
              <a:rPr dirty="0" sz="1450" spc="-5">
                <a:latin typeface="Times New Roman"/>
                <a:cs typeface="Times New Roman"/>
              </a:rPr>
              <a:t>he </a:t>
            </a:r>
            <a:r>
              <a:rPr dirty="0" sz="1450" spc="-10">
                <a:latin typeface="Times New Roman"/>
                <a:cs typeface="Times New Roman"/>
              </a:rPr>
              <a:t>should require to continue the same manoeuvre for  at least two nights</a:t>
            </a:r>
            <a:r>
              <a:rPr dirty="0" sz="1450" spc="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a:lnSpc>
                <a:spcPct val="100000"/>
              </a:lnSpc>
              <a:spcBef>
                <a:spcPts val="790"/>
              </a:spcBef>
            </a:pPr>
            <a:r>
              <a:rPr dirty="0" sz="1450" spc="-20">
                <a:latin typeface="Times New Roman"/>
                <a:cs typeface="Times New Roman"/>
              </a:rPr>
              <a:t>"Luckily, </a:t>
            </a:r>
            <a:r>
              <a:rPr dirty="0" sz="1450" spc="-10">
                <a:latin typeface="Times New Roman"/>
                <a:cs typeface="Times New Roman"/>
              </a:rPr>
              <a:t>it's jolly </a:t>
            </a:r>
            <a:r>
              <a:rPr dirty="0" sz="1450" spc="-15">
                <a:latin typeface="Times New Roman"/>
                <a:cs typeface="Times New Roman"/>
              </a:rPr>
              <a:t>weather,"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concluded.</a:t>
            </a:r>
            <a:endParaRPr sz="1450">
              <a:latin typeface="Times New Roman"/>
              <a:cs typeface="Times New Roman"/>
            </a:endParaRPr>
          </a:p>
          <a:p>
            <a:pPr algn="just" marL="12700" marR="5080">
              <a:lnSpc>
                <a:spcPts val="1730"/>
              </a:lnSpc>
              <a:spcBef>
                <a:spcPts val="919"/>
              </a:spcBef>
            </a:pPr>
            <a:r>
              <a:rPr dirty="0" sz="1450" spc="-45">
                <a:latin typeface="Times New Roman"/>
                <a:cs typeface="Times New Roman"/>
              </a:rPr>
              <a:t>"You </a:t>
            </a:r>
            <a:r>
              <a:rPr dirty="0" sz="1450" spc="-10">
                <a:latin typeface="Times New Roman"/>
                <a:cs typeface="Times New Roman"/>
              </a:rPr>
              <a:t>hear that, Elvira," said Leon. "Madame Berthelini,"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"is  ridiculously </a:t>
            </a:r>
            <a:r>
              <a:rPr dirty="0" sz="1450" spc="-15">
                <a:latin typeface="Times New Roman"/>
                <a:cs typeface="Times New Roman"/>
              </a:rPr>
              <a:t>affected </a:t>
            </a:r>
            <a:r>
              <a:rPr dirty="0" sz="1450" spc="-5">
                <a:latin typeface="Times New Roman"/>
                <a:cs typeface="Times New Roman"/>
              </a:rPr>
              <a:t>by </a:t>
            </a:r>
            <a:r>
              <a:rPr dirty="0" sz="1450" spc="-10">
                <a:latin typeface="Times New Roman"/>
                <a:cs typeface="Times New Roman"/>
              </a:rPr>
              <a:t>this trifling occurrence. For my part, </a:t>
            </a:r>
            <a:r>
              <a:rPr dirty="0" sz="1450" spc="-5">
                <a:latin typeface="Times New Roman"/>
                <a:cs typeface="Times New Roman"/>
              </a:rPr>
              <a:t>I </a:t>
            </a:r>
            <a:r>
              <a:rPr dirty="0" sz="1450" spc="-10">
                <a:latin typeface="Times New Roman"/>
                <a:cs typeface="Times New Roman"/>
              </a:rPr>
              <a:t>find it romantic  and far from uncomfortable; </a:t>
            </a:r>
            <a:r>
              <a:rPr dirty="0" sz="1450" spc="-5">
                <a:latin typeface="Times New Roman"/>
                <a:cs typeface="Times New Roman"/>
              </a:rPr>
              <a:t>or </a:t>
            </a:r>
            <a:r>
              <a:rPr dirty="0" sz="1450" spc="-10">
                <a:latin typeface="Times New Roman"/>
                <a:cs typeface="Times New Roman"/>
              </a:rPr>
              <a:t>at least," </a:t>
            </a:r>
            <a:r>
              <a:rPr dirty="0" sz="1450" spc="-5">
                <a:latin typeface="Times New Roman"/>
                <a:cs typeface="Times New Roman"/>
              </a:rPr>
              <a:t>he </a:t>
            </a:r>
            <a:r>
              <a:rPr dirty="0" sz="1450" spc="-10">
                <a:latin typeface="Times New Roman"/>
                <a:cs typeface="Times New Roman"/>
              </a:rPr>
              <a:t>added, shifting </a:t>
            </a:r>
            <a:r>
              <a:rPr dirty="0" sz="1450" spc="-5">
                <a:latin typeface="Times New Roman"/>
                <a:cs typeface="Times New Roman"/>
              </a:rPr>
              <a:t>on </a:t>
            </a:r>
            <a:r>
              <a:rPr dirty="0" sz="1450" spc="-10">
                <a:latin typeface="Times New Roman"/>
                <a:cs typeface="Times New Roman"/>
              </a:rPr>
              <a:t>the stone bench,  "not quite so uncomfortable as might have been expected. But pray </a:t>
            </a:r>
            <a:r>
              <a:rPr dirty="0" sz="1450" spc="-5">
                <a:latin typeface="Times New Roman"/>
                <a:cs typeface="Times New Roman"/>
              </a:rPr>
              <a:t>be</a:t>
            </a:r>
            <a:r>
              <a:rPr dirty="0" sz="1450" spc="165">
                <a:latin typeface="Times New Roman"/>
                <a:cs typeface="Times New Roman"/>
              </a:rPr>
              <a:t> </a:t>
            </a:r>
            <a:r>
              <a:rPr dirty="0" sz="1450" spc="-10">
                <a:latin typeface="Times New Roman"/>
                <a:cs typeface="Times New Roman"/>
              </a:rPr>
              <a:t>seated."</a:t>
            </a:r>
            <a:endParaRPr sz="1450">
              <a:latin typeface="Times New Roman"/>
              <a:cs typeface="Times New Roman"/>
            </a:endParaRPr>
          </a:p>
          <a:p>
            <a:pPr algn="just" marL="12700" marR="6985">
              <a:lnSpc>
                <a:spcPts val="1730"/>
              </a:lnSpc>
              <a:spcBef>
                <a:spcPts val="855"/>
              </a:spcBef>
            </a:pPr>
            <a:r>
              <a:rPr dirty="0" sz="1450" spc="-35">
                <a:latin typeface="Times New Roman"/>
                <a:cs typeface="Times New Roman"/>
              </a:rPr>
              <a:t>"Yes," </a:t>
            </a:r>
            <a:r>
              <a:rPr dirty="0" sz="1450" spc="-10">
                <a:latin typeface="Times New Roman"/>
                <a:cs typeface="Times New Roman"/>
              </a:rPr>
              <a:t>returned the undergraduate, sitting down, "it's rather nice than  otherwise when once you're used to it; only it's devilish difficult to get  washed. </a:t>
            </a:r>
            <a:r>
              <a:rPr dirty="0" sz="1450" spc="-5">
                <a:latin typeface="Times New Roman"/>
                <a:cs typeface="Times New Roman"/>
              </a:rPr>
              <a:t>I </a:t>
            </a:r>
            <a:r>
              <a:rPr dirty="0" sz="1450" spc="-10">
                <a:latin typeface="Times New Roman"/>
                <a:cs typeface="Times New Roman"/>
              </a:rPr>
              <a:t>like the fresh air and these stars and</a:t>
            </a:r>
            <a:r>
              <a:rPr dirty="0" sz="1450" spc="45">
                <a:latin typeface="Times New Roman"/>
                <a:cs typeface="Times New Roman"/>
              </a:rPr>
              <a:t> </a:t>
            </a:r>
            <a:r>
              <a:rPr dirty="0" sz="1450" spc="-10">
                <a:latin typeface="Times New Roman"/>
                <a:cs typeface="Times New Roman"/>
              </a:rPr>
              <a:t>things."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"Aha!" said Leon, "Monsieur is an</a:t>
            </a:r>
            <a:r>
              <a:rPr dirty="0" sz="1450" spc="20">
                <a:latin typeface="Times New Roman"/>
                <a:cs typeface="Times New Roman"/>
              </a:rPr>
              <a:t> </a:t>
            </a:r>
            <a:r>
              <a:rPr dirty="0" sz="1450" spc="-10">
                <a:latin typeface="Times New Roman"/>
                <a:cs typeface="Times New Roman"/>
              </a:rPr>
              <a:t>artist."</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"An artist?" returned the </a:t>
            </a:r>
            <a:r>
              <a:rPr dirty="0" sz="1450" spc="-20">
                <a:latin typeface="Times New Roman"/>
                <a:cs typeface="Times New Roman"/>
              </a:rPr>
              <a:t>other,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blank stare. "Not if </a:t>
            </a:r>
            <a:r>
              <a:rPr dirty="0" sz="1450" spc="-5">
                <a:latin typeface="Times New Roman"/>
                <a:cs typeface="Times New Roman"/>
              </a:rPr>
              <a:t>I </a:t>
            </a:r>
            <a:r>
              <a:rPr dirty="0" sz="1450" spc="-10">
                <a:latin typeface="Times New Roman"/>
                <a:cs typeface="Times New Roman"/>
              </a:rPr>
              <a:t>know</a:t>
            </a:r>
            <a:r>
              <a:rPr dirty="0" sz="1450" spc="90">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6350">
              <a:lnSpc>
                <a:spcPts val="1730"/>
              </a:lnSpc>
              <a:spcBef>
                <a:spcPts val="915"/>
              </a:spcBef>
            </a:pPr>
            <a:r>
              <a:rPr dirty="0" sz="1450" spc="-10">
                <a:latin typeface="Times New Roman"/>
                <a:cs typeface="Times New Roman"/>
              </a:rPr>
              <a:t>"Pardon me," said the </a:t>
            </a:r>
            <a:r>
              <a:rPr dirty="0" sz="1450" spc="-25">
                <a:latin typeface="Times New Roman"/>
                <a:cs typeface="Times New Roman"/>
              </a:rPr>
              <a:t>actor.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said this moment about the orbs </a:t>
            </a:r>
            <a:r>
              <a:rPr dirty="0" sz="1450" spc="-5">
                <a:latin typeface="Times New Roman"/>
                <a:cs typeface="Times New Roman"/>
              </a:rPr>
              <a:t>of  </a:t>
            </a:r>
            <a:r>
              <a:rPr dirty="0" sz="1450" spc="-10">
                <a:latin typeface="Times New Roman"/>
                <a:cs typeface="Times New Roman"/>
              </a:rPr>
              <a:t>heaven </a:t>
            </a:r>
            <a:r>
              <a:rPr dirty="0" sz="1450" spc="-5">
                <a:latin typeface="Times New Roman"/>
                <a:cs typeface="Times New Roman"/>
              </a:rPr>
              <a:t>- "</a:t>
            </a:r>
            <a:endParaRPr sz="1450">
              <a:latin typeface="Times New Roman"/>
              <a:cs typeface="Times New Roman"/>
            </a:endParaRPr>
          </a:p>
          <a:p>
            <a:pPr marL="12700" marR="5715">
              <a:lnSpc>
                <a:spcPts val="1730"/>
              </a:lnSpc>
              <a:spcBef>
                <a:spcPts val="865"/>
              </a:spcBef>
            </a:pPr>
            <a:r>
              <a:rPr dirty="0" sz="1450" spc="-10">
                <a:latin typeface="Times New Roman"/>
                <a:cs typeface="Times New Roman"/>
              </a:rPr>
              <a:t>"Oh, nonsense!" cried the Englishman. "A fellow may admire the stars and </a:t>
            </a:r>
            <a:r>
              <a:rPr dirty="0" sz="1450" spc="-5">
                <a:latin typeface="Times New Roman"/>
                <a:cs typeface="Times New Roman"/>
              </a:rPr>
              <a:t>be  </a:t>
            </a:r>
            <a:r>
              <a:rPr dirty="0" sz="1450" spc="-10">
                <a:latin typeface="Times New Roman"/>
                <a:cs typeface="Times New Roman"/>
              </a:rPr>
              <a:t>anything </a:t>
            </a:r>
            <a:r>
              <a:rPr dirty="0" sz="1450" spc="-5">
                <a:latin typeface="Times New Roman"/>
                <a:cs typeface="Times New Roman"/>
              </a:rPr>
              <a:t>he </a:t>
            </a:r>
            <a:r>
              <a:rPr dirty="0" sz="1450" spc="-10">
                <a:latin typeface="Times New Roman"/>
                <a:cs typeface="Times New Roman"/>
              </a:rPr>
              <a:t>likes."</a:t>
            </a:r>
            <a:endParaRPr sz="1450">
              <a:latin typeface="Times New Roman"/>
              <a:cs typeface="Times New Roman"/>
            </a:endParaRPr>
          </a:p>
          <a:p>
            <a:pPr marL="12700" marR="899160">
              <a:lnSpc>
                <a:spcPts val="1730"/>
              </a:lnSpc>
              <a:spcBef>
                <a:spcPts val="860"/>
              </a:spcBef>
            </a:pPr>
            <a:r>
              <a:rPr dirty="0" sz="1450" spc="-45">
                <a:latin typeface="Times New Roman"/>
                <a:cs typeface="Times New Roman"/>
              </a:rPr>
              <a:t>"You </a:t>
            </a:r>
            <a:r>
              <a:rPr dirty="0" sz="1450" spc="-10">
                <a:latin typeface="Times New Roman"/>
                <a:cs typeface="Times New Roman"/>
              </a:rPr>
              <a:t>have an artist's nature, </a:t>
            </a:r>
            <a:r>
              <a:rPr dirty="0" sz="1450" spc="-15">
                <a:latin typeface="Times New Roman"/>
                <a:cs typeface="Times New Roman"/>
              </a:rPr>
              <a:t>however, </a:t>
            </a:r>
            <a:r>
              <a:rPr dirty="0" sz="1450" spc="-30">
                <a:latin typeface="Times New Roman"/>
                <a:cs typeface="Times New Roman"/>
              </a:rPr>
              <a:t>Mr.-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your </a:t>
            </a:r>
            <a:r>
              <a:rPr dirty="0" sz="1450" spc="-10">
                <a:latin typeface="Times New Roman"/>
                <a:cs typeface="Times New Roman"/>
              </a:rPr>
              <a:t>pardon; may  I, without indiscretion, inquire </a:t>
            </a:r>
            <a:r>
              <a:rPr dirty="0" sz="1450" spc="-5">
                <a:latin typeface="Times New Roman"/>
                <a:cs typeface="Times New Roman"/>
              </a:rPr>
              <a:t>your </a:t>
            </a:r>
            <a:r>
              <a:rPr dirty="0" sz="1450" spc="-10">
                <a:latin typeface="Times New Roman"/>
                <a:cs typeface="Times New Roman"/>
              </a:rPr>
              <a:t>name?" asked</a:t>
            </a:r>
            <a:r>
              <a:rPr dirty="0" sz="1450" spc="35">
                <a:latin typeface="Times New Roman"/>
                <a:cs typeface="Times New Roman"/>
              </a:rPr>
              <a:t> </a:t>
            </a:r>
            <a:r>
              <a:rPr dirty="0" sz="1450" spc="-10">
                <a:latin typeface="Times New Roman"/>
                <a:cs typeface="Times New Roman"/>
              </a:rPr>
              <a:t>Leon.</a:t>
            </a:r>
            <a:endParaRPr sz="1450">
              <a:latin typeface="Times New Roman"/>
              <a:cs typeface="Times New Roman"/>
            </a:endParaRPr>
          </a:p>
          <a:p>
            <a:pPr marL="12700">
              <a:lnSpc>
                <a:spcPct val="100000"/>
              </a:lnSpc>
              <a:spcBef>
                <a:spcPts val="795"/>
              </a:spcBef>
            </a:pPr>
            <a:r>
              <a:rPr dirty="0" sz="1450" spc="-10">
                <a:latin typeface="Times New Roman"/>
                <a:cs typeface="Times New Roman"/>
              </a:rPr>
              <a:t>"My name is Stubbs," replied the</a:t>
            </a:r>
            <a:r>
              <a:rPr dirty="0" sz="1450" spc="20">
                <a:latin typeface="Times New Roman"/>
                <a:cs typeface="Times New Roman"/>
              </a:rPr>
              <a:t> </a:t>
            </a:r>
            <a:r>
              <a:rPr dirty="0" sz="1450" spc="-10">
                <a:latin typeface="Times New Roman"/>
                <a:cs typeface="Times New Roman"/>
              </a:rPr>
              <a:t>Englishman.</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"I thank </a:t>
            </a:r>
            <a:r>
              <a:rPr dirty="0" sz="1450" spc="-5">
                <a:latin typeface="Times New Roman"/>
                <a:cs typeface="Times New Roman"/>
              </a:rPr>
              <a:t>you," </a:t>
            </a:r>
            <a:r>
              <a:rPr dirty="0" sz="1450" spc="-10">
                <a:latin typeface="Times New Roman"/>
                <a:cs typeface="Times New Roman"/>
              </a:rPr>
              <a:t>returned Leon. "Mine is Berthelini </a:t>
            </a:r>
            <a:r>
              <a:rPr dirty="0" sz="1450" spc="-5">
                <a:latin typeface="Times New Roman"/>
                <a:cs typeface="Times New Roman"/>
              </a:rPr>
              <a:t>- </a:t>
            </a:r>
            <a:r>
              <a:rPr dirty="0" sz="1450" spc="-10">
                <a:latin typeface="Times New Roman"/>
                <a:cs typeface="Times New Roman"/>
              </a:rPr>
              <a:t>Leon Berthelini, ex-artist  </a:t>
            </a:r>
            <a:r>
              <a:rPr dirty="0" sz="1450" spc="-5">
                <a:latin typeface="Times New Roman"/>
                <a:cs typeface="Times New Roman"/>
              </a:rPr>
              <a:t>of </a:t>
            </a:r>
            <a:r>
              <a:rPr dirty="0" sz="1450" spc="-10">
                <a:latin typeface="Times New Roman"/>
                <a:cs typeface="Times New Roman"/>
              </a:rPr>
              <a:t>the theatres </a:t>
            </a:r>
            <a:r>
              <a:rPr dirty="0" sz="1450" spc="-5">
                <a:latin typeface="Times New Roman"/>
                <a:cs typeface="Times New Roman"/>
              </a:rPr>
              <a:t>of </a:t>
            </a:r>
            <a:r>
              <a:rPr dirty="0" sz="1450" spc="-10">
                <a:latin typeface="Times New Roman"/>
                <a:cs typeface="Times New Roman"/>
              </a:rPr>
              <a:t>Montrouge, Belleville, and Montmartre. Humble as </a:t>
            </a:r>
            <a:r>
              <a:rPr dirty="0" sz="1450" spc="-5">
                <a:latin typeface="Times New Roman"/>
                <a:cs typeface="Times New Roman"/>
              </a:rPr>
              <a:t>you </a:t>
            </a:r>
            <a:r>
              <a:rPr dirty="0" sz="1450" spc="-10">
                <a:latin typeface="Times New Roman"/>
                <a:cs typeface="Times New Roman"/>
              </a:rPr>
              <a:t>see  me, </a:t>
            </a:r>
            <a:r>
              <a:rPr dirty="0" sz="1450" spc="-5">
                <a:latin typeface="Times New Roman"/>
                <a:cs typeface="Times New Roman"/>
              </a:rPr>
              <a:t>I </a:t>
            </a:r>
            <a:r>
              <a:rPr dirty="0" sz="1450" spc="-10">
                <a:latin typeface="Times New Roman"/>
                <a:cs typeface="Times New Roman"/>
              </a:rPr>
              <a:t>have created with applause more than </a:t>
            </a:r>
            <a:r>
              <a:rPr dirty="0" sz="1450" spc="-5">
                <a:latin typeface="Times New Roman"/>
                <a:cs typeface="Times New Roman"/>
              </a:rPr>
              <a:t>one </a:t>
            </a:r>
            <a:r>
              <a:rPr dirty="0" sz="1450" spc="-10">
                <a:latin typeface="Times New Roman"/>
                <a:cs typeface="Times New Roman"/>
              </a:rPr>
              <a:t>important ROLE. The Press  were unanimous in praise </a:t>
            </a:r>
            <a:r>
              <a:rPr dirty="0" sz="1450" spc="-5">
                <a:latin typeface="Times New Roman"/>
                <a:cs typeface="Times New Roman"/>
              </a:rPr>
              <a:t>of </a:t>
            </a:r>
            <a:r>
              <a:rPr dirty="0" sz="1450" spc="-10">
                <a:latin typeface="Times New Roman"/>
                <a:cs typeface="Times New Roman"/>
              </a:rPr>
              <a:t>my Howling Devil </a:t>
            </a:r>
            <a:r>
              <a:rPr dirty="0" sz="1450" spc="-5">
                <a:latin typeface="Times New Roman"/>
                <a:cs typeface="Times New Roman"/>
              </a:rPr>
              <a:t>of </a:t>
            </a:r>
            <a:r>
              <a:rPr dirty="0" sz="1450" spc="-10">
                <a:latin typeface="Times New Roman"/>
                <a:cs typeface="Times New Roman"/>
              </a:rPr>
              <a:t>the Mountains, in the piece  </a:t>
            </a:r>
            <a:r>
              <a:rPr dirty="0" sz="1450" spc="-5">
                <a:latin typeface="Times New Roman"/>
                <a:cs typeface="Times New Roman"/>
              </a:rPr>
              <a:t>of </a:t>
            </a:r>
            <a:r>
              <a:rPr dirty="0" sz="1450" spc="-10">
                <a:latin typeface="Times New Roman"/>
                <a:cs typeface="Times New Roman"/>
              </a:rPr>
              <a:t>the same name. Madame, whom </a:t>
            </a:r>
            <a:r>
              <a:rPr dirty="0" sz="1450" spc="-5">
                <a:latin typeface="Times New Roman"/>
                <a:cs typeface="Times New Roman"/>
              </a:rPr>
              <a:t>I </a:t>
            </a:r>
            <a:r>
              <a:rPr dirty="0" sz="1450" spc="-10">
                <a:latin typeface="Times New Roman"/>
                <a:cs typeface="Times New Roman"/>
              </a:rPr>
              <a:t>now present to </a:t>
            </a:r>
            <a:r>
              <a:rPr dirty="0" sz="1450" spc="-5">
                <a:latin typeface="Times New Roman"/>
                <a:cs typeface="Times New Roman"/>
              </a:rPr>
              <a:t>you, </a:t>
            </a:r>
            <a:r>
              <a:rPr dirty="0" sz="1450" spc="-10">
                <a:latin typeface="Times New Roman"/>
                <a:cs typeface="Times New Roman"/>
              </a:rPr>
              <a:t>is herself an artist,  and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omit to state, </a:t>
            </a:r>
            <a:r>
              <a:rPr dirty="0" sz="1450" spc="-5">
                <a:latin typeface="Times New Roman"/>
                <a:cs typeface="Times New Roman"/>
              </a:rPr>
              <a:t>a </a:t>
            </a:r>
            <a:r>
              <a:rPr dirty="0" sz="1450" spc="-10">
                <a:latin typeface="Times New Roman"/>
                <a:cs typeface="Times New Roman"/>
              </a:rPr>
              <a:t>better artist than her husband. She also is </a:t>
            </a:r>
            <a:r>
              <a:rPr dirty="0" sz="1450" spc="-5">
                <a:latin typeface="Times New Roman"/>
                <a:cs typeface="Times New Roman"/>
              </a:rPr>
              <a:t>a  </a:t>
            </a:r>
            <a:r>
              <a:rPr dirty="0" sz="1450" spc="-10">
                <a:latin typeface="Times New Roman"/>
                <a:cs typeface="Times New Roman"/>
              </a:rPr>
              <a:t>creator; she created nearly twenty successful songs at </a:t>
            </a:r>
            <a:r>
              <a:rPr dirty="0" sz="1450" spc="-5">
                <a:latin typeface="Times New Roman"/>
                <a:cs typeface="Times New Roman"/>
              </a:rPr>
              <a:t>one of </a:t>
            </a:r>
            <a:r>
              <a:rPr dirty="0" sz="1450" spc="-10">
                <a:latin typeface="Times New Roman"/>
                <a:cs typeface="Times New Roman"/>
              </a:rPr>
              <a:t>the principal  Parisian music-halls. But, to continue, </a:t>
            </a:r>
            <a:r>
              <a:rPr dirty="0" sz="1450" spc="-5">
                <a:latin typeface="Times New Roman"/>
                <a:cs typeface="Times New Roman"/>
              </a:rPr>
              <a:t>I </a:t>
            </a:r>
            <a:r>
              <a:rPr dirty="0" sz="1450" spc="-10">
                <a:latin typeface="Times New Roman"/>
                <a:cs typeface="Times New Roman"/>
              </a:rPr>
              <a:t>was saying </a:t>
            </a:r>
            <a:r>
              <a:rPr dirty="0" sz="1450" spc="-5">
                <a:latin typeface="Times New Roman"/>
                <a:cs typeface="Times New Roman"/>
              </a:rPr>
              <a:t>you </a:t>
            </a:r>
            <a:r>
              <a:rPr dirty="0" sz="1450" spc="-10">
                <a:latin typeface="Times New Roman"/>
                <a:cs typeface="Times New Roman"/>
              </a:rPr>
              <a:t>had an artist's nature,  Monsieur Stubbs, and </a:t>
            </a:r>
            <a:r>
              <a:rPr dirty="0" sz="1450" spc="-5">
                <a:latin typeface="Times New Roman"/>
                <a:cs typeface="Times New Roman"/>
              </a:rPr>
              <a:t>you </a:t>
            </a:r>
            <a:r>
              <a:rPr dirty="0" sz="1450" spc="-10">
                <a:latin typeface="Times New Roman"/>
                <a:cs typeface="Times New Roman"/>
              </a:rPr>
              <a:t>must permit me to </a:t>
            </a:r>
            <a:r>
              <a:rPr dirty="0" sz="1450" spc="-5">
                <a:latin typeface="Times New Roman"/>
                <a:cs typeface="Times New Roman"/>
              </a:rPr>
              <a:t>be a </a:t>
            </a:r>
            <a:r>
              <a:rPr dirty="0" sz="1450" spc="-10">
                <a:latin typeface="Times New Roman"/>
                <a:cs typeface="Times New Roman"/>
              </a:rPr>
              <a:t>judge in such </a:t>
            </a:r>
            <a:r>
              <a:rPr dirty="0" sz="1450" spc="-5">
                <a:latin typeface="Times New Roman"/>
                <a:cs typeface="Times New Roman"/>
              </a:rPr>
              <a:t>a </a:t>
            </a:r>
            <a:r>
              <a:rPr dirty="0" sz="1450" spc="-10">
                <a:latin typeface="Times New Roman"/>
                <a:cs typeface="Times New Roman"/>
              </a:rPr>
              <a:t>question.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falsify </a:t>
            </a:r>
            <a:r>
              <a:rPr dirty="0" sz="1450" spc="-5">
                <a:latin typeface="Times New Roman"/>
                <a:cs typeface="Times New Roman"/>
              </a:rPr>
              <a:t>your </a:t>
            </a:r>
            <a:r>
              <a:rPr dirty="0" sz="1450" spc="-10">
                <a:latin typeface="Times New Roman"/>
                <a:cs typeface="Times New Roman"/>
              </a:rPr>
              <a:t>instincts; let me beseech </a:t>
            </a:r>
            <a:r>
              <a:rPr dirty="0" sz="1450" spc="-5">
                <a:latin typeface="Times New Roman"/>
                <a:cs typeface="Times New Roman"/>
              </a:rPr>
              <a:t>you </a:t>
            </a:r>
            <a:r>
              <a:rPr dirty="0" sz="1450" spc="-10">
                <a:latin typeface="Times New Roman"/>
                <a:cs typeface="Times New Roman"/>
              </a:rPr>
              <a:t>to follow the career  </a:t>
            </a:r>
            <a:r>
              <a:rPr dirty="0" sz="1450" spc="-5">
                <a:latin typeface="Times New Roman"/>
                <a:cs typeface="Times New Roman"/>
              </a:rPr>
              <a:t>of </a:t>
            </a:r>
            <a:r>
              <a:rPr dirty="0" sz="1450" spc="-10">
                <a:latin typeface="Times New Roman"/>
                <a:cs typeface="Times New Roman"/>
              </a:rPr>
              <a:t>an artist."</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returned Stubbs, with </a:t>
            </a:r>
            <a:r>
              <a:rPr dirty="0" sz="1450" spc="-5">
                <a:latin typeface="Times New Roman"/>
                <a:cs typeface="Times New Roman"/>
              </a:rPr>
              <a:t>a </a:t>
            </a:r>
            <a:r>
              <a:rPr dirty="0" sz="1450" spc="-10">
                <a:latin typeface="Times New Roman"/>
                <a:cs typeface="Times New Roman"/>
              </a:rPr>
              <a:t>chuckle. "I'm going to </a:t>
            </a:r>
            <a:r>
              <a:rPr dirty="0" sz="1450" spc="-5">
                <a:latin typeface="Times New Roman"/>
                <a:cs typeface="Times New Roman"/>
              </a:rPr>
              <a:t>be a</a:t>
            </a:r>
            <a:r>
              <a:rPr dirty="0" sz="1450" spc="85">
                <a:latin typeface="Times New Roman"/>
                <a:cs typeface="Times New Roman"/>
              </a:rPr>
              <a:t> </a:t>
            </a:r>
            <a:r>
              <a:rPr dirty="0" sz="1450" spc="-20">
                <a:latin typeface="Times New Roman"/>
                <a:cs typeface="Times New Roman"/>
              </a:rPr>
              <a:t>banker."</a:t>
            </a:r>
            <a:endParaRPr sz="1450">
              <a:latin typeface="Times New Roman"/>
              <a:cs typeface="Times New Roman"/>
            </a:endParaRPr>
          </a:p>
          <a:p>
            <a:pPr marL="12700" marR="5080">
              <a:lnSpc>
                <a:spcPts val="1730"/>
              </a:lnSpc>
              <a:spcBef>
                <a:spcPts val="915"/>
              </a:spcBef>
            </a:pPr>
            <a:r>
              <a:rPr dirty="0" sz="1450" spc="-10">
                <a:latin typeface="Times New Roman"/>
                <a:cs typeface="Times New Roman"/>
              </a:rPr>
              <a:t>"No," said Leon, "do </a:t>
            </a:r>
            <a:r>
              <a:rPr dirty="0" sz="1450" spc="-5">
                <a:latin typeface="Times New Roman"/>
                <a:cs typeface="Times New Roman"/>
              </a:rPr>
              <a:t>not </a:t>
            </a:r>
            <a:r>
              <a:rPr dirty="0" sz="1450" spc="-10">
                <a:latin typeface="Times New Roman"/>
                <a:cs typeface="Times New Roman"/>
              </a:rPr>
              <a:t>say so. Not that. A man with such </a:t>
            </a:r>
            <a:r>
              <a:rPr dirty="0" sz="1450" spc="-5">
                <a:latin typeface="Times New Roman"/>
                <a:cs typeface="Times New Roman"/>
              </a:rPr>
              <a:t>a </a:t>
            </a:r>
            <a:r>
              <a:rPr dirty="0" sz="1450" spc="-10">
                <a:latin typeface="Times New Roman"/>
                <a:cs typeface="Times New Roman"/>
              </a:rPr>
              <a:t>nature as yours  should </a:t>
            </a:r>
            <a:r>
              <a:rPr dirty="0" sz="1450" spc="-5">
                <a:latin typeface="Times New Roman"/>
                <a:cs typeface="Times New Roman"/>
              </a:rPr>
              <a:t>not </a:t>
            </a:r>
            <a:r>
              <a:rPr dirty="0" sz="1450" spc="-10">
                <a:latin typeface="Times New Roman"/>
                <a:cs typeface="Times New Roman"/>
              </a:rPr>
              <a:t>derogate so </a:t>
            </a:r>
            <a:r>
              <a:rPr dirty="0" sz="1450" spc="-30">
                <a:latin typeface="Times New Roman"/>
                <a:cs typeface="Times New Roman"/>
              </a:rPr>
              <a:t>far. </a:t>
            </a:r>
            <a:r>
              <a:rPr dirty="0" sz="1450" spc="-10">
                <a:latin typeface="Times New Roman"/>
                <a:cs typeface="Times New Roman"/>
              </a:rPr>
              <a:t>What are </a:t>
            </a:r>
            <a:r>
              <a:rPr dirty="0" sz="1450" spc="-5">
                <a:latin typeface="Times New Roman"/>
                <a:cs typeface="Times New Roman"/>
              </a:rPr>
              <a:t>a </a:t>
            </a:r>
            <a:r>
              <a:rPr dirty="0" sz="1450" spc="-10">
                <a:latin typeface="Times New Roman"/>
                <a:cs typeface="Times New Roman"/>
              </a:rPr>
              <a:t>few privations here and there, so long</a:t>
            </a:r>
            <a:r>
              <a:rPr dirty="0" sz="1450" spc="185">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5">
                <a:latin typeface="Times New Roman"/>
                <a:cs typeface="Times New Roman"/>
              </a:rPr>
              <a:t>you </a:t>
            </a:r>
            <a:r>
              <a:rPr dirty="0" sz="1450" spc="-10">
                <a:latin typeface="Times New Roman"/>
                <a:cs typeface="Times New Roman"/>
              </a:rPr>
              <a:t>are working for </a:t>
            </a:r>
            <a:r>
              <a:rPr dirty="0" sz="1450" spc="-5">
                <a:latin typeface="Times New Roman"/>
                <a:cs typeface="Times New Roman"/>
              </a:rPr>
              <a:t>a </a:t>
            </a:r>
            <a:r>
              <a:rPr dirty="0" sz="1450" spc="-10">
                <a:latin typeface="Times New Roman"/>
                <a:cs typeface="Times New Roman"/>
              </a:rPr>
              <a:t>high and noble</a:t>
            </a:r>
            <a:r>
              <a:rPr dirty="0" sz="1450" spc="20">
                <a:latin typeface="Times New Roman"/>
                <a:cs typeface="Times New Roman"/>
              </a:rPr>
              <a:t> </a:t>
            </a:r>
            <a:r>
              <a:rPr dirty="0" sz="1450" spc="-10">
                <a:latin typeface="Times New Roman"/>
                <a:cs typeface="Times New Roman"/>
              </a:rPr>
              <a:t>goal?"</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"This fellow's mad," </a:t>
            </a:r>
            <a:r>
              <a:rPr dirty="0" sz="1450" spc="-5">
                <a:latin typeface="Times New Roman"/>
                <a:cs typeface="Times New Roman"/>
              </a:rPr>
              <a:t>thought </a:t>
            </a:r>
            <a:r>
              <a:rPr dirty="0" sz="1450" spc="-10">
                <a:latin typeface="Times New Roman"/>
                <a:cs typeface="Times New Roman"/>
              </a:rPr>
              <a:t>Stubbs; "but the woman's rather </a:t>
            </a:r>
            <a:r>
              <a:rPr dirty="0" sz="1450" spc="-20">
                <a:latin typeface="Times New Roman"/>
                <a:cs typeface="Times New Roman"/>
              </a:rPr>
              <a:t>pretty, </a:t>
            </a:r>
            <a:r>
              <a:rPr dirty="0" sz="1450" spc="-10">
                <a:latin typeface="Times New Roman"/>
                <a:cs typeface="Times New Roman"/>
              </a:rPr>
              <a:t>and he's  </a:t>
            </a:r>
            <a:r>
              <a:rPr dirty="0" sz="1450" spc="-5">
                <a:latin typeface="Times New Roman"/>
                <a:cs typeface="Times New Roman"/>
              </a:rPr>
              <a:t>not </a:t>
            </a:r>
            <a:r>
              <a:rPr dirty="0" sz="1450" spc="-10">
                <a:latin typeface="Times New Roman"/>
                <a:cs typeface="Times New Roman"/>
              </a:rPr>
              <a:t>bad fun himself, if </a:t>
            </a:r>
            <a:r>
              <a:rPr dirty="0" sz="1450" spc="-5">
                <a:latin typeface="Times New Roman"/>
                <a:cs typeface="Times New Roman"/>
              </a:rPr>
              <a:t>you </a:t>
            </a:r>
            <a:r>
              <a:rPr dirty="0" sz="1450" spc="-10">
                <a:latin typeface="Times New Roman"/>
                <a:cs typeface="Times New Roman"/>
              </a:rPr>
              <a:t>come to that." What </a:t>
            </a:r>
            <a:r>
              <a:rPr dirty="0" sz="1450" spc="-5">
                <a:latin typeface="Times New Roman"/>
                <a:cs typeface="Times New Roman"/>
              </a:rPr>
              <a:t>he </a:t>
            </a:r>
            <a:r>
              <a:rPr dirty="0" sz="1450" spc="-10">
                <a:latin typeface="Times New Roman"/>
                <a:cs typeface="Times New Roman"/>
              </a:rPr>
              <a:t>said was different. "I  </a:t>
            </a:r>
            <a:r>
              <a:rPr dirty="0" sz="1450" spc="-5">
                <a:latin typeface="Times New Roman"/>
                <a:cs typeface="Times New Roman"/>
              </a:rPr>
              <a:t>thought you </a:t>
            </a:r>
            <a:r>
              <a:rPr dirty="0" sz="1450" spc="-10">
                <a:latin typeface="Times New Roman"/>
                <a:cs typeface="Times New Roman"/>
              </a:rPr>
              <a:t>said </a:t>
            </a:r>
            <a:r>
              <a:rPr dirty="0" sz="1450" spc="-5">
                <a:latin typeface="Times New Roman"/>
                <a:cs typeface="Times New Roman"/>
              </a:rPr>
              <a:t>you </a:t>
            </a:r>
            <a:r>
              <a:rPr dirty="0" sz="1450" spc="-10">
                <a:latin typeface="Times New Roman"/>
                <a:cs typeface="Times New Roman"/>
              </a:rPr>
              <a:t>were an</a:t>
            </a:r>
            <a:r>
              <a:rPr dirty="0" sz="1450">
                <a:latin typeface="Times New Roman"/>
                <a:cs typeface="Times New Roman"/>
              </a:rPr>
              <a:t> </a:t>
            </a:r>
            <a:r>
              <a:rPr dirty="0" sz="1450" spc="-10">
                <a:latin typeface="Times New Roman"/>
                <a:cs typeface="Times New Roman"/>
              </a:rPr>
              <a:t>actor?"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certainly did </a:t>
            </a:r>
            <a:r>
              <a:rPr dirty="0" sz="1450" spc="-5">
                <a:latin typeface="Times New Roman"/>
                <a:cs typeface="Times New Roman"/>
              </a:rPr>
              <a:t>so," </a:t>
            </a:r>
            <a:r>
              <a:rPr dirty="0" sz="1450" spc="-10">
                <a:latin typeface="Times New Roman"/>
                <a:cs typeface="Times New Roman"/>
              </a:rPr>
              <a:t>replied Leon. "I am one, </a:t>
            </a:r>
            <a:r>
              <a:rPr dirty="0" sz="1450" spc="-25">
                <a:latin typeface="Times New Roman"/>
                <a:cs typeface="Times New Roman"/>
              </a:rPr>
              <a:t>or, </a:t>
            </a:r>
            <a:r>
              <a:rPr dirty="0" sz="1450" spc="-10">
                <a:latin typeface="Times New Roman"/>
                <a:cs typeface="Times New Roman"/>
              </a:rPr>
              <a:t>alas!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was."</a:t>
            </a:r>
            <a:endParaRPr sz="1450">
              <a:latin typeface="Times New Roman"/>
              <a:cs typeface="Times New Roman"/>
            </a:endParaRPr>
          </a:p>
          <a:p>
            <a:pPr algn="just" marL="12700" marR="9525">
              <a:lnSpc>
                <a:spcPts val="1730"/>
              </a:lnSpc>
              <a:spcBef>
                <a:spcPts val="919"/>
              </a:spcBef>
            </a:pPr>
            <a:r>
              <a:rPr dirty="0" sz="1450" spc="-10">
                <a:latin typeface="Times New Roman"/>
                <a:cs typeface="Times New Roman"/>
              </a:rPr>
              <a:t>"And so </a:t>
            </a:r>
            <a:r>
              <a:rPr dirty="0" sz="1450" spc="-5">
                <a:latin typeface="Times New Roman"/>
                <a:cs typeface="Times New Roman"/>
              </a:rPr>
              <a:t>you </a:t>
            </a:r>
            <a:r>
              <a:rPr dirty="0" sz="1450" spc="-10">
                <a:latin typeface="Times New Roman"/>
                <a:cs typeface="Times New Roman"/>
              </a:rPr>
              <a:t>want me to </a:t>
            </a:r>
            <a:r>
              <a:rPr dirty="0" sz="1450" spc="-5">
                <a:latin typeface="Times New Roman"/>
                <a:cs typeface="Times New Roman"/>
              </a:rPr>
              <a:t>be </a:t>
            </a:r>
            <a:r>
              <a:rPr dirty="0" sz="1450" spc="-10">
                <a:latin typeface="Times New Roman"/>
                <a:cs typeface="Times New Roman"/>
              </a:rPr>
              <a:t>an </a:t>
            </a:r>
            <a:r>
              <a:rPr dirty="0" sz="1450" spc="-20">
                <a:latin typeface="Times New Roman"/>
                <a:cs typeface="Times New Roman"/>
              </a:rPr>
              <a:t>actor, </a:t>
            </a:r>
            <a:r>
              <a:rPr dirty="0" sz="1450" spc="-5">
                <a:latin typeface="Times New Roman"/>
                <a:cs typeface="Times New Roman"/>
              </a:rPr>
              <a:t>do </a:t>
            </a:r>
            <a:r>
              <a:rPr dirty="0" sz="1450" spc="-10">
                <a:latin typeface="Times New Roman"/>
                <a:cs typeface="Times New Roman"/>
              </a:rPr>
              <a:t>you?" continued the undergraduate.  </a:t>
            </a:r>
            <a:r>
              <a:rPr dirty="0" sz="1450" spc="-30">
                <a:latin typeface="Times New Roman"/>
                <a:cs typeface="Times New Roman"/>
              </a:rPr>
              <a:t>"Why,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could never so much as learn the </a:t>
            </a:r>
            <a:r>
              <a:rPr dirty="0" sz="1450" spc="-15">
                <a:latin typeface="Times New Roman"/>
                <a:cs typeface="Times New Roman"/>
              </a:rPr>
              <a:t>stuff; </a:t>
            </a:r>
            <a:r>
              <a:rPr dirty="0" sz="1450" spc="-10">
                <a:latin typeface="Times New Roman"/>
                <a:cs typeface="Times New Roman"/>
              </a:rPr>
              <a:t>my memory's like </a:t>
            </a:r>
            <a:r>
              <a:rPr dirty="0" sz="1450" spc="-5">
                <a:latin typeface="Times New Roman"/>
                <a:cs typeface="Times New Roman"/>
              </a:rPr>
              <a:t>a  </a:t>
            </a:r>
            <a:r>
              <a:rPr dirty="0" sz="1450" spc="-10">
                <a:latin typeface="Times New Roman"/>
                <a:cs typeface="Times New Roman"/>
              </a:rPr>
              <a:t>sieve; and as for acting, I've </a:t>
            </a:r>
            <a:r>
              <a:rPr dirty="0" sz="1450" spc="-5">
                <a:latin typeface="Times New Roman"/>
                <a:cs typeface="Times New Roman"/>
              </a:rPr>
              <a:t>no </a:t>
            </a:r>
            <a:r>
              <a:rPr dirty="0" sz="1450" spc="-10">
                <a:latin typeface="Times New Roman"/>
                <a:cs typeface="Times New Roman"/>
              </a:rPr>
              <a:t>more idea than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cat."</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"The stage is </a:t>
            </a:r>
            <a:r>
              <a:rPr dirty="0" sz="1450" spc="-5">
                <a:latin typeface="Times New Roman"/>
                <a:cs typeface="Times New Roman"/>
              </a:rPr>
              <a:t>not </a:t>
            </a:r>
            <a:r>
              <a:rPr dirty="0" sz="1450" spc="-10">
                <a:latin typeface="Times New Roman"/>
                <a:cs typeface="Times New Roman"/>
              </a:rPr>
              <a:t>the only course," said Leon. "Be </a:t>
            </a:r>
            <a:r>
              <a:rPr dirty="0" sz="1450" spc="-5">
                <a:latin typeface="Times New Roman"/>
                <a:cs typeface="Times New Roman"/>
              </a:rPr>
              <a:t>a </a:t>
            </a:r>
            <a:r>
              <a:rPr dirty="0" sz="1450" spc="-15">
                <a:latin typeface="Times New Roman"/>
                <a:cs typeface="Times New Roman"/>
              </a:rPr>
              <a:t>sculptor, </a:t>
            </a:r>
            <a:r>
              <a:rPr dirty="0" sz="1450" spc="-5">
                <a:latin typeface="Times New Roman"/>
                <a:cs typeface="Times New Roman"/>
              </a:rPr>
              <a:t>be a </a:t>
            </a:r>
            <a:r>
              <a:rPr dirty="0" sz="1450" spc="-15">
                <a:latin typeface="Times New Roman"/>
                <a:cs typeface="Times New Roman"/>
              </a:rPr>
              <a:t>dancer, </a:t>
            </a:r>
            <a:r>
              <a:rPr dirty="0" sz="1450" spc="-5">
                <a:latin typeface="Times New Roman"/>
                <a:cs typeface="Times New Roman"/>
              </a:rPr>
              <a:t>be a  </a:t>
            </a:r>
            <a:r>
              <a:rPr dirty="0" sz="1450" spc="-10">
                <a:latin typeface="Times New Roman"/>
                <a:cs typeface="Times New Roman"/>
              </a:rPr>
              <a:t>poet </a:t>
            </a:r>
            <a:r>
              <a:rPr dirty="0" sz="1450" spc="-5">
                <a:latin typeface="Times New Roman"/>
                <a:cs typeface="Times New Roman"/>
              </a:rPr>
              <a:t>or a </a:t>
            </a:r>
            <a:r>
              <a:rPr dirty="0" sz="1450" spc="-10">
                <a:latin typeface="Times New Roman"/>
                <a:cs typeface="Times New Roman"/>
              </a:rPr>
              <a:t>novelist; follow </a:t>
            </a:r>
            <a:r>
              <a:rPr dirty="0" sz="1450" spc="-5">
                <a:latin typeface="Times New Roman"/>
                <a:cs typeface="Times New Roman"/>
              </a:rPr>
              <a:t>your </a:t>
            </a:r>
            <a:r>
              <a:rPr dirty="0" sz="1450" spc="-10">
                <a:latin typeface="Times New Roman"/>
                <a:cs typeface="Times New Roman"/>
              </a:rPr>
              <a:t>heart, in short, and </a:t>
            </a:r>
            <a:r>
              <a:rPr dirty="0" sz="1450" spc="-5">
                <a:latin typeface="Times New Roman"/>
                <a:cs typeface="Times New Roman"/>
              </a:rPr>
              <a:t>do </a:t>
            </a:r>
            <a:r>
              <a:rPr dirty="0" sz="1450" spc="-10">
                <a:latin typeface="Times New Roman"/>
                <a:cs typeface="Times New Roman"/>
              </a:rPr>
              <a:t>some thorough work  before </a:t>
            </a:r>
            <a:r>
              <a:rPr dirty="0" sz="1450" spc="-5">
                <a:latin typeface="Times New Roman"/>
                <a:cs typeface="Times New Roman"/>
              </a:rPr>
              <a:t>you </a:t>
            </a:r>
            <a:r>
              <a:rPr dirty="0" sz="1450" spc="-10">
                <a:latin typeface="Times New Roman"/>
                <a:cs typeface="Times New Roman"/>
              </a:rPr>
              <a:t>die."</a:t>
            </a:r>
            <a:endParaRPr sz="1450">
              <a:latin typeface="Times New Roman"/>
              <a:cs typeface="Times New Roman"/>
            </a:endParaRPr>
          </a:p>
          <a:p>
            <a:pPr marL="12700" marR="1263650">
              <a:lnSpc>
                <a:spcPts val="2590"/>
              </a:lnSpc>
              <a:spcBef>
                <a:spcPts val="170"/>
              </a:spcBef>
            </a:pPr>
            <a:r>
              <a:rPr dirty="0" sz="1450" spc="-10">
                <a:latin typeface="Times New Roman"/>
                <a:cs typeface="Times New Roman"/>
              </a:rPr>
              <a:t>"And </a:t>
            </a:r>
            <a:r>
              <a:rPr dirty="0" sz="1450" spc="-5">
                <a:latin typeface="Times New Roman"/>
                <a:cs typeface="Times New Roman"/>
              </a:rPr>
              <a:t>do you </a:t>
            </a:r>
            <a:r>
              <a:rPr dirty="0" sz="1450" spc="-10">
                <a:latin typeface="Times New Roman"/>
                <a:cs typeface="Times New Roman"/>
              </a:rPr>
              <a:t>call all these things </a:t>
            </a:r>
            <a:r>
              <a:rPr dirty="0" sz="1450" spc="-30">
                <a:latin typeface="Times New Roman"/>
                <a:cs typeface="Times New Roman"/>
              </a:rPr>
              <a:t>ART?" </a:t>
            </a:r>
            <a:r>
              <a:rPr dirty="0" sz="1450" spc="-10">
                <a:latin typeface="Times New Roman"/>
                <a:cs typeface="Times New Roman"/>
              </a:rPr>
              <a:t>inquired Stubbs.  </a:t>
            </a:r>
            <a:r>
              <a:rPr dirty="0" sz="1450" spc="-30">
                <a:latin typeface="Times New Roman"/>
                <a:cs typeface="Times New Roman"/>
              </a:rPr>
              <a:t>"Why, </a:t>
            </a:r>
            <a:r>
              <a:rPr dirty="0" sz="1450" spc="-10">
                <a:latin typeface="Times New Roman"/>
                <a:cs typeface="Times New Roman"/>
              </a:rPr>
              <a:t>certainly!" returned Leon. "Are they </a:t>
            </a:r>
            <a:r>
              <a:rPr dirty="0" sz="1450" spc="-5">
                <a:latin typeface="Times New Roman"/>
                <a:cs typeface="Times New Roman"/>
              </a:rPr>
              <a:t>not </a:t>
            </a:r>
            <a:r>
              <a:rPr dirty="0" sz="1450" spc="-10">
                <a:latin typeface="Times New Roman"/>
                <a:cs typeface="Times New Roman"/>
              </a:rPr>
              <a:t>all</a:t>
            </a:r>
            <a:r>
              <a:rPr dirty="0" sz="1450" spc="100">
                <a:latin typeface="Times New Roman"/>
                <a:cs typeface="Times New Roman"/>
              </a:rPr>
              <a:t> </a:t>
            </a:r>
            <a:r>
              <a:rPr dirty="0" sz="1450" spc="-10">
                <a:latin typeface="Times New Roman"/>
                <a:cs typeface="Times New Roman"/>
              </a:rPr>
              <a:t>branches?"</a:t>
            </a:r>
            <a:endParaRPr sz="1450">
              <a:latin typeface="Times New Roman"/>
              <a:cs typeface="Times New Roman"/>
            </a:endParaRPr>
          </a:p>
          <a:p>
            <a:pPr marL="12700" marR="6350">
              <a:lnSpc>
                <a:spcPts val="1730"/>
              </a:lnSpc>
              <a:spcBef>
                <a:spcPts val="695"/>
              </a:spcBef>
            </a:pPr>
            <a:r>
              <a:rPr dirty="0" sz="1450" spc="-10">
                <a:latin typeface="Times New Roman"/>
                <a:cs typeface="Times New Roman"/>
              </a:rPr>
              <a:t>"Oh! </a:t>
            </a:r>
            <a:r>
              <a:rPr dirty="0" sz="1450" spc="-5">
                <a:latin typeface="Times New Roman"/>
                <a:cs typeface="Times New Roman"/>
              </a:rPr>
              <a:t>I </a:t>
            </a:r>
            <a:r>
              <a:rPr dirty="0" sz="1450" spc="-10">
                <a:latin typeface="Times New Roman"/>
                <a:cs typeface="Times New Roman"/>
              </a:rPr>
              <a:t>didn't </a:t>
            </a:r>
            <a:r>
              <a:rPr dirty="0" sz="1450" spc="-25">
                <a:latin typeface="Times New Roman"/>
                <a:cs typeface="Times New Roman"/>
              </a:rPr>
              <a:t>know," </a:t>
            </a:r>
            <a:r>
              <a:rPr dirty="0" sz="1450" spc="-10">
                <a:latin typeface="Times New Roman"/>
                <a:cs typeface="Times New Roman"/>
              </a:rPr>
              <a:t>replied the Englishman. "I </a:t>
            </a:r>
            <a:r>
              <a:rPr dirty="0" sz="1450" spc="-5">
                <a:latin typeface="Times New Roman"/>
                <a:cs typeface="Times New Roman"/>
              </a:rPr>
              <a:t>thought </a:t>
            </a:r>
            <a:r>
              <a:rPr dirty="0" sz="1450" spc="-10">
                <a:latin typeface="Times New Roman"/>
                <a:cs typeface="Times New Roman"/>
              </a:rPr>
              <a:t>an artist meant </a:t>
            </a:r>
            <a:r>
              <a:rPr dirty="0" sz="1450" spc="-5">
                <a:latin typeface="Times New Roman"/>
                <a:cs typeface="Times New Roman"/>
              </a:rPr>
              <a:t>a  </a:t>
            </a:r>
            <a:r>
              <a:rPr dirty="0" sz="1450" spc="-10">
                <a:latin typeface="Times New Roman"/>
                <a:cs typeface="Times New Roman"/>
              </a:rPr>
              <a:t>fellow who</a:t>
            </a:r>
            <a:r>
              <a:rPr dirty="0" sz="1450" spc="-5">
                <a:latin typeface="Times New Roman"/>
                <a:cs typeface="Times New Roman"/>
              </a:rPr>
              <a:t> </a:t>
            </a:r>
            <a:r>
              <a:rPr dirty="0" sz="1450" spc="-10">
                <a:latin typeface="Times New Roman"/>
                <a:cs typeface="Times New Roman"/>
              </a:rPr>
              <a:t>painted."</a:t>
            </a:r>
            <a:endParaRPr sz="1450">
              <a:latin typeface="Times New Roman"/>
              <a:cs typeface="Times New Roman"/>
            </a:endParaRPr>
          </a:p>
          <a:p>
            <a:pPr marL="12700">
              <a:lnSpc>
                <a:spcPct val="100000"/>
              </a:lnSpc>
              <a:spcBef>
                <a:spcPts val="795"/>
              </a:spcBef>
            </a:pPr>
            <a:r>
              <a:rPr dirty="0" sz="1450" spc="-10">
                <a:latin typeface="Times New Roman"/>
                <a:cs typeface="Times New Roman"/>
              </a:rPr>
              <a:t>The singer stared at him in some</a:t>
            </a:r>
            <a:r>
              <a:rPr dirty="0" sz="1450" spc="25">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algn="just" marL="12700" marR="11430">
              <a:lnSpc>
                <a:spcPts val="1730"/>
              </a:lnSpc>
              <a:spcBef>
                <a:spcPts val="915"/>
              </a:spcBef>
            </a:pPr>
            <a:r>
              <a:rPr dirty="0" sz="1450" spc="-10">
                <a:latin typeface="Times New Roman"/>
                <a:cs typeface="Times New Roman"/>
              </a:rPr>
              <a:t>"It is the difference </a:t>
            </a:r>
            <a:r>
              <a:rPr dirty="0" sz="1450" spc="-5">
                <a:latin typeface="Times New Roman"/>
                <a:cs typeface="Times New Roman"/>
              </a:rPr>
              <a:t>of </a:t>
            </a:r>
            <a:r>
              <a:rPr dirty="0" sz="1450" spc="-10">
                <a:latin typeface="Times New Roman"/>
                <a:cs typeface="Times New Roman"/>
              </a:rPr>
              <a:t>language," </a:t>
            </a:r>
            <a:r>
              <a:rPr dirty="0" sz="1450" spc="-5">
                <a:latin typeface="Times New Roman"/>
                <a:cs typeface="Times New Roman"/>
              </a:rPr>
              <a:t>he </a:t>
            </a:r>
            <a:r>
              <a:rPr dirty="0" sz="1450" spc="-10">
                <a:latin typeface="Times New Roman"/>
                <a:cs typeface="Times New Roman"/>
              </a:rPr>
              <a:t>said at last. "This </a:t>
            </a:r>
            <a:r>
              <a:rPr dirty="0" sz="1450" spc="-30">
                <a:latin typeface="Times New Roman"/>
                <a:cs typeface="Times New Roman"/>
              </a:rPr>
              <a:t>Tower </a:t>
            </a:r>
            <a:r>
              <a:rPr dirty="0" sz="1450" spc="-5">
                <a:latin typeface="Times New Roman"/>
                <a:cs typeface="Times New Roman"/>
              </a:rPr>
              <a:t>of </a:t>
            </a:r>
            <a:r>
              <a:rPr dirty="0" sz="1450" spc="-10">
                <a:latin typeface="Times New Roman"/>
                <a:cs typeface="Times New Roman"/>
              </a:rPr>
              <a:t>Babel, when  shall we have paid for it? If </a:t>
            </a:r>
            <a:r>
              <a:rPr dirty="0" sz="1450" spc="-5">
                <a:latin typeface="Times New Roman"/>
                <a:cs typeface="Times New Roman"/>
              </a:rPr>
              <a:t>I </a:t>
            </a:r>
            <a:r>
              <a:rPr dirty="0" sz="1450" spc="-10">
                <a:latin typeface="Times New Roman"/>
                <a:cs typeface="Times New Roman"/>
              </a:rPr>
              <a:t>could speak English </a:t>
            </a:r>
            <a:r>
              <a:rPr dirty="0" sz="1450" spc="-5">
                <a:latin typeface="Times New Roman"/>
                <a:cs typeface="Times New Roman"/>
              </a:rPr>
              <a:t>you </a:t>
            </a:r>
            <a:r>
              <a:rPr dirty="0" sz="1450" spc="-10">
                <a:latin typeface="Times New Roman"/>
                <a:cs typeface="Times New Roman"/>
              </a:rPr>
              <a:t>would follow me more  </a:t>
            </a:r>
            <a:r>
              <a:rPr dirty="0" sz="1450" spc="-20">
                <a:latin typeface="Times New Roman"/>
                <a:cs typeface="Times New Roman"/>
              </a:rPr>
              <a:t>readily."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"Between </a:t>
            </a:r>
            <a:r>
              <a:rPr dirty="0" sz="1450" spc="-5">
                <a:latin typeface="Times New Roman"/>
                <a:cs typeface="Times New Roman"/>
              </a:rPr>
              <a:t>you </a:t>
            </a:r>
            <a:r>
              <a:rPr dirty="0" sz="1450" spc="-10">
                <a:latin typeface="Times New Roman"/>
                <a:cs typeface="Times New Roman"/>
              </a:rPr>
              <a:t>and me, </a:t>
            </a:r>
            <a:r>
              <a:rPr dirty="0" sz="1450" spc="-5">
                <a:latin typeface="Times New Roman"/>
                <a:cs typeface="Times New Roman"/>
              </a:rPr>
              <a:t>I don't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should," replied the </a:t>
            </a:r>
            <a:r>
              <a:rPr dirty="0" sz="1450" spc="-20">
                <a:latin typeface="Times New Roman"/>
                <a:cs typeface="Times New Roman"/>
              </a:rPr>
              <a:t>other. </a:t>
            </a:r>
            <a:r>
              <a:rPr dirty="0" sz="1450" spc="-45">
                <a:latin typeface="Times New Roman"/>
                <a:cs typeface="Times New Roman"/>
              </a:rPr>
              <a:t>"You </a:t>
            </a:r>
            <a:r>
              <a:rPr dirty="0" sz="1450" spc="-10">
                <a:latin typeface="Times New Roman"/>
                <a:cs typeface="Times New Roman"/>
              </a:rPr>
              <a:t>seem  to have </a:t>
            </a:r>
            <a:r>
              <a:rPr dirty="0" sz="1450" spc="-5">
                <a:latin typeface="Times New Roman"/>
                <a:cs typeface="Times New Roman"/>
              </a:rPr>
              <a:t>thought a </a:t>
            </a:r>
            <a:r>
              <a:rPr dirty="0" sz="1450" spc="-10">
                <a:latin typeface="Times New Roman"/>
                <a:cs typeface="Times New Roman"/>
              </a:rPr>
              <a:t>devil </a:t>
            </a:r>
            <a:r>
              <a:rPr dirty="0" sz="1450" spc="-5">
                <a:latin typeface="Times New Roman"/>
                <a:cs typeface="Times New Roman"/>
              </a:rPr>
              <a:t>of a lot </a:t>
            </a:r>
            <a:r>
              <a:rPr dirty="0" sz="1450" spc="-10">
                <a:latin typeface="Times New Roman"/>
                <a:cs typeface="Times New Roman"/>
              </a:rPr>
              <a:t>about this business. For my part, </a:t>
            </a:r>
            <a:r>
              <a:rPr dirty="0" sz="1450" spc="-5">
                <a:latin typeface="Times New Roman"/>
                <a:cs typeface="Times New Roman"/>
              </a:rPr>
              <a:t>I </a:t>
            </a:r>
            <a:r>
              <a:rPr dirty="0" sz="1450" spc="-10">
                <a:latin typeface="Times New Roman"/>
                <a:cs typeface="Times New Roman"/>
              </a:rPr>
              <a:t>admire the  stars, and like to have them shining </a:t>
            </a:r>
            <a:r>
              <a:rPr dirty="0" sz="1450" spc="-5">
                <a:latin typeface="Times New Roman"/>
                <a:cs typeface="Times New Roman"/>
              </a:rPr>
              <a:t>- </a:t>
            </a:r>
            <a:r>
              <a:rPr dirty="0" sz="1450" spc="-10">
                <a:latin typeface="Times New Roman"/>
                <a:cs typeface="Times New Roman"/>
              </a:rPr>
              <a:t>it's so cheery </a:t>
            </a:r>
            <a:r>
              <a:rPr dirty="0" sz="1450" spc="-5">
                <a:latin typeface="Times New Roman"/>
                <a:cs typeface="Times New Roman"/>
              </a:rPr>
              <a:t>- but </a:t>
            </a:r>
            <a:r>
              <a:rPr dirty="0" sz="1450" spc="-10">
                <a:latin typeface="Times New Roman"/>
                <a:cs typeface="Times New Roman"/>
              </a:rPr>
              <a:t>hang me if </a:t>
            </a:r>
            <a:r>
              <a:rPr dirty="0" sz="1450" spc="-5">
                <a:latin typeface="Times New Roman"/>
                <a:cs typeface="Times New Roman"/>
              </a:rPr>
              <a:t>I </a:t>
            </a:r>
            <a:r>
              <a:rPr dirty="0" sz="1450" spc="-10">
                <a:latin typeface="Times New Roman"/>
                <a:cs typeface="Times New Roman"/>
              </a:rPr>
              <a:t>had an  idea it had anything to </a:t>
            </a:r>
            <a:r>
              <a:rPr dirty="0" sz="1450" spc="-5">
                <a:latin typeface="Times New Roman"/>
                <a:cs typeface="Times New Roman"/>
              </a:rPr>
              <a:t>do </a:t>
            </a:r>
            <a:r>
              <a:rPr dirty="0" sz="1450" spc="-10">
                <a:latin typeface="Times New Roman"/>
                <a:cs typeface="Times New Roman"/>
              </a:rPr>
              <a:t>with art! It's </a:t>
            </a:r>
            <a:r>
              <a:rPr dirty="0" sz="1450" spc="-5">
                <a:latin typeface="Times New Roman"/>
                <a:cs typeface="Times New Roman"/>
              </a:rPr>
              <a:t>not </a:t>
            </a:r>
            <a:r>
              <a:rPr dirty="0" sz="1450" spc="-10">
                <a:latin typeface="Times New Roman"/>
                <a:cs typeface="Times New Roman"/>
              </a:rPr>
              <a:t>in my line, </a:t>
            </a:r>
            <a:r>
              <a:rPr dirty="0" sz="1450" spc="-5">
                <a:latin typeface="Times New Roman"/>
                <a:cs typeface="Times New Roman"/>
              </a:rPr>
              <a:t>you </a:t>
            </a:r>
            <a:r>
              <a:rPr dirty="0" sz="1450" spc="-10">
                <a:latin typeface="Times New Roman"/>
                <a:cs typeface="Times New Roman"/>
              </a:rPr>
              <a:t>see. I'm </a:t>
            </a:r>
            <a:r>
              <a:rPr dirty="0" sz="1450" spc="-5">
                <a:latin typeface="Times New Roman"/>
                <a:cs typeface="Times New Roman"/>
              </a:rPr>
              <a:t>not  </a:t>
            </a:r>
            <a:r>
              <a:rPr dirty="0" sz="1450" spc="-10">
                <a:latin typeface="Times New Roman"/>
                <a:cs typeface="Times New Roman"/>
              </a:rPr>
              <a:t>intellectual;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trouble to scrape through my exams.,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you! </a:t>
            </a:r>
            <a:r>
              <a:rPr dirty="0" sz="1450" spc="-10">
                <a:latin typeface="Times New Roman"/>
                <a:cs typeface="Times New Roman"/>
              </a:rPr>
              <a:t>But I'm </a:t>
            </a:r>
            <a:r>
              <a:rPr dirty="0" sz="1450" spc="-5">
                <a:latin typeface="Times New Roman"/>
                <a:cs typeface="Times New Roman"/>
              </a:rPr>
              <a:t>not a </a:t>
            </a:r>
            <a:r>
              <a:rPr dirty="0" sz="1450" spc="-10">
                <a:latin typeface="Times New Roman"/>
                <a:cs typeface="Times New Roman"/>
              </a:rPr>
              <a:t>bad sort at bottom," </a:t>
            </a:r>
            <a:r>
              <a:rPr dirty="0" sz="1450" spc="-5">
                <a:latin typeface="Times New Roman"/>
                <a:cs typeface="Times New Roman"/>
              </a:rPr>
              <a:t>he </a:t>
            </a:r>
            <a:r>
              <a:rPr dirty="0" sz="1450" spc="-10">
                <a:latin typeface="Times New Roman"/>
                <a:cs typeface="Times New Roman"/>
              </a:rPr>
              <a:t>added, seeing his interlocutor  looked distressed even in the dim starshine, "and </a:t>
            </a:r>
            <a:r>
              <a:rPr dirty="0" sz="1450" spc="-5">
                <a:latin typeface="Times New Roman"/>
                <a:cs typeface="Times New Roman"/>
              </a:rPr>
              <a:t>I </a:t>
            </a:r>
            <a:r>
              <a:rPr dirty="0" sz="1450" spc="-10">
                <a:latin typeface="Times New Roman"/>
                <a:cs typeface="Times New Roman"/>
              </a:rPr>
              <a:t>rather like the </a:t>
            </a:r>
            <a:r>
              <a:rPr dirty="0" sz="1450" spc="-25">
                <a:latin typeface="Times New Roman"/>
                <a:cs typeface="Times New Roman"/>
              </a:rPr>
              <a:t>play, </a:t>
            </a:r>
            <a:r>
              <a:rPr dirty="0" sz="1450" spc="-10">
                <a:latin typeface="Times New Roman"/>
                <a:cs typeface="Times New Roman"/>
              </a:rPr>
              <a:t>and  music, and guitars, and</a:t>
            </a:r>
            <a:r>
              <a:rPr dirty="0" sz="1450" spc="10">
                <a:latin typeface="Times New Roman"/>
                <a:cs typeface="Times New Roman"/>
              </a:rPr>
              <a:t> </a:t>
            </a:r>
            <a:r>
              <a:rPr dirty="0" sz="1450" spc="-10">
                <a:latin typeface="Times New Roman"/>
                <a:cs typeface="Times New Roman"/>
              </a:rPr>
              <a:t>things."</a:t>
            </a:r>
            <a:endParaRPr sz="1450">
              <a:latin typeface="Times New Roman"/>
              <a:cs typeface="Times New Roman"/>
            </a:endParaRPr>
          </a:p>
          <a:p>
            <a:pPr algn="just" marL="12700" marR="12065">
              <a:lnSpc>
                <a:spcPts val="1730"/>
              </a:lnSpc>
              <a:spcBef>
                <a:spcPts val="855"/>
              </a:spcBef>
            </a:pPr>
            <a:r>
              <a:rPr dirty="0" sz="1450" spc="-10">
                <a:latin typeface="Times New Roman"/>
                <a:cs typeface="Times New Roman"/>
              </a:rPr>
              <a:t>Leon had </a:t>
            </a:r>
            <a:r>
              <a:rPr dirty="0" sz="1450" spc="-5">
                <a:latin typeface="Times New Roman"/>
                <a:cs typeface="Times New Roman"/>
              </a:rPr>
              <a:t>a </a:t>
            </a:r>
            <a:r>
              <a:rPr dirty="0" sz="1450" spc="-10">
                <a:latin typeface="Times New Roman"/>
                <a:cs typeface="Times New Roman"/>
              </a:rPr>
              <a:t>perception that the understanding was incomplete. He changed the  subject.</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"And so </a:t>
            </a:r>
            <a:r>
              <a:rPr dirty="0" sz="1450" spc="-5">
                <a:latin typeface="Times New Roman"/>
                <a:cs typeface="Times New Roman"/>
              </a:rPr>
              <a:t>you </a:t>
            </a:r>
            <a:r>
              <a:rPr dirty="0" sz="1450" spc="-10">
                <a:latin typeface="Times New Roman"/>
                <a:cs typeface="Times New Roman"/>
              </a:rPr>
              <a:t>travel </a:t>
            </a:r>
            <a:r>
              <a:rPr dirty="0" sz="1450" spc="-5">
                <a:latin typeface="Times New Roman"/>
                <a:cs typeface="Times New Roman"/>
              </a:rPr>
              <a:t>on </a:t>
            </a:r>
            <a:r>
              <a:rPr dirty="0" sz="1450" spc="-10">
                <a:latin typeface="Times New Roman"/>
                <a:cs typeface="Times New Roman"/>
              </a:rPr>
              <a:t>foot?" </a:t>
            </a:r>
            <a:r>
              <a:rPr dirty="0" sz="1450" spc="-5">
                <a:latin typeface="Times New Roman"/>
                <a:cs typeface="Times New Roman"/>
              </a:rPr>
              <a:t>he </a:t>
            </a:r>
            <a:r>
              <a:rPr dirty="0" sz="1450" spc="-10">
                <a:latin typeface="Times New Roman"/>
                <a:cs typeface="Times New Roman"/>
              </a:rPr>
              <a:t>continued. "How romantic! How courageous!  And how are </a:t>
            </a:r>
            <a:r>
              <a:rPr dirty="0" sz="1450" spc="-5">
                <a:latin typeface="Times New Roman"/>
                <a:cs typeface="Times New Roman"/>
              </a:rPr>
              <a:t>you </a:t>
            </a:r>
            <a:r>
              <a:rPr dirty="0" sz="1450" spc="-10">
                <a:latin typeface="Times New Roman"/>
                <a:cs typeface="Times New Roman"/>
              </a:rPr>
              <a:t>pleased with my land? How does the scenery </a:t>
            </a:r>
            <a:r>
              <a:rPr dirty="0" sz="1450" spc="-15">
                <a:latin typeface="Times New Roman"/>
                <a:cs typeface="Times New Roman"/>
              </a:rPr>
              <a:t>affect </a:t>
            </a:r>
            <a:r>
              <a:rPr dirty="0" sz="1450" spc="-5">
                <a:latin typeface="Times New Roman"/>
                <a:cs typeface="Times New Roman"/>
              </a:rPr>
              <a:t>you  </a:t>
            </a:r>
            <a:r>
              <a:rPr dirty="0" sz="1450" spc="-10">
                <a:latin typeface="Times New Roman"/>
                <a:cs typeface="Times New Roman"/>
              </a:rPr>
              <a:t>among these wild hills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ours?"</a:t>
            </a:r>
            <a:endParaRPr sz="1450">
              <a:latin typeface="Times New Roman"/>
              <a:cs typeface="Times New Roman"/>
            </a:endParaRPr>
          </a:p>
          <a:p>
            <a:pPr algn="just" marL="12700" marR="5715">
              <a:lnSpc>
                <a:spcPts val="1730"/>
              </a:lnSpc>
              <a:spcBef>
                <a:spcPts val="860"/>
              </a:spcBef>
            </a:pPr>
            <a:r>
              <a:rPr dirty="0" sz="1450" spc="-30">
                <a:latin typeface="Times New Roman"/>
                <a:cs typeface="Times New Roman"/>
              </a:rPr>
              <a:t>"Well, </a:t>
            </a:r>
            <a:r>
              <a:rPr dirty="0" sz="1450" spc="-10">
                <a:latin typeface="Times New Roman"/>
                <a:cs typeface="Times New Roman"/>
              </a:rPr>
              <a:t>the fact is," began Stubbs </a:t>
            </a:r>
            <a:r>
              <a:rPr dirty="0" sz="1450" spc="-5">
                <a:latin typeface="Times New Roman"/>
                <a:cs typeface="Times New Roman"/>
              </a:rPr>
              <a:t>- he </a:t>
            </a:r>
            <a:r>
              <a:rPr dirty="0" sz="1450" spc="-10">
                <a:latin typeface="Times New Roman"/>
                <a:cs typeface="Times New Roman"/>
              </a:rPr>
              <a:t>was about to say that </a:t>
            </a:r>
            <a:r>
              <a:rPr dirty="0" sz="1450" spc="-5">
                <a:latin typeface="Times New Roman"/>
                <a:cs typeface="Times New Roman"/>
              </a:rPr>
              <a:t>he </a:t>
            </a:r>
            <a:r>
              <a:rPr dirty="0" sz="1450" spc="-10">
                <a:latin typeface="Times New Roman"/>
                <a:cs typeface="Times New Roman"/>
              </a:rPr>
              <a:t>didn't care for  </a:t>
            </a:r>
            <a:r>
              <a:rPr dirty="0" sz="1450" spc="-20">
                <a:latin typeface="Times New Roman"/>
                <a:cs typeface="Times New Roman"/>
              </a:rPr>
              <a:t>scenery, </a:t>
            </a:r>
            <a:r>
              <a:rPr dirty="0" sz="1450" spc="-10">
                <a:latin typeface="Times New Roman"/>
                <a:cs typeface="Times New Roman"/>
              </a:rPr>
              <a:t>which was </a:t>
            </a:r>
            <a:r>
              <a:rPr dirty="0" sz="1450" spc="-5">
                <a:latin typeface="Times New Roman"/>
                <a:cs typeface="Times New Roman"/>
              </a:rPr>
              <a:t>not </a:t>
            </a:r>
            <a:r>
              <a:rPr dirty="0" sz="1450" spc="-10">
                <a:latin typeface="Times New Roman"/>
                <a:cs typeface="Times New Roman"/>
              </a:rPr>
              <a:t>at all true, being,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contrary, </a:t>
            </a:r>
            <a:r>
              <a:rPr dirty="0" sz="1450" spc="-10">
                <a:latin typeface="Times New Roman"/>
                <a:cs typeface="Times New Roman"/>
              </a:rPr>
              <a:t>only an athletic  undergraduate pretension; </a:t>
            </a:r>
            <a:r>
              <a:rPr dirty="0" sz="1450" spc="-5">
                <a:latin typeface="Times New Roman"/>
                <a:cs typeface="Times New Roman"/>
              </a:rPr>
              <a:t>but he </a:t>
            </a:r>
            <a:r>
              <a:rPr dirty="0" sz="1450" spc="-10">
                <a:latin typeface="Times New Roman"/>
                <a:cs typeface="Times New Roman"/>
              </a:rPr>
              <a:t>had begun to suspect that Berthelini liked </a:t>
            </a:r>
            <a:r>
              <a:rPr dirty="0" sz="1450" spc="-5">
                <a:latin typeface="Times New Roman"/>
                <a:cs typeface="Times New Roman"/>
              </a:rPr>
              <a:t>a  </a:t>
            </a:r>
            <a:r>
              <a:rPr dirty="0" sz="1450" spc="-10">
                <a:latin typeface="Times New Roman"/>
                <a:cs typeface="Times New Roman"/>
              </a:rPr>
              <a:t>different</a:t>
            </a:r>
            <a:r>
              <a:rPr dirty="0" sz="1450" spc="100">
                <a:latin typeface="Times New Roman"/>
                <a:cs typeface="Times New Roman"/>
              </a:rPr>
              <a:t> </a:t>
            </a:r>
            <a:r>
              <a:rPr dirty="0" sz="1450" spc="-10">
                <a:latin typeface="Times New Roman"/>
                <a:cs typeface="Times New Roman"/>
              </a:rPr>
              <a:t>sort</a:t>
            </a:r>
            <a:r>
              <a:rPr dirty="0" sz="1450" spc="100">
                <a:latin typeface="Times New Roman"/>
                <a:cs typeface="Times New Roman"/>
              </a:rPr>
              <a:t>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meat,</a:t>
            </a:r>
            <a:r>
              <a:rPr dirty="0" sz="1450" spc="105">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10">
                <a:latin typeface="Times New Roman"/>
                <a:cs typeface="Times New Roman"/>
              </a:rPr>
              <a:t>substituted</a:t>
            </a:r>
            <a:r>
              <a:rPr dirty="0" sz="1450" spc="105">
                <a:latin typeface="Times New Roman"/>
                <a:cs typeface="Times New Roman"/>
              </a:rPr>
              <a:t> </a:t>
            </a:r>
            <a:r>
              <a:rPr dirty="0" sz="1450" spc="-10">
                <a:latin typeface="Times New Roman"/>
                <a:cs typeface="Times New Roman"/>
              </a:rPr>
              <a:t>something</a:t>
            </a:r>
            <a:r>
              <a:rPr dirty="0" sz="1450" spc="110">
                <a:latin typeface="Times New Roman"/>
                <a:cs typeface="Times New Roman"/>
              </a:rPr>
              <a:t> </a:t>
            </a:r>
            <a:r>
              <a:rPr dirty="0" sz="1450" spc="-10">
                <a:latin typeface="Times New Roman"/>
                <a:cs typeface="Times New Roman"/>
              </a:rPr>
              <a:t>else</a:t>
            </a:r>
            <a:r>
              <a:rPr dirty="0" sz="1450" spc="105">
                <a:latin typeface="Times New Roman"/>
                <a:cs typeface="Times New Roman"/>
              </a:rPr>
              <a:t> </a:t>
            </a:r>
            <a:r>
              <a:rPr dirty="0" sz="1450" spc="-5">
                <a:latin typeface="Times New Roman"/>
                <a:cs typeface="Times New Roman"/>
              </a:rPr>
              <a:t>-</a:t>
            </a:r>
            <a:r>
              <a:rPr dirty="0" sz="1450" spc="100">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fact</a:t>
            </a:r>
            <a:r>
              <a:rPr dirty="0" sz="1450" spc="100">
                <a:latin typeface="Times New Roman"/>
                <a:cs typeface="Times New Roman"/>
              </a:rPr>
              <a:t> </a:t>
            </a:r>
            <a:r>
              <a:rPr dirty="0" sz="1450" spc="-10">
                <a:latin typeface="Times New Roman"/>
                <a:cs typeface="Times New Roman"/>
              </a:rPr>
              <a:t>is,</a:t>
            </a:r>
            <a:r>
              <a:rPr dirty="0" sz="1450" spc="105">
                <a:latin typeface="Times New Roman"/>
                <a:cs typeface="Times New Roman"/>
              </a:rPr>
              <a:t> </a:t>
            </a:r>
            <a:r>
              <a:rPr dirty="0" sz="1450" spc="-5">
                <a:latin typeface="Times New Roman"/>
                <a:cs typeface="Times New Roman"/>
              </a:rPr>
              <a:t>I</a:t>
            </a:r>
            <a:r>
              <a:rPr dirty="0" sz="1450" spc="105">
                <a:latin typeface="Times New Roman"/>
                <a:cs typeface="Times New Roman"/>
              </a:rPr>
              <a:t> </a:t>
            </a:r>
            <a:r>
              <a:rPr dirty="0" sz="1450" spc="-10">
                <a:latin typeface="Times New Roman"/>
                <a:cs typeface="Times New Roman"/>
              </a:rPr>
              <a:t>think</a:t>
            </a:r>
            <a:r>
              <a:rPr dirty="0" sz="1450" spc="10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170" cy="5513705"/>
          </a:xfrm>
          <a:prstGeom prst="rect">
            <a:avLst/>
          </a:prstGeom>
        </p:spPr>
        <p:txBody>
          <a:bodyPr wrap="square" lIns="0" tIns="19685" rIns="0" bIns="0" rtlCol="0" vert="horz">
            <a:spAutoFit/>
          </a:bodyPr>
          <a:lstStyle/>
          <a:p>
            <a:pPr marL="12700" marR="10795">
              <a:lnSpc>
                <a:spcPts val="1730"/>
              </a:lnSpc>
              <a:spcBef>
                <a:spcPts val="155"/>
              </a:spcBef>
            </a:pPr>
            <a:r>
              <a:rPr dirty="0" sz="1450" spc="-25">
                <a:latin typeface="Times New Roman"/>
                <a:cs typeface="Times New Roman"/>
              </a:rPr>
              <a:t>jolly. </a:t>
            </a:r>
            <a:r>
              <a:rPr dirty="0" sz="1450" spc="-10">
                <a:latin typeface="Times New Roman"/>
                <a:cs typeface="Times New Roman"/>
              </a:rPr>
              <a:t>They told me it was </a:t>
            </a:r>
            <a:r>
              <a:rPr dirty="0" sz="1450" spc="-5">
                <a:latin typeface="Times New Roman"/>
                <a:cs typeface="Times New Roman"/>
              </a:rPr>
              <a:t>no good up </a:t>
            </a:r>
            <a:r>
              <a:rPr dirty="0" sz="1450" spc="-10">
                <a:latin typeface="Times New Roman"/>
                <a:cs typeface="Times New Roman"/>
              </a:rPr>
              <a:t>here; even the guide-book said so; </a:t>
            </a:r>
            <a:r>
              <a:rPr dirty="0" sz="1450" spc="-5">
                <a:latin typeface="Times New Roman"/>
                <a:cs typeface="Times New Roman"/>
              </a:rPr>
              <a:t>but I  don't </a:t>
            </a:r>
            <a:r>
              <a:rPr dirty="0" sz="1450" spc="-10">
                <a:latin typeface="Times New Roman"/>
                <a:cs typeface="Times New Roman"/>
              </a:rPr>
              <a:t>know what they meant. </a:t>
            </a:r>
            <a:r>
              <a:rPr dirty="0" sz="1450" spc="-5">
                <a:latin typeface="Times New Roman"/>
                <a:cs typeface="Times New Roman"/>
              </a:rPr>
              <a:t>I </a:t>
            </a:r>
            <a:r>
              <a:rPr dirty="0" sz="1450" spc="-10">
                <a:latin typeface="Times New Roman"/>
                <a:cs typeface="Times New Roman"/>
              </a:rPr>
              <a:t>think it is deuced pretty </a:t>
            </a:r>
            <a:r>
              <a:rPr dirty="0" sz="1450" spc="-5">
                <a:latin typeface="Times New Roman"/>
                <a:cs typeface="Times New Roman"/>
              </a:rPr>
              <a:t>- upon </a:t>
            </a:r>
            <a:r>
              <a:rPr dirty="0" sz="1450" spc="-10">
                <a:latin typeface="Times New Roman"/>
                <a:cs typeface="Times New Roman"/>
              </a:rPr>
              <a:t>my word, </a:t>
            </a:r>
            <a:r>
              <a:rPr dirty="0" sz="1450" spc="-5">
                <a:latin typeface="Times New Roman"/>
                <a:cs typeface="Times New Roman"/>
              </a:rPr>
              <a:t>I</a:t>
            </a:r>
            <a:r>
              <a:rPr dirty="0" sz="1450" spc="114">
                <a:latin typeface="Times New Roman"/>
                <a:cs typeface="Times New Roman"/>
              </a:rPr>
              <a:t> </a:t>
            </a:r>
            <a:r>
              <a:rPr dirty="0" sz="1450" spc="-5">
                <a:latin typeface="Times New Roman"/>
                <a:cs typeface="Times New Roman"/>
              </a:rPr>
              <a:t>do."</a:t>
            </a:r>
            <a:endParaRPr sz="1450">
              <a:latin typeface="Times New Roman"/>
              <a:cs typeface="Times New Roman"/>
            </a:endParaRPr>
          </a:p>
          <a:p>
            <a:pPr marL="12700" marR="416559">
              <a:lnSpc>
                <a:spcPts val="2590"/>
              </a:lnSpc>
              <a:spcBef>
                <a:spcPts val="175"/>
              </a:spcBef>
            </a:pPr>
            <a:r>
              <a:rPr dirty="0" sz="1450" spc="-10">
                <a:latin typeface="Times New Roman"/>
                <a:cs typeface="Times New Roman"/>
              </a:rPr>
              <a:t>At this moment, in the most unexpected </a:t>
            </a:r>
            <a:r>
              <a:rPr dirty="0" sz="1450" spc="-15">
                <a:latin typeface="Times New Roman"/>
                <a:cs typeface="Times New Roman"/>
              </a:rPr>
              <a:t>manner, </a:t>
            </a:r>
            <a:r>
              <a:rPr dirty="0" sz="1450" spc="-10">
                <a:latin typeface="Times New Roman"/>
                <a:cs typeface="Times New Roman"/>
              </a:rPr>
              <a:t>Elvira burst into tears.  "My voice!" she cried. "Leon, if </a:t>
            </a:r>
            <a:r>
              <a:rPr dirty="0" sz="1450" spc="-5">
                <a:latin typeface="Times New Roman"/>
                <a:cs typeface="Times New Roman"/>
              </a:rPr>
              <a:t>I </a:t>
            </a:r>
            <a:r>
              <a:rPr dirty="0" sz="1450" spc="-10">
                <a:latin typeface="Times New Roman"/>
                <a:cs typeface="Times New Roman"/>
              </a:rPr>
              <a:t>stay here longer </a:t>
            </a:r>
            <a:r>
              <a:rPr dirty="0" sz="1450" spc="-5">
                <a:latin typeface="Times New Roman"/>
                <a:cs typeface="Times New Roman"/>
              </a:rPr>
              <a:t>I </a:t>
            </a:r>
            <a:r>
              <a:rPr dirty="0" sz="1450" spc="-10">
                <a:latin typeface="Times New Roman"/>
                <a:cs typeface="Times New Roman"/>
              </a:rPr>
              <a:t>shall lose my</a:t>
            </a:r>
            <a:r>
              <a:rPr dirty="0" sz="1450" spc="145">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10795">
              <a:lnSpc>
                <a:spcPts val="1730"/>
              </a:lnSpc>
              <a:spcBef>
                <a:spcPts val="690"/>
              </a:spcBef>
            </a:pPr>
            <a:r>
              <a:rPr dirty="0" sz="1450" spc="-45">
                <a:latin typeface="Times New Roman"/>
                <a:cs typeface="Times New Roman"/>
              </a:rPr>
              <a:t>"You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stay another moment," cried the </a:t>
            </a:r>
            <a:r>
              <a:rPr dirty="0" sz="1450" spc="-25">
                <a:latin typeface="Times New Roman"/>
                <a:cs typeface="Times New Roman"/>
              </a:rPr>
              <a:t>actor.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have to beat in </a:t>
            </a:r>
            <a:r>
              <a:rPr dirty="0" sz="1450" spc="-5">
                <a:latin typeface="Times New Roman"/>
                <a:cs typeface="Times New Roman"/>
              </a:rPr>
              <a:t>a  </a:t>
            </a:r>
            <a:r>
              <a:rPr dirty="0" sz="1450" spc="-20">
                <a:latin typeface="Times New Roman"/>
                <a:cs typeface="Times New Roman"/>
              </a:rPr>
              <a:t>door,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have to burn the town, </a:t>
            </a:r>
            <a:r>
              <a:rPr dirty="0" sz="1450" spc="-5">
                <a:latin typeface="Times New Roman"/>
                <a:cs typeface="Times New Roman"/>
              </a:rPr>
              <a:t>I </a:t>
            </a:r>
            <a:r>
              <a:rPr dirty="0" sz="1450" spc="-10">
                <a:latin typeface="Times New Roman"/>
                <a:cs typeface="Times New Roman"/>
              </a:rPr>
              <a:t>shall find </a:t>
            </a:r>
            <a:r>
              <a:rPr dirty="0" sz="1450" spc="-5">
                <a:latin typeface="Times New Roman"/>
                <a:cs typeface="Times New Roman"/>
              </a:rPr>
              <a:t>you</a:t>
            </a:r>
            <a:r>
              <a:rPr dirty="0" sz="1450" spc="70">
                <a:latin typeface="Times New Roman"/>
                <a:cs typeface="Times New Roman"/>
              </a:rPr>
              <a:t> </a:t>
            </a:r>
            <a:r>
              <a:rPr dirty="0" sz="1450" spc="-20">
                <a:latin typeface="Times New Roman"/>
                <a:cs typeface="Times New Roman"/>
              </a:rPr>
              <a:t>shelter."</a:t>
            </a:r>
            <a:endParaRPr sz="1450">
              <a:latin typeface="Times New Roman"/>
              <a:cs typeface="Times New Roman"/>
            </a:endParaRPr>
          </a:p>
          <a:p>
            <a:pPr algn="just" marL="12700" marR="7620">
              <a:lnSpc>
                <a:spcPts val="1730"/>
              </a:lnSpc>
              <a:spcBef>
                <a:spcPts val="860"/>
              </a:spcBef>
            </a:pPr>
            <a:r>
              <a:rPr dirty="0" sz="1450" spc="-25">
                <a:latin typeface="Times New Roman"/>
                <a:cs typeface="Times New Roman"/>
              </a:rPr>
              <a:t>With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replaced the </a:t>
            </a:r>
            <a:r>
              <a:rPr dirty="0" sz="1450" spc="-15">
                <a:latin typeface="Times New Roman"/>
                <a:cs typeface="Times New Roman"/>
              </a:rPr>
              <a:t>guitar, </a:t>
            </a:r>
            <a:r>
              <a:rPr dirty="0" sz="1450" spc="-10">
                <a:latin typeface="Times New Roman"/>
                <a:cs typeface="Times New Roman"/>
              </a:rPr>
              <a:t>and comforting her with some caresses, drew  her arm through</a:t>
            </a:r>
            <a:r>
              <a:rPr dirty="0" sz="1450">
                <a:latin typeface="Times New Roman"/>
                <a:cs typeface="Times New Roman"/>
              </a:rPr>
              <a:t> </a:t>
            </a:r>
            <a:r>
              <a:rPr dirty="0" sz="1450" spc="-10">
                <a:latin typeface="Times New Roman"/>
                <a:cs typeface="Times New Roman"/>
              </a:rPr>
              <a:t>his.</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"Monsieur Stubbs," said he, taking </a:t>
            </a:r>
            <a:r>
              <a:rPr dirty="0" sz="1450" spc="-5">
                <a:latin typeface="Times New Roman"/>
                <a:cs typeface="Times New Roman"/>
              </a:rPr>
              <a:t>of </a:t>
            </a:r>
            <a:r>
              <a:rPr dirty="0" sz="1450" spc="-10">
                <a:latin typeface="Times New Roman"/>
                <a:cs typeface="Times New Roman"/>
              </a:rPr>
              <a:t>his hat, "the reception </a:t>
            </a:r>
            <a:r>
              <a:rPr dirty="0" sz="1450" spc="-5">
                <a:latin typeface="Times New Roman"/>
                <a:cs typeface="Times New Roman"/>
              </a:rPr>
              <a:t>I </a:t>
            </a:r>
            <a:r>
              <a:rPr dirty="0" sz="1450" spc="-15">
                <a:latin typeface="Times New Roman"/>
                <a:cs typeface="Times New Roman"/>
              </a:rPr>
              <a:t>offer </a:t>
            </a:r>
            <a:r>
              <a:rPr dirty="0" sz="1450" spc="-5">
                <a:latin typeface="Times New Roman"/>
                <a:cs typeface="Times New Roman"/>
              </a:rPr>
              <a:t>you </a:t>
            </a:r>
            <a:r>
              <a:rPr dirty="0" sz="1450" spc="-10">
                <a:latin typeface="Times New Roman"/>
                <a:cs typeface="Times New Roman"/>
              </a:rPr>
              <a:t>is  rather problematical; </a:t>
            </a:r>
            <a:r>
              <a:rPr dirty="0" sz="1450" spc="-5">
                <a:latin typeface="Times New Roman"/>
                <a:cs typeface="Times New Roman"/>
              </a:rPr>
              <a:t>but </a:t>
            </a:r>
            <a:r>
              <a:rPr dirty="0" sz="1450" spc="-10">
                <a:latin typeface="Times New Roman"/>
                <a:cs typeface="Times New Roman"/>
              </a:rPr>
              <a:t>let me beseech </a:t>
            </a:r>
            <a:r>
              <a:rPr dirty="0" sz="1450" spc="-5">
                <a:latin typeface="Times New Roman"/>
                <a:cs typeface="Times New Roman"/>
              </a:rPr>
              <a:t>you </a:t>
            </a:r>
            <a:r>
              <a:rPr dirty="0" sz="1450" spc="-10">
                <a:latin typeface="Times New Roman"/>
                <a:cs typeface="Times New Roman"/>
              </a:rPr>
              <a:t>to give </a:t>
            </a:r>
            <a:r>
              <a:rPr dirty="0" sz="1450" spc="-5">
                <a:latin typeface="Times New Roman"/>
                <a:cs typeface="Times New Roman"/>
              </a:rPr>
              <a:t>us </a:t>
            </a:r>
            <a:r>
              <a:rPr dirty="0" sz="1450" spc="-10">
                <a:latin typeface="Times New Roman"/>
                <a:cs typeface="Times New Roman"/>
              </a:rPr>
              <a:t>the pleasure </a:t>
            </a:r>
            <a:r>
              <a:rPr dirty="0" sz="1450" spc="-5">
                <a:latin typeface="Times New Roman"/>
                <a:cs typeface="Times New Roman"/>
              </a:rPr>
              <a:t>of your  </a:t>
            </a:r>
            <a:r>
              <a:rPr dirty="0" sz="1450" spc="-20">
                <a:latin typeface="Times New Roman"/>
                <a:cs typeface="Times New Roman"/>
              </a:rPr>
              <a:t>society.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little embarrassed for the moment; </a:t>
            </a:r>
            <a:r>
              <a:rPr dirty="0" sz="1450" spc="-5">
                <a:latin typeface="Times New Roman"/>
                <a:cs typeface="Times New Roman"/>
              </a:rPr>
              <a:t>you </a:t>
            </a:r>
            <a:r>
              <a:rPr dirty="0" sz="1450" spc="-10">
                <a:latin typeface="Times New Roman"/>
                <a:cs typeface="Times New Roman"/>
              </a:rPr>
              <a:t>must, indeed, permit  me to advance what may </a:t>
            </a:r>
            <a:r>
              <a:rPr dirty="0" sz="1450" spc="-5">
                <a:latin typeface="Times New Roman"/>
                <a:cs typeface="Times New Roman"/>
              </a:rPr>
              <a:t>be </a:t>
            </a:r>
            <a:r>
              <a:rPr dirty="0" sz="1450" spc="-20">
                <a:latin typeface="Times New Roman"/>
                <a:cs typeface="Times New Roman"/>
              </a:rPr>
              <a:t>necessary. </a:t>
            </a:r>
            <a:r>
              <a:rPr dirty="0" sz="1450" spc="-5">
                <a:latin typeface="Times New Roman"/>
                <a:cs typeface="Times New Roman"/>
              </a:rPr>
              <a:t>I </a:t>
            </a:r>
            <a:r>
              <a:rPr dirty="0" sz="1450" spc="-10">
                <a:latin typeface="Times New Roman"/>
                <a:cs typeface="Times New Roman"/>
              </a:rPr>
              <a:t>ask it as </a:t>
            </a:r>
            <a:r>
              <a:rPr dirty="0" sz="1450" spc="-5">
                <a:latin typeface="Times New Roman"/>
                <a:cs typeface="Times New Roman"/>
              </a:rPr>
              <a:t>a </a:t>
            </a:r>
            <a:r>
              <a:rPr dirty="0" sz="1450" spc="-10">
                <a:latin typeface="Times New Roman"/>
                <a:cs typeface="Times New Roman"/>
              </a:rPr>
              <a:t>favour; we must </a:t>
            </a:r>
            <a:r>
              <a:rPr dirty="0" sz="1450" spc="-5">
                <a:latin typeface="Times New Roman"/>
                <a:cs typeface="Times New Roman"/>
              </a:rPr>
              <a:t>not </a:t>
            </a:r>
            <a:r>
              <a:rPr dirty="0" sz="1450" spc="-10">
                <a:latin typeface="Times New Roman"/>
                <a:cs typeface="Times New Roman"/>
              </a:rPr>
              <a:t>part so  soon after having met so</a:t>
            </a:r>
            <a:r>
              <a:rPr dirty="0" sz="1450" spc="10">
                <a:latin typeface="Times New Roman"/>
                <a:cs typeface="Times New Roman"/>
              </a:rPr>
              <a:t> </a:t>
            </a:r>
            <a:r>
              <a:rPr dirty="0" sz="1450" spc="-15">
                <a:latin typeface="Times New Roman"/>
                <a:cs typeface="Times New Roman"/>
              </a:rPr>
              <a:t>strangely."</a:t>
            </a:r>
            <a:endParaRPr sz="1450">
              <a:latin typeface="Times New Roman"/>
              <a:cs typeface="Times New Roman"/>
            </a:endParaRPr>
          </a:p>
          <a:p>
            <a:pPr marL="12700" marR="934719">
              <a:lnSpc>
                <a:spcPts val="1730"/>
              </a:lnSpc>
              <a:spcBef>
                <a:spcPts val="855"/>
              </a:spcBef>
            </a:pPr>
            <a:r>
              <a:rPr dirty="0" sz="1450" spc="-10">
                <a:latin typeface="Times New Roman"/>
                <a:cs typeface="Times New Roman"/>
              </a:rPr>
              <a:t>"Oh, come,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said Stubbs, "I can't let </a:t>
            </a:r>
            <a:r>
              <a:rPr dirty="0" sz="1450" spc="-5">
                <a:latin typeface="Times New Roman"/>
                <a:cs typeface="Times New Roman"/>
              </a:rPr>
              <a:t>a </a:t>
            </a:r>
            <a:r>
              <a:rPr dirty="0" sz="1450" spc="-10">
                <a:latin typeface="Times New Roman"/>
                <a:cs typeface="Times New Roman"/>
              </a:rPr>
              <a:t>fellow like </a:t>
            </a:r>
            <a:r>
              <a:rPr dirty="0" sz="1450" spc="-5">
                <a:latin typeface="Times New Roman"/>
                <a:cs typeface="Times New Roman"/>
              </a:rPr>
              <a:t>you -  " </a:t>
            </a:r>
            <a:r>
              <a:rPr dirty="0" sz="1450" spc="-10">
                <a:latin typeface="Times New Roman"/>
                <a:cs typeface="Times New Roman"/>
              </a:rPr>
              <a:t>And there </a:t>
            </a:r>
            <a:r>
              <a:rPr dirty="0" sz="1450" spc="-5">
                <a:latin typeface="Times New Roman"/>
                <a:cs typeface="Times New Roman"/>
              </a:rPr>
              <a:t>he </a:t>
            </a:r>
            <a:r>
              <a:rPr dirty="0" sz="1450" spc="-10">
                <a:latin typeface="Times New Roman"/>
                <a:cs typeface="Times New Roman"/>
              </a:rPr>
              <a:t>paused, feeling somehow </a:t>
            </a:r>
            <a:r>
              <a:rPr dirty="0" sz="1450" spc="-5">
                <a:latin typeface="Times New Roman"/>
                <a:cs typeface="Times New Roman"/>
              </a:rPr>
              <a:t>or </a:t>
            </a:r>
            <a:r>
              <a:rPr dirty="0" sz="1450" spc="-10">
                <a:latin typeface="Times New Roman"/>
                <a:cs typeface="Times New Roman"/>
              </a:rPr>
              <a:t>other </a:t>
            </a:r>
            <a:r>
              <a:rPr dirty="0" sz="1450" spc="-5">
                <a:latin typeface="Times New Roman"/>
                <a:cs typeface="Times New Roman"/>
              </a:rPr>
              <a:t>on a </a:t>
            </a:r>
            <a:r>
              <a:rPr dirty="0" sz="1450" spc="-10">
                <a:latin typeface="Times New Roman"/>
                <a:cs typeface="Times New Roman"/>
              </a:rPr>
              <a:t>wrong</a:t>
            </a:r>
            <a:r>
              <a:rPr dirty="0" sz="1450" spc="75">
                <a:latin typeface="Times New Roman"/>
                <a:cs typeface="Times New Roman"/>
              </a:rPr>
              <a:t> </a:t>
            </a:r>
            <a:r>
              <a:rPr dirty="0" sz="1450" spc="-10">
                <a:latin typeface="Times New Roman"/>
                <a:cs typeface="Times New Roman"/>
              </a:rPr>
              <a:t>tack.</a:t>
            </a:r>
            <a:endParaRPr sz="1450">
              <a:latin typeface="Times New Roman"/>
              <a:cs typeface="Times New Roman"/>
            </a:endParaRPr>
          </a:p>
          <a:p>
            <a:pPr marL="12700" marR="5080">
              <a:lnSpc>
                <a:spcPts val="1730"/>
              </a:lnSpc>
              <a:spcBef>
                <a:spcPts val="86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wish to employ menaces," continued Leon, with </a:t>
            </a:r>
            <a:r>
              <a:rPr dirty="0" sz="1450" spc="-5">
                <a:latin typeface="Times New Roman"/>
                <a:cs typeface="Times New Roman"/>
              </a:rPr>
              <a:t>a </a:t>
            </a:r>
            <a:r>
              <a:rPr dirty="0" sz="1450" spc="-10">
                <a:latin typeface="Times New Roman"/>
                <a:cs typeface="Times New Roman"/>
              </a:rPr>
              <a:t>smile; "but if </a:t>
            </a:r>
            <a:r>
              <a:rPr dirty="0" sz="1450" spc="-5">
                <a:latin typeface="Times New Roman"/>
                <a:cs typeface="Times New Roman"/>
              </a:rPr>
              <a:t>you  </a:t>
            </a:r>
            <a:r>
              <a:rPr dirty="0" sz="1450" spc="-10">
                <a:latin typeface="Times New Roman"/>
                <a:cs typeface="Times New Roman"/>
              </a:rPr>
              <a:t>refuse, indeed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take it</a:t>
            </a:r>
            <a:r>
              <a:rPr dirty="0" sz="1450" spc="15">
                <a:latin typeface="Times New Roman"/>
                <a:cs typeface="Times New Roman"/>
              </a:rPr>
              <a:t> </a:t>
            </a:r>
            <a:r>
              <a:rPr dirty="0" sz="1450" spc="-20">
                <a:latin typeface="Times New Roman"/>
                <a:cs typeface="Times New Roman"/>
              </a:rPr>
              <a:t>kindly."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quite see my way </a:t>
            </a:r>
            <a:r>
              <a:rPr dirty="0" sz="1450" spc="-5">
                <a:latin typeface="Times New Roman"/>
                <a:cs typeface="Times New Roman"/>
              </a:rPr>
              <a:t>out of </a:t>
            </a:r>
            <a:r>
              <a:rPr dirty="0" sz="1450" spc="-10">
                <a:latin typeface="Times New Roman"/>
                <a:cs typeface="Times New Roman"/>
              </a:rPr>
              <a:t>it," </a:t>
            </a:r>
            <a:r>
              <a:rPr dirty="0" sz="1450" spc="-5">
                <a:latin typeface="Times New Roman"/>
                <a:cs typeface="Times New Roman"/>
              </a:rPr>
              <a:t>thought </a:t>
            </a:r>
            <a:r>
              <a:rPr dirty="0" sz="1450" spc="-10">
                <a:latin typeface="Times New Roman"/>
                <a:cs typeface="Times New Roman"/>
              </a:rPr>
              <a:t>the undergraduate; and then, after  </a:t>
            </a:r>
            <a:r>
              <a:rPr dirty="0" sz="1450" spc="-5">
                <a:latin typeface="Times New Roman"/>
                <a:cs typeface="Times New Roman"/>
              </a:rPr>
              <a:t>a </a:t>
            </a:r>
            <a:r>
              <a:rPr dirty="0" sz="1450" spc="-10">
                <a:latin typeface="Times New Roman"/>
                <a:cs typeface="Times New Roman"/>
              </a:rPr>
              <a:t>pause, </a:t>
            </a:r>
            <a:r>
              <a:rPr dirty="0" sz="1450" spc="-5">
                <a:latin typeface="Times New Roman"/>
                <a:cs typeface="Times New Roman"/>
              </a:rPr>
              <a:t>he </a:t>
            </a:r>
            <a:r>
              <a:rPr dirty="0" sz="1450" spc="-10">
                <a:latin typeface="Times New Roman"/>
                <a:cs typeface="Times New Roman"/>
              </a:rPr>
              <a:t>said, aloud and ungraciously </a:t>
            </a:r>
            <a:r>
              <a:rPr dirty="0" sz="1450" spc="-5">
                <a:latin typeface="Times New Roman"/>
                <a:cs typeface="Times New Roman"/>
              </a:rPr>
              <a:t>enough, </a:t>
            </a:r>
            <a:r>
              <a:rPr dirty="0" sz="1450" spc="-10">
                <a:latin typeface="Times New Roman"/>
                <a:cs typeface="Times New Roman"/>
              </a:rPr>
              <a:t>"All right. </a:t>
            </a:r>
            <a:r>
              <a:rPr dirty="0" sz="1450" spc="-5">
                <a:latin typeface="Times New Roman"/>
                <a:cs typeface="Times New Roman"/>
              </a:rPr>
              <a:t>I - </a:t>
            </a:r>
            <a:r>
              <a:rPr dirty="0" sz="1450" spc="-10">
                <a:latin typeface="Times New Roman"/>
                <a:cs typeface="Times New Roman"/>
              </a:rPr>
              <a:t>I'm very much  obliged, </a:t>
            </a:r>
            <a:r>
              <a:rPr dirty="0" sz="1450" spc="-5">
                <a:latin typeface="Times New Roman"/>
                <a:cs typeface="Times New Roman"/>
              </a:rPr>
              <a:t>of </a:t>
            </a:r>
            <a:r>
              <a:rPr dirty="0" sz="1450" spc="-10">
                <a:latin typeface="Times New Roman"/>
                <a:cs typeface="Times New Roman"/>
              </a:rPr>
              <a:t>course." And </a:t>
            </a:r>
            <a:r>
              <a:rPr dirty="0" sz="1450" spc="-5">
                <a:latin typeface="Times New Roman"/>
                <a:cs typeface="Times New Roman"/>
              </a:rPr>
              <a:t>he </a:t>
            </a:r>
            <a:r>
              <a:rPr dirty="0" sz="1450" spc="-10">
                <a:latin typeface="Times New Roman"/>
                <a:cs typeface="Times New Roman"/>
              </a:rPr>
              <a:t>proceeded to follow them, thinking in his heart,  "But it's bad form, all the same, to force an obligation </a:t>
            </a:r>
            <a:r>
              <a:rPr dirty="0" sz="1450" spc="-5">
                <a:latin typeface="Times New Roman"/>
                <a:cs typeface="Times New Roman"/>
              </a:rPr>
              <a:t>on a</a:t>
            </a:r>
            <a:r>
              <a:rPr dirty="0" sz="1450" spc="75">
                <a:latin typeface="Times New Roman"/>
                <a:cs typeface="Times New Roman"/>
              </a:rPr>
              <a:t> </a:t>
            </a:r>
            <a:r>
              <a:rPr dirty="0" sz="1450" spc="-20">
                <a:latin typeface="Times New Roman"/>
                <a:cs typeface="Times New Roman"/>
              </a:rPr>
              <a:t>fellow."</a:t>
            </a:r>
            <a:endParaRPr sz="1450">
              <a:latin typeface="Times New Roman"/>
              <a:cs typeface="Times New Roman"/>
            </a:endParaRPr>
          </a:p>
        </p:txBody>
      </p:sp>
      <p:sp>
        <p:nvSpPr>
          <p:cNvPr id="3" name="object 3"/>
          <p:cNvSpPr txBox="1"/>
          <p:nvPr/>
        </p:nvSpPr>
        <p:spPr>
          <a:xfrm>
            <a:off x="876300" y="6746395"/>
            <a:ext cx="5807075" cy="326326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V</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Leon strode ahead as if </a:t>
            </a:r>
            <a:r>
              <a:rPr dirty="0" sz="1450" spc="-5">
                <a:latin typeface="Times New Roman"/>
                <a:cs typeface="Times New Roman"/>
              </a:rPr>
              <a:t>he </a:t>
            </a:r>
            <a:r>
              <a:rPr dirty="0" sz="1450" spc="-10">
                <a:latin typeface="Times New Roman"/>
                <a:cs typeface="Times New Roman"/>
              </a:rPr>
              <a:t>knew exactly where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going; </a:t>
            </a:r>
            <a:r>
              <a:rPr dirty="0" sz="1450" spc="-10">
                <a:latin typeface="Times New Roman"/>
                <a:cs typeface="Times New Roman"/>
              </a:rPr>
              <a:t>the sobs </a:t>
            </a:r>
            <a:r>
              <a:rPr dirty="0" sz="1450" spc="-5">
                <a:latin typeface="Times New Roman"/>
                <a:cs typeface="Times New Roman"/>
              </a:rPr>
              <a:t>of  </a:t>
            </a:r>
            <a:r>
              <a:rPr dirty="0" sz="1450" spc="-10">
                <a:latin typeface="Times New Roman"/>
                <a:cs typeface="Times New Roman"/>
              </a:rPr>
              <a:t>Madame were still faintly audible, and </a:t>
            </a:r>
            <a:r>
              <a:rPr dirty="0" sz="1450" spc="-5">
                <a:latin typeface="Times New Roman"/>
                <a:cs typeface="Times New Roman"/>
              </a:rPr>
              <a:t>no one </a:t>
            </a:r>
            <a:r>
              <a:rPr dirty="0" sz="1450" spc="-10">
                <a:latin typeface="Times New Roman"/>
                <a:cs typeface="Times New Roman"/>
              </a:rPr>
              <a:t>uttered </a:t>
            </a:r>
            <a:r>
              <a:rPr dirty="0" sz="1450" spc="-5">
                <a:latin typeface="Times New Roman"/>
                <a:cs typeface="Times New Roman"/>
              </a:rPr>
              <a:t>a </a:t>
            </a:r>
            <a:r>
              <a:rPr dirty="0" sz="1450" spc="-10">
                <a:latin typeface="Times New Roman"/>
                <a:cs typeface="Times New Roman"/>
              </a:rPr>
              <a:t>word. A </a:t>
            </a:r>
            <a:r>
              <a:rPr dirty="0" sz="1450" spc="-5">
                <a:latin typeface="Times New Roman"/>
                <a:cs typeface="Times New Roman"/>
              </a:rPr>
              <a:t>dog </a:t>
            </a:r>
            <a:r>
              <a:rPr dirty="0" sz="1450" spc="-10">
                <a:latin typeface="Times New Roman"/>
                <a:cs typeface="Times New Roman"/>
              </a:rPr>
              <a:t>barked  furiously in </a:t>
            </a:r>
            <a:r>
              <a:rPr dirty="0" sz="1450" spc="-5">
                <a:latin typeface="Times New Roman"/>
                <a:cs typeface="Times New Roman"/>
              </a:rPr>
              <a:t>a </a:t>
            </a:r>
            <a:r>
              <a:rPr dirty="0" sz="1450" spc="-10">
                <a:latin typeface="Times New Roman"/>
                <a:cs typeface="Times New Roman"/>
              </a:rPr>
              <a:t>courtyard as they went </a:t>
            </a:r>
            <a:r>
              <a:rPr dirty="0" sz="1450" spc="-5">
                <a:latin typeface="Times New Roman"/>
                <a:cs typeface="Times New Roman"/>
              </a:rPr>
              <a:t>by; </a:t>
            </a:r>
            <a:r>
              <a:rPr dirty="0" sz="1450" spc="-10">
                <a:latin typeface="Times New Roman"/>
                <a:cs typeface="Times New Roman"/>
              </a:rPr>
              <a:t>then the church clock struck two, and  many domestic clocks followed </a:t>
            </a:r>
            <a:r>
              <a:rPr dirty="0" sz="1450" spc="-5">
                <a:latin typeface="Times New Roman"/>
                <a:cs typeface="Times New Roman"/>
              </a:rPr>
              <a:t>or </a:t>
            </a:r>
            <a:r>
              <a:rPr dirty="0" sz="1450" spc="-10">
                <a:latin typeface="Times New Roman"/>
                <a:cs typeface="Times New Roman"/>
              </a:rPr>
              <a:t>preceded it in piping tones. And just then  Berthelini spied </a:t>
            </a:r>
            <a:r>
              <a:rPr dirty="0" sz="1450" spc="-5">
                <a:latin typeface="Times New Roman"/>
                <a:cs typeface="Times New Roman"/>
              </a:rPr>
              <a:t>a </a:t>
            </a:r>
            <a:r>
              <a:rPr dirty="0" sz="1450" spc="-10">
                <a:latin typeface="Times New Roman"/>
                <a:cs typeface="Times New Roman"/>
              </a:rPr>
              <a:t>light. It burned in </a:t>
            </a:r>
            <a:r>
              <a:rPr dirty="0" sz="1450" spc="-5">
                <a:latin typeface="Times New Roman"/>
                <a:cs typeface="Times New Roman"/>
              </a:rPr>
              <a:t>a </a:t>
            </a:r>
            <a:r>
              <a:rPr dirty="0" sz="1450" spc="-10">
                <a:latin typeface="Times New Roman"/>
                <a:cs typeface="Times New Roman"/>
              </a:rPr>
              <a:t>small house </a:t>
            </a:r>
            <a:r>
              <a:rPr dirty="0" sz="1450" spc="-5">
                <a:latin typeface="Times New Roman"/>
                <a:cs typeface="Times New Roman"/>
              </a:rPr>
              <a:t>on </a:t>
            </a:r>
            <a:r>
              <a:rPr dirty="0" sz="1450" spc="-10">
                <a:latin typeface="Times New Roman"/>
                <a:cs typeface="Times New Roman"/>
              </a:rPr>
              <a:t>the outskirts </a:t>
            </a:r>
            <a:r>
              <a:rPr dirty="0" sz="1450" spc="-5">
                <a:latin typeface="Times New Roman"/>
                <a:cs typeface="Times New Roman"/>
              </a:rPr>
              <a:t>of </a:t>
            </a:r>
            <a:r>
              <a:rPr dirty="0" sz="1450" spc="-10">
                <a:latin typeface="Times New Roman"/>
                <a:cs typeface="Times New Roman"/>
              </a:rPr>
              <a:t>the town,  and thither the party now directed their</a:t>
            </a:r>
            <a:r>
              <a:rPr dirty="0" sz="1450" spc="25">
                <a:latin typeface="Times New Roman"/>
                <a:cs typeface="Times New Roman"/>
              </a:rPr>
              <a:t> </a:t>
            </a:r>
            <a:r>
              <a:rPr dirty="0" sz="1450" spc="-10">
                <a:latin typeface="Times New Roman"/>
                <a:cs typeface="Times New Roman"/>
              </a:rPr>
              <a:t>steps.</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"It is always </a:t>
            </a:r>
            <a:r>
              <a:rPr dirty="0" sz="1450" spc="-5">
                <a:latin typeface="Times New Roman"/>
                <a:cs typeface="Times New Roman"/>
              </a:rPr>
              <a:t>a </a:t>
            </a:r>
            <a:r>
              <a:rPr dirty="0" sz="1450" spc="-10">
                <a:latin typeface="Times New Roman"/>
                <a:cs typeface="Times New Roman"/>
              </a:rPr>
              <a:t>chance," said</a:t>
            </a:r>
            <a:r>
              <a:rPr dirty="0" sz="1450" spc="10">
                <a:latin typeface="Times New Roman"/>
                <a:cs typeface="Times New Roman"/>
              </a:rPr>
              <a:t> </a:t>
            </a:r>
            <a:r>
              <a:rPr dirty="0" sz="1450" spc="-10">
                <a:latin typeface="Times New Roman"/>
                <a:cs typeface="Times New Roman"/>
              </a:rPr>
              <a:t>Leon.</a:t>
            </a:r>
            <a:endParaRPr sz="1450">
              <a:latin typeface="Times New Roman"/>
              <a:cs typeface="Times New Roman"/>
            </a:endParaRPr>
          </a:p>
          <a:p>
            <a:pPr algn="just" marL="12700" marR="8255">
              <a:lnSpc>
                <a:spcPts val="1730"/>
              </a:lnSpc>
              <a:spcBef>
                <a:spcPts val="919"/>
              </a:spcBef>
            </a:pPr>
            <a:r>
              <a:rPr dirty="0" sz="1450" spc="-10">
                <a:latin typeface="Times New Roman"/>
                <a:cs typeface="Times New Roman"/>
              </a:rPr>
              <a:t>The house in question stood back from the street behind an open space, part  garden, part turnip-field; and several outhouses stood forward from either  wing at right angles to the front. One </a:t>
            </a:r>
            <a:r>
              <a:rPr dirty="0" sz="1450" spc="-5">
                <a:latin typeface="Times New Roman"/>
                <a:cs typeface="Times New Roman"/>
              </a:rPr>
              <a:t>of </a:t>
            </a:r>
            <a:r>
              <a:rPr dirty="0" sz="1450" spc="-10">
                <a:latin typeface="Times New Roman"/>
                <a:cs typeface="Times New Roman"/>
              </a:rPr>
              <a:t>these had recently undergone some  change. An enormous </a:t>
            </a:r>
            <a:r>
              <a:rPr dirty="0" sz="1450" spc="-20">
                <a:latin typeface="Times New Roman"/>
                <a:cs typeface="Times New Roman"/>
              </a:rPr>
              <a:t>window, </a:t>
            </a:r>
            <a:r>
              <a:rPr dirty="0" sz="1450" spc="-10">
                <a:latin typeface="Times New Roman"/>
                <a:cs typeface="Times New Roman"/>
              </a:rPr>
              <a:t>looking towards the north, had been </a:t>
            </a:r>
            <a:r>
              <a:rPr dirty="0" sz="1450" spc="-15">
                <a:latin typeface="Times New Roman"/>
                <a:cs typeface="Times New Roman"/>
              </a:rPr>
              <a:t>effected</a:t>
            </a:r>
            <a:r>
              <a:rPr dirty="0" sz="1450" spc="22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the wall and roof, and Leon began to </a:t>
            </a:r>
            <a:r>
              <a:rPr dirty="0" sz="1450" spc="-5">
                <a:latin typeface="Times New Roman"/>
                <a:cs typeface="Times New Roman"/>
              </a:rPr>
              <a:t>hope </a:t>
            </a:r>
            <a:r>
              <a:rPr dirty="0" sz="1450" spc="-10">
                <a:latin typeface="Times New Roman"/>
                <a:cs typeface="Times New Roman"/>
              </a:rPr>
              <a:t>it was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studio.</a:t>
            </a:r>
            <a:endParaRPr sz="1450">
              <a:latin typeface="Times New Roman"/>
              <a:cs typeface="Times New Roman"/>
            </a:endParaRPr>
          </a:p>
          <a:p>
            <a:pPr algn="just" marL="12700" marR="12700">
              <a:lnSpc>
                <a:spcPts val="1730"/>
              </a:lnSpc>
              <a:spcBef>
                <a:spcPts val="915"/>
              </a:spcBef>
            </a:pPr>
            <a:r>
              <a:rPr dirty="0" sz="1450" spc="-10">
                <a:latin typeface="Times New Roman"/>
                <a:cs typeface="Times New Roman"/>
              </a:rPr>
              <a:t>"If it's only </a:t>
            </a:r>
            <a:r>
              <a:rPr dirty="0" sz="1450" spc="-5">
                <a:latin typeface="Times New Roman"/>
                <a:cs typeface="Times New Roman"/>
              </a:rPr>
              <a:t>a </a:t>
            </a:r>
            <a:r>
              <a:rPr dirty="0" sz="1450" spc="-15">
                <a:latin typeface="Times New Roman"/>
                <a:cs typeface="Times New Roman"/>
              </a:rPr>
              <a:t>painter," </a:t>
            </a:r>
            <a:r>
              <a:rPr dirty="0" sz="1450" spc="-5">
                <a:latin typeface="Times New Roman"/>
                <a:cs typeface="Times New Roman"/>
              </a:rPr>
              <a:t>he </a:t>
            </a:r>
            <a:r>
              <a:rPr dirty="0" sz="1450" spc="-10">
                <a:latin typeface="Times New Roman"/>
                <a:cs typeface="Times New Roman"/>
              </a:rPr>
              <a:t>said with </a:t>
            </a:r>
            <a:r>
              <a:rPr dirty="0" sz="1450" spc="-5">
                <a:latin typeface="Times New Roman"/>
                <a:cs typeface="Times New Roman"/>
              </a:rPr>
              <a:t>a </a:t>
            </a:r>
            <a:r>
              <a:rPr dirty="0" sz="1450" spc="-10">
                <a:latin typeface="Times New Roman"/>
                <a:cs typeface="Times New Roman"/>
              </a:rPr>
              <a:t>chuckle, "ten to </a:t>
            </a:r>
            <a:r>
              <a:rPr dirty="0" sz="1450" spc="-5">
                <a:latin typeface="Times New Roman"/>
                <a:cs typeface="Times New Roman"/>
              </a:rPr>
              <a:t>one </a:t>
            </a:r>
            <a:r>
              <a:rPr dirty="0" sz="1450" spc="-10">
                <a:latin typeface="Times New Roman"/>
                <a:cs typeface="Times New Roman"/>
              </a:rPr>
              <a:t>we get as </a:t>
            </a:r>
            <a:r>
              <a:rPr dirty="0" sz="1450" spc="-5">
                <a:latin typeface="Times New Roman"/>
                <a:cs typeface="Times New Roman"/>
              </a:rPr>
              <a:t>good a  </a:t>
            </a:r>
            <a:r>
              <a:rPr dirty="0" sz="1450" spc="-10">
                <a:latin typeface="Times New Roman"/>
                <a:cs typeface="Times New Roman"/>
              </a:rPr>
              <a:t>welcome as we</a:t>
            </a:r>
            <a:r>
              <a:rPr dirty="0" sz="1450">
                <a:latin typeface="Times New Roman"/>
                <a:cs typeface="Times New Roman"/>
              </a:rPr>
              <a:t> </a:t>
            </a:r>
            <a:r>
              <a:rPr dirty="0" sz="1450" spc="-10">
                <a:latin typeface="Times New Roman"/>
                <a:cs typeface="Times New Roman"/>
              </a:rPr>
              <a:t>want."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a:t>
            </a:r>
            <a:r>
              <a:rPr dirty="0" sz="1450" spc="-5">
                <a:latin typeface="Times New Roman"/>
                <a:cs typeface="Times New Roman"/>
              </a:rPr>
              <a:t>thought </a:t>
            </a:r>
            <a:r>
              <a:rPr dirty="0" sz="1450" spc="-10">
                <a:latin typeface="Times New Roman"/>
                <a:cs typeface="Times New Roman"/>
              </a:rPr>
              <a:t>painters were principally </a:t>
            </a:r>
            <a:r>
              <a:rPr dirty="0" sz="1450" spc="-15">
                <a:latin typeface="Times New Roman"/>
                <a:cs typeface="Times New Roman"/>
              </a:rPr>
              <a:t>poor," </a:t>
            </a:r>
            <a:r>
              <a:rPr dirty="0" sz="1450" spc="-10">
                <a:latin typeface="Times New Roman"/>
                <a:cs typeface="Times New Roman"/>
              </a:rPr>
              <a:t>said</a:t>
            </a:r>
            <a:r>
              <a:rPr dirty="0" sz="1450" spc="25">
                <a:latin typeface="Times New Roman"/>
                <a:cs typeface="Times New Roman"/>
              </a:rPr>
              <a:t> </a:t>
            </a:r>
            <a:r>
              <a:rPr dirty="0" sz="1450" spc="-10">
                <a:latin typeface="Times New Roman"/>
                <a:cs typeface="Times New Roman"/>
              </a:rPr>
              <a:t>Stubbs.</a:t>
            </a:r>
            <a:endParaRPr sz="1450">
              <a:latin typeface="Times New Roman"/>
              <a:cs typeface="Times New Roman"/>
            </a:endParaRPr>
          </a:p>
          <a:p>
            <a:pPr algn="just" marL="12700" marR="12700">
              <a:lnSpc>
                <a:spcPts val="1730"/>
              </a:lnSpc>
              <a:spcBef>
                <a:spcPts val="919"/>
              </a:spcBef>
            </a:pPr>
            <a:r>
              <a:rPr dirty="0" sz="1450" spc="-10">
                <a:latin typeface="Times New Roman"/>
                <a:cs typeface="Times New Roman"/>
              </a:rPr>
              <a:t>"Ah!" cried Leon, "you </a:t>
            </a:r>
            <a:r>
              <a:rPr dirty="0" sz="1450" spc="-5">
                <a:latin typeface="Times New Roman"/>
                <a:cs typeface="Times New Roman"/>
              </a:rPr>
              <a:t>do not </a:t>
            </a:r>
            <a:r>
              <a:rPr dirty="0" sz="1450" spc="-10">
                <a:latin typeface="Times New Roman"/>
                <a:cs typeface="Times New Roman"/>
              </a:rPr>
              <a:t>know the world as </a:t>
            </a:r>
            <a:r>
              <a:rPr dirty="0" sz="1450" spc="-5">
                <a:latin typeface="Times New Roman"/>
                <a:cs typeface="Times New Roman"/>
              </a:rPr>
              <a:t>I do. </a:t>
            </a:r>
            <a:r>
              <a:rPr dirty="0" sz="1450" spc="-10">
                <a:latin typeface="Times New Roman"/>
                <a:cs typeface="Times New Roman"/>
              </a:rPr>
              <a:t>The poorer the better  for us!"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the trio advanced into the</a:t>
            </a:r>
            <a:r>
              <a:rPr dirty="0" sz="1450" spc="20">
                <a:latin typeface="Times New Roman"/>
                <a:cs typeface="Times New Roman"/>
              </a:rPr>
              <a:t> </a:t>
            </a:r>
            <a:r>
              <a:rPr dirty="0" sz="1450" spc="-10">
                <a:latin typeface="Times New Roman"/>
                <a:cs typeface="Times New Roman"/>
              </a:rPr>
              <a:t>turnip-field.</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The light was in the ground floor; as </a:t>
            </a:r>
            <a:r>
              <a:rPr dirty="0" sz="1450" spc="-5">
                <a:latin typeface="Times New Roman"/>
                <a:cs typeface="Times New Roman"/>
              </a:rPr>
              <a:t>one </a:t>
            </a:r>
            <a:r>
              <a:rPr dirty="0" sz="1450" spc="-10">
                <a:latin typeface="Times New Roman"/>
                <a:cs typeface="Times New Roman"/>
              </a:rPr>
              <a:t>window was brightly illuminated and  two others more </a:t>
            </a:r>
            <a:r>
              <a:rPr dirty="0" sz="1450" spc="-20">
                <a:latin typeface="Times New Roman"/>
                <a:cs typeface="Times New Roman"/>
              </a:rPr>
              <a:t>faintly, </a:t>
            </a:r>
            <a:r>
              <a:rPr dirty="0" sz="1450" spc="-10">
                <a:latin typeface="Times New Roman"/>
                <a:cs typeface="Times New Roman"/>
              </a:rPr>
              <a:t>it might </a:t>
            </a:r>
            <a:r>
              <a:rPr dirty="0" sz="1450" spc="-5">
                <a:latin typeface="Times New Roman"/>
                <a:cs typeface="Times New Roman"/>
              </a:rPr>
              <a:t>be </a:t>
            </a:r>
            <a:r>
              <a:rPr dirty="0" sz="1450" spc="-10">
                <a:latin typeface="Times New Roman"/>
                <a:cs typeface="Times New Roman"/>
              </a:rPr>
              <a:t>supposed that there was </a:t>
            </a:r>
            <a:r>
              <a:rPr dirty="0" sz="1450" spc="-5">
                <a:latin typeface="Times New Roman"/>
                <a:cs typeface="Times New Roman"/>
              </a:rPr>
              <a:t>a </a:t>
            </a:r>
            <a:r>
              <a:rPr dirty="0" sz="1450" spc="-10">
                <a:latin typeface="Times New Roman"/>
                <a:cs typeface="Times New Roman"/>
              </a:rPr>
              <a:t>single lamp in  </a:t>
            </a:r>
            <a:r>
              <a:rPr dirty="0" sz="1450" spc="-5">
                <a:latin typeface="Times New Roman"/>
                <a:cs typeface="Times New Roman"/>
              </a:rPr>
              <a:t>one </a:t>
            </a:r>
            <a:r>
              <a:rPr dirty="0" sz="1450" spc="-10">
                <a:latin typeface="Times New Roman"/>
                <a:cs typeface="Times New Roman"/>
              </a:rPr>
              <a:t>corner </a:t>
            </a:r>
            <a:r>
              <a:rPr dirty="0" sz="1450" spc="-5">
                <a:latin typeface="Times New Roman"/>
                <a:cs typeface="Times New Roman"/>
              </a:rPr>
              <a:t>of a </a:t>
            </a:r>
            <a:r>
              <a:rPr dirty="0" sz="1450" spc="-15">
                <a:latin typeface="Times New Roman"/>
                <a:cs typeface="Times New Roman"/>
              </a:rPr>
              <a:t>large </a:t>
            </a:r>
            <a:r>
              <a:rPr dirty="0" sz="1450" spc="-10">
                <a:latin typeface="Times New Roman"/>
                <a:cs typeface="Times New Roman"/>
              </a:rPr>
              <a:t>apartment; and </a:t>
            </a:r>
            <a:r>
              <a:rPr dirty="0" sz="1450" spc="-5">
                <a:latin typeface="Times New Roman"/>
                <a:cs typeface="Times New Roman"/>
              </a:rPr>
              <a:t>a </a:t>
            </a:r>
            <a:r>
              <a:rPr dirty="0" sz="1450" spc="-10">
                <a:latin typeface="Times New Roman"/>
                <a:cs typeface="Times New Roman"/>
              </a:rPr>
              <a:t>certain tremulousness and temporary  dwindling showed that </a:t>
            </a:r>
            <a:r>
              <a:rPr dirty="0" sz="1450" spc="-5">
                <a:latin typeface="Times New Roman"/>
                <a:cs typeface="Times New Roman"/>
              </a:rPr>
              <a:t>a </a:t>
            </a:r>
            <a:r>
              <a:rPr dirty="0" sz="1450" spc="-10">
                <a:latin typeface="Times New Roman"/>
                <a:cs typeface="Times New Roman"/>
              </a:rPr>
              <a:t>live fire contributed to the </a:t>
            </a:r>
            <a:r>
              <a:rPr dirty="0" sz="1450" spc="-15">
                <a:latin typeface="Times New Roman"/>
                <a:cs typeface="Times New Roman"/>
              </a:rPr>
              <a:t>effect. </a:t>
            </a:r>
            <a:r>
              <a:rPr dirty="0" sz="1450" spc="-10">
                <a:latin typeface="Times New Roman"/>
                <a:cs typeface="Times New Roman"/>
              </a:rPr>
              <a:t>The sound </a:t>
            </a:r>
            <a:r>
              <a:rPr dirty="0" sz="1450" spc="-5">
                <a:latin typeface="Times New Roman"/>
                <a:cs typeface="Times New Roman"/>
              </a:rPr>
              <a:t>of a  </a:t>
            </a:r>
            <a:r>
              <a:rPr dirty="0" sz="1450" spc="-10">
                <a:latin typeface="Times New Roman"/>
                <a:cs typeface="Times New Roman"/>
              </a:rPr>
              <a:t>voice now became audible; and the trespassers paused to listen. It was pitched  in </a:t>
            </a:r>
            <a:r>
              <a:rPr dirty="0" sz="1450" spc="-5">
                <a:latin typeface="Times New Roman"/>
                <a:cs typeface="Times New Roman"/>
              </a:rPr>
              <a:t>a high, </a:t>
            </a:r>
            <a:r>
              <a:rPr dirty="0" sz="1450" spc="-10">
                <a:latin typeface="Times New Roman"/>
                <a:cs typeface="Times New Roman"/>
              </a:rPr>
              <a:t>angry </a:t>
            </a:r>
            <a:r>
              <a:rPr dirty="0" sz="1450" spc="-30">
                <a:latin typeface="Times New Roman"/>
                <a:cs typeface="Times New Roman"/>
              </a:rPr>
              <a:t>key, </a:t>
            </a:r>
            <a:r>
              <a:rPr dirty="0" sz="1450" spc="-5">
                <a:latin typeface="Times New Roman"/>
                <a:cs typeface="Times New Roman"/>
              </a:rPr>
              <a:t>but </a:t>
            </a:r>
            <a:r>
              <a:rPr dirty="0" sz="1450" spc="-10">
                <a:latin typeface="Times New Roman"/>
                <a:cs typeface="Times New Roman"/>
              </a:rPr>
              <a:t>had still </a:t>
            </a:r>
            <a:r>
              <a:rPr dirty="0" sz="1450" spc="-5">
                <a:latin typeface="Times New Roman"/>
                <a:cs typeface="Times New Roman"/>
              </a:rPr>
              <a:t>a good, </a:t>
            </a:r>
            <a:r>
              <a:rPr dirty="0" sz="1450" spc="-10">
                <a:latin typeface="Times New Roman"/>
                <a:cs typeface="Times New Roman"/>
              </a:rPr>
              <a:t>full, and masculine note in it. The  utterance was voluble, too voluble even to </a:t>
            </a:r>
            <a:r>
              <a:rPr dirty="0" sz="1450" spc="-5">
                <a:latin typeface="Times New Roman"/>
                <a:cs typeface="Times New Roman"/>
              </a:rPr>
              <a:t>be </a:t>
            </a:r>
            <a:r>
              <a:rPr dirty="0" sz="1450" spc="-10">
                <a:latin typeface="Times New Roman"/>
                <a:cs typeface="Times New Roman"/>
              </a:rPr>
              <a:t>quite distinct; </a:t>
            </a:r>
            <a:r>
              <a:rPr dirty="0" sz="1450" spc="-5">
                <a:latin typeface="Times New Roman"/>
                <a:cs typeface="Times New Roman"/>
              </a:rPr>
              <a:t>a </a:t>
            </a:r>
            <a:r>
              <a:rPr dirty="0" sz="1450" spc="-10">
                <a:latin typeface="Times New Roman"/>
                <a:cs typeface="Times New Roman"/>
              </a:rPr>
              <a:t>stream </a:t>
            </a:r>
            <a:r>
              <a:rPr dirty="0" sz="1450" spc="-5">
                <a:latin typeface="Times New Roman"/>
                <a:cs typeface="Times New Roman"/>
              </a:rPr>
              <a:t>of </a:t>
            </a:r>
            <a:r>
              <a:rPr dirty="0" sz="1450" spc="-10">
                <a:latin typeface="Times New Roman"/>
                <a:cs typeface="Times New Roman"/>
              </a:rPr>
              <a:t>words,  rising and falling, with ever and again </a:t>
            </a:r>
            <a:r>
              <a:rPr dirty="0" sz="1450" spc="-5">
                <a:latin typeface="Times New Roman"/>
                <a:cs typeface="Times New Roman"/>
              </a:rPr>
              <a:t>a </a:t>
            </a:r>
            <a:r>
              <a:rPr dirty="0" sz="1450" spc="-10">
                <a:latin typeface="Times New Roman"/>
                <a:cs typeface="Times New Roman"/>
              </a:rPr>
              <a:t>phrase thrown </a:t>
            </a:r>
            <a:r>
              <a:rPr dirty="0" sz="1450" spc="-5">
                <a:latin typeface="Times New Roman"/>
                <a:cs typeface="Times New Roman"/>
              </a:rPr>
              <a:t>out by </a:t>
            </a:r>
            <a:r>
              <a:rPr dirty="0" sz="1450" spc="-10">
                <a:latin typeface="Times New Roman"/>
                <a:cs typeface="Times New Roman"/>
              </a:rPr>
              <a:t>itself, as if the  speaker reckoned </a:t>
            </a:r>
            <a:r>
              <a:rPr dirty="0" sz="1450" spc="-5">
                <a:latin typeface="Times New Roman"/>
                <a:cs typeface="Times New Roman"/>
              </a:rPr>
              <a:t>on </a:t>
            </a:r>
            <a:r>
              <a:rPr dirty="0" sz="1450" spc="-10">
                <a:latin typeface="Times New Roman"/>
                <a:cs typeface="Times New Roman"/>
              </a:rPr>
              <a:t>its</a:t>
            </a:r>
            <a:r>
              <a:rPr dirty="0" sz="1450">
                <a:latin typeface="Times New Roman"/>
                <a:cs typeface="Times New Roman"/>
              </a:rPr>
              <a:t> </a:t>
            </a:r>
            <a:r>
              <a:rPr dirty="0" sz="1450" spc="-10">
                <a:latin typeface="Times New Roman"/>
                <a:cs typeface="Times New Roman"/>
              </a:rPr>
              <a:t>virtue.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Suddenly another voice joined </a:t>
            </a:r>
            <a:r>
              <a:rPr dirty="0" sz="1450" spc="-5">
                <a:latin typeface="Times New Roman"/>
                <a:cs typeface="Times New Roman"/>
              </a:rPr>
              <a:t>in. </a:t>
            </a:r>
            <a:r>
              <a:rPr dirty="0" sz="1450" spc="-10">
                <a:latin typeface="Times New Roman"/>
                <a:cs typeface="Times New Roman"/>
              </a:rPr>
              <a:t>This time it was </a:t>
            </a:r>
            <a:r>
              <a:rPr dirty="0" sz="1450" spc="-5">
                <a:latin typeface="Times New Roman"/>
                <a:cs typeface="Times New Roman"/>
              </a:rPr>
              <a:t>a </a:t>
            </a:r>
            <a:r>
              <a:rPr dirty="0" sz="1450" spc="-10">
                <a:latin typeface="Times New Roman"/>
                <a:cs typeface="Times New Roman"/>
              </a:rPr>
              <a:t>woman's; and if the man  were </a:t>
            </a:r>
            <a:r>
              <a:rPr dirty="0" sz="1450" spc="-25">
                <a:latin typeface="Times New Roman"/>
                <a:cs typeface="Times New Roman"/>
              </a:rPr>
              <a:t>angry, </a:t>
            </a:r>
            <a:r>
              <a:rPr dirty="0" sz="1450" spc="-10">
                <a:latin typeface="Times New Roman"/>
                <a:cs typeface="Times New Roman"/>
              </a:rPr>
              <a:t>the woman was incensed to the degree </a:t>
            </a:r>
            <a:r>
              <a:rPr dirty="0" sz="1450" spc="-5">
                <a:latin typeface="Times New Roman"/>
                <a:cs typeface="Times New Roman"/>
              </a:rPr>
              <a:t>of </a:t>
            </a:r>
            <a:r>
              <a:rPr dirty="0" sz="1450" spc="-25">
                <a:latin typeface="Times New Roman"/>
                <a:cs typeface="Times New Roman"/>
              </a:rPr>
              <a:t>fury. </a:t>
            </a:r>
            <a:r>
              <a:rPr dirty="0" sz="1450" spc="-10">
                <a:latin typeface="Times New Roman"/>
                <a:cs typeface="Times New Roman"/>
              </a:rPr>
              <a:t>There was that  absolutely blank composure known to suffering males; that colourless  unnatural speech which shows </a:t>
            </a:r>
            <a:r>
              <a:rPr dirty="0" sz="1450" spc="-5">
                <a:latin typeface="Times New Roman"/>
                <a:cs typeface="Times New Roman"/>
              </a:rPr>
              <a:t>a </a:t>
            </a:r>
            <a:r>
              <a:rPr dirty="0" sz="1450" spc="-10">
                <a:latin typeface="Times New Roman"/>
                <a:cs typeface="Times New Roman"/>
              </a:rPr>
              <a:t>spirit accurately balanced between homicide  and hysterics; the tone in which the best </a:t>
            </a:r>
            <a:r>
              <a:rPr dirty="0" sz="1450" spc="-5">
                <a:latin typeface="Times New Roman"/>
                <a:cs typeface="Times New Roman"/>
              </a:rPr>
              <a:t>of </a:t>
            </a:r>
            <a:r>
              <a:rPr dirty="0" sz="1450" spc="-10">
                <a:latin typeface="Times New Roman"/>
                <a:cs typeface="Times New Roman"/>
              </a:rPr>
              <a:t>women sometimes utter words  worse than death to those most dear to them. If Abstract Bones-and-Sepulchre  were to </a:t>
            </a:r>
            <a:r>
              <a:rPr dirty="0" sz="1450" spc="-5">
                <a:latin typeface="Times New Roman"/>
                <a:cs typeface="Times New Roman"/>
              </a:rPr>
              <a:t>be </a:t>
            </a:r>
            <a:r>
              <a:rPr dirty="0" sz="1450" spc="-10">
                <a:latin typeface="Times New Roman"/>
                <a:cs typeface="Times New Roman"/>
              </a:rPr>
              <a:t>endowed with the gift </a:t>
            </a:r>
            <a:r>
              <a:rPr dirty="0" sz="1450" spc="-5">
                <a:latin typeface="Times New Roman"/>
                <a:cs typeface="Times New Roman"/>
              </a:rPr>
              <a:t>of </a:t>
            </a:r>
            <a:r>
              <a:rPr dirty="0" sz="1450" spc="-10">
                <a:latin typeface="Times New Roman"/>
                <a:cs typeface="Times New Roman"/>
              </a:rPr>
              <a:t>speech, thus, and </a:t>
            </a:r>
            <a:r>
              <a:rPr dirty="0" sz="1450" spc="-5">
                <a:latin typeface="Times New Roman"/>
                <a:cs typeface="Times New Roman"/>
              </a:rPr>
              <a:t>not </a:t>
            </a:r>
            <a:r>
              <a:rPr dirty="0" sz="1450" spc="-10">
                <a:latin typeface="Times New Roman"/>
                <a:cs typeface="Times New Roman"/>
              </a:rPr>
              <a:t>otherwise, would it  discourse. Leon was </a:t>
            </a:r>
            <a:r>
              <a:rPr dirty="0" sz="1450" spc="-5">
                <a:latin typeface="Times New Roman"/>
                <a:cs typeface="Times New Roman"/>
              </a:rPr>
              <a:t>a </a:t>
            </a:r>
            <a:r>
              <a:rPr dirty="0" sz="1450" spc="-10">
                <a:latin typeface="Times New Roman"/>
                <a:cs typeface="Times New Roman"/>
              </a:rPr>
              <a:t>brave man, and </a:t>
            </a:r>
            <a:r>
              <a:rPr dirty="0" sz="1450" spc="-5">
                <a:latin typeface="Times New Roman"/>
                <a:cs typeface="Times New Roman"/>
              </a:rPr>
              <a:t>I </a:t>
            </a:r>
            <a:r>
              <a:rPr dirty="0" sz="1450" spc="-10">
                <a:latin typeface="Times New Roman"/>
                <a:cs typeface="Times New Roman"/>
              </a:rPr>
              <a:t>fear </a:t>
            </a:r>
            <a:r>
              <a:rPr dirty="0" sz="1450" spc="-5">
                <a:latin typeface="Times New Roman"/>
                <a:cs typeface="Times New Roman"/>
              </a:rPr>
              <a:t>he </a:t>
            </a:r>
            <a:r>
              <a:rPr dirty="0" sz="1450" spc="-10">
                <a:latin typeface="Times New Roman"/>
                <a:cs typeface="Times New Roman"/>
              </a:rPr>
              <a:t>was somewhat sceptically  given (he had been educated in </a:t>
            </a:r>
            <a:r>
              <a:rPr dirty="0" sz="1450" spc="-5">
                <a:latin typeface="Times New Roman"/>
                <a:cs typeface="Times New Roman"/>
              </a:rPr>
              <a:t>a </a:t>
            </a:r>
            <a:r>
              <a:rPr dirty="0" sz="1450" spc="-10">
                <a:latin typeface="Times New Roman"/>
                <a:cs typeface="Times New Roman"/>
              </a:rPr>
              <a:t>Papistical country), </a:t>
            </a:r>
            <a:r>
              <a:rPr dirty="0" sz="1450" spc="-5">
                <a:latin typeface="Times New Roman"/>
                <a:cs typeface="Times New Roman"/>
              </a:rPr>
              <a:t>but </a:t>
            </a:r>
            <a:r>
              <a:rPr dirty="0" sz="1450" spc="-10">
                <a:latin typeface="Times New Roman"/>
                <a:cs typeface="Times New Roman"/>
              </a:rPr>
              <a:t>the habit </a:t>
            </a:r>
            <a:r>
              <a:rPr dirty="0" sz="1450" spc="-5">
                <a:latin typeface="Times New Roman"/>
                <a:cs typeface="Times New Roman"/>
              </a:rPr>
              <a:t>of  </a:t>
            </a:r>
            <a:r>
              <a:rPr dirty="0" sz="1450" spc="-10">
                <a:latin typeface="Times New Roman"/>
                <a:cs typeface="Times New Roman"/>
              </a:rPr>
              <a:t>childhood prevailed, and </a:t>
            </a:r>
            <a:r>
              <a:rPr dirty="0" sz="1450" spc="-5">
                <a:latin typeface="Times New Roman"/>
                <a:cs typeface="Times New Roman"/>
              </a:rPr>
              <a:t>he </a:t>
            </a:r>
            <a:r>
              <a:rPr dirty="0" sz="1450" spc="-10">
                <a:latin typeface="Times New Roman"/>
                <a:cs typeface="Times New Roman"/>
              </a:rPr>
              <a:t>crossed himself </a:t>
            </a:r>
            <a:r>
              <a:rPr dirty="0" sz="1450" spc="-20">
                <a:latin typeface="Times New Roman"/>
                <a:cs typeface="Times New Roman"/>
              </a:rPr>
              <a:t>devoutly. </a:t>
            </a:r>
            <a:r>
              <a:rPr dirty="0" sz="1450" spc="-10">
                <a:latin typeface="Times New Roman"/>
                <a:cs typeface="Times New Roman"/>
              </a:rPr>
              <a:t>He had met several  women in his </a:t>
            </a:r>
            <a:r>
              <a:rPr dirty="0" sz="1450" spc="-20">
                <a:latin typeface="Times New Roman"/>
                <a:cs typeface="Times New Roman"/>
              </a:rPr>
              <a:t>career. </a:t>
            </a:r>
            <a:r>
              <a:rPr dirty="0" sz="1450" spc="-10">
                <a:latin typeface="Times New Roman"/>
                <a:cs typeface="Times New Roman"/>
              </a:rPr>
              <a:t>It was </a:t>
            </a:r>
            <a:r>
              <a:rPr dirty="0" sz="1450" spc="-5">
                <a:latin typeface="Times New Roman"/>
                <a:cs typeface="Times New Roman"/>
              </a:rPr>
              <a:t>obvious </a:t>
            </a:r>
            <a:r>
              <a:rPr dirty="0" sz="1450" spc="-10">
                <a:latin typeface="Times New Roman"/>
                <a:cs typeface="Times New Roman"/>
              </a:rPr>
              <a:t>that his instinct had </a:t>
            </a:r>
            <a:r>
              <a:rPr dirty="0" sz="1450" spc="-5">
                <a:latin typeface="Times New Roman"/>
                <a:cs typeface="Times New Roman"/>
              </a:rPr>
              <a:t>not </a:t>
            </a:r>
            <a:r>
              <a:rPr dirty="0" sz="1450" spc="-10">
                <a:latin typeface="Times New Roman"/>
                <a:cs typeface="Times New Roman"/>
              </a:rPr>
              <a:t>deceived him, for  the male voice broke forth instantly in </a:t>
            </a:r>
            <a:r>
              <a:rPr dirty="0" sz="1450" spc="-5">
                <a:latin typeface="Times New Roman"/>
                <a:cs typeface="Times New Roman"/>
              </a:rPr>
              <a:t>a </a:t>
            </a:r>
            <a:r>
              <a:rPr dirty="0" sz="1450" spc="-10">
                <a:latin typeface="Times New Roman"/>
                <a:cs typeface="Times New Roman"/>
              </a:rPr>
              <a:t>towering</a:t>
            </a:r>
            <a:r>
              <a:rPr dirty="0" sz="1450" spc="40">
                <a:latin typeface="Times New Roman"/>
                <a:cs typeface="Times New Roman"/>
              </a:rPr>
              <a:t> </a:t>
            </a:r>
            <a:r>
              <a:rPr dirty="0" sz="1450" spc="-10">
                <a:latin typeface="Times New Roman"/>
                <a:cs typeface="Times New Roman"/>
              </a:rPr>
              <a:t>passion.</a:t>
            </a:r>
            <a:endParaRPr sz="1450">
              <a:latin typeface="Times New Roman"/>
              <a:cs typeface="Times New Roman"/>
            </a:endParaRPr>
          </a:p>
          <a:p>
            <a:pPr algn="just" marL="12700" marR="13335">
              <a:lnSpc>
                <a:spcPts val="1730"/>
              </a:lnSpc>
              <a:spcBef>
                <a:spcPts val="844"/>
              </a:spcBef>
            </a:pPr>
            <a:r>
              <a:rPr dirty="0" sz="1450" spc="-10">
                <a:latin typeface="Times New Roman"/>
                <a:cs typeface="Times New Roman"/>
              </a:rPr>
              <a:t>The undergraduate, who had </a:t>
            </a:r>
            <a:r>
              <a:rPr dirty="0" sz="1450" spc="-5">
                <a:latin typeface="Times New Roman"/>
                <a:cs typeface="Times New Roman"/>
              </a:rPr>
              <a:t>not </a:t>
            </a:r>
            <a:r>
              <a:rPr dirty="0" sz="1450" spc="-10">
                <a:latin typeface="Times New Roman"/>
                <a:cs typeface="Times New Roman"/>
              </a:rPr>
              <a:t>understood the significance </a:t>
            </a:r>
            <a:r>
              <a:rPr dirty="0" sz="1450" spc="-5">
                <a:latin typeface="Times New Roman"/>
                <a:cs typeface="Times New Roman"/>
              </a:rPr>
              <a:t>of </a:t>
            </a:r>
            <a:r>
              <a:rPr dirty="0" sz="1450" spc="-10">
                <a:latin typeface="Times New Roman"/>
                <a:cs typeface="Times New Roman"/>
              </a:rPr>
              <a:t>the woman's  contribution, pricked </a:t>
            </a:r>
            <a:r>
              <a:rPr dirty="0" sz="1450" spc="-5">
                <a:latin typeface="Times New Roman"/>
                <a:cs typeface="Times New Roman"/>
              </a:rPr>
              <a:t>up </a:t>
            </a:r>
            <a:r>
              <a:rPr dirty="0" sz="1450" spc="-10">
                <a:latin typeface="Times New Roman"/>
                <a:cs typeface="Times New Roman"/>
              </a:rPr>
              <a:t>his ears at the change </a:t>
            </a:r>
            <a:r>
              <a:rPr dirty="0" sz="1450" spc="-5">
                <a:latin typeface="Times New Roman"/>
                <a:cs typeface="Times New Roman"/>
              </a:rPr>
              <a:t>upon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"There's going to </a:t>
            </a:r>
            <a:r>
              <a:rPr dirty="0" sz="1450" spc="-5">
                <a:latin typeface="Times New Roman"/>
                <a:cs typeface="Times New Roman"/>
              </a:rPr>
              <a:t>be a </a:t>
            </a:r>
            <a:r>
              <a:rPr dirty="0" sz="1450" spc="-10">
                <a:latin typeface="Times New Roman"/>
                <a:cs typeface="Times New Roman"/>
              </a:rPr>
              <a:t>free fight," </a:t>
            </a:r>
            <a:r>
              <a:rPr dirty="0" sz="1450" spc="-5">
                <a:latin typeface="Times New Roman"/>
                <a:cs typeface="Times New Roman"/>
              </a:rPr>
              <a:t>he</a:t>
            </a:r>
            <a:r>
              <a:rPr dirty="0" sz="1450" spc="20">
                <a:latin typeface="Times New Roman"/>
                <a:cs typeface="Times New Roman"/>
              </a:rPr>
              <a:t> </a:t>
            </a:r>
            <a:r>
              <a:rPr dirty="0" sz="1450" spc="-10">
                <a:latin typeface="Times New Roman"/>
                <a:cs typeface="Times New Roman"/>
              </a:rPr>
              <a:t>opined.</a:t>
            </a:r>
            <a:endParaRPr sz="1450">
              <a:latin typeface="Times New Roman"/>
              <a:cs typeface="Times New Roman"/>
            </a:endParaRPr>
          </a:p>
          <a:p>
            <a:pPr marL="12700" marR="636905">
              <a:lnSpc>
                <a:spcPct val="149000"/>
              </a:lnSpc>
            </a:pPr>
            <a:r>
              <a:rPr dirty="0" sz="1450" spc="-10">
                <a:latin typeface="Times New Roman"/>
                <a:cs typeface="Times New Roman"/>
              </a:rPr>
              <a:t>There was another retort from the woman, still calm </a:t>
            </a:r>
            <a:r>
              <a:rPr dirty="0" sz="1450" spc="-5">
                <a:latin typeface="Times New Roman"/>
                <a:cs typeface="Times New Roman"/>
              </a:rPr>
              <a:t>but a </a:t>
            </a:r>
            <a:r>
              <a:rPr dirty="0" sz="1450" spc="-10">
                <a:latin typeface="Times New Roman"/>
                <a:cs typeface="Times New Roman"/>
              </a:rPr>
              <a:t>little </a:t>
            </a:r>
            <a:r>
              <a:rPr dirty="0" sz="1450" spc="-20">
                <a:latin typeface="Times New Roman"/>
                <a:cs typeface="Times New Roman"/>
              </a:rPr>
              <a:t>higher.  </a:t>
            </a:r>
            <a:r>
              <a:rPr dirty="0" sz="1450" spc="-10">
                <a:latin typeface="Times New Roman"/>
                <a:cs typeface="Times New Roman"/>
              </a:rPr>
              <a:t>"Hysterics?" asked Leon </a:t>
            </a:r>
            <a:r>
              <a:rPr dirty="0" sz="1450" spc="-5">
                <a:latin typeface="Times New Roman"/>
                <a:cs typeface="Times New Roman"/>
              </a:rPr>
              <a:t>of </a:t>
            </a:r>
            <a:r>
              <a:rPr dirty="0" sz="1450" spc="-10">
                <a:latin typeface="Times New Roman"/>
                <a:cs typeface="Times New Roman"/>
              </a:rPr>
              <a:t>his wife. "Is that the stage direction?"  "How should </a:t>
            </a:r>
            <a:r>
              <a:rPr dirty="0" sz="1450" spc="-5">
                <a:latin typeface="Times New Roman"/>
                <a:cs typeface="Times New Roman"/>
              </a:rPr>
              <a:t>I </a:t>
            </a:r>
            <a:r>
              <a:rPr dirty="0" sz="1450" spc="-10">
                <a:latin typeface="Times New Roman"/>
                <a:cs typeface="Times New Roman"/>
              </a:rPr>
              <a:t>know?" returned Elvira, somewhat</a:t>
            </a:r>
            <a:r>
              <a:rPr dirty="0" sz="1450" spc="30">
                <a:latin typeface="Times New Roman"/>
                <a:cs typeface="Times New Roman"/>
              </a:rPr>
              <a:t> </a:t>
            </a:r>
            <a:r>
              <a:rPr dirty="0" sz="1450" spc="-25">
                <a:latin typeface="Times New Roman"/>
                <a:cs typeface="Times New Roman"/>
              </a:rPr>
              <a:t>tartly.</a:t>
            </a:r>
            <a:endParaRPr sz="1450">
              <a:latin typeface="Times New Roman"/>
              <a:cs typeface="Times New Roman"/>
            </a:endParaRPr>
          </a:p>
          <a:p>
            <a:pPr marL="12700" marR="5715">
              <a:lnSpc>
                <a:spcPts val="1730"/>
              </a:lnSpc>
              <a:spcBef>
                <a:spcPts val="920"/>
              </a:spcBef>
            </a:pPr>
            <a:r>
              <a:rPr dirty="0" sz="1450" spc="-10">
                <a:latin typeface="Times New Roman"/>
                <a:cs typeface="Times New Roman"/>
              </a:rPr>
              <a:t>"Oh, woman, woman!" said Leon, beginning to open the guitar-case. "It is </a:t>
            </a:r>
            <a:r>
              <a:rPr dirty="0" sz="1450" spc="-5">
                <a:latin typeface="Times New Roman"/>
                <a:cs typeface="Times New Roman"/>
              </a:rPr>
              <a:t>one  of</a:t>
            </a:r>
            <a:r>
              <a:rPr dirty="0" sz="1450" spc="275">
                <a:latin typeface="Times New Roman"/>
                <a:cs typeface="Times New Roman"/>
              </a:rPr>
              <a:t> </a:t>
            </a:r>
            <a:r>
              <a:rPr dirty="0" sz="1450" spc="-10">
                <a:latin typeface="Times New Roman"/>
                <a:cs typeface="Times New Roman"/>
              </a:rPr>
              <a:t>the</a:t>
            </a:r>
            <a:r>
              <a:rPr dirty="0" sz="1450" spc="275">
                <a:latin typeface="Times New Roman"/>
                <a:cs typeface="Times New Roman"/>
              </a:rPr>
              <a:t> </a:t>
            </a:r>
            <a:r>
              <a:rPr dirty="0" sz="1450" spc="-10">
                <a:latin typeface="Times New Roman"/>
                <a:cs typeface="Times New Roman"/>
              </a:rPr>
              <a:t>burdens</a:t>
            </a:r>
            <a:r>
              <a:rPr dirty="0" sz="1450" spc="275">
                <a:latin typeface="Times New Roman"/>
                <a:cs typeface="Times New Roman"/>
              </a:rPr>
              <a:t> </a:t>
            </a:r>
            <a:r>
              <a:rPr dirty="0" sz="1450" spc="-5">
                <a:latin typeface="Times New Roman"/>
                <a:cs typeface="Times New Roman"/>
              </a:rPr>
              <a:t>of</a:t>
            </a:r>
            <a:r>
              <a:rPr dirty="0" sz="1450" spc="280">
                <a:latin typeface="Times New Roman"/>
                <a:cs typeface="Times New Roman"/>
              </a:rPr>
              <a:t> </a:t>
            </a:r>
            <a:r>
              <a:rPr dirty="0" sz="1450" spc="-10">
                <a:latin typeface="Times New Roman"/>
                <a:cs typeface="Times New Roman"/>
              </a:rPr>
              <a:t>my</a:t>
            </a:r>
            <a:r>
              <a:rPr dirty="0" sz="1450" spc="275">
                <a:latin typeface="Times New Roman"/>
                <a:cs typeface="Times New Roman"/>
              </a:rPr>
              <a:t> </a:t>
            </a:r>
            <a:r>
              <a:rPr dirty="0" sz="1450" spc="-10">
                <a:latin typeface="Times New Roman"/>
                <a:cs typeface="Times New Roman"/>
              </a:rPr>
              <a:t>life,</a:t>
            </a:r>
            <a:r>
              <a:rPr dirty="0" sz="1450" spc="275">
                <a:latin typeface="Times New Roman"/>
                <a:cs typeface="Times New Roman"/>
              </a:rPr>
              <a:t> </a:t>
            </a:r>
            <a:r>
              <a:rPr dirty="0" sz="1450" spc="-10">
                <a:latin typeface="Times New Roman"/>
                <a:cs typeface="Times New Roman"/>
              </a:rPr>
              <a:t>Monsieur</a:t>
            </a:r>
            <a:r>
              <a:rPr dirty="0" sz="1450" spc="280">
                <a:latin typeface="Times New Roman"/>
                <a:cs typeface="Times New Roman"/>
              </a:rPr>
              <a:t> </a:t>
            </a:r>
            <a:r>
              <a:rPr dirty="0" sz="1450" spc="-10">
                <a:latin typeface="Times New Roman"/>
                <a:cs typeface="Times New Roman"/>
              </a:rPr>
              <a:t>Stubbs;</a:t>
            </a:r>
            <a:r>
              <a:rPr dirty="0" sz="1450" spc="270">
                <a:latin typeface="Times New Roman"/>
                <a:cs typeface="Times New Roman"/>
              </a:rPr>
              <a:t> </a:t>
            </a:r>
            <a:r>
              <a:rPr dirty="0" sz="1450" spc="-10">
                <a:latin typeface="Times New Roman"/>
                <a:cs typeface="Times New Roman"/>
              </a:rPr>
              <a:t>they</a:t>
            </a:r>
            <a:r>
              <a:rPr dirty="0" sz="1450" spc="275">
                <a:latin typeface="Times New Roman"/>
                <a:cs typeface="Times New Roman"/>
              </a:rPr>
              <a:t> </a:t>
            </a:r>
            <a:r>
              <a:rPr dirty="0" sz="1450" spc="-10">
                <a:latin typeface="Times New Roman"/>
                <a:cs typeface="Times New Roman"/>
              </a:rPr>
              <a:t>support</a:t>
            </a:r>
            <a:r>
              <a:rPr dirty="0" sz="1450" spc="275">
                <a:latin typeface="Times New Roman"/>
                <a:cs typeface="Times New Roman"/>
              </a:rPr>
              <a:t> </a:t>
            </a:r>
            <a:r>
              <a:rPr dirty="0" sz="1450" spc="-10">
                <a:latin typeface="Times New Roman"/>
                <a:cs typeface="Times New Roman"/>
              </a:rPr>
              <a:t>each</a:t>
            </a:r>
            <a:r>
              <a:rPr dirty="0" sz="1450" spc="275">
                <a:latin typeface="Times New Roman"/>
                <a:cs typeface="Times New Roman"/>
              </a:rPr>
              <a:t> </a:t>
            </a:r>
            <a:r>
              <a:rPr dirty="0" sz="1450" spc="-10">
                <a:latin typeface="Times New Roman"/>
                <a:cs typeface="Times New Roman"/>
              </a:rPr>
              <a:t>other;</a:t>
            </a:r>
            <a:r>
              <a:rPr dirty="0" sz="1450" spc="270">
                <a:latin typeface="Times New Roman"/>
                <a:cs typeface="Times New Roman"/>
              </a:rPr>
              <a:t> </a:t>
            </a:r>
            <a:r>
              <a:rPr dirty="0" sz="1450" spc="-10">
                <a:latin typeface="Times New Roman"/>
                <a:cs typeface="Times New Roman"/>
              </a:rPr>
              <a:t>they</a:t>
            </a:r>
            <a:endParaRPr sz="1450">
              <a:latin typeface="Times New Roman"/>
              <a:cs typeface="Times New Roman"/>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marL="12700" marR="10795">
              <a:lnSpc>
                <a:spcPts val="1730"/>
              </a:lnSpc>
              <a:spcBef>
                <a:spcPts val="155"/>
              </a:spcBef>
            </a:pPr>
            <a:r>
              <a:rPr dirty="0" sz="1450" spc="-10">
                <a:latin typeface="Times New Roman"/>
                <a:cs typeface="Times New Roman"/>
              </a:rPr>
              <a:t>always pretend there is </a:t>
            </a:r>
            <a:r>
              <a:rPr dirty="0" sz="1450" spc="-5">
                <a:latin typeface="Times New Roman"/>
                <a:cs typeface="Times New Roman"/>
              </a:rPr>
              <a:t>no </a:t>
            </a:r>
            <a:r>
              <a:rPr dirty="0" sz="1450" spc="-10">
                <a:latin typeface="Times New Roman"/>
                <a:cs typeface="Times New Roman"/>
              </a:rPr>
              <a:t>system; they say it's nature. Even Madame  Berthelini, who is </a:t>
            </a:r>
            <a:r>
              <a:rPr dirty="0" sz="1450" spc="-5">
                <a:latin typeface="Times New Roman"/>
                <a:cs typeface="Times New Roman"/>
              </a:rPr>
              <a:t>a </a:t>
            </a:r>
            <a:r>
              <a:rPr dirty="0" sz="1450" spc="-10">
                <a:latin typeface="Times New Roman"/>
                <a:cs typeface="Times New Roman"/>
              </a:rPr>
              <a:t>dramatic</a:t>
            </a:r>
            <a:r>
              <a:rPr dirty="0" sz="1450" spc="5">
                <a:latin typeface="Times New Roman"/>
                <a:cs typeface="Times New Roman"/>
              </a:rPr>
              <a:t> </a:t>
            </a:r>
            <a:r>
              <a:rPr dirty="0" sz="1450" spc="-10">
                <a:latin typeface="Times New Roman"/>
                <a:cs typeface="Times New Roman"/>
              </a:rPr>
              <a:t>artist!"</a:t>
            </a:r>
            <a:endParaRPr sz="1450">
              <a:latin typeface="Times New Roman"/>
              <a:cs typeface="Times New Roman"/>
            </a:endParaRPr>
          </a:p>
          <a:p>
            <a:pPr marL="12700">
              <a:lnSpc>
                <a:spcPct val="100000"/>
              </a:lnSpc>
              <a:spcBef>
                <a:spcPts val="795"/>
              </a:spcBef>
            </a:pPr>
            <a:r>
              <a:rPr dirty="0" sz="1450" spc="-45">
                <a:latin typeface="Times New Roman"/>
                <a:cs typeface="Times New Roman"/>
              </a:rPr>
              <a:t>"You </a:t>
            </a:r>
            <a:r>
              <a:rPr dirty="0" sz="1450" spc="-10">
                <a:latin typeface="Times New Roman"/>
                <a:cs typeface="Times New Roman"/>
              </a:rPr>
              <a:t>are heartless, Leon," said Elvira; "that woman is in</a:t>
            </a:r>
            <a:r>
              <a:rPr dirty="0" sz="1450" spc="95">
                <a:latin typeface="Times New Roman"/>
                <a:cs typeface="Times New Roman"/>
              </a:rPr>
              <a:t> </a:t>
            </a:r>
            <a:r>
              <a:rPr dirty="0" sz="1450" spc="-10">
                <a:latin typeface="Times New Roman"/>
                <a:cs typeface="Times New Roman"/>
              </a:rPr>
              <a:t>trouble."</a:t>
            </a:r>
            <a:endParaRPr sz="1450">
              <a:latin typeface="Times New Roman"/>
              <a:cs typeface="Times New Roman"/>
            </a:endParaRPr>
          </a:p>
          <a:p>
            <a:pPr marL="12700" marR="5080">
              <a:lnSpc>
                <a:spcPts val="1730"/>
              </a:lnSpc>
              <a:spcBef>
                <a:spcPts val="919"/>
              </a:spcBef>
            </a:pPr>
            <a:r>
              <a:rPr dirty="0" sz="1450" spc="-10">
                <a:latin typeface="Times New Roman"/>
                <a:cs typeface="Times New Roman"/>
              </a:rPr>
              <a:t>"And the man, my angel?" inquired Berthelini, passing the ribbon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guitar.  </a:t>
            </a:r>
            <a:r>
              <a:rPr dirty="0" sz="1450" spc="-10">
                <a:latin typeface="Times New Roman"/>
                <a:cs typeface="Times New Roman"/>
              </a:rPr>
              <a:t>"And the man,</a:t>
            </a:r>
            <a:r>
              <a:rPr dirty="0" sz="1450">
                <a:latin typeface="Times New Roman"/>
                <a:cs typeface="Times New Roman"/>
              </a:rPr>
              <a:t> </a:t>
            </a:r>
            <a:r>
              <a:rPr dirty="0" sz="1450" spc="-15">
                <a:latin typeface="Times New Roman"/>
                <a:cs typeface="Times New Roman"/>
              </a:rPr>
              <a:t>M'AMOUR?"</a:t>
            </a:r>
            <a:endParaRPr sz="1450">
              <a:latin typeface="Times New Roman"/>
              <a:cs typeface="Times New Roman"/>
            </a:endParaRPr>
          </a:p>
          <a:p>
            <a:pPr marL="12700">
              <a:lnSpc>
                <a:spcPct val="100000"/>
              </a:lnSpc>
              <a:spcBef>
                <a:spcPts val="795"/>
              </a:spcBef>
            </a:pPr>
            <a:r>
              <a:rPr dirty="0" sz="1450" spc="-10">
                <a:latin typeface="Times New Roman"/>
                <a:cs typeface="Times New Roman"/>
              </a:rPr>
              <a:t>"He is </a:t>
            </a:r>
            <a:r>
              <a:rPr dirty="0" sz="1450" spc="-5">
                <a:latin typeface="Times New Roman"/>
                <a:cs typeface="Times New Roman"/>
              </a:rPr>
              <a:t>a </a:t>
            </a:r>
            <a:r>
              <a:rPr dirty="0" sz="1450" spc="-10">
                <a:latin typeface="Times New Roman"/>
                <a:cs typeface="Times New Roman"/>
              </a:rPr>
              <a:t>man," she</a:t>
            </a:r>
            <a:r>
              <a:rPr dirty="0" sz="1450" spc="-25">
                <a:latin typeface="Times New Roman"/>
                <a:cs typeface="Times New Roman"/>
              </a:rPr>
              <a:t> </a:t>
            </a:r>
            <a:r>
              <a:rPr dirty="0" sz="1450" spc="-10">
                <a:latin typeface="Times New Roman"/>
                <a:cs typeface="Times New Roman"/>
              </a:rPr>
              <a:t>answered.</a:t>
            </a:r>
            <a:endParaRPr sz="1450">
              <a:latin typeface="Times New Roman"/>
              <a:cs typeface="Times New Roman"/>
            </a:endParaRPr>
          </a:p>
          <a:p>
            <a:pPr marL="12700" marR="5715">
              <a:lnSpc>
                <a:spcPts val="1730"/>
              </a:lnSpc>
              <a:spcBef>
                <a:spcPts val="915"/>
              </a:spcBef>
            </a:pPr>
            <a:r>
              <a:rPr dirty="0" sz="1450" spc="-45">
                <a:latin typeface="Times New Roman"/>
                <a:cs typeface="Times New Roman"/>
              </a:rPr>
              <a:t>"You </a:t>
            </a:r>
            <a:r>
              <a:rPr dirty="0" sz="1450" spc="-10">
                <a:latin typeface="Times New Roman"/>
                <a:cs typeface="Times New Roman"/>
              </a:rPr>
              <a:t>hear that?" said Leon to Stubbs. "It is </a:t>
            </a:r>
            <a:r>
              <a:rPr dirty="0" sz="1450" spc="-5">
                <a:latin typeface="Times New Roman"/>
                <a:cs typeface="Times New Roman"/>
              </a:rPr>
              <a:t>not </a:t>
            </a:r>
            <a:r>
              <a:rPr dirty="0" sz="1450" spc="-10">
                <a:latin typeface="Times New Roman"/>
                <a:cs typeface="Times New Roman"/>
              </a:rPr>
              <a:t>too late for </a:t>
            </a:r>
            <a:r>
              <a:rPr dirty="0" sz="1450" spc="-5">
                <a:latin typeface="Times New Roman"/>
                <a:cs typeface="Times New Roman"/>
              </a:rPr>
              <a:t>you. </a:t>
            </a:r>
            <a:r>
              <a:rPr dirty="0" sz="1450" spc="-10">
                <a:latin typeface="Times New Roman"/>
                <a:cs typeface="Times New Roman"/>
              </a:rPr>
              <a:t>Mark the  intonation. And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continued, "what are we to give</a:t>
            </a:r>
            <a:r>
              <a:rPr dirty="0" sz="1450" spc="7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marL="12700">
              <a:lnSpc>
                <a:spcPct val="100000"/>
              </a:lnSpc>
              <a:spcBef>
                <a:spcPts val="795"/>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going to sing?" asked</a:t>
            </a:r>
            <a:r>
              <a:rPr dirty="0" sz="1450" spc="15">
                <a:latin typeface="Times New Roman"/>
                <a:cs typeface="Times New Roman"/>
              </a:rPr>
              <a:t> </a:t>
            </a:r>
            <a:r>
              <a:rPr dirty="0" sz="1450" spc="-10">
                <a:latin typeface="Times New Roman"/>
                <a:cs typeface="Times New Roman"/>
              </a:rPr>
              <a:t>Stubbs.</a:t>
            </a:r>
            <a:endParaRPr sz="1450">
              <a:latin typeface="Times New Roman"/>
              <a:cs typeface="Times New Roman"/>
            </a:endParaRPr>
          </a:p>
          <a:p>
            <a:pPr marL="12700" marR="6350">
              <a:lnSpc>
                <a:spcPts val="1730"/>
              </a:lnSpc>
              <a:spcBef>
                <a:spcPts val="919"/>
              </a:spcBef>
            </a:pPr>
            <a:r>
              <a:rPr dirty="0" sz="1450" spc="-10">
                <a:latin typeface="Times New Roman"/>
                <a:cs typeface="Times New Roman"/>
              </a:rPr>
              <a:t>"I am </a:t>
            </a:r>
            <a:r>
              <a:rPr dirty="0" sz="1450" spc="-5">
                <a:latin typeface="Times New Roman"/>
                <a:cs typeface="Times New Roman"/>
              </a:rPr>
              <a:t>a </a:t>
            </a:r>
            <a:r>
              <a:rPr dirty="0" sz="1450" spc="-15">
                <a:latin typeface="Times New Roman"/>
                <a:cs typeface="Times New Roman"/>
              </a:rPr>
              <a:t>troubadour," </a:t>
            </a:r>
            <a:r>
              <a:rPr dirty="0" sz="1450" spc="-10">
                <a:latin typeface="Times New Roman"/>
                <a:cs typeface="Times New Roman"/>
              </a:rPr>
              <a:t>replied Leon. "I claim </a:t>
            </a:r>
            <a:r>
              <a:rPr dirty="0" sz="1450" spc="-5">
                <a:latin typeface="Times New Roman"/>
                <a:cs typeface="Times New Roman"/>
              </a:rPr>
              <a:t>a </a:t>
            </a:r>
            <a:r>
              <a:rPr dirty="0" sz="1450" spc="-10">
                <a:latin typeface="Times New Roman"/>
                <a:cs typeface="Times New Roman"/>
              </a:rPr>
              <a:t>welcome </a:t>
            </a:r>
            <a:r>
              <a:rPr dirty="0" sz="1450" spc="-5">
                <a:latin typeface="Times New Roman"/>
                <a:cs typeface="Times New Roman"/>
              </a:rPr>
              <a:t>by </a:t>
            </a:r>
            <a:r>
              <a:rPr dirty="0" sz="1450" spc="-10">
                <a:latin typeface="Times New Roman"/>
                <a:cs typeface="Times New Roman"/>
              </a:rPr>
              <a:t>and for my art.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banker could </a:t>
            </a:r>
            <a:r>
              <a:rPr dirty="0" sz="1450" spc="-5">
                <a:latin typeface="Times New Roman"/>
                <a:cs typeface="Times New Roman"/>
              </a:rPr>
              <a:t>I do </a:t>
            </a:r>
            <a:r>
              <a:rPr dirty="0" sz="1450" spc="-10">
                <a:latin typeface="Times New Roman"/>
                <a:cs typeface="Times New Roman"/>
              </a:rPr>
              <a:t>as</a:t>
            </a:r>
            <a:r>
              <a:rPr dirty="0" sz="1450" spc="5">
                <a:latin typeface="Times New Roman"/>
                <a:cs typeface="Times New Roman"/>
              </a:rPr>
              <a:t> </a:t>
            </a:r>
            <a:r>
              <a:rPr dirty="0" sz="1450" spc="-10">
                <a:latin typeface="Times New Roman"/>
                <a:cs typeface="Times New Roman"/>
              </a:rPr>
              <a:t>much?"</a:t>
            </a:r>
            <a:endParaRPr sz="1450">
              <a:latin typeface="Times New Roman"/>
              <a:cs typeface="Times New Roman"/>
            </a:endParaRPr>
          </a:p>
          <a:p>
            <a:pPr marL="12700" marR="869315">
              <a:lnSpc>
                <a:spcPts val="2590"/>
              </a:lnSpc>
              <a:spcBef>
                <a:spcPts val="175"/>
              </a:spcBef>
            </a:pPr>
            <a:r>
              <a:rPr dirty="0" sz="1450" spc="-30">
                <a:latin typeface="Times New Roman"/>
                <a:cs typeface="Times New Roman"/>
              </a:rPr>
              <a:t>"Well, </a:t>
            </a:r>
            <a:r>
              <a:rPr dirty="0" sz="1450" spc="-5">
                <a:latin typeface="Times New Roman"/>
                <a:cs typeface="Times New Roman"/>
              </a:rPr>
              <a:t>you </a:t>
            </a:r>
            <a:r>
              <a:rPr dirty="0" sz="1450" spc="-10">
                <a:latin typeface="Times New Roman"/>
                <a:cs typeface="Times New Roman"/>
              </a:rPr>
              <a:t>wouldn't need,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answered the undergraduate.  "Egad," said Leon, "but that's true. Elvira, that is</a:t>
            </a:r>
            <a:r>
              <a:rPr dirty="0" sz="1450" spc="60">
                <a:latin typeface="Times New Roman"/>
                <a:cs typeface="Times New Roman"/>
              </a:rPr>
              <a:t> </a:t>
            </a:r>
            <a:r>
              <a:rPr dirty="0" sz="1450" spc="-10">
                <a:latin typeface="Times New Roman"/>
                <a:cs typeface="Times New Roman"/>
              </a:rPr>
              <a:t>true."</a:t>
            </a:r>
            <a:endParaRPr sz="1450">
              <a:latin typeface="Times New Roman"/>
              <a:cs typeface="Times New Roman"/>
            </a:endParaRPr>
          </a:p>
          <a:p>
            <a:pPr marL="12700">
              <a:lnSpc>
                <a:spcPct val="100000"/>
              </a:lnSpc>
              <a:spcBef>
                <a:spcPts val="625"/>
              </a:spcBef>
            </a:pPr>
            <a:r>
              <a:rPr dirty="0" sz="1450" spc="-10">
                <a:latin typeface="Times New Roman"/>
                <a:cs typeface="Times New Roman"/>
              </a:rPr>
              <a:t>"Of course it is," she replied. "Did </a:t>
            </a:r>
            <a:r>
              <a:rPr dirty="0" sz="1450" spc="-5">
                <a:latin typeface="Times New Roman"/>
                <a:cs typeface="Times New Roman"/>
              </a:rPr>
              <a:t>you not </a:t>
            </a:r>
            <a:r>
              <a:rPr dirty="0" sz="1450" spc="-10">
                <a:latin typeface="Times New Roman"/>
                <a:cs typeface="Times New Roman"/>
              </a:rPr>
              <a:t>know</a:t>
            </a:r>
            <a:r>
              <a:rPr dirty="0" sz="1450" spc="3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160">
              <a:lnSpc>
                <a:spcPts val="1730"/>
              </a:lnSpc>
              <a:spcBef>
                <a:spcPts val="919"/>
              </a:spcBef>
            </a:pPr>
            <a:r>
              <a:rPr dirty="0" sz="1450" spc="-10">
                <a:latin typeface="Times New Roman"/>
                <a:cs typeface="Times New Roman"/>
              </a:rPr>
              <a:t>"My </a:t>
            </a:r>
            <a:r>
              <a:rPr dirty="0" sz="1450" spc="-20">
                <a:latin typeface="Times New Roman"/>
                <a:cs typeface="Times New Roman"/>
              </a:rPr>
              <a:t>dear,"</a:t>
            </a:r>
            <a:r>
              <a:rPr dirty="0" sz="1450" spc="320">
                <a:latin typeface="Times New Roman"/>
                <a:cs typeface="Times New Roman"/>
              </a:rPr>
              <a:t> </a:t>
            </a:r>
            <a:r>
              <a:rPr dirty="0" sz="1450" spc="-10">
                <a:latin typeface="Times New Roman"/>
                <a:cs typeface="Times New Roman"/>
              </a:rPr>
              <a:t>answered Leon </a:t>
            </a:r>
            <a:r>
              <a:rPr dirty="0" sz="1450" spc="-15">
                <a:latin typeface="Times New Roman"/>
                <a:cs typeface="Times New Roman"/>
              </a:rPr>
              <a:t>impressively, </a:t>
            </a:r>
            <a:r>
              <a:rPr dirty="0" sz="1450" spc="-10">
                <a:latin typeface="Times New Roman"/>
                <a:cs typeface="Times New Roman"/>
              </a:rPr>
              <a:t>"I know nothing </a:t>
            </a:r>
            <a:r>
              <a:rPr dirty="0" sz="1450" spc="-5">
                <a:latin typeface="Times New Roman"/>
                <a:cs typeface="Times New Roman"/>
              </a:rPr>
              <a:t>but </a:t>
            </a:r>
            <a:r>
              <a:rPr dirty="0" sz="1450" spc="-10">
                <a:latin typeface="Times New Roman"/>
                <a:cs typeface="Times New Roman"/>
              </a:rPr>
              <a:t>what is  agreeable. Even my knowledge </a:t>
            </a:r>
            <a:r>
              <a:rPr dirty="0" sz="1450" spc="-5">
                <a:latin typeface="Times New Roman"/>
                <a:cs typeface="Times New Roman"/>
              </a:rPr>
              <a:t>of </a:t>
            </a:r>
            <a:r>
              <a:rPr dirty="0" sz="1450" spc="-10">
                <a:latin typeface="Times New Roman"/>
                <a:cs typeface="Times New Roman"/>
              </a:rPr>
              <a:t>life is </a:t>
            </a:r>
            <a:r>
              <a:rPr dirty="0" sz="1450" spc="-5">
                <a:latin typeface="Times New Roman"/>
                <a:cs typeface="Times New Roman"/>
              </a:rPr>
              <a:t>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art superiorly composed.  But what are we to give them? It should </a:t>
            </a:r>
            <a:r>
              <a:rPr dirty="0" sz="1450" spc="-5">
                <a:latin typeface="Times New Roman"/>
                <a:cs typeface="Times New Roman"/>
              </a:rPr>
              <a:t>be </a:t>
            </a:r>
            <a:r>
              <a:rPr dirty="0" sz="1450" spc="-10">
                <a:latin typeface="Times New Roman"/>
                <a:cs typeface="Times New Roman"/>
              </a:rPr>
              <a:t>something</a:t>
            </a:r>
            <a:r>
              <a:rPr dirty="0" sz="1450" spc="70">
                <a:latin typeface="Times New Roman"/>
                <a:cs typeface="Times New Roman"/>
              </a:rPr>
              <a:t> </a:t>
            </a:r>
            <a:r>
              <a:rPr dirty="0" sz="1450" spc="-10">
                <a:latin typeface="Times New Roman"/>
                <a:cs typeface="Times New Roman"/>
              </a:rPr>
              <a:t>appropriate."</a:t>
            </a:r>
            <a:endParaRPr sz="1450">
              <a:latin typeface="Times New Roman"/>
              <a:cs typeface="Times New Roman"/>
            </a:endParaRPr>
          </a:p>
          <a:p>
            <a:pPr algn="just" marL="12700" marR="6350">
              <a:lnSpc>
                <a:spcPts val="1730"/>
              </a:lnSpc>
              <a:spcBef>
                <a:spcPts val="860"/>
              </a:spcBef>
            </a:pPr>
            <a:r>
              <a:rPr dirty="0" sz="1450" spc="-20">
                <a:latin typeface="Times New Roman"/>
                <a:cs typeface="Times New Roman"/>
              </a:rPr>
              <a:t>Visions </a:t>
            </a:r>
            <a:r>
              <a:rPr dirty="0" sz="1450" spc="-5">
                <a:latin typeface="Times New Roman"/>
                <a:cs typeface="Times New Roman"/>
              </a:rPr>
              <a:t>of </a:t>
            </a:r>
            <a:r>
              <a:rPr dirty="0" sz="1450" spc="-10">
                <a:latin typeface="Times New Roman"/>
                <a:cs typeface="Times New Roman"/>
              </a:rPr>
              <a:t>"Let </a:t>
            </a:r>
            <a:r>
              <a:rPr dirty="0" sz="1450" spc="-5">
                <a:latin typeface="Times New Roman"/>
                <a:cs typeface="Times New Roman"/>
              </a:rPr>
              <a:t>dogs </a:t>
            </a:r>
            <a:r>
              <a:rPr dirty="0" sz="1450" spc="-10">
                <a:latin typeface="Times New Roman"/>
                <a:cs typeface="Times New Roman"/>
              </a:rPr>
              <a:t>delight" passed through the undergraduate's mind; </a:t>
            </a:r>
            <a:r>
              <a:rPr dirty="0" sz="1450" spc="-5">
                <a:latin typeface="Times New Roman"/>
                <a:cs typeface="Times New Roman"/>
              </a:rPr>
              <a:t>but </a:t>
            </a:r>
            <a:r>
              <a:rPr dirty="0" sz="1450" spc="-10">
                <a:latin typeface="Times New Roman"/>
                <a:cs typeface="Times New Roman"/>
              </a:rPr>
              <a:t>it  occurred to him that the poetry was English and that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the </a:t>
            </a:r>
            <a:r>
              <a:rPr dirty="0" sz="1450" spc="-30">
                <a:latin typeface="Times New Roman"/>
                <a:cs typeface="Times New Roman"/>
              </a:rPr>
              <a:t>air.  </a:t>
            </a:r>
            <a:r>
              <a:rPr dirty="0" sz="1450" spc="-10">
                <a:latin typeface="Times New Roman"/>
                <a:cs typeface="Times New Roman"/>
              </a:rPr>
              <a:t>Hence </a:t>
            </a:r>
            <a:r>
              <a:rPr dirty="0" sz="1450" spc="-5">
                <a:latin typeface="Times New Roman"/>
                <a:cs typeface="Times New Roman"/>
              </a:rPr>
              <a:t>he </a:t>
            </a:r>
            <a:r>
              <a:rPr dirty="0" sz="1450" spc="-10">
                <a:latin typeface="Times New Roman"/>
                <a:cs typeface="Times New Roman"/>
              </a:rPr>
              <a:t>contributed </a:t>
            </a:r>
            <a:r>
              <a:rPr dirty="0" sz="1450" spc="-5">
                <a:latin typeface="Times New Roman"/>
                <a:cs typeface="Times New Roman"/>
              </a:rPr>
              <a:t>no</a:t>
            </a:r>
            <a:r>
              <a:rPr dirty="0" sz="1450">
                <a:latin typeface="Times New Roman"/>
                <a:cs typeface="Times New Roman"/>
              </a:rPr>
              <a:t> </a:t>
            </a:r>
            <a:r>
              <a:rPr dirty="0" sz="1450" spc="-10">
                <a:latin typeface="Times New Roman"/>
                <a:cs typeface="Times New Roman"/>
              </a:rPr>
              <a:t>suggestion.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"Something about </a:t>
            </a:r>
            <a:r>
              <a:rPr dirty="0" sz="1450" spc="-5">
                <a:latin typeface="Times New Roman"/>
                <a:cs typeface="Times New Roman"/>
              </a:rPr>
              <a:t>our </a:t>
            </a:r>
            <a:r>
              <a:rPr dirty="0" sz="1450" spc="-10">
                <a:latin typeface="Times New Roman"/>
                <a:cs typeface="Times New Roman"/>
              </a:rPr>
              <a:t>houselessness," said</a:t>
            </a:r>
            <a:r>
              <a:rPr dirty="0" sz="1450" spc="10">
                <a:latin typeface="Times New Roman"/>
                <a:cs typeface="Times New Roman"/>
              </a:rPr>
              <a:t> </a:t>
            </a:r>
            <a:r>
              <a:rPr dirty="0" sz="1450" spc="-10">
                <a:latin typeface="Times New Roman"/>
                <a:cs typeface="Times New Roman"/>
              </a:rPr>
              <a:t>Elvira.</a:t>
            </a:r>
            <a:endParaRPr sz="1450">
              <a:latin typeface="Times New Roman"/>
              <a:cs typeface="Times New Roman"/>
            </a:endParaRPr>
          </a:p>
          <a:p>
            <a:pPr marL="12700" marR="1142365">
              <a:lnSpc>
                <a:spcPts val="1730"/>
              </a:lnSpc>
              <a:spcBef>
                <a:spcPts val="915"/>
              </a:spcBef>
            </a:pPr>
            <a:r>
              <a:rPr dirty="0" sz="1450" spc="-10">
                <a:latin typeface="Times New Roman"/>
                <a:cs typeface="Times New Roman"/>
              </a:rPr>
              <a:t>"I have it," cried Leon. And </a:t>
            </a:r>
            <a:r>
              <a:rPr dirty="0" sz="1450" spc="-5">
                <a:latin typeface="Times New Roman"/>
                <a:cs typeface="Times New Roman"/>
              </a:rPr>
              <a:t>he </a:t>
            </a:r>
            <a:r>
              <a:rPr dirty="0" sz="1450" spc="-10">
                <a:latin typeface="Times New Roman"/>
                <a:cs typeface="Times New Roman"/>
              </a:rPr>
              <a:t>broke forth into </a:t>
            </a:r>
            <a:r>
              <a:rPr dirty="0" sz="1450" spc="-5">
                <a:latin typeface="Times New Roman"/>
                <a:cs typeface="Times New Roman"/>
              </a:rPr>
              <a:t>a </a:t>
            </a:r>
            <a:r>
              <a:rPr dirty="0" sz="1450" spc="-10">
                <a:latin typeface="Times New Roman"/>
                <a:cs typeface="Times New Roman"/>
              </a:rPr>
              <a:t>song </a:t>
            </a:r>
            <a:r>
              <a:rPr dirty="0" sz="1450" spc="-5">
                <a:latin typeface="Times New Roman"/>
                <a:cs typeface="Times New Roman"/>
              </a:rPr>
              <a:t>of </a:t>
            </a:r>
            <a:r>
              <a:rPr dirty="0" sz="1450" spc="-10">
                <a:latin typeface="Times New Roman"/>
                <a:cs typeface="Times New Roman"/>
              </a:rPr>
              <a:t>Pierre  Dupont's:-</a:t>
            </a:r>
            <a:endParaRPr sz="1450">
              <a:latin typeface="Times New Roman"/>
              <a:cs typeface="Times New Roman"/>
            </a:endParaRPr>
          </a:p>
          <a:p>
            <a:pPr marL="12700" marR="4274820">
              <a:lnSpc>
                <a:spcPts val="1730"/>
              </a:lnSpc>
              <a:spcBef>
                <a:spcPts val="865"/>
              </a:spcBef>
            </a:pPr>
            <a:r>
              <a:rPr dirty="0" sz="1450" spc="-10">
                <a:latin typeface="Times New Roman"/>
                <a:cs typeface="Times New Roman"/>
              </a:rPr>
              <a:t>"Savez-vous </a:t>
            </a:r>
            <a:r>
              <a:rPr dirty="0" sz="1450" spc="-5">
                <a:latin typeface="Times New Roman"/>
                <a:cs typeface="Times New Roman"/>
              </a:rPr>
              <a:t>ou </a:t>
            </a:r>
            <a:r>
              <a:rPr dirty="0" sz="1450" spc="-10">
                <a:latin typeface="Times New Roman"/>
                <a:cs typeface="Times New Roman"/>
              </a:rPr>
              <a:t>gite,  Mai, ce joli</a:t>
            </a:r>
            <a:r>
              <a:rPr dirty="0" sz="1450" spc="-25">
                <a:latin typeface="Times New Roman"/>
                <a:cs typeface="Times New Roman"/>
              </a:rPr>
              <a:t> </a:t>
            </a:r>
            <a:r>
              <a:rPr dirty="0" sz="1450" spc="-10">
                <a:latin typeface="Times New Roman"/>
                <a:cs typeface="Times New Roman"/>
              </a:rPr>
              <a:t>mois?"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Elvira joined </a:t>
            </a:r>
            <a:r>
              <a:rPr dirty="0" sz="1450" spc="-5">
                <a:latin typeface="Times New Roman"/>
                <a:cs typeface="Times New Roman"/>
              </a:rPr>
              <a:t>in; </a:t>
            </a:r>
            <a:r>
              <a:rPr dirty="0" sz="1450" spc="-10">
                <a:latin typeface="Times New Roman"/>
                <a:cs typeface="Times New Roman"/>
              </a:rPr>
              <a:t>so did Stubbs, with </a:t>
            </a:r>
            <a:r>
              <a:rPr dirty="0" sz="1450" spc="-5">
                <a:latin typeface="Times New Roman"/>
                <a:cs typeface="Times New Roman"/>
              </a:rPr>
              <a:t>a good </a:t>
            </a:r>
            <a:r>
              <a:rPr dirty="0" sz="1450" spc="-10">
                <a:latin typeface="Times New Roman"/>
                <a:cs typeface="Times New Roman"/>
              </a:rPr>
              <a:t>ear and voice, </a:t>
            </a:r>
            <a:r>
              <a:rPr dirty="0" sz="1450" spc="-5">
                <a:latin typeface="Times New Roman"/>
                <a:cs typeface="Times New Roman"/>
              </a:rPr>
              <a:t>but </a:t>
            </a:r>
            <a:r>
              <a:rPr dirty="0" sz="1450" spc="-10">
                <a:latin typeface="Times New Roman"/>
                <a:cs typeface="Times New Roman"/>
              </a:rPr>
              <a:t>an imperfect  acquaintance with the music. Leon and the guitar were equal to the situation.  The actor dispensed his throat-notes with prodigality and enthusiasm; and, as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to heaven in his heroic </a:t>
            </a:r>
            <a:r>
              <a:rPr dirty="0" sz="1450" spc="-35">
                <a:latin typeface="Times New Roman"/>
                <a:cs typeface="Times New Roman"/>
              </a:rPr>
              <a:t>way, </a:t>
            </a:r>
            <a:r>
              <a:rPr dirty="0" sz="1450" spc="-10">
                <a:latin typeface="Times New Roman"/>
                <a:cs typeface="Times New Roman"/>
              </a:rPr>
              <a:t>tossing the black ringlets, it seemed  to him that the very stars contributed </a:t>
            </a:r>
            <a:r>
              <a:rPr dirty="0" sz="1450" spc="-5">
                <a:latin typeface="Times New Roman"/>
                <a:cs typeface="Times New Roman"/>
              </a:rPr>
              <a:t>a </a:t>
            </a:r>
            <a:r>
              <a:rPr dirty="0" sz="1450" spc="-10">
                <a:latin typeface="Times New Roman"/>
                <a:cs typeface="Times New Roman"/>
              </a:rPr>
              <a:t>dumb applause to his </a:t>
            </a:r>
            <a:r>
              <a:rPr dirty="0" sz="1450" spc="-15">
                <a:latin typeface="Times New Roman"/>
                <a:cs typeface="Times New Roman"/>
              </a:rPr>
              <a:t>efforts, </a:t>
            </a:r>
            <a:r>
              <a:rPr dirty="0" sz="1450" spc="-10">
                <a:latin typeface="Times New Roman"/>
                <a:cs typeface="Times New Roman"/>
              </a:rPr>
              <a:t>and the  universe lent him its silence for </a:t>
            </a:r>
            <a:r>
              <a:rPr dirty="0" sz="1450" spc="-5">
                <a:latin typeface="Times New Roman"/>
                <a:cs typeface="Times New Roman"/>
              </a:rPr>
              <a:t>a </a:t>
            </a:r>
            <a:r>
              <a:rPr dirty="0" sz="1450" spc="-10">
                <a:latin typeface="Times New Roman"/>
                <a:cs typeface="Times New Roman"/>
              </a:rPr>
              <a:t>chorus. That is </a:t>
            </a:r>
            <a:r>
              <a:rPr dirty="0" sz="1450" spc="-5">
                <a:latin typeface="Times New Roman"/>
                <a:cs typeface="Times New Roman"/>
              </a:rPr>
              <a:t>one of </a:t>
            </a:r>
            <a:r>
              <a:rPr dirty="0" sz="1450" spc="-10">
                <a:latin typeface="Times New Roman"/>
                <a:cs typeface="Times New Roman"/>
              </a:rPr>
              <a:t>the best features </a:t>
            </a:r>
            <a:r>
              <a:rPr dirty="0" sz="1450" spc="-5">
                <a:latin typeface="Times New Roman"/>
                <a:cs typeface="Times New Roman"/>
              </a:rPr>
              <a:t>of </a:t>
            </a:r>
            <a:r>
              <a:rPr dirty="0" sz="1450" spc="-10">
                <a:latin typeface="Times New Roman"/>
                <a:cs typeface="Times New Roman"/>
              </a:rPr>
              <a:t>the  heavenly bodies, that they belong to everybody in particular; and </a:t>
            </a:r>
            <a:r>
              <a:rPr dirty="0" sz="1450" spc="-5">
                <a:latin typeface="Times New Roman"/>
                <a:cs typeface="Times New Roman"/>
              </a:rPr>
              <a:t>a </a:t>
            </a:r>
            <a:r>
              <a:rPr dirty="0" sz="1450" spc="-10">
                <a:latin typeface="Times New Roman"/>
                <a:cs typeface="Times New Roman"/>
              </a:rPr>
              <a:t>man like  Leon, </a:t>
            </a:r>
            <a:r>
              <a:rPr dirty="0" sz="1450" spc="-5">
                <a:latin typeface="Times New Roman"/>
                <a:cs typeface="Times New Roman"/>
              </a:rPr>
              <a:t>a </a:t>
            </a:r>
            <a:r>
              <a:rPr dirty="0" sz="1450" spc="-10">
                <a:latin typeface="Times New Roman"/>
                <a:cs typeface="Times New Roman"/>
              </a:rPr>
              <a:t>chronic Endymion who managed to get along without encouragement,  is always the world's centre for</a:t>
            </a:r>
            <a:r>
              <a:rPr dirty="0" sz="1450" spc="20">
                <a:latin typeface="Times New Roman"/>
                <a:cs typeface="Times New Roman"/>
              </a:rPr>
              <a:t> </a:t>
            </a:r>
            <a:r>
              <a:rPr dirty="0" sz="1450" spc="-10">
                <a:latin typeface="Times New Roman"/>
                <a:cs typeface="Times New Roman"/>
              </a:rPr>
              <a:t>himself.</a:t>
            </a:r>
            <a:endParaRPr sz="1450">
              <a:latin typeface="Times New Roman"/>
              <a:cs typeface="Times New Roman"/>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551370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He alone </a:t>
            </a:r>
            <a:r>
              <a:rPr dirty="0" sz="1450" spc="-5">
                <a:latin typeface="Times New Roman"/>
                <a:cs typeface="Times New Roman"/>
              </a:rPr>
              <a:t>- </a:t>
            </a:r>
            <a:r>
              <a:rPr dirty="0" sz="1450" spc="-10">
                <a:latin typeface="Times New Roman"/>
                <a:cs typeface="Times New Roman"/>
              </a:rPr>
              <a:t>and it is to </a:t>
            </a:r>
            <a:r>
              <a:rPr dirty="0" sz="1450" spc="-5">
                <a:latin typeface="Times New Roman"/>
                <a:cs typeface="Times New Roman"/>
              </a:rPr>
              <a:t>be </a:t>
            </a:r>
            <a:r>
              <a:rPr dirty="0" sz="1450" spc="-10">
                <a:latin typeface="Times New Roman"/>
                <a:cs typeface="Times New Roman"/>
              </a:rPr>
              <a:t>noted, </a:t>
            </a:r>
            <a:r>
              <a:rPr dirty="0" sz="1450" spc="-5">
                <a:latin typeface="Times New Roman"/>
                <a:cs typeface="Times New Roman"/>
              </a:rPr>
              <a:t>he </a:t>
            </a:r>
            <a:r>
              <a:rPr dirty="0" sz="1450" spc="-10">
                <a:latin typeface="Times New Roman"/>
                <a:cs typeface="Times New Roman"/>
              </a:rPr>
              <a:t>was the worst singer </a:t>
            </a:r>
            <a:r>
              <a:rPr dirty="0" sz="1450" spc="-5">
                <a:latin typeface="Times New Roman"/>
                <a:cs typeface="Times New Roman"/>
              </a:rPr>
              <a:t>of </a:t>
            </a:r>
            <a:r>
              <a:rPr dirty="0" sz="1450" spc="-10">
                <a:latin typeface="Times New Roman"/>
                <a:cs typeface="Times New Roman"/>
              </a:rPr>
              <a:t>the three </a:t>
            </a:r>
            <a:r>
              <a:rPr dirty="0" sz="1450" spc="-5">
                <a:latin typeface="Times New Roman"/>
                <a:cs typeface="Times New Roman"/>
              </a:rPr>
              <a:t>- </a:t>
            </a:r>
            <a:r>
              <a:rPr dirty="0" sz="1450" spc="-10">
                <a:latin typeface="Times New Roman"/>
                <a:cs typeface="Times New Roman"/>
              </a:rPr>
              <a:t>took the  music seriously to heart, and judged the serenade from </a:t>
            </a:r>
            <a:r>
              <a:rPr dirty="0" sz="1450" spc="-5">
                <a:latin typeface="Times New Roman"/>
                <a:cs typeface="Times New Roman"/>
              </a:rPr>
              <a:t>a </a:t>
            </a:r>
            <a:r>
              <a:rPr dirty="0" sz="1450" spc="-10">
                <a:latin typeface="Times New Roman"/>
                <a:cs typeface="Times New Roman"/>
              </a:rPr>
              <a:t>high artistic </a:t>
            </a:r>
            <a:r>
              <a:rPr dirty="0" sz="1450" spc="-5">
                <a:latin typeface="Times New Roman"/>
                <a:cs typeface="Times New Roman"/>
              </a:rPr>
              <a:t>point of  </a:t>
            </a:r>
            <a:r>
              <a:rPr dirty="0" sz="1450" spc="-30">
                <a:latin typeface="Times New Roman"/>
                <a:cs typeface="Times New Roman"/>
              </a:rPr>
              <a:t>view. </a:t>
            </a:r>
            <a:r>
              <a:rPr dirty="0" sz="1450" spc="-10">
                <a:latin typeface="Times New Roman"/>
                <a:cs typeface="Times New Roman"/>
              </a:rPr>
              <a:t>Elvira, </a:t>
            </a:r>
            <a:r>
              <a:rPr dirty="0" sz="1450" spc="-5">
                <a:latin typeface="Times New Roman"/>
                <a:cs typeface="Times New Roman"/>
              </a:rPr>
              <a:t>on </a:t>
            </a:r>
            <a:r>
              <a:rPr dirty="0" sz="1450" spc="-10">
                <a:latin typeface="Times New Roman"/>
                <a:cs typeface="Times New Roman"/>
              </a:rPr>
              <a:t>the other hand, was preoccupied about their reception; and, as  for Stubbs, </a:t>
            </a:r>
            <a:r>
              <a:rPr dirty="0" sz="1450" spc="-5">
                <a:latin typeface="Times New Roman"/>
                <a:cs typeface="Times New Roman"/>
              </a:rPr>
              <a:t>he </a:t>
            </a:r>
            <a:r>
              <a:rPr dirty="0" sz="1450" spc="-10">
                <a:latin typeface="Times New Roman"/>
                <a:cs typeface="Times New Roman"/>
              </a:rPr>
              <a:t>considered the whole </a:t>
            </a:r>
            <a:r>
              <a:rPr dirty="0" sz="1450" spc="-15">
                <a:latin typeface="Times New Roman"/>
                <a:cs typeface="Times New Roman"/>
              </a:rPr>
              <a:t>affair </a:t>
            </a:r>
            <a:r>
              <a:rPr dirty="0" sz="1450" spc="-10">
                <a:latin typeface="Times New Roman"/>
                <a:cs typeface="Times New Roman"/>
              </a:rPr>
              <a:t>in the light </a:t>
            </a:r>
            <a:r>
              <a:rPr dirty="0" sz="1450" spc="-5">
                <a:latin typeface="Times New Roman"/>
                <a:cs typeface="Times New Roman"/>
              </a:rPr>
              <a:t>of a </a:t>
            </a:r>
            <a:r>
              <a:rPr dirty="0" sz="1450" spc="-10">
                <a:latin typeface="Times New Roman"/>
                <a:cs typeface="Times New Roman"/>
              </a:rPr>
              <a:t>broad</a:t>
            </a:r>
            <a:r>
              <a:rPr dirty="0" sz="1450" spc="95">
                <a:latin typeface="Times New Roman"/>
                <a:cs typeface="Times New Roman"/>
              </a:rPr>
              <a:t> </a:t>
            </a:r>
            <a:r>
              <a:rPr dirty="0" sz="1450" spc="-10">
                <a:latin typeface="Times New Roman"/>
                <a:cs typeface="Times New Roman"/>
              </a:rPr>
              <a:t>joke.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the lair </a:t>
            </a:r>
            <a:r>
              <a:rPr dirty="0" sz="1450" spc="-5">
                <a:latin typeface="Times New Roman"/>
                <a:cs typeface="Times New Roman"/>
              </a:rPr>
              <a:t>of </a:t>
            </a:r>
            <a:r>
              <a:rPr dirty="0" sz="1450" spc="-35">
                <a:latin typeface="Times New Roman"/>
                <a:cs typeface="Times New Roman"/>
              </a:rPr>
              <a:t>May, </a:t>
            </a:r>
            <a:r>
              <a:rPr dirty="0" sz="1450" spc="-10">
                <a:latin typeface="Times New Roman"/>
                <a:cs typeface="Times New Roman"/>
              </a:rPr>
              <a:t>the lovely month?" went the three voices in the  turnip-field.</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The inhabitants were plainly fluttered; the light moved to and fro,  strengthening in </a:t>
            </a:r>
            <a:r>
              <a:rPr dirty="0" sz="1450" spc="-5">
                <a:latin typeface="Times New Roman"/>
                <a:cs typeface="Times New Roman"/>
              </a:rPr>
              <a:t>one </a:t>
            </a:r>
            <a:r>
              <a:rPr dirty="0" sz="1450" spc="-20">
                <a:latin typeface="Times New Roman"/>
                <a:cs typeface="Times New Roman"/>
              </a:rPr>
              <a:t>window, </a:t>
            </a:r>
            <a:r>
              <a:rPr dirty="0" sz="1450" spc="-10">
                <a:latin typeface="Times New Roman"/>
                <a:cs typeface="Times New Roman"/>
              </a:rPr>
              <a:t>paling in another; and then the </a:t>
            </a:r>
            <a:r>
              <a:rPr dirty="0" sz="1450" spc="-5">
                <a:latin typeface="Times New Roman"/>
                <a:cs typeface="Times New Roman"/>
              </a:rPr>
              <a:t>door </a:t>
            </a:r>
            <a:r>
              <a:rPr dirty="0" sz="1450" spc="-10">
                <a:latin typeface="Times New Roman"/>
                <a:cs typeface="Times New Roman"/>
              </a:rPr>
              <a:t>was thrown  open, and </a:t>
            </a:r>
            <a:r>
              <a:rPr dirty="0" sz="1450" spc="-5">
                <a:latin typeface="Times New Roman"/>
                <a:cs typeface="Times New Roman"/>
              </a:rPr>
              <a:t>a </a:t>
            </a:r>
            <a:r>
              <a:rPr dirty="0" sz="1450" spc="-10">
                <a:latin typeface="Times New Roman"/>
                <a:cs typeface="Times New Roman"/>
              </a:rPr>
              <a:t>man in </a:t>
            </a:r>
            <a:r>
              <a:rPr dirty="0" sz="1450" spc="-5">
                <a:latin typeface="Times New Roman"/>
                <a:cs typeface="Times New Roman"/>
              </a:rPr>
              <a:t>a </a:t>
            </a:r>
            <a:r>
              <a:rPr dirty="0" sz="1450" spc="-10">
                <a:latin typeface="Times New Roman"/>
                <a:cs typeface="Times New Roman"/>
              </a:rPr>
              <a:t>blouse appeared </a:t>
            </a:r>
            <a:r>
              <a:rPr dirty="0" sz="1450" spc="-5">
                <a:latin typeface="Times New Roman"/>
                <a:cs typeface="Times New Roman"/>
              </a:rPr>
              <a:t>on </a:t>
            </a:r>
            <a:r>
              <a:rPr dirty="0" sz="1450" spc="-10">
                <a:latin typeface="Times New Roman"/>
                <a:cs typeface="Times New Roman"/>
              </a:rPr>
              <a:t>the threshold carrying </a:t>
            </a:r>
            <a:r>
              <a:rPr dirty="0" sz="1450" spc="-5">
                <a:latin typeface="Times New Roman"/>
                <a:cs typeface="Times New Roman"/>
              </a:rPr>
              <a:t>a </a:t>
            </a:r>
            <a:r>
              <a:rPr dirty="0" sz="1450" spc="-10">
                <a:latin typeface="Times New Roman"/>
                <a:cs typeface="Times New Roman"/>
              </a:rPr>
              <a:t>lamp. He  was </a:t>
            </a:r>
            <a:r>
              <a:rPr dirty="0" sz="1450" spc="-5">
                <a:latin typeface="Times New Roman"/>
                <a:cs typeface="Times New Roman"/>
              </a:rPr>
              <a:t>a </a:t>
            </a:r>
            <a:r>
              <a:rPr dirty="0" sz="1450" spc="-10">
                <a:latin typeface="Times New Roman"/>
                <a:cs typeface="Times New Roman"/>
              </a:rPr>
              <a:t>powerful </a:t>
            </a:r>
            <a:r>
              <a:rPr dirty="0" sz="1450" spc="-5">
                <a:latin typeface="Times New Roman"/>
                <a:cs typeface="Times New Roman"/>
              </a:rPr>
              <a:t>young </a:t>
            </a:r>
            <a:r>
              <a:rPr dirty="0" sz="1450" spc="-25">
                <a:latin typeface="Times New Roman"/>
                <a:cs typeface="Times New Roman"/>
              </a:rPr>
              <a:t>fellow, </a:t>
            </a:r>
            <a:r>
              <a:rPr dirty="0" sz="1450" spc="-10">
                <a:latin typeface="Times New Roman"/>
                <a:cs typeface="Times New Roman"/>
              </a:rPr>
              <a:t>with bewildered hair and beard, wearing his  neck open; his blouse was stained with oil-colours in </a:t>
            </a:r>
            <a:r>
              <a:rPr dirty="0" sz="1450" spc="-5">
                <a:latin typeface="Times New Roman"/>
                <a:cs typeface="Times New Roman"/>
              </a:rPr>
              <a:t>a </a:t>
            </a:r>
            <a:r>
              <a:rPr dirty="0" sz="1450" spc="-10">
                <a:latin typeface="Times New Roman"/>
                <a:cs typeface="Times New Roman"/>
              </a:rPr>
              <a:t>harlequinesque  disorder; and there was something rural in the droop and bagginess </a:t>
            </a:r>
            <a:r>
              <a:rPr dirty="0" sz="1450" spc="-5">
                <a:latin typeface="Times New Roman"/>
                <a:cs typeface="Times New Roman"/>
              </a:rPr>
              <a:t>of </a:t>
            </a:r>
            <a:r>
              <a:rPr dirty="0" sz="1450" spc="-10">
                <a:latin typeface="Times New Roman"/>
                <a:cs typeface="Times New Roman"/>
              </a:rPr>
              <a:t>his  belted trousers.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From immediately behind him, and indeed over his </a:t>
            </a:r>
            <a:r>
              <a:rPr dirty="0" sz="1450" spc="-15">
                <a:latin typeface="Times New Roman"/>
                <a:cs typeface="Times New Roman"/>
              </a:rPr>
              <a:t>shoulder, </a:t>
            </a:r>
            <a:r>
              <a:rPr dirty="0" sz="1450" spc="-5">
                <a:latin typeface="Times New Roman"/>
                <a:cs typeface="Times New Roman"/>
              </a:rPr>
              <a:t>a </a:t>
            </a:r>
            <a:r>
              <a:rPr dirty="0" sz="1450" spc="-10">
                <a:latin typeface="Times New Roman"/>
                <a:cs typeface="Times New Roman"/>
              </a:rPr>
              <a:t>woman's face  looked </a:t>
            </a:r>
            <a:r>
              <a:rPr dirty="0" sz="1450" spc="-5">
                <a:latin typeface="Times New Roman"/>
                <a:cs typeface="Times New Roman"/>
              </a:rPr>
              <a:t>out </a:t>
            </a:r>
            <a:r>
              <a:rPr dirty="0" sz="1450" spc="-10">
                <a:latin typeface="Times New Roman"/>
                <a:cs typeface="Times New Roman"/>
              </a:rPr>
              <a:t>into the darkness; it was pale and </a:t>
            </a:r>
            <a:r>
              <a:rPr dirty="0" sz="1450" spc="-5">
                <a:latin typeface="Times New Roman"/>
                <a:cs typeface="Times New Roman"/>
              </a:rPr>
              <a:t>a </a:t>
            </a:r>
            <a:r>
              <a:rPr dirty="0" sz="1450" spc="-10">
                <a:latin typeface="Times New Roman"/>
                <a:cs typeface="Times New Roman"/>
              </a:rPr>
              <a:t>little </a:t>
            </a:r>
            <a:r>
              <a:rPr dirty="0" sz="1450" spc="-25">
                <a:latin typeface="Times New Roman"/>
                <a:cs typeface="Times New Roman"/>
              </a:rPr>
              <a:t>weary, </a:t>
            </a:r>
            <a:r>
              <a:rPr dirty="0" sz="1450" spc="-10">
                <a:latin typeface="Times New Roman"/>
                <a:cs typeface="Times New Roman"/>
              </a:rPr>
              <a:t>although still  </a:t>
            </a:r>
            <a:r>
              <a:rPr dirty="0" sz="1450" spc="-5">
                <a:latin typeface="Times New Roman"/>
                <a:cs typeface="Times New Roman"/>
              </a:rPr>
              <a:t>young; </a:t>
            </a:r>
            <a:r>
              <a:rPr dirty="0" sz="1450" spc="-10">
                <a:latin typeface="Times New Roman"/>
                <a:cs typeface="Times New Roman"/>
              </a:rPr>
              <a:t>it wore </a:t>
            </a:r>
            <a:r>
              <a:rPr dirty="0" sz="1450" spc="-5">
                <a:latin typeface="Times New Roman"/>
                <a:cs typeface="Times New Roman"/>
              </a:rPr>
              <a:t>a </a:t>
            </a:r>
            <a:r>
              <a:rPr dirty="0" sz="1450" spc="-10">
                <a:latin typeface="Times New Roman"/>
                <a:cs typeface="Times New Roman"/>
              </a:rPr>
              <a:t>dwindling, disappearing prettiness, soon to </a:t>
            </a:r>
            <a:r>
              <a:rPr dirty="0" sz="1450" spc="-5">
                <a:latin typeface="Times New Roman"/>
                <a:cs typeface="Times New Roman"/>
              </a:rPr>
              <a:t>be </a:t>
            </a:r>
            <a:r>
              <a:rPr dirty="0" sz="1450" spc="-10">
                <a:latin typeface="Times New Roman"/>
                <a:cs typeface="Times New Roman"/>
              </a:rPr>
              <a:t>quite gone, and  the expression was both gentle and </a:t>
            </a:r>
            <a:r>
              <a:rPr dirty="0" sz="1450" spc="-20">
                <a:latin typeface="Times New Roman"/>
                <a:cs typeface="Times New Roman"/>
              </a:rPr>
              <a:t>sour, </a:t>
            </a:r>
            <a:r>
              <a:rPr dirty="0" sz="1450" spc="-10">
                <a:latin typeface="Times New Roman"/>
                <a:cs typeface="Times New Roman"/>
              </a:rPr>
              <a:t>and reminded </a:t>
            </a:r>
            <a:r>
              <a:rPr dirty="0" sz="1450" spc="-5">
                <a:latin typeface="Times New Roman"/>
                <a:cs typeface="Times New Roman"/>
              </a:rPr>
              <a:t>one </a:t>
            </a:r>
            <a:r>
              <a:rPr dirty="0" sz="1450" spc="-10">
                <a:latin typeface="Times New Roman"/>
                <a:cs typeface="Times New Roman"/>
              </a:rPr>
              <a:t>faintly </a:t>
            </a:r>
            <a:r>
              <a:rPr dirty="0" sz="1450" spc="-5">
                <a:latin typeface="Times New Roman"/>
                <a:cs typeface="Times New Roman"/>
              </a:rPr>
              <a:t>of </a:t>
            </a:r>
            <a:r>
              <a:rPr dirty="0" sz="1450" spc="-10">
                <a:latin typeface="Times New Roman"/>
                <a:cs typeface="Times New Roman"/>
              </a:rPr>
              <a:t>the taste  </a:t>
            </a:r>
            <a:r>
              <a:rPr dirty="0" sz="1450" spc="-5">
                <a:latin typeface="Times New Roman"/>
                <a:cs typeface="Times New Roman"/>
              </a:rPr>
              <a:t>of </a:t>
            </a:r>
            <a:r>
              <a:rPr dirty="0" sz="1450" spc="-10">
                <a:latin typeface="Times New Roman"/>
                <a:cs typeface="Times New Roman"/>
              </a:rPr>
              <a:t>certain drugs. For all that, it was </a:t>
            </a:r>
            <a:r>
              <a:rPr dirty="0" sz="1450" spc="-5">
                <a:latin typeface="Times New Roman"/>
                <a:cs typeface="Times New Roman"/>
              </a:rPr>
              <a:t>not a </a:t>
            </a:r>
            <a:r>
              <a:rPr dirty="0" sz="1450" spc="-10">
                <a:latin typeface="Times New Roman"/>
                <a:cs typeface="Times New Roman"/>
              </a:rPr>
              <a:t>face to dislike; when the prettiness  had vanished, it seemed as if </a:t>
            </a:r>
            <a:r>
              <a:rPr dirty="0" sz="1450" spc="-5">
                <a:latin typeface="Times New Roman"/>
                <a:cs typeface="Times New Roman"/>
              </a:rPr>
              <a:t>a </a:t>
            </a:r>
            <a:r>
              <a:rPr dirty="0" sz="1450" spc="-10">
                <a:latin typeface="Times New Roman"/>
                <a:cs typeface="Times New Roman"/>
              </a:rPr>
              <a:t>certain pale beauty might step in to take its  place; and as both the mildness and the asperity were characters </a:t>
            </a:r>
            <a:r>
              <a:rPr dirty="0" sz="1450" spc="-5">
                <a:latin typeface="Times New Roman"/>
                <a:cs typeface="Times New Roman"/>
              </a:rPr>
              <a:t>of youth, </a:t>
            </a:r>
            <a:r>
              <a:rPr dirty="0" sz="1450" spc="-10">
                <a:latin typeface="Times New Roman"/>
                <a:cs typeface="Times New Roman"/>
              </a:rPr>
              <a:t>it  might </a:t>
            </a:r>
            <a:r>
              <a:rPr dirty="0" sz="1450" spc="-5">
                <a:latin typeface="Times New Roman"/>
                <a:cs typeface="Times New Roman"/>
              </a:rPr>
              <a:t>be </a:t>
            </a:r>
            <a:r>
              <a:rPr dirty="0" sz="1450" spc="-10">
                <a:latin typeface="Times New Roman"/>
                <a:cs typeface="Times New Roman"/>
              </a:rPr>
              <a:t>hoped that, with years, both would </a:t>
            </a:r>
            <a:r>
              <a:rPr dirty="0" sz="1450" spc="-15">
                <a:latin typeface="Times New Roman"/>
                <a:cs typeface="Times New Roman"/>
              </a:rPr>
              <a:t>merge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constant, brave, and  </a:t>
            </a:r>
            <a:r>
              <a:rPr dirty="0" sz="1450" spc="-5">
                <a:latin typeface="Times New Roman"/>
                <a:cs typeface="Times New Roman"/>
              </a:rPr>
              <a:t>not </a:t>
            </a:r>
            <a:r>
              <a:rPr dirty="0" sz="1450" spc="-10">
                <a:latin typeface="Times New Roman"/>
                <a:cs typeface="Times New Roman"/>
              </a:rPr>
              <a:t>unkindly </a:t>
            </a:r>
            <a:r>
              <a:rPr dirty="0" sz="1450" spc="-20">
                <a:latin typeface="Times New Roman"/>
                <a:cs typeface="Times New Roman"/>
              </a:rPr>
              <a:t>temper.</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"What is all this?" cried the</a:t>
            </a:r>
            <a:r>
              <a:rPr dirty="0" sz="1450" spc="15">
                <a:latin typeface="Times New Roman"/>
                <a:cs typeface="Times New Roman"/>
              </a:rPr>
              <a:t> </a:t>
            </a:r>
            <a:r>
              <a:rPr dirty="0" sz="1450" spc="-10">
                <a:latin typeface="Times New Roman"/>
                <a:cs typeface="Times New Roman"/>
              </a:rPr>
              <a:t>man.</a:t>
            </a:r>
            <a:endParaRPr sz="1450">
              <a:latin typeface="Times New Roman"/>
              <a:cs typeface="Times New Roman"/>
            </a:endParaRPr>
          </a:p>
        </p:txBody>
      </p:sp>
      <p:sp>
        <p:nvSpPr>
          <p:cNvPr id="3" name="object 3"/>
          <p:cNvSpPr txBox="1"/>
          <p:nvPr/>
        </p:nvSpPr>
        <p:spPr>
          <a:xfrm>
            <a:off x="876300" y="6746395"/>
            <a:ext cx="5805805" cy="3154045"/>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VI</a:t>
            </a:r>
            <a:endParaRPr sz="1450">
              <a:latin typeface="Times New Roman"/>
              <a:cs typeface="Times New Roman"/>
            </a:endParaRPr>
          </a:p>
          <a:p>
            <a:pPr>
              <a:lnSpc>
                <a:spcPct val="100000"/>
              </a:lnSpc>
            </a:pPr>
            <a:endParaRPr sz="1600">
              <a:latin typeface="Times New Roman"/>
              <a:cs typeface="Times New Roman"/>
            </a:endParaRPr>
          </a:p>
          <a:p>
            <a:pPr algn="just" marL="12700" marR="6985">
              <a:lnSpc>
                <a:spcPts val="1730"/>
              </a:lnSpc>
              <a:spcBef>
                <a:spcPts val="1240"/>
              </a:spcBef>
            </a:pPr>
            <a:r>
              <a:rPr dirty="0" sz="1450" spc="-10">
                <a:latin typeface="Times New Roman"/>
                <a:cs typeface="Times New Roman"/>
              </a:rPr>
              <a:t>Leon had his hat in his hand at once. He came forward with his customary  grace; it was </a:t>
            </a:r>
            <a:r>
              <a:rPr dirty="0" sz="1450" spc="-5">
                <a:latin typeface="Times New Roman"/>
                <a:cs typeface="Times New Roman"/>
              </a:rPr>
              <a:t>a </a:t>
            </a:r>
            <a:r>
              <a:rPr dirty="0" sz="1450" spc="-10">
                <a:latin typeface="Times New Roman"/>
                <a:cs typeface="Times New Roman"/>
              </a:rPr>
              <a:t>moment which would have earned him </a:t>
            </a:r>
            <a:r>
              <a:rPr dirty="0" sz="1450" spc="-5">
                <a:latin typeface="Times New Roman"/>
                <a:cs typeface="Times New Roman"/>
              </a:rPr>
              <a:t>a </a:t>
            </a:r>
            <a:r>
              <a:rPr dirty="0" sz="1450" spc="-10">
                <a:latin typeface="Times New Roman"/>
                <a:cs typeface="Times New Roman"/>
              </a:rPr>
              <a:t>round </a:t>
            </a:r>
            <a:r>
              <a:rPr dirty="0" sz="1450" spc="-5">
                <a:latin typeface="Times New Roman"/>
                <a:cs typeface="Times New Roman"/>
              </a:rPr>
              <a:t>of </a:t>
            </a:r>
            <a:r>
              <a:rPr dirty="0" sz="1450" spc="-10">
                <a:latin typeface="Times New Roman"/>
                <a:cs typeface="Times New Roman"/>
              </a:rPr>
              <a:t>cheering </a:t>
            </a:r>
            <a:r>
              <a:rPr dirty="0" sz="1450" spc="-5">
                <a:latin typeface="Times New Roman"/>
                <a:cs typeface="Times New Roman"/>
              </a:rPr>
              <a:t>on  </a:t>
            </a:r>
            <a:r>
              <a:rPr dirty="0" sz="1450" spc="-10">
                <a:latin typeface="Times New Roman"/>
                <a:cs typeface="Times New Roman"/>
              </a:rPr>
              <a:t>the stage. Elvira and Stubbs advanced behind him, like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Admetus's  sheep following the </a:t>
            </a:r>
            <a:r>
              <a:rPr dirty="0" sz="1450" spc="-5">
                <a:latin typeface="Times New Roman"/>
                <a:cs typeface="Times New Roman"/>
              </a:rPr>
              <a:t>god</a:t>
            </a:r>
            <a:r>
              <a:rPr dirty="0" sz="1450" spc="5">
                <a:latin typeface="Times New Roman"/>
                <a:cs typeface="Times New Roman"/>
              </a:rPr>
              <a:t> </a:t>
            </a:r>
            <a:r>
              <a:rPr dirty="0" sz="1450" spc="-10">
                <a:latin typeface="Times New Roman"/>
                <a:cs typeface="Times New Roman"/>
              </a:rPr>
              <a:t>Apollo.</a:t>
            </a:r>
            <a:endParaRPr sz="1450">
              <a:latin typeface="Times New Roman"/>
              <a:cs typeface="Times New Roman"/>
            </a:endParaRPr>
          </a:p>
          <a:p>
            <a:pPr algn="just" marL="12700" marR="6350">
              <a:lnSpc>
                <a:spcPts val="1730"/>
              </a:lnSpc>
              <a:spcBef>
                <a:spcPts val="855"/>
              </a:spcBef>
            </a:pPr>
            <a:r>
              <a:rPr dirty="0" sz="1450" spc="-20">
                <a:latin typeface="Times New Roman"/>
                <a:cs typeface="Times New Roman"/>
              </a:rPr>
              <a:t>"Sir," </a:t>
            </a:r>
            <a:r>
              <a:rPr dirty="0" sz="1450" spc="-10">
                <a:latin typeface="Times New Roman"/>
                <a:cs typeface="Times New Roman"/>
              </a:rPr>
              <a:t>said Leon, "the </a:t>
            </a:r>
            <a:r>
              <a:rPr dirty="0" sz="1450" spc="-5">
                <a:latin typeface="Times New Roman"/>
                <a:cs typeface="Times New Roman"/>
              </a:rPr>
              <a:t>hour </a:t>
            </a:r>
            <a:r>
              <a:rPr dirty="0" sz="1450" spc="-10">
                <a:latin typeface="Times New Roman"/>
                <a:cs typeface="Times New Roman"/>
              </a:rPr>
              <a:t>is unpardonably late, and </a:t>
            </a:r>
            <a:r>
              <a:rPr dirty="0" sz="1450" spc="-5">
                <a:latin typeface="Times New Roman"/>
                <a:cs typeface="Times New Roman"/>
              </a:rPr>
              <a:t>our </a:t>
            </a:r>
            <a:r>
              <a:rPr dirty="0" sz="1450" spc="-10">
                <a:latin typeface="Times New Roman"/>
                <a:cs typeface="Times New Roman"/>
              </a:rPr>
              <a:t>little serenade has the  air </a:t>
            </a:r>
            <a:r>
              <a:rPr dirty="0" sz="1450" spc="-5">
                <a:latin typeface="Times New Roman"/>
                <a:cs typeface="Times New Roman"/>
              </a:rPr>
              <a:t>of </a:t>
            </a:r>
            <a:r>
              <a:rPr dirty="0" sz="1450" spc="-10">
                <a:latin typeface="Times New Roman"/>
                <a:cs typeface="Times New Roman"/>
              </a:rPr>
              <a:t>an impertinence. Believe me, </a:t>
            </a:r>
            <a:r>
              <a:rPr dirty="0" sz="1450" spc="-25">
                <a:latin typeface="Times New Roman"/>
                <a:cs typeface="Times New Roman"/>
              </a:rPr>
              <a:t>sir, </a:t>
            </a:r>
            <a:r>
              <a:rPr dirty="0" sz="1450" spc="-10">
                <a:latin typeface="Times New Roman"/>
                <a:cs typeface="Times New Roman"/>
              </a:rPr>
              <a:t>it is an appeal. Monsieur is an artist, </a:t>
            </a:r>
            <a:r>
              <a:rPr dirty="0" sz="1450" spc="-5">
                <a:latin typeface="Times New Roman"/>
                <a:cs typeface="Times New Roman"/>
              </a:rPr>
              <a:t>I  </a:t>
            </a:r>
            <a:r>
              <a:rPr dirty="0" sz="1450" spc="-10">
                <a:latin typeface="Times New Roman"/>
                <a:cs typeface="Times New Roman"/>
              </a:rPr>
              <a:t>perceive. </a:t>
            </a:r>
            <a:r>
              <a:rPr dirty="0" sz="1450" spc="-70">
                <a:latin typeface="Times New Roman"/>
                <a:cs typeface="Times New Roman"/>
              </a:rPr>
              <a:t>We </a:t>
            </a:r>
            <a:r>
              <a:rPr dirty="0" sz="1450" spc="70">
                <a:latin typeface="Times New Roman"/>
                <a:cs typeface="Times New Roman"/>
              </a:rPr>
              <a:t> </a:t>
            </a:r>
            <a:r>
              <a:rPr dirty="0" sz="1450" spc="-10">
                <a:latin typeface="Times New Roman"/>
                <a:cs typeface="Times New Roman"/>
              </a:rPr>
              <a:t>are here three artists benighted and without </a:t>
            </a:r>
            <a:r>
              <a:rPr dirty="0" sz="1450" spc="-15">
                <a:latin typeface="Times New Roman"/>
                <a:cs typeface="Times New Roman"/>
              </a:rPr>
              <a:t>shelter, </a:t>
            </a:r>
            <a:r>
              <a:rPr dirty="0" sz="1450" spc="-5">
                <a:latin typeface="Times New Roman"/>
                <a:cs typeface="Times New Roman"/>
              </a:rPr>
              <a:t>one a </a:t>
            </a:r>
            <a:r>
              <a:rPr dirty="0" sz="1450" spc="-10">
                <a:latin typeface="Times New Roman"/>
                <a:cs typeface="Times New Roman"/>
              </a:rPr>
              <a:t>woman</a:t>
            </a:r>
            <a:endParaRPr sz="1450">
              <a:latin typeface="Times New Roman"/>
              <a:cs typeface="Times New Roman"/>
            </a:endParaRPr>
          </a:p>
          <a:p>
            <a:pPr algn="just" marL="12700">
              <a:lnSpc>
                <a:spcPts val="1664"/>
              </a:lnSpc>
            </a:pPr>
            <a:r>
              <a:rPr dirty="0" sz="1450" spc="-5">
                <a:latin typeface="Times New Roman"/>
                <a:cs typeface="Times New Roman"/>
              </a:rPr>
              <a:t>- a </a:t>
            </a:r>
            <a:r>
              <a:rPr dirty="0" sz="1450" spc="-10">
                <a:latin typeface="Times New Roman"/>
                <a:cs typeface="Times New Roman"/>
              </a:rPr>
              <a:t>delicate woman </a:t>
            </a:r>
            <a:r>
              <a:rPr dirty="0" sz="1450" spc="-5">
                <a:latin typeface="Times New Roman"/>
                <a:cs typeface="Times New Roman"/>
              </a:rPr>
              <a:t>- </a:t>
            </a:r>
            <a:r>
              <a:rPr dirty="0" sz="1450" spc="-10">
                <a:latin typeface="Times New Roman"/>
                <a:cs typeface="Times New Roman"/>
              </a:rPr>
              <a:t>in evening dress </a:t>
            </a:r>
            <a:r>
              <a:rPr dirty="0" sz="1450" spc="-5">
                <a:latin typeface="Times New Roman"/>
                <a:cs typeface="Times New Roman"/>
              </a:rPr>
              <a:t>- </a:t>
            </a:r>
            <a:r>
              <a:rPr dirty="0" sz="1450" spc="-10">
                <a:latin typeface="Times New Roman"/>
                <a:cs typeface="Times New Roman"/>
              </a:rPr>
              <a:t>in an interesting situation. This will</a:t>
            </a:r>
            <a:r>
              <a:rPr dirty="0" sz="1450" spc="285">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fail to touch the woman's heart </a:t>
            </a:r>
            <a:r>
              <a:rPr dirty="0" sz="1450" spc="-5">
                <a:latin typeface="Times New Roman"/>
                <a:cs typeface="Times New Roman"/>
              </a:rPr>
              <a:t>of </a:t>
            </a:r>
            <a:r>
              <a:rPr dirty="0" sz="1450" spc="-10">
                <a:latin typeface="Times New Roman"/>
                <a:cs typeface="Times New Roman"/>
              </a:rPr>
              <a:t>Madame, whom </a:t>
            </a:r>
            <a:r>
              <a:rPr dirty="0" sz="1450" spc="-5">
                <a:latin typeface="Times New Roman"/>
                <a:cs typeface="Times New Roman"/>
              </a:rPr>
              <a:t>I </a:t>
            </a:r>
            <a:r>
              <a:rPr dirty="0" sz="1450" spc="-10">
                <a:latin typeface="Times New Roman"/>
                <a:cs typeface="Times New Roman"/>
              </a:rPr>
              <a:t>perceive indistinctly  behind Monsieur her husband, and whose face speaks eloquently </a:t>
            </a:r>
            <a:r>
              <a:rPr dirty="0" sz="1450" spc="-5">
                <a:latin typeface="Times New Roman"/>
                <a:cs typeface="Times New Roman"/>
              </a:rPr>
              <a:t>of a </a:t>
            </a:r>
            <a:r>
              <a:rPr dirty="0" sz="1450" spc="-10">
                <a:latin typeface="Times New Roman"/>
                <a:cs typeface="Times New Roman"/>
              </a:rPr>
              <a:t>well-  regulated</a:t>
            </a:r>
            <a:r>
              <a:rPr dirty="0" sz="1450" spc="165">
                <a:latin typeface="Times New Roman"/>
                <a:cs typeface="Times New Roman"/>
              </a:rPr>
              <a:t> </a:t>
            </a:r>
            <a:r>
              <a:rPr dirty="0" sz="1450" spc="-10">
                <a:latin typeface="Times New Roman"/>
                <a:cs typeface="Times New Roman"/>
              </a:rPr>
              <a:t>mind.</a:t>
            </a:r>
            <a:r>
              <a:rPr dirty="0" sz="1450" spc="165">
                <a:latin typeface="Times New Roman"/>
                <a:cs typeface="Times New Roman"/>
              </a:rPr>
              <a:t> </a:t>
            </a:r>
            <a:r>
              <a:rPr dirty="0" sz="1450" spc="-10">
                <a:latin typeface="Times New Roman"/>
                <a:cs typeface="Times New Roman"/>
              </a:rPr>
              <a:t>Ah!</a:t>
            </a:r>
            <a:r>
              <a:rPr dirty="0" sz="1450" spc="165">
                <a:latin typeface="Times New Roman"/>
                <a:cs typeface="Times New Roman"/>
              </a:rPr>
              <a:t> </a:t>
            </a:r>
            <a:r>
              <a:rPr dirty="0" sz="1450" spc="-15">
                <a:latin typeface="Times New Roman"/>
                <a:cs typeface="Times New Roman"/>
              </a:rPr>
              <a:t>Monsieur,</a:t>
            </a:r>
            <a:r>
              <a:rPr dirty="0" sz="1450" spc="165">
                <a:latin typeface="Times New Roman"/>
                <a:cs typeface="Times New Roman"/>
              </a:rPr>
              <a:t> </a:t>
            </a:r>
            <a:r>
              <a:rPr dirty="0" sz="1450" spc="-10">
                <a:latin typeface="Times New Roman"/>
                <a:cs typeface="Times New Roman"/>
              </a:rPr>
              <a:t>Madame</a:t>
            </a:r>
            <a:r>
              <a:rPr dirty="0" sz="1450" spc="165">
                <a:latin typeface="Times New Roman"/>
                <a:cs typeface="Times New Roman"/>
              </a:rPr>
              <a:t> </a:t>
            </a:r>
            <a:r>
              <a:rPr dirty="0" sz="1450" spc="-5">
                <a:latin typeface="Times New Roman"/>
                <a:cs typeface="Times New Roman"/>
              </a:rPr>
              <a:t>-</a:t>
            </a:r>
            <a:r>
              <a:rPr dirty="0" sz="1450" spc="165">
                <a:latin typeface="Times New Roman"/>
                <a:cs typeface="Times New Roman"/>
              </a:rPr>
              <a:t> </a:t>
            </a:r>
            <a:r>
              <a:rPr dirty="0" sz="1450" spc="-5">
                <a:latin typeface="Times New Roman"/>
                <a:cs typeface="Times New Roman"/>
              </a:rPr>
              <a:t>one</a:t>
            </a:r>
            <a:r>
              <a:rPr dirty="0" sz="1450" spc="165">
                <a:latin typeface="Times New Roman"/>
                <a:cs typeface="Times New Roman"/>
              </a:rPr>
              <a:t> </a:t>
            </a:r>
            <a:r>
              <a:rPr dirty="0" sz="1450" spc="-10">
                <a:latin typeface="Times New Roman"/>
                <a:cs typeface="Times New Roman"/>
              </a:rPr>
              <a:t>generous</a:t>
            </a:r>
            <a:r>
              <a:rPr dirty="0" sz="1450" spc="165">
                <a:latin typeface="Times New Roman"/>
                <a:cs typeface="Times New Roman"/>
              </a:rPr>
              <a:t> </a:t>
            </a:r>
            <a:r>
              <a:rPr dirty="0" sz="1450" spc="-10">
                <a:latin typeface="Times New Roman"/>
                <a:cs typeface="Times New Roman"/>
              </a:rPr>
              <a:t>movement,</a:t>
            </a:r>
            <a:r>
              <a:rPr dirty="0" sz="1450" spc="165">
                <a:latin typeface="Times New Roman"/>
                <a:cs typeface="Times New Roman"/>
              </a:rPr>
              <a:t> </a:t>
            </a:r>
            <a:r>
              <a:rPr dirty="0" sz="1450" spc="-10">
                <a:latin typeface="Times New Roman"/>
                <a:cs typeface="Times New Roman"/>
              </a:rPr>
              <a:t>and</a:t>
            </a:r>
            <a:r>
              <a:rPr dirty="0" sz="1450" spc="165">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make three people happy! </a:t>
            </a:r>
            <a:r>
              <a:rPr dirty="0" sz="1450" spc="-45">
                <a:latin typeface="Times New Roman"/>
                <a:cs typeface="Times New Roman"/>
              </a:rPr>
              <a:t>Two </a:t>
            </a:r>
            <a:r>
              <a:rPr dirty="0" sz="1450" spc="-5">
                <a:latin typeface="Times New Roman"/>
                <a:cs typeface="Times New Roman"/>
              </a:rPr>
              <a:t>or </a:t>
            </a:r>
            <a:r>
              <a:rPr dirty="0" sz="1450" spc="-10">
                <a:latin typeface="Times New Roman"/>
                <a:cs typeface="Times New Roman"/>
              </a:rPr>
              <a:t>three hours beside </a:t>
            </a:r>
            <a:r>
              <a:rPr dirty="0" sz="1450" spc="-5">
                <a:latin typeface="Times New Roman"/>
                <a:cs typeface="Times New Roman"/>
              </a:rPr>
              <a:t>your </a:t>
            </a:r>
            <a:r>
              <a:rPr dirty="0" sz="1450" spc="-10">
                <a:latin typeface="Times New Roman"/>
                <a:cs typeface="Times New Roman"/>
              </a:rPr>
              <a:t>fire </a:t>
            </a:r>
            <a:r>
              <a:rPr dirty="0" sz="1450" spc="-5">
                <a:latin typeface="Times New Roman"/>
                <a:cs typeface="Times New Roman"/>
              </a:rPr>
              <a:t>- I </a:t>
            </a:r>
            <a:r>
              <a:rPr dirty="0" sz="1450" spc="-10">
                <a:latin typeface="Times New Roman"/>
                <a:cs typeface="Times New Roman"/>
              </a:rPr>
              <a:t>ask it </a:t>
            </a:r>
            <a:r>
              <a:rPr dirty="0" sz="1450" spc="-5">
                <a:latin typeface="Times New Roman"/>
                <a:cs typeface="Times New Roman"/>
              </a:rPr>
              <a:t>of  </a:t>
            </a:r>
            <a:r>
              <a:rPr dirty="0" sz="1450" spc="-10">
                <a:latin typeface="Times New Roman"/>
                <a:cs typeface="Times New Roman"/>
              </a:rPr>
              <a:t>Monsieur in the name </a:t>
            </a:r>
            <a:r>
              <a:rPr dirty="0" sz="1450" spc="-5">
                <a:latin typeface="Times New Roman"/>
                <a:cs typeface="Times New Roman"/>
              </a:rPr>
              <a:t>of </a:t>
            </a:r>
            <a:r>
              <a:rPr dirty="0" sz="1450" spc="-10">
                <a:latin typeface="Times New Roman"/>
                <a:cs typeface="Times New Roman"/>
              </a:rPr>
              <a:t>Art </a:t>
            </a:r>
            <a:r>
              <a:rPr dirty="0" sz="1450" spc="-5">
                <a:latin typeface="Times New Roman"/>
                <a:cs typeface="Times New Roman"/>
              </a:rPr>
              <a:t>- I </a:t>
            </a:r>
            <a:r>
              <a:rPr dirty="0" sz="1450" spc="-10">
                <a:latin typeface="Times New Roman"/>
                <a:cs typeface="Times New Roman"/>
              </a:rPr>
              <a:t>ask it </a:t>
            </a:r>
            <a:r>
              <a:rPr dirty="0" sz="1450" spc="-5">
                <a:latin typeface="Times New Roman"/>
                <a:cs typeface="Times New Roman"/>
              </a:rPr>
              <a:t>of </a:t>
            </a:r>
            <a:r>
              <a:rPr dirty="0" sz="1450" spc="-10">
                <a:latin typeface="Times New Roman"/>
                <a:cs typeface="Times New Roman"/>
              </a:rPr>
              <a:t>Madame </a:t>
            </a:r>
            <a:r>
              <a:rPr dirty="0" sz="1450" spc="-5">
                <a:latin typeface="Times New Roman"/>
                <a:cs typeface="Times New Roman"/>
              </a:rPr>
              <a:t>by </a:t>
            </a:r>
            <a:r>
              <a:rPr dirty="0" sz="1450" spc="-10">
                <a:latin typeface="Times New Roman"/>
                <a:cs typeface="Times New Roman"/>
              </a:rPr>
              <a:t>the sanctity </a:t>
            </a:r>
            <a:r>
              <a:rPr dirty="0" sz="1450" spc="-5">
                <a:latin typeface="Times New Roman"/>
                <a:cs typeface="Times New Roman"/>
              </a:rPr>
              <a:t>of  </a:t>
            </a:r>
            <a:r>
              <a:rPr dirty="0" sz="1450" spc="-10">
                <a:latin typeface="Times New Roman"/>
                <a:cs typeface="Times New Roman"/>
              </a:rPr>
              <a:t>womanhood."</a:t>
            </a:r>
            <a:endParaRPr sz="1450">
              <a:latin typeface="Times New Roman"/>
              <a:cs typeface="Times New Roman"/>
            </a:endParaRPr>
          </a:p>
          <a:p>
            <a:pPr algn="just" marL="12700" marR="1682750">
              <a:lnSpc>
                <a:spcPts val="2590"/>
              </a:lnSpc>
              <a:spcBef>
                <a:spcPts val="170"/>
              </a:spcBef>
            </a:pPr>
            <a:r>
              <a:rPr dirty="0" sz="1450" spc="-10">
                <a:latin typeface="Times New Roman"/>
                <a:cs typeface="Times New Roman"/>
              </a:rPr>
              <a:t>The two, as </a:t>
            </a:r>
            <a:r>
              <a:rPr dirty="0" sz="1450" spc="-5">
                <a:latin typeface="Times New Roman"/>
                <a:cs typeface="Times New Roman"/>
              </a:rPr>
              <a:t>by a </a:t>
            </a:r>
            <a:r>
              <a:rPr dirty="0" sz="1450" spc="-10">
                <a:latin typeface="Times New Roman"/>
                <a:cs typeface="Times New Roman"/>
              </a:rPr>
              <a:t>tacit consent, drew back from the </a:t>
            </a:r>
            <a:r>
              <a:rPr dirty="0" sz="1450" spc="-25">
                <a:latin typeface="Times New Roman"/>
                <a:cs typeface="Times New Roman"/>
              </a:rPr>
              <a:t>door.  </a:t>
            </a:r>
            <a:r>
              <a:rPr dirty="0" sz="1450" spc="-10">
                <a:latin typeface="Times New Roman"/>
                <a:cs typeface="Times New Roman"/>
              </a:rPr>
              <a:t>"Come </a:t>
            </a:r>
            <a:r>
              <a:rPr dirty="0" sz="1450" spc="-5">
                <a:latin typeface="Times New Roman"/>
                <a:cs typeface="Times New Roman"/>
              </a:rPr>
              <a:t>in," </a:t>
            </a:r>
            <a:r>
              <a:rPr dirty="0" sz="1450" spc="-10">
                <a:latin typeface="Times New Roman"/>
                <a:cs typeface="Times New Roman"/>
              </a:rPr>
              <a:t>said the</a:t>
            </a:r>
            <a:r>
              <a:rPr dirty="0" sz="145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a:lnSpc>
                <a:spcPct val="100000"/>
              </a:lnSpc>
              <a:spcBef>
                <a:spcPts val="630"/>
              </a:spcBef>
            </a:pPr>
            <a:r>
              <a:rPr dirty="0" sz="1450" spc="-10">
                <a:latin typeface="Times New Roman"/>
                <a:cs typeface="Times New Roman"/>
              </a:rPr>
              <a:t>"Entrez, Madame," said the</a:t>
            </a:r>
            <a:r>
              <a:rPr dirty="0" sz="1450" spc="5">
                <a:latin typeface="Times New Roman"/>
                <a:cs typeface="Times New Roman"/>
              </a:rPr>
              <a:t> </a:t>
            </a:r>
            <a:r>
              <a:rPr dirty="0" sz="1450" spc="-10">
                <a:latin typeface="Times New Roman"/>
                <a:cs typeface="Times New Roman"/>
              </a:rPr>
              <a:t>woman.</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opened directly </a:t>
            </a:r>
            <a:r>
              <a:rPr dirty="0" sz="1450" spc="-5">
                <a:latin typeface="Times New Roman"/>
                <a:cs typeface="Times New Roman"/>
              </a:rPr>
              <a:t>upon </a:t>
            </a:r>
            <a:r>
              <a:rPr dirty="0" sz="1450" spc="-10">
                <a:latin typeface="Times New Roman"/>
                <a:cs typeface="Times New Roman"/>
              </a:rPr>
              <a:t>the kitchen </a:t>
            </a:r>
            <a:r>
              <a:rPr dirty="0" sz="1450" spc="-5">
                <a:latin typeface="Times New Roman"/>
                <a:cs typeface="Times New Roman"/>
              </a:rPr>
              <a:t>of </a:t>
            </a:r>
            <a:r>
              <a:rPr dirty="0" sz="1450" spc="-10">
                <a:latin typeface="Times New Roman"/>
                <a:cs typeface="Times New Roman"/>
              </a:rPr>
              <a:t>the house, which was to all  appearance the only sitting-room. The furniture was both plain and scanty; </a:t>
            </a:r>
            <a:r>
              <a:rPr dirty="0" sz="1450" spc="-5">
                <a:latin typeface="Times New Roman"/>
                <a:cs typeface="Times New Roman"/>
              </a:rPr>
              <a:t>but  </a:t>
            </a:r>
            <a:r>
              <a:rPr dirty="0" sz="1450" spc="-10">
                <a:latin typeface="Times New Roman"/>
                <a:cs typeface="Times New Roman"/>
              </a:rPr>
              <a:t>there were </a:t>
            </a:r>
            <a:r>
              <a:rPr dirty="0" sz="1450" spc="-5">
                <a:latin typeface="Times New Roman"/>
                <a:cs typeface="Times New Roman"/>
              </a:rPr>
              <a:t>one or </a:t>
            </a:r>
            <a:r>
              <a:rPr dirty="0" sz="1450" spc="-10">
                <a:latin typeface="Times New Roman"/>
                <a:cs typeface="Times New Roman"/>
              </a:rPr>
              <a:t>two landscapes </a:t>
            </a:r>
            <a:r>
              <a:rPr dirty="0" sz="1450" spc="-5">
                <a:latin typeface="Times New Roman"/>
                <a:cs typeface="Times New Roman"/>
              </a:rPr>
              <a:t>on </a:t>
            </a:r>
            <a:r>
              <a:rPr dirty="0" sz="1450" spc="-10">
                <a:latin typeface="Times New Roman"/>
                <a:cs typeface="Times New Roman"/>
              </a:rPr>
              <a:t>the wall handsomely framed, as if they  had already visited the committee- rooms </a:t>
            </a:r>
            <a:r>
              <a:rPr dirty="0" sz="1450" spc="-5">
                <a:latin typeface="Times New Roman"/>
                <a:cs typeface="Times New Roman"/>
              </a:rPr>
              <a:t>of </a:t>
            </a:r>
            <a:r>
              <a:rPr dirty="0" sz="1450" spc="-10">
                <a:latin typeface="Times New Roman"/>
                <a:cs typeface="Times New Roman"/>
              </a:rPr>
              <a:t>an exhibition and been thence  extruded. Leon walked </a:t>
            </a:r>
            <a:r>
              <a:rPr dirty="0" sz="1450" spc="-5">
                <a:latin typeface="Times New Roman"/>
                <a:cs typeface="Times New Roman"/>
              </a:rPr>
              <a:t>up </a:t>
            </a:r>
            <a:r>
              <a:rPr dirty="0" sz="1450" spc="-10">
                <a:latin typeface="Times New Roman"/>
                <a:cs typeface="Times New Roman"/>
              </a:rPr>
              <a:t>to the pictures and represented the part </a:t>
            </a:r>
            <a:r>
              <a:rPr dirty="0" sz="1450" spc="-5">
                <a:latin typeface="Times New Roman"/>
                <a:cs typeface="Times New Roman"/>
              </a:rPr>
              <a:t>of a  </a:t>
            </a:r>
            <a:r>
              <a:rPr dirty="0" sz="1450" spc="-10">
                <a:latin typeface="Times New Roman"/>
                <a:cs typeface="Times New Roman"/>
              </a:rPr>
              <a:t>connoisseur before each in turn, with his usual dramatic insight and force. The  master </a:t>
            </a:r>
            <a:r>
              <a:rPr dirty="0" sz="1450" spc="-5">
                <a:latin typeface="Times New Roman"/>
                <a:cs typeface="Times New Roman"/>
              </a:rPr>
              <a:t>of </a:t>
            </a:r>
            <a:r>
              <a:rPr dirty="0" sz="1450" spc="-10">
                <a:latin typeface="Times New Roman"/>
                <a:cs typeface="Times New Roman"/>
              </a:rPr>
              <a:t>the house, as if irresistibly attracted, followed him from canvas to  canvas with the lamp. Elvira was led directly to the fire, where she proceeded  to warm herself, while Stubbs stood in the middle </a:t>
            </a:r>
            <a:r>
              <a:rPr dirty="0" sz="1450" spc="-5">
                <a:latin typeface="Times New Roman"/>
                <a:cs typeface="Times New Roman"/>
              </a:rPr>
              <a:t>of </a:t>
            </a:r>
            <a:r>
              <a:rPr dirty="0" sz="1450" spc="-10">
                <a:latin typeface="Times New Roman"/>
                <a:cs typeface="Times New Roman"/>
              </a:rPr>
              <a:t>the floor and followed  the proceedings </a:t>
            </a:r>
            <a:r>
              <a:rPr dirty="0" sz="1450" spc="-5">
                <a:latin typeface="Times New Roman"/>
                <a:cs typeface="Times New Roman"/>
              </a:rPr>
              <a:t>of </a:t>
            </a:r>
            <a:r>
              <a:rPr dirty="0" sz="1450" spc="-10">
                <a:latin typeface="Times New Roman"/>
                <a:cs typeface="Times New Roman"/>
              </a:rPr>
              <a:t>Leon with mild astonishment in his</a:t>
            </a:r>
            <a:r>
              <a:rPr dirty="0" sz="1450" spc="4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a:lnSpc>
                <a:spcPct val="100000"/>
              </a:lnSpc>
              <a:spcBef>
                <a:spcPts val="785"/>
              </a:spcBef>
            </a:pPr>
            <a:r>
              <a:rPr dirty="0" sz="1450" spc="-45">
                <a:latin typeface="Times New Roman"/>
                <a:cs typeface="Times New Roman"/>
              </a:rPr>
              <a:t>"You </a:t>
            </a:r>
            <a:r>
              <a:rPr dirty="0" sz="1450" spc="-10">
                <a:latin typeface="Times New Roman"/>
                <a:cs typeface="Times New Roman"/>
              </a:rPr>
              <a:t>should see them </a:t>
            </a:r>
            <a:r>
              <a:rPr dirty="0" sz="1450" spc="-5">
                <a:latin typeface="Times New Roman"/>
                <a:cs typeface="Times New Roman"/>
              </a:rPr>
              <a:t>by </a:t>
            </a:r>
            <a:r>
              <a:rPr dirty="0" sz="1450" spc="-10">
                <a:latin typeface="Times New Roman"/>
                <a:cs typeface="Times New Roman"/>
              </a:rPr>
              <a:t>daylight," said the</a:t>
            </a:r>
            <a:r>
              <a:rPr dirty="0" sz="1450" spc="65">
                <a:latin typeface="Times New Roman"/>
                <a:cs typeface="Times New Roman"/>
              </a:rPr>
              <a:t> </a:t>
            </a:r>
            <a:r>
              <a:rPr dirty="0" sz="1450" spc="-10">
                <a:latin typeface="Times New Roman"/>
                <a:cs typeface="Times New Roman"/>
              </a:rPr>
              <a:t>artist.</a:t>
            </a:r>
            <a:endParaRPr sz="1450">
              <a:latin typeface="Times New Roman"/>
              <a:cs typeface="Times New Roman"/>
            </a:endParaRPr>
          </a:p>
          <a:p>
            <a:pPr marL="12700" marR="7620">
              <a:lnSpc>
                <a:spcPts val="1730"/>
              </a:lnSpc>
              <a:spcBef>
                <a:spcPts val="920"/>
              </a:spcBef>
            </a:pPr>
            <a:r>
              <a:rPr dirty="0" sz="1450" spc="-10">
                <a:latin typeface="Times New Roman"/>
                <a:cs typeface="Times New Roman"/>
              </a:rPr>
              <a:t>"I promise myself that pleasure," said Leon. </a:t>
            </a:r>
            <a:r>
              <a:rPr dirty="0" sz="1450" spc="-45">
                <a:latin typeface="Times New Roman"/>
                <a:cs typeface="Times New Roman"/>
              </a:rPr>
              <a:t>"You </a:t>
            </a:r>
            <a:r>
              <a:rPr dirty="0" sz="1450" spc="-10">
                <a:latin typeface="Times New Roman"/>
                <a:cs typeface="Times New Roman"/>
              </a:rPr>
              <a:t>possess, </a:t>
            </a:r>
            <a:r>
              <a:rPr dirty="0" sz="1450" spc="-25">
                <a:latin typeface="Times New Roman"/>
                <a:cs typeface="Times New Roman"/>
              </a:rPr>
              <a:t>sir,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will  permit me an observation, the art </a:t>
            </a:r>
            <a:r>
              <a:rPr dirty="0" sz="1450" spc="-5">
                <a:latin typeface="Times New Roman"/>
                <a:cs typeface="Times New Roman"/>
              </a:rPr>
              <a:t>of </a:t>
            </a:r>
            <a:r>
              <a:rPr dirty="0" sz="1450" spc="-10">
                <a:latin typeface="Times New Roman"/>
                <a:cs typeface="Times New Roman"/>
              </a:rPr>
              <a:t>composition to </a:t>
            </a:r>
            <a:r>
              <a:rPr dirty="0" sz="1450" spc="-5">
                <a:latin typeface="Times New Roman"/>
                <a:cs typeface="Times New Roman"/>
              </a:rPr>
              <a:t>a</a:t>
            </a:r>
            <a:r>
              <a:rPr dirty="0" sz="1450" spc="45">
                <a:latin typeface="Times New Roman"/>
                <a:cs typeface="Times New Roman"/>
              </a:rPr>
              <a:t> </a:t>
            </a:r>
            <a:r>
              <a:rPr dirty="0" sz="1450" spc="-45">
                <a:latin typeface="Times New Roman"/>
                <a:cs typeface="Times New Roman"/>
              </a:rPr>
              <a:t>T."</a:t>
            </a:r>
            <a:endParaRPr sz="1450">
              <a:latin typeface="Times New Roman"/>
              <a:cs typeface="Times New Roman"/>
            </a:endParaRPr>
          </a:p>
          <a:p>
            <a:pPr marL="12700" marR="13970">
              <a:lnSpc>
                <a:spcPts val="1730"/>
              </a:lnSpc>
              <a:spcBef>
                <a:spcPts val="860"/>
              </a:spcBef>
            </a:pPr>
            <a:r>
              <a:rPr dirty="0" sz="1450" spc="-45">
                <a:latin typeface="Times New Roman"/>
                <a:cs typeface="Times New Roman"/>
              </a:rPr>
              <a:t>"You </a:t>
            </a:r>
            <a:r>
              <a:rPr dirty="0" sz="1450" spc="-10">
                <a:latin typeface="Times New Roman"/>
                <a:cs typeface="Times New Roman"/>
              </a:rPr>
              <a:t>are very </a:t>
            </a:r>
            <a:r>
              <a:rPr dirty="0" sz="1450" spc="-5">
                <a:latin typeface="Times New Roman"/>
                <a:cs typeface="Times New Roman"/>
              </a:rPr>
              <a:t>good," </a:t>
            </a:r>
            <a:r>
              <a:rPr dirty="0" sz="1450" spc="-10">
                <a:latin typeface="Times New Roman"/>
                <a:cs typeface="Times New Roman"/>
              </a:rPr>
              <a:t>returned the </a:t>
            </a:r>
            <a:r>
              <a:rPr dirty="0" sz="1450" spc="-20">
                <a:latin typeface="Times New Roman"/>
                <a:cs typeface="Times New Roman"/>
              </a:rPr>
              <a:t>other. </a:t>
            </a:r>
            <a:r>
              <a:rPr dirty="0" sz="1450" spc="-10">
                <a:latin typeface="Times New Roman"/>
                <a:cs typeface="Times New Roman"/>
              </a:rPr>
              <a:t>"But should </a:t>
            </a:r>
            <a:r>
              <a:rPr dirty="0" sz="1450" spc="-5">
                <a:latin typeface="Times New Roman"/>
                <a:cs typeface="Times New Roman"/>
              </a:rPr>
              <a:t>you not </a:t>
            </a:r>
            <a:r>
              <a:rPr dirty="0" sz="1450" spc="-10">
                <a:latin typeface="Times New Roman"/>
                <a:cs typeface="Times New Roman"/>
              </a:rPr>
              <a:t>draw nearer to  the fire?"</a:t>
            </a:r>
            <a:endParaRPr sz="1450">
              <a:latin typeface="Times New Roman"/>
              <a:cs typeface="Times New Roman"/>
            </a:endParaRPr>
          </a:p>
          <a:p>
            <a:pPr marL="12700">
              <a:lnSpc>
                <a:spcPct val="100000"/>
              </a:lnSpc>
              <a:spcBef>
                <a:spcPts val="795"/>
              </a:spcBef>
            </a:pPr>
            <a:r>
              <a:rPr dirty="0" sz="1450" spc="-20">
                <a:latin typeface="Times New Roman"/>
                <a:cs typeface="Times New Roman"/>
              </a:rPr>
              <a:t>"With </a:t>
            </a:r>
            <a:r>
              <a:rPr dirty="0" sz="1450" spc="-10">
                <a:latin typeface="Times New Roman"/>
                <a:cs typeface="Times New Roman"/>
              </a:rPr>
              <a:t>all my heart," said</a:t>
            </a:r>
            <a:r>
              <a:rPr dirty="0" sz="1450" spc="20">
                <a:latin typeface="Times New Roman"/>
                <a:cs typeface="Times New Roman"/>
              </a:rPr>
              <a:t> </a:t>
            </a:r>
            <a:r>
              <a:rPr dirty="0" sz="1450" spc="-10">
                <a:latin typeface="Times New Roman"/>
                <a:cs typeface="Times New Roman"/>
              </a:rPr>
              <a:t>Leon.</a:t>
            </a:r>
            <a:endParaRPr sz="1450">
              <a:latin typeface="Times New Roman"/>
              <a:cs typeface="Times New Roman"/>
            </a:endParaRPr>
          </a:p>
          <a:p>
            <a:pPr algn="just" marL="12700" marR="8255">
              <a:lnSpc>
                <a:spcPts val="1730"/>
              </a:lnSpc>
              <a:spcBef>
                <a:spcPts val="920"/>
              </a:spcBef>
            </a:pPr>
            <a:r>
              <a:rPr dirty="0" sz="1450" spc="-10">
                <a:latin typeface="Times New Roman"/>
                <a:cs typeface="Times New Roman"/>
              </a:rPr>
              <a:t>And the whole party was soon gathered at the table over </a:t>
            </a:r>
            <a:r>
              <a:rPr dirty="0" sz="1450" spc="-5">
                <a:latin typeface="Times New Roman"/>
                <a:cs typeface="Times New Roman"/>
              </a:rPr>
              <a:t>a </a:t>
            </a:r>
            <a:r>
              <a:rPr dirty="0" sz="1450" spc="-10">
                <a:latin typeface="Times New Roman"/>
                <a:cs typeface="Times New Roman"/>
              </a:rPr>
              <a:t>hasty and </a:t>
            </a:r>
            <a:r>
              <a:rPr dirty="0" sz="1450" spc="-5">
                <a:latin typeface="Times New Roman"/>
                <a:cs typeface="Times New Roman"/>
              </a:rPr>
              <a:t>not </a:t>
            </a:r>
            <a:r>
              <a:rPr dirty="0" sz="1450" spc="-10">
                <a:latin typeface="Times New Roman"/>
                <a:cs typeface="Times New Roman"/>
              </a:rPr>
              <a:t>an  elegant cold </a:t>
            </a:r>
            <a:r>
              <a:rPr dirty="0" sz="1450" spc="-15">
                <a:latin typeface="Times New Roman"/>
                <a:cs typeface="Times New Roman"/>
              </a:rPr>
              <a:t>supper, </a:t>
            </a:r>
            <a:r>
              <a:rPr dirty="0" sz="1450" spc="-10">
                <a:latin typeface="Times New Roman"/>
                <a:cs typeface="Times New Roman"/>
              </a:rPr>
              <a:t>washed down with the least </a:t>
            </a:r>
            <a:r>
              <a:rPr dirty="0" sz="1450" spc="-5">
                <a:latin typeface="Times New Roman"/>
                <a:cs typeface="Times New Roman"/>
              </a:rPr>
              <a:t>of </a:t>
            </a:r>
            <a:r>
              <a:rPr dirty="0" sz="1450" spc="-10">
                <a:latin typeface="Times New Roman"/>
                <a:cs typeface="Times New Roman"/>
              </a:rPr>
              <a:t>small wines. Nobody liked  the meal, </a:t>
            </a:r>
            <a:r>
              <a:rPr dirty="0" sz="1450" spc="-5">
                <a:latin typeface="Times New Roman"/>
                <a:cs typeface="Times New Roman"/>
              </a:rPr>
              <a:t>but nobody </a:t>
            </a:r>
            <a:r>
              <a:rPr dirty="0" sz="1450" spc="-10">
                <a:latin typeface="Times New Roman"/>
                <a:cs typeface="Times New Roman"/>
              </a:rPr>
              <a:t>complained; they </a:t>
            </a:r>
            <a:r>
              <a:rPr dirty="0" sz="1450" spc="-5">
                <a:latin typeface="Times New Roman"/>
                <a:cs typeface="Times New Roman"/>
              </a:rPr>
              <a:t>put a good </a:t>
            </a:r>
            <a:r>
              <a:rPr dirty="0" sz="1450" spc="-10">
                <a:latin typeface="Times New Roman"/>
                <a:cs typeface="Times New Roman"/>
              </a:rPr>
              <a:t>face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one </a:t>
            </a:r>
            <a:r>
              <a:rPr dirty="0" sz="1450" spc="-10">
                <a:latin typeface="Times New Roman"/>
                <a:cs typeface="Times New Roman"/>
              </a:rPr>
              <a:t>and all,  and made </a:t>
            </a:r>
            <a:r>
              <a:rPr dirty="0" sz="1450" spc="-5">
                <a:latin typeface="Times New Roman"/>
                <a:cs typeface="Times New Roman"/>
              </a:rPr>
              <a:t>a </a:t>
            </a:r>
            <a:r>
              <a:rPr dirty="0" sz="1450" spc="-10">
                <a:latin typeface="Times New Roman"/>
                <a:cs typeface="Times New Roman"/>
              </a:rPr>
              <a:t>great clattering </a:t>
            </a:r>
            <a:r>
              <a:rPr dirty="0" sz="1450" spc="-5">
                <a:latin typeface="Times New Roman"/>
                <a:cs typeface="Times New Roman"/>
              </a:rPr>
              <a:t>of </a:t>
            </a:r>
            <a:r>
              <a:rPr dirty="0" sz="1450" spc="-10">
                <a:latin typeface="Times New Roman"/>
                <a:cs typeface="Times New Roman"/>
              </a:rPr>
              <a:t>knives and forks. </a:t>
            </a:r>
            <a:r>
              <a:rPr dirty="0" sz="1450" spc="-60">
                <a:latin typeface="Times New Roman"/>
                <a:cs typeface="Times New Roman"/>
              </a:rPr>
              <a:t>To </a:t>
            </a:r>
            <a:r>
              <a:rPr dirty="0" sz="1450" spc="-10">
                <a:latin typeface="Times New Roman"/>
                <a:cs typeface="Times New Roman"/>
              </a:rPr>
              <a:t>see Leon eating </a:t>
            </a:r>
            <a:r>
              <a:rPr dirty="0" sz="1450" spc="-5">
                <a:latin typeface="Times New Roman"/>
                <a:cs typeface="Times New Roman"/>
              </a:rPr>
              <a:t>a </a:t>
            </a:r>
            <a:r>
              <a:rPr dirty="0" sz="1450" spc="-10">
                <a:latin typeface="Times New Roman"/>
                <a:cs typeface="Times New Roman"/>
              </a:rPr>
              <a:t>single  cold sausage was to see </a:t>
            </a:r>
            <a:r>
              <a:rPr dirty="0" sz="1450" spc="-5">
                <a:latin typeface="Times New Roman"/>
                <a:cs typeface="Times New Roman"/>
              </a:rPr>
              <a:t>a </a:t>
            </a:r>
            <a:r>
              <a:rPr dirty="0" sz="1450" spc="-10">
                <a:latin typeface="Times New Roman"/>
                <a:cs typeface="Times New Roman"/>
              </a:rPr>
              <a:t>triumph; </a:t>
            </a:r>
            <a:r>
              <a:rPr dirty="0" sz="1450" spc="-5">
                <a:latin typeface="Times New Roman"/>
                <a:cs typeface="Times New Roman"/>
              </a:rPr>
              <a:t>by </a:t>
            </a:r>
            <a:r>
              <a:rPr dirty="0" sz="1450" spc="-10">
                <a:latin typeface="Times New Roman"/>
                <a:cs typeface="Times New Roman"/>
              </a:rPr>
              <a:t>the time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he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through  as much pantomime as would have </a:t>
            </a:r>
            <a:r>
              <a:rPr dirty="0" sz="1450" spc="-15">
                <a:latin typeface="Times New Roman"/>
                <a:cs typeface="Times New Roman"/>
              </a:rPr>
              <a:t>sufficed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baron </a:t>
            </a:r>
            <a:r>
              <a:rPr dirty="0" sz="1450" spc="-5">
                <a:latin typeface="Times New Roman"/>
                <a:cs typeface="Times New Roman"/>
              </a:rPr>
              <a:t>of </a:t>
            </a:r>
            <a:r>
              <a:rPr dirty="0" sz="1450" spc="-10">
                <a:latin typeface="Times New Roman"/>
                <a:cs typeface="Times New Roman"/>
              </a:rPr>
              <a:t>beef, and </a:t>
            </a:r>
            <a:r>
              <a:rPr dirty="0" sz="1450" spc="-5">
                <a:latin typeface="Times New Roman"/>
                <a:cs typeface="Times New Roman"/>
              </a:rPr>
              <a:t>he </a:t>
            </a:r>
            <a:r>
              <a:rPr dirty="0" sz="1450" spc="-10">
                <a:latin typeface="Times New Roman"/>
                <a:cs typeface="Times New Roman"/>
              </a:rPr>
              <a:t>had the  relaxed expression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over-eaten.</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As Elvira had naturally taken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by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Leon, and Stubbs as  </a:t>
            </a:r>
            <a:r>
              <a:rPr dirty="0" sz="1450" spc="-20">
                <a:latin typeface="Times New Roman"/>
                <a:cs typeface="Times New Roman"/>
              </a:rPr>
              <a:t>naturally,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believe </a:t>
            </a:r>
            <a:r>
              <a:rPr dirty="0" sz="1450" spc="-15">
                <a:latin typeface="Times New Roman"/>
                <a:cs typeface="Times New Roman"/>
              </a:rPr>
              <a:t>unconsciously, </a:t>
            </a:r>
            <a:r>
              <a:rPr dirty="0" sz="1450" spc="-5">
                <a:latin typeface="Times New Roman"/>
                <a:cs typeface="Times New Roman"/>
              </a:rPr>
              <a:t>by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Elvira, the host and  hostess were left </a:t>
            </a:r>
            <a:r>
              <a:rPr dirty="0" sz="1450" spc="-20">
                <a:latin typeface="Times New Roman"/>
                <a:cs typeface="Times New Roman"/>
              </a:rPr>
              <a:t>together. </a:t>
            </a:r>
            <a:r>
              <a:rPr dirty="0" sz="1450" spc="-60">
                <a:latin typeface="Times New Roman"/>
                <a:cs typeface="Times New Roman"/>
              </a:rPr>
              <a:t>Yet </a:t>
            </a:r>
            <a:r>
              <a:rPr dirty="0" sz="1450" spc="-10">
                <a:latin typeface="Times New Roman"/>
                <a:cs typeface="Times New Roman"/>
              </a:rPr>
              <a:t>it was to </a:t>
            </a:r>
            <a:r>
              <a:rPr dirty="0" sz="1450" spc="-5">
                <a:latin typeface="Times New Roman"/>
                <a:cs typeface="Times New Roman"/>
              </a:rPr>
              <a:t>be </a:t>
            </a:r>
            <a:r>
              <a:rPr dirty="0" sz="1450" spc="-10">
                <a:latin typeface="Times New Roman"/>
                <a:cs typeface="Times New Roman"/>
              </a:rPr>
              <a:t>noted that they never addressed </a:t>
            </a:r>
            <a:r>
              <a:rPr dirty="0" sz="1450" spc="-5">
                <a:latin typeface="Times New Roman"/>
                <a:cs typeface="Times New Roman"/>
              </a:rPr>
              <a:t>a  </a:t>
            </a:r>
            <a:r>
              <a:rPr dirty="0" sz="1450" spc="-10">
                <a:latin typeface="Times New Roman"/>
                <a:cs typeface="Times New Roman"/>
              </a:rPr>
              <a:t>word to each </a:t>
            </a:r>
            <a:r>
              <a:rPr dirty="0" sz="1450" spc="-20">
                <a:latin typeface="Times New Roman"/>
                <a:cs typeface="Times New Roman"/>
              </a:rPr>
              <a:t>other, </a:t>
            </a:r>
            <a:r>
              <a:rPr dirty="0" sz="1450" spc="-5">
                <a:latin typeface="Times New Roman"/>
                <a:cs typeface="Times New Roman"/>
              </a:rPr>
              <a:t>nor </a:t>
            </a:r>
            <a:r>
              <a:rPr dirty="0" sz="1450" spc="-10">
                <a:latin typeface="Times New Roman"/>
                <a:cs typeface="Times New Roman"/>
              </a:rPr>
              <a:t>so much as </a:t>
            </a:r>
            <a:r>
              <a:rPr dirty="0" sz="1450" spc="-15">
                <a:latin typeface="Times New Roman"/>
                <a:cs typeface="Times New Roman"/>
              </a:rPr>
              <a:t>suffered </a:t>
            </a:r>
            <a:r>
              <a:rPr dirty="0" sz="1450" spc="-10">
                <a:latin typeface="Times New Roman"/>
                <a:cs typeface="Times New Roman"/>
              </a:rPr>
              <a:t>their eyes to meet. The interrupted  skirmish still survived in ill-feeling; and the instant the guests departed it  would break forth again as bitterly as </a:t>
            </a:r>
            <a:r>
              <a:rPr dirty="0" sz="1450" spc="-25">
                <a:latin typeface="Times New Roman"/>
                <a:cs typeface="Times New Roman"/>
              </a:rPr>
              <a:t>ever. </a:t>
            </a:r>
            <a:r>
              <a:rPr dirty="0" sz="1450" spc="-10">
                <a:latin typeface="Times New Roman"/>
                <a:cs typeface="Times New Roman"/>
              </a:rPr>
              <a:t>The talk wandered from this to that  subject </a:t>
            </a:r>
            <a:r>
              <a:rPr dirty="0" sz="1450" spc="-5">
                <a:latin typeface="Times New Roman"/>
                <a:cs typeface="Times New Roman"/>
              </a:rPr>
              <a:t>- </a:t>
            </a:r>
            <a:r>
              <a:rPr dirty="0" sz="1450" spc="-10">
                <a:latin typeface="Times New Roman"/>
                <a:cs typeface="Times New Roman"/>
              </a:rPr>
              <a:t>for with </a:t>
            </a:r>
            <a:r>
              <a:rPr dirty="0" sz="1450" spc="-5">
                <a:latin typeface="Times New Roman"/>
                <a:cs typeface="Times New Roman"/>
              </a:rPr>
              <a:t>one </a:t>
            </a:r>
            <a:r>
              <a:rPr dirty="0" sz="1450" spc="-10">
                <a:latin typeface="Times New Roman"/>
                <a:cs typeface="Times New Roman"/>
              </a:rPr>
              <a:t>accord the party had declared it was too late to </a:t>
            </a:r>
            <a:r>
              <a:rPr dirty="0" sz="1450" spc="-5">
                <a:latin typeface="Times New Roman"/>
                <a:cs typeface="Times New Roman"/>
              </a:rPr>
              <a:t>go </a:t>
            </a:r>
            <a:r>
              <a:rPr dirty="0" sz="1450" spc="-10">
                <a:latin typeface="Times New Roman"/>
                <a:cs typeface="Times New Roman"/>
              </a:rPr>
              <a:t>to  bed;</a:t>
            </a:r>
            <a:r>
              <a:rPr dirty="0" sz="1450" spc="105">
                <a:latin typeface="Times New Roman"/>
                <a:cs typeface="Times New Roman"/>
              </a:rPr>
              <a:t> </a:t>
            </a:r>
            <a:r>
              <a:rPr dirty="0" sz="1450" spc="-5">
                <a:latin typeface="Times New Roman"/>
                <a:cs typeface="Times New Roman"/>
              </a:rPr>
              <a:t>but</a:t>
            </a:r>
            <a:r>
              <a:rPr dirty="0" sz="1450" spc="105">
                <a:latin typeface="Times New Roman"/>
                <a:cs typeface="Times New Roman"/>
              </a:rPr>
              <a:t> </a:t>
            </a:r>
            <a:r>
              <a:rPr dirty="0" sz="1450" spc="-10">
                <a:latin typeface="Times New Roman"/>
                <a:cs typeface="Times New Roman"/>
              </a:rPr>
              <a:t>those</a:t>
            </a:r>
            <a:r>
              <a:rPr dirty="0" sz="1450" spc="110">
                <a:latin typeface="Times New Roman"/>
                <a:cs typeface="Times New Roman"/>
              </a:rPr>
              <a:t> </a:t>
            </a:r>
            <a:r>
              <a:rPr dirty="0" sz="1450" spc="-10">
                <a:latin typeface="Times New Roman"/>
                <a:cs typeface="Times New Roman"/>
              </a:rPr>
              <a:t>two</a:t>
            </a:r>
            <a:r>
              <a:rPr dirty="0" sz="1450" spc="105">
                <a:latin typeface="Times New Roman"/>
                <a:cs typeface="Times New Roman"/>
              </a:rPr>
              <a:t> </a:t>
            </a:r>
            <a:r>
              <a:rPr dirty="0" sz="1450" spc="-10">
                <a:latin typeface="Times New Roman"/>
                <a:cs typeface="Times New Roman"/>
              </a:rPr>
              <a:t>never</a:t>
            </a:r>
            <a:r>
              <a:rPr dirty="0" sz="1450" spc="105">
                <a:latin typeface="Times New Roman"/>
                <a:cs typeface="Times New Roman"/>
              </a:rPr>
              <a:t> </a:t>
            </a:r>
            <a:r>
              <a:rPr dirty="0" sz="1450" spc="-10">
                <a:latin typeface="Times New Roman"/>
                <a:cs typeface="Times New Roman"/>
              </a:rPr>
              <a:t>relaxed</a:t>
            </a:r>
            <a:r>
              <a:rPr dirty="0" sz="1450" spc="110">
                <a:latin typeface="Times New Roman"/>
                <a:cs typeface="Times New Roman"/>
              </a:rPr>
              <a:t> </a:t>
            </a:r>
            <a:r>
              <a:rPr dirty="0" sz="1450" spc="-10">
                <a:latin typeface="Times New Roman"/>
                <a:cs typeface="Times New Roman"/>
              </a:rPr>
              <a:t>towards</a:t>
            </a:r>
            <a:r>
              <a:rPr dirty="0" sz="1450" spc="105">
                <a:latin typeface="Times New Roman"/>
                <a:cs typeface="Times New Roman"/>
              </a:rPr>
              <a:t> </a:t>
            </a:r>
            <a:r>
              <a:rPr dirty="0" sz="1450" spc="-10">
                <a:latin typeface="Times New Roman"/>
                <a:cs typeface="Times New Roman"/>
              </a:rPr>
              <a:t>each</a:t>
            </a:r>
            <a:r>
              <a:rPr dirty="0" sz="1450" spc="105">
                <a:latin typeface="Times New Roman"/>
                <a:cs typeface="Times New Roman"/>
              </a:rPr>
              <a:t> </a:t>
            </a:r>
            <a:r>
              <a:rPr dirty="0" sz="1450" spc="-10">
                <a:latin typeface="Times New Roman"/>
                <a:cs typeface="Times New Roman"/>
              </a:rPr>
              <a:t>other;</a:t>
            </a:r>
            <a:r>
              <a:rPr dirty="0" sz="1450" spc="110">
                <a:latin typeface="Times New Roman"/>
                <a:cs typeface="Times New Roman"/>
              </a:rPr>
              <a:t> </a:t>
            </a:r>
            <a:r>
              <a:rPr dirty="0" sz="1450" spc="-10">
                <a:latin typeface="Times New Roman"/>
                <a:cs typeface="Times New Roman"/>
              </a:rPr>
              <a:t>Goneril</a:t>
            </a:r>
            <a:r>
              <a:rPr dirty="0" sz="1450" spc="105">
                <a:latin typeface="Times New Roman"/>
                <a:cs typeface="Times New Roman"/>
              </a:rPr>
              <a:t> </a:t>
            </a:r>
            <a:r>
              <a:rPr dirty="0" sz="1450" spc="-10">
                <a:latin typeface="Times New Roman"/>
                <a:cs typeface="Times New Roman"/>
              </a:rPr>
              <a:t>and</a:t>
            </a:r>
            <a:r>
              <a:rPr dirty="0" sz="1450" spc="105">
                <a:latin typeface="Times New Roman"/>
                <a:cs typeface="Times New Roman"/>
              </a:rPr>
              <a:t> </a:t>
            </a:r>
            <a:r>
              <a:rPr dirty="0" sz="1450" spc="-10">
                <a:latin typeface="Times New Roman"/>
                <a:cs typeface="Times New Roman"/>
              </a:rPr>
              <a:t>Regan</a:t>
            </a:r>
            <a:r>
              <a:rPr dirty="0" sz="1450" spc="110">
                <a:latin typeface="Times New Roman"/>
                <a:cs typeface="Times New Roman"/>
              </a:rPr>
              <a:t> </a:t>
            </a:r>
            <a:r>
              <a:rPr dirty="0" sz="1450" spc="-10">
                <a:latin typeface="Times New Roman"/>
                <a:cs typeface="Times New Roman"/>
              </a:rPr>
              <a:t>in</a:t>
            </a:r>
            <a:r>
              <a:rPr dirty="0" sz="1450" spc="10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sisterly </a:t>
            </a:r>
            <a:r>
              <a:rPr dirty="0" sz="1450" spc="-15">
                <a:latin typeface="Times New Roman"/>
                <a:cs typeface="Times New Roman"/>
              </a:rPr>
              <a:t>tiff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more bent </a:t>
            </a:r>
            <a:r>
              <a:rPr dirty="0" sz="1450" spc="-5">
                <a:latin typeface="Times New Roman"/>
                <a:cs typeface="Times New Roman"/>
              </a:rPr>
              <a:t>on</a:t>
            </a:r>
            <a:r>
              <a:rPr dirty="0" sz="1450" spc="25">
                <a:latin typeface="Times New Roman"/>
                <a:cs typeface="Times New Roman"/>
              </a:rPr>
              <a:t> </a:t>
            </a:r>
            <a:r>
              <a:rPr dirty="0" sz="1450" spc="-25">
                <a:latin typeface="Times New Roman"/>
                <a:cs typeface="Times New Roman"/>
              </a:rPr>
              <a:t>enmity.</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It chanced that Elvira was so much tired </a:t>
            </a:r>
            <a:r>
              <a:rPr dirty="0" sz="1450" spc="-5">
                <a:latin typeface="Times New Roman"/>
                <a:cs typeface="Times New Roman"/>
              </a:rPr>
              <a:t>by </a:t>
            </a:r>
            <a:r>
              <a:rPr dirty="0" sz="1450" spc="-10">
                <a:latin typeface="Times New Roman"/>
                <a:cs typeface="Times New Roman"/>
              </a:rPr>
              <a:t>all the little excitements </a:t>
            </a:r>
            <a:r>
              <a:rPr dirty="0" sz="1450" spc="-5">
                <a:latin typeface="Times New Roman"/>
                <a:cs typeface="Times New Roman"/>
              </a:rPr>
              <a:t>of </a:t>
            </a:r>
            <a:r>
              <a:rPr dirty="0" sz="1450" spc="-10">
                <a:latin typeface="Times New Roman"/>
                <a:cs typeface="Times New Roman"/>
              </a:rPr>
              <a:t>the  night, that for once she laid aside her company manners, which were both easy  and correct, and in the most natural manner in the world leaned her head </a:t>
            </a:r>
            <a:r>
              <a:rPr dirty="0" sz="1450" spc="-5">
                <a:latin typeface="Times New Roman"/>
                <a:cs typeface="Times New Roman"/>
              </a:rPr>
              <a:t>on  </a:t>
            </a:r>
            <a:r>
              <a:rPr dirty="0" sz="1450" spc="-10">
                <a:latin typeface="Times New Roman"/>
                <a:cs typeface="Times New Roman"/>
              </a:rPr>
              <a:t>Leon's </a:t>
            </a:r>
            <a:r>
              <a:rPr dirty="0" sz="1450" spc="-15">
                <a:latin typeface="Times New Roman"/>
                <a:cs typeface="Times New Roman"/>
              </a:rPr>
              <a:t>shoulder. </a:t>
            </a:r>
            <a:r>
              <a:rPr dirty="0" sz="1450" spc="-10">
                <a:latin typeface="Times New Roman"/>
                <a:cs typeface="Times New Roman"/>
              </a:rPr>
              <a:t>At the same time, fatigue suggesting tenderness, she locked  the fingers </a:t>
            </a:r>
            <a:r>
              <a:rPr dirty="0" sz="1450" spc="-5">
                <a:latin typeface="Times New Roman"/>
                <a:cs typeface="Times New Roman"/>
              </a:rPr>
              <a:t>of </a:t>
            </a:r>
            <a:r>
              <a:rPr dirty="0" sz="1450" spc="-10">
                <a:latin typeface="Times New Roman"/>
                <a:cs typeface="Times New Roman"/>
              </a:rPr>
              <a:t>her right hand into those </a:t>
            </a:r>
            <a:r>
              <a:rPr dirty="0" sz="1450" spc="-5">
                <a:latin typeface="Times New Roman"/>
                <a:cs typeface="Times New Roman"/>
              </a:rPr>
              <a:t>of </a:t>
            </a:r>
            <a:r>
              <a:rPr dirty="0" sz="1450" spc="-10">
                <a:latin typeface="Times New Roman"/>
                <a:cs typeface="Times New Roman"/>
              </a:rPr>
              <a:t>her husband's left; and, half closing  her eyes, dozed </a:t>
            </a:r>
            <a:r>
              <a:rPr dirty="0" sz="1450" spc="-15">
                <a:latin typeface="Times New Roman"/>
                <a:cs typeface="Times New Roman"/>
              </a:rPr>
              <a:t>off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golden borderland between sleep and waking. But  all the time she was </a:t>
            </a:r>
            <a:r>
              <a:rPr dirty="0" sz="1450" spc="-5">
                <a:latin typeface="Times New Roman"/>
                <a:cs typeface="Times New Roman"/>
              </a:rPr>
              <a:t>not </a:t>
            </a:r>
            <a:r>
              <a:rPr dirty="0" sz="1450" spc="-10">
                <a:latin typeface="Times New Roman"/>
                <a:cs typeface="Times New Roman"/>
              </a:rPr>
              <a:t>aware </a:t>
            </a:r>
            <a:r>
              <a:rPr dirty="0" sz="1450" spc="-5">
                <a:latin typeface="Times New Roman"/>
                <a:cs typeface="Times New Roman"/>
              </a:rPr>
              <a:t>of </a:t>
            </a:r>
            <a:r>
              <a:rPr dirty="0" sz="1450" spc="-10">
                <a:latin typeface="Times New Roman"/>
                <a:cs typeface="Times New Roman"/>
              </a:rPr>
              <a:t>what was passing, and saw the painter's wife  studying her with </a:t>
            </a:r>
            <a:r>
              <a:rPr dirty="0" sz="1450" spc="-5">
                <a:latin typeface="Times New Roman"/>
                <a:cs typeface="Times New Roman"/>
              </a:rPr>
              <a:t>looks </a:t>
            </a:r>
            <a:r>
              <a:rPr dirty="0" sz="1450" spc="-10">
                <a:latin typeface="Times New Roman"/>
                <a:cs typeface="Times New Roman"/>
              </a:rPr>
              <a:t>between contempt and</a:t>
            </a:r>
            <a:r>
              <a:rPr dirty="0" sz="1450" spc="20">
                <a:latin typeface="Times New Roman"/>
                <a:cs typeface="Times New Roman"/>
              </a:rPr>
              <a:t> </a:t>
            </a:r>
            <a:r>
              <a:rPr dirty="0" sz="1450" spc="-25">
                <a:latin typeface="Times New Roman"/>
                <a:cs typeface="Times New Roman"/>
              </a:rPr>
              <a:t>envy.</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occurred to Leon that his constitution demanded the use </a:t>
            </a:r>
            <a:r>
              <a:rPr dirty="0" sz="1450" spc="-5">
                <a:latin typeface="Times New Roman"/>
                <a:cs typeface="Times New Roman"/>
              </a:rPr>
              <a:t>of </a:t>
            </a:r>
            <a:r>
              <a:rPr dirty="0" sz="1450" spc="-10">
                <a:latin typeface="Times New Roman"/>
                <a:cs typeface="Times New Roman"/>
              </a:rPr>
              <a:t>some tobacco;  and </a:t>
            </a:r>
            <a:r>
              <a:rPr dirty="0" sz="1450" spc="-5">
                <a:latin typeface="Times New Roman"/>
                <a:cs typeface="Times New Roman"/>
              </a:rPr>
              <a:t>he </a:t>
            </a:r>
            <a:r>
              <a:rPr dirty="0" sz="1450" spc="-10">
                <a:latin typeface="Times New Roman"/>
                <a:cs typeface="Times New Roman"/>
              </a:rPr>
              <a:t>undid his fingers from Elvira's in order to roll </a:t>
            </a:r>
            <a:r>
              <a:rPr dirty="0" sz="1450" spc="-5">
                <a:latin typeface="Times New Roman"/>
                <a:cs typeface="Times New Roman"/>
              </a:rPr>
              <a:t>a </a:t>
            </a:r>
            <a:r>
              <a:rPr dirty="0" sz="1450" spc="-10">
                <a:latin typeface="Times New Roman"/>
                <a:cs typeface="Times New Roman"/>
              </a:rPr>
              <a:t>cigarette. It was gently  done, and </a:t>
            </a:r>
            <a:r>
              <a:rPr dirty="0" sz="1450" spc="-5">
                <a:latin typeface="Times New Roman"/>
                <a:cs typeface="Times New Roman"/>
              </a:rPr>
              <a:t>he </a:t>
            </a:r>
            <a:r>
              <a:rPr dirty="0" sz="1450" spc="-10">
                <a:latin typeface="Times New Roman"/>
                <a:cs typeface="Times New Roman"/>
              </a:rPr>
              <a:t>took care that his indulgence should in </a:t>
            </a:r>
            <a:r>
              <a:rPr dirty="0" sz="1450" spc="-5">
                <a:latin typeface="Times New Roman"/>
                <a:cs typeface="Times New Roman"/>
              </a:rPr>
              <a:t>no </a:t>
            </a:r>
            <a:r>
              <a:rPr dirty="0" sz="1450" spc="-10">
                <a:latin typeface="Times New Roman"/>
                <a:cs typeface="Times New Roman"/>
              </a:rPr>
              <a:t>other way disturb his  wife's position. But it seemed to catch the eye </a:t>
            </a:r>
            <a:r>
              <a:rPr dirty="0" sz="1450" spc="-5">
                <a:latin typeface="Times New Roman"/>
                <a:cs typeface="Times New Roman"/>
              </a:rPr>
              <a:t>of </a:t>
            </a:r>
            <a:r>
              <a:rPr dirty="0" sz="1450" spc="-10">
                <a:latin typeface="Times New Roman"/>
                <a:cs typeface="Times New Roman"/>
              </a:rPr>
              <a:t>the painter's wife with </a:t>
            </a:r>
            <a:r>
              <a:rPr dirty="0" sz="1450" spc="-5">
                <a:latin typeface="Times New Roman"/>
                <a:cs typeface="Times New Roman"/>
              </a:rPr>
              <a:t>a  </a:t>
            </a:r>
            <a:r>
              <a:rPr dirty="0" sz="1450" spc="-10">
                <a:latin typeface="Times New Roman"/>
                <a:cs typeface="Times New Roman"/>
              </a:rPr>
              <a:t>special </a:t>
            </a:r>
            <a:r>
              <a:rPr dirty="0" sz="1450" spc="-15">
                <a:latin typeface="Times New Roman"/>
                <a:cs typeface="Times New Roman"/>
              </a:rPr>
              <a:t>significancy. </a:t>
            </a:r>
            <a:r>
              <a:rPr dirty="0" sz="1450" spc="-10">
                <a:latin typeface="Times New Roman"/>
                <a:cs typeface="Times New Roman"/>
              </a:rPr>
              <a:t>She looked straight before her for an instant, and then,  with </a:t>
            </a:r>
            <a:r>
              <a:rPr dirty="0" sz="1450" spc="-5">
                <a:latin typeface="Times New Roman"/>
                <a:cs typeface="Times New Roman"/>
              </a:rPr>
              <a:t>a </a:t>
            </a:r>
            <a:r>
              <a:rPr dirty="0" sz="1450" spc="-10">
                <a:latin typeface="Times New Roman"/>
                <a:cs typeface="Times New Roman"/>
              </a:rPr>
              <a:t>swift and stealthy movement, took hold </a:t>
            </a:r>
            <a:r>
              <a:rPr dirty="0" sz="1450" spc="-5">
                <a:latin typeface="Times New Roman"/>
                <a:cs typeface="Times New Roman"/>
              </a:rPr>
              <a:t>of </a:t>
            </a:r>
            <a:r>
              <a:rPr dirty="0" sz="1450" spc="-10">
                <a:latin typeface="Times New Roman"/>
                <a:cs typeface="Times New Roman"/>
              </a:rPr>
              <a:t>her husband's hand below  the table. Alas! she might have spared herself the </a:t>
            </a:r>
            <a:r>
              <a:rPr dirty="0" sz="1450" spc="-20">
                <a:latin typeface="Times New Roman"/>
                <a:cs typeface="Times New Roman"/>
              </a:rPr>
              <a:t>dexterity. </a:t>
            </a:r>
            <a:r>
              <a:rPr dirty="0" sz="1450" spc="-10">
                <a:latin typeface="Times New Roman"/>
                <a:cs typeface="Times New Roman"/>
              </a:rPr>
              <a:t>For the </a:t>
            </a:r>
            <a:r>
              <a:rPr dirty="0" sz="1450" spc="-5">
                <a:latin typeface="Times New Roman"/>
                <a:cs typeface="Times New Roman"/>
              </a:rPr>
              <a:t>poor  </a:t>
            </a:r>
            <a:r>
              <a:rPr dirty="0" sz="1450" spc="-10">
                <a:latin typeface="Times New Roman"/>
                <a:cs typeface="Times New Roman"/>
              </a:rPr>
              <a:t>fellow was so overcome </a:t>
            </a:r>
            <a:r>
              <a:rPr dirty="0" sz="1450" spc="-5">
                <a:latin typeface="Times New Roman"/>
                <a:cs typeface="Times New Roman"/>
              </a:rPr>
              <a:t>by </a:t>
            </a:r>
            <a:r>
              <a:rPr dirty="0" sz="1450" spc="-10">
                <a:latin typeface="Times New Roman"/>
                <a:cs typeface="Times New Roman"/>
              </a:rPr>
              <a:t>this caress that </a:t>
            </a:r>
            <a:r>
              <a:rPr dirty="0" sz="1450" spc="-5">
                <a:latin typeface="Times New Roman"/>
                <a:cs typeface="Times New Roman"/>
              </a:rPr>
              <a:t>he </a:t>
            </a:r>
            <a:r>
              <a:rPr dirty="0" sz="1450" spc="-10">
                <a:latin typeface="Times New Roman"/>
                <a:cs typeface="Times New Roman"/>
              </a:rPr>
              <a:t>stopped with his mouth open in  the middle </a:t>
            </a:r>
            <a:r>
              <a:rPr dirty="0" sz="1450" spc="-5">
                <a:latin typeface="Times New Roman"/>
                <a:cs typeface="Times New Roman"/>
              </a:rPr>
              <a:t>of a </a:t>
            </a:r>
            <a:r>
              <a:rPr dirty="0" sz="1450" spc="-10">
                <a:latin typeface="Times New Roman"/>
                <a:cs typeface="Times New Roman"/>
              </a:rPr>
              <a:t>word, and </a:t>
            </a:r>
            <a:r>
              <a:rPr dirty="0" sz="1450" spc="-5">
                <a:latin typeface="Times New Roman"/>
                <a:cs typeface="Times New Roman"/>
              </a:rPr>
              <a:t>by </a:t>
            </a:r>
            <a:r>
              <a:rPr dirty="0" sz="1450" spc="-10">
                <a:latin typeface="Times New Roman"/>
                <a:cs typeface="Times New Roman"/>
              </a:rPr>
              <a:t>the expression </a:t>
            </a:r>
            <a:r>
              <a:rPr dirty="0" sz="1450" spc="-5">
                <a:latin typeface="Times New Roman"/>
                <a:cs typeface="Times New Roman"/>
              </a:rPr>
              <a:t>of </a:t>
            </a:r>
            <a:r>
              <a:rPr dirty="0" sz="1450" spc="-10">
                <a:latin typeface="Times New Roman"/>
                <a:cs typeface="Times New Roman"/>
              </a:rPr>
              <a:t>his face plainly declared to all  the company that his thoughts had been diverted into softer</a:t>
            </a:r>
            <a:r>
              <a:rPr dirty="0" sz="1450" spc="80">
                <a:latin typeface="Times New Roman"/>
                <a:cs typeface="Times New Roman"/>
              </a:rPr>
              <a:t> </a:t>
            </a:r>
            <a:r>
              <a:rPr dirty="0" sz="1450" spc="-10">
                <a:latin typeface="Times New Roman"/>
                <a:cs typeface="Times New Roman"/>
              </a:rPr>
              <a:t>channels.</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If it had </a:t>
            </a:r>
            <a:r>
              <a:rPr dirty="0" sz="1450" spc="-5">
                <a:latin typeface="Times New Roman"/>
                <a:cs typeface="Times New Roman"/>
              </a:rPr>
              <a:t>not </a:t>
            </a:r>
            <a:r>
              <a:rPr dirty="0" sz="1450" spc="-10">
                <a:latin typeface="Times New Roman"/>
                <a:cs typeface="Times New Roman"/>
              </a:rPr>
              <a:t>been rather amiable, it would have been absurdly droll. His wife  at once withdrew her touch; </a:t>
            </a:r>
            <a:r>
              <a:rPr dirty="0" sz="1450" spc="-5">
                <a:latin typeface="Times New Roman"/>
                <a:cs typeface="Times New Roman"/>
              </a:rPr>
              <a:t>but </a:t>
            </a:r>
            <a:r>
              <a:rPr dirty="0" sz="1450" spc="-10">
                <a:latin typeface="Times New Roman"/>
                <a:cs typeface="Times New Roman"/>
              </a:rPr>
              <a:t>it was plain she had to exert some force.  Thereupon the </a:t>
            </a:r>
            <a:r>
              <a:rPr dirty="0" sz="1450" spc="-5">
                <a:latin typeface="Times New Roman"/>
                <a:cs typeface="Times New Roman"/>
              </a:rPr>
              <a:t>young </a:t>
            </a:r>
            <a:r>
              <a:rPr dirty="0" sz="1450" spc="-10">
                <a:latin typeface="Times New Roman"/>
                <a:cs typeface="Times New Roman"/>
              </a:rPr>
              <a:t>man coloured and looked for </a:t>
            </a:r>
            <a:r>
              <a:rPr dirty="0" sz="1450" spc="-5">
                <a:latin typeface="Times New Roman"/>
                <a:cs typeface="Times New Roman"/>
              </a:rPr>
              <a:t>a </a:t>
            </a:r>
            <a:r>
              <a:rPr dirty="0" sz="1450" spc="-10">
                <a:latin typeface="Times New Roman"/>
                <a:cs typeface="Times New Roman"/>
              </a:rPr>
              <a:t>moment</a:t>
            </a:r>
            <a:r>
              <a:rPr dirty="0" sz="1450" spc="60">
                <a:latin typeface="Times New Roman"/>
                <a:cs typeface="Times New Roman"/>
              </a:rPr>
              <a:t> </a:t>
            </a:r>
            <a:r>
              <a:rPr dirty="0" sz="1450" spc="-10">
                <a:latin typeface="Times New Roman"/>
                <a:cs typeface="Times New Roman"/>
              </a:rPr>
              <a:t>beautiful.</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Leon and Elvira both observed the </a:t>
            </a:r>
            <a:r>
              <a:rPr dirty="0" sz="1450" spc="-20">
                <a:latin typeface="Times New Roman"/>
                <a:cs typeface="Times New Roman"/>
              </a:rPr>
              <a:t>byplay,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shock passed from </a:t>
            </a:r>
            <a:r>
              <a:rPr dirty="0" sz="1450" spc="-5">
                <a:latin typeface="Times New Roman"/>
                <a:cs typeface="Times New Roman"/>
              </a:rPr>
              <a:t>one </a:t>
            </a:r>
            <a:r>
              <a:rPr dirty="0" sz="1450" spc="-10">
                <a:latin typeface="Times New Roman"/>
                <a:cs typeface="Times New Roman"/>
              </a:rPr>
              <a:t>to the  other; for they were inveterate match-makers, especially between those who  were already</a:t>
            </a:r>
            <a:r>
              <a:rPr dirty="0" sz="1450" spc="-5">
                <a:latin typeface="Times New Roman"/>
                <a:cs typeface="Times New Roman"/>
              </a:rPr>
              <a:t> </a:t>
            </a:r>
            <a:r>
              <a:rPr dirty="0" sz="1450" spc="-10">
                <a:latin typeface="Times New Roman"/>
                <a:cs typeface="Times New Roman"/>
              </a:rPr>
              <a:t>married.</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"I beg </a:t>
            </a:r>
            <a:r>
              <a:rPr dirty="0" sz="1450" spc="-5">
                <a:latin typeface="Times New Roman"/>
                <a:cs typeface="Times New Roman"/>
              </a:rPr>
              <a:t>your </a:t>
            </a:r>
            <a:r>
              <a:rPr dirty="0" sz="1450" spc="-10">
                <a:latin typeface="Times New Roman"/>
                <a:cs typeface="Times New Roman"/>
              </a:rPr>
              <a:t>pardon," said Leon </a:t>
            </a:r>
            <a:r>
              <a:rPr dirty="0" sz="1450" spc="-20">
                <a:latin typeface="Times New Roman"/>
                <a:cs typeface="Times New Roman"/>
              </a:rPr>
              <a:t>suddenly. </a:t>
            </a:r>
            <a:r>
              <a:rPr dirty="0" sz="1450" spc="-10">
                <a:latin typeface="Times New Roman"/>
                <a:cs typeface="Times New Roman"/>
              </a:rPr>
              <a:t>"I see </a:t>
            </a:r>
            <a:r>
              <a:rPr dirty="0" sz="1450" spc="-5">
                <a:latin typeface="Times New Roman"/>
                <a:cs typeface="Times New Roman"/>
              </a:rPr>
              <a:t>no </a:t>
            </a:r>
            <a:r>
              <a:rPr dirty="0" sz="1450" spc="-10">
                <a:latin typeface="Times New Roman"/>
                <a:cs typeface="Times New Roman"/>
              </a:rPr>
              <a:t>use in pretending. Before  we came in here we heard sounds indicating </a:t>
            </a:r>
            <a:r>
              <a:rPr dirty="0" sz="1450" spc="-5">
                <a:latin typeface="Times New Roman"/>
                <a:cs typeface="Times New Roman"/>
              </a:rPr>
              <a:t>-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may so express myself </a:t>
            </a:r>
            <a:r>
              <a:rPr dirty="0" sz="1450" spc="-5">
                <a:latin typeface="Times New Roman"/>
                <a:cs typeface="Times New Roman"/>
              </a:rPr>
              <a:t>- </a:t>
            </a:r>
            <a:r>
              <a:rPr dirty="0" sz="1450" spc="-10">
                <a:latin typeface="Times New Roman"/>
                <a:cs typeface="Times New Roman"/>
              </a:rPr>
              <a:t>an  imperfect </a:t>
            </a:r>
            <a:r>
              <a:rPr dirty="0" sz="1450" spc="-20">
                <a:latin typeface="Times New Roman"/>
                <a:cs typeface="Times New Roman"/>
              </a:rPr>
              <a:t>harmony."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"Sir </a:t>
            </a:r>
            <a:r>
              <a:rPr dirty="0" sz="1450" spc="-5">
                <a:latin typeface="Times New Roman"/>
                <a:cs typeface="Times New Roman"/>
              </a:rPr>
              <a:t>- " </a:t>
            </a:r>
            <a:r>
              <a:rPr dirty="0" sz="1450" spc="-10">
                <a:latin typeface="Times New Roman"/>
                <a:cs typeface="Times New Roman"/>
              </a:rPr>
              <a:t>began the</a:t>
            </a:r>
            <a:r>
              <a:rPr dirty="0" sz="145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But the woman was</a:t>
            </a:r>
            <a:r>
              <a:rPr dirty="0" sz="1450" spc="5">
                <a:latin typeface="Times New Roman"/>
                <a:cs typeface="Times New Roman"/>
              </a:rPr>
              <a:t> </a:t>
            </a:r>
            <a:r>
              <a:rPr dirty="0" sz="1450" spc="-10">
                <a:latin typeface="Times New Roman"/>
                <a:cs typeface="Times New Roman"/>
              </a:rPr>
              <a:t>beforehand.</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"It is quite true," she said. "I see </a:t>
            </a:r>
            <a:r>
              <a:rPr dirty="0" sz="1450" spc="-5">
                <a:latin typeface="Times New Roman"/>
                <a:cs typeface="Times New Roman"/>
              </a:rPr>
              <a:t>no </a:t>
            </a:r>
            <a:r>
              <a:rPr dirty="0" sz="1450" spc="-10">
                <a:latin typeface="Times New Roman"/>
                <a:cs typeface="Times New Roman"/>
              </a:rPr>
              <a:t>cause to </a:t>
            </a:r>
            <a:r>
              <a:rPr dirty="0" sz="1450" spc="-5">
                <a:latin typeface="Times New Roman"/>
                <a:cs typeface="Times New Roman"/>
              </a:rPr>
              <a:t>be </a:t>
            </a:r>
            <a:r>
              <a:rPr dirty="0" sz="1450" spc="-10">
                <a:latin typeface="Times New Roman"/>
                <a:cs typeface="Times New Roman"/>
              </a:rPr>
              <a:t>ashamed. If my husband is  mad </a:t>
            </a:r>
            <a:r>
              <a:rPr dirty="0" sz="1450" spc="-5">
                <a:latin typeface="Times New Roman"/>
                <a:cs typeface="Times New Roman"/>
              </a:rPr>
              <a:t>I </a:t>
            </a:r>
            <a:r>
              <a:rPr dirty="0" sz="1450" spc="-10">
                <a:latin typeface="Times New Roman"/>
                <a:cs typeface="Times New Roman"/>
              </a:rPr>
              <a:t>shall at least </a:t>
            </a:r>
            <a:r>
              <a:rPr dirty="0" sz="1450" spc="-5">
                <a:latin typeface="Times New Roman"/>
                <a:cs typeface="Times New Roman"/>
              </a:rPr>
              <a:t>do </a:t>
            </a:r>
            <a:r>
              <a:rPr dirty="0" sz="1450" spc="-10">
                <a:latin typeface="Times New Roman"/>
                <a:cs typeface="Times New Roman"/>
              </a:rPr>
              <a:t>my utmost to prevent the consequences. Picture to  yourself, Monsieur and Madame," she went </a:t>
            </a:r>
            <a:r>
              <a:rPr dirty="0" sz="1450" spc="-5">
                <a:latin typeface="Times New Roman"/>
                <a:cs typeface="Times New Roman"/>
              </a:rPr>
              <a:t>on, </a:t>
            </a:r>
            <a:r>
              <a:rPr dirty="0" sz="1450" spc="-10">
                <a:latin typeface="Times New Roman"/>
                <a:cs typeface="Times New Roman"/>
              </a:rPr>
              <a:t>for she passed Stubbs </a:t>
            </a:r>
            <a:r>
              <a:rPr dirty="0" sz="1450" spc="-20">
                <a:latin typeface="Times New Roman"/>
                <a:cs typeface="Times New Roman"/>
              </a:rPr>
              <a:t>over,  </a:t>
            </a:r>
            <a:r>
              <a:rPr dirty="0" sz="1450" spc="-10">
                <a:latin typeface="Times New Roman"/>
                <a:cs typeface="Times New Roman"/>
              </a:rPr>
              <a:t>"that this wretched person </a:t>
            </a:r>
            <a:r>
              <a:rPr dirty="0" sz="1450" spc="-5">
                <a:latin typeface="Times New Roman"/>
                <a:cs typeface="Times New Roman"/>
              </a:rPr>
              <a:t>- a </a:t>
            </a:r>
            <a:r>
              <a:rPr dirty="0" sz="1450" spc="-15">
                <a:latin typeface="Times New Roman"/>
                <a:cs typeface="Times New Roman"/>
              </a:rPr>
              <a:t>dauber, </a:t>
            </a:r>
            <a:r>
              <a:rPr dirty="0" sz="1450" spc="-10">
                <a:latin typeface="Times New Roman"/>
                <a:cs typeface="Times New Roman"/>
              </a:rPr>
              <a:t>an incompetent, </a:t>
            </a:r>
            <a:r>
              <a:rPr dirty="0" sz="1450" spc="-5">
                <a:latin typeface="Times New Roman"/>
                <a:cs typeface="Times New Roman"/>
              </a:rPr>
              <a:t>not </a:t>
            </a:r>
            <a:r>
              <a:rPr dirty="0" sz="1450" spc="-10">
                <a:latin typeface="Times New Roman"/>
                <a:cs typeface="Times New Roman"/>
              </a:rPr>
              <a:t>fit to </a:t>
            </a:r>
            <a:r>
              <a:rPr dirty="0" sz="1450" spc="-5">
                <a:latin typeface="Times New Roman"/>
                <a:cs typeface="Times New Roman"/>
              </a:rPr>
              <a:t>be a </a:t>
            </a:r>
            <a:r>
              <a:rPr dirty="0" sz="1450" spc="-10">
                <a:latin typeface="Times New Roman"/>
                <a:cs typeface="Times New Roman"/>
              </a:rPr>
              <a:t>sign-  painter </a:t>
            </a:r>
            <a:r>
              <a:rPr dirty="0" sz="1450" spc="-5">
                <a:latin typeface="Times New Roman"/>
                <a:cs typeface="Times New Roman"/>
              </a:rPr>
              <a:t>- </a:t>
            </a:r>
            <a:r>
              <a:rPr dirty="0" sz="1450" spc="-10">
                <a:latin typeface="Times New Roman"/>
                <a:cs typeface="Times New Roman"/>
              </a:rPr>
              <a:t>receives this morning an admirable </a:t>
            </a:r>
            <a:r>
              <a:rPr dirty="0" sz="1450" spc="-15">
                <a:latin typeface="Times New Roman"/>
                <a:cs typeface="Times New Roman"/>
              </a:rPr>
              <a:t>offer </a:t>
            </a:r>
            <a:r>
              <a:rPr dirty="0" sz="1450" spc="-10">
                <a:latin typeface="Times New Roman"/>
                <a:cs typeface="Times New Roman"/>
              </a:rPr>
              <a:t>from an uncle </a:t>
            </a:r>
            <a:r>
              <a:rPr dirty="0" sz="1450" spc="-5">
                <a:latin typeface="Times New Roman"/>
                <a:cs typeface="Times New Roman"/>
              </a:rPr>
              <a:t>- </a:t>
            </a:r>
            <a:r>
              <a:rPr dirty="0" sz="1450" spc="-10">
                <a:latin typeface="Times New Roman"/>
                <a:cs typeface="Times New Roman"/>
              </a:rPr>
              <a:t>an uncle </a:t>
            </a:r>
            <a:r>
              <a:rPr dirty="0" sz="1450" spc="-5">
                <a:latin typeface="Times New Roman"/>
                <a:cs typeface="Times New Roman"/>
              </a:rPr>
              <a:t>of  </a:t>
            </a:r>
            <a:r>
              <a:rPr dirty="0" sz="1450" spc="-10">
                <a:latin typeface="Times New Roman"/>
                <a:cs typeface="Times New Roman"/>
              </a:rPr>
              <a:t>my own, my mother's </a:t>
            </a:r>
            <a:r>
              <a:rPr dirty="0" sz="1450" spc="-15">
                <a:latin typeface="Times New Roman"/>
                <a:cs typeface="Times New Roman"/>
              </a:rPr>
              <a:t>brother, </a:t>
            </a:r>
            <a:r>
              <a:rPr dirty="0" sz="1450" spc="-10">
                <a:latin typeface="Times New Roman"/>
                <a:cs typeface="Times New Roman"/>
              </a:rPr>
              <a:t>and tenderly beloved </a:t>
            </a:r>
            <a:r>
              <a:rPr dirty="0" sz="1450" spc="-5">
                <a:latin typeface="Times New Roman"/>
                <a:cs typeface="Times New Roman"/>
              </a:rPr>
              <a:t>- of a </a:t>
            </a:r>
            <a:r>
              <a:rPr dirty="0" sz="1450" spc="-10">
                <a:latin typeface="Times New Roman"/>
                <a:cs typeface="Times New Roman"/>
              </a:rPr>
              <a:t>clerkship with  nearly </a:t>
            </a:r>
            <a:r>
              <a:rPr dirty="0" sz="1450" spc="-5">
                <a:latin typeface="Times New Roman"/>
                <a:cs typeface="Times New Roman"/>
              </a:rPr>
              <a:t>a </a:t>
            </a:r>
            <a:r>
              <a:rPr dirty="0" sz="1450" spc="-10">
                <a:latin typeface="Times New Roman"/>
                <a:cs typeface="Times New Roman"/>
              </a:rPr>
              <a:t>hundred and fifty </a:t>
            </a:r>
            <a:r>
              <a:rPr dirty="0" sz="1450" spc="-5">
                <a:latin typeface="Times New Roman"/>
                <a:cs typeface="Times New Roman"/>
              </a:rPr>
              <a:t>pounds a </a:t>
            </a:r>
            <a:r>
              <a:rPr dirty="0" sz="1450" spc="-20">
                <a:latin typeface="Times New Roman"/>
                <a:cs typeface="Times New Roman"/>
              </a:rPr>
              <a:t>year, </a:t>
            </a:r>
            <a:r>
              <a:rPr dirty="0" sz="1450" spc="-10">
                <a:latin typeface="Times New Roman"/>
                <a:cs typeface="Times New Roman"/>
              </a:rPr>
              <a:t>and that </a:t>
            </a:r>
            <a:r>
              <a:rPr dirty="0" sz="1450" spc="-5">
                <a:latin typeface="Times New Roman"/>
                <a:cs typeface="Times New Roman"/>
              </a:rPr>
              <a:t>he - </a:t>
            </a:r>
            <a:r>
              <a:rPr dirty="0" sz="1450" spc="-10">
                <a:latin typeface="Times New Roman"/>
                <a:cs typeface="Times New Roman"/>
              </a:rPr>
              <a:t>picture to yourself! </a:t>
            </a:r>
            <a:r>
              <a:rPr dirty="0" sz="1450" spc="-5">
                <a:latin typeface="Times New Roman"/>
                <a:cs typeface="Times New Roman"/>
              </a:rPr>
              <a:t>- he  </a:t>
            </a:r>
            <a:r>
              <a:rPr dirty="0" sz="1450" spc="-10">
                <a:latin typeface="Times New Roman"/>
                <a:cs typeface="Times New Roman"/>
              </a:rPr>
              <a:t>refuses</a:t>
            </a:r>
            <a:r>
              <a:rPr dirty="0" sz="1450" spc="25">
                <a:latin typeface="Times New Roman"/>
                <a:cs typeface="Times New Roman"/>
              </a:rPr>
              <a:t> </a:t>
            </a:r>
            <a:r>
              <a:rPr dirty="0" sz="1450" spc="-10">
                <a:latin typeface="Times New Roman"/>
                <a:cs typeface="Times New Roman"/>
              </a:rPr>
              <a:t>it!</a:t>
            </a:r>
            <a:r>
              <a:rPr dirty="0" sz="1450" spc="20">
                <a:latin typeface="Times New Roman"/>
                <a:cs typeface="Times New Roman"/>
              </a:rPr>
              <a:t> </a:t>
            </a:r>
            <a:r>
              <a:rPr dirty="0" sz="1450" spc="-10">
                <a:latin typeface="Times New Roman"/>
                <a:cs typeface="Times New Roman"/>
              </a:rPr>
              <a:t>Why?</a:t>
            </a:r>
            <a:r>
              <a:rPr dirty="0" sz="1450" spc="25">
                <a:latin typeface="Times New Roman"/>
                <a:cs typeface="Times New Roman"/>
              </a:rPr>
              <a:t> </a:t>
            </a:r>
            <a:r>
              <a:rPr dirty="0" sz="1450" spc="-10">
                <a:latin typeface="Times New Roman"/>
                <a:cs typeface="Times New Roman"/>
              </a:rPr>
              <a:t>For</a:t>
            </a:r>
            <a:r>
              <a:rPr dirty="0" sz="1450" spc="2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sake</a:t>
            </a:r>
            <a:r>
              <a:rPr dirty="0" sz="1450" spc="30">
                <a:latin typeface="Times New Roman"/>
                <a:cs typeface="Times New Roman"/>
              </a:rPr>
              <a: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Art,</a:t>
            </a:r>
            <a:r>
              <a:rPr dirty="0" sz="1450" spc="25">
                <a:latin typeface="Times New Roman"/>
                <a:cs typeface="Times New Roman"/>
              </a:rPr>
              <a:t>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says.</a:t>
            </a:r>
            <a:r>
              <a:rPr dirty="0" sz="1450" spc="25">
                <a:latin typeface="Times New Roman"/>
                <a:cs typeface="Times New Roman"/>
              </a:rPr>
              <a:t> </a:t>
            </a:r>
            <a:r>
              <a:rPr dirty="0" sz="1450" spc="-10">
                <a:latin typeface="Times New Roman"/>
                <a:cs typeface="Times New Roman"/>
              </a:rPr>
              <a:t>Look</a:t>
            </a:r>
            <a:r>
              <a:rPr dirty="0" sz="1450" spc="25">
                <a:latin typeface="Times New Roman"/>
                <a:cs typeface="Times New Roman"/>
              </a:rPr>
              <a:t> </a:t>
            </a:r>
            <a:r>
              <a:rPr dirty="0" sz="1450" spc="-10">
                <a:latin typeface="Times New Roman"/>
                <a:cs typeface="Times New Roman"/>
              </a:rPr>
              <a:t>at</a:t>
            </a:r>
            <a:r>
              <a:rPr dirty="0" sz="1450" spc="25">
                <a:latin typeface="Times New Roman"/>
                <a:cs typeface="Times New Roman"/>
              </a:rPr>
              <a:t> </a:t>
            </a:r>
            <a:r>
              <a:rPr dirty="0" sz="1450" spc="-10">
                <a:latin typeface="Times New Roman"/>
                <a:cs typeface="Times New Roman"/>
              </a:rPr>
              <a:t>his</a:t>
            </a:r>
            <a:r>
              <a:rPr dirty="0" sz="1450" spc="25">
                <a:latin typeface="Times New Roman"/>
                <a:cs typeface="Times New Roman"/>
              </a:rPr>
              <a:t> </a:t>
            </a:r>
            <a:r>
              <a:rPr dirty="0" sz="1450" spc="-10">
                <a:latin typeface="Times New Roman"/>
                <a:cs typeface="Times New Roman"/>
              </a:rPr>
              <a:t>art,</a:t>
            </a:r>
            <a:r>
              <a:rPr dirty="0" sz="1450" spc="25">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say</a:t>
            </a:r>
            <a:r>
              <a:rPr dirty="0" sz="1450" spc="25">
                <a:latin typeface="Times New Roman"/>
                <a:cs typeface="Times New Roman"/>
              </a:rPr>
              <a:t> </a:t>
            </a:r>
            <a:r>
              <a:rPr dirty="0" sz="1450" spc="-5">
                <a:latin typeface="Times New Roman"/>
                <a:cs typeface="Times New Roman"/>
              </a:rPr>
              <a:t>-</a:t>
            </a:r>
            <a:r>
              <a:rPr dirty="0" sz="1450" spc="20">
                <a:latin typeface="Times New Roman"/>
                <a:cs typeface="Times New Roman"/>
              </a:rPr>
              <a:t> </a:t>
            </a:r>
            <a:r>
              <a:rPr dirty="0" sz="1450" spc="-10">
                <a:latin typeface="Times New Roman"/>
                <a:cs typeface="Times New Roman"/>
              </a:rPr>
              <a:t>look</a:t>
            </a:r>
            <a:r>
              <a:rPr dirty="0" sz="1450" spc="30">
                <a:latin typeface="Times New Roman"/>
                <a:cs typeface="Times New Roman"/>
              </a:rPr>
              <a:t> </a:t>
            </a:r>
            <a:r>
              <a:rPr dirty="0" sz="1450" spc="-10">
                <a:latin typeface="Times New Roman"/>
                <a:cs typeface="Times New Roman"/>
              </a:rPr>
              <a:t>at</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entirely </a:t>
            </a:r>
            <a:r>
              <a:rPr dirty="0" sz="1450" spc="-5">
                <a:latin typeface="Times New Roman"/>
                <a:cs typeface="Times New Roman"/>
              </a:rPr>
              <a:t>round. </a:t>
            </a:r>
            <a:r>
              <a:rPr dirty="0" sz="1450" spc="-10">
                <a:latin typeface="Times New Roman"/>
                <a:cs typeface="Times New Roman"/>
              </a:rPr>
              <a:t>The Prince, who sat second from the dealer's left, would  receive, in the reverse mode </a:t>
            </a:r>
            <a:r>
              <a:rPr dirty="0" sz="1450" spc="-5">
                <a:latin typeface="Times New Roman"/>
                <a:cs typeface="Times New Roman"/>
              </a:rPr>
              <a:t>of </a:t>
            </a:r>
            <a:r>
              <a:rPr dirty="0" sz="1450" spc="-10">
                <a:latin typeface="Times New Roman"/>
                <a:cs typeface="Times New Roman"/>
              </a:rPr>
              <a:t>dealing practised at the club, the second last  card. The third player turned </a:t>
            </a:r>
            <a:r>
              <a:rPr dirty="0" sz="1450" spc="-5">
                <a:latin typeface="Times New Roman"/>
                <a:cs typeface="Times New Roman"/>
              </a:rPr>
              <a:t>up a </a:t>
            </a:r>
            <a:r>
              <a:rPr dirty="0" sz="1450" spc="-10">
                <a:latin typeface="Times New Roman"/>
                <a:cs typeface="Times New Roman"/>
              </a:rPr>
              <a:t>black ace </a:t>
            </a:r>
            <a:r>
              <a:rPr dirty="0" sz="1450" spc="-5">
                <a:latin typeface="Times New Roman"/>
                <a:cs typeface="Times New Roman"/>
              </a:rPr>
              <a:t>- </a:t>
            </a:r>
            <a:r>
              <a:rPr dirty="0" sz="1450" spc="-10">
                <a:latin typeface="Times New Roman"/>
                <a:cs typeface="Times New Roman"/>
              </a:rPr>
              <a:t>it was the ace </a:t>
            </a:r>
            <a:r>
              <a:rPr dirty="0" sz="1450" spc="-5">
                <a:latin typeface="Times New Roman"/>
                <a:cs typeface="Times New Roman"/>
              </a:rPr>
              <a:t>of </a:t>
            </a:r>
            <a:r>
              <a:rPr dirty="0" sz="1450" spc="-10">
                <a:latin typeface="Times New Roman"/>
                <a:cs typeface="Times New Roman"/>
              </a:rPr>
              <a:t>clubs. The next  received </a:t>
            </a:r>
            <a:r>
              <a:rPr dirty="0" sz="1450" spc="-5">
                <a:latin typeface="Times New Roman"/>
                <a:cs typeface="Times New Roman"/>
              </a:rPr>
              <a:t>a </a:t>
            </a:r>
            <a:r>
              <a:rPr dirty="0" sz="1450" spc="-10">
                <a:latin typeface="Times New Roman"/>
                <a:cs typeface="Times New Roman"/>
              </a:rPr>
              <a:t>diamond, the next </a:t>
            </a:r>
            <a:r>
              <a:rPr dirty="0" sz="1450" spc="-5">
                <a:latin typeface="Times New Roman"/>
                <a:cs typeface="Times New Roman"/>
              </a:rPr>
              <a:t>a </a:t>
            </a:r>
            <a:r>
              <a:rPr dirty="0" sz="1450" spc="-10">
                <a:latin typeface="Times New Roman"/>
                <a:cs typeface="Times New Roman"/>
              </a:rPr>
              <a:t>heart, and so </a:t>
            </a:r>
            <a:r>
              <a:rPr dirty="0" sz="1450" spc="-5">
                <a:latin typeface="Times New Roman"/>
                <a:cs typeface="Times New Roman"/>
              </a:rPr>
              <a:t>on; but </a:t>
            </a:r>
            <a:r>
              <a:rPr dirty="0" sz="1450" spc="-10">
                <a:latin typeface="Times New Roman"/>
                <a:cs typeface="Times New Roman"/>
              </a:rPr>
              <a:t>the ace </a:t>
            </a:r>
            <a:r>
              <a:rPr dirty="0" sz="1450" spc="-5">
                <a:latin typeface="Times New Roman"/>
                <a:cs typeface="Times New Roman"/>
              </a:rPr>
              <a:t>of </a:t>
            </a:r>
            <a:r>
              <a:rPr dirty="0" sz="1450" spc="-10">
                <a:latin typeface="Times New Roman"/>
                <a:cs typeface="Times New Roman"/>
              </a:rPr>
              <a:t>spades was still  undelivered. At last, Geraldine, who sat </a:t>
            </a:r>
            <a:r>
              <a:rPr dirty="0" sz="1450" spc="-5">
                <a:latin typeface="Times New Roman"/>
                <a:cs typeface="Times New Roman"/>
              </a:rPr>
              <a:t>upon </a:t>
            </a:r>
            <a:r>
              <a:rPr dirty="0" sz="1450" spc="-10">
                <a:latin typeface="Times New Roman"/>
                <a:cs typeface="Times New Roman"/>
              </a:rPr>
              <a:t>the Prince's left, turned his card;  it was an ace, </a:t>
            </a:r>
            <a:r>
              <a:rPr dirty="0" sz="1450" spc="-5">
                <a:latin typeface="Times New Roman"/>
                <a:cs typeface="Times New Roman"/>
              </a:rPr>
              <a:t>but </a:t>
            </a:r>
            <a:r>
              <a:rPr dirty="0" sz="1450" spc="-10">
                <a:latin typeface="Times New Roman"/>
                <a:cs typeface="Times New Roman"/>
              </a:rPr>
              <a:t>the ace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hearts.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When Prince Florizel saw his fate </a:t>
            </a:r>
            <a:r>
              <a:rPr dirty="0" sz="1450" spc="-5">
                <a:latin typeface="Times New Roman"/>
                <a:cs typeface="Times New Roman"/>
              </a:rPr>
              <a:t>upon </a:t>
            </a:r>
            <a:r>
              <a:rPr dirty="0" sz="1450" spc="-10">
                <a:latin typeface="Times New Roman"/>
                <a:cs typeface="Times New Roman"/>
              </a:rPr>
              <a:t>the table in front </a:t>
            </a:r>
            <a:r>
              <a:rPr dirty="0" sz="1450" spc="-5">
                <a:latin typeface="Times New Roman"/>
                <a:cs typeface="Times New Roman"/>
              </a:rPr>
              <a:t>of </a:t>
            </a:r>
            <a:r>
              <a:rPr dirty="0" sz="1450" spc="-10">
                <a:latin typeface="Times New Roman"/>
                <a:cs typeface="Times New Roman"/>
              </a:rPr>
              <a:t>him, his heart  stood still. He was </a:t>
            </a:r>
            <a:r>
              <a:rPr dirty="0" sz="1450" spc="-5">
                <a:latin typeface="Times New Roman"/>
                <a:cs typeface="Times New Roman"/>
              </a:rPr>
              <a:t>a </a:t>
            </a:r>
            <a:r>
              <a:rPr dirty="0" sz="1450" spc="-10">
                <a:latin typeface="Times New Roman"/>
                <a:cs typeface="Times New Roman"/>
              </a:rPr>
              <a:t>brave man, </a:t>
            </a:r>
            <a:r>
              <a:rPr dirty="0" sz="1450" spc="-5">
                <a:latin typeface="Times New Roman"/>
                <a:cs typeface="Times New Roman"/>
              </a:rPr>
              <a:t>but </a:t>
            </a:r>
            <a:r>
              <a:rPr dirty="0" sz="1450" spc="-10">
                <a:latin typeface="Times New Roman"/>
                <a:cs typeface="Times New Roman"/>
              </a:rPr>
              <a:t>the sweat poured </a:t>
            </a:r>
            <a:r>
              <a:rPr dirty="0" sz="1450" spc="-15">
                <a:latin typeface="Times New Roman"/>
                <a:cs typeface="Times New Roman"/>
              </a:rPr>
              <a:t>off </a:t>
            </a:r>
            <a:r>
              <a:rPr dirty="0" sz="1450" spc="-10">
                <a:latin typeface="Times New Roman"/>
                <a:cs typeface="Times New Roman"/>
              </a:rPr>
              <a:t>his face. There were  exactly fifty chances </a:t>
            </a:r>
            <a:r>
              <a:rPr dirty="0" sz="1450" spc="-5">
                <a:latin typeface="Times New Roman"/>
                <a:cs typeface="Times New Roman"/>
              </a:rPr>
              <a:t>out of a </a:t>
            </a:r>
            <a:r>
              <a:rPr dirty="0" sz="1450" spc="-10">
                <a:latin typeface="Times New Roman"/>
                <a:cs typeface="Times New Roman"/>
              </a:rPr>
              <a:t>hundred that </a:t>
            </a:r>
            <a:r>
              <a:rPr dirty="0" sz="1450" spc="-5">
                <a:latin typeface="Times New Roman"/>
                <a:cs typeface="Times New Roman"/>
              </a:rPr>
              <a:t>he </a:t>
            </a:r>
            <a:r>
              <a:rPr dirty="0" sz="1450" spc="-10">
                <a:latin typeface="Times New Roman"/>
                <a:cs typeface="Times New Roman"/>
              </a:rPr>
              <a:t>was doomed. He reversed the  card; it was the ace </a:t>
            </a:r>
            <a:r>
              <a:rPr dirty="0" sz="1450" spc="-5">
                <a:latin typeface="Times New Roman"/>
                <a:cs typeface="Times New Roman"/>
              </a:rPr>
              <a:t>of </a:t>
            </a:r>
            <a:r>
              <a:rPr dirty="0" sz="1450" spc="-10">
                <a:latin typeface="Times New Roman"/>
                <a:cs typeface="Times New Roman"/>
              </a:rPr>
              <a:t>spades. A loud roaring filled his brain, and the table  swam before his eyes. He heard the player </a:t>
            </a:r>
            <a:r>
              <a:rPr dirty="0" sz="1450" spc="-5">
                <a:latin typeface="Times New Roman"/>
                <a:cs typeface="Times New Roman"/>
              </a:rPr>
              <a:t>on </a:t>
            </a:r>
            <a:r>
              <a:rPr dirty="0" sz="1450" spc="-10">
                <a:latin typeface="Times New Roman"/>
                <a:cs typeface="Times New Roman"/>
              </a:rPr>
              <a:t>his right break into </a:t>
            </a:r>
            <a:r>
              <a:rPr dirty="0" sz="1450" spc="-5">
                <a:latin typeface="Times New Roman"/>
                <a:cs typeface="Times New Roman"/>
              </a:rPr>
              <a:t>a </a:t>
            </a:r>
            <a:r>
              <a:rPr dirty="0" sz="1450" spc="-10">
                <a:latin typeface="Times New Roman"/>
                <a:cs typeface="Times New Roman"/>
              </a:rPr>
              <a:t>fit </a:t>
            </a:r>
            <a:r>
              <a:rPr dirty="0" sz="1450" spc="-5">
                <a:latin typeface="Times New Roman"/>
                <a:cs typeface="Times New Roman"/>
              </a:rPr>
              <a:t>of  </a:t>
            </a:r>
            <a:r>
              <a:rPr dirty="0" sz="1450" spc="-10">
                <a:latin typeface="Times New Roman"/>
                <a:cs typeface="Times New Roman"/>
              </a:rPr>
              <a:t>laughter that sounded between mirth and disappointment; </a:t>
            </a:r>
            <a:r>
              <a:rPr dirty="0" sz="1450" spc="-5">
                <a:latin typeface="Times New Roman"/>
                <a:cs typeface="Times New Roman"/>
              </a:rPr>
              <a:t>he </a:t>
            </a:r>
            <a:r>
              <a:rPr dirty="0" sz="1450" spc="-10">
                <a:latin typeface="Times New Roman"/>
                <a:cs typeface="Times New Roman"/>
              </a:rPr>
              <a:t>saw the company  rapidly dispersing, </a:t>
            </a:r>
            <a:r>
              <a:rPr dirty="0" sz="1450" spc="-5">
                <a:latin typeface="Times New Roman"/>
                <a:cs typeface="Times New Roman"/>
              </a:rPr>
              <a:t>but </a:t>
            </a:r>
            <a:r>
              <a:rPr dirty="0" sz="1450" spc="-10">
                <a:latin typeface="Times New Roman"/>
                <a:cs typeface="Times New Roman"/>
              </a:rPr>
              <a:t>his mind was full </a:t>
            </a:r>
            <a:r>
              <a:rPr dirty="0" sz="1450" spc="-5">
                <a:latin typeface="Times New Roman"/>
                <a:cs typeface="Times New Roman"/>
              </a:rPr>
              <a:t>of </a:t>
            </a:r>
            <a:r>
              <a:rPr dirty="0" sz="1450" spc="-10">
                <a:latin typeface="Times New Roman"/>
                <a:cs typeface="Times New Roman"/>
              </a:rPr>
              <a:t>other thoughts. He recognised how  foolish, how criminal, had been his conduct. In perfect health, in the prime </a:t>
            </a:r>
            <a:r>
              <a:rPr dirty="0" sz="1450" spc="-5">
                <a:latin typeface="Times New Roman"/>
                <a:cs typeface="Times New Roman"/>
              </a:rPr>
              <a:t>of  </a:t>
            </a:r>
            <a:r>
              <a:rPr dirty="0" sz="1450" spc="-10">
                <a:latin typeface="Times New Roman"/>
                <a:cs typeface="Times New Roman"/>
              </a:rPr>
              <a:t>his years, the heir to </a:t>
            </a:r>
            <a:r>
              <a:rPr dirty="0" sz="1450" spc="-5">
                <a:latin typeface="Times New Roman"/>
                <a:cs typeface="Times New Roman"/>
              </a:rPr>
              <a:t>a </a:t>
            </a:r>
            <a:r>
              <a:rPr dirty="0" sz="1450" spc="-10">
                <a:latin typeface="Times New Roman"/>
                <a:cs typeface="Times New Roman"/>
              </a:rPr>
              <a:t>throne, </a:t>
            </a:r>
            <a:r>
              <a:rPr dirty="0" sz="1450" spc="-5">
                <a:latin typeface="Times New Roman"/>
                <a:cs typeface="Times New Roman"/>
              </a:rPr>
              <a:t>he </a:t>
            </a:r>
            <a:r>
              <a:rPr dirty="0" sz="1450" spc="-10">
                <a:latin typeface="Times New Roman"/>
                <a:cs typeface="Times New Roman"/>
              </a:rPr>
              <a:t>had gambled away his future and that </a:t>
            </a:r>
            <a:r>
              <a:rPr dirty="0" sz="1450" spc="-5">
                <a:latin typeface="Times New Roman"/>
                <a:cs typeface="Times New Roman"/>
              </a:rPr>
              <a:t>of a  </a:t>
            </a:r>
            <a:r>
              <a:rPr dirty="0" sz="1450" spc="-10">
                <a:latin typeface="Times New Roman"/>
                <a:cs typeface="Times New Roman"/>
              </a:rPr>
              <a:t>brave and loyal </a:t>
            </a:r>
            <a:r>
              <a:rPr dirty="0" sz="1450" spc="-20">
                <a:latin typeface="Times New Roman"/>
                <a:cs typeface="Times New Roman"/>
              </a:rPr>
              <a:t>country. </a:t>
            </a:r>
            <a:r>
              <a:rPr dirty="0" sz="1450" spc="-10">
                <a:latin typeface="Times New Roman"/>
                <a:cs typeface="Times New Roman"/>
              </a:rPr>
              <a:t>"God," </a:t>
            </a:r>
            <a:r>
              <a:rPr dirty="0" sz="1450" spc="-5">
                <a:latin typeface="Times New Roman"/>
                <a:cs typeface="Times New Roman"/>
              </a:rPr>
              <a:t>he </a:t>
            </a:r>
            <a:r>
              <a:rPr dirty="0" sz="1450" spc="-10">
                <a:latin typeface="Times New Roman"/>
                <a:cs typeface="Times New Roman"/>
              </a:rPr>
              <a:t>cried, "God forgive me!" And with that, the  confusion </a:t>
            </a:r>
            <a:r>
              <a:rPr dirty="0" sz="1450" spc="-5">
                <a:latin typeface="Times New Roman"/>
                <a:cs typeface="Times New Roman"/>
              </a:rPr>
              <a:t>of </a:t>
            </a:r>
            <a:r>
              <a:rPr dirty="0" sz="1450" spc="-10">
                <a:latin typeface="Times New Roman"/>
                <a:cs typeface="Times New Roman"/>
              </a:rPr>
              <a:t>his senses passed </a:t>
            </a:r>
            <a:r>
              <a:rPr dirty="0" sz="1450" spc="-30">
                <a:latin typeface="Times New Roman"/>
                <a:cs typeface="Times New Roman"/>
              </a:rPr>
              <a:t>away,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regained his self- possession in </a:t>
            </a:r>
            <a:r>
              <a:rPr dirty="0" sz="1450" spc="-5">
                <a:latin typeface="Times New Roman"/>
                <a:cs typeface="Times New Roman"/>
              </a:rPr>
              <a:t>a  </a:t>
            </a:r>
            <a:r>
              <a:rPr dirty="0" sz="1450" spc="-10">
                <a:latin typeface="Times New Roman"/>
                <a:cs typeface="Times New Roman"/>
              </a:rPr>
              <a:t>moment.</a:t>
            </a:r>
            <a:endParaRPr sz="1450">
              <a:latin typeface="Times New Roman"/>
              <a:cs typeface="Times New Roman"/>
            </a:endParaRPr>
          </a:p>
          <a:p>
            <a:pPr algn="just" marL="12700" marR="8890">
              <a:lnSpc>
                <a:spcPts val="1730"/>
              </a:lnSpc>
              <a:spcBef>
                <a:spcPts val="844"/>
              </a:spcBef>
            </a:pPr>
            <a:r>
              <a:rPr dirty="0" sz="1450" spc="-60">
                <a:latin typeface="Times New Roman"/>
                <a:cs typeface="Times New Roman"/>
              </a:rPr>
              <a:t>To </a:t>
            </a:r>
            <a:r>
              <a:rPr dirty="0" sz="1450" spc="-10">
                <a:latin typeface="Times New Roman"/>
                <a:cs typeface="Times New Roman"/>
              </a:rPr>
              <a:t>his surprise Geraldine had disappeared. There was </a:t>
            </a:r>
            <a:r>
              <a:rPr dirty="0" sz="1450" spc="-5">
                <a:latin typeface="Times New Roman"/>
                <a:cs typeface="Times New Roman"/>
              </a:rPr>
              <a:t>no one </a:t>
            </a:r>
            <a:r>
              <a:rPr dirty="0" sz="1450" spc="-10">
                <a:latin typeface="Times New Roman"/>
                <a:cs typeface="Times New Roman"/>
              </a:rPr>
              <a:t>in the card-room  </a:t>
            </a:r>
            <a:r>
              <a:rPr dirty="0" sz="1450" spc="-5">
                <a:latin typeface="Times New Roman"/>
                <a:cs typeface="Times New Roman"/>
              </a:rPr>
              <a:t>but </a:t>
            </a:r>
            <a:r>
              <a:rPr dirty="0" sz="1450" spc="-10">
                <a:latin typeface="Times New Roman"/>
                <a:cs typeface="Times New Roman"/>
              </a:rPr>
              <a:t>his destined butcher consulting with the President, and 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cream tarts, who slipped </a:t>
            </a:r>
            <a:r>
              <a:rPr dirty="0" sz="1450" spc="-5">
                <a:latin typeface="Times New Roman"/>
                <a:cs typeface="Times New Roman"/>
              </a:rPr>
              <a:t>up </a:t>
            </a:r>
            <a:r>
              <a:rPr dirty="0" sz="1450" spc="-10">
                <a:latin typeface="Times New Roman"/>
                <a:cs typeface="Times New Roman"/>
              </a:rPr>
              <a:t>to the Prince, and whispered in his</a:t>
            </a:r>
            <a:r>
              <a:rPr dirty="0" sz="1450" spc="90">
                <a:latin typeface="Times New Roman"/>
                <a:cs typeface="Times New Roman"/>
              </a:rPr>
              <a:t> </a:t>
            </a:r>
            <a:r>
              <a:rPr dirty="0" sz="1450" spc="-10">
                <a:latin typeface="Times New Roman"/>
                <a:cs typeface="Times New Roman"/>
              </a:rPr>
              <a:t>ear:-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would give </a:t>
            </a:r>
            <a:r>
              <a:rPr dirty="0" sz="1450" spc="-5">
                <a:latin typeface="Times New Roman"/>
                <a:cs typeface="Times New Roman"/>
              </a:rPr>
              <a:t>a </a:t>
            </a:r>
            <a:r>
              <a:rPr dirty="0" sz="1450" spc="-10">
                <a:latin typeface="Times New Roman"/>
                <a:cs typeface="Times New Roman"/>
              </a:rPr>
              <a:t>million, if </a:t>
            </a:r>
            <a:r>
              <a:rPr dirty="0" sz="1450" spc="-5">
                <a:latin typeface="Times New Roman"/>
                <a:cs typeface="Times New Roman"/>
              </a:rPr>
              <a:t>I </a:t>
            </a:r>
            <a:r>
              <a:rPr dirty="0" sz="1450" spc="-10">
                <a:latin typeface="Times New Roman"/>
                <a:cs typeface="Times New Roman"/>
              </a:rPr>
              <a:t>had it, for </a:t>
            </a:r>
            <a:r>
              <a:rPr dirty="0" sz="1450" spc="-5">
                <a:latin typeface="Times New Roman"/>
                <a:cs typeface="Times New Roman"/>
              </a:rPr>
              <a:t>your</a:t>
            </a:r>
            <a:r>
              <a:rPr dirty="0" sz="1450" spc="40">
                <a:latin typeface="Times New Roman"/>
                <a:cs typeface="Times New Roman"/>
              </a:rPr>
              <a:t> </a:t>
            </a:r>
            <a:r>
              <a:rPr dirty="0" sz="1450" spc="-10">
                <a:latin typeface="Times New Roman"/>
                <a:cs typeface="Times New Roman"/>
              </a:rPr>
              <a:t>luck."</a:t>
            </a:r>
            <a:endParaRPr sz="1450">
              <a:latin typeface="Times New Roman"/>
              <a:cs typeface="Times New Roman"/>
            </a:endParaRPr>
          </a:p>
          <a:p>
            <a:pPr algn="just" marL="12700" marR="10160">
              <a:lnSpc>
                <a:spcPts val="1730"/>
              </a:lnSpc>
              <a:spcBef>
                <a:spcPts val="915"/>
              </a:spcBef>
            </a:pPr>
            <a:r>
              <a:rPr dirty="0" sz="1450" spc="-10">
                <a:latin typeface="Times New Roman"/>
                <a:cs typeface="Times New Roman"/>
              </a:rPr>
              <a:t>His Highness could </a:t>
            </a:r>
            <a:r>
              <a:rPr dirty="0" sz="1450" spc="-5">
                <a:latin typeface="Times New Roman"/>
                <a:cs typeface="Times New Roman"/>
              </a:rPr>
              <a:t>not </a:t>
            </a:r>
            <a:r>
              <a:rPr dirty="0" sz="1450" spc="-10">
                <a:latin typeface="Times New Roman"/>
                <a:cs typeface="Times New Roman"/>
              </a:rPr>
              <a:t>help reflecting, as the </a:t>
            </a:r>
            <a:r>
              <a:rPr dirty="0" sz="1450" spc="-5">
                <a:latin typeface="Times New Roman"/>
                <a:cs typeface="Times New Roman"/>
              </a:rPr>
              <a:t>young </a:t>
            </a:r>
            <a:r>
              <a:rPr dirty="0" sz="1450" spc="-10">
                <a:latin typeface="Times New Roman"/>
                <a:cs typeface="Times New Roman"/>
              </a:rPr>
              <a:t>man departed, that </a:t>
            </a:r>
            <a:r>
              <a:rPr dirty="0" sz="1450" spc="-5">
                <a:latin typeface="Times New Roman"/>
                <a:cs typeface="Times New Roman"/>
              </a:rPr>
              <a:t>he  </a:t>
            </a:r>
            <a:r>
              <a:rPr dirty="0" sz="1450" spc="-10">
                <a:latin typeface="Times New Roman"/>
                <a:cs typeface="Times New Roman"/>
              </a:rPr>
              <a:t>would have sold his opportunity for </a:t>
            </a:r>
            <a:r>
              <a:rPr dirty="0" sz="1450" spc="-5">
                <a:latin typeface="Times New Roman"/>
                <a:cs typeface="Times New Roman"/>
              </a:rPr>
              <a:t>a </a:t>
            </a:r>
            <a:r>
              <a:rPr dirty="0" sz="1450" spc="-10">
                <a:latin typeface="Times New Roman"/>
                <a:cs typeface="Times New Roman"/>
              </a:rPr>
              <a:t>much more moderate</a:t>
            </a:r>
            <a:r>
              <a:rPr dirty="0" sz="1450" spc="55">
                <a:latin typeface="Times New Roman"/>
                <a:cs typeface="Times New Roman"/>
              </a:rPr>
              <a:t> </a:t>
            </a:r>
            <a:r>
              <a:rPr dirty="0" sz="1450" spc="-10">
                <a:latin typeface="Times New Roman"/>
                <a:cs typeface="Times New Roman"/>
              </a:rPr>
              <a:t>sum.</a:t>
            </a:r>
            <a:endParaRPr sz="1450">
              <a:latin typeface="Times New Roman"/>
              <a:cs typeface="Times New Roman"/>
            </a:endParaRPr>
          </a:p>
          <a:p>
            <a:pPr algn="just" marL="12700" marR="7620">
              <a:lnSpc>
                <a:spcPts val="1730"/>
              </a:lnSpc>
              <a:spcBef>
                <a:spcPts val="865"/>
              </a:spcBef>
            </a:pPr>
            <a:r>
              <a:rPr dirty="0" sz="1450" spc="-10">
                <a:latin typeface="Times New Roman"/>
                <a:cs typeface="Times New Roman"/>
              </a:rPr>
              <a:t>The whispered conference now came to an end. The holder </a:t>
            </a:r>
            <a:r>
              <a:rPr dirty="0" sz="1450" spc="-5">
                <a:latin typeface="Times New Roman"/>
                <a:cs typeface="Times New Roman"/>
              </a:rPr>
              <a:t>of </a:t>
            </a:r>
            <a:r>
              <a:rPr dirty="0" sz="1450" spc="-10">
                <a:latin typeface="Times New Roman"/>
                <a:cs typeface="Times New Roman"/>
              </a:rPr>
              <a:t>the ace </a:t>
            </a:r>
            <a:r>
              <a:rPr dirty="0" sz="1450" spc="-5">
                <a:latin typeface="Times New Roman"/>
                <a:cs typeface="Times New Roman"/>
              </a:rPr>
              <a:t>of </a:t>
            </a:r>
            <a:r>
              <a:rPr dirty="0" sz="1450" spc="-10">
                <a:latin typeface="Times New Roman"/>
                <a:cs typeface="Times New Roman"/>
              </a:rPr>
              <a:t>clubs  left the room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intelligence, and the President, approaching the  unfortunate Prince, proffered him his</a:t>
            </a:r>
            <a:r>
              <a:rPr dirty="0" sz="1450" spc="1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am pleased to have met </a:t>
            </a:r>
            <a:r>
              <a:rPr dirty="0" sz="1450" spc="-5">
                <a:latin typeface="Times New Roman"/>
                <a:cs typeface="Times New Roman"/>
              </a:rPr>
              <a:t>you, </a:t>
            </a:r>
            <a:r>
              <a:rPr dirty="0" sz="1450" spc="-20">
                <a:latin typeface="Times New Roman"/>
                <a:cs typeface="Times New Roman"/>
              </a:rPr>
              <a:t>sir," </a:t>
            </a:r>
            <a:r>
              <a:rPr dirty="0" sz="1450" spc="-10">
                <a:latin typeface="Times New Roman"/>
                <a:cs typeface="Times New Roman"/>
              </a:rPr>
              <a:t>said he, "and pleased to have been in </a:t>
            </a:r>
            <a:r>
              <a:rPr dirty="0" sz="1450" spc="-5">
                <a:latin typeface="Times New Roman"/>
                <a:cs typeface="Times New Roman"/>
              </a:rPr>
              <a:t>a  </a:t>
            </a:r>
            <a:r>
              <a:rPr dirty="0" sz="1450" spc="-10">
                <a:latin typeface="Times New Roman"/>
                <a:cs typeface="Times New Roman"/>
              </a:rPr>
              <a:t>position to </a:t>
            </a:r>
            <a:r>
              <a:rPr dirty="0" sz="1450" spc="-5">
                <a:latin typeface="Times New Roman"/>
                <a:cs typeface="Times New Roman"/>
              </a:rPr>
              <a:t>do you </a:t>
            </a:r>
            <a:r>
              <a:rPr dirty="0" sz="1450" spc="-10">
                <a:latin typeface="Times New Roman"/>
                <a:cs typeface="Times New Roman"/>
              </a:rPr>
              <a:t>this trifling service. At least, </a:t>
            </a:r>
            <a:r>
              <a:rPr dirty="0" sz="1450" spc="-5">
                <a:latin typeface="Times New Roman"/>
                <a:cs typeface="Times New Roman"/>
              </a:rPr>
              <a:t>you </a:t>
            </a:r>
            <a:r>
              <a:rPr dirty="0" sz="1450" spc="-10">
                <a:latin typeface="Times New Roman"/>
                <a:cs typeface="Times New Roman"/>
              </a:rPr>
              <a:t>cannot complain </a:t>
            </a:r>
            <a:r>
              <a:rPr dirty="0" sz="1450" spc="-5">
                <a:latin typeface="Times New Roman"/>
                <a:cs typeface="Times New Roman"/>
              </a:rPr>
              <a:t>of </a:t>
            </a:r>
            <a:r>
              <a:rPr dirty="0" sz="1450" spc="-25">
                <a:latin typeface="Times New Roman"/>
                <a:cs typeface="Times New Roman"/>
              </a:rPr>
              <a:t>delay.  </a:t>
            </a:r>
            <a:r>
              <a:rPr dirty="0" sz="1450" spc="-10">
                <a:latin typeface="Times New Roman"/>
                <a:cs typeface="Times New Roman"/>
              </a:rPr>
              <a:t>On the second evening </a:t>
            </a:r>
            <a:r>
              <a:rPr dirty="0" sz="1450" spc="-5">
                <a:latin typeface="Times New Roman"/>
                <a:cs typeface="Times New Roman"/>
              </a:rPr>
              <a:t>-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stroke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luck!"</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Prince endeavoured in vain to articulate something in response, </a:t>
            </a:r>
            <a:r>
              <a:rPr dirty="0" sz="1450" spc="-5">
                <a:latin typeface="Times New Roman"/>
                <a:cs typeface="Times New Roman"/>
              </a:rPr>
              <a:t>but </a:t>
            </a:r>
            <a:r>
              <a:rPr dirty="0" sz="1450" spc="-10">
                <a:latin typeface="Times New Roman"/>
                <a:cs typeface="Times New Roman"/>
              </a:rPr>
              <a:t>his  mouth was dry and his </a:t>
            </a:r>
            <a:r>
              <a:rPr dirty="0" sz="1450" spc="-5">
                <a:latin typeface="Times New Roman"/>
                <a:cs typeface="Times New Roman"/>
              </a:rPr>
              <a:t>tongue </a:t>
            </a:r>
            <a:r>
              <a:rPr dirty="0" sz="1450" spc="-10">
                <a:latin typeface="Times New Roman"/>
                <a:cs typeface="Times New Roman"/>
              </a:rPr>
              <a:t>seemed</a:t>
            </a:r>
            <a:r>
              <a:rPr dirty="0" sz="1450" spc="20">
                <a:latin typeface="Times New Roman"/>
                <a:cs typeface="Times New Roman"/>
              </a:rPr>
              <a:t> </a:t>
            </a:r>
            <a:r>
              <a:rPr dirty="0" sz="1450" spc="-10">
                <a:latin typeface="Times New Roman"/>
                <a:cs typeface="Times New Roman"/>
              </a:rPr>
              <a:t>paralysed.</a:t>
            </a:r>
            <a:endParaRPr sz="1450">
              <a:latin typeface="Times New Roman"/>
              <a:cs typeface="Times New Roman"/>
            </a:endParaRPr>
          </a:p>
          <a:p>
            <a:pPr algn="just" marL="12700" marR="10795">
              <a:lnSpc>
                <a:spcPts val="1730"/>
              </a:lnSpc>
              <a:spcBef>
                <a:spcPts val="865"/>
              </a:spcBef>
            </a:pPr>
            <a:r>
              <a:rPr dirty="0" sz="1450" spc="-45">
                <a:latin typeface="Times New Roman"/>
                <a:cs typeface="Times New Roman"/>
              </a:rPr>
              <a:t>"You </a:t>
            </a:r>
            <a:r>
              <a:rPr dirty="0" sz="1450" spc="-10">
                <a:latin typeface="Times New Roman"/>
                <a:cs typeface="Times New Roman"/>
              </a:rPr>
              <a:t>feel </a:t>
            </a:r>
            <a:r>
              <a:rPr dirty="0" sz="1450" spc="-5">
                <a:latin typeface="Times New Roman"/>
                <a:cs typeface="Times New Roman"/>
              </a:rPr>
              <a:t>a </a:t>
            </a:r>
            <a:r>
              <a:rPr dirty="0" sz="1450" spc="-10">
                <a:latin typeface="Times New Roman"/>
                <a:cs typeface="Times New Roman"/>
              </a:rPr>
              <a:t>little sickish?" asked the President, with some show </a:t>
            </a:r>
            <a:r>
              <a:rPr dirty="0" sz="1450" spc="-5">
                <a:latin typeface="Times New Roman"/>
                <a:cs typeface="Times New Roman"/>
              </a:rPr>
              <a:t>of </a:t>
            </a:r>
            <a:r>
              <a:rPr dirty="0" sz="1450" spc="-10">
                <a:latin typeface="Times New Roman"/>
                <a:cs typeface="Times New Roman"/>
              </a:rPr>
              <a:t>solicitude.  "Most gentlemen </a:t>
            </a:r>
            <a:r>
              <a:rPr dirty="0" sz="1450" spc="-5">
                <a:latin typeface="Times New Roman"/>
                <a:cs typeface="Times New Roman"/>
              </a:rPr>
              <a:t>do. </a:t>
            </a:r>
            <a:r>
              <a:rPr dirty="0" sz="1450" spc="-25">
                <a:latin typeface="Times New Roman"/>
                <a:cs typeface="Times New Roman"/>
              </a:rPr>
              <a:t>Will </a:t>
            </a:r>
            <a:r>
              <a:rPr dirty="0" sz="1450" spc="-5">
                <a:latin typeface="Times New Roman"/>
                <a:cs typeface="Times New Roman"/>
              </a:rPr>
              <a:t>you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little</a:t>
            </a:r>
            <a:r>
              <a:rPr dirty="0" sz="1450" spc="30">
                <a:latin typeface="Times New Roman"/>
                <a:cs typeface="Times New Roman"/>
              </a:rPr>
              <a:t> </a:t>
            </a:r>
            <a:r>
              <a:rPr dirty="0" sz="1450" spc="-10">
                <a:latin typeface="Times New Roman"/>
                <a:cs typeface="Times New Roman"/>
              </a:rPr>
              <a:t>brandy?"</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The Prince signified in the affirmative, and the other immediately filled some  </a:t>
            </a:r>
            <a:r>
              <a:rPr dirty="0" sz="1450" spc="-5">
                <a:latin typeface="Times New Roman"/>
                <a:cs typeface="Times New Roman"/>
              </a:rPr>
              <a:t>of </a:t>
            </a:r>
            <a:r>
              <a:rPr dirty="0" sz="1450" spc="-10">
                <a:latin typeface="Times New Roman"/>
                <a:cs typeface="Times New Roman"/>
              </a:rPr>
              <a:t>the spirit into </a:t>
            </a:r>
            <a:r>
              <a:rPr dirty="0" sz="1450" spc="-5">
                <a:latin typeface="Times New Roman"/>
                <a:cs typeface="Times New Roman"/>
              </a:rPr>
              <a:t>a</a:t>
            </a:r>
            <a:r>
              <a:rPr dirty="0" sz="1450" spc="5">
                <a:latin typeface="Times New Roman"/>
                <a:cs typeface="Times New Roman"/>
              </a:rPr>
              <a:t> </a:t>
            </a:r>
            <a:r>
              <a:rPr dirty="0" sz="1450" spc="-20">
                <a:latin typeface="Times New Roman"/>
                <a:cs typeface="Times New Roman"/>
              </a:rPr>
              <a:t>tumbler.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"Poor</a:t>
            </a:r>
            <a:r>
              <a:rPr dirty="0" sz="1450" spc="170">
                <a:latin typeface="Times New Roman"/>
                <a:cs typeface="Times New Roman"/>
              </a:rPr>
              <a:t> </a:t>
            </a:r>
            <a:r>
              <a:rPr dirty="0" sz="1450" spc="-10">
                <a:latin typeface="Times New Roman"/>
                <a:cs typeface="Times New Roman"/>
              </a:rPr>
              <a:t>old</a:t>
            </a:r>
            <a:r>
              <a:rPr dirty="0" sz="1450" spc="175">
                <a:latin typeface="Times New Roman"/>
                <a:cs typeface="Times New Roman"/>
              </a:rPr>
              <a:t> </a:t>
            </a:r>
            <a:r>
              <a:rPr dirty="0" sz="1450" spc="-10">
                <a:latin typeface="Times New Roman"/>
                <a:cs typeface="Times New Roman"/>
              </a:rPr>
              <a:t>Malthy!"</a:t>
            </a:r>
            <a:r>
              <a:rPr dirty="0" sz="1450" spc="175">
                <a:latin typeface="Times New Roman"/>
                <a:cs typeface="Times New Roman"/>
              </a:rPr>
              <a:t> </a:t>
            </a:r>
            <a:r>
              <a:rPr dirty="0" sz="1450" spc="-10">
                <a:latin typeface="Times New Roman"/>
                <a:cs typeface="Times New Roman"/>
              </a:rPr>
              <a:t>ejaculated</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President,</a:t>
            </a:r>
            <a:r>
              <a:rPr dirty="0" sz="1450" spc="175">
                <a:latin typeface="Times New Roman"/>
                <a:cs typeface="Times New Roman"/>
              </a:rPr>
              <a:t> </a:t>
            </a:r>
            <a:r>
              <a:rPr dirty="0" sz="1450" spc="-10">
                <a:latin typeface="Times New Roman"/>
                <a:cs typeface="Times New Roman"/>
              </a:rPr>
              <a:t>as</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Prince</a:t>
            </a:r>
            <a:r>
              <a:rPr dirty="0" sz="1450" spc="175">
                <a:latin typeface="Times New Roman"/>
                <a:cs typeface="Times New Roman"/>
              </a:rPr>
              <a:t> </a:t>
            </a:r>
            <a:r>
              <a:rPr dirty="0" sz="1450" spc="-10">
                <a:latin typeface="Times New Roman"/>
                <a:cs typeface="Times New Roman"/>
              </a:rPr>
              <a:t>drained</a:t>
            </a:r>
            <a:r>
              <a:rPr dirty="0" sz="1450" spc="170">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glass.</a:t>
            </a:r>
            <a:endParaRPr sz="1450">
              <a:latin typeface="Times New Roman"/>
              <a:cs typeface="Times New Roman"/>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Is it fit to </a:t>
            </a:r>
            <a:r>
              <a:rPr dirty="0" sz="1450" spc="-5">
                <a:latin typeface="Times New Roman"/>
                <a:cs typeface="Times New Roman"/>
              </a:rPr>
              <a:t>be </a:t>
            </a:r>
            <a:r>
              <a:rPr dirty="0" sz="1450" spc="-10">
                <a:latin typeface="Times New Roman"/>
                <a:cs typeface="Times New Roman"/>
              </a:rPr>
              <a:t>seen? Ask him </a:t>
            </a:r>
            <a:r>
              <a:rPr dirty="0" sz="1450" spc="-5">
                <a:latin typeface="Times New Roman"/>
                <a:cs typeface="Times New Roman"/>
              </a:rPr>
              <a:t>- </a:t>
            </a:r>
            <a:r>
              <a:rPr dirty="0" sz="1450" spc="-10">
                <a:latin typeface="Times New Roman"/>
                <a:cs typeface="Times New Roman"/>
              </a:rPr>
              <a:t>is it fit to </a:t>
            </a:r>
            <a:r>
              <a:rPr dirty="0" sz="1450" spc="-5">
                <a:latin typeface="Times New Roman"/>
                <a:cs typeface="Times New Roman"/>
              </a:rPr>
              <a:t>be </a:t>
            </a:r>
            <a:r>
              <a:rPr dirty="0" sz="1450" spc="-10">
                <a:latin typeface="Times New Roman"/>
                <a:cs typeface="Times New Roman"/>
              </a:rPr>
              <a:t>sold? And it is for this, Monsieur  and Madame, that </a:t>
            </a:r>
            <a:r>
              <a:rPr dirty="0" sz="1450" spc="-5">
                <a:latin typeface="Times New Roman"/>
                <a:cs typeface="Times New Roman"/>
              </a:rPr>
              <a:t>he </a:t>
            </a:r>
            <a:r>
              <a:rPr dirty="0" sz="1450" spc="-10">
                <a:latin typeface="Times New Roman"/>
                <a:cs typeface="Times New Roman"/>
              </a:rPr>
              <a:t>condemns me to the most deplorable existence, without  luxuries, without comforts, in </a:t>
            </a:r>
            <a:r>
              <a:rPr dirty="0" sz="1450" spc="-5">
                <a:latin typeface="Times New Roman"/>
                <a:cs typeface="Times New Roman"/>
              </a:rPr>
              <a:t>a </a:t>
            </a:r>
            <a:r>
              <a:rPr dirty="0" sz="1450" spc="-10">
                <a:latin typeface="Times New Roman"/>
                <a:cs typeface="Times New Roman"/>
              </a:rPr>
              <a:t>vile suburb </a:t>
            </a:r>
            <a:r>
              <a:rPr dirty="0" sz="1450" spc="-5">
                <a:latin typeface="Times New Roman"/>
                <a:cs typeface="Times New Roman"/>
              </a:rPr>
              <a:t>of a </a:t>
            </a:r>
            <a:r>
              <a:rPr dirty="0" sz="1450" spc="-10">
                <a:latin typeface="Times New Roman"/>
                <a:cs typeface="Times New Roman"/>
              </a:rPr>
              <a:t>country town. O non!" she  cried, "non </a:t>
            </a:r>
            <a:r>
              <a:rPr dirty="0" sz="1450" spc="-5">
                <a:latin typeface="Times New Roman"/>
                <a:cs typeface="Times New Roman"/>
              </a:rPr>
              <a:t>- </a:t>
            </a:r>
            <a:r>
              <a:rPr dirty="0" sz="1450" spc="-10">
                <a:latin typeface="Times New Roman"/>
                <a:cs typeface="Times New Roman"/>
              </a:rPr>
              <a:t>je </a:t>
            </a:r>
            <a:r>
              <a:rPr dirty="0" sz="1450" spc="-5">
                <a:latin typeface="Times New Roman"/>
                <a:cs typeface="Times New Roman"/>
              </a:rPr>
              <a:t>ne </a:t>
            </a:r>
            <a:r>
              <a:rPr dirty="0" sz="1450" spc="-10">
                <a:latin typeface="Times New Roman"/>
                <a:cs typeface="Times New Roman"/>
              </a:rPr>
              <a:t>me tairai pas </a:t>
            </a:r>
            <a:r>
              <a:rPr dirty="0" sz="1450" spc="-5">
                <a:latin typeface="Times New Roman"/>
                <a:cs typeface="Times New Roman"/>
              </a:rPr>
              <a:t>- </a:t>
            </a:r>
            <a:r>
              <a:rPr dirty="0" sz="1450" spc="-10">
                <a:latin typeface="Times New Roman"/>
                <a:cs typeface="Times New Roman"/>
              </a:rPr>
              <a:t>c'est plus fort </a:t>
            </a:r>
            <a:r>
              <a:rPr dirty="0" sz="1450" spc="-5">
                <a:latin typeface="Times New Roman"/>
                <a:cs typeface="Times New Roman"/>
              </a:rPr>
              <a:t>que </a:t>
            </a:r>
            <a:r>
              <a:rPr dirty="0" sz="1450" spc="-10">
                <a:latin typeface="Times New Roman"/>
                <a:cs typeface="Times New Roman"/>
              </a:rPr>
              <a:t>moi! </a:t>
            </a:r>
            <a:r>
              <a:rPr dirty="0" sz="1450" spc="-5">
                <a:latin typeface="Times New Roman"/>
                <a:cs typeface="Times New Roman"/>
              </a:rPr>
              <a:t>I </a:t>
            </a:r>
            <a:r>
              <a:rPr dirty="0" sz="1450" spc="-10">
                <a:latin typeface="Times New Roman"/>
                <a:cs typeface="Times New Roman"/>
              </a:rPr>
              <a:t>take these  gentlemen and this lady for judges </a:t>
            </a:r>
            <a:r>
              <a:rPr dirty="0" sz="1450" spc="-5">
                <a:latin typeface="Times New Roman"/>
                <a:cs typeface="Times New Roman"/>
              </a:rPr>
              <a:t>- </a:t>
            </a:r>
            <a:r>
              <a:rPr dirty="0" sz="1450" spc="-10">
                <a:latin typeface="Times New Roman"/>
                <a:cs typeface="Times New Roman"/>
              </a:rPr>
              <a:t>is this kind? is it decent? is it manly? Do </a:t>
            </a:r>
            <a:r>
              <a:rPr dirty="0" sz="1450" spc="-5">
                <a:latin typeface="Times New Roman"/>
                <a:cs typeface="Times New Roman"/>
              </a:rPr>
              <a:t>I  not </a:t>
            </a:r>
            <a:r>
              <a:rPr dirty="0" sz="1450" spc="-10">
                <a:latin typeface="Times New Roman"/>
                <a:cs typeface="Times New Roman"/>
              </a:rPr>
              <a:t>deserve better at his hands after having married him and" </a:t>
            </a:r>
            <a:r>
              <a:rPr dirty="0" sz="1450" spc="-5">
                <a:latin typeface="Times New Roman"/>
                <a:cs typeface="Times New Roman"/>
              </a:rPr>
              <a:t>- </a:t>
            </a:r>
            <a:r>
              <a:rPr dirty="0" sz="1450" spc="-10">
                <a:latin typeface="Times New Roman"/>
                <a:cs typeface="Times New Roman"/>
              </a:rPr>
              <a:t>(a visible</a:t>
            </a:r>
            <a:r>
              <a:rPr dirty="0" sz="1450" spc="310">
                <a:latin typeface="Times New Roman"/>
                <a:cs typeface="Times New Roman"/>
              </a:rPr>
              <a:t> </a:t>
            </a:r>
            <a:r>
              <a:rPr dirty="0" sz="1450" spc="-10">
                <a:latin typeface="Times New Roman"/>
                <a:cs typeface="Times New Roman"/>
              </a:rPr>
              <a:t>hitch)</a:t>
            </a:r>
            <a:endParaRPr sz="1450">
              <a:latin typeface="Times New Roman"/>
              <a:cs typeface="Times New Roman"/>
            </a:endParaRPr>
          </a:p>
          <a:p>
            <a:pPr algn="just" marL="12700">
              <a:lnSpc>
                <a:spcPts val="1664"/>
              </a:lnSpc>
            </a:pPr>
            <a:r>
              <a:rPr dirty="0" sz="1450" spc="-5">
                <a:latin typeface="Times New Roman"/>
                <a:cs typeface="Times New Roman"/>
              </a:rPr>
              <a:t>- </a:t>
            </a:r>
            <a:r>
              <a:rPr dirty="0" sz="1450" spc="-10">
                <a:latin typeface="Times New Roman"/>
                <a:cs typeface="Times New Roman"/>
              </a:rPr>
              <a:t>"done everything in the world to please</a:t>
            </a:r>
            <a:r>
              <a:rPr dirty="0" sz="1450" spc="30">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marR="6350">
              <a:lnSpc>
                <a:spcPts val="1730"/>
              </a:lnSpc>
              <a:spcBef>
                <a:spcPts val="919"/>
              </a:spcBef>
            </a:pPr>
            <a:r>
              <a:rPr dirty="0" sz="1450" spc="-5">
                <a:latin typeface="Times New Roman"/>
                <a:cs typeface="Times New Roman"/>
              </a:rPr>
              <a:t>I doubt </a:t>
            </a:r>
            <a:r>
              <a:rPr dirty="0" sz="1450" spc="-10">
                <a:latin typeface="Times New Roman"/>
                <a:cs typeface="Times New Roman"/>
              </a:rPr>
              <a:t>if there were ever </a:t>
            </a:r>
            <a:r>
              <a:rPr dirty="0" sz="1450" spc="-5">
                <a:latin typeface="Times New Roman"/>
                <a:cs typeface="Times New Roman"/>
              </a:rPr>
              <a:t>a </a:t>
            </a:r>
            <a:r>
              <a:rPr dirty="0" sz="1450" spc="-10">
                <a:latin typeface="Times New Roman"/>
                <a:cs typeface="Times New Roman"/>
              </a:rPr>
              <a:t>more embarrassed company at </a:t>
            </a:r>
            <a:r>
              <a:rPr dirty="0" sz="1450" spc="-5">
                <a:latin typeface="Times New Roman"/>
                <a:cs typeface="Times New Roman"/>
              </a:rPr>
              <a:t>a </a:t>
            </a:r>
            <a:r>
              <a:rPr dirty="0" sz="1450" spc="-10">
                <a:latin typeface="Times New Roman"/>
                <a:cs typeface="Times New Roman"/>
              </a:rPr>
              <a:t>table; every </a:t>
            </a:r>
            <a:r>
              <a:rPr dirty="0" sz="1450" spc="-5">
                <a:latin typeface="Times New Roman"/>
                <a:cs typeface="Times New Roman"/>
              </a:rPr>
              <a:t>one  </a:t>
            </a:r>
            <a:r>
              <a:rPr dirty="0" sz="1450" spc="-10">
                <a:latin typeface="Times New Roman"/>
                <a:cs typeface="Times New Roman"/>
              </a:rPr>
              <a:t>looked like </a:t>
            </a:r>
            <a:r>
              <a:rPr dirty="0" sz="1450" spc="-5">
                <a:latin typeface="Times New Roman"/>
                <a:cs typeface="Times New Roman"/>
              </a:rPr>
              <a:t>a </a:t>
            </a:r>
            <a:r>
              <a:rPr dirty="0" sz="1450" spc="-10">
                <a:latin typeface="Times New Roman"/>
                <a:cs typeface="Times New Roman"/>
              </a:rPr>
              <a:t>fool; and the husband like the</a:t>
            </a:r>
            <a:r>
              <a:rPr dirty="0" sz="1450" spc="40">
                <a:latin typeface="Times New Roman"/>
                <a:cs typeface="Times New Roman"/>
              </a:rPr>
              <a:t> </a:t>
            </a:r>
            <a:r>
              <a:rPr dirty="0" sz="1450" spc="-10">
                <a:latin typeface="Times New Roman"/>
                <a:cs typeface="Times New Roman"/>
              </a:rPr>
              <a:t>biggest.</a:t>
            </a:r>
            <a:endParaRPr sz="1450">
              <a:latin typeface="Times New Roman"/>
              <a:cs typeface="Times New Roman"/>
            </a:endParaRPr>
          </a:p>
          <a:p>
            <a:pPr marL="12700" marR="5080">
              <a:lnSpc>
                <a:spcPts val="1730"/>
              </a:lnSpc>
              <a:spcBef>
                <a:spcPts val="860"/>
              </a:spcBef>
            </a:pPr>
            <a:r>
              <a:rPr dirty="0" sz="1450" spc="-10">
                <a:latin typeface="Times New Roman"/>
                <a:cs typeface="Times New Roman"/>
              </a:rPr>
              <a:t>"The art </a:t>
            </a:r>
            <a:r>
              <a:rPr dirty="0" sz="1450" spc="-5">
                <a:latin typeface="Times New Roman"/>
                <a:cs typeface="Times New Roman"/>
              </a:rPr>
              <a:t>of </a:t>
            </a:r>
            <a:r>
              <a:rPr dirty="0" sz="1450" spc="-15">
                <a:latin typeface="Times New Roman"/>
                <a:cs typeface="Times New Roman"/>
              </a:rPr>
              <a:t>Monsieur, however," </a:t>
            </a:r>
            <a:r>
              <a:rPr dirty="0" sz="1450" spc="-10">
                <a:latin typeface="Times New Roman"/>
                <a:cs typeface="Times New Roman"/>
              </a:rPr>
              <a:t>said Elvira, breaking the silence, "is </a:t>
            </a:r>
            <a:r>
              <a:rPr dirty="0" sz="1450" spc="-5">
                <a:latin typeface="Times New Roman"/>
                <a:cs typeface="Times New Roman"/>
              </a:rPr>
              <a:t>not  </a:t>
            </a:r>
            <a:r>
              <a:rPr dirty="0" sz="1450" spc="-10">
                <a:latin typeface="Times New Roman"/>
                <a:cs typeface="Times New Roman"/>
              </a:rPr>
              <a:t>wanting in</a:t>
            </a:r>
            <a:r>
              <a:rPr dirty="0" sz="1450" spc="-5">
                <a:latin typeface="Times New Roman"/>
                <a:cs typeface="Times New Roman"/>
              </a:rPr>
              <a:t> </a:t>
            </a:r>
            <a:r>
              <a:rPr dirty="0" sz="1450" spc="-10">
                <a:latin typeface="Times New Roman"/>
                <a:cs typeface="Times New Roman"/>
              </a:rPr>
              <a:t>distinction."</a:t>
            </a:r>
            <a:endParaRPr sz="1450">
              <a:latin typeface="Times New Roman"/>
              <a:cs typeface="Times New Roman"/>
            </a:endParaRPr>
          </a:p>
          <a:p>
            <a:pPr marL="12700" marR="1129030">
              <a:lnSpc>
                <a:spcPts val="2590"/>
              </a:lnSpc>
              <a:spcBef>
                <a:spcPts val="175"/>
              </a:spcBef>
            </a:pPr>
            <a:r>
              <a:rPr dirty="0" sz="1450" spc="-10">
                <a:latin typeface="Times New Roman"/>
                <a:cs typeface="Times New Roman"/>
              </a:rPr>
              <a:t>"It has this distinction," said the wife, "that </a:t>
            </a:r>
            <a:r>
              <a:rPr dirty="0" sz="1450" spc="-5">
                <a:latin typeface="Times New Roman"/>
                <a:cs typeface="Times New Roman"/>
              </a:rPr>
              <a:t>nobody </a:t>
            </a:r>
            <a:r>
              <a:rPr dirty="0" sz="1450" spc="-10">
                <a:latin typeface="Times New Roman"/>
                <a:cs typeface="Times New Roman"/>
              </a:rPr>
              <a:t>will </a:t>
            </a:r>
            <a:r>
              <a:rPr dirty="0" sz="1450" spc="-5">
                <a:latin typeface="Times New Roman"/>
                <a:cs typeface="Times New Roman"/>
              </a:rPr>
              <a:t>buy </a:t>
            </a:r>
            <a:r>
              <a:rPr dirty="0" sz="1450" spc="-10">
                <a:latin typeface="Times New Roman"/>
                <a:cs typeface="Times New Roman"/>
              </a:rPr>
              <a:t>it."  "I should have supposed </a:t>
            </a:r>
            <a:r>
              <a:rPr dirty="0" sz="1450" spc="-5">
                <a:latin typeface="Times New Roman"/>
                <a:cs typeface="Times New Roman"/>
              </a:rPr>
              <a:t>a </a:t>
            </a:r>
            <a:r>
              <a:rPr dirty="0" sz="1450" spc="-10">
                <a:latin typeface="Times New Roman"/>
                <a:cs typeface="Times New Roman"/>
              </a:rPr>
              <a:t>clerkship </a:t>
            </a:r>
            <a:r>
              <a:rPr dirty="0" sz="1450" spc="-5">
                <a:latin typeface="Times New Roman"/>
                <a:cs typeface="Times New Roman"/>
              </a:rPr>
              <a:t>- " </a:t>
            </a:r>
            <a:r>
              <a:rPr dirty="0" sz="1450" spc="-10">
                <a:latin typeface="Times New Roman"/>
                <a:cs typeface="Times New Roman"/>
              </a:rPr>
              <a:t>began</a:t>
            </a:r>
            <a:r>
              <a:rPr dirty="0" sz="1450" spc="40">
                <a:latin typeface="Times New Roman"/>
                <a:cs typeface="Times New Roman"/>
              </a:rPr>
              <a:t> </a:t>
            </a:r>
            <a:r>
              <a:rPr dirty="0" sz="1450" spc="-10">
                <a:latin typeface="Times New Roman"/>
                <a:cs typeface="Times New Roman"/>
              </a:rPr>
              <a:t>Stubbs.</a:t>
            </a:r>
            <a:endParaRPr sz="1450">
              <a:latin typeface="Times New Roman"/>
              <a:cs typeface="Times New Roman"/>
            </a:endParaRPr>
          </a:p>
          <a:p>
            <a:pPr marL="12700" marR="12700">
              <a:lnSpc>
                <a:spcPts val="1730"/>
              </a:lnSpc>
              <a:spcBef>
                <a:spcPts val="690"/>
              </a:spcBef>
            </a:pPr>
            <a:r>
              <a:rPr dirty="0" sz="1450" spc="-10">
                <a:latin typeface="Times New Roman"/>
                <a:cs typeface="Times New Roman"/>
              </a:rPr>
              <a:t>"Art is Art," swept in Leon. "I salute Art. It is the beautiful, the divine; it is the  spirit </a:t>
            </a:r>
            <a:r>
              <a:rPr dirty="0" sz="1450" spc="-5">
                <a:latin typeface="Times New Roman"/>
                <a:cs typeface="Times New Roman"/>
              </a:rPr>
              <a:t>of </a:t>
            </a:r>
            <a:r>
              <a:rPr dirty="0" sz="1450" spc="-10">
                <a:latin typeface="Times New Roman"/>
                <a:cs typeface="Times New Roman"/>
              </a:rPr>
              <a:t>the world, and the pride </a:t>
            </a:r>
            <a:r>
              <a:rPr dirty="0" sz="1450" spc="-5">
                <a:latin typeface="Times New Roman"/>
                <a:cs typeface="Times New Roman"/>
              </a:rPr>
              <a:t>of </a:t>
            </a:r>
            <a:r>
              <a:rPr dirty="0" sz="1450" spc="-10">
                <a:latin typeface="Times New Roman"/>
                <a:cs typeface="Times New Roman"/>
              </a:rPr>
              <a:t>life. But </a:t>
            </a:r>
            <a:r>
              <a:rPr dirty="0" sz="1450" spc="-5">
                <a:latin typeface="Times New Roman"/>
                <a:cs typeface="Times New Roman"/>
              </a:rPr>
              <a:t>- " </a:t>
            </a:r>
            <a:r>
              <a:rPr dirty="0" sz="1450" spc="-10">
                <a:latin typeface="Times New Roman"/>
                <a:cs typeface="Times New Roman"/>
              </a:rPr>
              <a:t>And the actor</a:t>
            </a:r>
            <a:r>
              <a:rPr dirty="0" sz="1450" spc="95">
                <a:latin typeface="Times New Roman"/>
                <a:cs typeface="Times New Roman"/>
              </a:rPr>
              <a:t> </a:t>
            </a:r>
            <a:r>
              <a:rPr dirty="0" sz="1450" spc="-10">
                <a:latin typeface="Times New Roman"/>
                <a:cs typeface="Times New Roman"/>
              </a:rPr>
              <a:t>paused.</a:t>
            </a:r>
            <a:endParaRPr sz="1450">
              <a:latin typeface="Times New Roman"/>
              <a:cs typeface="Times New Roman"/>
            </a:endParaRPr>
          </a:p>
          <a:p>
            <a:pPr marL="12700">
              <a:lnSpc>
                <a:spcPct val="100000"/>
              </a:lnSpc>
              <a:spcBef>
                <a:spcPts val="795"/>
              </a:spcBef>
            </a:pPr>
            <a:r>
              <a:rPr dirty="0" sz="1450" spc="-10">
                <a:latin typeface="Times New Roman"/>
                <a:cs typeface="Times New Roman"/>
              </a:rPr>
              <a:t>"A clerkship </a:t>
            </a:r>
            <a:r>
              <a:rPr dirty="0" sz="1450" spc="-5">
                <a:latin typeface="Times New Roman"/>
                <a:cs typeface="Times New Roman"/>
              </a:rPr>
              <a:t>- " </a:t>
            </a:r>
            <a:r>
              <a:rPr dirty="0" sz="1450" spc="-10">
                <a:latin typeface="Times New Roman"/>
                <a:cs typeface="Times New Roman"/>
              </a:rPr>
              <a:t>began</a:t>
            </a:r>
            <a:r>
              <a:rPr dirty="0" sz="1450" spc="-80">
                <a:latin typeface="Times New Roman"/>
                <a:cs typeface="Times New Roman"/>
              </a:rPr>
              <a:t> </a:t>
            </a:r>
            <a:r>
              <a:rPr dirty="0" sz="1450" spc="-10">
                <a:latin typeface="Times New Roman"/>
                <a:cs typeface="Times New Roman"/>
              </a:rPr>
              <a:t>Stubbs.</a:t>
            </a:r>
            <a:endParaRPr sz="1450">
              <a:latin typeface="Times New Roman"/>
              <a:cs typeface="Times New Roman"/>
            </a:endParaRPr>
          </a:p>
          <a:p>
            <a:pPr algn="just" marL="12700" marR="9525">
              <a:lnSpc>
                <a:spcPts val="1730"/>
              </a:lnSpc>
              <a:spcBef>
                <a:spcPts val="919"/>
              </a:spcBef>
            </a:pP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what it is," said the </a:t>
            </a:r>
            <a:r>
              <a:rPr dirty="0" sz="1450" spc="-20">
                <a:latin typeface="Times New Roman"/>
                <a:cs typeface="Times New Roman"/>
              </a:rPr>
              <a:t>painter. </a:t>
            </a:r>
            <a:r>
              <a:rPr dirty="0" sz="1450" spc="-10">
                <a:latin typeface="Times New Roman"/>
                <a:cs typeface="Times New Roman"/>
              </a:rPr>
              <a:t>"I am an artist, and as this gentleman  says, Art is this and the other; </a:t>
            </a:r>
            <a:r>
              <a:rPr dirty="0" sz="1450" spc="-5">
                <a:latin typeface="Times New Roman"/>
                <a:cs typeface="Times New Roman"/>
              </a:rPr>
              <a:t>but of </a:t>
            </a:r>
            <a:r>
              <a:rPr dirty="0" sz="1450" spc="-10">
                <a:latin typeface="Times New Roman"/>
                <a:cs typeface="Times New Roman"/>
              </a:rPr>
              <a:t>course, if my wife is going to make my  life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perdition all day </a:t>
            </a:r>
            <a:r>
              <a:rPr dirty="0" sz="1450" spc="-5">
                <a:latin typeface="Times New Roman"/>
                <a:cs typeface="Times New Roman"/>
              </a:rPr>
              <a:t>long, I </a:t>
            </a:r>
            <a:r>
              <a:rPr dirty="0" sz="1450" spc="-10">
                <a:latin typeface="Times New Roman"/>
                <a:cs typeface="Times New Roman"/>
              </a:rPr>
              <a:t>prefer to </a:t>
            </a:r>
            <a:r>
              <a:rPr dirty="0" sz="1450" spc="-5">
                <a:latin typeface="Times New Roman"/>
                <a:cs typeface="Times New Roman"/>
              </a:rPr>
              <a:t>go </a:t>
            </a:r>
            <a:r>
              <a:rPr dirty="0" sz="1450" spc="-10">
                <a:latin typeface="Times New Roman"/>
                <a:cs typeface="Times New Roman"/>
              </a:rPr>
              <a:t>and drown myself </a:t>
            </a:r>
            <a:r>
              <a:rPr dirty="0" sz="1450" spc="-5">
                <a:latin typeface="Times New Roman"/>
                <a:cs typeface="Times New Roman"/>
              </a:rPr>
              <a:t>out of  hand."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"Go!" said his wife. "I should like to see</a:t>
            </a:r>
            <a:r>
              <a:rPr dirty="0" sz="1450" spc="4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"I was going to </a:t>
            </a:r>
            <a:r>
              <a:rPr dirty="0" sz="1450" spc="-25">
                <a:latin typeface="Times New Roman"/>
                <a:cs typeface="Times New Roman"/>
              </a:rPr>
              <a:t>say," </a:t>
            </a:r>
            <a:r>
              <a:rPr dirty="0" sz="1450" spc="-10">
                <a:latin typeface="Times New Roman"/>
                <a:cs typeface="Times New Roman"/>
              </a:rPr>
              <a:t>resumed Stubbs, "that </a:t>
            </a:r>
            <a:r>
              <a:rPr dirty="0" sz="1450" spc="-5">
                <a:latin typeface="Times New Roman"/>
                <a:cs typeface="Times New Roman"/>
              </a:rPr>
              <a:t>a </a:t>
            </a:r>
            <a:r>
              <a:rPr dirty="0" sz="1450" spc="-10">
                <a:latin typeface="Times New Roman"/>
                <a:cs typeface="Times New Roman"/>
              </a:rPr>
              <a:t>fellow may </a:t>
            </a:r>
            <a:r>
              <a:rPr dirty="0" sz="1450" spc="-5">
                <a:latin typeface="Times New Roman"/>
                <a:cs typeface="Times New Roman"/>
              </a:rPr>
              <a:t>be a </a:t>
            </a:r>
            <a:r>
              <a:rPr dirty="0" sz="1450" spc="-10">
                <a:latin typeface="Times New Roman"/>
                <a:cs typeface="Times New Roman"/>
              </a:rPr>
              <a:t>clerk and paint  almost as much as </a:t>
            </a:r>
            <a:r>
              <a:rPr dirty="0" sz="1450" spc="-5">
                <a:latin typeface="Times New Roman"/>
                <a:cs typeface="Times New Roman"/>
              </a:rPr>
              <a:t>he </a:t>
            </a:r>
            <a:r>
              <a:rPr dirty="0" sz="1450" spc="-10">
                <a:latin typeface="Times New Roman"/>
                <a:cs typeface="Times New Roman"/>
              </a:rPr>
              <a:t>likes.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a </a:t>
            </a:r>
            <a:r>
              <a:rPr dirty="0" sz="1450" spc="-10">
                <a:latin typeface="Times New Roman"/>
                <a:cs typeface="Times New Roman"/>
              </a:rPr>
              <a:t>fellow in </a:t>
            </a:r>
            <a:r>
              <a:rPr dirty="0" sz="1450" spc="-5">
                <a:latin typeface="Times New Roman"/>
                <a:cs typeface="Times New Roman"/>
              </a:rPr>
              <a:t>a </a:t>
            </a:r>
            <a:r>
              <a:rPr dirty="0" sz="1450" spc="-10">
                <a:latin typeface="Times New Roman"/>
                <a:cs typeface="Times New Roman"/>
              </a:rPr>
              <a:t>bank who makes capital  water-colour sketches; </a:t>
            </a:r>
            <a:r>
              <a:rPr dirty="0" sz="1450" spc="-5">
                <a:latin typeface="Times New Roman"/>
                <a:cs typeface="Times New Roman"/>
              </a:rPr>
              <a:t>he </a:t>
            </a:r>
            <a:r>
              <a:rPr dirty="0" sz="1450" spc="-10">
                <a:latin typeface="Times New Roman"/>
                <a:cs typeface="Times New Roman"/>
              </a:rPr>
              <a:t>even sold </a:t>
            </a:r>
            <a:r>
              <a:rPr dirty="0" sz="1450" spc="-5">
                <a:latin typeface="Times New Roman"/>
                <a:cs typeface="Times New Roman"/>
              </a:rPr>
              <a:t>one </a:t>
            </a:r>
            <a:r>
              <a:rPr dirty="0" sz="1450" spc="-10">
                <a:latin typeface="Times New Roman"/>
                <a:cs typeface="Times New Roman"/>
              </a:rPr>
              <a:t>for</a:t>
            </a:r>
            <a:r>
              <a:rPr dirty="0" sz="1450" spc="20">
                <a:latin typeface="Times New Roman"/>
                <a:cs typeface="Times New Roman"/>
              </a:rPr>
              <a:t> </a:t>
            </a:r>
            <a:r>
              <a:rPr dirty="0" sz="1450" spc="-10">
                <a:latin typeface="Times New Roman"/>
                <a:cs typeface="Times New Roman"/>
              </a:rPr>
              <a:t>seven-and-six."</a:t>
            </a:r>
            <a:endParaRPr sz="1450">
              <a:latin typeface="Times New Roman"/>
              <a:cs typeface="Times New Roman"/>
            </a:endParaRPr>
          </a:p>
          <a:p>
            <a:pPr algn="just" marL="12700" marR="8255">
              <a:lnSpc>
                <a:spcPts val="1730"/>
              </a:lnSpc>
              <a:spcBef>
                <a:spcPts val="860"/>
              </a:spcBef>
            </a:pPr>
            <a:r>
              <a:rPr dirty="0" sz="1450" spc="-60">
                <a:latin typeface="Times New Roman"/>
                <a:cs typeface="Times New Roman"/>
              </a:rPr>
              <a:t>To </a:t>
            </a:r>
            <a:r>
              <a:rPr dirty="0" sz="1450" spc="-10">
                <a:latin typeface="Times New Roman"/>
                <a:cs typeface="Times New Roman"/>
              </a:rPr>
              <a:t>both the women this seemed </a:t>
            </a:r>
            <a:r>
              <a:rPr dirty="0" sz="1450" spc="-5">
                <a:latin typeface="Times New Roman"/>
                <a:cs typeface="Times New Roman"/>
              </a:rPr>
              <a:t>a </a:t>
            </a:r>
            <a:r>
              <a:rPr dirty="0" sz="1450" spc="-10">
                <a:latin typeface="Times New Roman"/>
                <a:cs typeface="Times New Roman"/>
              </a:rPr>
              <a:t>plank </a:t>
            </a:r>
            <a:r>
              <a:rPr dirty="0" sz="1450" spc="-5">
                <a:latin typeface="Times New Roman"/>
                <a:cs typeface="Times New Roman"/>
              </a:rPr>
              <a:t>of </a:t>
            </a:r>
            <a:r>
              <a:rPr dirty="0" sz="1450" spc="-10">
                <a:latin typeface="Times New Roman"/>
                <a:cs typeface="Times New Roman"/>
              </a:rPr>
              <a:t>safety; each hopefully interrogated  the countenance </a:t>
            </a:r>
            <a:r>
              <a:rPr dirty="0" sz="1450" spc="-5">
                <a:latin typeface="Times New Roman"/>
                <a:cs typeface="Times New Roman"/>
              </a:rPr>
              <a:t>of </a:t>
            </a:r>
            <a:r>
              <a:rPr dirty="0" sz="1450" spc="-10">
                <a:latin typeface="Times New Roman"/>
                <a:cs typeface="Times New Roman"/>
              </a:rPr>
              <a:t>her lord; even Elvira, an artist herself! </a:t>
            </a:r>
            <a:r>
              <a:rPr dirty="0" sz="1450" spc="-5">
                <a:latin typeface="Times New Roman"/>
                <a:cs typeface="Times New Roman"/>
              </a:rPr>
              <a:t>- but </a:t>
            </a:r>
            <a:r>
              <a:rPr dirty="0" sz="1450" spc="-10">
                <a:latin typeface="Times New Roman"/>
                <a:cs typeface="Times New Roman"/>
              </a:rPr>
              <a:t>indeed there  must </a:t>
            </a:r>
            <a:r>
              <a:rPr dirty="0" sz="1450" spc="-5">
                <a:latin typeface="Times New Roman"/>
                <a:cs typeface="Times New Roman"/>
              </a:rPr>
              <a:t>be </a:t>
            </a:r>
            <a:r>
              <a:rPr dirty="0" sz="1450" spc="-10">
                <a:latin typeface="Times New Roman"/>
                <a:cs typeface="Times New Roman"/>
              </a:rPr>
              <a:t>something permanently mercantile in the female nature. The two men  exchanged </a:t>
            </a:r>
            <a:r>
              <a:rPr dirty="0" sz="1450" spc="-5">
                <a:latin typeface="Times New Roman"/>
                <a:cs typeface="Times New Roman"/>
              </a:rPr>
              <a:t>a </a:t>
            </a:r>
            <a:r>
              <a:rPr dirty="0" sz="1450" spc="-10">
                <a:latin typeface="Times New Roman"/>
                <a:cs typeface="Times New Roman"/>
              </a:rPr>
              <a:t>glance; it was tragic; </a:t>
            </a:r>
            <a:r>
              <a:rPr dirty="0" sz="1450" spc="-5">
                <a:latin typeface="Times New Roman"/>
                <a:cs typeface="Times New Roman"/>
              </a:rPr>
              <a:t>not </a:t>
            </a:r>
            <a:r>
              <a:rPr dirty="0" sz="1450" spc="-10">
                <a:latin typeface="Times New Roman"/>
                <a:cs typeface="Times New Roman"/>
              </a:rPr>
              <a:t>otherwise might two philosophers  salute, as at the end </a:t>
            </a:r>
            <a:r>
              <a:rPr dirty="0" sz="1450" spc="-5">
                <a:latin typeface="Times New Roman"/>
                <a:cs typeface="Times New Roman"/>
              </a:rPr>
              <a:t>of a </a:t>
            </a:r>
            <a:r>
              <a:rPr dirty="0" sz="1450" spc="-10">
                <a:latin typeface="Times New Roman"/>
                <a:cs typeface="Times New Roman"/>
              </a:rPr>
              <a:t>laborious life each recognised that </a:t>
            </a:r>
            <a:r>
              <a:rPr dirty="0" sz="1450" spc="-5">
                <a:latin typeface="Times New Roman"/>
                <a:cs typeface="Times New Roman"/>
              </a:rPr>
              <a:t>he </a:t>
            </a:r>
            <a:r>
              <a:rPr dirty="0" sz="1450" spc="-10">
                <a:latin typeface="Times New Roman"/>
                <a:cs typeface="Times New Roman"/>
              </a:rPr>
              <a:t>was still </a:t>
            </a:r>
            <a:r>
              <a:rPr dirty="0" sz="1450" spc="-5">
                <a:latin typeface="Times New Roman"/>
                <a:cs typeface="Times New Roman"/>
              </a:rPr>
              <a:t>a  </a:t>
            </a:r>
            <a:r>
              <a:rPr dirty="0" sz="1450" spc="-10">
                <a:latin typeface="Times New Roman"/>
                <a:cs typeface="Times New Roman"/>
              </a:rPr>
              <a:t>mystery to his</a:t>
            </a:r>
            <a:r>
              <a:rPr dirty="0" sz="1450">
                <a:latin typeface="Times New Roman"/>
                <a:cs typeface="Times New Roman"/>
              </a:rPr>
              <a:t> </a:t>
            </a:r>
            <a:r>
              <a:rPr dirty="0" sz="1450" spc="-10">
                <a:latin typeface="Times New Roman"/>
                <a:cs typeface="Times New Roman"/>
              </a:rPr>
              <a:t>disciples.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Leon arose.</a:t>
            </a:r>
            <a:endParaRPr sz="1450">
              <a:latin typeface="Times New Roman"/>
              <a:cs typeface="Times New Roman"/>
            </a:endParaRPr>
          </a:p>
          <a:p>
            <a:pPr marL="12700" marR="8255">
              <a:lnSpc>
                <a:spcPts val="1730"/>
              </a:lnSpc>
              <a:spcBef>
                <a:spcPts val="915"/>
              </a:spcBef>
            </a:pPr>
            <a:r>
              <a:rPr dirty="0" sz="1450" spc="-10">
                <a:latin typeface="Times New Roman"/>
                <a:cs typeface="Times New Roman"/>
              </a:rPr>
              <a:t>"Art is Art," </a:t>
            </a:r>
            <a:r>
              <a:rPr dirty="0" sz="1450" spc="-5">
                <a:latin typeface="Times New Roman"/>
                <a:cs typeface="Times New Roman"/>
              </a:rPr>
              <a:t>he </a:t>
            </a:r>
            <a:r>
              <a:rPr dirty="0" sz="1450" spc="-10">
                <a:latin typeface="Times New Roman"/>
                <a:cs typeface="Times New Roman"/>
              </a:rPr>
              <a:t>repeated </a:t>
            </a:r>
            <a:r>
              <a:rPr dirty="0" sz="1450" spc="-25">
                <a:latin typeface="Times New Roman"/>
                <a:cs typeface="Times New Roman"/>
              </a:rPr>
              <a:t>sadly.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water-colour sketches, </a:t>
            </a:r>
            <a:r>
              <a:rPr dirty="0" sz="1450" spc="-5">
                <a:latin typeface="Times New Roman"/>
                <a:cs typeface="Times New Roman"/>
              </a:rPr>
              <a:t>nor </a:t>
            </a:r>
            <a:r>
              <a:rPr dirty="0" sz="1450" spc="-10">
                <a:latin typeface="Times New Roman"/>
                <a:cs typeface="Times New Roman"/>
              </a:rPr>
              <a:t>practising  </a:t>
            </a:r>
            <a:r>
              <a:rPr dirty="0" sz="1450" spc="-5">
                <a:latin typeface="Times New Roman"/>
                <a:cs typeface="Times New Roman"/>
              </a:rPr>
              <a:t>on a </a:t>
            </a:r>
            <a:r>
              <a:rPr dirty="0" sz="1450" spc="-10">
                <a:latin typeface="Times New Roman"/>
                <a:cs typeface="Times New Roman"/>
              </a:rPr>
              <a:t>piano. It is </a:t>
            </a:r>
            <a:r>
              <a:rPr dirty="0" sz="1450" spc="-5">
                <a:latin typeface="Times New Roman"/>
                <a:cs typeface="Times New Roman"/>
              </a:rPr>
              <a:t>a </a:t>
            </a:r>
            <a:r>
              <a:rPr dirty="0" sz="1450" spc="-10">
                <a:latin typeface="Times New Roman"/>
                <a:cs typeface="Times New Roman"/>
              </a:rPr>
              <a:t>life to </a:t>
            </a:r>
            <a:r>
              <a:rPr dirty="0" sz="1450" spc="-5">
                <a:latin typeface="Times New Roman"/>
                <a:cs typeface="Times New Roman"/>
              </a:rPr>
              <a:t>be</a:t>
            </a:r>
            <a:r>
              <a:rPr dirty="0" sz="1450" spc="20">
                <a:latin typeface="Times New Roman"/>
                <a:cs typeface="Times New Roman"/>
              </a:rPr>
              <a:t> </a:t>
            </a:r>
            <a:r>
              <a:rPr dirty="0" sz="1450" spc="-10">
                <a:latin typeface="Times New Roman"/>
                <a:cs typeface="Times New Roman"/>
              </a:rPr>
              <a:t>lived."</a:t>
            </a:r>
            <a:endParaRPr sz="1450">
              <a:latin typeface="Times New Roman"/>
              <a:cs typeface="Times New Roman"/>
            </a:endParaRPr>
          </a:p>
          <a:p>
            <a:pPr marL="12700" marR="5080">
              <a:lnSpc>
                <a:spcPts val="1730"/>
              </a:lnSpc>
              <a:spcBef>
                <a:spcPts val="865"/>
              </a:spcBef>
            </a:pPr>
            <a:r>
              <a:rPr dirty="0" sz="1450" spc="-10">
                <a:latin typeface="Times New Roman"/>
                <a:cs typeface="Times New Roman"/>
              </a:rPr>
              <a:t>"And in the meantime people starve!" observed the woman </a:t>
            </a:r>
            <a:r>
              <a:rPr dirty="0" sz="1450" spc="-5">
                <a:latin typeface="Times New Roman"/>
                <a:cs typeface="Times New Roman"/>
              </a:rPr>
              <a:t>of </a:t>
            </a:r>
            <a:r>
              <a:rPr dirty="0" sz="1450" spc="-10">
                <a:latin typeface="Times New Roman"/>
                <a:cs typeface="Times New Roman"/>
              </a:rPr>
              <a:t>the house. "If  that's </a:t>
            </a:r>
            <a:r>
              <a:rPr dirty="0" sz="1450" spc="-5">
                <a:latin typeface="Times New Roman"/>
                <a:cs typeface="Times New Roman"/>
              </a:rPr>
              <a:t>a </a:t>
            </a:r>
            <a:r>
              <a:rPr dirty="0" sz="1450" spc="-10">
                <a:latin typeface="Times New Roman"/>
                <a:cs typeface="Times New Roman"/>
              </a:rPr>
              <a:t>life, it is </a:t>
            </a:r>
            <a:r>
              <a:rPr dirty="0" sz="1450" spc="-5">
                <a:latin typeface="Times New Roman"/>
                <a:cs typeface="Times New Roman"/>
              </a:rPr>
              <a:t>not one </a:t>
            </a:r>
            <a:r>
              <a:rPr dirty="0" sz="1450" spc="-10">
                <a:latin typeface="Times New Roman"/>
                <a:cs typeface="Times New Roman"/>
              </a:rPr>
              <a:t>for</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"I'll tell </a:t>
            </a:r>
            <a:r>
              <a:rPr dirty="0" sz="1450" spc="-5">
                <a:latin typeface="Times New Roman"/>
                <a:cs typeface="Times New Roman"/>
              </a:rPr>
              <a:t>you </a:t>
            </a:r>
            <a:r>
              <a:rPr dirty="0" sz="1450" spc="-10">
                <a:latin typeface="Times New Roman"/>
                <a:cs typeface="Times New Roman"/>
              </a:rPr>
              <a:t>what," burst forth Leon; </a:t>
            </a:r>
            <a:r>
              <a:rPr dirty="0" sz="1450" spc="-5">
                <a:latin typeface="Times New Roman"/>
                <a:cs typeface="Times New Roman"/>
              </a:rPr>
              <a:t>"you, </a:t>
            </a:r>
            <a:r>
              <a:rPr dirty="0" sz="1450" spc="-10">
                <a:latin typeface="Times New Roman"/>
                <a:cs typeface="Times New Roman"/>
              </a:rPr>
              <a:t>Madame, </a:t>
            </a:r>
            <a:r>
              <a:rPr dirty="0" sz="1450" spc="-5">
                <a:latin typeface="Times New Roman"/>
                <a:cs typeface="Times New Roman"/>
              </a:rPr>
              <a:t>go </a:t>
            </a:r>
            <a:r>
              <a:rPr dirty="0" sz="1450" spc="-10">
                <a:latin typeface="Times New Roman"/>
                <a:cs typeface="Times New Roman"/>
              </a:rPr>
              <a:t>into another room and  talk it over with my wife; and I'll stay here and talk it over with </a:t>
            </a:r>
            <a:r>
              <a:rPr dirty="0" sz="1450" spc="-5">
                <a:latin typeface="Times New Roman"/>
                <a:cs typeface="Times New Roman"/>
              </a:rPr>
              <a:t>your </a:t>
            </a:r>
            <a:r>
              <a:rPr dirty="0" sz="1450" spc="-10">
                <a:latin typeface="Times New Roman"/>
                <a:cs typeface="Times New Roman"/>
              </a:rPr>
              <a:t>husband.  It may come to nothing, </a:t>
            </a:r>
            <a:r>
              <a:rPr dirty="0" sz="1450" spc="-5">
                <a:latin typeface="Times New Roman"/>
                <a:cs typeface="Times New Roman"/>
              </a:rPr>
              <a:t>but </a:t>
            </a:r>
            <a:r>
              <a:rPr dirty="0" sz="1450" spc="-10">
                <a:latin typeface="Times New Roman"/>
                <a:cs typeface="Times New Roman"/>
              </a:rPr>
              <a:t>let's</a:t>
            </a:r>
            <a:r>
              <a:rPr dirty="0" sz="1450" spc="15">
                <a:latin typeface="Times New Roman"/>
                <a:cs typeface="Times New Roman"/>
              </a:rPr>
              <a:t> </a:t>
            </a:r>
            <a:r>
              <a:rPr dirty="0" sz="1450" spc="-25">
                <a:latin typeface="Times New Roman"/>
                <a:cs typeface="Times New Roman"/>
              </a:rPr>
              <a:t>try."</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 am very willing," replied the </a:t>
            </a:r>
            <a:r>
              <a:rPr dirty="0" sz="1450" spc="-5">
                <a:latin typeface="Times New Roman"/>
                <a:cs typeface="Times New Roman"/>
              </a:rPr>
              <a:t>young </a:t>
            </a:r>
            <a:r>
              <a:rPr dirty="0" sz="1450" spc="-10">
                <a:latin typeface="Times New Roman"/>
                <a:cs typeface="Times New Roman"/>
              </a:rPr>
              <a:t>woman; and she proceeded to light </a:t>
            </a:r>
            <a:r>
              <a:rPr dirty="0" sz="1450" spc="-5">
                <a:latin typeface="Times New Roman"/>
                <a:cs typeface="Times New Roman"/>
              </a:rPr>
              <a:t>a  </a:t>
            </a:r>
            <a:r>
              <a:rPr dirty="0" sz="1450" spc="-10">
                <a:latin typeface="Times New Roman"/>
                <a:cs typeface="Times New Roman"/>
              </a:rPr>
              <a:t>candle. "This way if </a:t>
            </a:r>
            <a:r>
              <a:rPr dirty="0" sz="1450" spc="-5">
                <a:latin typeface="Times New Roman"/>
                <a:cs typeface="Times New Roman"/>
              </a:rPr>
              <a:t>you </a:t>
            </a:r>
            <a:r>
              <a:rPr dirty="0" sz="1450" spc="-10">
                <a:latin typeface="Times New Roman"/>
                <a:cs typeface="Times New Roman"/>
              </a:rPr>
              <a:t>please." And she led Elvira upstairs into </a:t>
            </a:r>
            <a:r>
              <a:rPr dirty="0" sz="1450" spc="-5">
                <a:latin typeface="Times New Roman"/>
                <a:cs typeface="Times New Roman"/>
              </a:rPr>
              <a:t>a </a:t>
            </a:r>
            <a:r>
              <a:rPr dirty="0" sz="1450" spc="-10">
                <a:latin typeface="Times New Roman"/>
                <a:cs typeface="Times New Roman"/>
              </a:rPr>
              <a:t>bedroom.  "The fact is," said she, sitting down, "that my husband cannot</a:t>
            </a:r>
            <a:r>
              <a:rPr dirty="0" sz="1450" spc="90">
                <a:latin typeface="Times New Roman"/>
                <a:cs typeface="Times New Roman"/>
              </a:rPr>
              <a:t> </a:t>
            </a:r>
            <a:r>
              <a:rPr dirty="0" sz="1450" spc="-10">
                <a:latin typeface="Times New Roman"/>
                <a:cs typeface="Times New Roman"/>
              </a:rPr>
              <a:t>paint."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"No more can mine act," replied</a:t>
            </a:r>
            <a:r>
              <a:rPr dirty="0" sz="1450" spc="15">
                <a:latin typeface="Times New Roman"/>
                <a:cs typeface="Times New Roman"/>
              </a:rPr>
              <a:t> </a:t>
            </a:r>
            <a:r>
              <a:rPr dirty="0" sz="1450" spc="-10">
                <a:latin typeface="Times New Roman"/>
                <a:cs typeface="Times New Roman"/>
              </a:rPr>
              <a:t>Elvira.</a:t>
            </a:r>
            <a:endParaRPr sz="1450">
              <a:latin typeface="Times New Roman"/>
              <a:cs typeface="Times New Roman"/>
            </a:endParaRPr>
          </a:p>
          <a:p>
            <a:pPr algn="just" marL="12700" marR="525145">
              <a:lnSpc>
                <a:spcPct val="149000"/>
              </a:lnSpc>
            </a:pPr>
            <a:r>
              <a:rPr dirty="0" sz="1450" spc="-10">
                <a:latin typeface="Times New Roman"/>
                <a:cs typeface="Times New Roman"/>
              </a:rPr>
              <a:t>"I should have </a:t>
            </a:r>
            <a:r>
              <a:rPr dirty="0" sz="1450" spc="-5">
                <a:latin typeface="Times New Roman"/>
                <a:cs typeface="Times New Roman"/>
              </a:rPr>
              <a:t>thought he </a:t>
            </a:r>
            <a:r>
              <a:rPr dirty="0" sz="1450" spc="-10">
                <a:latin typeface="Times New Roman"/>
                <a:cs typeface="Times New Roman"/>
              </a:rPr>
              <a:t>could," returned the other; "he seems </a:t>
            </a:r>
            <a:r>
              <a:rPr dirty="0" sz="1450" spc="-20">
                <a:latin typeface="Times New Roman"/>
                <a:cs typeface="Times New Roman"/>
              </a:rPr>
              <a:t>clever."  </a:t>
            </a:r>
            <a:r>
              <a:rPr dirty="0" sz="1450" spc="-10">
                <a:latin typeface="Times New Roman"/>
                <a:cs typeface="Times New Roman"/>
              </a:rPr>
              <a:t>"He is so, and the best </a:t>
            </a:r>
            <a:r>
              <a:rPr dirty="0" sz="1450" spc="-5">
                <a:latin typeface="Times New Roman"/>
                <a:cs typeface="Times New Roman"/>
              </a:rPr>
              <a:t>of </a:t>
            </a:r>
            <a:r>
              <a:rPr dirty="0" sz="1450" spc="-10">
                <a:latin typeface="Times New Roman"/>
                <a:cs typeface="Times New Roman"/>
              </a:rPr>
              <a:t>men besides," said Elvira; "but </a:t>
            </a:r>
            <a:r>
              <a:rPr dirty="0" sz="1450" spc="-5">
                <a:latin typeface="Times New Roman"/>
                <a:cs typeface="Times New Roman"/>
              </a:rPr>
              <a:t>he </a:t>
            </a:r>
            <a:r>
              <a:rPr dirty="0" sz="1450" spc="-10">
                <a:latin typeface="Times New Roman"/>
                <a:cs typeface="Times New Roman"/>
              </a:rPr>
              <a:t>cannot act."  "At least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 </a:t>
            </a:r>
            <a:r>
              <a:rPr dirty="0" sz="1450" spc="-10">
                <a:latin typeface="Times New Roman"/>
                <a:cs typeface="Times New Roman"/>
              </a:rPr>
              <a:t>sheer humbug like mine; </a:t>
            </a:r>
            <a:r>
              <a:rPr dirty="0" sz="1450" spc="-5">
                <a:latin typeface="Times New Roman"/>
                <a:cs typeface="Times New Roman"/>
              </a:rPr>
              <a:t>he </a:t>
            </a:r>
            <a:r>
              <a:rPr dirty="0" sz="1450" spc="-10">
                <a:latin typeface="Times New Roman"/>
                <a:cs typeface="Times New Roman"/>
              </a:rPr>
              <a:t>can at least</a:t>
            </a:r>
            <a:r>
              <a:rPr dirty="0" sz="1450" spc="75">
                <a:latin typeface="Times New Roman"/>
                <a:cs typeface="Times New Roman"/>
              </a:rPr>
              <a:t> </a:t>
            </a:r>
            <a:r>
              <a:rPr dirty="0" sz="1450" spc="-10">
                <a:latin typeface="Times New Roman"/>
                <a:cs typeface="Times New Roman"/>
              </a:rPr>
              <a:t>sing."</a:t>
            </a:r>
            <a:endParaRPr sz="1450">
              <a:latin typeface="Times New Roman"/>
              <a:cs typeface="Times New Roman"/>
            </a:endParaRPr>
          </a:p>
          <a:p>
            <a:pPr algn="just" marL="12700" marR="5715">
              <a:lnSpc>
                <a:spcPts val="1730"/>
              </a:lnSpc>
              <a:spcBef>
                <a:spcPts val="915"/>
              </a:spcBef>
            </a:pPr>
            <a:r>
              <a:rPr dirty="0" sz="1450" spc="-45">
                <a:latin typeface="Times New Roman"/>
                <a:cs typeface="Times New Roman"/>
              </a:rPr>
              <a:t>"You </a:t>
            </a:r>
            <a:r>
              <a:rPr dirty="0" sz="1450" spc="-10">
                <a:latin typeface="Times New Roman"/>
                <a:cs typeface="Times New Roman"/>
              </a:rPr>
              <a:t>mistake Leon," returned his wife </a:t>
            </a:r>
            <a:r>
              <a:rPr dirty="0" sz="1450" spc="-25">
                <a:latin typeface="Times New Roman"/>
                <a:cs typeface="Times New Roman"/>
              </a:rPr>
              <a:t>warmly. </a:t>
            </a:r>
            <a:r>
              <a:rPr dirty="0" sz="1450" spc="-10">
                <a:latin typeface="Times New Roman"/>
                <a:cs typeface="Times New Roman"/>
              </a:rPr>
              <a:t>"He does </a:t>
            </a:r>
            <a:r>
              <a:rPr dirty="0" sz="1450" spc="-5">
                <a:latin typeface="Times New Roman"/>
                <a:cs typeface="Times New Roman"/>
              </a:rPr>
              <a:t>not </a:t>
            </a:r>
            <a:r>
              <a:rPr dirty="0" sz="1450" spc="-10">
                <a:latin typeface="Times New Roman"/>
                <a:cs typeface="Times New Roman"/>
              </a:rPr>
              <a:t>even pretend to  sing; </a:t>
            </a:r>
            <a:r>
              <a:rPr dirty="0" sz="1450" spc="-5">
                <a:latin typeface="Times New Roman"/>
                <a:cs typeface="Times New Roman"/>
              </a:rPr>
              <a:t>he </a:t>
            </a:r>
            <a:r>
              <a:rPr dirty="0" sz="1450" spc="-10">
                <a:latin typeface="Times New Roman"/>
                <a:cs typeface="Times New Roman"/>
              </a:rPr>
              <a:t>has too fine </a:t>
            </a:r>
            <a:r>
              <a:rPr dirty="0" sz="1450" spc="-5">
                <a:latin typeface="Times New Roman"/>
                <a:cs typeface="Times New Roman"/>
              </a:rPr>
              <a:t>a </a:t>
            </a:r>
            <a:r>
              <a:rPr dirty="0" sz="1450" spc="-10">
                <a:latin typeface="Times New Roman"/>
                <a:cs typeface="Times New Roman"/>
              </a:rPr>
              <a:t>taste; </a:t>
            </a:r>
            <a:r>
              <a:rPr dirty="0" sz="1450" spc="-5">
                <a:latin typeface="Times New Roman"/>
                <a:cs typeface="Times New Roman"/>
              </a:rPr>
              <a:t>he </a:t>
            </a:r>
            <a:r>
              <a:rPr dirty="0" sz="1450" spc="-10">
                <a:latin typeface="Times New Roman"/>
                <a:cs typeface="Times New Roman"/>
              </a:rPr>
              <a:t>does so for </a:t>
            </a:r>
            <a:r>
              <a:rPr dirty="0" sz="1450" spc="-5">
                <a:latin typeface="Times New Roman"/>
                <a:cs typeface="Times New Roman"/>
              </a:rPr>
              <a:t>a </a:t>
            </a:r>
            <a:r>
              <a:rPr dirty="0" sz="1450" spc="-10">
                <a:latin typeface="Times New Roman"/>
                <a:cs typeface="Times New Roman"/>
              </a:rPr>
              <a:t>living. And, believe me, neither  </a:t>
            </a:r>
            <a:r>
              <a:rPr dirty="0" sz="1450" spc="-5">
                <a:latin typeface="Times New Roman"/>
                <a:cs typeface="Times New Roman"/>
              </a:rPr>
              <a:t>of </a:t>
            </a:r>
            <a:r>
              <a:rPr dirty="0" sz="1450" spc="-10">
                <a:latin typeface="Times New Roman"/>
                <a:cs typeface="Times New Roman"/>
              </a:rPr>
              <a:t>the men are humbugs. They are people with </a:t>
            </a:r>
            <a:r>
              <a:rPr dirty="0" sz="1450" spc="-5">
                <a:latin typeface="Times New Roman"/>
                <a:cs typeface="Times New Roman"/>
              </a:rPr>
              <a:t>a </a:t>
            </a:r>
            <a:r>
              <a:rPr dirty="0" sz="1450" spc="-10">
                <a:latin typeface="Times New Roman"/>
                <a:cs typeface="Times New Roman"/>
              </a:rPr>
              <a:t>mission </a:t>
            </a:r>
            <a:r>
              <a:rPr dirty="0" sz="1450" spc="-5">
                <a:latin typeface="Times New Roman"/>
                <a:cs typeface="Times New Roman"/>
              </a:rPr>
              <a:t>- </a:t>
            </a:r>
            <a:r>
              <a:rPr dirty="0" sz="1450" spc="-10">
                <a:latin typeface="Times New Roman"/>
                <a:cs typeface="Times New Roman"/>
              </a:rPr>
              <a:t>which they cannot  carry </a:t>
            </a:r>
            <a:r>
              <a:rPr dirty="0" sz="1450" spc="-5">
                <a:latin typeface="Times New Roman"/>
                <a:cs typeface="Times New Roman"/>
              </a:rPr>
              <a:t>out."</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"Humbug </a:t>
            </a:r>
            <a:r>
              <a:rPr dirty="0" sz="1450" spc="-5">
                <a:latin typeface="Times New Roman"/>
                <a:cs typeface="Times New Roman"/>
              </a:rPr>
              <a:t>or not," </a:t>
            </a:r>
            <a:r>
              <a:rPr dirty="0" sz="1450" spc="-10">
                <a:latin typeface="Times New Roman"/>
                <a:cs typeface="Times New Roman"/>
              </a:rPr>
              <a:t>replied the </a:t>
            </a:r>
            <a:r>
              <a:rPr dirty="0" sz="1450" spc="-20">
                <a:latin typeface="Times New Roman"/>
                <a:cs typeface="Times New Roman"/>
              </a:rPr>
              <a:t>other, </a:t>
            </a:r>
            <a:r>
              <a:rPr dirty="0" sz="1450" spc="-10">
                <a:latin typeface="Times New Roman"/>
                <a:cs typeface="Times New Roman"/>
              </a:rPr>
              <a:t>"you came very near passing the </a:t>
            </a:r>
            <a:r>
              <a:rPr dirty="0" sz="1450" spc="-5">
                <a:latin typeface="Times New Roman"/>
                <a:cs typeface="Times New Roman"/>
              </a:rPr>
              <a:t>night </a:t>
            </a:r>
            <a:r>
              <a:rPr dirty="0" sz="1450" spc="-10">
                <a:latin typeface="Times New Roman"/>
                <a:cs typeface="Times New Roman"/>
              </a:rPr>
              <a:t>in  the fields; and, for my part, </a:t>
            </a:r>
            <a:r>
              <a:rPr dirty="0" sz="1450" spc="-5">
                <a:latin typeface="Times New Roman"/>
                <a:cs typeface="Times New Roman"/>
              </a:rPr>
              <a:t>I </a:t>
            </a:r>
            <a:r>
              <a:rPr dirty="0" sz="1450" spc="-10">
                <a:latin typeface="Times New Roman"/>
                <a:cs typeface="Times New Roman"/>
              </a:rPr>
              <a:t>live in terror </a:t>
            </a:r>
            <a:r>
              <a:rPr dirty="0" sz="1450" spc="-5">
                <a:latin typeface="Times New Roman"/>
                <a:cs typeface="Times New Roman"/>
              </a:rPr>
              <a:t>of </a:t>
            </a:r>
            <a:r>
              <a:rPr dirty="0" sz="1450" spc="-10">
                <a:latin typeface="Times New Roman"/>
                <a:cs typeface="Times New Roman"/>
              </a:rPr>
              <a:t>starvation. </a:t>
            </a:r>
            <a:r>
              <a:rPr dirty="0" sz="1450" spc="-5">
                <a:latin typeface="Times New Roman"/>
                <a:cs typeface="Times New Roman"/>
              </a:rPr>
              <a:t>I </a:t>
            </a:r>
            <a:r>
              <a:rPr dirty="0" sz="1450" spc="-10">
                <a:latin typeface="Times New Roman"/>
                <a:cs typeface="Times New Roman"/>
              </a:rPr>
              <a:t>should think it was </a:t>
            </a:r>
            <a:r>
              <a:rPr dirty="0" sz="1450" spc="-5">
                <a:latin typeface="Times New Roman"/>
                <a:cs typeface="Times New Roman"/>
              </a:rPr>
              <a:t>a  </a:t>
            </a:r>
            <a:r>
              <a:rPr dirty="0" sz="1450" spc="-10">
                <a:latin typeface="Times New Roman"/>
                <a:cs typeface="Times New Roman"/>
              </a:rPr>
              <a:t>man's mission to think twice about his wife. But it appears </a:t>
            </a:r>
            <a:r>
              <a:rPr dirty="0" sz="1450" spc="-5">
                <a:latin typeface="Times New Roman"/>
                <a:cs typeface="Times New Roman"/>
              </a:rPr>
              <a:t>not. </a:t>
            </a:r>
            <a:r>
              <a:rPr dirty="0" sz="1450" spc="-10">
                <a:latin typeface="Times New Roman"/>
                <a:cs typeface="Times New Roman"/>
              </a:rPr>
              <a:t>Nothing is  their mission </a:t>
            </a:r>
            <a:r>
              <a:rPr dirty="0" sz="1450" spc="-5">
                <a:latin typeface="Times New Roman"/>
                <a:cs typeface="Times New Roman"/>
              </a:rPr>
              <a:t>but </a:t>
            </a:r>
            <a:r>
              <a:rPr dirty="0" sz="1450" spc="-10">
                <a:latin typeface="Times New Roman"/>
                <a:cs typeface="Times New Roman"/>
              </a:rPr>
              <a:t>to play the fool. Oh!" she broke </a:t>
            </a:r>
            <a:r>
              <a:rPr dirty="0" sz="1450" spc="-5">
                <a:latin typeface="Times New Roman"/>
                <a:cs typeface="Times New Roman"/>
              </a:rPr>
              <a:t>out, </a:t>
            </a:r>
            <a:r>
              <a:rPr dirty="0" sz="1450" spc="-10">
                <a:latin typeface="Times New Roman"/>
                <a:cs typeface="Times New Roman"/>
              </a:rPr>
              <a:t>"is it </a:t>
            </a:r>
            <a:r>
              <a:rPr dirty="0" sz="1450" spc="-5">
                <a:latin typeface="Times New Roman"/>
                <a:cs typeface="Times New Roman"/>
              </a:rPr>
              <a:t>not </a:t>
            </a:r>
            <a:r>
              <a:rPr dirty="0" sz="1450" spc="-10">
                <a:latin typeface="Times New Roman"/>
                <a:cs typeface="Times New Roman"/>
              </a:rPr>
              <a:t>something  dreary to think </a:t>
            </a:r>
            <a:r>
              <a:rPr dirty="0" sz="1450" spc="-5">
                <a:latin typeface="Times New Roman"/>
                <a:cs typeface="Times New Roman"/>
              </a:rPr>
              <a:t>of </a:t>
            </a:r>
            <a:r>
              <a:rPr dirty="0" sz="1450" spc="-10">
                <a:latin typeface="Times New Roman"/>
                <a:cs typeface="Times New Roman"/>
              </a:rPr>
              <a:t>that man </a:t>
            </a:r>
            <a:r>
              <a:rPr dirty="0" sz="1450" spc="-5">
                <a:latin typeface="Times New Roman"/>
                <a:cs typeface="Times New Roman"/>
              </a:rPr>
              <a:t>of </a:t>
            </a:r>
            <a:r>
              <a:rPr dirty="0" sz="1450" spc="-10">
                <a:latin typeface="Times New Roman"/>
                <a:cs typeface="Times New Roman"/>
              </a:rPr>
              <a:t>mine? If </a:t>
            </a:r>
            <a:r>
              <a:rPr dirty="0" sz="1450" spc="-5">
                <a:latin typeface="Times New Roman"/>
                <a:cs typeface="Times New Roman"/>
              </a:rPr>
              <a:t>he </a:t>
            </a:r>
            <a:r>
              <a:rPr dirty="0" sz="1450" spc="-10">
                <a:latin typeface="Times New Roman"/>
                <a:cs typeface="Times New Roman"/>
              </a:rPr>
              <a:t>could only </a:t>
            </a:r>
            <a:r>
              <a:rPr dirty="0" sz="1450" spc="-5">
                <a:latin typeface="Times New Roman"/>
                <a:cs typeface="Times New Roman"/>
              </a:rPr>
              <a:t>do </a:t>
            </a:r>
            <a:r>
              <a:rPr dirty="0" sz="1450" spc="-10">
                <a:latin typeface="Times New Roman"/>
                <a:cs typeface="Times New Roman"/>
              </a:rPr>
              <a:t>it, who would care?  But </a:t>
            </a:r>
            <a:r>
              <a:rPr dirty="0" sz="1450" spc="-5">
                <a:latin typeface="Times New Roman"/>
                <a:cs typeface="Times New Roman"/>
              </a:rPr>
              <a:t>no - not he - no </a:t>
            </a:r>
            <a:r>
              <a:rPr dirty="0" sz="1450" spc="-10">
                <a:latin typeface="Times New Roman"/>
                <a:cs typeface="Times New Roman"/>
              </a:rPr>
              <a:t>more than </a:t>
            </a:r>
            <a:r>
              <a:rPr dirty="0" sz="1450" spc="-5">
                <a:latin typeface="Times New Roman"/>
                <a:cs typeface="Times New Roman"/>
              </a:rPr>
              <a:t>I</a:t>
            </a:r>
            <a:r>
              <a:rPr dirty="0" sz="1450" spc="5">
                <a:latin typeface="Times New Roman"/>
                <a:cs typeface="Times New Roman"/>
              </a:rPr>
              <a:t> </a:t>
            </a:r>
            <a:r>
              <a:rPr dirty="0" sz="1450" spc="-10">
                <a:latin typeface="Times New Roman"/>
                <a:cs typeface="Times New Roman"/>
              </a:rPr>
              <a:t>can!"</a:t>
            </a:r>
            <a:endParaRPr sz="1450">
              <a:latin typeface="Times New Roman"/>
              <a:cs typeface="Times New Roman"/>
            </a:endParaRPr>
          </a:p>
          <a:p>
            <a:pPr marL="12700" marR="2894330">
              <a:lnSpc>
                <a:spcPts val="2590"/>
              </a:lnSpc>
              <a:spcBef>
                <a:spcPts val="165"/>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any children?" asked Elvira.  "No;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I </a:t>
            </a:r>
            <a:r>
              <a:rPr dirty="0" sz="1450" spc="-30">
                <a:latin typeface="Times New Roman"/>
                <a:cs typeface="Times New Roman"/>
              </a:rPr>
              <a:t>may."</a:t>
            </a:r>
            <a:endParaRPr sz="1450">
              <a:latin typeface="Times New Roman"/>
              <a:cs typeface="Times New Roman"/>
            </a:endParaRPr>
          </a:p>
          <a:p>
            <a:pPr marL="12700">
              <a:lnSpc>
                <a:spcPct val="100000"/>
              </a:lnSpc>
              <a:spcBef>
                <a:spcPts val="630"/>
              </a:spcBef>
            </a:pPr>
            <a:r>
              <a:rPr dirty="0" sz="1450" spc="-10">
                <a:latin typeface="Times New Roman"/>
                <a:cs typeface="Times New Roman"/>
              </a:rPr>
              <a:t>"Children change so much," said Elvira, with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sigh.</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And just then from the room below there flew </a:t>
            </a:r>
            <a:r>
              <a:rPr dirty="0" sz="1450" spc="-5">
                <a:latin typeface="Times New Roman"/>
                <a:cs typeface="Times New Roman"/>
              </a:rPr>
              <a:t>up a </a:t>
            </a:r>
            <a:r>
              <a:rPr dirty="0" sz="1450" spc="-10">
                <a:latin typeface="Times New Roman"/>
                <a:cs typeface="Times New Roman"/>
              </a:rPr>
              <a:t>sudden snapping chord </a:t>
            </a:r>
            <a:r>
              <a:rPr dirty="0" sz="1450" spc="-5">
                <a:latin typeface="Times New Roman"/>
                <a:cs typeface="Times New Roman"/>
              </a:rPr>
              <a:t>on  </a:t>
            </a:r>
            <a:r>
              <a:rPr dirty="0" sz="1450" spc="-10">
                <a:latin typeface="Times New Roman"/>
                <a:cs typeface="Times New Roman"/>
              </a:rPr>
              <a:t>the guitar; </a:t>
            </a:r>
            <a:r>
              <a:rPr dirty="0" sz="1450" spc="-5">
                <a:latin typeface="Times New Roman"/>
                <a:cs typeface="Times New Roman"/>
              </a:rPr>
              <a:t>one </a:t>
            </a:r>
            <a:r>
              <a:rPr dirty="0" sz="1450" spc="-10">
                <a:latin typeface="Times New Roman"/>
                <a:cs typeface="Times New Roman"/>
              </a:rPr>
              <a:t>followed after another; then the voice </a:t>
            </a:r>
            <a:r>
              <a:rPr dirty="0" sz="1450" spc="-5">
                <a:latin typeface="Times New Roman"/>
                <a:cs typeface="Times New Roman"/>
              </a:rPr>
              <a:t>of </a:t>
            </a:r>
            <a:r>
              <a:rPr dirty="0" sz="1450" spc="-10">
                <a:latin typeface="Times New Roman"/>
                <a:cs typeface="Times New Roman"/>
              </a:rPr>
              <a:t>Leon joined </a:t>
            </a:r>
            <a:r>
              <a:rPr dirty="0" sz="1450" spc="-5">
                <a:latin typeface="Times New Roman"/>
                <a:cs typeface="Times New Roman"/>
              </a:rPr>
              <a:t>in; </a:t>
            </a:r>
            <a:r>
              <a:rPr dirty="0" sz="1450" spc="-10">
                <a:latin typeface="Times New Roman"/>
                <a:cs typeface="Times New Roman"/>
              </a:rPr>
              <a:t>and  there was an air being played and sung that stopped the speech </a:t>
            </a:r>
            <a:r>
              <a:rPr dirty="0" sz="1450" spc="-5">
                <a:latin typeface="Times New Roman"/>
                <a:cs typeface="Times New Roman"/>
              </a:rPr>
              <a:t>of </a:t>
            </a:r>
            <a:r>
              <a:rPr dirty="0" sz="1450" spc="-10">
                <a:latin typeface="Times New Roman"/>
                <a:cs typeface="Times New Roman"/>
              </a:rPr>
              <a:t>the two  women. The wife </a:t>
            </a:r>
            <a:r>
              <a:rPr dirty="0" sz="1450" spc="-5">
                <a:latin typeface="Times New Roman"/>
                <a:cs typeface="Times New Roman"/>
              </a:rPr>
              <a:t>of </a:t>
            </a:r>
            <a:r>
              <a:rPr dirty="0" sz="1450" spc="-10">
                <a:latin typeface="Times New Roman"/>
                <a:cs typeface="Times New Roman"/>
              </a:rPr>
              <a:t>the painter stood like </a:t>
            </a:r>
            <a:r>
              <a:rPr dirty="0" sz="1450" spc="-5">
                <a:latin typeface="Times New Roman"/>
                <a:cs typeface="Times New Roman"/>
              </a:rPr>
              <a:t>a </a:t>
            </a:r>
            <a:r>
              <a:rPr dirty="0" sz="1450" spc="-10">
                <a:latin typeface="Times New Roman"/>
                <a:cs typeface="Times New Roman"/>
              </a:rPr>
              <a:t>person transfixed; Elvira, looking  into her eyes, could see all manner </a:t>
            </a:r>
            <a:r>
              <a:rPr dirty="0" sz="1450" spc="-5">
                <a:latin typeface="Times New Roman"/>
                <a:cs typeface="Times New Roman"/>
              </a:rPr>
              <a:t>of </a:t>
            </a:r>
            <a:r>
              <a:rPr dirty="0" sz="1450" spc="-10">
                <a:latin typeface="Times New Roman"/>
                <a:cs typeface="Times New Roman"/>
              </a:rPr>
              <a:t>beautiful memories and kind thoughts  that were passing in and </a:t>
            </a:r>
            <a:r>
              <a:rPr dirty="0" sz="1450" spc="-5">
                <a:latin typeface="Times New Roman"/>
                <a:cs typeface="Times New Roman"/>
              </a:rPr>
              <a:t>out of </a:t>
            </a:r>
            <a:r>
              <a:rPr dirty="0" sz="1450" spc="-10">
                <a:latin typeface="Times New Roman"/>
                <a:cs typeface="Times New Roman"/>
              </a:rPr>
              <a:t>her soul with every note; it was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her  youth that went before her; </a:t>
            </a:r>
            <a:r>
              <a:rPr dirty="0" sz="1450" spc="-5">
                <a:latin typeface="Times New Roman"/>
                <a:cs typeface="Times New Roman"/>
              </a:rPr>
              <a:t>a </a:t>
            </a:r>
            <a:r>
              <a:rPr dirty="0" sz="1450" spc="-10">
                <a:latin typeface="Times New Roman"/>
                <a:cs typeface="Times New Roman"/>
              </a:rPr>
              <a:t>green French plain, the smell </a:t>
            </a:r>
            <a:r>
              <a:rPr dirty="0" sz="1450" spc="-5">
                <a:latin typeface="Times New Roman"/>
                <a:cs typeface="Times New Roman"/>
              </a:rPr>
              <a:t>of </a:t>
            </a:r>
            <a:r>
              <a:rPr dirty="0" sz="1450" spc="-10">
                <a:latin typeface="Times New Roman"/>
                <a:cs typeface="Times New Roman"/>
              </a:rPr>
              <a:t>apple-flowers,  the far and shining ringlets </a:t>
            </a:r>
            <a:r>
              <a:rPr dirty="0" sz="1450" spc="-5">
                <a:latin typeface="Times New Roman"/>
                <a:cs typeface="Times New Roman"/>
              </a:rPr>
              <a:t>of a </a:t>
            </a:r>
            <a:r>
              <a:rPr dirty="0" sz="1450" spc="-20">
                <a:latin typeface="Times New Roman"/>
                <a:cs typeface="Times New Roman"/>
              </a:rPr>
              <a:t>river, </a:t>
            </a:r>
            <a:r>
              <a:rPr dirty="0" sz="1450" spc="-10">
                <a:latin typeface="Times New Roman"/>
                <a:cs typeface="Times New Roman"/>
              </a:rPr>
              <a:t>and the words and presence </a:t>
            </a:r>
            <a:r>
              <a:rPr dirty="0" sz="1450" spc="-5">
                <a:latin typeface="Times New Roman"/>
                <a:cs typeface="Times New Roman"/>
              </a:rPr>
              <a:t>of</a:t>
            </a:r>
            <a:r>
              <a:rPr dirty="0" sz="1450" spc="130">
                <a:latin typeface="Times New Roman"/>
                <a:cs typeface="Times New Roman"/>
              </a:rPr>
              <a:t> </a:t>
            </a:r>
            <a:r>
              <a:rPr dirty="0" sz="1450" spc="-10">
                <a:latin typeface="Times New Roman"/>
                <a:cs typeface="Times New Roman"/>
              </a:rPr>
              <a:t>love.</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"Leon has </a:t>
            </a:r>
            <a:r>
              <a:rPr dirty="0" sz="1450" spc="-5">
                <a:latin typeface="Times New Roman"/>
                <a:cs typeface="Times New Roman"/>
              </a:rPr>
              <a:t>hit </a:t>
            </a:r>
            <a:r>
              <a:rPr dirty="0" sz="1450" spc="-10">
                <a:latin typeface="Times New Roman"/>
                <a:cs typeface="Times New Roman"/>
              </a:rPr>
              <a:t>the nail," </a:t>
            </a:r>
            <a:r>
              <a:rPr dirty="0" sz="1450" spc="-5">
                <a:latin typeface="Times New Roman"/>
                <a:cs typeface="Times New Roman"/>
              </a:rPr>
              <a:t>thought </a:t>
            </a:r>
            <a:r>
              <a:rPr dirty="0" sz="1450" spc="-10">
                <a:latin typeface="Times New Roman"/>
                <a:cs typeface="Times New Roman"/>
              </a:rPr>
              <a:t>Elvira to herself. "I wonder</a:t>
            </a:r>
            <a:r>
              <a:rPr dirty="0" sz="1450" spc="50">
                <a:latin typeface="Times New Roman"/>
                <a:cs typeface="Times New Roman"/>
              </a:rPr>
              <a:t> </a:t>
            </a:r>
            <a:r>
              <a:rPr dirty="0" sz="1450" spc="-25">
                <a:latin typeface="Times New Roman"/>
                <a:cs typeface="Times New Roman"/>
              </a:rPr>
              <a:t>how."</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how was plain </a:t>
            </a:r>
            <a:r>
              <a:rPr dirty="0" sz="1450" spc="-5">
                <a:latin typeface="Times New Roman"/>
                <a:cs typeface="Times New Roman"/>
              </a:rPr>
              <a:t>enough. </a:t>
            </a:r>
            <a:r>
              <a:rPr dirty="0" sz="1450" spc="-10">
                <a:latin typeface="Times New Roman"/>
                <a:cs typeface="Times New Roman"/>
              </a:rPr>
              <a:t>Leon had asked the painter if there were </a:t>
            </a:r>
            <a:r>
              <a:rPr dirty="0" sz="1450" spc="-5">
                <a:latin typeface="Times New Roman"/>
                <a:cs typeface="Times New Roman"/>
              </a:rPr>
              <a:t>no </a:t>
            </a:r>
            <a:r>
              <a:rPr dirty="0" sz="1450" spc="-10">
                <a:latin typeface="Times New Roman"/>
                <a:cs typeface="Times New Roman"/>
              </a:rPr>
              <a:t>air  connected with courtship and pleasant times; and having learnt what </a:t>
            </a:r>
            <a:r>
              <a:rPr dirty="0" sz="1450" spc="-5">
                <a:latin typeface="Times New Roman"/>
                <a:cs typeface="Times New Roman"/>
              </a:rPr>
              <a:t>he  </a:t>
            </a:r>
            <a:r>
              <a:rPr dirty="0" sz="1450" spc="-10">
                <a:latin typeface="Times New Roman"/>
                <a:cs typeface="Times New Roman"/>
              </a:rPr>
              <a:t>wished, and allowed an interval to pass, </a:t>
            </a:r>
            <a:r>
              <a:rPr dirty="0" sz="1450" spc="-5">
                <a:latin typeface="Times New Roman"/>
                <a:cs typeface="Times New Roman"/>
              </a:rPr>
              <a:t>he </a:t>
            </a:r>
            <a:r>
              <a:rPr dirty="0" sz="1450" spc="-10">
                <a:latin typeface="Times New Roman"/>
                <a:cs typeface="Times New Roman"/>
              </a:rPr>
              <a:t>had soared forth</a:t>
            </a:r>
            <a:r>
              <a:rPr dirty="0" sz="1450" spc="60">
                <a:latin typeface="Times New Roman"/>
                <a:cs typeface="Times New Roman"/>
              </a:rPr>
              <a:t> </a:t>
            </a:r>
            <a:r>
              <a:rPr dirty="0" sz="1450" spc="-10">
                <a:latin typeface="Times New Roman"/>
                <a:cs typeface="Times New Roman"/>
              </a:rPr>
              <a:t>into</a:t>
            </a:r>
            <a:endParaRPr sz="1450">
              <a:latin typeface="Times New Roman"/>
              <a:cs typeface="Times New Roman"/>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7379334"/>
          </a:xfrm>
          <a:prstGeom prst="rect">
            <a:avLst/>
          </a:prstGeom>
        </p:spPr>
        <p:txBody>
          <a:bodyPr wrap="square" lIns="0" tIns="19685" rIns="0" bIns="0" rtlCol="0" vert="horz">
            <a:spAutoFit/>
          </a:bodyPr>
          <a:lstStyle/>
          <a:p>
            <a:pPr marL="12700" marR="4589145">
              <a:lnSpc>
                <a:spcPts val="1730"/>
              </a:lnSpc>
              <a:spcBef>
                <a:spcPts val="155"/>
              </a:spcBef>
            </a:pPr>
            <a:r>
              <a:rPr dirty="0" sz="1450" spc="-10">
                <a:latin typeface="Times New Roman"/>
                <a:cs typeface="Times New Roman"/>
              </a:rPr>
              <a:t>"O mon</a:t>
            </a:r>
            <a:r>
              <a:rPr dirty="0" sz="1450" spc="-70">
                <a:latin typeface="Times New Roman"/>
                <a:cs typeface="Times New Roman"/>
              </a:rPr>
              <a:t> </a:t>
            </a:r>
            <a:r>
              <a:rPr dirty="0" sz="1450" spc="-10">
                <a:latin typeface="Times New Roman"/>
                <a:cs typeface="Times New Roman"/>
              </a:rPr>
              <a:t>amante,  O mon </a:t>
            </a:r>
            <a:r>
              <a:rPr dirty="0" sz="1450" spc="-20">
                <a:latin typeface="Times New Roman"/>
                <a:cs typeface="Times New Roman"/>
              </a:rPr>
              <a:t>desir,  </a:t>
            </a:r>
            <a:r>
              <a:rPr dirty="0" sz="1450" spc="-10">
                <a:latin typeface="Times New Roman"/>
                <a:cs typeface="Times New Roman"/>
              </a:rPr>
              <a:t>Sachons</a:t>
            </a:r>
            <a:r>
              <a:rPr dirty="0" sz="1450" spc="-40">
                <a:latin typeface="Times New Roman"/>
                <a:cs typeface="Times New Roman"/>
              </a:rPr>
              <a:t> </a:t>
            </a:r>
            <a:r>
              <a:rPr dirty="0" sz="1450" spc="-10">
                <a:latin typeface="Times New Roman"/>
                <a:cs typeface="Times New Roman"/>
              </a:rPr>
              <a:t>cueillir</a:t>
            </a:r>
            <a:endParaRPr sz="1450">
              <a:latin typeface="Times New Roman"/>
              <a:cs typeface="Times New Roman"/>
            </a:endParaRPr>
          </a:p>
          <a:p>
            <a:pPr marL="12700">
              <a:lnSpc>
                <a:spcPts val="1670"/>
              </a:lnSpc>
            </a:pPr>
            <a:r>
              <a:rPr dirty="0" sz="1450" spc="-10">
                <a:latin typeface="Times New Roman"/>
                <a:cs typeface="Times New Roman"/>
              </a:rPr>
              <a:t>L'heure charmante!"</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"Pardon me, Madame," said the painter's wife, "your husband sings admirably  well."</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 sings that with some feeling," replied Elvira, </a:t>
            </a:r>
            <a:r>
              <a:rPr dirty="0" sz="1450" spc="-20">
                <a:latin typeface="Times New Roman"/>
                <a:cs typeface="Times New Roman"/>
              </a:rPr>
              <a:t>critically, </a:t>
            </a:r>
            <a:r>
              <a:rPr dirty="0" sz="1450" spc="-10">
                <a:latin typeface="Times New Roman"/>
                <a:cs typeface="Times New Roman"/>
              </a:rPr>
              <a:t>although she was </a:t>
            </a:r>
            <a:r>
              <a:rPr dirty="0" sz="1450" spc="-5">
                <a:latin typeface="Times New Roman"/>
                <a:cs typeface="Times New Roman"/>
              </a:rPr>
              <a:t>a  </a:t>
            </a:r>
            <a:r>
              <a:rPr dirty="0" sz="1450" spc="-10">
                <a:latin typeface="Times New Roman"/>
                <a:cs typeface="Times New Roman"/>
              </a:rPr>
              <a:t>little moved herself, for the song cut both ways in the upper chamber; "but it is  as an actor and </a:t>
            </a:r>
            <a:r>
              <a:rPr dirty="0" sz="1450" spc="-5">
                <a:latin typeface="Times New Roman"/>
                <a:cs typeface="Times New Roman"/>
              </a:rPr>
              <a:t>not </a:t>
            </a:r>
            <a:r>
              <a:rPr dirty="0" sz="1450" spc="-10">
                <a:latin typeface="Times New Roman"/>
                <a:cs typeface="Times New Roman"/>
              </a:rPr>
              <a:t>as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musician."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"Life is very sad," said the other; "it so wastes away under one's</a:t>
            </a:r>
            <a:r>
              <a:rPr dirty="0" sz="1450" spc="114">
                <a:latin typeface="Times New Roman"/>
                <a:cs typeface="Times New Roman"/>
              </a:rPr>
              <a:t> </a:t>
            </a:r>
            <a:r>
              <a:rPr dirty="0" sz="1450" spc="-10">
                <a:latin typeface="Times New Roman"/>
                <a:cs typeface="Times New Roman"/>
              </a:rPr>
              <a:t>fingers."</a:t>
            </a:r>
            <a:endParaRPr sz="1450">
              <a:latin typeface="Times New Roman"/>
              <a:cs typeface="Times New Roman"/>
            </a:endParaRPr>
          </a:p>
          <a:p>
            <a:pPr algn="just" marL="12700" marR="7620">
              <a:lnSpc>
                <a:spcPts val="1730"/>
              </a:lnSpc>
              <a:spcBef>
                <a:spcPts val="915"/>
              </a:spcBef>
            </a:pPr>
            <a:r>
              <a:rPr dirty="0" sz="1450" spc="-10">
                <a:latin typeface="Times New Roman"/>
                <a:cs typeface="Times New Roman"/>
              </a:rPr>
              <a:t>"I have </a:t>
            </a:r>
            <a:r>
              <a:rPr dirty="0" sz="1450" spc="-5">
                <a:latin typeface="Times New Roman"/>
                <a:cs typeface="Times New Roman"/>
              </a:rPr>
              <a:t>not </a:t>
            </a:r>
            <a:r>
              <a:rPr dirty="0" sz="1450" spc="-10">
                <a:latin typeface="Times New Roman"/>
                <a:cs typeface="Times New Roman"/>
              </a:rPr>
              <a:t>found it </a:t>
            </a:r>
            <a:r>
              <a:rPr dirty="0" sz="1450" spc="-5">
                <a:latin typeface="Times New Roman"/>
                <a:cs typeface="Times New Roman"/>
              </a:rPr>
              <a:t>so," </a:t>
            </a:r>
            <a:r>
              <a:rPr dirty="0" sz="1450" spc="-10">
                <a:latin typeface="Times New Roman"/>
                <a:cs typeface="Times New Roman"/>
              </a:rPr>
              <a:t>replied Elvira. "I think the </a:t>
            </a:r>
            <a:r>
              <a:rPr dirty="0" sz="1450" spc="-5">
                <a:latin typeface="Times New Roman"/>
                <a:cs typeface="Times New Roman"/>
              </a:rPr>
              <a:t>good </a:t>
            </a:r>
            <a:r>
              <a:rPr dirty="0" sz="1450" spc="-10">
                <a:latin typeface="Times New Roman"/>
                <a:cs typeface="Times New Roman"/>
              </a:rPr>
              <a:t>parts </a:t>
            </a:r>
            <a:r>
              <a:rPr dirty="0" sz="1450" spc="-5">
                <a:latin typeface="Times New Roman"/>
                <a:cs typeface="Times New Roman"/>
              </a:rPr>
              <a:t>of </a:t>
            </a:r>
            <a:r>
              <a:rPr dirty="0" sz="1450" spc="-10">
                <a:latin typeface="Times New Roman"/>
                <a:cs typeface="Times New Roman"/>
              </a:rPr>
              <a:t>it last and  grow greater every</a:t>
            </a:r>
            <a:r>
              <a:rPr dirty="0" sz="1450">
                <a:latin typeface="Times New Roman"/>
                <a:cs typeface="Times New Roman"/>
              </a:rPr>
              <a:t> </a:t>
            </a:r>
            <a:r>
              <a:rPr dirty="0" sz="1450" spc="-25">
                <a:latin typeface="Times New Roman"/>
                <a:cs typeface="Times New Roman"/>
              </a:rPr>
              <a:t>day."</a:t>
            </a:r>
            <a:endParaRPr sz="1450">
              <a:latin typeface="Times New Roman"/>
              <a:cs typeface="Times New Roman"/>
            </a:endParaRPr>
          </a:p>
          <a:p>
            <a:pPr algn="just" marL="12700">
              <a:lnSpc>
                <a:spcPct val="100000"/>
              </a:lnSpc>
              <a:spcBef>
                <a:spcPts val="795"/>
              </a:spcBef>
            </a:pPr>
            <a:r>
              <a:rPr dirty="0" sz="1450" spc="-20">
                <a:latin typeface="Times New Roman"/>
                <a:cs typeface="Times New Roman"/>
              </a:rPr>
              <a:t>"Frankly, </a:t>
            </a:r>
            <a:r>
              <a:rPr dirty="0" sz="1450" spc="-10">
                <a:latin typeface="Times New Roman"/>
                <a:cs typeface="Times New Roman"/>
              </a:rPr>
              <a:t>how would </a:t>
            </a:r>
            <a:r>
              <a:rPr dirty="0" sz="1450" spc="-5">
                <a:latin typeface="Times New Roman"/>
                <a:cs typeface="Times New Roman"/>
              </a:rPr>
              <a:t>you </a:t>
            </a:r>
            <a:r>
              <a:rPr dirty="0" sz="1450" spc="-10">
                <a:latin typeface="Times New Roman"/>
                <a:cs typeface="Times New Roman"/>
              </a:rPr>
              <a:t>advise</a:t>
            </a:r>
            <a:r>
              <a:rPr dirty="0" sz="1450" spc="1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a:lnSpc>
                <a:spcPts val="1730"/>
              </a:lnSpc>
              <a:spcBef>
                <a:spcPts val="919"/>
              </a:spcBef>
            </a:pPr>
            <a:r>
              <a:rPr dirty="0" sz="1450" spc="-20">
                <a:latin typeface="Times New Roman"/>
                <a:cs typeface="Times New Roman"/>
              </a:rPr>
              <a:t>"Frankly, </a:t>
            </a:r>
            <a:r>
              <a:rPr dirty="0" sz="1450" spc="-5">
                <a:latin typeface="Times New Roman"/>
                <a:cs typeface="Times New Roman"/>
              </a:rPr>
              <a:t>I </a:t>
            </a:r>
            <a:r>
              <a:rPr dirty="0" sz="1450" spc="-10">
                <a:latin typeface="Times New Roman"/>
                <a:cs typeface="Times New Roman"/>
              </a:rPr>
              <a:t>would let my husband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wished. He is obviously </a:t>
            </a:r>
            <a:r>
              <a:rPr dirty="0" sz="1450" spc="-5">
                <a:latin typeface="Times New Roman"/>
                <a:cs typeface="Times New Roman"/>
              </a:rPr>
              <a:t>a </a:t>
            </a:r>
            <a:r>
              <a:rPr dirty="0" sz="1450" spc="-10">
                <a:latin typeface="Times New Roman"/>
                <a:cs typeface="Times New Roman"/>
              </a:rPr>
              <a:t>very  loving painter;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yet tried him as </a:t>
            </a:r>
            <a:r>
              <a:rPr dirty="0" sz="1450" spc="-5">
                <a:latin typeface="Times New Roman"/>
                <a:cs typeface="Times New Roman"/>
              </a:rPr>
              <a:t>a </a:t>
            </a:r>
            <a:r>
              <a:rPr dirty="0" sz="1450" spc="-10">
                <a:latin typeface="Times New Roman"/>
                <a:cs typeface="Times New Roman"/>
              </a:rPr>
              <a:t>clerk. And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 </a:t>
            </a:r>
            <a:r>
              <a:rPr dirty="0" sz="1450" spc="-10">
                <a:latin typeface="Times New Roman"/>
                <a:cs typeface="Times New Roman"/>
              </a:rPr>
              <a:t>if it were  only as the possible father </a:t>
            </a:r>
            <a:r>
              <a:rPr dirty="0" sz="1450" spc="-5">
                <a:latin typeface="Times New Roman"/>
                <a:cs typeface="Times New Roman"/>
              </a:rPr>
              <a:t>of your </a:t>
            </a:r>
            <a:r>
              <a:rPr dirty="0" sz="1450" spc="-10">
                <a:latin typeface="Times New Roman"/>
                <a:cs typeface="Times New Roman"/>
              </a:rPr>
              <a:t>children </a:t>
            </a:r>
            <a:r>
              <a:rPr dirty="0" sz="1450" spc="-5">
                <a:latin typeface="Times New Roman"/>
                <a:cs typeface="Times New Roman"/>
              </a:rPr>
              <a:t>- </a:t>
            </a:r>
            <a:r>
              <a:rPr dirty="0" sz="1450" spc="-10">
                <a:latin typeface="Times New Roman"/>
                <a:cs typeface="Times New Roman"/>
              </a:rPr>
              <a:t>it is as well to keep him at his  best."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"He is an excellent </a:t>
            </a:r>
            <a:r>
              <a:rPr dirty="0" sz="1450" spc="-20">
                <a:latin typeface="Times New Roman"/>
                <a:cs typeface="Times New Roman"/>
              </a:rPr>
              <a:t>fellow," </a:t>
            </a:r>
            <a:r>
              <a:rPr dirty="0" sz="1450" spc="-10">
                <a:latin typeface="Times New Roman"/>
                <a:cs typeface="Times New Roman"/>
              </a:rPr>
              <a:t>said the</a:t>
            </a:r>
            <a:r>
              <a:rPr dirty="0" sz="1450" spc="30">
                <a:latin typeface="Times New Roman"/>
                <a:cs typeface="Times New Roman"/>
              </a:rPr>
              <a:t> </a:t>
            </a:r>
            <a:r>
              <a:rPr dirty="0" sz="1450" spc="-10">
                <a:latin typeface="Times New Roman"/>
                <a:cs typeface="Times New Roman"/>
              </a:rPr>
              <a:t>wife.</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They kept it </a:t>
            </a:r>
            <a:r>
              <a:rPr dirty="0" sz="1450" spc="-5">
                <a:latin typeface="Times New Roman"/>
                <a:cs typeface="Times New Roman"/>
              </a:rPr>
              <a:t>up </a:t>
            </a:r>
            <a:r>
              <a:rPr dirty="0" sz="1450" spc="-10">
                <a:latin typeface="Times New Roman"/>
                <a:cs typeface="Times New Roman"/>
              </a:rPr>
              <a:t>till sunrise with music and all manner </a:t>
            </a:r>
            <a:r>
              <a:rPr dirty="0" sz="1450" spc="-5">
                <a:latin typeface="Times New Roman"/>
                <a:cs typeface="Times New Roman"/>
              </a:rPr>
              <a:t>of good </a:t>
            </a:r>
            <a:r>
              <a:rPr dirty="0" sz="1450" spc="-10">
                <a:latin typeface="Times New Roman"/>
                <a:cs typeface="Times New Roman"/>
              </a:rPr>
              <a:t>fellowship; and  at sunrise, while the sky was still temperate and </a:t>
            </a:r>
            <a:r>
              <a:rPr dirty="0" sz="1450" spc="-20">
                <a:latin typeface="Times New Roman"/>
                <a:cs typeface="Times New Roman"/>
              </a:rPr>
              <a:t>clear, </a:t>
            </a:r>
            <a:r>
              <a:rPr dirty="0" sz="1450" spc="-10">
                <a:latin typeface="Times New Roman"/>
                <a:cs typeface="Times New Roman"/>
              </a:rPr>
              <a:t>they separated </a:t>
            </a:r>
            <a:r>
              <a:rPr dirty="0" sz="1450" spc="-5">
                <a:latin typeface="Times New Roman"/>
                <a:cs typeface="Times New Roman"/>
              </a:rPr>
              <a:t>on </a:t>
            </a:r>
            <a:r>
              <a:rPr dirty="0" sz="1450" spc="-10">
                <a:latin typeface="Times New Roman"/>
                <a:cs typeface="Times New Roman"/>
              </a:rPr>
              <a:t>the  threshold with </a:t>
            </a:r>
            <a:r>
              <a:rPr dirty="0" sz="1450" spc="-5">
                <a:latin typeface="Times New Roman"/>
                <a:cs typeface="Times New Roman"/>
              </a:rPr>
              <a:t>a </a:t>
            </a:r>
            <a:r>
              <a:rPr dirty="0" sz="1450" spc="-10">
                <a:latin typeface="Times New Roman"/>
                <a:cs typeface="Times New Roman"/>
              </a:rPr>
              <a:t>thousand excellent wishes for each other's welfare. Castel-le-  Gachis was beginning to send </a:t>
            </a:r>
            <a:r>
              <a:rPr dirty="0" sz="1450" spc="-5">
                <a:latin typeface="Times New Roman"/>
                <a:cs typeface="Times New Roman"/>
              </a:rPr>
              <a:t>up </a:t>
            </a:r>
            <a:r>
              <a:rPr dirty="0" sz="1450" spc="-10">
                <a:latin typeface="Times New Roman"/>
                <a:cs typeface="Times New Roman"/>
              </a:rPr>
              <a:t>its smoke against the golden East; and the  church bell was ringing</a:t>
            </a:r>
            <a:r>
              <a:rPr dirty="0" sz="1450" spc="5">
                <a:latin typeface="Times New Roman"/>
                <a:cs typeface="Times New Roman"/>
              </a:rPr>
              <a:t> </a:t>
            </a:r>
            <a:r>
              <a:rPr dirty="0" sz="1450" spc="-10">
                <a:latin typeface="Times New Roman"/>
                <a:cs typeface="Times New Roman"/>
              </a:rPr>
              <a:t>six.</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"My guitar is </a:t>
            </a:r>
            <a:r>
              <a:rPr dirty="0" sz="1450" spc="-5">
                <a:latin typeface="Times New Roman"/>
                <a:cs typeface="Times New Roman"/>
              </a:rPr>
              <a:t>a </a:t>
            </a:r>
            <a:r>
              <a:rPr dirty="0" sz="1450" spc="-10">
                <a:latin typeface="Times New Roman"/>
                <a:cs typeface="Times New Roman"/>
              </a:rPr>
              <a:t>familiar spirit," said Leon, as </a:t>
            </a:r>
            <a:r>
              <a:rPr dirty="0" sz="1450" spc="-5">
                <a:latin typeface="Times New Roman"/>
                <a:cs typeface="Times New Roman"/>
              </a:rPr>
              <a:t>he </a:t>
            </a:r>
            <a:r>
              <a:rPr dirty="0" sz="1450" spc="-10">
                <a:latin typeface="Times New Roman"/>
                <a:cs typeface="Times New Roman"/>
              </a:rPr>
              <a:t>and Elvira took the nearest  way towards the </a:t>
            </a:r>
            <a:r>
              <a:rPr dirty="0" sz="1450" spc="-5">
                <a:latin typeface="Times New Roman"/>
                <a:cs typeface="Times New Roman"/>
              </a:rPr>
              <a:t>inn, </a:t>
            </a:r>
            <a:r>
              <a:rPr dirty="0" sz="1450" spc="-10">
                <a:latin typeface="Times New Roman"/>
                <a:cs typeface="Times New Roman"/>
              </a:rPr>
              <a:t>"it resuscitated </a:t>
            </a:r>
            <a:r>
              <a:rPr dirty="0" sz="1450" spc="-5">
                <a:latin typeface="Times New Roman"/>
                <a:cs typeface="Times New Roman"/>
              </a:rPr>
              <a:t>a </a:t>
            </a:r>
            <a:r>
              <a:rPr dirty="0" sz="1450" spc="-20">
                <a:latin typeface="Times New Roman"/>
                <a:cs typeface="Times New Roman"/>
              </a:rPr>
              <a:t>Commissary, </a:t>
            </a:r>
            <a:r>
              <a:rPr dirty="0" sz="1450" spc="-10">
                <a:latin typeface="Times New Roman"/>
                <a:cs typeface="Times New Roman"/>
              </a:rPr>
              <a:t>created an English tourist,  and reconciled </a:t>
            </a:r>
            <a:r>
              <a:rPr dirty="0" sz="1450" spc="-5">
                <a:latin typeface="Times New Roman"/>
                <a:cs typeface="Times New Roman"/>
              </a:rPr>
              <a:t>a </a:t>
            </a:r>
            <a:r>
              <a:rPr dirty="0" sz="1450" spc="-10">
                <a:latin typeface="Times New Roman"/>
                <a:cs typeface="Times New Roman"/>
              </a:rPr>
              <a:t>man and</a:t>
            </a:r>
            <a:r>
              <a:rPr dirty="0" sz="1450" spc="5">
                <a:latin typeface="Times New Roman"/>
                <a:cs typeface="Times New Roman"/>
              </a:rPr>
              <a:t> </a:t>
            </a:r>
            <a:r>
              <a:rPr dirty="0" sz="1450" spc="-10">
                <a:latin typeface="Times New Roman"/>
                <a:cs typeface="Times New Roman"/>
              </a:rPr>
              <a:t>wife."</a:t>
            </a:r>
            <a:endParaRPr sz="1450">
              <a:latin typeface="Times New Roman"/>
              <a:cs typeface="Times New Roman"/>
            </a:endParaRPr>
          </a:p>
          <a:p>
            <a:pPr algn="just" marL="12700" marR="405130">
              <a:lnSpc>
                <a:spcPts val="2590"/>
              </a:lnSpc>
              <a:spcBef>
                <a:spcPts val="175"/>
              </a:spcBef>
            </a:pPr>
            <a:r>
              <a:rPr dirty="0" sz="1450" spc="-10">
                <a:latin typeface="Times New Roman"/>
                <a:cs typeface="Times New Roman"/>
              </a:rPr>
              <a:t>Stubbs, </a:t>
            </a:r>
            <a:r>
              <a:rPr dirty="0" sz="1450" spc="-5">
                <a:latin typeface="Times New Roman"/>
                <a:cs typeface="Times New Roman"/>
              </a:rPr>
              <a:t>on </a:t>
            </a:r>
            <a:r>
              <a:rPr dirty="0" sz="1450" spc="-10">
                <a:latin typeface="Times New Roman"/>
                <a:cs typeface="Times New Roman"/>
              </a:rPr>
              <a:t>his part, went </a:t>
            </a:r>
            <a:r>
              <a:rPr dirty="0" sz="1450" spc="-15">
                <a:latin typeface="Times New Roman"/>
                <a:cs typeface="Times New Roman"/>
              </a:rPr>
              <a:t>off </a:t>
            </a:r>
            <a:r>
              <a:rPr dirty="0" sz="1450" spc="-10">
                <a:latin typeface="Times New Roman"/>
                <a:cs typeface="Times New Roman"/>
              </a:rPr>
              <a:t>into the morning with reflections </a:t>
            </a:r>
            <a:r>
              <a:rPr dirty="0" sz="1450" spc="-5">
                <a:latin typeface="Times New Roman"/>
                <a:cs typeface="Times New Roman"/>
              </a:rPr>
              <a:t>of </a:t>
            </a:r>
            <a:r>
              <a:rPr dirty="0" sz="1450" spc="-10">
                <a:latin typeface="Times New Roman"/>
                <a:cs typeface="Times New Roman"/>
              </a:rPr>
              <a:t>his own.  "They are all mad," </a:t>
            </a:r>
            <a:r>
              <a:rPr dirty="0" sz="1450" spc="-5">
                <a:latin typeface="Times New Roman"/>
                <a:cs typeface="Times New Roman"/>
              </a:rPr>
              <a:t>thought </a:t>
            </a:r>
            <a:r>
              <a:rPr dirty="0" sz="1450" spc="-10">
                <a:latin typeface="Times New Roman"/>
                <a:cs typeface="Times New Roman"/>
              </a:rPr>
              <a:t>he, "all mad </a:t>
            </a:r>
            <a:r>
              <a:rPr dirty="0" sz="1450" spc="-5">
                <a:latin typeface="Times New Roman"/>
                <a:cs typeface="Times New Roman"/>
              </a:rPr>
              <a:t>- but </a:t>
            </a:r>
            <a:r>
              <a:rPr dirty="0" sz="1450" spc="-10">
                <a:latin typeface="Times New Roman"/>
                <a:cs typeface="Times New Roman"/>
              </a:rPr>
              <a:t>wonderfully</a:t>
            </a:r>
            <a:r>
              <a:rPr dirty="0" sz="1450" spc="55">
                <a:latin typeface="Times New Roman"/>
                <a:cs typeface="Times New Roman"/>
              </a:rPr>
              <a:t> </a:t>
            </a:r>
            <a:r>
              <a:rPr dirty="0" sz="1450" spc="-10">
                <a:latin typeface="Times New Roman"/>
                <a:cs typeface="Times New Roman"/>
              </a:rPr>
              <a:t>decent."</a:t>
            </a:r>
            <a:endParaRPr sz="1450">
              <a:latin typeface="Times New Roman"/>
              <a:cs typeface="Times New Roman"/>
            </a:endParaRPr>
          </a:p>
        </p:txBody>
      </p:sp>
      <p:sp>
        <p:nvSpPr>
          <p:cNvPr id="3" name="object 3"/>
          <p:cNvSpPr/>
          <p:nvPr/>
        </p:nvSpPr>
        <p:spPr>
          <a:xfrm>
            <a:off x="2618111" y="8643228"/>
            <a:ext cx="2323779" cy="513316"/>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2035444" y="9325644"/>
            <a:ext cx="3489960" cy="610870"/>
          </a:xfrm>
          <a:prstGeom prst="rect">
            <a:avLst/>
          </a:prstGeom>
        </p:spPr>
        <p:txBody>
          <a:bodyPr wrap="square" lIns="0" tIns="84455" rIns="0" bIns="0" rtlCol="0" vert="horz">
            <a:spAutoFit/>
          </a:bodyPr>
          <a:lstStyle/>
          <a:p>
            <a:pPr algn="ctr">
              <a:lnSpc>
                <a:spcPct val="100000"/>
              </a:lnSpc>
              <a:spcBef>
                <a:spcPts val="665"/>
              </a:spcBef>
            </a:pPr>
            <a:r>
              <a:rPr dirty="0" sz="1450" spc="-10">
                <a:latin typeface="Times New Roman"/>
                <a:cs typeface="Times New Roman"/>
              </a:rPr>
              <a:t>Liked This</a:t>
            </a:r>
            <a:r>
              <a:rPr dirty="0" sz="1450" spc="-5">
                <a:latin typeface="Times New Roman"/>
                <a:cs typeface="Times New Roman"/>
              </a:rPr>
              <a:t> </a:t>
            </a:r>
            <a:r>
              <a:rPr dirty="0" sz="1450" spc="-10">
                <a:latin typeface="Times New Roman"/>
                <a:cs typeface="Times New Roman"/>
              </a:rPr>
              <a:t>Book?</a:t>
            </a:r>
            <a:endParaRPr sz="1450">
              <a:latin typeface="Times New Roman"/>
              <a:cs typeface="Times New Roman"/>
            </a:endParaRPr>
          </a:p>
          <a:p>
            <a:pPr algn="ctr">
              <a:lnSpc>
                <a:spcPct val="100000"/>
              </a:lnSpc>
              <a:spcBef>
                <a:spcPts val="565"/>
              </a:spcBef>
            </a:pPr>
            <a:r>
              <a:rPr dirty="0" sz="1450" spc="-10">
                <a:latin typeface="Times New Roman"/>
                <a:cs typeface="Times New Roman"/>
              </a:rPr>
              <a:t>For More FREE e-Books visit</a:t>
            </a:r>
            <a:r>
              <a:rPr dirty="0" sz="1450" spc="25">
                <a:latin typeface="Times New Roman"/>
                <a:cs typeface="Times New Roman"/>
              </a:rPr>
              <a:t> </a:t>
            </a:r>
            <a:r>
              <a:rPr dirty="0" u="sng" sz="1450" spc="-10">
                <a:solidFill>
                  <a:srgbClr val="0000FF"/>
                </a:solidFill>
                <a:uFill>
                  <a:solidFill>
                    <a:srgbClr val="0000FF"/>
                  </a:solidFill>
                </a:uFill>
                <a:latin typeface="Times New Roman"/>
                <a:cs typeface="Times New Roman"/>
                <a:hlinkClick r:id="rId3"/>
              </a:rPr>
              <a:t>Freeditorial.com</a:t>
            </a:r>
            <a:endParaRPr sz="1450">
              <a:latin typeface="Times New Roman"/>
              <a:cs typeface="Times New Roman"/>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24496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"He drank near </a:t>
            </a:r>
            <a:r>
              <a:rPr dirty="0" sz="1450" spc="-5">
                <a:latin typeface="Times New Roman"/>
                <a:cs typeface="Times New Roman"/>
              </a:rPr>
              <a:t>upon a </a:t>
            </a:r>
            <a:r>
              <a:rPr dirty="0" sz="1450" spc="-10">
                <a:latin typeface="Times New Roman"/>
                <a:cs typeface="Times New Roman"/>
              </a:rPr>
              <a:t>pint, and little enough </a:t>
            </a:r>
            <a:r>
              <a:rPr dirty="0" sz="1450" spc="-5">
                <a:latin typeface="Times New Roman"/>
                <a:cs typeface="Times New Roman"/>
              </a:rPr>
              <a:t>good </a:t>
            </a:r>
            <a:r>
              <a:rPr dirty="0" sz="1450" spc="-10">
                <a:latin typeface="Times New Roman"/>
                <a:cs typeface="Times New Roman"/>
              </a:rPr>
              <a:t>it seemed to </a:t>
            </a:r>
            <a:r>
              <a:rPr dirty="0" sz="1450" spc="-5">
                <a:latin typeface="Times New Roman"/>
                <a:cs typeface="Times New Roman"/>
              </a:rPr>
              <a:t>do</a:t>
            </a:r>
            <a:r>
              <a:rPr dirty="0" sz="1450" spc="8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985">
              <a:lnSpc>
                <a:spcPts val="1730"/>
              </a:lnSpc>
              <a:spcBef>
                <a:spcPts val="915"/>
              </a:spcBef>
            </a:pPr>
            <a:r>
              <a:rPr dirty="0" sz="1450" spc="-10">
                <a:latin typeface="Times New Roman"/>
                <a:cs typeface="Times New Roman"/>
              </a:rPr>
              <a:t>"I am more amenable to treatment," said the Prince, </a:t>
            </a:r>
            <a:r>
              <a:rPr dirty="0" sz="1450" spc="-5">
                <a:latin typeface="Times New Roman"/>
                <a:cs typeface="Times New Roman"/>
              </a:rPr>
              <a:t>a good </a:t>
            </a:r>
            <a:r>
              <a:rPr dirty="0" sz="1450" spc="-10">
                <a:latin typeface="Times New Roman"/>
                <a:cs typeface="Times New Roman"/>
              </a:rPr>
              <a:t>deal revived. "I am  my own man again at once, as </a:t>
            </a:r>
            <a:r>
              <a:rPr dirty="0" sz="1450" spc="-5">
                <a:latin typeface="Times New Roman"/>
                <a:cs typeface="Times New Roman"/>
              </a:rPr>
              <a:t>you </a:t>
            </a:r>
            <a:r>
              <a:rPr dirty="0" sz="1450" spc="-10">
                <a:latin typeface="Times New Roman"/>
                <a:cs typeface="Times New Roman"/>
              </a:rPr>
              <a:t>perceive. And so, let me ask </a:t>
            </a:r>
            <a:r>
              <a:rPr dirty="0" sz="1450" spc="-5">
                <a:latin typeface="Times New Roman"/>
                <a:cs typeface="Times New Roman"/>
              </a:rPr>
              <a:t>you, </a:t>
            </a:r>
            <a:r>
              <a:rPr dirty="0" sz="1450" spc="-10">
                <a:latin typeface="Times New Roman"/>
                <a:cs typeface="Times New Roman"/>
              </a:rPr>
              <a:t>what are  my directions?"</a:t>
            </a:r>
            <a:endParaRPr sz="1450">
              <a:latin typeface="Times New Roman"/>
              <a:cs typeface="Times New Roman"/>
            </a:endParaRPr>
          </a:p>
          <a:p>
            <a:pPr algn="just" marL="12700" marR="5080">
              <a:lnSpc>
                <a:spcPts val="1730"/>
              </a:lnSpc>
              <a:spcBef>
                <a:spcPts val="860"/>
              </a:spcBef>
            </a:pPr>
            <a:r>
              <a:rPr dirty="0" sz="1450" spc="-45">
                <a:latin typeface="Times New Roman"/>
                <a:cs typeface="Times New Roman"/>
              </a:rPr>
              <a:t>"You </a:t>
            </a:r>
            <a:r>
              <a:rPr dirty="0" sz="1450" spc="-10">
                <a:latin typeface="Times New Roman"/>
                <a:cs typeface="Times New Roman"/>
              </a:rPr>
              <a:t>will proceed along the Strand in the direction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City,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the left-  hand pavement, until </a:t>
            </a:r>
            <a:r>
              <a:rPr dirty="0" sz="1450" spc="-5">
                <a:latin typeface="Times New Roman"/>
                <a:cs typeface="Times New Roman"/>
              </a:rPr>
              <a:t>you </a:t>
            </a:r>
            <a:r>
              <a:rPr dirty="0" sz="1450" spc="-10">
                <a:latin typeface="Times New Roman"/>
                <a:cs typeface="Times New Roman"/>
              </a:rPr>
              <a:t>meet the gentleman who has just left the room. He  will continue </a:t>
            </a:r>
            <a:r>
              <a:rPr dirty="0" sz="1450" spc="-5">
                <a:latin typeface="Times New Roman"/>
                <a:cs typeface="Times New Roman"/>
              </a:rPr>
              <a:t>your </a:t>
            </a:r>
            <a:r>
              <a:rPr dirty="0" sz="1450" spc="-10">
                <a:latin typeface="Times New Roman"/>
                <a:cs typeface="Times New Roman"/>
              </a:rPr>
              <a:t>instructions, and him </a:t>
            </a:r>
            <a:r>
              <a:rPr dirty="0" sz="1450" spc="-5">
                <a:latin typeface="Times New Roman"/>
                <a:cs typeface="Times New Roman"/>
              </a:rPr>
              <a:t>you </a:t>
            </a:r>
            <a:r>
              <a:rPr dirty="0" sz="1450" spc="-10">
                <a:latin typeface="Times New Roman"/>
                <a:cs typeface="Times New Roman"/>
              </a:rPr>
              <a:t>will have the kindness to obey;  the authority </a:t>
            </a:r>
            <a:r>
              <a:rPr dirty="0" sz="1450" spc="-5">
                <a:latin typeface="Times New Roman"/>
                <a:cs typeface="Times New Roman"/>
              </a:rPr>
              <a:t>of </a:t>
            </a:r>
            <a:r>
              <a:rPr dirty="0" sz="1450" spc="-10">
                <a:latin typeface="Times New Roman"/>
                <a:cs typeface="Times New Roman"/>
              </a:rPr>
              <a:t>the club is vested in his person for the night. And </a:t>
            </a:r>
            <a:r>
              <a:rPr dirty="0" sz="1450" spc="-25">
                <a:latin typeface="Times New Roman"/>
                <a:cs typeface="Times New Roman"/>
              </a:rPr>
              <a:t>now," </a:t>
            </a:r>
            <a:r>
              <a:rPr dirty="0" sz="1450" spc="-10">
                <a:latin typeface="Times New Roman"/>
                <a:cs typeface="Times New Roman"/>
              </a:rPr>
              <a:t>added  the President, "I wish </a:t>
            </a:r>
            <a:r>
              <a:rPr dirty="0" sz="1450" spc="-5">
                <a:latin typeface="Times New Roman"/>
                <a:cs typeface="Times New Roman"/>
              </a:rPr>
              <a:t>you a </a:t>
            </a:r>
            <a:r>
              <a:rPr dirty="0" sz="1450" spc="-10">
                <a:latin typeface="Times New Roman"/>
                <a:cs typeface="Times New Roman"/>
              </a:rPr>
              <a:t>pleasant</a:t>
            </a:r>
            <a:r>
              <a:rPr dirty="0" sz="1450" spc="15">
                <a:latin typeface="Times New Roman"/>
                <a:cs typeface="Times New Roman"/>
              </a:rPr>
              <a:t> </a:t>
            </a:r>
            <a:r>
              <a:rPr dirty="0" sz="1450" spc="-10">
                <a:latin typeface="Times New Roman"/>
                <a:cs typeface="Times New Roman"/>
              </a:rPr>
              <a:t>walk."</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Florizel acknowledged the salutation rather </a:t>
            </a:r>
            <a:r>
              <a:rPr dirty="0" sz="1450" spc="-20">
                <a:latin typeface="Times New Roman"/>
                <a:cs typeface="Times New Roman"/>
              </a:rPr>
              <a:t>awkwardly, </a:t>
            </a:r>
            <a:r>
              <a:rPr dirty="0" sz="1450" spc="-10">
                <a:latin typeface="Times New Roman"/>
                <a:cs typeface="Times New Roman"/>
              </a:rPr>
              <a:t>and took his leave. He  passed through the smoking-room, where the bulk </a:t>
            </a:r>
            <a:r>
              <a:rPr dirty="0" sz="1450" spc="-5">
                <a:latin typeface="Times New Roman"/>
                <a:cs typeface="Times New Roman"/>
              </a:rPr>
              <a:t>of </a:t>
            </a:r>
            <a:r>
              <a:rPr dirty="0" sz="1450" spc="-10">
                <a:latin typeface="Times New Roman"/>
                <a:cs typeface="Times New Roman"/>
              </a:rPr>
              <a:t>the players were still  consuming champagne, some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himself ordered and paid for;  and </a:t>
            </a:r>
            <a:r>
              <a:rPr dirty="0" sz="1450" spc="-5">
                <a:latin typeface="Times New Roman"/>
                <a:cs typeface="Times New Roman"/>
              </a:rPr>
              <a:t>he </a:t>
            </a:r>
            <a:r>
              <a:rPr dirty="0" sz="1450" spc="-10">
                <a:latin typeface="Times New Roman"/>
                <a:cs typeface="Times New Roman"/>
              </a:rPr>
              <a:t>was surprised to find himself cursing them in his heart. He </a:t>
            </a:r>
            <a:r>
              <a:rPr dirty="0" sz="1450" spc="-5">
                <a:latin typeface="Times New Roman"/>
                <a:cs typeface="Times New Roman"/>
              </a:rPr>
              <a:t>put on </a:t>
            </a:r>
            <a:r>
              <a:rPr dirty="0" sz="1450" spc="-10">
                <a:latin typeface="Times New Roman"/>
                <a:cs typeface="Times New Roman"/>
              </a:rPr>
              <a:t>his  hat and greatcoat in the cabinet, and selected his umbrella from </a:t>
            </a:r>
            <a:r>
              <a:rPr dirty="0" sz="1450" spc="-5">
                <a:latin typeface="Times New Roman"/>
                <a:cs typeface="Times New Roman"/>
              </a:rPr>
              <a:t>a </a:t>
            </a:r>
            <a:r>
              <a:rPr dirty="0" sz="1450" spc="-20">
                <a:latin typeface="Times New Roman"/>
                <a:cs typeface="Times New Roman"/>
              </a:rPr>
              <a:t>corner. </a:t>
            </a:r>
            <a:r>
              <a:rPr dirty="0" sz="1450" spc="-10">
                <a:latin typeface="Times New Roman"/>
                <a:cs typeface="Times New Roman"/>
              </a:rPr>
              <a:t>The  familiarity </a:t>
            </a:r>
            <a:r>
              <a:rPr dirty="0" sz="1450" spc="-5">
                <a:latin typeface="Times New Roman"/>
                <a:cs typeface="Times New Roman"/>
              </a:rPr>
              <a:t>of </a:t>
            </a:r>
            <a:r>
              <a:rPr dirty="0" sz="1450" spc="-10">
                <a:latin typeface="Times New Roman"/>
                <a:cs typeface="Times New Roman"/>
              </a:rPr>
              <a:t>these acts, and the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about them for the last  time, betrayed him into </a:t>
            </a:r>
            <a:r>
              <a:rPr dirty="0" sz="1450" spc="-5">
                <a:latin typeface="Times New Roman"/>
                <a:cs typeface="Times New Roman"/>
              </a:rPr>
              <a:t>a </a:t>
            </a:r>
            <a:r>
              <a:rPr dirty="0" sz="1450" spc="-10">
                <a:latin typeface="Times New Roman"/>
                <a:cs typeface="Times New Roman"/>
              </a:rPr>
              <a:t>fit </a:t>
            </a:r>
            <a:r>
              <a:rPr dirty="0" sz="1450" spc="-5">
                <a:latin typeface="Times New Roman"/>
                <a:cs typeface="Times New Roman"/>
              </a:rPr>
              <a:t>of </a:t>
            </a:r>
            <a:r>
              <a:rPr dirty="0" sz="1450" spc="-10">
                <a:latin typeface="Times New Roman"/>
                <a:cs typeface="Times New Roman"/>
              </a:rPr>
              <a:t>laughter which sounded unpleasantly in his  own ears. He conceived </a:t>
            </a:r>
            <a:r>
              <a:rPr dirty="0" sz="1450" spc="-5">
                <a:latin typeface="Times New Roman"/>
                <a:cs typeface="Times New Roman"/>
              </a:rPr>
              <a:t>a </a:t>
            </a:r>
            <a:r>
              <a:rPr dirty="0" sz="1450" spc="-10">
                <a:latin typeface="Times New Roman"/>
                <a:cs typeface="Times New Roman"/>
              </a:rPr>
              <a:t>reluctance to leave the cabinet, and turned instead to  the </a:t>
            </a:r>
            <a:r>
              <a:rPr dirty="0" sz="1450" spc="-20">
                <a:latin typeface="Times New Roman"/>
                <a:cs typeface="Times New Roman"/>
              </a:rPr>
              <a:t>window.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the lamps and the darkness recalled him to</a:t>
            </a:r>
            <a:r>
              <a:rPr dirty="0" sz="1450" spc="12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"Come, come,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 </a:t>
            </a:r>
            <a:r>
              <a:rPr dirty="0" sz="1450" spc="-10">
                <a:latin typeface="Times New Roman"/>
                <a:cs typeface="Times New Roman"/>
              </a:rPr>
              <a:t>man," </a:t>
            </a:r>
            <a:r>
              <a:rPr dirty="0" sz="1450" spc="-5">
                <a:latin typeface="Times New Roman"/>
                <a:cs typeface="Times New Roman"/>
              </a:rPr>
              <a:t>he </a:t>
            </a:r>
            <a:r>
              <a:rPr dirty="0" sz="1450" spc="-10">
                <a:latin typeface="Times New Roman"/>
                <a:cs typeface="Times New Roman"/>
              </a:rPr>
              <a:t>thought, "and tear myself</a:t>
            </a:r>
            <a:r>
              <a:rPr dirty="0" sz="1450" spc="50">
                <a:latin typeface="Times New Roman"/>
                <a:cs typeface="Times New Roman"/>
              </a:rPr>
              <a:t> </a:t>
            </a:r>
            <a:r>
              <a:rPr dirty="0" sz="1450" spc="-25">
                <a:latin typeface="Times New Roman"/>
                <a:cs typeface="Times New Roman"/>
              </a:rPr>
              <a:t>away."</a:t>
            </a:r>
            <a:endParaRPr sz="1450">
              <a:latin typeface="Times New Roman"/>
              <a:cs typeface="Times New Roman"/>
            </a:endParaRPr>
          </a:p>
          <a:p>
            <a:pPr algn="just" marL="12700" marR="8255">
              <a:lnSpc>
                <a:spcPts val="1730"/>
              </a:lnSpc>
              <a:spcBef>
                <a:spcPts val="919"/>
              </a:spcBef>
            </a:pPr>
            <a:r>
              <a:rPr dirty="0" sz="1450" spc="-10">
                <a:latin typeface="Times New Roman"/>
                <a:cs typeface="Times New Roman"/>
              </a:rPr>
              <a:t>At the corner </a:t>
            </a:r>
            <a:r>
              <a:rPr dirty="0" sz="1450" spc="-5">
                <a:latin typeface="Times New Roman"/>
                <a:cs typeface="Times New Roman"/>
              </a:rPr>
              <a:t>of </a:t>
            </a:r>
            <a:r>
              <a:rPr dirty="0" sz="1450" spc="-10">
                <a:latin typeface="Times New Roman"/>
                <a:cs typeface="Times New Roman"/>
              </a:rPr>
              <a:t>Box Court three men fell </a:t>
            </a:r>
            <a:r>
              <a:rPr dirty="0" sz="1450" spc="-5">
                <a:latin typeface="Times New Roman"/>
                <a:cs typeface="Times New Roman"/>
              </a:rPr>
              <a:t>upon </a:t>
            </a:r>
            <a:r>
              <a:rPr dirty="0" sz="1450" spc="-10">
                <a:latin typeface="Times New Roman"/>
                <a:cs typeface="Times New Roman"/>
              </a:rPr>
              <a:t>Prince Florizel and </a:t>
            </a:r>
            <a:r>
              <a:rPr dirty="0" sz="1450" spc="-5">
                <a:latin typeface="Times New Roman"/>
                <a:cs typeface="Times New Roman"/>
              </a:rPr>
              <a:t>he </a:t>
            </a:r>
            <a:r>
              <a:rPr dirty="0" sz="1450" spc="-10">
                <a:latin typeface="Times New Roman"/>
                <a:cs typeface="Times New Roman"/>
              </a:rPr>
              <a:t>was  unceremoniously thrust into </a:t>
            </a:r>
            <a:r>
              <a:rPr dirty="0" sz="1450" spc="-5">
                <a:latin typeface="Times New Roman"/>
                <a:cs typeface="Times New Roman"/>
              </a:rPr>
              <a:t>a </a:t>
            </a:r>
            <a:r>
              <a:rPr dirty="0" sz="1450" spc="-10">
                <a:latin typeface="Times New Roman"/>
                <a:cs typeface="Times New Roman"/>
              </a:rPr>
              <a:t>carriage, which at once drove rapidly </a:t>
            </a:r>
            <a:r>
              <a:rPr dirty="0" sz="1450" spc="-30">
                <a:latin typeface="Times New Roman"/>
                <a:cs typeface="Times New Roman"/>
              </a:rPr>
              <a:t>away.  </a:t>
            </a:r>
            <a:r>
              <a:rPr dirty="0" sz="1450" spc="-10">
                <a:latin typeface="Times New Roman"/>
                <a:cs typeface="Times New Roman"/>
              </a:rPr>
              <a:t>There was already an</a:t>
            </a:r>
            <a:r>
              <a:rPr dirty="0" sz="1450" spc="5">
                <a:latin typeface="Times New Roman"/>
                <a:cs typeface="Times New Roman"/>
              </a:rPr>
              <a:t> </a:t>
            </a:r>
            <a:r>
              <a:rPr dirty="0" sz="1450" spc="-10">
                <a:latin typeface="Times New Roman"/>
                <a:cs typeface="Times New Roman"/>
              </a:rPr>
              <a:t>occupant.</a:t>
            </a:r>
            <a:endParaRPr sz="1450">
              <a:latin typeface="Times New Roman"/>
              <a:cs typeface="Times New Roman"/>
            </a:endParaRPr>
          </a:p>
          <a:p>
            <a:pPr algn="just" marL="12700">
              <a:lnSpc>
                <a:spcPct val="100000"/>
              </a:lnSpc>
              <a:spcBef>
                <a:spcPts val="795"/>
              </a:spcBef>
            </a:pPr>
            <a:r>
              <a:rPr dirty="0" sz="1450" spc="-20">
                <a:latin typeface="Times New Roman"/>
                <a:cs typeface="Times New Roman"/>
              </a:rPr>
              <a:t>"Will </a:t>
            </a:r>
            <a:r>
              <a:rPr dirty="0" sz="1450" spc="-5">
                <a:latin typeface="Times New Roman"/>
                <a:cs typeface="Times New Roman"/>
              </a:rPr>
              <a:t>your </a:t>
            </a:r>
            <a:r>
              <a:rPr dirty="0" sz="1450" spc="-10">
                <a:latin typeface="Times New Roman"/>
                <a:cs typeface="Times New Roman"/>
              </a:rPr>
              <a:t>Highness pardon my zeal?" said </a:t>
            </a:r>
            <a:r>
              <a:rPr dirty="0" sz="1450" spc="-5">
                <a:latin typeface="Times New Roman"/>
                <a:cs typeface="Times New Roman"/>
              </a:rPr>
              <a:t>a </a:t>
            </a:r>
            <a:r>
              <a:rPr dirty="0" sz="1450" spc="-10">
                <a:latin typeface="Times New Roman"/>
                <a:cs typeface="Times New Roman"/>
              </a:rPr>
              <a:t>well known</a:t>
            </a:r>
            <a:r>
              <a:rPr dirty="0" sz="1450" spc="50">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547370">
              <a:lnSpc>
                <a:spcPct val="149000"/>
              </a:lnSpc>
            </a:pPr>
            <a:r>
              <a:rPr dirty="0" sz="1450" spc="-10">
                <a:latin typeface="Times New Roman"/>
                <a:cs typeface="Times New Roman"/>
              </a:rPr>
              <a:t>The Prince threw himself </a:t>
            </a:r>
            <a:r>
              <a:rPr dirty="0" sz="1450" spc="-5">
                <a:latin typeface="Times New Roman"/>
                <a:cs typeface="Times New Roman"/>
              </a:rPr>
              <a:t>upon </a:t>
            </a:r>
            <a:r>
              <a:rPr dirty="0" sz="1450" spc="-10">
                <a:latin typeface="Times New Roman"/>
                <a:cs typeface="Times New Roman"/>
              </a:rPr>
              <a:t>the Colonel's neck in </a:t>
            </a:r>
            <a:r>
              <a:rPr dirty="0" sz="1450" spc="-5">
                <a:latin typeface="Times New Roman"/>
                <a:cs typeface="Times New Roman"/>
              </a:rPr>
              <a:t>a </a:t>
            </a:r>
            <a:r>
              <a:rPr dirty="0" sz="1450" spc="-10">
                <a:latin typeface="Times New Roman"/>
                <a:cs typeface="Times New Roman"/>
              </a:rPr>
              <a:t>passion </a:t>
            </a:r>
            <a:r>
              <a:rPr dirty="0" sz="1450" spc="-5">
                <a:latin typeface="Times New Roman"/>
                <a:cs typeface="Times New Roman"/>
              </a:rPr>
              <a:t>of </a:t>
            </a:r>
            <a:r>
              <a:rPr dirty="0" sz="1450" spc="-10">
                <a:latin typeface="Times New Roman"/>
                <a:cs typeface="Times New Roman"/>
              </a:rPr>
              <a:t>relief.  "How can </a:t>
            </a:r>
            <a:r>
              <a:rPr dirty="0" sz="1450" spc="-5">
                <a:latin typeface="Times New Roman"/>
                <a:cs typeface="Times New Roman"/>
              </a:rPr>
              <a:t>I </a:t>
            </a:r>
            <a:r>
              <a:rPr dirty="0" sz="1450" spc="-10">
                <a:latin typeface="Times New Roman"/>
                <a:cs typeface="Times New Roman"/>
              </a:rPr>
              <a:t>ever thank you?" </a:t>
            </a:r>
            <a:r>
              <a:rPr dirty="0" sz="1450" spc="-5">
                <a:latin typeface="Times New Roman"/>
                <a:cs typeface="Times New Roman"/>
              </a:rPr>
              <a:t>he </a:t>
            </a:r>
            <a:r>
              <a:rPr dirty="0" sz="1450" spc="-10">
                <a:latin typeface="Times New Roman"/>
                <a:cs typeface="Times New Roman"/>
              </a:rPr>
              <a:t>cried. "And how was this</a:t>
            </a:r>
            <a:r>
              <a:rPr dirty="0" sz="1450" spc="100">
                <a:latin typeface="Times New Roman"/>
                <a:cs typeface="Times New Roman"/>
              </a:rPr>
              <a:t> </a:t>
            </a:r>
            <a:r>
              <a:rPr dirty="0" sz="1450" spc="-15">
                <a:latin typeface="Times New Roman"/>
                <a:cs typeface="Times New Roman"/>
              </a:rPr>
              <a:t>effected?"</a:t>
            </a:r>
            <a:endParaRPr sz="1450">
              <a:latin typeface="Times New Roman"/>
              <a:cs typeface="Times New Roman"/>
            </a:endParaRPr>
          </a:p>
          <a:p>
            <a:pPr algn="just" marL="12700" marR="9525">
              <a:lnSpc>
                <a:spcPts val="1730"/>
              </a:lnSpc>
              <a:spcBef>
                <a:spcPts val="920"/>
              </a:spcBef>
            </a:pPr>
            <a:r>
              <a:rPr dirty="0" sz="1450" spc="-10">
                <a:latin typeface="Times New Roman"/>
                <a:cs typeface="Times New Roman"/>
              </a:rPr>
              <a:t>Although </a:t>
            </a:r>
            <a:r>
              <a:rPr dirty="0" sz="1450" spc="-5">
                <a:latin typeface="Times New Roman"/>
                <a:cs typeface="Times New Roman"/>
              </a:rPr>
              <a:t>he </a:t>
            </a:r>
            <a:r>
              <a:rPr dirty="0" sz="1450" spc="-10">
                <a:latin typeface="Times New Roman"/>
                <a:cs typeface="Times New Roman"/>
              </a:rPr>
              <a:t>had been willing to march </a:t>
            </a:r>
            <a:r>
              <a:rPr dirty="0" sz="1450" spc="-5">
                <a:latin typeface="Times New Roman"/>
                <a:cs typeface="Times New Roman"/>
              </a:rPr>
              <a:t>upon </a:t>
            </a:r>
            <a:r>
              <a:rPr dirty="0" sz="1450" spc="-10">
                <a:latin typeface="Times New Roman"/>
                <a:cs typeface="Times New Roman"/>
              </a:rPr>
              <a:t>his doom, </a:t>
            </a:r>
            <a:r>
              <a:rPr dirty="0" sz="1450" spc="-5">
                <a:latin typeface="Times New Roman"/>
                <a:cs typeface="Times New Roman"/>
              </a:rPr>
              <a:t>he </a:t>
            </a:r>
            <a:r>
              <a:rPr dirty="0" sz="1450" spc="-10">
                <a:latin typeface="Times New Roman"/>
                <a:cs typeface="Times New Roman"/>
              </a:rPr>
              <a:t>was overjoyed to  yield to friendly violence, and return once more to life and</a:t>
            </a:r>
            <a:r>
              <a:rPr dirty="0" sz="1450" spc="75">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marR="5715">
              <a:lnSpc>
                <a:spcPts val="1730"/>
              </a:lnSpc>
              <a:spcBef>
                <a:spcPts val="860"/>
              </a:spcBef>
            </a:pPr>
            <a:r>
              <a:rPr dirty="0" sz="1450" spc="-45">
                <a:latin typeface="Times New Roman"/>
                <a:cs typeface="Times New Roman"/>
              </a:rPr>
              <a:t>"You </a:t>
            </a:r>
            <a:r>
              <a:rPr dirty="0" sz="1450" spc="-10">
                <a:latin typeface="Times New Roman"/>
                <a:cs typeface="Times New Roman"/>
              </a:rPr>
              <a:t>can thank me effectually </a:t>
            </a:r>
            <a:r>
              <a:rPr dirty="0" sz="1450" spc="-5">
                <a:latin typeface="Times New Roman"/>
                <a:cs typeface="Times New Roman"/>
              </a:rPr>
              <a:t>enough," </a:t>
            </a:r>
            <a:r>
              <a:rPr dirty="0" sz="1450" spc="-10">
                <a:latin typeface="Times New Roman"/>
                <a:cs typeface="Times New Roman"/>
              </a:rPr>
              <a:t>replied the Colonel, "by avoiding all  such dangers in the future. And as for </a:t>
            </a:r>
            <a:r>
              <a:rPr dirty="0" sz="1450" spc="-5">
                <a:latin typeface="Times New Roman"/>
                <a:cs typeface="Times New Roman"/>
              </a:rPr>
              <a:t>your </a:t>
            </a:r>
            <a:r>
              <a:rPr dirty="0" sz="1450" spc="-10">
                <a:latin typeface="Times New Roman"/>
                <a:cs typeface="Times New Roman"/>
              </a:rPr>
              <a:t>second question, all has been  managed </a:t>
            </a:r>
            <a:r>
              <a:rPr dirty="0" sz="1450" spc="-5">
                <a:latin typeface="Times New Roman"/>
                <a:cs typeface="Times New Roman"/>
              </a:rPr>
              <a:t>by </a:t>
            </a:r>
            <a:r>
              <a:rPr dirty="0" sz="1450" spc="-10">
                <a:latin typeface="Times New Roman"/>
                <a:cs typeface="Times New Roman"/>
              </a:rPr>
              <a:t>the simplest means. </a:t>
            </a:r>
            <a:r>
              <a:rPr dirty="0" sz="1450" spc="-5">
                <a:latin typeface="Times New Roman"/>
                <a:cs typeface="Times New Roman"/>
              </a:rPr>
              <a:t>I </a:t>
            </a:r>
            <a:r>
              <a:rPr dirty="0" sz="1450" spc="-10">
                <a:latin typeface="Times New Roman"/>
                <a:cs typeface="Times New Roman"/>
              </a:rPr>
              <a:t>arranged this afternoon with </a:t>
            </a:r>
            <a:r>
              <a:rPr dirty="0" sz="1450" spc="-5">
                <a:latin typeface="Times New Roman"/>
                <a:cs typeface="Times New Roman"/>
              </a:rPr>
              <a:t>a </a:t>
            </a:r>
            <a:r>
              <a:rPr dirty="0" sz="1450" spc="-10">
                <a:latin typeface="Times New Roman"/>
                <a:cs typeface="Times New Roman"/>
              </a:rPr>
              <a:t>celebrated  detective. Secrecy has been promised and paid </a:t>
            </a:r>
            <a:r>
              <a:rPr dirty="0" sz="1450" spc="-30">
                <a:latin typeface="Times New Roman"/>
                <a:cs typeface="Times New Roman"/>
              </a:rPr>
              <a:t>for. </a:t>
            </a:r>
            <a:r>
              <a:rPr dirty="0" sz="1450" spc="-45">
                <a:latin typeface="Times New Roman"/>
                <a:cs typeface="Times New Roman"/>
              </a:rPr>
              <a:t>Your </a:t>
            </a:r>
            <a:r>
              <a:rPr dirty="0" sz="1450" spc="-10">
                <a:latin typeface="Times New Roman"/>
                <a:cs typeface="Times New Roman"/>
              </a:rPr>
              <a:t>own servants have  been principally engaged in the </a:t>
            </a:r>
            <a:r>
              <a:rPr dirty="0" sz="1450" spc="-25">
                <a:latin typeface="Times New Roman"/>
                <a:cs typeface="Times New Roman"/>
              </a:rPr>
              <a:t>affair. </a:t>
            </a:r>
            <a:r>
              <a:rPr dirty="0" sz="1450" spc="-10">
                <a:latin typeface="Times New Roman"/>
                <a:cs typeface="Times New Roman"/>
              </a:rPr>
              <a:t>The house in Box Court has been  surrounded since nightfall, and this, which is </a:t>
            </a:r>
            <a:r>
              <a:rPr dirty="0" sz="1450" spc="-5">
                <a:latin typeface="Times New Roman"/>
                <a:cs typeface="Times New Roman"/>
              </a:rPr>
              <a:t>one of your </a:t>
            </a:r>
            <a:r>
              <a:rPr dirty="0" sz="1450" spc="-10">
                <a:latin typeface="Times New Roman"/>
                <a:cs typeface="Times New Roman"/>
              </a:rPr>
              <a:t>own carriages, has  been awaiting </a:t>
            </a:r>
            <a:r>
              <a:rPr dirty="0" sz="1450" spc="-5">
                <a:latin typeface="Times New Roman"/>
                <a:cs typeface="Times New Roman"/>
              </a:rPr>
              <a:t>you </a:t>
            </a:r>
            <a:r>
              <a:rPr dirty="0" sz="1450" spc="-10">
                <a:latin typeface="Times New Roman"/>
                <a:cs typeface="Times New Roman"/>
              </a:rPr>
              <a:t>for nearly an</a:t>
            </a:r>
            <a:r>
              <a:rPr dirty="0" sz="1450" spc="10">
                <a:latin typeface="Times New Roman"/>
                <a:cs typeface="Times New Roman"/>
              </a:rPr>
              <a:t> </a:t>
            </a:r>
            <a:r>
              <a:rPr dirty="0" sz="1450" spc="-20">
                <a:latin typeface="Times New Roman"/>
                <a:cs typeface="Times New Roman"/>
              </a:rPr>
              <a:t>hour."</a:t>
            </a:r>
            <a:endParaRPr sz="1450">
              <a:latin typeface="Times New Roman"/>
              <a:cs typeface="Times New Roman"/>
            </a:endParaRPr>
          </a:p>
          <a:p>
            <a:pPr algn="just" marL="12700" marR="10160">
              <a:lnSpc>
                <a:spcPts val="1730"/>
              </a:lnSpc>
              <a:spcBef>
                <a:spcPts val="850"/>
              </a:spcBef>
            </a:pPr>
            <a:r>
              <a:rPr dirty="0" sz="1450" spc="-10">
                <a:latin typeface="Times New Roman"/>
                <a:cs typeface="Times New Roman"/>
              </a:rPr>
              <a:t>"And the miserable creature who was to have slain me </a:t>
            </a:r>
            <a:r>
              <a:rPr dirty="0" sz="1450" spc="-5">
                <a:latin typeface="Times New Roman"/>
                <a:cs typeface="Times New Roman"/>
              </a:rPr>
              <a:t>- </a:t>
            </a:r>
            <a:r>
              <a:rPr dirty="0" sz="1450" spc="-10">
                <a:latin typeface="Times New Roman"/>
                <a:cs typeface="Times New Roman"/>
              </a:rPr>
              <a:t>what </a:t>
            </a:r>
            <a:r>
              <a:rPr dirty="0" sz="1450" spc="-5">
                <a:latin typeface="Times New Roman"/>
                <a:cs typeface="Times New Roman"/>
              </a:rPr>
              <a:t>of </a:t>
            </a:r>
            <a:r>
              <a:rPr dirty="0" sz="1450" spc="-10">
                <a:latin typeface="Times New Roman"/>
                <a:cs typeface="Times New Roman"/>
              </a:rPr>
              <a:t>him?"  inquired the</a:t>
            </a:r>
            <a:r>
              <a:rPr dirty="0" sz="1450" spc="-5">
                <a:latin typeface="Times New Roman"/>
                <a:cs typeface="Times New Roman"/>
              </a:rPr>
              <a:t> </a:t>
            </a:r>
            <a:r>
              <a:rPr dirty="0" sz="1450" spc="-10">
                <a:latin typeface="Times New Roman"/>
                <a:cs typeface="Times New Roman"/>
              </a:rPr>
              <a:t>Prince.</a:t>
            </a:r>
            <a:endParaRPr sz="14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"He was pinioned as </a:t>
            </a:r>
            <a:r>
              <a:rPr dirty="0" sz="1450" spc="-5">
                <a:latin typeface="Times New Roman"/>
                <a:cs typeface="Times New Roman"/>
              </a:rPr>
              <a:t>he </a:t>
            </a:r>
            <a:r>
              <a:rPr dirty="0" sz="1450" spc="-10">
                <a:latin typeface="Times New Roman"/>
                <a:cs typeface="Times New Roman"/>
              </a:rPr>
              <a:t>left the club," replied the Colonel, "and now awaits  </a:t>
            </a:r>
            <a:r>
              <a:rPr dirty="0" sz="1450" spc="-5">
                <a:latin typeface="Times New Roman"/>
                <a:cs typeface="Times New Roman"/>
              </a:rPr>
              <a:t>your </a:t>
            </a:r>
            <a:r>
              <a:rPr dirty="0" sz="1450" spc="-10">
                <a:latin typeface="Times New Roman"/>
                <a:cs typeface="Times New Roman"/>
              </a:rPr>
              <a:t>sentence at the Palace, where </a:t>
            </a:r>
            <a:r>
              <a:rPr dirty="0" sz="1450" spc="-5">
                <a:latin typeface="Times New Roman"/>
                <a:cs typeface="Times New Roman"/>
              </a:rPr>
              <a:t>he </a:t>
            </a:r>
            <a:r>
              <a:rPr dirty="0" sz="1450" spc="-10">
                <a:latin typeface="Times New Roman"/>
                <a:cs typeface="Times New Roman"/>
              </a:rPr>
              <a:t>will soon </a:t>
            </a:r>
            <a:r>
              <a:rPr dirty="0" sz="1450" spc="-5">
                <a:latin typeface="Times New Roman"/>
                <a:cs typeface="Times New Roman"/>
              </a:rPr>
              <a:t>be </a:t>
            </a:r>
            <a:r>
              <a:rPr dirty="0" sz="1450" spc="-10">
                <a:latin typeface="Times New Roman"/>
                <a:cs typeface="Times New Roman"/>
              </a:rPr>
              <a:t>joined </a:t>
            </a:r>
            <a:r>
              <a:rPr dirty="0" sz="1450" spc="-5">
                <a:latin typeface="Times New Roman"/>
                <a:cs typeface="Times New Roman"/>
              </a:rPr>
              <a:t>by </a:t>
            </a:r>
            <a:r>
              <a:rPr dirty="0" sz="1450" spc="-10">
                <a:latin typeface="Times New Roman"/>
                <a:cs typeface="Times New Roman"/>
              </a:rPr>
              <a:t>his</a:t>
            </a:r>
            <a:r>
              <a:rPr dirty="0" sz="1450" spc="100">
                <a:latin typeface="Times New Roman"/>
                <a:cs typeface="Times New Roman"/>
              </a:rPr>
              <a:t> </a:t>
            </a:r>
            <a:r>
              <a:rPr dirty="0" sz="1450" spc="-10">
                <a:latin typeface="Times New Roman"/>
                <a:cs typeface="Times New Roman"/>
              </a:rPr>
              <a:t>accomplices."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"Geraldine," said the Prince, "you have saved me against my explicit orders,  and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well. </a:t>
            </a:r>
            <a:r>
              <a:rPr dirty="0" sz="1450" spc="-5">
                <a:latin typeface="Times New Roman"/>
                <a:cs typeface="Times New Roman"/>
              </a:rPr>
              <a:t>I </a:t>
            </a:r>
            <a:r>
              <a:rPr dirty="0" sz="1450" spc="-10">
                <a:latin typeface="Times New Roman"/>
                <a:cs typeface="Times New Roman"/>
              </a:rPr>
              <a:t>owe </a:t>
            </a:r>
            <a:r>
              <a:rPr dirty="0" sz="1450" spc="-5">
                <a:latin typeface="Times New Roman"/>
                <a:cs typeface="Times New Roman"/>
              </a:rPr>
              <a:t>you not </a:t>
            </a:r>
            <a:r>
              <a:rPr dirty="0" sz="1450" spc="-10">
                <a:latin typeface="Times New Roman"/>
                <a:cs typeface="Times New Roman"/>
              </a:rPr>
              <a:t>only my life, </a:t>
            </a:r>
            <a:r>
              <a:rPr dirty="0" sz="1450" spc="-5">
                <a:latin typeface="Times New Roman"/>
                <a:cs typeface="Times New Roman"/>
              </a:rPr>
              <a:t>but a </a:t>
            </a:r>
            <a:r>
              <a:rPr dirty="0" sz="1450" spc="-10">
                <a:latin typeface="Times New Roman"/>
                <a:cs typeface="Times New Roman"/>
              </a:rPr>
              <a:t>lesson; and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unworthy </a:t>
            </a:r>
            <a:r>
              <a:rPr dirty="0" sz="1450" spc="-5">
                <a:latin typeface="Times New Roman"/>
                <a:cs typeface="Times New Roman"/>
              </a:rPr>
              <a:t>of </a:t>
            </a:r>
            <a:r>
              <a:rPr dirty="0" sz="1450" spc="-10">
                <a:latin typeface="Times New Roman"/>
                <a:cs typeface="Times New Roman"/>
              </a:rPr>
              <a:t>my rank if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show myself grateful to my </a:t>
            </a:r>
            <a:r>
              <a:rPr dirty="0" sz="1450" spc="-20">
                <a:latin typeface="Times New Roman"/>
                <a:cs typeface="Times New Roman"/>
              </a:rPr>
              <a:t>teacher. </a:t>
            </a:r>
            <a:r>
              <a:rPr dirty="0" sz="1450" spc="-10">
                <a:latin typeface="Times New Roman"/>
                <a:cs typeface="Times New Roman"/>
              </a:rPr>
              <a:t>Let it  </a:t>
            </a:r>
            <a:r>
              <a:rPr dirty="0" sz="1450" spc="-5">
                <a:latin typeface="Times New Roman"/>
                <a:cs typeface="Times New Roman"/>
              </a:rPr>
              <a:t>be </a:t>
            </a:r>
            <a:r>
              <a:rPr dirty="0" sz="1450" spc="-10">
                <a:latin typeface="Times New Roman"/>
                <a:cs typeface="Times New Roman"/>
              </a:rPr>
              <a:t>yours to choose the</a:t>
            </a:r>
            <a:r>
              <a:rPr dirty="0" sz="1450" spc="5">
                <a:latin typeface="Times New Roman"/>
                <a:cs typeface="Times New Roman"/>
              </a:rPr>
              <a:t> </a:t>
            </a:r>
            <a:r>
              <a:rPr dirty="0" sz="1450" spc="-20">
                <a:latin typeface="Times New Roman"/>
                <a:cs typeface="Times New Roman"/>
              </a:rPr>
              <a:t>manner."</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pause, during which the carriage continued to speed through the  streets, and the two men were each buried in his own reflections. The silence  was broken </a:t>
            </a:r>
            <a:r>
              <a:rPr dirty="0" sz="1450" spc="-5">
                <a:latin typeface="Times New Roman"/>
                <a:cs typeface="Times New Roman"/>
              </a:rPr>
              <a:t>by </a:t>
            </a:r>
            <a:r>
              <a:rPr dirty="0" sz="1450" spc="-10">
                <a:latin typeface="Times New Roman"/>
                <a:cs typeface="Times New Roman"/>
              </a:rPr>
              <a:t>Colonel</a:t>
            </a:r>
            <a:r>
              <a:rPr dirty="0" sz="1450">
                <a:latin typeface="Times New Roman"/>
                <a:cs typeface="Times New Roman"/>
              </a:rPr>
              <a:t> </a:t>
            </a:r>
            <a:r>
              <a:rPr dirty="0" sz="1450" spc="-10">
                <a:latin typeface="Times New Roman"/>
                <a:cs typeface="Times New Roman"/>
              </a:rPr>
              <a:t>Geraldine.</a:t>
            </a:r>
            <a:endParaRPr sz="1450">
              <a:latin typeface="Times New Roman"/>
              <a:cs typeface="Times New Roman"/>
            </a:endParaRPr>
          </a:p>
          <a:p>
            <a:pPr algn="just" marL="12700" marR="5080">
              <a:lnSpc>
                <a:spcPts val="1730"/>
              </a:lnSpc>
              <a:spcBef>
                <a:spcPts val="860"/>
              </a:spcBef>
            </a:pPr>
            <a:r>
              <a:rPr dirty="0" sz="1450" spc="-40">
                <a:latin typeface="Times New Roman"/>
                <a:cs typeface="Times New Roman"/>
              </a:rPr>
              <a:t>"Your </a:t>
            </a:r>
            <a:r>
              <a:rPr dirty="0" sz="1450" spc="-10">
                <a:latin typeface="Times New Roman"/>
                <a:cs typeface="Times New Roman"/>
              </a:rPr>
              <a:t>Highness," said he, "has </a:t>
            </a:r>
            <a:r>
              <a:rPr dirty="0" sz="1450" spc="-5">
                <a:latin typeface="Times New Roman"/>
                <a:cs typeface="Times New Roman"/>
              </a:rPr>
              <a:t>by </a:t>
            </a:r>
            <a:r>
              <a:rPr dirty="0" sz="1450" spc="-10">
                <a:latin typeface="Times New Roman"/>
                <a:cs typeface="Times New Roman"/>
              </a:rPr>
              <a:t>this time </a:t>
            </a:r>
            <a:r>
              <a:rPr dirty="0" sz="1450" spc="-5">
                <a:latin typeface="Times New Roman"/>
                <a:cs typeface="Times New Roman"/>
              </a:rPr>
              <a:t>a </a:t>
            </a:r>
            <a:r>
              <a:rPr dirty="0" sz="1450" spc="-10">
                <a:latin typeface="Times New Roman"/>
                <a:cs typeface="Times New Roman"/>
              </a:rPr>
              <a:t>considerable </a:t>
            </a:r>
            <a:r>
              <a:rPr dirty="0" sz="1450" spc="-5">
                <a:latin typeface="Times New Roman"/>
                <a:cs typeface="Times New Roman"/>
              </a:rPr>
              <a:t>body of </a:t>
            </a:r>
            <a:r>
              <a:rPr dirty="0" sz="1450" spc="-10">
                <a:latin typeface="Times New Roman"/>
                <a:cs typeface="Times New Roman"/>
              </a:rPr>
              <a:t>prisoners.  There is at least </a:t>
            </a:r>
            <a:r>
              <a:rPr dirty="0" sz="1450" spc="-5">
                <a:latin typeface="Times New Roman"/>
                <a:cs typeface="Times New Roman"/>
              </a:rPr>
              <a:t>one </a:t>
            </a:r>
            <a:r>
              <a:rPr dirty="0" sz="1450" spc="-10">
                <a:latin typeface="Times New Roman"/>
                <a:cs typeface="Times New Roman"/>
              </a:rPr>
              <a:t>criminal among the number to whom justice should </a:t>
            </a:r>
            <a:r>
              <a:rPr dirty="0" sz="1450" spc="-5">
                <a:latin typeface="Times New Roman"/>
                <a:cs typeface="Times New Roman"/>
              </a:rPr>
              <a:t>be  </a:t>
            </a:r>
            <a:r>
              <a:rPr dirty="0" sz="1450" spc="-10">
                <a:latin typeface="Times New Roman"/>
                <a:cs typeface="Times New Roman"/>
              </a:rPr>
              <a:t>dealt. Our oath forbids </a:t>
            </a:r>
            <a:r>
              <a:rPr dirty="0" sz="1450" spc="-5">
                <a:latin typeface="Times New Roman"/>
                <a:cs typeface="Times New Roman"/>
              </a:rPr>
              <a:t>us </a:t>
            </a:r>
            <a:r>
              <a:rPr dirty="0" sz="1450" spc="-10">
                <a:latin typeface="Times New Roman"/>
                <a:cs typeface="Times New Roman"/>
              </a:rPr>
              <a:t>all recourse to law; and discretion would forbid it  equally if the oath were loosened. May </a:t>
            </a:r>
            <a:r>
              <a:rPr dirty="0" sz="1450" spc="-5">
                <a:latin typeface="Times New Roman"/>
                <a:cs typeface="Times New Roman"/>
              </a:rPr>
              <a:t>I </a:t>
            </a:r>
            <a:r>
              <a:rPr dirty="0" sz="1450" spc="-10">
                <a:latin typeface="Times New Roman"/>
                <a:cs typeface="Times New Roman"/>
              </a:rPr>
              <a:t>inquire </a:t>
            </a:r>
            <a:r>
              <a:rPr dirty="0" sz="1450" spc="-5">
                <a:latin typeface="Times New Roman"/>
                <a:cs typeface="Times New Roman"/>
              </a:rPr>
              <a:t>your </a:t>
            </a:r>
            <a:r>
              <a:rPr dirty="0" sz="1450" spc="-10">
                <a:latin typeface="Times New Roman"/>
                <a:cs typeface="Times New Roman"/>
              </a:rPr>
              <a:t>Highness's</a:t>
            </a:r>
            <a:r>
              <a:rPr dirty="0" sz="1450" spc="105">
                <a:latin typeface="Times New Roman"/>
                <a:cs typeface="Times New Roman"/>
              </a:rPr>
              <a:t> </a:t>
            </a:r>
            <a:r>
              <a:rPr dirty="0" sz="1450" spc="-10">
                <a:latin typeface="Times New Roman"/>
                <a:cs typeface="Times New Roman"/>
              </a:rPr>
              <a:t>intention?"</a:t>
            </a:r>
            <a:endParaRPr sz="1450">
              <a:latin typeface="Times New Roman"/>
              <a:cs typeface="Times New Roman"/>
            </a:endParaRPr>
          </a:p>
          <a:p>
            <a:pPr algn="just" marL="12700" marR="9525">
              <a:lnSpc>
                <a:spcPts val="1730"/>
              </a:lnSpc>
              <a:spcBef>
                <a:spcPts val="855"/>
              </a:spcBef>
            </a:pPr>
            <a:r>
              <a:rPr dirty="0" sz="1450" spc="-10">
                <a:latin typeface="Times New Roman"/>
                <a:cs typeface="Times New Roman"/>
              </a:rPr>
              <a:t>"It is decided," answered Florizel; "the President must fall in duel. It only  remains to choose his</a:t>
            </a:r>
            <a:r>
              <a:rPr dirty="0" sz="1450" spc="10">
                <a:latin typeface="Times New Roman"/>
                <a:cs typeface="Times New Roman"/>
              </a:rPr>
              <a:t> </a:t>
            </a:r>
            <a:r>
              <a:rPr dirty="0" sz="1450" spc="-20">
                <a:latin typeface="Times New Roman"/>
                <a:cs typeface="Times New Roman"/>
              </a:rPr>
              <a:t>adversary."</a:t>
            </a:r>
            <a:endParaRPr sz="1450">
              <a:latin typeface="Times New Roman"/>
              <a:cs typeface="Times New Roman"/>
            </a:endParaRPr>
          </a:p>
          <a:p>
            <a:pPr algn="just" marL="12700" marR="6985">
              <a:lnSpc>
                <a:spcPts val="1730"/>
              </a:lnSpc>
              <a:spcBef>
                <a:spcPts val="860"/>
              </a:spcBef>
            </a:pPr>
            <a:r>
              <a:rPr dirty="0" sz="1450" spc="-40">
                <a:latin typeface="Times New Roman"/>
                <a:cs typeface="Times New Roman"/>
              </a:rPr>
              <a:t>"Your </a:t>
            </a:r>
            <a:r>
              <a:rPr dirty="0" sz="1450" spc="-10">
                <a:latin typeface="Times New Roman"/>
                <a:cs typeface="Times New Roman"/>
              </a:rPr>
              <a:t>Highness has permitted me to name my own recompense," said the  Colonel. </a:t>
            </a:r>
            <a:r>
              <a:rPr dirty="0" sz="1450" spc="-20">
                <a:latin typeface="Times New Roman"/>
                <a:cs typeface="Times New Roman"/>
              </a:rPr>
              <a:t>"Will </a:t>
            </a:r>
            <a:r>
              <a:rPr dirty="0" sz="1450" spc="-5">
                <a:latin typeface="Times New Roman"/>
                <a:cs typeface="Times New Roman"/>
              </a:rPr>
              <a:t>he </a:t>
            </a:r>
            <a:r>
              <a:rPr dirty="0" sz="1450" spc="-10">
                <a:latin typeface="Times New Roman"/>
                <a:cs typeface="Times New Roman"/>
              </a:rPr>
              <a:t>permit me to ask the appointment </a:t>
            </a:r>
            <a:r>
              <a:rPr dirty="0" sz="1450" spc="-5">
                <a:latin typeface="Times New Roman"/>
                <a:cs typeface="Times New Roman"/>
              </a:rPr>
              <a:t>of </a:t>
            </a:r>
            <a:r>
              <a:rPr dirty="0" sz="1450" spc="-10">
                <a:latin typeface="Times New Roman"/>
                <a:cs typeface="Times New Roman"/>
              </a:rPr>
              <a:t>my brother? It is an  honourable post, </a:t>
            </a:r>
            <a:r>
              <a:rPr dirty="0" sz="1450" spc="-5">
                <a:latin typeface="Times New Roman"/>
                <a:cs typeface="Times New Roman"/>
              </a:rPr>
              <a:t>but I </a:t>
            </a:r>
            <a:r>
              <a:rPr dirty="0" sz="1450" spc="-10">
                <a:latin typeface="Times New Roman"/>
                <a:cs typeface="Times New Roman"/>
              </a:rPr>
              <a:t>dare assure </a:t>
            </a:r>
            <a:r>
              <a:rPr dirty="0" sz="1450" spc="-5">
                <a:latin typeface="Times New Roman"/>
                <a:cs typeface="Times New Roman"/>
              </a:rPr>
              <a:t>your </a:t>
            </a:r>
            <a:r>
              <a:rPr dirty="0" sz="1450" spc="-10">
                <a:latin typeface="Times New Roman"/>
                <a:cs typeface="Times New Roman"/>
              </a:rPr>
              <a:t>Highness that the lad will acquit  himself with</a:t>
            </a:r>
            <a:r>
              <a:rPr dirty="0" sz="1450" spc="-5">
                <a:latin typeface="Times New Roman"/>
                <a:cs typeface="Times New Roman"/>
              </a:rPr>
              <a:t> </a:t>
            </a:r>
            <a:r>
              <a:rPr dirty="0" sz="1450" spc="-10">
                <a:latin typeface="Times New Roman"/>
                <a:cs typeface="Times New Roman"/>
              </a:rPr>
              <a:t>credit."</a:t>
            </a:r>
            <a:endParaRPr sz="1450">
              <a:latin typeface="Times New Roman"/>
              <a:cs typeface="Times New Roman"/>
            </a:endParaRPr>
          </a:p>
          <a:p>
            <a:pPr algn="just" marL="12700" marR="8255">
              <a:lnSpc>
                <a:spcPts val="1730"/>
              </a:lnSpc>
              <a:spcBef>
                <a:spcPts val="860"/>
              </a:spcBef>
            </a:pPr>
            <a:r>
              <a:rPr dirty="0" sz="1450" spc="-45">
                <a:latin typeface="Times New Roman"/>
                <a:cs typeface="Times New Roman"/>
              </a:rPr>
              <a:t>"You </a:t>
            </a:r>
            <a:r>
              <a:rPr dirty="0" sz="1450" spc="-10">
                <a:latin typeface="Times New Roman"/>
                <a:cs typeface="Times New Roman"/>
              </a:rPr>
              <a:t>ask me an ungracious </a:t>
            </a:r>
            <a:r>
              <a:rPr dirty="0" sz="1450" spc="-15">
                <a:latin typeface="Times New Roman"/>
                <a:cs typeface="Times New Roman"/>
              </a:rPr>
              <a:t>favour," </a:t>
            </a:r>
            <a:r>
              <a:rPr dirty="0" sz="1450" spc="-10">
                <a:latin typeface="Times New Roman"/>
                <a:cs typeface="Times New Roman"/>
              </a:rPr>
              <a:t>said the Prince, "but </a:t>
            </a:r>
            <a:r>
              <a:rPr dirty="0" sz="1450" spc="-5">
                <a:latin typeface="Times New Roman"/>
                <a:cs typeface="Times New Roman"/>
              </a:rPr>
              <a:t>I </a:t>
            </a:r>
            <a:r>
              <a:rPr dirty="0" sz="1450" spc="-10">
                <a:latin typeface="Times New Roman"/>
                <a:cs typeface="Times New Roman"/>
              </a:rPr>
              <a:t>must refuse </a:t>
            </a:r>
            <a:r>
              <a:rPr dirty="0" sz="1450" spc="-5">
                <a:latin typeface="Times New Roman"/>
                <a:cs typeface="Times New Roman"/>
              </a:rPr>
              <a:t>you  nothing."</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The Colonel kissed his hand with the greatest affection; and at that moment  the carriage rolled under the archway </a:t>
            </a:r>
            <a:r>
              <a:rPr dirty="0" sz="1450" spc="-5">
                <a:latin typeface="Times New Roman"/>
                <a:cs typeface="Times New Roman"/>
              </a:rPr>
              <a:t>of </a:t>
            </a:r>
            <a:r>
              <a:rPr dirty="0" sz="1450" spc="-10">
                <a:latin typeface="Times New Roman"/>
                <a:cs typeface="Times New Roman"/>
              </a:rPr>
              <a:t>the Prince's splendid</a:t>
            </a:r>
            <a:r>
              <a:rPr dirty="0" sz="1450" spc="75">
                <a:latin typeface="Times New Roman"/>
                <a:cs typeface="Times New Roman"/>
              </a:rPr>
              <a:t> </a:t>
            </a:r>
            <a:r>
              <a:rPr dirty="0" sz="1450" spc="-10">
                <a:latin typeface="Times New Roman"/>
                <a:cs typeface="Times New Roman"/>
              </a:rPr>
              <a:t>residence.</a:t>
            </a:r>
            <a:endParaRPr sz="1450">
              <a:latin typeface="Times New Roman"/>
              <a:cs typeface="Times New Roman"/>
            </a:endParaRPr>
          </a:p>
          <a:p>
            <a:pPr algn="just" marL="12700" marR="10795">
              <a:lnSpc>
                <a:spcPts val="1730"/>
              </a:lnSpc>
              <a:spcBef>
                <a:spcPts val="860"/>
              </a:spcBef>
            </a:pPr>
            <a:r>
              <a:rPr dirty="0" sz="1450" spc="-10">
                <a:latin typeface="Times New Roman"/>
                <a:cs typeface="Times New Roman"/>
              </a:rPr>
              <a:t>An </a:t>
            </a:r>
            <a:r>
              <a:rPr dirty="0" sz="1450" spc="-5">
                <a:latin typeface="Times New Roman"/>
                <a:cs typeface="Times New Roman"/>
              </a:rPr>
              <a:t>hour </a:t>
            </a:r>
            <a:r>
              <a:rPr dirty="0" sz="1450" spc="-20">
                <a:latin typeface="Times New Roman"/>
                <a:cs typeface="Times New Roman"/>
              </a:rPr>
              <a:t>after, </a:t>
            </a:r>
            <a:r>
              <a:rPr dirty="0" sz="1450" spc="-10">
                <a:latin typeface="Times New Roman"/>
                <a:cs typeface="Times New Roman"/>
              </a:rPr>
              <a:t>Florizel in his </a:t>
            </a:r>
            <a:r>
              <a:rPr dirty="0" sz="1450" spc="-15">
                <a:latin typeface="Times New Roman"/>
                <a:cs typeface="Times New Roman"/>
              </a:rPr>
              <a:t>official </a:t>
            </a:r>
            <a:r>
              <a:rPr dirty="0" sz="1450" spc="-10">
                <a:latin typeface="Times New Roman"/>
                <a:cs typeface="Times New Roman"/>
              </a:rPr>
              <a:t>robes, and covered with all the orders </a:t>
            </a:r>
            <a:r>
              <a:rPr dirty="0" sz="1450" spc="-5">
                <a:latin typeface="Times New Roman"/>
                <a:cs typeface="Times New Roman"/>
              </a:rPr>
              <a:t>of  </a:t>
            </a:r>
            <a:r>
              <a:rPr dirty="0" sz="1450" spc="-10">
                <a:latin typeface="Times New Roman"/>
                <a:cs typeface="Times New Roman"/>
              </a:rPr>
              <a:t>Bohemia, received the members </a:t>
            </a:r>
            <a:r>
              <a:rPr dirty="0" sz="1450" spc="-5">
                <a:latin typeface="Times New Roman"/>
                <a:cs typeface="Times New Roman"/>
              </a:rPr>
              <a:t>of </a:t>
            </a:r>
            <a:r>
              <a:rPr dirty="0" sz="1450" spc="-10">
                <a:latin typeface="Times New Roman"/>
                <a:cs typeface="Times New Roman"/>
              </a:rPr>
              <a:t>the Suicide</a:t>
            </a:r>
            <a:r>
              <a:rPr dirty="0" sz="1450" spc="20">
                <a:latin typeface="Times New Roman"/>
                <a:cs typeface="Times New Roman"/>
              </a:rPr>
              <a:t> </a:t>
            </a:r>
            <a:r>
              <a:rPr dirty="0" sz="1450" spc="-10">
                <a:latin typeface="Times New Roman"/>
                <a:cs typeface="Times New Roman"/>
              </a:rPr>
              <a:t>Club.</a:t>
            </a:r>
            <a:endParaRPr sz="1450">
              <a:latin typeface="Times New Roman"/>
              <a:cs typeface="Times New Roman"/>
            </a:endParaRPr>
          </a:p>
          <a:p>
            <a:pPr algn="just" marL="12700" marR="5715">
              <a:lnSpc>
                <a:spcPts val="1730"/>
              </a:lnSpc>
              <a:spcBef>
                <a:spcPts val="865"/>
              </a:spcBef>
            </a:pPr>
            <a:r>
              <a:rPr dirty="0" sz="1450" spc="-10">
                <a:latin typeface="Times New Roman"/>
                <a:cs typeface="Times New Roman"/>
              </a:rPr>
              <a:t>"Foolish and wicked men," said he, "as many </a:t>
            </a:r>
            <a:r>
              <a:rPr dirty="0" sz="1450" spc="-5">
                <a:latin typeface="Times New Roman"/>
                <a:cs typeface="Times New Roman"/>
              </a:rPr>
              <a:t>of you </a:t>
            </a:r>
            <a:r>
              <a:rPr dirty="0" sz="1450" spc="-10">
                <a:latin typeface="Times New Roman"/>
                <a:cs typeface="Times New Roman"/>
              </a:rPr>
              <a:t>as have been driven into  this strait </a:t>
            </a:r>
            <a:r>
              <a:rPr dirty="0" sz="1450" spc="-5">
                <a:latin typeface="Times New Roman"/>
                <a:cs typeface="Times New Roman"/>
              </a:rPr>
              <a:t>by </a:t>
            </a:r>
            <a:r>
              <a:rPr dirty="0" sz="1450" spc="-10">
                <a:latin typeface="Times New Roman"/>
                <a:cs typeface="Times New Roman"/>
              </a:rPr>
              <a:t>the lack </a:t>
            </a:r>
            <a:r>
              <a:rPr dirty="0" sz="1450" spc="-5">
                <a:latin typeface="Times New Roman"/>
                <a:cs typeface="Times New Roman"/>
              </a:rPr>
              <a:t>of </a:t>
            </a:r>
            <a:r>
              <a:rPr dirty="0" sz="1450" spc="-10">
                <a:latin typeface="Times New Roman"/>
                <a:cs typeface="Times New Roman"/>
              </a:rPr>
              <a:t>fortune shall receive employment and remuneration  from my </a:t>
            </a:r>
            <a:r>
              <a:rPr dirty="0" sz="1450" spc="-15">
                <a:latin typeface="Times New Roman"/>
                <a:cs typeface="Times New Roman"/>
              </a:rPr>
              <a:t>officers. </a:t>
            </a:r>
            <a:r>
              <a:rPr dirty="0" sz="1450" spc="-10">
                <a:latin typeface="Times New Roman"/>
                <a:cs typeface="Times New Roman"/>
              </a:rPr>
              <a:t>Those who </a:t>
            </a:r>
            <a:r>
              <a:rPr dirty="0" sz="1450" spc="-15">
                <a:latin typeface="Times New Roman"/>
                <a:cs typeface="Times New Roman"/>
              </a:rPr>
              <a:t>suffer </a:t>
            </a:r>
            <a:r>
              <a:rPr dirty="0" sz="1450" spc="-10">
                <a:latin typeface="Times New Roman"/>
                <a:cs typeface="Times New Roman"/>
              </a:rPr>
              <a:t>under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guilt must have recourse  to </a:t>
            </a:r>
            <a:r>
              <a:rPr dirty="0" sz="1450" spc="-5">
                <a:latin typeface="Times New Roman"/>
                <a:cs typeface="Times New Roman"/>
              </a:rPr>
              <a:t>a </a:t>
            </a:r>
            <a:r>
              <a:rPr dirty="0" sz="1450" spc="-10">
                <a:latin typeface="Times New Roman"/>
                <a:cs typeface="Times New Roman"/>
              </a:rPr>
              <a:t>higher and more generous Potentate than I. </a:t>
            </a:r>
            <a:r>
              <a:rPr dirty="0" sz="1450" spc="-5">
                <a:latin typeface="Times New Roman"/>
                <a:cs typeface="Times New Roman"/>
              </a:rPr>
              <a:t>I </a:t>
            </a:r>
            <a:r>
              <a:rPr dirty="0" sz="1450" spc="-10">
                <a:latin typeface="Times New Roman"/>
                <a:cs typeface="Times New Roman"/>
              </a:rPr>
              <a:t>feel pity for all </a:t>
            </a:r>
            <a:r>
              <a:rPr dirty="0" sz="1450" spc="-5">
                <a:latin typeface="Times New Roman"/>
                <a:cs typeface="Times New Roman"/>
              </a:rPr>
              <a:t>of you,  </a:t>
            </a:r>
            <a:r>
              <a:rPr dirty="0" sz="1450" spc="-10">
                <a:latin typeface="Times New Roman"/>
                <a:cs typeface="Times New Roman"/>
              </a:rPr>
              <a:t>deeper than </a:t>
            </a:r>
            <a:r>
              <a:rPr dirty="0" sz="1450" spc="-5">
                <a:latin typeface="Times New Roman"/>
                <a:cs typeface="Times New Roman"/>
              </a:rPr>
              <a:t>you </a:t>
            </a:r>
            <a:r>
              <a:rPr dirty="0" sz="1450" spc="-10">
                <a:latin typeface="Times New Roman"/>
                <a:cs typeface="Times New Roman"/>
              </a:rPr>
              <a:t>can imagine; to-morrow </a:t>
            </a:r>
            <a:r>
              <a:rPr dirty="0" sz="1450" spc="-5">
                <a:latin typeface="Times New Roman"/>
                <a:cs typeface="Times New Roman"/>
              </a:rPr>
              <a:t>you </a:t>
            </a:r>
            <a:r>
              <a:rPr dirty="0" sz="1450" spc="-10">
                <a:latin typeface="Times New Roman"/>
                <a:cs typeface="Times New Roman"/>
              </a:rPr>
              <a:t>shall tell me </a:t>
            </a:r>
            <a:r>
              <a:rPr dirty="0" sz="1450" spc="-5">
                <a:latin typeface="Times New Roman"/>
                <a:cs typeface="Times New Roman"/>
              </a:rPr>
              <a:t>your </a:t>
            </a:r>
            <a:r>
              <a:rPr dirty="0" sz="1450" spc="-10">
                <a:latin typeface="Times New Roman"/>
                <a:cs typeface="Times New Roman"/>
              </a:rPr>
              <a:t>stories; and as  </a:t>
            </a:r>
            <a:r>
              <a:rPr dirty="0" sz="1450" spc="-5">
                <a:latin typeface="Times New Roman"/>
                <a:cs typeface="Times New Roman"/>
              </a:rPr>
              <a:t>you </a:t>
            </a:r>
            <a:r>
              <a:rPr dirty="0" sz="1450" spc="-10">
                <a:latin typeface="Times New Roman"/>
                <a:cs typeface="Times New Roman"/>
              </a:rPr>
              <a:t>answer more </a:t>
            </a:r>
            <a:r>
              <a:rPr dirty="0" sz="1450" spc="-20">
                <a:latin typeface="Times New Roman"/>
                <a:cs typeface="Times New Roman"/>
              </a:rPr>
              <a:t>frankly,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the more able to remedy </a:t>
            </a:r>
            <a:r>
              <a:rPr dirty="0" sz="1450" spc="-5">
                <a:latin typeface="Times New Roman"/>
                <a:cs typeface="Times New Roman"/>
              </a:rPr>
              <a:t>your </a:t>
            </a:r>
            <a:r>
              <a:rPr dirty="0" sz="1450" spc="-10">
                <a:latin typeface="Times New Roman"/>
                <a:cs typeface="Times New Roman"/>
              </a:rPr>
              <a:t>misfortunes.  As for </a:t>
            </a:r>
            <a:r>
              <a:rPr dirty="0" sz="1450" spc="-5">
                <a:latin typeface="Times New Roman"/>
                <a:cs typeface="Times New Roman"/>
              </a:rPr>
              <a:t>you," he </a:t>
            </a:r>
            <a:r>
              <a:rPr dirty="0" sz="1450" spc="-10">
                <a:latin typeface="Times New Roman"/>
                <a:cs typeface="Times New Roman"/>
              </a:rPr>
              <a:t>added, turning to the President, "I should only </a:t>
            </a:r>
            <a:r>
              <a:rPr dirty="0" sz="1450" spc="-15">
                <a:latin typeface="Times New Roman"/>
                <a:cs typeface="Times New Roman"/>
              </a:rPr>
              <a:t>offend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your </a:t>
            </a:r>
            <a:r>
              <a:rPr dirty="0" sz="1450" spc="-10">
                <a:latin typeface="Times New Roman"/>
                <a:cs typeface="Times New Roman"/>
              </a:rPr>
              <a:t>parts </a:t>
            </a:r>
            <a:r>
              <a:rPr dirty="0" sz="1450" spc="-5">
                <a:latin typeface="Times New Roman"/>
                <a:cs typeface="Times New Roman"/>
              </a:rPr>
              <a:t>by </a:t>
            </a:r>
            <a:r>
              <a:rPr dirty="0" sz="1450" spc="-10">
                <a:latin typeface="Times New Roman"/>
                <a:cs typeface="Times New Roman"/>
              </a:rPr>
              <a:t>any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assistance; </a:t>
            </a:r>
            <a:r>
              <a:rPr dirty="0" sz="1450" spc="-5">
                <a:latin typeface="Times New Roman"/>
                <a:cs typeface="Times New Roman"/>
              </a:rPr>
              <a:t>but I </a:t>
            </a:r>
            <a:r>
              <a:rPr dirty="0" sz="1450" spc="-10">
                <a:latin typeface="Times New Roman"/>
                <a:cs typeface="Times New Roman"/>
              </a:rPr>
              <a:t>have instead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diversion  to propose to </a:t>
            </a:r>
            <a:r>
              <a:rPr dirty="0" sz="1450" spc="-5">
                <a:latin typeface="Times New Roman"/>
                <a:cs typeface="Times New Roman"/>
              </a:rPr>
              <a:t>you. </a:t>
            </a:r>
            <a:r>
              <a:rPr dirty="0" sz="1450" spc="-10">
                <a:latin typeface="Times New Roman"/>
                <a:cs typeface="Times New Roman"/>
              </a:rPr>
              <a:t>Here," laying his hand </a:t>
            </a:r>
            <a:r>
              <a:rPr dirty="0" sz="1450" spc="-5">
                <a:latin typeface="Times New Roman"/>
                <a:cs typeface="Times New Roman"/>
              </a:rPr>
              <a:t>on </a:t>
            </a:r>
            <a:r>
              <a:rPr dirty="0" sz="1450" spc="-10">
                <a:latin typeface="Times New Roman"/>
                <a:cs typeface="Times New Roman"/>
              </a:rPr>
              <a:t>the shoulder </a:t>
            </a:r>
            <a:r>
              <a:rPr dirty="0" sz="1450" spc="-5">
                <a:latin typeface="Times New Roman"/>
                <a:cs typeface="Times New Roman"/>
              </a:rPr>
              <a:t>of </a:t>
            </a:r>
            <a:r>
              <a:rPr dirty="0" sz="1450" spc="-10">
                <a:latin typeface="Times New Roman"/>
                <a:cs typeface="Times New Roman"/>
              </a:rPr>
              <a:t>Colonel  Geraldine's </a:t>
            </a:r>
            <a:r>
              <a:rPr dirty="0" sz="1450" spc="-5">
                <a:latin typeface="Times New Roman"/>
                <a:cs typeface="Times New Roman"/>
              </a:rPr>
              <a:t>young </a:t>
            </a:r>
            <a:r>
              <a:rPr dirty="0" sz="1450" spc="-15">
                <a:latin typeface="Times New Roman"/>
                <a:cs typeface="Times New Roman"/>
              </a:rPr>
              <a:t>brother, </a:t>
            </a:r>
            <a:r>
              <a:rPr dirty="0" sz="1450" spc="-10">
                <a:latin typeface="Times New Roman"/>
                <a:cs typeface="Times New Roman"/>
              </a:rPr>
              <a:t>"is an </a:t>
            </a:r>
            <a:r>
              <a:rPr dirty="0" sz="1450" spc="-15">
                <a:latin typeface="Times New Roman"/>
                <a:cs typeface="Times New Roman"/>
              </a:rPr>
              <a:t>officer </a:t>
            </a:r>
            <a:r>
              <a:rPr dirty="0" sz="1450" spc="-5">
                <a:latin typeface="Times New Roman"/>
                <a:cs typeface="Times New Roman"/>
              </a:rPr>
              <a:t>of </a:t>
            </a:r>
            <a:r>
              <a:rPr dirty="0" sz="1450" spc="-10">
                <a:latin typeface="Times New Roman"/>
                <a:cs typeface="Times New Roman"/>
              </a:rPr>
              <a:t>mine who desires to make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tour upon </a:t>
            </a:r>
            <a:r>
              <a:rPr dirty="0" sz="1450" spc="-10">
                <a:latin typeface="Times New Roman"/>
                <a:cs typeface="Times New Roman"/>
              </a:rPr>
              <a:t>the Continent; and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a </a:t>
            </a:r>
            <a:r>
              <a:rPr dirty="0" sz="1450" spc="-15">
                <a:latin typeface="Times New Roman"/>
                <a:cs typeface="Times New Roman"/>
              </a:rPr>
              <a:t>favour, </a:t>
            </a:r>
            <a:r>
              <a:rPr dirty="0" sz="1450" spc="-10">
                <a:latin typeface="Times New Roman"/>
                <a:cs typeface="Times New Roman"/>
              </a:rPr>
              <a:t>to accompany him </a:t>
            </a:r>
            <a:r>
              <a:rPr dirty="0" sz="1450" spc="-5">
                <a:latin typeface="Times New Roman"/>
                <a:cs typeface="Times New Roman"/>
              </a:rPr>
              <a:t>on </a:t>
            </a:r>
            <a:r>
              <a:rPr dirty="0" sz="1450" spc="-10">
                <a:latin typeface="Times New Roman"/>
                <a:cs typeface="Times New Roman"/>
              </a:rPr>
              <a:t>this  excursion. Do </a:t>
            </a:r>
            <a:r>
              <a:rPr dirty="0" sz="1450" spc="-5">
                <a:latin typeface="Times New Roman"/>
                <a:cs typeface="Times New Roman"/>
              </a:rPr>
              <a:t>you," 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changing his tone, "do </a:t>
            </a:r>
            <a:r>
              <a:rPr dirty="0" sz="1450" spc="-5">
                <a:latin typeface="Times New Roman"/>
                <a:cs typeface="Times New Roman"/>
              </a:rPr>
              <a:t>you shoot </a:t>
            </a:r>
            <a:r>
              <a:rPr dirty="0" sz="1450" spc="-10">
                <a:latin typeface="Times New Roman"/>
                <a:cs typeface="Times New Roman"/>
              </a:rPr>
              <a:t>well with  the</a:t>
            </a:r>
            <a:r>
              <a:rPr dirty="0" sz="1450" spc="204">
                <a:latin typeface="Times New Roman"/>
                <a:cs typeface="Times New Roman"/>
              </a:rPr>
              <a:t> </a:t>
            </a:r>
            <a:r>
              <a:rPr dirty="0" sz="1450" spc="-10">
                <a:latin typeface="Times New Roman"/>
                <a:cs typeface="Times New Roman"/>
              </a:rPr>
              <a:t>pistol?</a:t>
            </a:r>
            <a:r>
              <a:rPr dirty="0" sz="1450" spc="210">
                <a:latin typeface="Times New Roman"/>
                <a:cs typeface="Times New Roman"/>
              </a:rPr>
              <a:t> </a:t>
            </a:r>
            <a:r>
              <a:rPr dirty="0" sz="1450" spc="-10">
                <a:latin typeface="Times New Roman"/>
                <a:cs typeface="Times New Roman"/>
              </a:rPr>
              <a:t>Because</a:t>
            </a:r>
            <a:r>
              <a:rPr dirty="0" sz="1450" spc="204">
                <a:latin typeface="Times New Roman"/>
                <a:cs typeface="Times New Roman"/>
              </a:rPr>
              <a:t> </a:t>
            </a:r>
            <a:r>
              <a:rPr dirty="0" sz="1450" spc="-5">
                <a:latin typeface="Times New Roman"/>
                <a:cs typeface="Times New Roman"/>
              </a:rPr>
              <a:t>you</a:t>
            </a:r>
            <a:r>
              <a:rPr dirty="0" sz="1450" spc="210">
                <a:latin typeface="Times New Roman"/>
                <a:cs typeface="Times New Roman"/>
              </a:rPr>
              <a:t> </a:t>
            </a:r>
            <a:r>
              <a:rPr dirty="0" sz="1450" spc="-10">
                <a:latin typeface="Times New Roman"/>
                <a:cs typeface="Times New Roman"/>
              </a:rPr>
              <a:t>may</a:t>
            </a:r>
            <a:r>
              <a:rPr dirty="0" sz="1450" spc="204">
                <a:latin typeface="Times New Roman"/>
                <a:cs typeface="Times New Roman"/>
              </a:rPr>
              <a:t> </a:t>
            </a:r>
            <a:r>
              <a:rPr dirty="0" sz="1450" spc="-10">
                <a:latin typeface="Times New Roman"/>
                <a:cs typeface="Times New Roman"/>
              </a:rPr>
              <a:t>have</a:t>
            </a:r>
            <a:r>
              <a:rPr dirty="0" sz="1450" spc="215">
                <a:latin typeface="Times New Roman"/>
                <a:cs typeface="Times New Roman"/>
              </a:rPr>
              <a:t> </a:t>
            </a:r>
            <a:r>
              <a:rPr dirty="0" sz="1450" spc="-10">
                <a:latin typeface="Times New Roman"/>
                <a:cs typeface="Times New Roman"/>
              </a:rPr>
              <a:t>need</a:t>
            </a:r>
            <a:r>
              <a:rPr dirty="0" sz="1450" spc="204">
                <a:latin typeface="Times New Roman"/>
                <a:cs typeface="Times New Roman"/>
              </a:rPr>
              <a:t> </a:t>
            </a:r>
            <a:r>
              <a:rPr dirty="0" sz="1450" spc="-5">
                <a:latin typeface="Times New Roman"/>
                <a:cs typeface="Times New Roman"/>
              </a:rPr>
              <a:t>of</a:t>
            </a:r>
            <a:r>
              <a:rPr dirty="0" sz="1450" spc="210">
                <a:latin typeface="Times New Roman"/>
                <a:cs typeface="Times New Roman"/>
              </a:rPr>
              <a:t> </a:t>
            </a:r>
            <a:r>
              <a:rPr dirty="0" sz="1450" spc="-10">
                <a:latin typeface="Times New Roman"/>
                <a:cs typeface="Times New Roman"/>
              </a:rPr>
              <a:t>that</a:t>
            </a:r>
            <a:r>
              <a:rPr dirty="0" sz="1450" spc="204">
                <a:latin typeface="Times New Roman"/>
                <a:cs typeface="Times New Roman"/>
              </a:rPr>
              <a:t> </a:t>
            </a:r>
            <a:r>
              <a:rPr dirty="0" sz="1450" spc="-10">
                <a:latin typeface="Times New Roman"/>
                <a:cs typeface="Times New Roman"/>
              </a:rPr>
              <a:t>accomplishment.</a:t>
            </a:r>
            <a:r>
              <a:rPr dirty="0" sz="1450" spc="210">
                <a:latin typeface="Times New Roman"/>
                <a:cs typeface="Times New Roman"/>
              </a:rPr>
              <a:t> </a:t>
            </a:r>
            <a:r>
              <a:rPr dirty="0" sz="1450" spc="-10">
                <a:latin typeface="Times New Roman"/>
                <a:cs typeface="Times New Roman"/>
              </a:rPr>
              <a:t>When</a:t>
            </a:r>
            <a:r>
              <a:rPr dirty="0" sz="1450" spc="210">
                <a:latin typeface="Times New Roman"/>
                <a:cs typeface="Times New Roman"/>
              </a:rPr>
              <a:t> </a:t>
            </a:r>
            <a:r>
              <a:rPr dirty="0" sz="1450" spc="-10">
                <a:latin typeface="Times New Roman"/>
                <a:cs typeface="Times New Roman"/>
              </a:rPr>
              <a:t>two</a:t>
            </a:r>
            <a:endParaRPr sz="145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419671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men </a:t>
            </a:r>
            <a:r>
              <a:rPr dirty="0" sz="1450" spc="-5">
                <a:latin typeface="Times New Roman"/>
                <a:cs typeface="Times New Roman"/>
              </a:rPr>
              <a:t>go </a:t>
            </a:r>
            <a:r>
              <a:rPr dirty="0" sz="1450" spc="-10">
                <a:latin typeface="Times New Roman"/>
                <a:cs typeface="Times New Roman"/>
              </a:rPr>
              <a:t>travelling </a:t>
            </a:r>
            <a:r>
              <a:rPr dirty="0" sz="1450" spc="-15">
                <a:latin typeface="Times New Roman"/>
                <a:cs typeface="Times New Roman"/>
              </a:rPr>
              <a:t>together, </a:t>
            </a:r>
            <a:r>
              <a:rPr dirty="0" sz="1450" spc="-10">
                <a:latin typeface="Times New Roman"/>
                <a:cs typeface="Times New Roman"/>
              </a:rPr>
              <a:t>it is best to </a:t>
            </a:r>
            <a:r>
              <a:rPr dirty="0" sz="1450" spc="-5">
                <a:latin typeface="Times New Roman"/>
                <a:cs typeface="Times New Roman"/>
              </a:rPr>
              <a:t>be </a:t>
            </a:r>
            <a:r>
              <a:rPr dirty="0" sz="1450" spc="-10">
                <a:latin typeface="Times New Roman"/>
                <a:cs typeface="Times New Roman"/>
              </a:rPr>
              <a:t>prepared for all. Let me add that, if  </a:t>
            </a:r>
            <a:r>
              <a:rPr dirty="0" sz="1450" spc="-5">
                <a:latin typeface="Times New Roman"/>
                <a:cs typeface="Times New Roman"/>
              </a:rPr>
              <a:t>by </a:t>
            </a:r>
            <a:r>
              <a:rPr dirty="0" sz="1450" spc="-10">
                <a:latin typeface="Times New Roman"/>
                <a:cs typeface="Times New Roman"/>
              </a:rPr>
              <a:t>any chance </a:t>
            </a:r>
            <a:r>
              <a:rPr dirty="0" sz="1450" spc="-5">
                <a:latin typeface="Times New Roman"/>
                <a:cs typeface="Times New Roman"/>
              </a:rPr>
              <a:t>you </a:t>
            </a:r>
            <a:r>
              <a:rPr dirty="0" sz="1450" spc="-10">
                <a:latin typeface="Times New Roman"/>
                <a:cs typeface="Times New Roman"/>
              </a:rPr>
              <a:t>should lose </a:t>
            </a:r>
            <a:r>
              <a:rPr dirty="0" sz="1450" spc="-5">
                <a:latin typeface="Times New Roman"/>
                <a:cs typeface="Times New Roman"/>
              </a:rPr>
              <a:t>young </a:t>
            </a:r>
            <a:r>
              <a:rPr dirty="0" sz="1450" spc="-35">
                <a:latin typeface="Times New Roman"/>
                <a:cs typeface="Times New Roman"/>
              </a:rPr>
              <a:t>Mr. </a:t>
            </a:r>
            <a:r>
              <a:rPr dirty="0" sz="1450" spc="-10">
                <a:latin typeface="Times New Roman"/>
                <a:cs typeface="Times New Roman"/>
              </a:rPr>
              <a:t>Geraldine </a:t>
            </a:r>
            <a:r>
              <a:rPr dirty="0" sz="1450" spc="-5">
                <a:latin typeface="Times New Roman"/>
                <a:cs typeface="Times New Roman"/>
              </a:rPr>
              <a:t>upon </a:t>
            </a:r>
            <a:r>
              <a:rPr dirty="0" sz="1450" spc="-10">
                <a:latin typeface="Times New Roman"/>
                <a:cs typeface="Times New Roman"/>
              </a:rPr>
              <a:t>the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shall  always have another member </a:t>
            </a:r>
            <a:r>
              <a:rPr dirty="0" sz="1450" spc="-5">
                <a:latin typeface="Times New Roman"/>
                <a:cs typeface="Times New Roman"/>
              </a:rPr>
              <a:t>of </a:t>
            </a:r>
            <a:r>
              <a:rPr dirty="0" sz="1450" spc="-10">
                <a:latin typeface="Times New Roman"/>
                <a:cs typeface="Times New Roman"/>
              </a:rPr>
              <a:t>my household to place at </a:t>
            </a:r>
            <a:r>
              <a:rPr dirty="0" sz="1450" spc="-5">
                <a:latin typeface="Times New Roman"/>
                <a:cs typeface="Times New Roman"/>
              </a:rPr>
              <a:t>your </a:t>
            </a:r>
            <a:r>
              <a:rPr dirty="0" sz="1450" spc="-10">
                <a:latin typeface="Times New Roman"/>
                <a:cs typeface="Times New Roman"/>
              </a:rPr>
              <a:t>disposal; and </a:t>
            </a:r>
            <a:r>
              <a:rPr dirty="0" sz="1450" spc="-5">
                <a:latin typeface="Times New Roman"/>
                <a:cs typeface="Times New Roman"/>
              </a:rPr>
              <a:t>I  </a:t>
            </a:r>
            <a:r>
              <a:rPr dirty="0" sz="1450" spc="-10">
                <a:latin typeface="Times New Roman"/>
                <a:cs typeface="Times New Roman"/>
              </a:rPr>
              <a:t>am known, </a:t>
            </a:r>
            <a:r>
              <a:rPr dirty="0" sz="1450" spc="-35">
                <a:latin typeface="Times New Roman"/>
                <a:cs typeface="Times New Roman"/>
              </a:rPr>
              <a:t>Mr. </a:t>
            </a:r>
            <a:r>
              <a:rPr dirty="0" sz="1450" spc="-10">
                <a:latin typeface="Times New Roman"/>
                <a:cs typeface="Times New Roman"/>
              </a:rPr>
              <a:t>President, to have long eyesight, and as long an</a:t>
            </a:r>
            <a:r>
              <a:rPr dirty="0" sz="1450" spc="114">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marR="6985">
              <a:lnSpc>
                <a:spcPts val="1730"/>
              </a:lnSpc>
              <a:spcBef>
                <a:spcPts val="860"/>
              </a:spcBef>
            </a:pPr>
            <a:r>
              <a:rPr dirty="0" sz="1450" spc="-25">
                <a:latin typeface="Times New Roman"/>
                <a:cs typeface="Times New Roman"/>
              </a:rPr>
              <a:t>With </a:t>
            </a:r>
            <a:r>
              <a:rPr dirty="0" sz="1450" spc="-10">
                <a:latin typeface="Times New Roman"/>
                <a:cs typeface="Times New Roman"/>
              </a:rPr>
              <a:t>these words, said with much sternness, the Prince concluded his address.  Next morning the members </a:t>
            </a:r>
            <a:r>
              <a:rPr dirty="0" sz="1450" spc="-5">
                <a:latin typeface="Times New Roman"/>
                <a:cs typeface="Times New Roman"/>
              </a:rPr>
              <a:t>of </a:t>
            </a:r>
            <a:r>
              <a:rPr dirty="0" sz="1450" spc="-10">
                <a:latin typeface="Times New Roman"/>
                <a:cs typeface="Times New Roman"/>
              </a:rPr>
              <a:t>the club were suitably provided for </a:t>
            </a:r>
            <a:r>
              <a:rPr dirty="0" sz="1450" spc="-5">
                <a:latin typeface="Times New Roman"/>
                <a:cs typeface="Times New Roman"/>
              </a:rPr>
              <a:t>by </a:t>
            </a:r>
            <a:r>
              <a:rPr dirty="0" sz="1450" spc="-10">
                <a:latin typeface="Times New Roman"/>
                <a:cs typeface="Times New Roman"/>
              </a:rPr>
              <a:t>his  munificence, and the President set forth </a:t>
            </a:r>
            <a:r>
              <a:rPr dirty="0" sz="1450" spc="-5">
                <a:latin typeface="Times New Roman"/>
                <a:cs typeface="Times New Roman"/>
              </a:rPr>
              <a:t>upon </a:t>
            </a:r>
            <a:r>
              <a:rPr dirty="0" sz="1450" spc="-10">
                <a:latin typeface="Times New Roman"/>
                <a:cs typeface="Times New Roman"/>
              </a:rPr>
              <a:t>his travels, under the supervision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Geraldine, 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faithful and adroit lackeys, well trained in the  Prince's household. Not content with this, discreet agents were </a:t>
            </a:r>
            <a:r>
              <a:rPr dirty="0" sz="1450" spc="-5">
                <a:latin typeface="Times New Roman"/>
                <a:cs typeface="Times New Roman"/>
              </a:rPr>
              <a:t>put </a:t>
            </a:r>
            <a:r>
              <a:rPr dirty="0" sz="1450" spc="-10">
                <a:latin typeface="Times New Roman"/>
                <a:cs typeface="Times New Roman"/>
              </a:rPr>
              <a:t>in  possession </a:t>
            </a:r>
            <a:r>
              <a:rPr dirty="0" sz="1450" spc="-5">
                <a:latin typeface="Times New Roman"/>
                <a:cs typeface="Times New Roman"/>
              </a:rPr>
              <a:t>of </a:t>
            </a:r>
            <a:r>
              <a:rPr dirty="0" sz="1450" spc="-10">
                <a:latin typeface="Times New Roman"/>
                <a:cs typeface="Times New Roman"/>
              </a:rPr>
              <a:t>the house in Box Court, and all letters </a:t>
            </a:r>
            <a:r>
              <a:rPr dirty="0" sz="1450" spc="-5">
                <a:latin typeface="Times New Roman"/>
                <a:cs typeface="Times New Roman"/>
              </a:rPr>
              <a:t>or </a:t>
            </a:r>
            <a:r>
              <a:rPr dirty="0" sz="1450" spc="-10">
                <a:latin typeface="Times New Roman"/>
                <a:cs typeface="Times New Roman"/>
              </a:rPr>
              <a:t>visitors for the Suicide  Club </a:t>
            </a:r>
            <a:r>
              <a:rPr dirty="0" sz="1450" spc="-5">
                <a:latin typeface="Times New Roman"/>
                <a:cs typeface="Times New Roman"/>
              </a:rPr>
              <a:t>or </a:t>
            </a:r>
            <a:r>
              <a:rPr dirty="0" sz="1450" spc="-10">
                <a:latin typeface="Times New Roman"/>
                <a:cs typeface="Times New Roman"/>
              </a:rPr>
              <a:t>its officials were to </a:t>
            </a:r>
            <a:r>
              <a:rPr dirty="0" sz="1450" spc="-5">
                <a:latin typeface="Times New Roman"/>
                <a:cs typeface="Times New Roman"/>
              </a:rPr>
              <a:t>be </a:t>
            </a:r>
            <a:r>
              <a:rPr dirty="0" sz="1450" spc="-10">
                <a:latin typeface="Times New Roman"/>
                <a:cs typeface="Times New Roman"/>
              </a:rPr>
              <a:t>examined </a:t>
            </a:r>
            <a:r>
              <a:rPr dirty="0" sz="1450" spc="-5">
                <a:latin typeface="Times New Roman"/>
                <a:cs typeface="Times New Roman"/>
              </a:rPr>
              <a:t>by </a:t>
            </a:r>
            <a:r>
              <a:rPr dirty="0" sz="1450" spc="-10">
                <a:latin typeface="Times New Roman"/>
                <a:cs typeface="Times New Roman"/>
              </a:rPr>
              <a:t>Prince Florizel in</a:t>
            </a:r>
            <a:r>
              <a:rPr dirty="0" sz="1450" spc="50">
                <a:latin typeface="Times New Roman"/>
                <a:cs typeface="Times New Roman"/>
              </a:rPr>
              <a:t> </a:t>
            </a:r>
            <a:r>
              <a:rPr dirty="0" sz="1450" spc="-10">
                <a:latin typeface="Times New Roman"/>
                <a:cs typeface="Times New Roman"/>
              </a:rPr>
              <a:t>person.</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Here (says my Arabian author) ends THE </a:t>
            </a:r>
            <a:r>
              <a:rPr dirty="0" sz="1450" spc="-35">
                <a:latin typeface="Times New Roman"/>
                <a:cs typeface="Times New Roman"/>
              </a:rPr>
              <a:t>STORY </a:t>
            </a:r>
            <a:r>
              <a:rPr dirty="0" sz="1450" spc="-10">
                <a:latin typeface="Times New Roman"/>
                <a:cs typeface="Times New Roman"/>
              </a:rPr>
              <a:t>OF THE </a:t>
            </a:r>
            <a:r>
              <a:rPr dirty="0" sz="1450" spc="-15">
                <a:latin typeface="Times New Roman"/>
                <a:cs typeface="Times New Roman"/>
              </a:rPr>
              <a:t>YOUNG MAN  </a:t>
            </a:r>
            <a:r>
              <a:rPr dirty="0" sz="1450" spc="-10">
                <a:latin typeface="Times New Roman"/>
                <a:cs typeface="Times New Roman"/>
              </a:rPr>
              <a:t>WITH</a:t>
            </a:r>
            <a:endParaRPr sz="1450">
              <a:latin typeface="Times New Roman"/>
              <a:cs typeface="Times New Roman"/>
            </a:endParaRPr>
          </a:p>
          <a:p>
            <a:pPr marL="12700">
              <a:lnSpc>
                <a:spcPts val="1664"/>
              </a:lnSpc>
            </a:pPr>
            <a:r>
              <a:rPr dirty="0" sz="1450" spc="-10">
                <a:latin typeface="Times New Roman"/>
                <a:cs typeface="Times New Roman"/>
              </a:rPr>
              <a:t>THE </a:t>
            </a:r>
            <a:r>
              <a:rPr dirty="0" sz="1450" spc="-15">
                <a:latin typeface="Times New Roman"/>
                <a:cs typeface="Times New Roman"/>
              </a:rPr>
              <a:t>CREAM </a:t>
            </a:r>
            <a:r>
              <a:rPr dirty="0" sz="1450" spc="-45">
                <a:latin typeface="Times New Roman"/>
                <a:cs typeface="Times New Roman"/>
              </a:rPr>
              <a:t>TARTS, </a:t>
            </a:r>
            <a:r>
              <a:rPr dirty="0" sz="1450" spc="-10">
                <a:latin typeface="Times New Roman"/>
                <a:cs typeface="Times New Roman"/>
              </a:rPr>
              <a:t>who is now </a:t>
            </a:r>
            <a:r>
              <a:rPr dirty="0" sz="1450" spc="-5">
                <a:latin typeface="Times New Roman"/>
                <a:cs typeface="Times New Roman"/>
              </a:rPr>
              <a:t>a </a:t>
            </a:r>
            <a:r>
              <a:rPr dirty="0" sz="1450" spc="-10">
                <a:latin typeface="Times New Roman"/>
                <a:cs typeface="Times New Roman"/>
              </a:rPr>
              <a:t>comfortable householder in</a:t>
            </a:r>
            <a:r>
              <a:rPr dirty="0" sz="1450" spc="120">
                <a:latin typeface="Times New Roman"/>
                <a:cs typeface="Times New Roman"/>
              </a:rPr>
              <a:t> </a:t>
            </a:r>
            <a:r>
              <a:rPr dirty="0" sz="1450" spc="-20">
                <a:latin typeface="Times New Roman"/>
                <a:cs typeface="Times New Roman"/>
              </a:rPr>
              <a:t>Wigmore</a:t>
            </a:r>
            <a:endParaRPr sz="1450">
              <a:latin typeface="Times New Roman"/>
              <a:cs typeface="Times New Roman"/>
            </a:endParaRPr>
          </a:p>
          <a:p>
            <a:pPr marL="12700" marR="1292225">
              <a:lnSpc>
                <a:spcPts val="1730"/>
              </a:lnSpc>
              <a:spcBef>
                <a:spcPts val="60"/>
              </a:spcBef>
            </a:pPr>
            <a:r>
              <a:rPr dirty="0" sz="1450" spc="-10">
                <a:latin typeface="Times New Roman"/>
                <a:cs typeface="Times New Roman"/>
              </a:rPr>
              <a:t>Street, Cavendish Square. The </a:t>
            </a:r>
            <a:r>
              <a:rPr dirty="0" sz="1450" spc="-15">
                <a:latin typeface="Times New Roman"/>
                <a:cs typeface="Times New Roman"/>
              </a:rPr>
              <a:t>number, </a:t>
            </a:r>
            <a:r>
              <a:rPr dirty="0" sz="1450" spc="-10">
                <a:latin typeface="Times New Roman"/>
                <a:cs typeface="Times New Roman"/>
              </a:rPr>
              <a:t>for </a:t>
            </a:r>
            <a:r>
              <a:rPr dirty="0" sz="1450" spc="-5">
                <a:latin typeface="Times New Roman"/>
                <a:cs typeface="Times New Roman"/>
              </a:rPr>
              <a:t>obvious </a:t>
            </a:r>
            <a:r>
              <a:rPr dirty="0" sz="1450" spc="-10">
                <a:latin typeface="Times New Roman"/>
                <a:cs typeface="Times New Roman"/>
              </a:rPr>
              <a:t>reasons, </a:t>
            </a:r>
            <a:r>
              <a:rPr dirty="0" sz="1450" spc="-5">
                <a:latin typeface="Times New Roman"/>
                <a:cs typeface="Times New Roman"/>
              </a:rPr>
              <a:t>I  </a:t>
            </a:r>
            <a:r>
              <a:rPr dirty="0" sz="1450" spc="-10">
                <a:latin typeface="Times New Roman"/>
                <a:cs typeface="Times New Roman"/>
              </a:rPr>
              <a:t>suppress. Those who care to pursue the adventures </a:t>
            </a:r>
            <a:r>
              <a:rPr dirty="0" sz="1450" spc="-5">
                <a:latin typeface="Times New Roman"/>
                <a:cs typeface="Times New Roman"/>
              </a:rPr>
              <a:t>of </a:t>
            </a:r>
            <a:r>
              <a:rPr dirty="0" sz="1450" spc="-10">
                <a:latin typeface="Times New Roman"/>
                <a:cs typeface="Times New Roman"/>
              </a:rPr>
              <a:t>Prince  Florizel and the President </a:t>
            </a:r>
            <a:r>
              <a:rPr dirty="0" sz="1450" spc="-5">
                <a:latin typeface="Times New Roman"/>
                <a:cs typeface="Times New Roman"/>
              </a:rPr>
              <a:t>of </a:t>
            </a:r>
            <a:r>
              <a:rPr dirty="0" sz="1450" spc="-10">
                <a:latin typeface="Times New Roman"/>
                <a:cs typeface="Times New Roman"/>
              </a:rPr>
              <a:t>the Suicide Club, may read</a:t>
            </a:r>
            <a:r>
              <a:rPr dirty="0" sz="1450" spc="75">
                <a:latin typeface="Times New Roman"/>
                <a:cs typeface="Times New Roman"/>
              </a:rPr>
              <a:t> </a:t>
            </a:r>
            <a:r>
              <a:rPr dirty="0" sz="1450" spc="-10">
                <a:latin typeface="Times New Roman"/>
                <a:cs typeface="Times New Roman"/>
              </a:rPr>
              <a:t>the</a:t>
            </a:r>
            <a:endParaRPr sz="1450">
              <a:latin typeface="Times New Roman"/>
              <a:cs typeface="Times New Roman"/>
            </a:endParaRPr>
          </a:p>
          <a:p>
            <a:pPr marL="12700">
              <a:lnSpc>
                <a:spcPts val="1670"/>
              </a:lnSpc>
            </a:pPr>
            <a:r>
              <a:rPr dirty="0" sz="1450" spc="-25">
                <a:latin typeface="Times New Roman"/>
                <a:cs typeface="Times New Roman"/>
              </a:rPr>
              <a:t>HISTORY </a:t>
            </a:r>
            <a:r>
              <a:rPr dirty="0" sz="1450" spc="-10">
                <a:latin typeface="Times New Roman"/>
                <a:cs typeface="Times New Roman"/>
              </a:rPr>
              <a:t>OF THE PHYSICIAN AND THE </a:t>
            </a:r>
            <a:r>
              <a:rPr dirty="0" sz="1450" spc="-35">
                <a:latin typeface="Times New Roman"/>
                <a:cs typeface="Times New Roman"/>
              </a:rPr>
              <a:t>SARATOGA</a:t>
            </a:r>
            <a:r>
              <a:rPr dirty="0" sz="1450" spc="-120">
                <a:latin typeface="Times New Roman"/>
                <a:cs typeface="Times New Roman"/>
              </a:rPr>
              <a:t> </a:t>
            </a:r>
            <a:r>
              <a:rPr dirty="0" sz="1450" spc="-10">
                <a:latin typeface="Times New Roman"/>
                <a:cs typeface="Times New Roman"/>
              </a:rPr>
              <a:t>TRUNK.</a:t>
            </a:r>
            <a:endParaRPr sz="1450">
              <a:latin typeface="Times New Roman"/>
              <a:cs typeface="Times New Roman"/>
            </a:endParaRPr>
          </a:p>
        </p:txBody>
      </p:sp>
      <p:sp>
        <p:nvSpPr>
          <p:cNvPr id="3" name="object 3"/>
          <p:cNvSpPr txBox="1"/>
          <p:nvPr/>
        </p:nvSpPr>
        <p:spPr>
          <a:xfrm>
            <a:off x="876300" y="5429332"/>
            <a:ext cx="5807710" cy="4471035"/>
          </a:xfrm>
          <a:prstGeom prst="rect">
            <a:avLst/>
          </a:prstGeom>
        </p:spPr>
        <p:txBody>
          <a:bodyPr wrap="square" lIns="0" tIns="11430" rIns="0" bIns="0" rtlCol="0" vert="horz">
            <a:spAutoFit/>
          </a:bodyPr>
          <a:lstStyle/>
          <a:p>
            <a:pPr marL="381000">
              <a:lnSpc>
                <a:spcPct val="100000"/>
              </a:lnSpc>
              <a:spcBef>
                <a:spcPts val="90"/>
              </a:spcBef>
            </a:pPr>
            <a:r>
              <a:rPr dirty="0" sz="1450" spc="-30" b="1">
                <a:latin typeface="Times New Roman"/>
                <a:cs typeface="Times New Roman"/>
              </a:rPr>
              <a:t>STORY </a:t>
            </a:r>
            <a:r>
              <a:rPr dirty="0" sz="1450" spc="-10" b="1">
                <a:latin typeface="Times New Roman"/>
                <a:cs typeface="Times New Roman"/>
              </a:rPr>
              <a:t>OF THE </a:t>
            </a:r>
            <a:r>
              <a:rPr dirty="0" sz="1450" spc="-15" b="1">
                <a:latin typeface="Times New Roman"/>
                <a:cs typeface="Times New Roman"/>
              </a:rPr>
              <a:t>PHYSICIAN </a:t>
            </a:r>
            <a:r>
              <a:rPr dirty="0" sz="1450" spc="-10" b="1">
                <a:latin typeface="Times New Roman"/>
                <a:cs typeface="Times New Roman"/>
              </a:rPr>
              <a:t>AND THE </a:t>
            </a:r>
            <a:r>
              <a:rPr dirty="0" sz="1450" spc="-30" b="1">
                <a:latin typeface="Times New Roman"/>
                <a:cs typeface="Times New Roman"/>
              </a:rPr>
              <a:t>SARATOGA</a:t>
            </a:r>
            <a:r>
              <a:rPr dirty="0" sz="1450" spc="-135" b="1">
                <a:latin typeface="Times New Roman"/>
                <a:cs typeface="Times New Roman"/>
              </a:rPr>
              <a:t> </a:t>
            </a:r>
            <a:r>
              <a:rPr dirty="0" sz="1450" spc="-15" b="1">
                <a:latin typeface="Times New Roman"/>
                <a:cs typeface="Times New Roman"/>
              </a:rPr>
              <a:t>TRUNK</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MR. SILAS Q. </a:t>
            </a:r>
            <a:r>
              <a:rPr dirty="0" sz="1450" spc="-15">
                <a:latin typeface="Times New Roman"/>
                <a:cs typeface="Times New Roman"/>
              </a:rPr>
              <a:t>SCUDDAMORE </a:t>
            </a:r>
            <a:r>
              <a:rPr dirty="0" sz="1450" spc="-10">
                <a:latin typeface="Times New Roman"/>
                <a:cs typeface="Times New Roman"/>
              </a:rPr>
              <a:t>was </a:t>
            </a:r>
            <a:r>
              <a:rPr dirty="0" sz="1450" spc="-5">
                <a:latin typeface="Times New Roman"/>
                <a:cs typeface="Times New Roman"/>
              </a:rPr>
              <a:t>a young </a:t>
            </a:r>
            <a:r>
              <a:rPr dirty="0" sz="1450" spc="-10">
                <a:latin typeface="Times New Roman"/>
                <a:cs typeface="Times New Roman"/>
              </a:rPr>
              <a:t>American </a:t>
            </a:r>
            <a:r>
              <a:rPr dirty="0" sz="1450" spc="-5">
                <a:latin typeface="Times New Roman"/>
                <a:cs typeface="Times New Roman"/>
              </a:rPr>
              <a:t>of a </a:t>
            </a:r>
            <a:r>
              <a:rPr dirty="0" sz="1450" spc="-10">
                <a:latin typeface="Times New Roman"/>
                <a:cs typeface="Times New Roman"/>
              </a:rPr>
              <a:t>simple and  harmless disposition, which was the more to his credit as </a:t>
            </a:r>
            <a:r>
              <a:rPr dirty="0" sz="1450" spc="-5">
                <a:latin typeface="Times New Roman"/>
                <a:cs typeface="Times New Roman"/>
              </a:rPr>
              <a:t>he </a:t>
            </a:r>
            <a:r>
              <a:rPr dirty="0" sz="1450" spc="-10">
                <a:latin typeface="Times New Roman"/>
                <a:cs typeface="Times New Roman"/>
              </a:rPr>
              <a:t>came from New  England </a:t>
            </a:r>
            <a:r>
              <a:rPr dirty="0" sz="1450" spc="-5">
                <a:latin typeface="Times New Roman"/>
                <a:cs typeface="Times New Roman"/>
              </a:rPr>
              <a:t>- 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the New </a:t>
            </a:r>
            <a:r>
              <a:rPr dirty="0" sz="1450" spc="-35">
                <a:latin typeface="Times New Roman"/>
                <a:cs typeface="Times New Roman"/>
              </a:rPr>
              <a:t>World </a:t>
            </a:r>
            <a:r>
              <a:rPr dirty="0" sz="1450" spc="-5">
                <a:latin typeface="Times New Roman"/>
                <a:cs typeface="Times New Roman"/>
              </a:rPr>
              <a:t>not </a:t>
            </a:r>
            <a:r>
              <a:rPr dirty="0" sz="1450" spc="-10">
                <a:latin typeface="Times New Roman"/>
                <a:cs typeface="Times New Roman"/>
              </a:rPr>
              <a:t>precisely famous for those qualities.  Although </a:t>
            </a:r>
            <a:r>
              <a:rPr dirty="0" sz="1450" spc="-5">
                <a:latin typeface="Times New Roman"/>
                <a:cs typeface="Times New Roman"/>
              </a:rPr>
              <a:t>he </a:t>
            </a:r>
            <a:r>
              <a:rPr dirty="0" sz="1450" spc="-10">
                <a:latin typeface="Times New Roman"/>
                <a:cs typeface="Times New Roman"/>
              </a:rPr>
              <a:t>was exceedingly rich, </a:t>
            </a:r>
            <a:r>
              <a:rPr dirty="0" sz="1450" spc="-5">
                <a:latin typeface="Times New Roman"/>
                <a:cs typeface="Times New Roman"/>
              </a:rPr>
              <a:t>he </a:t>
            </a:r>
            <a:r>
              <a:rPr dirty="0" sz="1450" spc="-10">
                <a:latin typeface="Times New Roman"/>
                <a:cs typeface="Times New Roman"/>
              </a:rPr>
              <a:t>kept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all his expenses in </a:t>
            </a:r>
            <a:r>
              <a:rPr dirty="0" sz="1450" spc="-5">
                <a:latin typeface="Times New Roman"/>
                <a:cs typeface="Times New Roman"/>
              </a:rPr>
              <a:t>a </a:t>
            </a:r>
            <a:r>
              <a:rPr dirty="0" sz="1450" spc="-10">
                <a:latin typeface="Times New Roman"/>
                <a:cs typeface="Times New Roman"/>
              </a:rPr>
              <a:t>little  paper pocket-book; and </a:t>
            </a:r>
            <a:r>
              <a:rPr dirty="0" sz="1450" spc="-5">
                <a:latin typeface="Times New Roman"/>
                <a:cs typeface="Times New Roman"/>
              </a:rPr>
              <a:t>he </a:t>
            </a:r>
            <a:r>
              <a:rPr dirty="0" sz="1450" spc="-10">
                <a:latin typeface="Times New Roman"/>
                <a:cs typeface="Times New Roman"/>
              </a:rPr>
              <a:t>had chosen to study the attractions </a:t>
            </a:r>
            <a:r>
              <a:rPr dirty="0" sz="1450" spc="-5">
                <a:latin typeface="Times New Roman"/>
                <a:cs typeface="Times New Roman"/>
              </a:rPr>
              <a:t>of </a:t>
            </a:r>
            <a:r>
              <a:rPr dirty="0" sz="1450" spc="-10">
                <a:latin typeface="Times New Roman"/>
                <a:cs typeface="Times New Roman"/>
              </a:rPr>
              <a:t>Paris from  the seventh story </a:t>
            </a:r>
            <a:r>
              <a:rPr dirty="0" sz="1450" spc="-5">
                <a:latin typeface="Times New Roman"/>
                <a:cs typeface="Times New Roman"/>
              </a:rPr>
              <a:t>of </a:t>
            </a:r>
            <a:r>
              <a:rPr dirty="0" sz="1450" spc="-10">
                <a:latin typeface="Times New Roman"/>
                <a:cs typeface="Times New Roman"/>
              </a:rPr>
              <a:t>what is called </a:t>
            </a:r>
            <a:r>
              <a:rPr dirty="0" sz="1450" spc="-5">
                <a:latin typeface="Times New Roman"/>
                <a:cs typeface="Times New Roman"/>
              </a:rPr>
              <a:t>a </a:t>
            </a:r>
            <a:r>
              <a:rPr dirty="0" sz="1450" spc="-10">
                <a:latin typeface="Times New Roman"/>
                <a:cs typeface="Times New Roman"/>
              </a:rPr>
              <a:t>furnished hotel, in the Latin </a:t>
            </a:r>
            <a:r>
              <a:rPr dirty="0" sz="1450" spc="-20">
                <a:latin typeface="Times New Roman"/>
                <a:cs typeface="Times New Roman"/>
              </a:rPr>
              <a:t>Quarter.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habit in his penuriousness; and his virtue, which was  very remarkable among his associates, was principally founded </a:t>
            </a:r>
            <a:r>
              <a:rPr dirty="0" sz="1450" spc="-5">
                <a:latin typeface="Times New Roman"/>
                <a:cs typeface="Times New Roman"/>
              </a:rPr>
              <a:t>upon  </a:t>
            </a:r>
            <a:r>
              <a:rPr dirty="0" sz="1450" spc="-10">
                <a:latin typeface="Times New Roman"/>
                <a:cs typeface="Times New Roman"/>
              </a:rPr>
              <a:t>diffidence and</a:t>
            </a:r>
            <a:r>
              <a:rPr dirty="0" sz="1450" spc="-5">
                <a:latin typeface="Times New Roman"/>
                <a:cs typeface="Times New Roman"/>
              </a:rPr>
              <a:t> youth.</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next room to his was inhabited </a:t>
            </a:r>
            <a:r>
              <a:rPr dirty="0" sz="1450" spc="-5">
                <a:latin typeface="Times New Roman"/>
                <a:cs typeface="Times New Roman"/>
              </a:rPr>
              <a:t>by a </a:t>
            </a:r>
            <a:r>
              <a:rPr dirty="0" sz="1450" spc="-25">
                <a:latin typeface="Times New Roman"/>
                <a:cs typeface="Times New Roman"/>
              </a:rPr>
              <a:t>lady, </a:t>
            </a:r>
            <a:r>
              <a:rPr dirty="0" sz="1450" spc="-10">
                <a:latin typeface="Times New Roman"/>
                <a:cs typeface="Times New Roman"/>
              </a:rPr>
              <a:t>very attractive in her air and  very elegant in toilette, whom, </a:t>
            </a:r>
            <a:r>
              <a:rPr dirty="0" sz="1450" spc="-5">
                <a:latin typeface="Times New Roman"/>
                <a:cs typeface="Times New Roman"/>
              </a:rPr>
              <a:t>on </a:t>
            </a:r>
            <a:r>
              <a:rPr dirty="0" sz="1450" spc="-10">
                <a:latin typeface="Times New Roman"/>
                <a:cs typeface="Times New Roman"/>
              </a:rPr>
              <a:t>his first arrival, </a:t>
            </a:r>
            <a:r>
              <a:rPr dirty="0" sz="1450" spc="-5">
                <a:latin typeface="Times New Roman"/>
                <a:cs typeface="Times New Roman"/>
              </a:rPr>
              <a:t>he </a:t>
            </a:r>
            <a:r>
              <a:rPr dirty="0" sz="1450" spc="-10">
                <a:latin typeface="Times New Roman"/>
                <a:cs typeface="Times New Roman"/>
              </a:rPr>
              <a:t>had taken for </a:t>
            </a:r>
            <a:r>
              <a:rPr dirty="0" sz="1450" spc="-5">
                <a:latin typeface="Times New Roman"/>
                <a:cs typeface="Times New Roman"/>
              </a:rPr>
              <a:t>a </a:t>
            </a:r>
            <a:r>
              <a:rPr dirty="0" sz="1450" spc="-10">
                <a:latin typeface="Times New Roman"/>
                <a:cs typeface="Times New Roman"/>
              </a:rPr>
              <a:t>Countess.  In course </a:t>
            </a:r>
            <a:r>
              <a:rPr dirty="0" sz="1450" spc="-5">
                <a:latin typeface="Times New Roman"/>
                <a:cs typeface="Times New Roman"/>
              </a:rPr>
              <a:t>of </a:t>
            </a:r>
            <a:r>
              <a:rPr dirty="0" sz="1450" spc="-10">
                <a:latin typeface="Times New Roman"/>
                <a:cs typeface="Times New Roman"/>
              </a:rPr>
              <a:t>time </a:t>
            </a:r>
            <a:r>
              <a:rPr dirty="0" sz="1450" spc="-5">
                <a:latin typeface="Times New Roman"/>
                <a:cs typeface="Times New Roman"/>
              </a:rPr>
              <a:t>he </a:t>
            </a:r>
            <a:r>
              <a:rPr dirty="0" sz="1450" spc="-10">
                <a:latin typeface="Times New Roman"/>
                <a:cs typeface="Times New Roman"/>
              </a:rPr>
              <a:t>had learned that she was known </a:t>
            </a:r>
            <a:r>
              <a:rPr dirty="0" sz="1450" spc="-5">
                <a:latin typeface="Times New Roman"/>
                <a:cs typeface="Times New Roman"/>
              </a:rPr>
              <a:t>by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Madame  Zephyrine, and that whatever station she occupied in life it was </a:t>
            </a:r>
            <a:r>
              <a:rPr dirty="0" sz="1450" spc="-5">
                <a:latin typeface="Times New Roman"/>
                <a:cs typeface="Times New Roman"/>
              </a:rPr>
              <a:t>not </a:t>
            </a:r>
            <a:r>
              <a:rPr dirty="0" sz="1450" spc="-10">
                <a:latin typeface="Times New Roman"/>
                <a:cs typeface="Times New Roman"/>
              </a:rPr>
              <a:t>that </a:t>
            </a:r>
            <a:r>
              <a:rPr dirty="0" sz="1450" spc="-5">
                <a:latin typeface="Times New Roman"/>
                <a:cs typeface="Times New Roman"/>
              </a:rPr>
              <a:t>of a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title. Madame Zephyrine, probably in the </a:t>
            </a:r>
            <a:r>
              <a:rPr dirty="0" sz="1450" spc="-5">
                <a:latin typeface="Times New Roman"/>
                <a:cs typeface="Times New Roman"/>
              </a:rPr>
              <a:t>hope of </a:t>
            </a:r>
            <a:r>
              <a:rPr dirty="0" sz="1450" spc="-10">
                <a:latin typeface="Times New Roman"/>
                <a:cs typeface="Times New Roman"/>
              </a:rPr>
              <a:t>enchanting the  </a:t>
            </a:r>
            <a:r>
              <a:rPr dirty="0" sz="1450" spc="-5">
                <a:latin typeface="Times New Roman"/>
                <a:cs typeface="Times New Roman"/>
              </a:rPr>
              <a:t>young </a:t>
            </a:r>
            <a:r>
              <a:rPr dirty="0" sz="1450" spc="-10">
                <a:latin typeface="Times New Roman"/>
                <a:cs typeface="Times New Roman"/>
              </a:rPr>
              <a:t>American, used to flaunt </a:t>
            </a:r>
            <a:r>
              <a:rPr dirty="0" sz="1450" spc="-5">
                <a:latin typeface="Times New Roman"/>
                <a:cs typeface="Times New Roman"/>
              </a:rPr>
              <a:t>by </a:t>
            </a:r>
            <a:r>
              <a:rPr dirty="0" sz="1450" spc="-10">
                <a:latin typeface="Times New Roman"/>
                <a:cs typeface="Times New Roman"/>
              </a:rPr>
              <a:t>him </a:t>
            </a:r>
            <a:r>
              <a:rPr dirty="0" sz="1450" spc="-5">
                <a:latin typeface="Times New Roman"/>
                <a:cs typeface="Times New Roman"/>
              </a:rPr>
              <a:t>on </a:t>
            </a:r>
            <a:r>
              <a:rPr dirty="0" sz="1450" spc="-10">
                <a:latin typeface="Times New Roman"/>
                <a:cs typeface="Times New Roman"/>
              </a:rPr>
              <a:t>the stairs with </a:t>
            </a:r>
            <a:r>
              <a:rPr dirty="0" sz="1450" spc="-5">
                <a:latin typeface="Times New Roman"/>
                <a:cs typeface="Times New Roman"/>
              </a:rPr>
              <a:t>a </a:t>
            </a:r>
            <a:r>
              <a:rPr dirty="0" sz="1450" spc="-10">
                <a:latin typeface="Times New Roman"/>
                <a:cs typeface="Times New Roman"/>
              </a:rPr>
              <a:t>civil inclination,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course, and </a:t>
            </a:r>
            <a:r>
              <a:rPr dirty="0" sz="1450" spc="-5">
                <a:latin typeface="Times New Roman"/>
                <a:cs typeface="Times New Roman"/>
              </a:rPr>
              <a:t>a </a:t>
            </a:r>
            <a:r>
              <a:rPr dirty="0" sz="1450" spc="-10">
                <a:latin typeface="Times New Roman"/>
                <a:cs typeface="Times New Roman"/>
              </a:rPr>
              <a:t>knock-down look </a:t>
            </a:r>
            <a:r>
              <a:rPr dirty="0" sz="1450" spc="-5">
                <a:latin typeface="Times New Roman"/>
                <a:cs typeface="Times New Roman"/>
              </a:rPr>
              <a:t>out of </a:t>
            </a:r>
            <a:r>
              <a:rPr dirty="0" sz="1450" spc="-10">
                <a:latin typeface="Times New Roman"/>
                <a:cs typeface="Times New Roman"/>
              </a:rPr>
              <a:t>her black eyes, and disappear in  </a:t>
            </a:r>
            <a:r>
              <a:rPr dirty="0" sz="1450" spc="-5">
                <a:latin typeface="Times New Roman"/>
                <a:cs typeface="Times New Roman"/>
              </a:rPr>
              <a:t>a</a:t>
            </a:r>
            <a:r>
              <a:rPr dirty="0" sz="1450" spc="180">
                <a:latin typeface="Times New Roman"/>
                <a:cs typeface="Times New Roman"/>
              </a:rPr>
              <a:t> </a:t>
            </a:r>
            <a:r>
              <a:rPr dirty="0" sz="1450" spc="-10">
                <a:latin typeface="Times New Roman"/>
                <a:cs typeface="Times New Roman"/>
              </a:rPr>
              <a:t>rustle</a:t>
            </a:r>
            <a:r>
              <a:rPr dirty="0" sz="1450" spc="180">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10">
                <a:latin typeface="Times New Roman"/>
                <a:cs typeface="Times New Roman"/>
              </a:rPr>
              <a:t>silk,</a:t>
            </a:r>
            <a:r>
              <a:rPr dirty="0" sz="1450" spc="180">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10">
                <a:latin typeface="Times New Roman"/>
                <a:cs typeface="Times New Roman"/>
              </a:rPr>
              <a:t>with</a:t>
            </a:r>
            <a:r>
              <a:rPr dirty="0" sz="1450" spc="180">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revelation</a:t>
            </a:r>
            <a:r>
              <a:rPr dirty="0" sz="1450" spc="185">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10">
                <a:latin typeface="Times New Roman"/>
                <a:cs typeface="Times New Roman"/>
              </a:rPr>
              <a:t>an</a:t>
            </a:r>
            <a:r>
              <a:rPr dirty="0" sz="1450" spc="180">
                <a:latin typeface="Times New Roman"/>
                <a:cs typeface="Times New Roman"/>
              </a:rPr>
              <a:t> </a:t>
            </a:r>
            <a:r>
              <a:rPr dirty="0" sz="1450" spc="-10">
                <a:latin typeface="Times New Roman"/>
                <a:cs typeface="Times New Roman"/>
              </a:rPr>
              <a:t>admirable</a:t>
            </a:r>
            <a:r>
              <a:rPr dirty="0" sz="1450" spc="180">
                <a:latin typeface="Times New Roman"/>
                <a:cs typeface="Times New Roman"/>
              </a:rPr>
              <a:t> </a:t>
            </a:r>
            <a:r>
              <a:rPr dirty="0" sz="1450" spc="-5">
                <a:latin typeface="Times New Roman"/>
                <a:cs typeface="Times New Roman"/>
              </a:rPr>
              <a:t>foot</a:t>
            </a:r>
            <a:r>
              <a:rPr dirty="0" sz="1450" spc="180">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10">
                <a:latin typeface="Times New Roman"/>
                <a:cs typeface="Times New Roman"/>
              </a:rPr>
              <a:t>ankle.</a:t>
            </a:r>
            <a:r>
              <a:rPr dirty="0" sz="1450" spc="180">
                <a:latin typeface="Times New Roman"/>
                <a:cs typeface="Times New Roman"/>
              </a:rPr>
              <a:t> </a:t>
            </a:r>
            <a:r>
              <a:rPr dirty="0" sz="1450" spc="-10">
                <a:latin typeface="Times New Roman"/>
                <a:cs typeface="Times New Roman"/>
              </a:rPr>
              <a:t>But</a:t>
            </a:r>
            <a:endParaRPr sz="14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13511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these advances, so far from encouraging </a:t>
            </a:r>
            <a:r>
              <a:rPr dirty="0" sz="1450" spc="-35">
                <a:latin typeface="Times New Roman"/>
                <a:cs typeface="Times New Roman"/>
              </a:rPr>
              <a:t>Mr. </a:t>
            </a:r>
            <a:r>
              <a:rPr dirty="0" sz="1450" spc="-10">
                <a:latin typeface="Times New Roman"/>
                <a:cs typeface="Times New Roman"/>
              </a:rPr>
              <a:t>Scuddamore, plunged him into  the depths </a:t>
            </a:r>
            <a:r>
              <a:rPr dirty="0" sz="1450" spc="-5">
                <a:latin typeface="Times New Roman"/>
                <a:cs typeface="Times New Roman"/>
              </a:rPr>
              <a:t>of </a:t>
            </a:r>
            <a:r>
              <a:rPr dirty="0" sz="1450" spc="-10">
                <a:latin typeface="Times New Roman"/>
                <a:cs typeface="Times New Roman"/>
              </a:rPr>
              <a:t>depression and bashfulness. She had come to him several times  for </a:t>
            </a:r>
            <a:r>
              <a:rPr dirty="0" sz="1450" spc="-5">
                <a:latin typeface="Times New Roman"/>
                <a:cs typeface="Times New Roman"/>
              </a:rPr>
              <a:t>a </a:t>
            </a:r>
            <a:r>
              <a:rPr dirty="0" sz="1450" spc="-10">
                <a:latin typeface="Times New Roman"/>
                <a:cs typeface="Times New Roman"/>
              </a:rPr>
              <a:t>light, </a:t>
            </a:r>
            <a:r>
              <a:rPr dirty="0" sz="1450" spc="-5">
                <a:latin typeface="Times New Roman"/>
                <a:cs typeface="Times New Roman"/>
              </a:rPr>
              <a:t>or </a:t>
            </a:r>
            <a:r>
              <a:rPr dirty="0" sz="1450" spc="-10">
                <a:latin typeface="Times New Roman"/>
                <a:cs typeface="Times New Roman"/>
              </a:rPr>
              <a:t>to apologise for the imaginary depredations </a:t>
            </a:r>
            <a:r>
              <a:rPr dirty="0" sz="1450" spc="-5">
                <a:latin typeface="Times New Roman"/>
                <a:cs typeface="Times New Roman"/>
              </a:rPr>
              <a:t>of </a:t>
            </a:r>
            <a:r>
              <a:rPr dirty="0" sz="1450" spc="-10">
                <a:latin typeface="Times New Roman"/>
                <a:cs typeface="Times New Roman"/>
              </a:rPr>
              <a:t>her poodle; </a:t>
            </a:r>
            <a:r>
              <a:rPr dirty="0" sz="1450" spc="-5">
                <a:latin typeface="Times New Roman"/>
                <a:cs typeface="Times New Roman"/>
              </a:rPr>
              <a:t>but  </a:t>
            </a:r>
            <a:r>
              <a:rPr dirty="0" sz="1450" spc="-10">
                <a:latin typeface="Times New Roman"/>
                <a:cs typeface="Times New Roman"/>
              </a:rPr>
              <a:t>his mouth was closed in the presence </a:t>
            </a:r>
            <a:r>
              <a:rPr dirty="0" sz="1450" spc="-5">
                <a:latin typeface="Times New Roman"/>
                <a:cs typeface="Times New Roman"/>
              </a:rPr>
              <a:t>of </a:t>
            </a:r>
            <a:r>
              <a:rPr dirty="0" sz="1450" spc="-10">
                <a:latin typeface="Times New Roman"/>
                <a:cs typeface="Times New Roman"/>
              </a:rPr>
              <a:t>so superior </a:t>
            </a:r>
            <a:r>
              <a:rPr dirty="0" sz="1450" spc="-5">
                <a:latin typeface="Times New Roman"/>
                <a:cs typeface="Times New Roman"/>
              </a:rPr>
              <a:t>a </a:t>
            </a:r>
            <a:r>
              <a:rPr dirty="0" sz="1450" spc="-10">
                <a:latin typeface="Times New Roman"/>
                <a:cs typeface="Times New Roman"/>
              </a:rPr>
              <a:t>being, his French  promptly left him, and </a:t>
            </a:r>
            <a:r>
              <a:rPr dirty="0" sz="1450" spc="-5">
                <a:latin typeface="Times New Roman"/>
                <a:cs typeface="Times New Roman"/>
              </a:rPr>
              <a:t>he </a:t>
            </a:r>
            <a:r>
              <a:rPr dirty="0" sz="1450" spc="-10">
                <a:latin typeface="Times New Roman"/>
                <a:cs typeface="Times New Roman"/>
              </a:rPr>
              <a:t>could only stare and stammer until she was gone.  The slenderness </a:t>
            </a:r>
            <a:r>
              <a:rPr dirty="0" sz="1450" spc="-5">
                <a:latin typeface="Times New Roman"/>
                <a:cs typeface="Times New Roman"/>
              </a:rPr>
              <a:t>of </a:t>
            </a:r>
            <a:r>
              <a:rPr dirty="0" sz="1450" spc="-10">
                <a:latin typeface="Times New Roman"/>
                <a:cs typeface="Times New Roman"/>
              </a:rPr>
              <a:t>their intercourse did </a:t>
            </a:r>
            <a:r>
              <a:rPr dirty="0" sz="1450" spc="-5">
                <a:latin typeface="Times New Roman"/>
                <a:cs typeface="Times New Roman"/>
              </a:rPr>
              <a:t>not </a:t>
            </a:r>
            <a:r>
              <a:rPr dirty="0" sz="1450" spc="-10">
                <a:latin typeface="Times New Roman"/>
                <a:cs typeface="Times New Roman"/>
              </a:rPr>
              <a:t>prevent him from throwing </a:t>
            </a:r>
            <a:r>
              <a:rPr dirty="0" sz="1450" spc="-5">
                <a:latin typeface="Times New Roman"/>
                <a:cs typeface="Times New Roman"/>
              </a:rPr>
              <a:t>out  </a:t>
            </a:r>
            <a:r>
              <a:rPr dirty="0" sz="1450" spc="-10">
                <a:latin typeface="Times New Roman"/>
                <a:cs typeface="Times New Roman"/>
              </a:rPr>
              <a:t>insinuations </a:t>
            </a:r>
            <a:r>
              <a:rPr dirty="0" sz="1450" spc="-5">
                <a:latin typeface="Times New Roman"/>
                <a:cs typeface="Times New Roman"/>
              </a:rPr>
              <a:t>of a </a:t>
            </a:r>
            <a:r>
              <a:rPr dirty="0" sz="1450" spc="-10">
                <a:latin typeface="Times New Roman"/>
                <a:cs typeface="Times New Roman"/>
              </a:rPr>
              <a:t>very glorious order when </a:t>
            </a:r>
            <a:r>
              <a:rPr dirty="0" sz="1450" spc="-5">
                <a:latin typeface="Times New Roman"/>
                <a:cs typeface="Times New Roman"/>
              </a:rPr>
              <a:t>he </a:t>
            </a:r>
            <a:r>
              <a:rPr dirty="0" sz="1450" spc="-10">
                <a:latin typeface="Times New Roman"/>
                <a:cs typeface="Times New Roman"/>
              </a:rPr>
              <a:t>was safely alone with </a:t>
            </a:r>
            <a:r>
              <a:rPr dirty="0" sz="1450" spc="-5">
                <a:latin typeface="Times New Roman"/>
                <a:cs typeface="Times New Roman"/>
              </a:rPr>
              <a:t>a </a:t>
            </a:r>
            <a:r>
              <a:rPr dirty="0" sz="1450" spc="-10">
                <a:latin typeface="Times New Roman"/>
                <a:cs typeface="Times New Roman"/>
              </a:rPr>
              <a:t>few  males.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room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the American's </a:t>
            </a:r>
            <a:r>
              <a:rPr dirty="0" sz="1450" spc="-5">
                <a:latin typeface="Times New Roman"/>
                <a:cs typeface="Times New Roman"/>
              </a:rPr>
              <a:t>- </a:t>
            </a:r>
            <a:r>
              <a:rPr dirty="0" sz="1450" spc="-10">
                <a:latin typeface="Times New Roman"/>
                <a:cs typeface="Times New Roman"/>
              </a:rPr>
              <a:t>for there were three rooms </a:t>
            </a:r>
            <a:r>
              <a:rPr dirty="0" sz="1450" spc="-5">
                <a:latin typeface="Times New Roman"/>
                <a:cs typeface="Times New Roman"/>
              </a:rPr>
              <a:t>on a  </a:t>
            </a:r>
            <a:r>
              <a:rPr dirty="0" sz="1450" spc="-10">
                <a:latin typeface="Times New Roman"/>
                <a:cs typeface="Times New Roman"/>
              </a:rPr>
              <a:t>floor in the hotel </a:t>
            </a:r>
            <a:r>
              <a:rPr dirty="0" sz="1450" spc="-5">
                <a:latin typeface="Times New Roman"/>
                <a:cs typeface="Times New Roman"/>
              </a:rPr>
              <a:t>- </a:t>
            </a:r>
            <a:r>
              <a:rPr dirty="0" sz="1450" spc="-10">
                <a:latin typeface="Times New Roman"/>
                <a:cs typeface="Times New Roman"/>
              </a:rPr>
              <a:t>was tenanted </a:t>
            </a:r>
            <a:r>
              <a:rPr dirty="0" sz="1450" spc="-5">
                <a:latin typeface="Times New Roman"/>
                <a:cs typeface="Times New Roman"/>
              </a:rPr>
              <a:t>by </a:t>
            </a:r>
            <a:r>
              <a:rPr dirty="0" sz="1450" spc="-10">
                <a:latin typeface="Times New Roman"/>
                <a:cs typeface="Times New Roman"/>
              </a:rPr>
              <a:t>an old English physician </a:t>
            </a:r>
            <a:r>
              <a:rPr dirty="0" sz="1450" spc="-5">
                <a:latin typeface="Times New Roman"/>
                <a:cs typeface="Times New Roman"/>
              </a:rPr>
              <a:t>of </a:t>
            </a:r>
            <a:r>
              <a:rPr dirty="0" sz="1450" spc="-10">
                <a:latin typeface="Times New Roman"/>
                <a:cs typeface="Times New Roman"/>
              </a:rPr>
              <a:t>rather doubtful  reputation. </a:t>
            </a:r>
            <a:r>
              <a:rPr dirty="0" sz="1450" spc="-35">
                <a:latin typeface="Times New Roman"/>
                <a:cs typeface="Times New Roman"/>
              </a:rPr>
              <a:t>Dr. </a:t>
            </a:r>
            <a:r>
              <a:rPr dirty="0" sz="1450" spc="-10">
                <a:latin typeface="Times New Roman"/>
                <a:cs typeface="Times New Roman"/>
              </a:rPr>
              <a:t>Noel, for that was his name, had been forced to leave London,  where </a:t>
            </a:r>
            <a:r>
              <a:rPr dirty="0" sz="1450" spc="-5">
                <a:latin typeface="Times New Roman"/>
                <a:cs typeface="Times New Roman"/>
              </a:rPr>
              <a:t>he </a:t>
            </a:r>
            <a:r>
              <a:rPr dirty="0" sz="1450" spc="-10">
                <a:latin typeface="Times New Roman"/>
                <a:cs typeface="Times New Roman"/>
              </a:rPr>
              <a:t>enjoyed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and increasing practice; and it was hinted that the  police had been the instigators </a:t>
            </a:r>
            <a:r>
              <a:rPr dirty="0" sz="1450" spc="-5">
                <a:latin typeface="Times New Roman"/>
                <a:cs typeface="Times New Roman"/>
              </a:rPr>
              <a:t>of </a:t>
            </a:r>
            <a:r>
              <a:rPr dirty="0" sz="1450" spc="-10">
                <a:latin typeface="Times New Roman"/>
                <a:cs typeface="Times New Roman"/>
              </a:rPr>
              <a:t>this change </a:t>
            </a:r>
            <a:r>
              <a:rPr dirty="0" sz="1450" spc="-5">
                <a:latin typeface="Times New Roman"/>
                <a:cs typeface="Times New Roman"/>
              </a:rPr>
              <a:t>of </a:t>
            </a:r>
            <a:r>
              <a:rPr dirty="0" sz="1450" spc="-10">
                <a:latin typeface="Times New Roman"/>
                <a:cs typeface="Times New Roman"/>
              </a:rPr>
              <a:t>scene. At least he, who had  made something </a:t>
            </a:r>
            <a:r>
              <a:rPr dirty="0" sz="1450" spc="-5">
                <a:latin typeface="Times New Roman"/>
                <a:cs typeface="Times New Roman"/>
              </a:rPr>
              <a:t>of a </a:t>
            </a:r>
            <a:r>
              <a:rPr dirty="0" sz="1450" spc="-10">
                <a:latin typeface="Times New Roman"/>
                <a:cs typeface="Times New Roman"/>
              </a:rPr>
              <a:t>figure in earlier life, now dwelt in the Latin Quarter in  great simplicity and solitude, and devoted much </a:t>
            </a:r>
            <a:r>
              <a:rPr dirty="0" sz="1450" spc="-5">
                <a:latin typeface="Times New Roman"/>
                <a:cs typeface="Times New Roman"/>
              </a:rPr>
              <a:t>of </a:t>
            </a:r>
            <a:r>
              <a:rPr dirty="0" sz="1450" spc="-10">
                <a:latin typeface="Times New Roman"/>
                <a:cs typeface="Times New Roman"/>
              </a:rPr>
              <a:t>his time to </a:t>
            </a:r>
            <a:r>
              <a:rPr dirty="0" sz="1450" spc="-25">
                <a:latin typeface="Times New Roman"/>
                <a:cs typeface="Times New Roman"/>
              </a:rPr>
              <a:t>study. </a:t>
            </a:r>
            <a:r>
              <a:rPr dirty="0" sz="1450" spc="-35">
                <a:latin typeface="Times New Roman"/>
                <a:cs typeface="Times New Roman"/>
              </a:rPr>
              <a:t>Mr.  </a:t>
            </a:r>
            <a:r>
              <a:rPr dirty="0" sz="1450" spc="-10">
                <a:latin typeface="Times New Roman"/>
                <a:cs typeface="Times New Roman"/>
              </a:rPr>
              <a:t>Scuddamore had made his acquaintance, and the pair would now and then dine  together frugally in </a:t>
            </a:r>
            <a:r>
              <a:rPr dirty="0" sz="1450" spc="-5">
                <a:latin typeface="Times New Roman"/>
                <a:cs typeface="Times New Roman"/>
              </a:rPr>
              <a:t>a </a:t>
            </a:r>
            <a:r>
              <a:rPr dirty="0" sz="1450" spc="-10">
                <a:latin typeface="Times New Roman"/>
                <a:cs typeface="Times New Roman"/>
              </a:rPr>
              <a:t>restaurant across the</a:t>
            </a:r>
            <a:r>
              <a:rPr dirty="0" sz="1450" spc="2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Silas Q. Scuddamore had many little vices </a:t>
            </a:r>
            <a:r>
              <a:rPr dirty="0" sz="1450" spc="-5">
                <a:latin typeface="Times New Roman"/>
                <a:cs typeface="Times New Roman"/>
              </a:rPr>
              <a:t>of </a:t>
            </a:r>
            <a:r>
              <a:rPr dirty="0" sz="1450" spc="-10">
                <a:latin typeface="Times New Roman"/>
                <a:cs typeface="Times New Roman"/>
              </a:rPr>
              <a:t>the more respectable </a:t>
            </a:r>
            <a:r>
              <a:rPr dirty="0" sz="1450" spc="-20">
                <a:latin typeface="Times New Roman"/>
                <a:cs typeface="Times New Roman"/>
              </a:rPr>
              <a:t>order, </a:t>
            </a:r>
            <a:r>
              <a:rPr dirty="0" sz="1450" spc="-10">
                <a:latin typeface="Times New Roman"/>
                <a:cs typeface="Times New Roman"/>
              </a:rPr>
              <a:t>and  was </a:t>
            </a:r>
            <a:r>
              <a:rPr dirty="0" sz="1450" spc="-5">
                <a:latin typeface="Times New Roman"/>
                <a:cs typeface="Times New Roman"/>
              </a:rPr>
              <a:t>not </a:t>
            </a:r>
            <a:r>
              <a:rPr dirty="0" sz="1450" spc="-10">
                <a:latin typeface="Times New Roman"/>
                <a:cs typeface="Times New Roman"/>
              </a:rPr>
              <a:t>restrained </a:t>
            </a:r>
            <a:r>
              <a:rPr dirty="0" sz="1450" spc="-5">
                <a:latin typeface="Times New Roman"/>
                <a:cs typeface="Times New Roman"/>
              </a:rPr>
              <a:t>by </a:t>
            </a:r>
            <a:r>
              <a:rPr dirty="0" sz="1450" spc="-10">
                <a:latin typeface="Times New Roman"/>
                <a:cs typeface="Times New Roman"/>
              </a:rPr>
              <a:t>delicacy from indulging them in many rather doubtful  ways. Chief among his foibles stood </a:t>
            </a:r>
            <a:r>
              <a:rPr dirty="0" sz="1450" spc="-20">
                <a:latin typeface="Times New Roman"/>
                <a:cs typeface="Times New Roman"/>
              </a:rPr>
              <a:t>curiosity. </a:t>
            </a:r>
            <a:r>
              <a:rPr dirty="0" sz="1450" spc="-10">
                <a:latin typeface="Times New Roman"/>
                <a:cs typeface="Times New Roman"/>
              </a:rPr>
              <a:t>He was </a:t>
            </a:r>
            <a:r>
              <a:rPr dirty="0" sz="1450" spc="-5">
                <a:latin typeface="Times New Roman"/>
                <a:cs typeface="Times New Roman"/>
              </a:rPr>
              <a:t>a </a:t>
            </a:r>
            <a:r>
              <a:rPr dirty="0" sz="1450" spc="-10">
                <a:latin typeface="Times New Roman"/>
                <a:cs typeface="Times New Roman"/>
              </a:rPr>
              <a:t>born gossip; and life,  and especially those parts </a:t>
            </a:r>
            <a:r>
              <a:rPr dirty="0" sz="1450" spc="-5">
                <a:latin typeface="Times New Roman"/>
                <a:cs typeface="Times New Roman"/>
              </a:rPr>
              <a:t>of </a:t>
            </a:r>
            <a:r>
              <a:rPr dirty="0" sz="1450" spc="-10">
                <a:latin typeface="Times New Roman"/>
                <a:cs typeface="Times New Roman"/>
              </a:rPr>
              <a:t>it in which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experience, interested him  to the degree </a:t>
            </a:r>
            <a:r>
              <a:rPr dirty="0" sz="1450" spc="-5">
                <a:latin typeface="Times New Roman"/>
                <a:cs typeface="Times New Roman"/>
              </a:rPr>
              <a:t>of </a:t>
            </a:r>
            <a:r>
              <a:rPr dirty="0" sz="1450" spc="-10">
                <a:latin typeface="Times New Roman"/>
                <a:cs typeface="Times New Roman"/>
              </a:rPr>
              <a:t>passion. He was </a:t>
            </a:r>
            <a:r>
              <a:rPr dirty="0" sz="1450" spc="-5">
                <a:latin typeface="Times New Roman"/>
                <a:cs typeface="Times New Roman"/>
              </a:rPr>
              <a:t>a </a:t>
            </a:r>
            <a:r>
              <a:rPr dirty="0" sz="1450" spc="-10">
                <a:latin typeface="Times New Roman"/>
                <a:cs typeface="Times New Roman"/>
              </a:rPr>
              <a:t>pert, invincible </a:t>
            </a:r>
            <a:r>
              <a:rPr dirty="0" sz="1450" spc="-15">
                <a:latin typeface="Times New Roman"/>
                <a:cs typeface="Times New Roman"/>
              </a:rPr>
              <a:t>questioner, </a:t>
            </a:r>
            <a:r>
              <a:rPr dirty="0" sz="1450" spc="-10">
                <a:latin typeface="Times New Roman"/>
                <a:cs typeface="Times New Roman"/>
              </a:rPr>
              <a:t>pushing his  inquiries with equal pertinacity and indiscretion; </a:t>
            </a:r>
            <a:r>
              <a:rPr dirty="0" sz="1450" spc="-5">
                <a:latin typeface="Times New Roman"/>
                <a:cs typeface="Times New Roman"/>
              </a:rPr>
              <a:t>he </a:t>
            </a:r>
            <a:r>
              <a:rPr dirty="0" sz="1450" spc="-10">
                <a:latin typeface="Times New Roman"/>
                <a:cs typeface="Times New Roman"/>
              </a:rPr>
              <a:t>had been observed, when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letter to the post, to weigh it in his hand, to turn it over and </a:t>
            </a:r>
            <a:r>
              <a:rPr dirty="0" sz="1450" spc="-20">
                <a:latin typeface="Times New Roman"/>
                <a:cs typeface="Times New Roman"/>
              </a:rPr>
              <a:t>over, </a:t>
            </a:r>
            <a:r>
              <a:rPr dirty="0" sz="1450" spc="-10">
                <a:latin typeface="Times New Roman"/>
                <a:cs typeface="Times New Roman"/>
              </a:rPr>
              <a:t>and  to study the address with care; and when </a:t>
            </a:r>
            <a:r>
              <a:rPr dirty="0" sz="1450" spc="-5">
                <a:latin typeface="Times New Roman"/>
                <a:cs typeface="Times New Roman"/>
              </a:rPr>
              <a:t>he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flaw in the partition  between his room and Madame Zephyrine's, instead </a:t>
            </a:r>
            <a:r>
              <a:rPr dirty="0" sz="1450" spc="-5">
                <a:latin typeface="Times New Roman"/>
                <a:cs typeface="Times New Roman"/>
              </a:rPr>
              <a:t>of </a:t>
            </a:r>
            <a:r>
              <a:rPr dirty="0" sz="1450" spc="-10">
                <a:latin typeface="Times New Roman"/>
                <a:cs typeface="Times New Roman"/>
              </a:rPr>
              <a:t>filling it </a:t>
            </a:r>
            <a:r>
              <a:rPr dirty="0" sz="1450" spc="-5">
                <a:latin typeface="Times New Roman"/>
                <a:cs typeface="Times New Roman"/>
              </a:rPr>
              <a:t>up, he  </a:t>
            </a:r>
            <a:r>
              <a:rPr dirty="0" sz="1450" spc="-15">
                <a:latin typeface="Times New Roman"/>
                <a:cs typeface="Times New Roman"/>
              </a:rPr>
              <a:t>enlarged </a:t>
            </a:r>
            <a:r>
              <a:rPr dirty="0" sz="1450" spc="-10">
                <a:latin typeface="Times New Roman"/>
                <a:cs typeface="Times New Roman"/>
              </a:rPr>
              <a:t>and improved the opening, and made use </a:t>
            </a:r>
            <a:r>
              <a:rPr dirty="0" sz="1450" spc="-5">
                <a:latin typeface="Times New Roman"/>
                <a:cs typeface="Times New Roman"/>
              </a:rPr>
              <a:t>of </a:t>
            </a:r>
            <a:r>
              <a:rPr dirty="0" sz="1450" spc="-10">
                <a:latin typeface="Times New Roman"/>
                <a:cs typeface="Times New Roman"/>
              </a:rPr>
              <a:t>it as </a:t>
            </a:r>
            <a:r>
              <a:rPr dirty="0" sz="1450" spc="-5">
                <a:latin typeface="Times New Roman"/>
                <a:cs typeface="Times New Roman"/>
              </a:rPr>
              <a:t>a </a:t>
            </a:r>
            <a:r>
              <a:rPr dirty="0" sz="1450" spc="-10">
                <a:latin typeface="Times New Roman"/>
                <a:cs typeface="Times New Roman"/>
              </a:rPr>
              <a:t>spy-hole </a:t>
            </a:r>
            <a:r>
              <a:rPr dirty="0" sz="1450" spc="-5">
                <a:latin typeface="Times New Roman"/>
                <a:cs typeface="Times New Roman"/>
              </a:rPr>
              <a:t>on </a:t>
            </a:r>
            <a:r>
              <a:rPr dirty="0" sz="1450" spc="-10">
                <a:latin typeface="Times New Roman"/>
                <a:cs typeface="Times New Roman"/>
              </a:rPr>
              <a:t>his  neighbour's </a:t>
            </a:r>
            <a:r>
              <a:rPr dirty="0" sz="1450" spc="-15">
                <a:latin typeface="Times New Roman"/>
                <a:cs typeface="Times New Roman"/>
              </a:rPr>
              <a:t>affairs.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One </a:t>
            </a:r>
            <a:r>
              <a:rPr dirty="0" sz="1450" spc="-30">
                <a:latin typeface="Times New Roman"/>
                <a:cs typeface="Times New Roman"/>
              </a:rPr>
              <a:t>day, </a:t>
            </a:r>
            <a:r>
              <a:rPr dirty="0" sz="1450" spc="-10">
                <a:latin typeface="Times New Roman"/>
                <a:cs typeface="Times New Roman"/>
              </a:rPr>
              <a:t>in the end </a:t>
            </a:r>
            <a:r>
              <a:rPr dirty="0" sz="1450" spc="-5">
                <a:latin typeface="Times New Roman"/>
                <a:cs typeface="Times New Roman"/>
              </a:rPr>
              <a:t>of </a:t>
            </a:r>
            <a:r>
              <a:rPr dirty="0" sz="1450" spc="-10">
                <a:latin typeface="Times New Roman"/>
                <a:cs typeface="Times New Roman"/>
              </a:rPr>
              <a:t>March, his curiosity growing as it was indulged, </a:t>
            </a:r>
            <a:r>
              <a:rPr dirty="0" sz="1450" spc="-5">
                <a:latin typeface="Times New Roman"/>
                <a:cs typeface="Times New Roman"/>
              </a:rPr>
              <a:t>he  </a:t>
            </a:r>
            <a:r>
              <a:rPr dirty="0" sz="1450" spc="-15">
                <a:latin typeface="Times New Roman"/>
                <a:cs typeface="Times New Roman"/>
              </a:rPr>
              <a:t>enlarged </a:t>
            </a:r>
            <a:r>
              <a:rPr dirty="0" sz="1450" spc="-10">
                <a:latin typeface="Times New Roman"/>
                <a:cs typeface="Times New Roman"/>
              </a:rPr>
              <a:t>the hole </a:t>
            </a:r>
            <a:r>
              <a:rPr dirty="0" sz="1450" spc="-5">
                <a:latin typeface="Times New Roman"/>
                <a:cs typeface="Times New Roman"/>
              </a:rPr>
              <a:t>a </a:t>
            </a:r>
            <a:r>
              <a:rPr dirty="0" sz="1450" spc="-10">
                <a:latin typeface="Times New Roman"/>
                <a:cs typeface="Times New Roman"/>
              </a:rPr>
              <a:t>little </a:t>
            </a:r>
            <a:r>
              <a:rPr dirty="0" sz="1450" spc="-15">
                <a:latin typeface="Times New Roman"/>
                <a:cs typeface="Times New Roman"/>
              </a:rPr>
              <a:t>further, </a:t>
            </a:r>
            <a:r>
              <a:rPr dirty="0" sz="1450" spc="-10">
                <a:latin typeface="Times New Roman"/>
                <a:cs typeface="Times New Roman"/>
              </a:rPr>
              <a:t>so that </a:t>
            </a:r>
            <a:r>
              <a:rPr dirty="0" sz="1450" spc="-5">
                <a:latin typeface="Times New Roman"/>
                <a:cs typeface="Times New Roman"/>
              </a:rPr>
              <a:t>he </a:t>
            </a:r>
            <a:r>
              <a:rPr dirty="0" sz="1450" spc="-10">
                <a:latin typeface="Times New Roman"/>
                <a:cs typeface="Times New Roman"/>
              </a:rPr>
              <a:t>might command another corner </a:t>
            </a:r>
            <a:r>
              <a:rPr dirty="0" sz="1450" spc="-5">
                <a:latin typeface="Times New Roman"/>
                <a:cs typeface="Times New Roman"/>
              </a:rPr>
              <a:t>of  </a:t>
            </a:r>
            <a:r>
              <a:rPr dirty="0" sz="1450" spc="-10">
                <a:latin typeface="Times New Roman"/>
                <a:cs typeface="Times New Roman"/>
              </a:rPr>
              <a:t>the room. That evening, when </a:t>
            </a:r>
            <a:r>
              <a:rPr dirty="0" sz="1450" spc="-5">
                <a:latin typeface="Times New Roman"/>
                <a:cs typeface="Times New Roman"/>
              </a:rPr>
              <a:t>he </a:t>
            </a:r>
            <a:r>
              <a:rPr dirty="0" sz="1450" spc="-10">
                <a:latin typeface="Times New Roman"/>
                <a:cs typeface="Times New Roman"/>
              </a:rPr>
              <a:t>went as usual to inspect Madame  Zephyrine's movements, </a:t>
            </a:r>
            <a:r>
              <a:rPr dirty="0" sz="1450" spc="-5">
                <a:latin typeface="Times New Roman"/>
                <a:cs typeface="Times New Roman"/>
              </a:rPr>
              <a:t>he </a:t>
            </a:r>
            <a:r>
              <a:rPr dirty="0" sz="1450" spc="-10">
                <a:latin typeface="Times New Roman"/>
                <a:cs typeface="Times New Roman"/>
              </a:rPr>
              <a:t>was astonished to find the aperture obscured in an  </a:t>
            </a:r>
            <a:r>
              <a:rPr dirty="0" sz="1450" spc="-5">
                <a:latin typeface="Times New Roman"/>
                <a:cs typeface="Times New Roman"/>
              </a:rPr>
              <a:t>odd </a:t>
            </a:r>
            <a:r>
              <a:rPr dirty="0" sz="1450" spc="-10">
                <a:latin typeface="Times New Roman"/>
                <a:cs typeface="Times New Roman"/>
              </a:rPr>
              <a:t>manner </a:t>
            </a:r>
            <a:r>
              <a:rPr dirty="0" sz="1450" spc="-5">
                <a:latin typeface="Times New Roman"/>
                <a:cs typeface="Times New Roman"/>
              </a:rPr>
              <a:t>on </a:t>
            </a:r>
            <a:r>
              <a:rPr dirty="0" sz="1450" spc="-10">
                <a:latin typeface="Times New Roman"/>
                <a:cs typeface="Times New Roman"/>
              </a:rPr>
              <a:t>the other side, and still more abashed when the obstacle was  suddenly withdrawn and </a:t>
            </a:r>
            <a:r>
              <a:rPr dirty="0" sz="1450" spc="-5">
                <a:latin typeface="Times New Roman"/>
                <a:cs typeface="Times New Roman"/>
              </a:rPr>
              <a:t>a </a:t>
            </a:r>
            <a:r>
              <a:rPr dirty="0" sz="1450" spc="-10">
                <a:latin typeface="Times New Roman"/>
                <a:cs typeface="Times New Roman"/>
              </a:rPr>
              <a:t>titter </a:t>
            </a:r>
            <a:r>
              <a:rPr dirty="0" sz="1450" spc="-5">
                <a:latin typeface="Times New Roman"/>
                <a:cs typeface="Times New Roman"/>
              </a:rPr>
              <a:t>of </a:t>
            </a:r>
            <a:r>
              <a:rPr dirty="0" sz="1450" spc="-10">
                <a:latin typeface="Times New Roman"/>
                <a:cs typeface="Times New Roman"/>
              </a:rPr>
              <a:t>laughter reached his ears. Some </a:t>
            </a:r>
            <a:r>
              <a:rPr dirty="0" sz="1450" spc="-5">
                <a:latin typeface="Times New Roman"/>
                <a:cs typeface="Times New Roman"/>
              </a:rPr>
              <a:t>of </a:t>
            </a:r>
            <a:r>
              <a:rPr dirty="0" sz="1450" spc="-10">
                <a:latin typeface="Times New Roman"/>
                <a:cs typeface="Times New Roman"/>
              </a:rPr>
              <a:t>the  plaster had evidently betrayed the secret </a:t>
            </a:r>
            <a:r>
              <a:rPr dirty="0" sz="1450" spc="-5">
                <a:latin typeface="Times New Roman"/>
                <a:cs typeface="Times New Roman"/>
              </a:rPr>
              <a:t>of </a:t>
            </a:r>
            <a:r>
              <a:rPr dirty="0" sz="1450" spc="-10">
                <a:latin typeface="Times New Roman"/>
                <a:cs typeface="Times New Roman"/>
              </a:rPr>
              <a:t>his spy-hole, and his neighbour  had been returning the compliment in </a:t>
            </a:r>
            <a:r>
              <a:rPr dirty="0" sz="1450" spc="-5">
                <a:latin typeface="Times New Roman"/>
                <a:cs typeface="Times New Roman"/>
              </a:rPr>
              <a:t>kind. </a:t>
            </a:r>
            <a:r>
              <a:rPr dirty="0" sz="1450" spc="-35">
                <a:latin typeface="Times New Roman"/>
                <a:cs typeface="Times New Roman"/>
              </a:rPr>
              <a:t>Mr. </a:t>
            </a:r>
            <a:r>
              <a:rPr dirty="0" sz="1450" spc="-10">
                <a:latin typeface="Times New Roman"/>
                <a:cs typeface="Times New Roman"/>
              </a:rPr>
              <a:t>Scuddamore was moved to </a:t>
            </a:r>
            <a:r>
              <a:rPr dirty="0" sz="1450" spc="-5">
                <a:latin typeface="Times New Roman"/>
                <a:cs typeface="Times New Roman"/>
              </a:rPr>
              <a:t>a  </a:t>
            </a:r>
            <a:r>
              <a:rPr dirty="0" sz="1450" spc="-10">
                <a:latin typeface="Times New Roman"/>
                <a:cs typeface="Times New Roman"/>
              </a:rPr>
              <a:t>very acute feeling </a:t>
            </a:r>
            <a:r>
              <a:rPr dirty="0" sz="1450" spc="-5">
                <a:latin typeface="Times New Roman"/>
                <a:cs typeface="Times New Roman"/>
              </a:rPr>
              <a:t>of </a:t>
            </a:r>
            <a:r>
              <a:rPr dirty="0" sz="1450" spc="-10">
                <a:latin typeface="Times New Roman"/>
                <a:cs typeface="Times New Roman"/>
              </a:rPr>
              <a:t>annoyance; </a:t>
            </a:r>
            <a:r>
              <a:rPr dirty="0" sz="1450" spc="-5">
                <a:latin typeface="Times New Roman"/>
                <a:cs typeface="Times New Roman"/>
              </a:rPr>
              <a:t>he </a:t>
            </a:r>
            <a:r>
              <a:rPr dirty="0" sz="1450" spc="-10">
                <a:latin typeface="Times New Roman"/>
                <a:cs typeface="Times New Roman"/>
              </a:rPr>
              <a:t>condemned Madame Zephyrine  unmercifully; </a:t>
            </a:r>
            <a:r>
              <a:rPr dirty="0" sz="1450" spc="-5">
                <a:latin typeface="Times New Roman"/>
                <a:cs typeface="Times New Roman"/>
              </a:rPr>
              <a:t>he </a:t>
            </a:r>
            <a:r>
              <a:rPr dirty="0" sz="1450" spc="-10">
                <a:latin typeface="Times New Roman"/>
                <a:cs typeface="Times New Roman"/>
              </a:rPr>
              <a:t>even blamed himself;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he found, </a:t>
            </a:r>
            <a:r>
              <a:rPr dirty="0" sz="1450" spc="-10">
                <a:latin typeface="Times New Roman"/>
                <a:cs typeface="Times New Roman"/>
              </a:rPr>
              <a:t>next </a:t>
            </a:r>
            <a:r>
              <a:rPr dirty="0" sz="1450" spc="-30">
                <a:latin typeface="Times New Roman"/>
                <a:cs typeface="Times New Roman"/>
              </a:rPr>
              <a:t>day, </a:t>
            </a:r>
            <a:r>
              <a:rPr dirty="0" sz="1450" spc="-10">
                <a:latin typeface="Times New Roman"/>
                <a:cs typeface="Times New Roman"/>
              </a:rPr>
              <a:t>that she  had taken </a:t>
            </a:r>
            <a:r>
              <a:rPr dirty="0" sz="1450" spc="-5">
                <a:latin typeface="Times New Roman"/>
                <a:cs typeface="Times New Roman"/>
              </a:rPr>
              <a:t>no </a:t>
            </a:r>
            <a:r>
              <a:rPr dirty="0" sz="1450" spc="-10">
                <a:latin typeface="Times New Roman"/>
                <a:cs typeface="Times New Roman"/>
              </a:rPr>
              <a:t>means to baulk him </a:t>
            </a:r>
            <a:r>
              <a:rPr dirty="0" sz="1450" spc="-5">
                <a:latin typeface="Times New Roman"/>
                <a:cs typeface="Times New Roman"/>
              </a:rPr>
              <a:t>of </a:t>
            </a:r>
            <a:r>
              <a:rPr dirty="0" sz="1450" spc="-10">
                <a:latin typeface="Times New Roman"/>
                <a:cs typeface="Times New Roman"/>
              </a:rPr>
              <a:t>his favourite pastime, </a:t>
            </a:r>
            <a:r>
              <a:rPr dirty="0" sz="1450" spc="-5">
                <a:latin typeface="Times New Roman"/>
                <a:cs typeface="Times New Roman"/>
              </a:rPr>
              <a:t>he </a:t>
            </a:r>
            <a:r>
              <a:rPr dirty="0" sz="1450" spc="-10">
                <a:latin typeface="Times New Roman"/>
                <a:cs typeface="Times New Roman"/>
              </a:rPr>
              <a:t>continued to  profit </a:t>
            </a:r>
            <a:r>
              <a:rPr dirty="0" sz="1450" spc="-5">
                <a:latin typeface="Times New Roman"/>
                <a:cs typeface="Times New Roman"/>
              </a:rPr>
              <a:t>by </a:t>
            </a:r>
            <a:r>
              <a:rPr dirty="0" sz="1450" spc="-10">
                <a:latin typeface="Times New Roman"/>
                <a:cs typeface="Times New Roman"/>
              </a:rPr>
              <a:t>her carelessness, and gratify his idle</a:t>
            </a:r>
            <a:r>
              <a:rPr dirty="0" sz="1450" spc="35">
                <a:latin typeface="Times New Roman"/>
                <a:cs typeface="Times New Roman"/>
              </a:rPr>
              <a:t> </a:t>
            </a:r>
            <a:r>
              <a:rPr dirty="0" sz="1450" spc="-20">
                <a:latin typeface="Times New Roman"/>
                <a:cs typeface="Times New Roman"/>
              </a:rPr>
              <a:t>curiosity.</a:t>
            </a:r>
            <a:endParaRPr sz="14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That next day Madame Zephyrine received </a:t>
            </a:r>
            <a:r>
              <a:rPr dirty="0" sz="1450" spc="-5">
                <a:latin typeface="Times New Roman"/>
                <a:cs typeface="Times New Roman"/>
              </a:rPr>
              <a:t>a </a:t>
            </a:r>
            <a:r>
              <a:rPr dirty="0" sz="1450" spc="-10">
                <a:latin typeface="Times New Roman"/>
                <a:cs typeface="Times New Roman"/>
              </a:rPr>
              <a:t>long visit from </a:t>
            </a:r>
            <a:r>
              <a:rPr dirty="0" sz="1450" spc="-5">
                <a:latin typeface="Times New Roman"/>
                <a:cs typeface="Times New Roman"/>
              </a:rPr>
              <a:t>a </a:t>
            </a:r>
            <a:r>
              <a:rPr dirty="0" sz="1450" spc="-10">
                <a:latin typeface="Times New Roman"/>
                <a:cs typeface="Times New Roman"/>
              </a:rPr>
              <a:t>tall, loosely-  built man </a:t>
            </a:r>
            <a:r>
              <a:rPr dirty="0" sz="1450" spc="-5">
                <a:latin typeface="Times New Roman"/>
                <a:cs typeface="Times New Roman"/>
              </a:rPr>
              <a:t>of </a:t>
            </a:r>
            <a:r>
              <a:rPr dirty="0" sz="1450" spc="-10">
                <a:latin typeface="Times New Roman"/>
                <a:cs typeface="Times New Roman"/>
              </a:rPr>
              <a:t>fifty </a:t>
            </a:r>
            <a:r>
              <a:rPr dirty="0" sz="1450" spc="-5">
                <a:latin typeface="Times New Roman"/>
                <a:cs typeface="Times New Roman"/>
              </a:rPr>
              <a:t>or </a:t>
            </a:r>
            <a:r>
              <a:rPr dirty="0" sz="1450" spc="-10">
                <a:latin typeface="Times New Roman"/>
                <a:cs typeface="Times New Roman"/>
              </a:rPr>
              <a:t>upwards, whom Silas had </a:t>
            </a:r>
            <a:r>
              <a:rPr dirty="0" sz="1450" spc="-5">
                <a:latin typeface="Times New Roman"/>
                <a:cs typeface="Times New Roman"/>
              </a:rPr>
              <a:t>not </a:t>
            </a:r>
            <a:r>
              <a:rPr dirty="0" sz="1450" spc="-10">
                <a:latin typeface="Times New Roman"/>
                <a:cs typeface="Times New Roman"/>
              </a:rPr>
              <a:t>hitherto seen. His tweed suit  and coloured shirt, </a:t>
            </a:r>
            <a:r>
              <a:rPr dirty="0" sz="1450" spc="-5">
                <a:latin typeface="Times New Roman"/>
                <a:cs typeface="Times New Roman"/>
              </a:rPr>
              <a:t>no </a:t>
            </a:r>
            <a:r>
              <a:rPr dirty="0" sz="1450" spc="-10">
                <a:latin typeface="Times New Roman"/>
                <a:cs typeface="Times New Roman"/>
              </a:rPr>
              <a:t>less than his shaggy side-whiskers, identified him as </a:t>
            </a:r>
            <a:r>
              <a:rPr dirty="0" sz="1450" spc="-5">
                <a:latin typeface="Times New Roman"/>
                <a:cs typeface="Times New Roman"/>
              </a:rPr>
              <a:t>a  </a:t>
            </a:r>
            <a:r>
              <a:rPr dirty="0" sz="1450" spc="-15">
                <a:latin typeface="Times New Roman"/>
                <a:cs typeface="Times New Roman"/>
              </a:rPr>
              <a:t>Britisher, </a:t>
            </a:r>
            <a:r>
              <a:rPr dirty="0" sz="1450" spc="-10">
                <a:latin typeface="Times New Roman"/>
                <a:cs typeface="Times New Roman"/>
              </a:rPr>
              <a:t>and his </a:t>
            </a:r>
            <a:r>
              <a:rPr dirty="0" sz="1450" spc="-5">
                <a:latin typeface="Times New Roman"/>
                <a:cs typeface="Times New Roman"/>
              </a:rPr>
              <a:t>dull </a:t>
            </a:r>
            <a:r>
              <a:rPr dirty="0" sz="1450" spc="-10">
                <a:latin typeface="Times New Roman"/>
                <a:cs typeface="Times New Roman"/>
              </a:rPr>
              <a:t>grey eye </a:t>
            </a:r>
            <a:r>
              <a:rPr dirty="0" sz="1450" spc="-15">
                <a:latin typeface="Times New Roman"/>
                <a:cs typeface="Times New Roman"/>
              </a:rPr>
              <a:t>affected </a:t>
            </a:r>
            <a:r>
              <a:rPr dirty="0" sz="1450" spc="-10">
                <a:latin typeface="Times New Roman"/>
                <a:cs typeface="Times New Roman"/>
              </a:rPr>
              <a:t>Silas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cold. He kept  screwing his mouth from side to side and round and round during the whole  </a:t>
            </a:r>
            <a:r>
              <a:rPr dirty="0" sz="1450" spc="-20">
                <a:latin typeface="Times New Roman"/>
                <a:cs typeface="Times New Roman"/>
              </a:rPr>
              <a:t>colloquy, </a:t>
            </a:r>
            <a:r>
              <a:rPr dirty="0" sz="1450" spc="-10">
                <a:latin typeface="Times New Roman"/>
                <a:cs typeface="Times New Roman"/>
              </a:rPr>
              <a:t>which was carried </a:t>
            </a:r>
            <a:r>
              <a:rPr dirty="0" sz="1450" spc="-5">
                <a:latin typeface="Times New Roman"/>
                <a:cs typeface="Times New Roman"/>
              </a:rPr>
              <a:t>on </a:t>
            </a:r>
            <a:r>
              <a:rPr dirty="0" sz="1450" spc="-10">
                <a:latin typeface="Times New Roman"/>
                <a:cs typeface="Times New Roman"/>
              </a:rPr>
              <a:t>in whispers. More than once it seemed to the  </a:t>
            </a:r>
            <a:r>
              <a:rPr dirty="0" sz="1450" spc="-5">
                <a:latin typeface="Times New Roman"/>
                <a:cs typeface="Times New Roman"/>
              </a:rPr>
              <a:t>young </a:t>
            </a:r>
            <a:r>
              <a:rPr dirty="0" sz="1450" spc="-10">
                <a:latin typeface="Times New Roman"/>
                <a:cs typeface="Times New Roman"/>
              </a:rPr>
              <a:t>New Englander as if their gestures indicated his own apartment; </a:t>
            </a:r>
            <a:r>
              <a:rPr dirty="0" sz="1450" spc="-5">
                <a:latin typeface="Times New Roman"/>
                <a:cs typeface="Times New Roman"/>
              </a:rPr>
              <a:t>but </a:t>
            </a:r>
            <a:r>
              <a:rPr dirty="0" sz="1450" spc="-10">
                <a:latin typeface="Times New Roman"/>
                <a:cs typeface="Times New Roman"/>
              </a:rPr>
              <a:t>the  only thing definite </a:t>
            </a:r>
            <a:r>
              <a:rPr dirty="0" sz="1450" spc="-5">
                <a:latin typeface="Times New Roman"/>
                <a:cs typeface="Times New Roman"/>
              </a:rPr>
              <a:t>he </a:t>
            </a:r>
            <a:r>
              <a:rPr dirty="0" sz="1450" spc="-10">
                <a:latin typeface="Times New Roman"/>
                <a:cs typeface="Times New Roman"/>
              </a:rPr>
              <a:t>could gather </a:t>
            </a:r>
            <a:r>
              <a:rPr dirty="0" sz="1450" spc="-5">
                <a:latin typeface="Times New Roman"/>
                <a:cs typeface="Times New Roman"/>
              </a:rPr>
              <a:t>by </a:t>
            </a:r>
            <a:r>
              <a:rPr dirty="0" sz="1450" spc="-10">
                <a:latin typeface="Times New Roman"/>
                <a:cs typeface="Times New Roman"/>
              </a:rPr>
              <a:t>the most scrupulous attention was this  remark made </a:t>
            </a:r>
            <a:r>
              <a:rPr dirty="0" sz="1450" spc="-5">
                <a:latin typeface="Times New Roman"/>
                <a:cs typeface="Times New Roman"/>
              </a:rPr>
              <a:t>by </a:t>
            </a:r>
            <a:r>
              <a:rPr dirty="0" sz="1450" spc="-10">
                <a:latin typeface="Times New Roman"/>
                <a:cs typeface="Times New Roman"/>
              </a:rPr>
              <a:t>the Englishman in </a:t>
            </a:r>
            <a:r>
              <a:rPr dirty="0" sz="1450" spc="-5">
                <a:latin typeface="Times New Roman"/>
                <a:cs typeface="Times New Roman"/>
              </a:rPr>
              <a:t>a </a:t>
            </a:r>
            <a:r>
              <a:rPr dirty="0" sz="1450" spc="-10">
                <a:latin typeface="Times New Roman"/>
                <a:cs typeface="Times New Roman"/>
              </a:rPr>
              <a:t>somewhat higher </a:t>
            </a:r>
            <a:r>
              <a:rPr dirty="0" sz="1450" spc="-30">
                <a:latin typeface="Times New Roman"/>
                <a:cs typeface="Times New Roman"/>
              </a:rPr>
              <a:t>key, </a:t>
            </a:r>
            <a:r>
              <a:rPr dirty="0" sz="1450" spc="-10">
                <a:latin typeface="Times New Roman"/>
                <a:cs typeface="Times New Roman"/>
              </a:rPr>
              <a:t>as if in answer to  some reluctance </a:t>
            </a:r>
            <a:r>
              <a:rPr dirty="0" sz="1450" spc="-5">
                <a:latin typeface="Times New Roman"/>
                <a:cs typeface="Times New Roman"/>
              </a:rPr>
              <a:t>or</a:t>
            </a:r>
            <a:r>
              <a:rPr dirty="0" sz="1450">
                <a:latin typeface="Times New Roman"/>
                <a:cs typeface="Times New Roman"/>
              </a:rPr>
              <a:t> </a:t>
            </a:r>
            <a:r>
              <a:rPr dirty="0" sz="1450" spc="-10">
                <a:latin typeface="Times New Roman"/>
                <a:cs typeface="Times New Roman"/>
              </a:rPr>
              <a:t>opposition.</a:t>
            </a:r>
            <a:endParaRPr sz="1450">
              <a:latin typeface="Times New Roman"/>
              <a:cs typeface="Times New Roman"/>
            </a:endParaRPr>
          </a:p>
          <a:p>
            <a:pPr algn="just" marL="12700" marR="8890">
              <a:lnSpc>
                <a:spcPts val="1730"/>
              </a:lnSpc>
              <a:spcBef>
                <a:spcPts val="850"/>
              </a:spcBef>
            </a:pPr>
            <a:r>
              <a:rPr dirty="0" sz="1450" spc="-10">
                <a:latin typeface="Times New Roman"/>
                <a:cs typeface="Times New Roman"/>
              </a:rPr>
              <a:t>"I have studied his taste to </a:t>
            </a:r>
            <a:r>
              <a:rPr dirty="0" sz="1450" spc="-5">
                <a:latin typeface="Times New Roman"/>
                <a:cs typeface="Times New Roman"/>
              </a:rPr>
              <a:t>a </a:t>
            </a:r>
            <a:r>
              <a:rPr dirty="0" sz="1450" spc="-20">
                <a:latin typeface="Times New Roman"/>
                <a:cs typeface="Times New Roman"/>
              </a:rPr>
              <a:t>nicety,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again and again </a:t>
            </a:r>
            <a:r>
              <a:rPr dirty="0" sz="1450" spc="-5">
                <a:latin typeface="Times New Roman"/>
                <a:cs typeface="Times New Roman"/>
              </a:rPr>
              <a:t>you </a:t>
            </a:r>
            <a:r>
              <a:rPr dirty="0" sz="1450" spc="-10">
                <a:latin typeface="Times New Roman"/>
                <a:cs typeface="Times New Roman"/>
              </a:rPr>
              <a:t>are the  only woman </a:t>
            </a:r>
            <a:r>
              <a:rPr dirty="0" sz="1450" spc="-5">
                <a:latin typeface="Times New Roman"/>
                <a:cs typeface="Times New Roman"/>
              </a:rPr>
              <a:t>of </a:t>
            </a:r>
            <a:r>
              <a:rPr dirty="0" sz="1450" spc="-10">
                <a:latin typeface="Times New Roman"/>
                <a:cs typeface="Times New Roman"/>
              </a:rPr>
              <a:t>the sort that </a:t>
            </a:r>
            <a:r>
              <a:rPr dirty="0" sz="1450" spc="-5">
                <a:latin typeface="Times New Roman"/>
                <a:cs typeface="Times New Roman"/>
              </a:rPr>
              <a:t>I </a:t>
            </a:r>
            <a:r>
              <a:rPr dirty="0" sz="1450" spc="-10">
                <a:latin typeface="Times New Roman"/>
                <a:cs typeface="Times New Roman"/>
              </a:rPr>
              <a:t>can lay my hands</a:t>
            </a:r>
            <a:r>
              <a:rPr dirty="0" sz="1450" spc="35">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In answer to this, Madame Zephyrine sighed, and appeared </a:t>
            </a:r>
            <a:r>
              <a:rPr dirty="0" sz="1450" spc="-5">
                <a:latin typeface="Times New Roman"/>
                <a:cs typeface="Times New Roman"/>
              </a:rPr>
              <a:t>by a </a:t>
            </a:r>
            <a:r>
              <a:rPr dirty="0" sz="1450" spc="-10">
                <a:latin typeface="Times New Roman"/>
                <a:cs typeface="Times New Roman"/>
              </a:rPr>
              <a:t>gesture to  resign herself, like </a:t>
            </a:r>
            <a:r>
              <a:rPr dirty="0" sz="1450" spc="-5">
                <a:latin typeface="Times New Roman"/>
                <a:cs typeface="Times New Roman"/>
              </a:rPr>
              <a:t>one </a:t>
            </a:r>
            <a:r>
              <a:rPr dirty="0" sz="1450" spc="-10">
                <a:latin typeface="Times New Roman"/>
                <a:cs typeface="Times New Roman"/>
              </a:rPr>
              <a:t>yielding to unqualified</a:t>
            </a:r>
            <a:r>
              <a:rPr dirty="0" sz="1450" spc="30">
                <a:latin typeface="Times New Roman"/>
                <a:cs typeface="Times New Roman"/>
              </a:rPr>
              <a:t> </a:t>
            </a:r>
            <a:r>
              <a:rPr dirty="0" sz="1450" spc="-20">
                <a:latin typeface="Times New Roman"/>
                <a:cs typeface="Times New Roman"/>
              </a:rPr>
              <a:t>authority.</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That afternoon the observatory was finally blinded, </a:t>
            </a:r>
            <a:r>
              <a:rPr dirty="0" sz="1450" spc="-5">
                <a:latin typeface="Times New Roman"/>
                <a:cs typeface="Times New Roman"/>
              </a:rPr>
              <a:t>a </a:t>
            </a:r>
            <a:r>
              <a:rPr dirty="0" sz="1450" spc="-10">
                <a:latin typeface="Times New Roman"/>
                <a:cs typeface="Times New Roman"/>
              </a:rPr>
              <a:t>wardrobe having been  drawn in front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upon </a:t>
            </a:r>
            <a:r>
              <a:rPr dirty="0" sz="1450" spc="-10">
                <a:latin typeface="Times New Roman"/>
                <a:cs typeface="Times New Roman"/>
              </a:rPr>
              <a:t>the other side; and while Silas was still lamenting  over this misfortune, which </a:t>
            </a:r>
            <a:r>
              <a:rPr dirty="0" sz="1450" spc="-5">
                <a:latin typeface="Times New Roman"/>
                <a:cs typeface="Times New Roman"/>
              </a:rPr>
              <a:t>he </a:t>
            </a:r>
            <a:r>
              <a:rPr dirty="0" sz="1450" spc="-10">
                <a:latin typeface="Times New Roman"/>
                <a:cs typeface="Times New Roman"/>
              </a:rPr>
              <a:t>attributed to the Britisher's malign suggestion,  the concierge </a:t>
            </a:r>
            <a:r>
              <a:rPr dirty="0" sz="1450" spc="-5">
                <a:latin typeface="Times New Roman"/>
                <a:cs typeface="Times New Roman"/>
              </a:rPr>
              <a:t>brought </a:t>
            </a:r>
            <a:r>
              <a:rPr dirty="0" sz="1450" spc="-10">
                <a:latin typeface="Times New Roman"/>
                <a:cs typeface="Times New Roman"/>
              </a:rPr>
              <a:t>him </a:t>
            </a:r>
            <a:r>
              <a:rPr dirty="0" sz="1450" spc="-5">
                <a:latin typeface="Times New Roman"/>
                <a:cs typeface="Times New Roman"/>
              </a:rPr>
              <a:t>up a </a:t>
            </a:r>
            <a:r>
              <a:rPr dirty="0" sz="1450" spc="-10">
                <a:latin typeface="Times New Roman"/>
                <a:cs typeface="Times New Roman"/>
              </a:rPr>
              <a:t>letter in </a:t>
            </a:r>
            <a:r>
              <a:rPr dirty="0" sz="1450" spc="-5">
                <a:latin typeface="Times New Roman"/>
                <a:cs typeface="Times New Roman"/>
              </a:rPr>
              <a:t>a </a:t>
            </a:r>
            <a:r>
              <a:rPr dirty="0" sz="1450" spc="-10">
                <a:latin typeface="Times New Roman"/>
                <a:cs typeface="Times New Roman"/>
              </a:rPr>
              <a:t>female handwriting. It was  conceived in French </a:t>
            </a:r>
            <a:r>
              <a:rPr dirty="0" sz="1450" spc="-5">
                <a:latin typeface="Times New Roman"/>
                <a:cs typeface="Times New Roman"/>
              </a:rPr>
              <a:t>of no </a:t>
            </a:r>
            <a:r>
              <a:rPr dirty="0" sz="1450" spc="-10">
                <a:latin typeface="Times New Roman"/>
                <a:cs typeface="Times New Roman"/>
              </a:rPr>
              <a:t>very rigorous </a:t>
            </a:r>
            <a:r>
              <a:rPr dirty="0" sz="1450" spc="-15">
                <a:latin typeface="Times New Roman"/>
                <a:cs typeface="Times New Roman"/>
              </a:rPr>
              <a:t>orthography, </a:t>
            </a:r>
            <a:r>
              <a:rPr dirty="0" sz="1450" spc="-10">
                <a:latin typeface="Times New Roman"/>
                <a:cs typeface="Times New Roman"/>
              </a:rPr>
              <a:t>bore </a:t>
            </a:r>
            <a:r>
              <a:rPr dirty="0" sz="1450" spc="-5">
                <a:latin typeface="Times New Roman"/>
                <a:cs typeface="Times New Roman"/>
              </a:rPr>
              <a:t>no </a:t>
            </a:r>
            <a:r>
              <a:rPr dirty="0" sz="1450" spc="-10">
                <a:latin typeface="Times New Roman"/>
                <a:cs typeface="Times New Roman"/>
              </a:rPr>
              <a:t>signature, and in  the most encouraging terms invited the </a:t>
            </a:r>
            <a:r>
              <a:rPr dirty="0" sz="1450" spc="-5">
                <a:latin typeface="Times New Roman"/>
                <a:cs typeface="Times New Roman"/>
              </a:rPr>
              <a:t>young </a:t>
            </a:r>
            <a:r>
              <a:rPr dirty="0" sz="1450" spc="-10">
                <a:latin typeface="Times New Roman"/>
                <a:cs typeface="Times New Roman"/>
              </a:rPr>
              <a:t>American to </a:t>
            </a:r>
            <a:r>
              <a:rPr dirty="0" sz="1450" spc="-5">
                <a:latin typeface="Times New Roman"/>
                <a:cs typeface="Times New Roman"/>
              </a:rPr>
              <a:t>be </a:t>
            </a:r>
            <a:r>
              <a:rPr dirty="0" sz="1450" spc="-10">
                <a:latin typeface="Times New Roman"/>
                <a:cs typeface="Times New Roman"/>
              </a:rPr>
              <a:t>present in </a:t>
            </a:r>
            <a:r>
              <a:rPr dirty="0" sz="1450" spc="-5">
                <a:latin typeface="Times New Roman"/>
                <a:cs typeface="Times New Roman"/>
              </a:rPr>
              <a:t>a  </a:t>
            </a:r>
            <a:r>
              <a:rPr dirty="0" sz="1450" spc="-10">
                <a:latin typeface="Times New Roman"/>
                <a:cs typeface="Times New Roman"/>
              </a:rPr>
              <a:t>certain part </a:t>
            </a:r>
            <a:r>
              <a:rPr dirty="0" sz="1450" spc="-5">
                <a:latin typeface="Times New Roman"/>
                <a:cs typeface="Times New Roman"/>
              </a:rPr>
              <a:t>of </a:t>
            </a:r>
            <a:r>
              <a:rPr dirty="0" sz="1450" spc="-10">
                <a:latin typeface="Times New Roman"/>
                <a:cs typeface="Times New Roman"/>
              </a:rPr>
              <a:t>the Bullier Ball at eleven o'clock that night. Curiosity and  timidity </a:t>
            </a:r>
            <a:r>
              <a:rPr dirty="0" sz="1450" spc="-5">
                <a:latin typeface="Times New Roman"/>
                <a:cs typeface="Times New Roman"/>
              </a:rPr>
              <a:t>fought a </a:t>
            </a:r>
            <a:r>
              <a:rPr dirty="0" sz="1450" spc="-10">
                <a:latin typeface="Times New Roman"/>
                <a:cs typeface="Times New Roman"/>
              </a:rPr>
              <a:t>long battle in his heart; sometimes </a:t>
            </a:r>
            <a:r>
              <a:rPr dirty="0" sz="1450" spc="-5">
                <a:latin typeface="Times New Roman"/>
                <a:cs typeface="Times New Roman"/>
              </a:rPr>
              <a:t>he </a:t>
            </a:r>
            <a:r>
              <a:rPr dirty="0" sz="1450" spc="-10">
                <a:latin typeface="Times New Roman"/>
                <a:cs typeface="Times New Roman"/>
              </a:rPr>
              <a:t>was all virtue,  sometimes all fire and daring; and the result </a:t>
            </a:r>
            <a:r>
              <a:rPr dirty="0" sz="1450" spc="-5">
                <a:latin typeface="Times New Roman"/>
                <a:cs typeface="Times New Roman"/>
              </a:rPr>
              <a:t>of </a:t>
            </a:r>
            <a:r>
              <a:rPr dirty="0" sz="1450" spc="-10">
                <a:latin typeface="Times New Roman"/>
                <a:cs typeface="Times New Roman"/>
              </a:rPr>
              <a:t>it was that, long before ten, </a:t>
            </a:r>
            <a:r>
              <a:rPr dirty="0" sz="1450" spc="-35">
                <a:latin typeface="Times New Roman"/>
                <a:cs typeface="Times New Roman"/>
              </a:rPr>
              <a:t>Mr.  </a:t>
            </a:r>
            <a:r>
              <a:rPr dirty="0" sz="1450" spc="-10">
                <a:latin typeface="Times New Roman"/>
                <a:cs typeface="Times New Roman"/>
              </a:rPr>
              <a:t>Silas Q. Scuddamore presented himself in unimpeachable attire at the </a:t>
            </a:r>
            <a:r>
              <a:rPr dirty="0" sz="1450" spc="-5">
                <a:latin typeface="Times New Roman"/>
                <a:cs typeface="Times New Roman"/>
              </a:rPr>
              <a:t>door of  </a:t>
            </a:r>
            <a:r>
              <a:rPr dirty="0" sz="1450" spc="-10">
                <a:latin typeface="Times New Roman"/>
                <a:cs typeface="Times New Roman"/>
              </a:rPr>
              <a:t>the Bullier Ball Rooms, and paid his entry money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reckless  devilry that was </a:t>
            </a:r>
            <a:r>
              <a:rPr dirty="0" sz="1450" spc="-5">
                <a:latin typeface="Times New Roman"/>
                <a:cs typeface="Times New Roman"/>
              </a:rPr>
              <a:t>not </a:t>
            </a:r>
            <a:r>
              <a:rPr dirty="0" sz="1450" spc="-10">
                <a:latin typeface="Times New Roman"/>
                <a:cs typeface="Times New Roman"/>
              </a:rPr>
              <a:t>without its</a:t>
            </a:r>
            <a:r>
              <a:rPr dirty="0" sz="1450" spc="15">
                <a:latin typeface="Times New Roman"/>
                <a:cs typeface="Times New Roman"/>
              </a:rPr>
              <a:t> </a:t>
            </a:r>
            <a:r>
              <a:rPr dirty="0" sz="1450" spc="-10">
                <a:latin typeface="Times New Roman"/>
                <a:cs typeface="Times New Roman"/>
              </a:rPr>
              <a:t>charm.</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It was Carnival time, and the Ball was very full and </a:t>
            </a:r>
            <a:r>
              <a:rPr dirty="0" sz="1450" spc="-25">
                <a:latin typeface="Times New Roman"/>
                <a:cs typeface="Times New Roman"/>
              </a:rPr>
              <a:t>noisy. </a:t>
            </a:r>
            <a:r>
              <a:rPr dirty="0" sz="1450" spc="-10">
                <a:latin typeface="Times New Roman"/>
                <a:cs typeface="Times New Roman"/>
              </a:rPr>
              <a:t>The lights and the  crowd at first rather abashed </a:t>
            </a:r>
            <a:r>
              <a:rPr dirty="0" sz="1450" spc="-5">
                <a:latin typeface="Times New Roman"/>
                <a:cs typeface="Times New Roman"/>
              </a:rPr>
              <a:t>our young </a:t>
            </a:r>
            <a:r>
              <a:rPr dirty="0" sz="1450" spc="-15">
                <a:latin typeface="Times New Roman"/>
                <a:cs typeface="Times New Roman"/>
              </a:rPr>
              <a:t>adventurer, </a:t>
            </a:r>
            <a:r>
              <a:rPr dirty="0" sz="1450" spc="-10">
                <a:latin typeface="Times New Roman"/>
                <a:cs typeface="Times New Roman"/>
              </a:rPr>
              <a:t>and then, mounting to his  brain 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intoxication, </a:t>
            </a:r>
            <a:r>
              <a:rPr dirty="0" sz="1450" spc="-5">
                <a:latin typeface="Times New Roman"/>
                <a:cs typeface="Times New Roman"/>
              </a:rPr>
              <a:t>put </a:t>
            </a:r>
            <a:r>
              <a:rPr dirty="0" sz="1450" spc="-10">
                <a:latin typeface="Times New Roman"/>
                <a:cs typeface="Times New Roman"/>
              </a:rPr>
              <a:t>him in possession </a:t>
            </a:r>
            <a:r>
              <a:rPr dirty="0" sz="1450" spc="-5">
                <a:latin typeface="Times New Roman"/>
                <a:cs typeface="Times New Roman"/>
              </a:rPr>
              <a:t>of </a:t>
            </a:r>
            <a:r>
              <a:rPr dirty="0" sz="1450" spc="-10">
                <a:latin typeface="Times New Roman"/>
                <a:cs typeface="Times New Roman"/>
              </a:rPr>
              <a:t>more than his own  share </a:t>
            </a:r>
            <a:r>
              <a:rPr dirty="0" sz="1450" spc="-5">
                <a:latin typeface="Times New Roman"/>
                <a:cs typeface="Times New Roman"/>
              </a:rPr>
              <a:t>of </a:t>
            </a:r>
            <a:r>
              <a:rPr dirty="0" sz="1450" spc="-10">
                <a:latin typeface="Times New Roman"/>
                <a:cs typeface="Times New Roman"/>
              </a:rPr>
              <a:t>manhood. He felt ready to face the devil, and strutted in the ballroom  with the swagger </a:t>
            </a:r>
            <a:r>
              <a:rPr dirty="0" sz="1450" spc="-5">
                <a:latin typeface="Times New Roman"/>
                <a:cs typeface="Times New Roman"/>
              </a:rPr>
              <a:t>of a </a:t>
            </a:r>
            <a:r>
              <a:rPr dirty="0" sz="1450" spc="-20">
                <a:latin typeface="Times New Roman"/>
                <a:cs typeface="Times New Roman"/>
              </a:rPr>
              <a:t>cavalier. </a:t>
            </a: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was thus parading, </a:t>
            </a:r>
            <a:r>
              <a:rPr dirty="0" sz="1450" spc="-5">
                <a:latin typeface="Times New Roman"/>
                <a:cs typeface="Times New Roman"/>
              </a:rPr>
              <a:t>he </a:t>
            </a:r>
            <a:r>
              <a:rPr dirty="0" sz="1450" spc="-10">
                <a:latin typeface="Times New Roman"/>
                <a:cs typeface="Times New Roman"/>
              </a:rPr>
              <a:t>became aware  </a:t>
            </a:r>
            <a:r>
              <a:rPr dirty="0" sz="1450" spc="-5">
                <a:latin typeface="Times New Roman"/>
                <a:cs typeface="Times New Roman"/>
              </a:rPr>
              <a:t>of </a:t>
            </a:r>
            <a:r>
              <a:rPr dirty="0" sz="1450" spc="-10">
                <a:latin typeface="Times New Roman"/>
                <a:cs typeface="Times New Roman"/>
              </a:rPr>
              <a:t>Madame Zephyrine and her Britisher in conference behind </a:t>
            </a:r>
            <a:r>
              <a:rPr dirty="0" sz="1450" spc="-5">
                <a:latin typeface="Times New Roman"/>
                <a:cs typeface="Times New Roman"/>
              </a:rPr>
              <a:t>a </a:t>
            </a:r>
            <a:r>
              <a:rPr dirty="0" sz="1450" spc="-20">
                <a:latin typeface="Times New Roman"/>
                <a:cs typeface="Times New Roman"/>
              </a:rPr>
              <a:t>pillar. </a:t>
            </a:r>
            <a:r>
              <a:rPr dirty="0" sz="1450" spc="-10">
                <a:latin typeface="Times New Roman"/>
                <a:cs typeface="Times New Roman"/>
              </a:rPr>
              <a:t>The cat-  like spirit </a:t>
            </a:r>
            <a:r>
              <a:rPr dirty="0" sz="1450" spc="-5">
                <a:latin typeface="Times New Roman"/>
                <a:cs typeface="Times New Roman"/>
              </a:rPr>
              <a:t>of </a:t>
            </a:r>
            <a:r>
              <a:rPr dirty="0" sz="1450" spc="-10">
                <a:latin typeface="Times New Roman"/>
                <a:cs typeface="Times New Roman"/>
              </a:rPr>
              <a:t>eaves-dropping overcame him at once. He stole nearer and nearer  </a:t>
            </a:r>
            <a:r>
              <a:rPr dirty="0" sz="1450" spc="-5">
                <a:latin typeface="Times New Roman"/>
                <a:cs typeface="Times New Roman"/>
              </a:rPr>
              <a:t>on </a:t>
            </a:r>
            <a:r>
              <a:rPr dirty="0" sz="1450" spc="-10">
                <a:latin typeface="Times New Roman"/>
                <a:cs typeface="Times New Roman"/>
              </a:rPr>
              <a:t>the couple from behind, until </a:t>
            </a:r>
            <a:r>
              <a:rPr dirty="0" sz="1450" spc="-5">
                <a:latin typeface="Times New Roman"/>
                <a:cs typeface="Times New Roman"/>
              </a:rPr>
              <a:t>he </a:t>
            </a:r>
            <a:r>
              <a:rPr dirty="0" sz="1450" spc="-10">
                <a:latin typeface="Times New Roman"/>
                <a:cs typeface="Times New Roman"/>
              </a:rPr>
              <a:t>was within</a:t>
            </a:r>
            <a:r>
              <a:rPr dirty="0" sz="1450" spc="35">
                <a:latin typeface="Times New Roman"/>
                <a:cs typeface="Times New Roman"/>
              </a:rPr>
              <a:t> </a:t>
            </a:r>
            <a:r>
              <a:rPr dirty="0" sz="1450" spc="-10">
                <a:latin typeface="Times New Roman"/>
                <a:cs typeface="Times New Roman"/>
              </a:rPr>
              <a:t>earshot.</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"That is the man," the Britisher was saying; "there </a:t>
            </a:r>
            <a:r>
              <a:rPr dirty="0" sz="1450" spc="-5">
                <a:latin typeface="Times New Roman"/>
                <a:cs typeface="Times New Roman"/>
              </a:rPr>
              <a:t>- </a:t>
            </a:r>
            <a:r>
              <a:rPr dirty="0" sz="1450" spc="-10">
                <a:latin typeface="Times New Roman"/>
                <a:cs typeface="Times New Roman"/>
              </a:rPr>
              <a:t>with the long blond hair </a:t>
            </a:r>
            <a:r>
              <a:rPr dirty="0" sz="1450" spc="-5">
                <a:latin typeface="Times New Roman"/>
                <a:cs typeface="Times New Roman"/>
              </a:rPr>
              <a:t>-  </a:t>
            </a:r>
            <a:r>
              <a:rPr dirty="0" sz="1450" spc="-10">
                <a:latin typeface="Times New Roman"/>
                <a:cs typeface="Times New Roman"/>
              </a:rPr>
              <a:t>speaking to </a:t>
            </a:r>
            <a:r>
              <a:rPr dirty="0" sz="1450" spc="-5">
                <a:latin typeface="Times New Roman"/>
                <a:cs typeface="Times New Roman"/>
              </a:rPr>
              <a:t>a </a:t>
            </a:r>
            <a:r>
              <a:rPr dirty="0" sz="1450" spc="-10">
                <a:latin typeface="Times New Roman"/>
                <a:cs typeface="Times New Roman"/>
              </a:rPr>
              <a:t>girl in</a:t>
            </a:r>
            <a:r>
              <a:rPr dirty="0" sz="1450" spc="5">
                <a:latin typeface="Times New Roman"/>
                <a:cs typeface="Times New Roman"/>
              </a:rPr>
              <a:t> </a:t>
            </a:r>
            <a:r>
              <a:rPr dirty="0" sz="1450" spc="-10">
                <a:latin typeface="Times New Roman"/>
                <a:cs typeface="Times New Roman"/>
              </a:rPr>
              <a:t>green."</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Silas identified </a:t>
            </a:r>
            <a:r>
              <a:rPr dirty="0" sz="1450" spc="-5">
                <a:latin typeface="Times New Roman"/>
                <a:cs typeface="Times New Roman"/>
              </a:rPr>
              <a:t>a </a:t>
            </a:r>
            <a:r>
              <a:rPr dirty="0" sz="1450" spc="-10">
                <a:latin typeface="Times New Roman"/>
                <a:cs typeface="Times New Roman"/>
              </a:rPr>
              <a:t>very handsome </a:t>
            </a:r>
            <a:r>
              <a:rPr dirty="0" sz="1450" spc="-5">
                <a:latin typeface="Times New Roman"/>
                <a:cs typeface="Times New Roman"/>
              </a:rPr>
              <a:t>young </a:t>
            </a:r>
            <a:r>
              <a:rPr dirty="0" sz="1450" spc="-10">
                <a:latin typeface="Times New Roman"/>
                <a:cs typeface="Times New Roman"/>
              </a:rPr>
              <a:t>fellow </a:t>
            </a:r>
            <a:r>
              <a:rPr dirty="0" sz="1450" spc="-5">
                <a:latin typeface="Times New Roman"/>
                <a:cs typeface="Times New Roman"/>
              </a:rPr>
              <a:t>of </a:t>
            </a:r>
            <a:r>
              <a:rPr dirty="0" sz="1450" spc="-10">
                <a:latin typeface="Times New Roman"/>
                <a:cs typeface="Times New Roman"/>
              </a:rPr>
              <a:t>small stature, who was  plainly the object </a:t>
            </a:r>
            <a:r>
              <a:rPr dirty="0" sz="1450" spc="-5">
                <a:latin typeface="Times New Roman"/>
                <a:cs typeface="Times New Roman"/>
              </a:rPr>
              <a:t>of </a:t>
            </a:r>
            <a:r>
              <a:rPr dirty="0" sz="1450" spc="-10">
                <a:latin typeface="Times New Roman"/>
                <a:cs typeface="Times New Roman"/>
              </a:rPr>
              <a:t>this</a:t>
            </a:r>
            <a:r>
              <a:rPr dirty="0" sz="1450" spc="10">
                <a:latin typeface="Times New Roman"/>
                <a:cs typeface="Times New Roman"/>
              </a:rPr>
              <a:t> </a:t>
            </a:r>
            <a:r>
              <a:rPr dirty="0" sz="1450" spc="-10">
                <a:latin typeface="Times New Roman"/>
                <a:cs typeface="Times New Roman"/>
              </a:rPr>
              <a:t>designation.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"It</a:t>
            </a:r>
            <a:r>
              <a:rPr dirty="0" sz="1450" spc="140">
                <a:latin typeface="Times New Roman"/>
                <a:cs typeface="Times New Roman"/>
              </a:rPr>
              <a:t> </a:t>
            </a:r>
            <a:r>
              <a:rPr dirty="0" sz="1450" spc="-10">
                <a:latin typeface="Times New Roman"/>
                <a:cs typeface="Times New Roman"/>
              </a:rPr>
              <a:t>is</a:t>
            </a:r>
            <a:r>
              <a:rPr dirty="0" sz="1450" spc="145">
                <a:latin typeface="Times New Roman"/>
                <a:cs typeface="Times New Roman"/>
              </a:rPr>
              <a:t> </a:t>
            </a:r>
            <a:r>
              <a:rPr dirty="0" sz="1450" spc="-10">
                <a:latin typeface="Times New Roman"/>
                <a:cs typeface="Times New Roman"/>
              </a:rPr>
              <a:t>well,"</a:t>
            </a:r>
            <a:r>
              <a:rPr dirty="0" sz="1450" spc="145">
                <a:latin typeface="Times New Roman"/>
                <a:cs typeface="Times New Roman"/>
              </a:rPr>
              <a:t> </a:t>
            </a:r>
            <a:r>
              <a:rPr dirty="0" sz="1450" spc="-10">
                <a:latin typeface="Times New Roman"/>
                <a:cs typeface="Times New Roman"/>
              </a:rPr>
              <a:t>said</a:t>
            </a:r>
            <a:r>
              <a:rPr dirty="0" sz="1450" spc="145">
                <a:latin typeface="Times New Roman"/>
                <a:cs typeface="Times New Roman"/>
              </a:rPr>
              <a:t> </a:t>
            </a:r>
            <a:r>
              <a:rPr dirty="0" sz="1450" spc="-10">
                <a:latin typeface="Times New Roman"/>
                <a:cs typeface="Times New Roman"/>
              </a:rPr>
              <a:t>Madame</a:t>
            </a:r>
            <a:r>
              <a:rPr dirty="0" sz="1450" spc="145">
                <a:latin typeface="Times New Roman"/>
                <a:cs typeface="Times New Roman"/>
              </a:rPr>
              <a:t> </a:t>
            </a:r>
            <a:r>
              <a:rPr dirty="0" sz="1450" spc="-10">
                <a:latin typeface="Times New Roman"/>
                <a:cs typeface="Times New Roman"/>
              </a:rPr>
              <a:t>Zephyrine.</a:t>
            </a:r>
            <a:r>
              <a:rPr dirty="0" sz="1450" spc="145">
                <a:latin typeface="Times New Roman"/>
                <a:cs typeface="Times New Roman"/>
              </a:rPr>
              <a:t> </a:t>
            </a:r>
            <a:r>
              <a:rPr dirty="0" sz="1450" spc="-10">
                <a:latin typeface="Times New Roman"/>
                <a:cs typeface="Times New Roman"/>
              </a:rPr>
              <a:t>"I</a:t>
            </a:r>
            <a:r>
              <a:rPr dirty="0" sz="1450" spc="145">
                <a:latin typeface="Times New Roman"/>
                <a:cs typeface="Times New Roman"/>
              </a:rPr>
              <a:t> </a:t>
            </a:r>
            <a:r>
              <a:rPr dirty="0" sz="1450" spc="-10">
                <a:latin typeface="Times New Roman"/>
                <a:cs typeface="Times New Roman"/>
              </a:rPr>
              <a:t>shall</a:t>
            </a:r>
            <a:r>
              <a:rPr dirty="0" sz="1450" spc="145">
                <a:latin typeface="Times New Roman"/>
                <a:cs typeface="Times New Roman"/>
              </a:rPr>
              <a:t> </a:t>
            </a:r>
            <a:r>
              <a:rPr dirty="0" sz="1450" spc="-5">
                <a:latin typeface="Times New Roman"/>
                <a:cs typeface="Times New Roman"/>
              </a:rPr>
              <a:t>do</a:t>
            </a:r>
            <a:r>
              <a:rPr dirty="0" sz="1450" spc="145">
                <a:latin typeface="Times New Roman"/>
                <a:cs typeface="Times New Roman"/>
              </a:rPr>
              <a:t> </a:t>
            </a:r>
            <a:r>
              <a:rPr dirty="0" sz="1450" spc="-10">
                <a:latin typeface="Times New Roman"/>
                <a:cs typeface="Times New Roman"/>
              </a:rPr>
              <a:t>my</a:t>
            </a:r>
            <a:r>
              <a:rPr dirty="0" sz="1450" spc="145">
                <a:latin typeface="Times New Roman"/>
                <a:cs typeface="Times New Roman"/>
              </a:rPr>
              <a:t> </a:t>
            </a:r>
            <a:r>
              <a:rPr dirty="0" sz="1450" spc="-10">
                <a:latin typeface="Times New Roman"/>
                <a:cs typeface="Times New Roman"/>
              </a:rPr>
              <a:t>utmost.</a:t>
            </a:r>
            <a:r>
              <a:rPr dirty="0" sz="1450" spc="145">
                <a:latin typeface="Times New Roman"/>
                <a:cs typeface="Times New Roman"/>
              </a:rPr>
              <a:t> </a:t>
            </a:r>
            <a:r>
              <a:rPr dirty="0" sz="1450" spc="-10">
                <a:latin typeface="Times New Roman"/>
                <a:cs typeface="Times New Roman"/>
              </a:rPr>
              <a:t>But,</a:t>
            </a:r>
            <a:r>
              <a:rPr dirty="0" sz="1450" spc="145">
                <a:latin typeface="Times New Roman"/>
                <a:cs typeface="Times New Roman"/>
              </a:rPr>
              <a:t> </a:t>
            </a:r>
            <a:r>
              <a:rPr dirty="0" sz="1450" spc="-15">
                <a:latin typeface="Times New Roman"/>
                <a:cs typeface="Times New Roman"/>
              </a:rPr>
              <a:t>remember,</a:t>
            </a:r>
            <a:endParaRPr sz="14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the best </a:t>
            </a:r>
            <a:r>
              <a:rPr dirty="0" sz="1450" spc="-5">
                <a:latin typeface="Times New Roman"/>
                <a:cs typeface="Times New Roman"/>
              </a:rPr>
              <a:t>of us </a:t>
            </a:r>
            <a:r>
              <a:rPr dirty="0" sz="1450" spc="-10">
                <a:latin typeface="Times New Roman"/>
                <a:cs typeface="Times New Roman"/>
              </a:rPr>
              <a:t>may fail in such </a:t>
            </a:r>
            <a:r>
              <a:rPr dirty="0" sz="1450" spc="-5">
                <a:latin typeface="Times New Roman"/>
                <a:cs typeface="Times New Roman"/>
              </a:rPr>
              <a:t>a</a:t>
            </a:r>
            <a:r>
              <a:rPr dirty="0" sz="1450" spc="20">
                <a:latin typeface="Times New Roman"/>
                <a:cs typeface="Times New Roman"/>
              </a:rPr>
              <a:t> </a:t>
            </a:r>
            <a:r>
              <a:rPr dirty="0" sz="1450" spc="-20">
                <a:latin typeface="Times New Roman"/>
                <a:cs typeface="Times New Roman"/>
              </a:rPr>
              <a:t>matter."</a:t>
            </a:r>
            <a:endParaRPr sz="1450">
              <a:latin typeface="Times New Roman"/>
              <a:cs typeface="Times New Roman"/>
            </a:endParaRPr>
          </a:p>
          <a:p>
            <a:pPr algn="just" marL="12700" marR="5080">
              <a:lnSpc>
                <a:spcPts val="1730"/>
              </a:lnSpc>
              <a:spcBef>
                <a:spcPts val="915"/>
              </a:spcBef>
            </a:pPr>
            <a:r>
              <a:rPr dirty="0" sz="1450" spc="-20">
                <a:latin typeface="Times New Roman"/>
                <a:cs typeface="Times New Roman"/>
              </a:rPr>
              <a:t>"Tut!" </a:t>
            </a:r>
            <a:r>
              <a:rPr dirty="0" sz="1450" spc="-10">
                <a:latin typeface="Times New Roman"/>
                <a:cs typeface="Times New Roman"/>
              </a:rPr>
              <a:t>returned her companion; "I answer for the result. Have </a:t>
            </a:r>
            <a:r>
              <a:rPr dirty="0" sz="1450" spc="-5">
                <a:latin typeface="Times New Roman"/>
                <a:cs typeface="Times New Roman"/>
              </a:rPr>
              <a:t>I not </a:t>
            </a:r>
            <a:r>
              <a:rPr dirty="0" sz="1450" spc="-10">
                <a:latin typeface="Times New Roman"/>
                <a:cs typeface="Times New Roman"/>
              </a:rPr>
              <a:t>chosen </a:t>
            </a:r>
            <a:r>
              <a:rPr dirty="0" sz="1450" spc="-5">
                <a:latin typeface="Times New Roman"/>
                <a:cs typeface="Times New Roman"/>
              </a:rPr>
              <a:t>you  </a:t>
            </a:r>
            <a:r>
              <a:rPr dirty="0" sz="1450" spc="-10">
                <a:latin typeface="Times New Roman"/>
                <a:cs typeface="Times New Roman"/>
              </a:rPr>
              <a:t>from thirty? Go; </a:t>
            </a:r>
            <a:r>
              <a:rPr dirty="0" sz="1450" spc="-5">
                <a:latin typeface="Times New Roman"/>
                <a:cs typeface="Times New Roman"/>
              </a:rPr>
              <a:t>but be </a:t>
            </a:r>
            <a:r>
              <a:rPr dirty="0" sz="1450" spc="-10">
                <a:latin typeface="Times New Roman"/>
                <a:cs typeface="Times New Roman"/>
              </a:rPr>
              <a:t>wary </a:t>
            </a:r>
            <a:r>
              <a:rPr dirty="0" sz="1450" spc="-5">
                <a:latin typeface="Times New Roman"/>
                <a:cs typeface="Times New Roman"/>
              </a:rPr>
              <a:t>of </a:t>
            </a:r>
            <a:r>
              <a:rPr dirty="0" sz="1450" spc="-10">
                <a:latin typeface="Times New Roman"/>
                <a:cs typeface="Times New Roman"/>
              </a:rPr>
              <a:t>the Prince. </a:t>
            </a:r>
            <a:r>
              <a:rPr dirty="0" sz="1450" spc="-5">
                <a:latin typeface="Times New Roman"/>
                <a:cs typeface="Times New Roman"/>
              </a:rPr>
              <a:t>I </a:t>
            </a:r>
            <a:r>
              <a:rPr dirty="0" sz="1450" spc="-10">
                <a:latin typeface="Times New Roman"/>
                <a:cs typeface="Times New Roman"/>
              </a:rPr>
              <a:t>cannot think what cursed accident  has </a:t>
            </a:r>
            <a:r>
              <a:rPr dirty="0" sz="1450" spc="-5">
                <a:latin typeface="Times New Roman"/>
                <a:cs typeface="Times New Roman"/>
              </a:rPr>
              <a:t>brought </a:t>
            </a:r>
            <a:r>
              <a:rPr dirty="0" sz="1450" spc="-10">
                <a:latin typeface="Times New Roman"/>
                <a:cs typeface="Times New Roman"/>
              </a:rPr>
              <a:t>him here to-night. As if there were </a:t>
            </a:r>
            <a:r>
              <a:rPr dirty="0" sz="1450" spc="-5">
                <a:latin typeface="Times New Roman"/>
                <a:cs typeface="Times New Roman"/>
              </a:rPr>
              <a:t>not a </a:t>
            </a:r>
            <a:r>
              <a:rPr dirty="0" sz="1450" spc="-10">
                <a:latin typeface="Times New Roman"/>
                <a:cs typeface="Times New Roman"/>
              </a:rPr>
              <a:t>dozen balls in Paris better  worth his notice than this riot </a:t>
            </a:r>
            <a:r>
              <a:rPr dirty="0" sz="1450" spc="-5">
                <a:latin typeface="Times New Roman"/>
                <a:cs typeface="Times New Roman"/>
              </a:rPr>
              <a:t>of </a:t>
            </a:r>
            <a:r>
              <a:rPr dirty="0" sz="1450" spc="-10">
                <a:latin typeface="Times New Roman"/>
                <a:cs typeface="Times New Roman"/>
              </a:rPr>
              <a:t>students and counter-jumpers! See him where  </a:t>
            </a:r>
            <a:r>
              <a:rPr dirty="0" sz="1450" spc="-5">
                <a:latin typeface="Times New Roman"/>
                <a:cs typeface="Times New Roman"/>
              </a:rPr>
              <a:t>he </a:t>
            </a:r>
            <a:r>
              <a:rPr dirty="0" sz="1450" spc="-10">
                <a:latin typeface="Times New Roman"/>
                <a:cs typeface="Times New Roman"/>
              </a:rPr>
              <a:t>sits, more like </a:t>
            </a:r>
            <a:r>
              <a:rPr dirty="0" sz="1450" spc="-5">
                <a:latin typeface="Times New Roman"/>
                <a:cs typeface="Times New Roman"/>
              </a:rPr>
              <a:t>a </a:t>
            </a:r>
            <a:r>
              <a:rPr dirty="0" sz="1450" spc="-10">
                <a:latin typeface="Times New Roman"/>
                <a:cs typeface="Times New Roman"/>
              </a:rPr>
              <a:t>reigning Emperor at home than </a:t>
            </a:r>
            <a:r>
              <a:rPr dirty="0" sz="1450" spc="-5">
                <a:latin typeface="Times New Roman"/>
                <a:cs typeface="Times New Roman"/>
              </a:rPr>
              <a:t>a </a:t>
            </a:r>
            <a:r>
              <a:rPr dirty="0" sz="1450" spc="-10">
                <a:latin typeface="Times New Roman"/>
                <a:cs typeface="Times New Roman"/>
              </a:rPr>
              <a:t>Prince </a:t>
            </a:r>
            <a:r>
              <a:rPr dirty="0" sz="1450" spc="-5">
                <a:latin typeface="Times New Roman"/>
                <a:cs typeface="Times New Roman"/>
              </a:rPr>
              <a:t>upon </a:t>
            </a:r>
            <a:r>
              <a:rPr dirty="0" sz="1450" spc="-10">
                <a:latin typeface="Times New Roman"/>
                <a:cs typeface="Times New Roman"/>
              </a:rPr>
              <a:t>his  holidays!"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Silas was again </a:t>
            </a:r>
            <a:r>
              <a:rPr dirty="0" sz="1450" spc="-25">
                <a:latin typeface="Times New Roman"/>
                <a:cs typeface="Times New Roman"/>
              </a:rPr>
              <a:t>lucky. </a:t>
            </a:r>
            <a:r>
              <a:rPr dirty="0" sz="1450" spc="-10">
                <a:latin typeface="Times New Roman"/>
                <a:cs typeface="Times New Roman"/>
              </a:rPr>
              <a:t>He observed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rather </a:t>
            </a:r>
            <a:r>
              <a:rPr dirty="0" sz="1450" spc="-5">
                <a:latin typeface="Times New Roman"/>
                <a:cs typeface="Times New Roman"/>
              </a:rPr>
              <a:t>a </a:t>
            </a:r>
            <a:r>
              <a:rPr dirty="0" sz="1450" spc="-10">
                <a:latin typeface="Times New Roman"/>
                <a:cs typeface="Times New Roman"/>
              </a:rPr>
              <a:t>full build, strikingly  handsome, and </a:t>
            </a:r>
            <a:r>
              <a:rPr dirty="0" sz="1450" spc="-5">
                <a:latin typeface="Times New Roman"/>
                <a:cs typeface="Times New Roman"/>
              </a:rPr>
              <a:t>of a </a:t>
            </a:r>
            <a:r>
              <a:rPr dirty="0" sz="1450" spc="-10">
                <a:latin typeface="Times New Roman"/>
                <a:cs typeface="Times New Roman"/>
              </a:rPr>
              <a:t>very stately and courteous </a:t>
            </a:r>
            <a:r>
              <a:rPr dirty="0" sz="1450" spc="-15">
                <a:latin typeface="Times New Roman"/>
                <a:cs typeface="Times New Roman"/>
              </a:rPr>
              <a:t>demeanour, </a:t>
            </a:r>
            <a:r>
              <a:rPr dirty="0" sz="1450" spc="-10">
                <a:latin typeface="Times New Roman"/>
                <a:cs typeface="Times New Roman"/>
              </a:rPr>
              <a:t>seated at table with  another handsome </a:t>
            </a:r>
            <a:r>
              <a:rPr dirty="0" sz="1450" spc="-5">
                <a:latin typeface="Times New Roman"/>
                <a:cs typeface="Times New Roman"/>
              </a:rPr>
              <a:t>young </a:t>
            </a:r>
            <a:r>
              <a:rPr dirty="0" sz="1450" spc="-10">
                <a:latin typeface="Times New Roman"/>
                <a:cs typeface="Times New Roman"/>
              </a:rPr>
              <a:t>man, several years his </a:t>
            </a:r>
            <a:r>
              <a:rPr dirty="0" sz="1450" spc="-15">
                <a:latin typeface="Times New Roman"/>
                <a:cs typeface="Times New Roman"/>
              </a:rPr>
              <a:t>junior, </a:t>
            </a:r>
            <a:r>
              <a:rPr dirty="0" sz="1450" spc="-10">
                <a:latin typeface="Times New Roman"/>
                <a:cs typeface="Times New Roman"/>
              </a:rPr>
              <a:t>who addressed him  with conspicuous deference. The name </a:t>
            </a:r>
            <a:r>
              <a:rPr dirty="0" sz="1450" spc="-5">
                <a:latin typeface="Times New Roman"/>
                <a:cs typeface="Times New Roman"/>
              </a:rPr>
              <a:t>of </a:t>
            </a:r>
            <a:r>
              <a:rPr dirty="0" sz="1450" spc="-10">
                <a:latin typeface="Times New Roman"/>
                <a:cs typeface="Times New Roman"/>
              </a:rPr>
              <a:t>Prince struck gratefully </a:t>
            </a:r>
            <a:r>
              <a:rPr dirty="0" sz="1450" spc="-5">
                <a:latin typeface="Times New Roman"/>
                <a:cs typeface="Times New Roman"/>
              </a:rPr>
              <a:t>on </a:t>
            </a:r>
            <a:r>
              <a:rPr dirty="0" sz="1450" spc="-10">
                <a:latin typeface="Times New Roman"/>
                <a:cs typeface="Times New Roman"/>
              </a:rPr>
              <a:t>Silas's  Republican hearing, and the aspect </a:t>
            </a:r>
            <a:r>
              <a:rPr dirty="0" sz="1450" spc="-5">
                <a:latin typeface="Times New Roman"/>
                <a:cs typeface="Times New Roman"/>
              </a:rPr>
              <a:t>of </a:t>
            </a:r>
            <a:r>
              <a:rPr dirty="0" sz="1450" spc="-10">
                <a:latin typeface="Times New Roman"/>
                <a:cs typeface="Times New Roman"/>
              </a:rPr>
              <a:t>the person to whom that name was  applied exercised its usual charm </a:t>
            </a:r>
            <a:r>
              <a:rPr dirty="0" sz="1450" spc="-5">
                <a:latin typeface="Times New Roman"/>
                <a:cs typeface="Times New Roman"/>
              </a:rPr>
              <a:t>upon </a:t>
            </a:r>
            <a:r>
              <a:rPr dirty="0" sz="1450" spc="-10">
                <a:latin typeface="Times New Roman"/>
                <a:cs typeface="Times New Roman"/>
              </a:rPr>
              <a:t>his mind. He left Madame Zephyrine  and her Englishman to take care </a:t>
            </a:r>
            <a:r>
              <a:rPr dirty="0" sz="1450" spc="-5">
                <a:latin typeface="Times New Roman"/>
                <a:cs typeface="Times New Roman"/>
              </a:rPr>
              <a:t>of </a:t>
            </a:r>
            <a:r>
              <a:rPr dirty="0" sz="1450" spc="-10">
                <a:latin typeface="Times New Roman"/>
                <a:cs typeface="Times New Roman"/>
              </a:rPr>
              <a:t>each </a:t>
            </a:r>
            <a:r>
              <a:rPr dirty="0" sz="1450" spc="-20">
                <a:latin typeface="Times New Roman"/>
                <a:cs typeface="Times New Roman"/>
              </a:rPr>
              <a:t>other, </a:t>
            </a:r>
            <a:r>
              <a:rPr dirty="0" sz="1450" spc="-10">
                <a:latin typeface="Times New Roman"/>
                <a:cs typeface="Times New Roman"/>
              </a:rPr>
              <a:t>and threading his way through  the </a:t>
            </a:r>
            <a:r>
              <a:rPr dirty="0" sz="1450" spc="-20">
                <a:latin typeface="Times New Roman"/>
                <a:cs typeface="Times New Roman"/>
              </a:rPr>
              <a:t>assembly, </a:t>
            </a:r>
            <a:r>
              <a:rPr dirty="0" sz="1450" spc="-10">
                <a:latin typeface="Times New Roman"/>
                <a:cs typeface="Times New Roman"/>
              </a:rPr>
              <a:t>approached the table which the Prince and his confidant had  honoured with their</a:t>
            </a:r>
            <a:r>
              <a:rPr dirty="0" sz="1450">
                <a:latin typeface="Times New Roman"/>
                <a:cs typeface="Times New Roman"/>
              </a:rPr>
              <a:t> </a:t>
            </a:r>
            <a:r>
              <a:rPr dirty="0" sz="1450" spc="-10">
                <a:latin typeface="Times New Roman"/>
                <a:cs typeface="Times New Roman"/>
              </a:rPr>
              <a:t>choice.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"I tell </a:t>
            </a:r>
            <a:r>
              <a:rPr dirty="0" sz="1450" spc="-5">
                <a:latin typeface="Times New Roman"/>
                <a:cs typeface="Times New Roman"/>
              </a:rPr>
              <a:t>you, </a:t>
            </a:r>
            <a:r>
              <a:rPr dirty="0" sz="1450" spc="-10">
                <a:latin typeface="Times New Roman"/>
                <a:cs typeface="Times New Roman"/>
              </a:rPr>
              <a:t>Geraldine," the former was saying, "the action is madness. </a:t>
            </a:r>
            <a:r>
              <a:rPr dirty="0" sz="1450" spc="-30">
                <a:latin typeface="Times New Roman"/>
                <a:cs typeface="Times New Roman"/>
              </a:rPr>
              <a:t>Yourself  </a:t>
            </a:r>
            <a:r>
              <a:rPr dirty="0" sz="1450" spc="-10">
                <a:latin typeface="Times New Roman"/>
                <a:cs typeface="Times New Roman"/>
              </a:rPr>
              <a:t>(I am glad to remember it) chose </a:t>
            </a:r>
            <a:r>
              <a:rPr dirty="0" sz="1450" spc="-5">
                <a:latin typeface="Times New Roman"/>
                <a:cs typeface="Times New Roman"/>
              </a:rPr>
              <a:t>your </a:t>
            </a:r>
            <a:r>
              <a:rPr dirty="0" sz="1450" spc="-10">
                <a:latin typeface="Times New Roman"/>
                <a:cs typeface="Times New Roman"/>
              </a:rPr>
              <a:t>brother for this perilous service, and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bound </a:t>
            </a:r>
            <a:r>
              <a:rPr dirty="0" sz="1450" spc="-10">
                <a:latin typeface="Times New Roman"/>
                <a:cs typeface="Times New Roman"/>
              </a:rPr>
              <a:t>in duty to have </a:t>
            </a:r>
            <a:r>
              <a:rPr dirty="0" sz="1450" spc="-5">
                <a:latin typeface="Times New Roman"/>
                <a:cs typeface="Times New Roman"/>
              </a:rPr>
              <a:t>a </a:t>
            </a:r>
            <a:r>
              <a:rPr dirty="0" sz="1450" spc="-10">
                <a:latin typeface="Times New Roman"/>
                <a:cs typeface="Times New Roman"/>
              </a:rPr>
              <a:t>guard </a:t>
            </a:r>
            <a:r>
              <a:rPr dirty="0" sz="1450" spc="-5">
                <a:latin typeface="Times New Roman"/>
                <a:cs typeface="Times New Roman"/>
              </a:rPr>
              <a:t>upon </a:t>
            </a:r>
            <a:r>
              <a:rPr dirty="0" sz="1450" spc="-10">
                <a:latin typeface="Times New Roman"/>
                <a:cs typeface="Times New Roman"/>
              </a:rPr>
              <a:t>his conduct. He has consented to  delay so many days in Paris; that was already an imprudence, considering the  character </a:t>
            </a:r>
            <a:r>
              <a:rPr dirty="0" sz="1450" spc="-5">
                <a:latin typeface="Times New Roman"/>
                <a:cs typeface="Times New Roman"/>
              </a:rPr>
              <a:t>of </a:t>
            </a:r>
            <a:r>
              <a:rPr dirty="0" sz="1450" spc="-10">
                <a:latin typeface="Times New Roman"/>
                <a:cs typeface="Times New Roman"/>
              </a:rPr>
              <a:t>the man </a:t>
            </a:r>
            <a:r>
              <a:rPr dirty="0" sz="1450" spc="-5">
                <a:latin typeface="Times New Roman"/>
                <a:cs typeface="Times New Roman"/>
              </a:rPr>
              <a:t>he </a:t>
            </a:r>
            <a:r>
              <a:rPr dirty="0" sz="1450" spc="-10">
                <a:latin typeface="Times New Roman"/>
                <a:cs typeface="Times New Roman"/>
              </a:rPr>
              <a:t>has to deal with; </a:t>
            </a:r>
            <a:r>
              <a:rPr dirty="0" sz="1450" spc="-5">
                <a:latin typeface="Times New Roman"/>
                <a:cs typeface="Times New Roman"/>
              </a:rPr>
              <a:t>but </a:t>
            </a:r>
            <a:r>
              <a:rPr dirty="0" sz="1450" spc="-30">
                <a:latin typeface="Times New Roman"/>
                <a:cs typeface="Times New Roman"/>
              </a:rPr>
              <a:t>now,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is within eight-and-  forty hours </a:t>
            </a:r>
            <a:r>
              <a:rPr dirty="0" sz="1450" spc="-5">
                <a:latin typeface="Times New Roman"/>
                <a:cs typeface="Times New Roman"/>
              </a:rPr>
              <a:t>of </a:t>
            </a:r>
            <a:r>
              <a:rPr dirty="0" sz="1450" spc="-10">
                <a:latin typeface="Times New Roman"/>
                <a:cs typeface="Times New Roman"/>
              </a:rPr>
              <a:t>his departure, when </a:t>
            </a:r>
            <a:r>
              <a:rPr dirty="0" sz="1450" spc="-5">
                <a:latin typeface="Times New Roman"/>
                <a:cs typeface="Times New Roman"/>
              </a:rPr>
              <a:t>he </a:t>
            </a:r>
            <a:r>
              <a:rPr dirty="0" sz="1450" spc="-10">
                <a:latin typeface="Times New Roman"/>
                <a:cs typeface="Times New Roman"/>
              </a:rPr>
              <a:t>is within two </a:t>
            </a:r>
            <a:r>
              <a:rPr dirty="0" sz="1450" spc="-5">
                <a:latin typeface="Times New Roman"/>
                <a:cs typeface="Times New Roman"/>
              </a:rPr>
              <a:t>or </a:t>
            </a:r>
            <a:r>
              <a:rPr dirty="0" sz="1450" spc="-10">
                <a:latin typeface="Times New Roman"/>
                <a:cs typeface="Times New Roman"/>
              </a:rPr>
              <a:t>three days </a:t>
            </a:r>
            <a:r>
              <a:rPr dirty="0" sz="1450" spc="-5">
                <a:latin typeface="Times New Roman"/>
                <a:cs typeface="Times New Roman"/>
              </a:rPr>
              <a:t>of </a:t>
            </a:r>
            <a:r>
              <a:rPr dirty="0" sz="1450" spc="-10">
                <a:latin typeface="Times New Roman"/>
                <a:cs typeface="Times New Roman"/>
              </a:rPr>
              <a:t>the  decisive trial,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is this </a:t>
            </a:r>
            <a:r>
              <a:rPr dirty="0" sz="1450" spc="-5">
                <a:latin typeface="Times New Roman"/>
                <a:cs typeface="Times New Roman"/>
              </a:rPr>
              <a:t>a </a:t>
            </a:r>
            <a:r>
              <a:rPr dirty="0" sz="1450" spc="-10">
                <a:latin typeface="Times New Roman"/>
                <a:cs typeface="Times New Roman"/>
              </a:rPr>
              <a:t>place for him to spend his time? He should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gallery at practice;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sleeping long hours and taking moderate  exercise </a:t>
            </a:r>
            <a:r>
              <a:rPr dirty="0" sz="1450" spc="-5">
                <a:latin typeface="Times New Roman"/>
                <a:cs typeface="Times New Roman"/>
              </a:rPr>
              <a:t>on </a:t>
            </a:r>
            <a:r>
              <a:rPr dirty="0" sz="1450" spc="-10">
                <a:latin typeface="Times New Roman"/>
                <a:cs typeface="Times New Roman"/>
              </a:rPr>
              <a:t>foot;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on a </a:t>
            </a:r>
            <a:r>
              <a:rPr dirty="0" sz="1450" spc="-10">
                <a:latin typeface="Times New Roman"/>
                <a:cs typeface="Times New Roman"/>
              </a:rPr>
              <a:t>rigorous diet, without white wines </a:t>
            </a:r>
            <a:r>
              <a:rPr dirty="0" sz="1450" spc="-5">
                <a:latin typeface="Times New Roman"/>
                <a:cs typeface="Times New Roman"/>
              </a:rPr>
              <a:t>or  </a:t>
            </a:r>
            <a:r>
              <a:rPr dirty="0" sz="1450" spc="-20">
                <a:latin typeface="Times New Roman"/>
                <a:cs typeface="Times New Roman"/>
              </a:rPr>
              <a:t>brandy. </a:t>
            </a:r>
            <a:r>
              <a:rPr dirty="0" sz="1450" spc="-10">
                <a:latin typeface="Times New Roman"/>
                <a:cs typeface="Times New Roman"/>
              </a:rPr>
              <a:t>Does the </a:t>
            </a:r>
            <a:r>
              <a:rPr dirty="0" sz="1450" spc="-5">
                <a:latin typeface="Times New Roman"/>
                <a:cs typeface="Times New Roman"/>
              </a:rPr>
              <a:t>dog </a:t>
            </a:r>
            <a:r>
              <a:rPr dirty="0" sz="1450" spc="-10">
                <a:latin typeface="Times New Roman"/>
                <a:cs typeface="Times New Roman"/>
              </a:rPr>
              <a:t>imagine we are all playing comedy? The thing is deadly  earnest, Geraldine."</a:t>
            </a:r>
            <a:endParaRPr sz="1450">
              <a:latin typeface="Times New Roman"/>
              <a:cs typeface="Times New Roman"/>
            </a:endParaRPr>
          </a:p>
          <a:p>
            <a:pPr algn="just" marL="12700" marR="8890">
              <a:lnSpc>
                <a:spcPts val="1730"/>
              </a:lnSpc>
              <a:spcBef>
                <a:spcPts val="850"/>
              </a:spcBef>
            </a:pPr>
            <a:r>
              <a:rPr dirty="0" sz="1450" spc="-10">
                <a:latin typeface="Times New Roman"/>
                <a:cs typeface="Times New Roman"/>
              </a:rPr>
              <a:t>"I know the lad too well to interfere," replied Colonel Geraldine, "and well  enough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alarmed. He is more cautious than </a:t>
            </a:r>
            <a:r>
              <a:rPr dirty="0" sz="1450" spc="-5">
                <a:latin typeface="Times New Roman"/>
                <a:cs typeface="Times New Roman"/>
              </a:rPr>
              <a:t>you </a:t>
            </a:r>
            <a:r>
              <a:rPr dirty="0" sz="1450" spc="-25">
                <a:latin typeface="Times New Roman"/>
                <a:cs typeface="Times New Roman"/>
              </a:rPr>
              <a:t>fancy,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an  indomitable spirit. If it had been </a:t>
            </a:r>
            <a:r>
              <a:rPr dirty="0" sz="1450" spc="-5">
                <a:latin typeface="Times New Roman"/>
                <a:cs typeface="Times New Roman"/>
              </a:rPr>
              <a:t>a </a:t>
            </a:r>
            <a:r>
              <a:rPr dirty="0" sz="1450" spc="-10">
                <a:latin typeface="Times New Roman"/>
                <a:cs typeface="Times New Roman"/>
              </a:rPr>
              <a:t>woman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say so much, </a:t>
            </a:r>
            <a:r>
              <a:rPr dirty="0" sz="1450" spc="-5">
                <a:latin typeface="Times New Roman"/>
                <a:cs typeface="Times New Roman"/>
              </a:rPr>
              <a:t>but I </a:t>
            </a:r>
            <a:r>
              <a:rPr dirty="0" sz="1450" spc="-10">
                <a:latin typeface="Times New Roman"/>
                <a:cs typeface="Times New Roman"/>
              </a:rPr>
              <a:t>trust  the President to him and the two valets without an instant's</a:t>
            </a:r>
            <a:r>
              <a:rPr dirty="0" sz="1450" spc="114">
                <a:latin typeface="Times New Roman"/>
                <a:cs typeface="Times New Roman"/>
              </a:rPr>
              <a:t> </a:t>
            </a:r>
            <a:r>
              <a:rPr dirty="0" sz="1450" spc="-10">
                <a:latin typeface="Times New Roman"/>
                <a:cs typeface="Times New Roman"/>
              </a:rPr>
              <a:t>apprehension."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am gratified to hear </a:t>
            </a:r>
            <a:r>
              <a:rPr dirty="0" sz="1450" spc="-5">
                <a:latin typeface="Times New Roman"/>
                <a:cs typeface="Times New Roman"/>
              </a:rPr>
              <a:t>you </a:t>
            </a:r>
            <a:r>
              <a:rPr dirty="0" sz="1450" spc="-10">
                <a:latin typeface="Times New Roman"/>
                <a:cs typeface="Times New Roman"/>
              </a:rPr>
              <a:t>say </a:t>
            </a:r>
            <a:r>
              <a:rPr dirty="0" sz="1450" spc="-5">
                <a:latin typeface="Times New Roman"/>
                <a:cs typeface="Times New Roman"/>
              </a:rPr>
              <a:t>so," </a:t>
            </a:r>
            <a:r>
              <a:rPr dirty="0" sz="1450" spc="-10">
                <a:latin typeface="Times New Roman"/>
                <a:cs typeface="Times New Roman"/>
              </a:rPr>
              <a:t>replied the Prince; "but my mind is </a:t>
            </a:r>
            <a:r>
              <a:rPr dirty="0" sz="1450" spc="-5">
                <a:latin typeface="Times New Roman"/>
                <a:cs typeface="Times New Roman"/>
              </a:rPr>
              <a:t>not </a:t>
            </a:r>
            <a:r>
              <a:rPr dirty="0" sz="1450" spc="-10">
                <a:latin typeface="Times New Roman"/>
                <a:cs typeface="Times New Roman"/>
              </a:rPr>
              <a:t>at  rest. These servants are well-trained spies, and already has </a:t>
            </a:r>
            <a:r>
              <a:rPr dirty="0" sz="1450" spc="-5">
                <a:latin typeface="Times New Roman"/>
                <a:cs typeface="Times New Roman"/>
              </a:rPr>
              <a:t>not </a:t>
            </a:r>
            <a:r>
              <a:rPr dirty="0" sz="1450" spc="-10">
                <a:latin typeface="Times New Roman"/>
                <a:cs typeface="Times New Roman"/>
              </a:rPr>
              <a:t>this miscreant  succeeded three times in eluding their observation and spending several hours  </a:t>
            </a:r>
            <a:r>
              <a:rPr dirty="0" sz="1450" spc="-5">
                <a:latin typeface="Times New Roman"/>
                <a:cs typeface="Times New Roman"/>
              </a:rPr>
              <a:t>on </a:t>
            </a:r>
            <a:r>
              <a:rPr dirty="0" sz="1450" spc="-10">
                <a:latin typeface="Times New Roman"/>
                <a:cs typeface="Times New Roman"/>
              </a:rPr>
              <a:t>end in private, and most likely dangerous, </a:t>
            </a:r>
            <a:r>
              <a:rPr dirty="0" sz="1450" spc="-15">
                <a:latin typeface="Times New Roman"/>
                <a:cs typeface="Times New Roman"/>
              </a:rPr>
              <a:t>affairs? </a:t>
            </a:r>
            <a:r>
              <a:rPr dirty="0" sz="1450" spc="-10">
                <a:latin typeface="Times New Roman"/>
                <a:cs typeface="Times New Roman"/>
              </a:rPr>
              <a:t>An amateur might have  lost him </a:t>
            </a:r>
            <a:r>
              <a:rPr dirty="0" sz="1450" spc="-5">
                <a:latin typeface="Times New Roman"/>
                <a:cs typeface="Times New Roman"/>
              </a:rPr>
              <a:t>by </a:t>
            </a:r>
            <a:r>
              <a:rPr dirty="0" sz="1450" spc="-10">
                <a:latin typeface="Times New Roman"/>
                <a:cs typeface="Times New Roman"/>
              </a:rPr>
              <a:t>accident, </a:t>
            </a:r>
            <a:r>
              <a:rPr dirty="0" sz="1450" spc="-5">
                <a:latin typeface="Times New Roman"/>
                <a:cs typeface="Times New Roman"/>
              </a:rPr>
              <a:t>but </a:t>
            </a:r>
            <a:r>
              <a:rPr dirty="0" sz="1450" spc="-10">
                <a:latin typeface="Times New Roman"/>
                <a:cs typeface="Times New Roman"/>
              </a:rPr>
              <a:t>if Rudolph and Jerome were thrown </a:t>
            </a:r>
            <a:r>
              <a:rPr dirty="0" sz="1450" spc="-15">
                <a:latin typeface="Times New Roman"/>
                <a:cs typeface="Times New Roman"/>
              </a:rPr>
              <a:t>off </a:t>
            </a:r>
            <a:r>
              <a:rPr dirty="0" sz="1450" spc="-10">
                <a:latin typeface="Times New Roman"/>
                <a:cs typeface="Times New Roman"/>
              </a:rPr>
              <a:t>the scent, it  must have been </a:t>
            </a:r>
            <a:r>
              <a:rPr dirty="0" sz="1450" spc="-5">
                <a:latin typeface="Times New Roman"/>
                <a:cs typeface="Times New Roman"/>
              </a:rPr>
              <a:t>done on </a:t>
            </a:r>
            <a:r>
              <a:rPr dirty="0" sz="1450" spc="-10">
                <a:latin typeface="Times New Roman"/>
                <a:cs typeface="Times New Roman"/>
              </a:rPr>
              <a:t>purpose, and </a:t>
            </a:r>
            <a:r>
              <a:rPr dirty="0" sz="1450" spc="-5">
                <a:latin typeface="Times New Roman"/>
                <a:cs typeface="Times New Roman"/>
              </a:rPr>
              <a:t>by a </a:t>
            </a:r>
            <a:r>
              <a:rPr dirty="0" sz="1450" spc="-10">
                <a:latin typeface="Times New Roman"/>
                <a:cs typeface="Times New Roman"/>
              </a:rPr>
              <a:t>man who had </a:t>
            </a:r>
            <a:r>
              <a:rPr dirty="0" sz="1450" spc="-5">
                <a:latin typeface="Times New Roman"/>
                <a:cs typeface="Times New Roman"/>
              </a:rPr>
              <a:t>a </a:t>
            </a:r>
            <a:r>
              <a:rPr dirty="0" sz="1450" spc="-10">
                <a:latin typeface="Times New Roman"/>
                <a:cs typeface="Times New Roman"/>
              </a:rPr>
              <a:t>cogent reason and  exceptional resources."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a:t>
            </a:r>
            <a:r>
              <a:rPr dirty="0" sz="1450" spc="170">
                <a:latin typeface="Times New Roman"/>
                <a:cs typeface="Times New Roman"/>
              </a:rPr>
              <a:t> </a:t>
            </a:r>
            <a:r>
              <a:rPr dirty="0" sz="1450" spc="-10">
                <a:latin typeface="Times New Roman"/>
                <a:cs typeface="Times New Roman"/>
              </a:rPr>
              <a:t>believe</a:t>
            </a:r>
            <a:r>
              <a:rPr dirty="0" sz="1450" spc="175">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10">
                <a:latin typeface="Times New Roman"/>
                <a:cs typeface="Times New Roman"/>
              </a:rPr>
              <a:t>question</a:t>
            </a:r>
            <a:r>
              <a:rPr dirty="0" sz="1450" spc="175">
                <a:latin typeface="Times New Roman"/>
                <a:cs typeface="Times New Roman"/>
              </a:rPr>
              <a:t> </a:t>
            </a:r>
            <a:r>
              <a:rPr dirty="0" sz="1450" spc="-10">
                <a:latin typeface="Times New Roman"/>
                <a:cs typeface="Times New Roman"/>
              </a:rPr>
              <a:t>is</a:t>
            </a:r>
            <a:r>
              <a:rPr dirty="0" sz="1450" spc="170">
                <a:latin typeface="Times New Roman"/>
                <a:cs typeface="Times New Roman"/>
              </a:rPr>
              <a:t> </a:t>
            </a:r>
            <a:r>
              <a:rPr dirty="0" sz="1450" spc="-10">
                <a:latin typeface="Times New Roman"/>
                <a:cs typeface="Times New Roman"/>
              </a:rPr>
              <a:t>now</a:t>
            </a:r>
            <a:r>
              <a:rPr dirty="0" sz="1450" spc="175">
                <a:latin typeface="Times New Roman"/>
                <a:cs typeface="Times New Roman"/>
              </a:rPr>
              <a:t> </a:t>
            </a:r>
            <a:r>
              <a:rPr dirty="0" sz="1450" spc="-5">
                <a:latin typeface="Times New Roman"/>
                <a:cs typeface="Times New Roman"/>
              </a:rPr>
              <a:t>one</a:t>
            </a:r>
            <a:r>
              <a:rPr dirty="0" sz="1450" spc="170">
                <a:latin typeface="Times New Roman"/>
                <a:cs typeface="Times New Roman"/>
              </a:rPr>
              <a:t> </a:t>
            </a:r>
            <a:r>
              <a:rPr dirty="0" sz="1450" spc="-10">
                <a:latin typeface="Times New Roman"/>
                <a:cs typeface="Times New Roman"/>
              </a:rPr>
              <a:t>between</a:t>
            </a:r>
            <a:r>
              <a:rPr dirty="0" sz="1450" spc="175">
                <a:latin typeface="Times New Roman"/>
                <a:cs typeface="Times New Roman"/>
              </a:rPr>
              <a:t> </a:t>
            </a:r>
            <a:r>
              <a:rPr dirty="0" sz="1450" spc="-10">
                <a:latin typeface="Times New Roman"/>
                <a:cs typeface="Times New Roman"/>
              </a:rPr>
              <a:t>my</a:t>
            </a:r>
            <a:r>
              <a:rPr dirty="0" sz="1450" spc="175">
                <a:latin typeface="Times New Roman"/>
                <a:cs typeface="Times New Roman"/>
              </a:rPr>
              <a:t> </a:t>
            </a:r>
            <a:r>
              <a:rPr dirty="0" sz="1450" spc="-10">
                <a:latin typeface="Times New Roman"/>
                <a:cs typeface="Times New Roman"/>
              </a:rPr>
              <a:t>brother</a:t>
            </a:r>
            <a:r>
              <a:rPr dirty="0" sz="1450" spc="170">
                <a:latin typeface="Times New Roman"/>
                <a:cs typeface="Times New Roman"/>
              </a:rPr>
              <a:t> </a:t>
            </a:r>
            <a:r>
              <a:rPr dirty="0" sz="1450" spc="-10">
                <a:latin typeface="Times New Roman"/>
                <a:cs typeface="Times New Roman"/>
              </a:rPr>
              <a:t>and</a:t>
            </a:r>
            <a:r>
              <a:rPr dirty="0" sz="1450" spc="175">
                <a:latin typeface="Times New Roman"/>
                <a:cs typeface="Times New Roman"/>
              </a:rPr>
              <a:t> </a:t>
            </a:r>
            <a:r>
              <a:rPr dirty="0" sz="1450" spc="-10">
                <a:latin typeface="Times New Roman"/>
                <a:cs typeface="Times New Roman"/>
              </a:rPr>
              <a:t>myself,"</a:t>
            </a:r>
            <a:r>
              <a:rPr dirty="0" sz="1450" spc="165">
                <a:latin typeface="Times New Roman"/>
                <a:cs typeface="Times New Roman"/>
              </a:rPr>
              <a:t> </a:t>
            </a:r>
            <a:r>
              <a:rPr dirty="0" sz="1450" spc="-10">
                <a:latin typeface="Times New Roman"/>
                <a:cs typeface="Times New Roman"/>
              </a:rPr>
              <a:t>replied</a:t>
            </a:r>
            <a:endParaRPr sz="14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Geraldine, with </a:t>
            </a:r>
            <a:r>
              <a:rPr dirty="0" sz="1450" spc="-5">
                <a:latin typeface="Times New Roman"/>
                <a:cs typeface="Times New Roman"/>
              </a:rPr>
              <a:t>a </a:t>
            </a:r>
            <a:r>
              <a:rPr dirty="0" sz="1450" spc="-10">
                <a:latin typeface="Times New Roman"/>
                <a:cs typeface="Times New Roman"/>
              </a:rPr>
              <a:t>shade </a:t>
            </a:r>
            <a:r>
              <a:rPr dirty="0" sz="1450" spc="-5">
                <a:latin typeface="Times New Roman"/>
                <a:cs typeface="Times New Roman"/>
              </a:rPr>
              <a:t>of </a:t>
            </a:r>
            <a:r>
              <a:rPr dirty="0" sz="1450" spc="-15">
                <a:latin typeface="Times New Roman"/>
                <a:cs typeface="Times New Roman"/>
              </a:rPr>
              <a:t>offence </a:t>
            </a:r>
            <a:r>
              <a:rPr dirty="0" sz="1450" spc="-10">
                <a:latin typeface="Times New Roman"/>
                <a:cs typeface="Times New Roman"/>
              </a:rPr>
              <a:t>in his</a:t>
            </a:r>
            <a:r>
              <a:rPr dirty="0" sz="1450" spc="25">
                <a:latin typeface="Times New Roman"/>
                <a:cs typeface="Times New Roman"/>
              </a:rPr>
              <a:t> </a:t>
            </a:r>
            <a:r>
              <a:rPr dirty="0" sz="1450" spc="-10">
                <a:latin typeface="Times New Roman"/>
                <a:cs typeface="Times New Roman"/>
              </a:rPr>
              <a:t>tone.</a:t>
            </a:r>
            <a:endParaRPr sz="1450">
              <a:latin typeface="Times New Roman"/>
              <a:cs typeface="Times New Roman"/>
            </a:endParaRPr>
          </a:p>
          <a:p>
            <a:pPr algn="just" marL="12700" marR="6350">
              <a:lnSpc>
                <a:spcPts val="1730"/>
              </a:lnSpc>
              <a:spcBef>
                <a:spcPts val="915"/>
              </a:spcBef>
            </a:pPr>
            <a:r>
              <a:rPr dirty="0" sz="1450" spc="-10">
                <a:latin typeface="Times New Roman"/>
                <a:cs typeface="Times New Roman"/>
              </a:rPr>
              <a:t>"I permit it to </a:t>
            </a:r>
            <a:r>
              <a:rPr dirty="0" sz="1450" spc="-5">
                <a:latin typeface="Times New Roman"/>
                <a:cs typeface="Times New Roman"/>
              </a:rPr>
              <a:t>be </a:t>
            </a:r>
            <a:r>
              <a:rPr dirty="0" sz="1450" spc="-10">
                <a:latin typeface="Times New Roman"/>
                <a:cs typeface="Times New Roman"/>
              </a:rPr>
              <a:t>so, Colonel Geraldine," returned Prince Florizel. "Perhaps,  for that very reason,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all the more ready to accept my counsels.  But </a:t>
            </a:r>
            <a:r>
              <a:rPr dirty="0" sz="1450" spc="-5">
                <a:latin typeface="Times New Roman"/>
                <a:cs typeface="Times New Roman"/>
              </a:rPr>
              <a:t>enough. </a:t>
            </a:r>
            <a:r>
              <a:rPr dirty="0" sz="1450" spc="-10">
                <a:latin typeface="Times New Roman"/>
                <a:cs typeface="Times New Roman"/>
              </a:rPr>
              <a:t>That girl in yellow dances</a:t>
            </a:r>
            <a:r>
              <a:rPr dirty="0" sz="1450" spc="20">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And the talk veered into the ordinary topics </a:t>
            </a:r>
            <a:r>
              <a:rPr dirty="0" sz="1450" spc="-5">
                <a:latin typeface="Times New Roman"/>
                <a:cs typeface="Times New Roman"/>
              </a:rPr>
              <a:t>of a </a:t>
            </a:r>
            <a:r>
              <a:rPr dirty="0" sz="1450" spc="-10">
                <a:latin typeface="Times New Roman"/>
                <a:cs typeface="Times New Roman"/>
              </a:rPr>
              <a:t>Paris ballroom in the  Carnival.</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Silas remembered where </a:t>
            </a:r>
            <a:r>
              <a:rPr dirty="0" sz="1450" spc="-5">
                <a:latin typeface="Times New Roman"/>
                <a:cs typeface="Times New Roman"/>
              </a:rPr>
              <a:t>he </a:t>
            </a:r>
            <a:r>
              <a:rPr dirty="0" sz="1450" spc="-10">
                <a:latin typeface="Times New Roman"/>
                <a:cs typeface="Times New Roman"/>
              </a:rPr>
              <a:t>was, and that the </a:t>
            </a:r>
            <a:r>
              <a:rPr dirty="0" sz="1450" spc="-5">
                <a:latin typeface="Times New Roman"/>
                <a:cs typeface="Times New Roman"/>
              </a:rPr>
              <a:t>hour </a:t>
            </a:r>
            <a:r>
              <a:rPr dirty="0" sz="1450" spc="-10">
                <a:latin typeface="Times New Roman"/>
                <a:cs typeface="Times New Roman"/>
              </a:rPr>
              <a:t>was already near at hand  when </a:t>
            </a:r>
            <a:r>
              <a:rPr dirty="0" sz="1450" spc="-5">
                <a:latin typeface="Times New Roman"/>
                <a:cs typeface="Times New Roman"/>
              </a:rPr>
              <a:t>he ought </a:t>
            </a:r>
            <a:r>
              <a:rPr dirty="0" sz="1450" spc="-10">
                <a:latin typeface="Times New Roman"/>
                <a:cs typeface="Times New Roman"/>
              </a:rPr>
              <a:t>to </a:t>
            </a:r>
            <a:r>
              <a:rPr dirty="0" sz="1450" spc="-5">
                <a:latin typeface="Times New Roman"/>
                <a:cs typeface="Times New Roman"/>
              </a:rPr>
              <a:t>be upon </a:t>
            </a:r>
            <a:r>
              <a:rPr dirty="0" sz="1450" spc="-10">
                <a:latin typeface="Times New Roman"/>
                <a:cs typeface="Times New Roman"/>
              </a:rPr>
              <a:t>the scene </a:t>
            </a:r>
            <a:r>
              <a:rPr dirty="0" sz="1450" spc="-5">
                <a:latin typeface="Times New Roman"/>
                <a:cs typeface="Times New Roman"/>
              </a:rPr>
              <a:t>of </a:t>
            </a:r>
            <a:r>
              <a:rPr dirty="0" sz="1450" spc="-10">
                <a:latin typeface="Times New Roman"/>
                <a:cs typeface="Times New Roman"/>
              </a:rPr>
              <a:t>his assignation. The more </a:t>
            </a:r>
            <a:r>
              <a:rPr dirty="0" sz="1450" spc="-5">
                <a:latin typeface="Times New Roman"/>
                <a:cs typeface="Times New Roman"/>
              </a:rPr>
              <a:t>he </a:t>
            </a:r>
            <a:r>
              <a:rPr dirty="0" sz="1450" spc="-10">
                <a:latin typeface="Times New Roman"/>
                <a:cs typeface="Times New Roman"/>
              </a:rPr>
              <a:t>reflected  the less </a:t>
            </a:r>
            <a:r>
              <a:rPr dirty="0" sz="1450" spc="-5">
                <a:latin typeface="Times New Roman"/>
                <a:cs typeface="Times New Roman"/>
              </a:rPr>
              <a:t>he </a:t>
            </a:r>
            <a:r>
              <a:rPr dirty="0" sz="1450" spc="-10">
                <a:latin typeface="Times New Roman"/>
                <a:cs typeface="Times New Roman"/>
              </a:rPr>
              <a:t>liked the prospect, and as at that moment an eddy in the crowd  began to draw him in the direction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door, </a:t>
            </a:r>
            <a:r>
              <a:rPr dirty="0" sz="1450" spc="-5">
                <a:latin typeface="Times New Roman"/>
                <a:cs typeface="Times New Roman"/>
              </a:rPr>
              <a:t>he </a:t>
            </a:r>
            <a:r>
              <a:rPr dirty="0" sz="1450" spc="-15">
                <a:latin typeface="Times New Roman"/>
                <a:cs typeface="Times New Roman"/>
              </a:rPr>
              <a:t>suffered </a:t>
            </a:r>
            <a:r>
              <a:rPr dirty="0" sz="1450" spc="-10">
                <a:latin typeface="Times New Roman"/>
                <a:cs typeface="Times New Roman"/>
              </a:rPr>
              <a:t>it to carry him  away without resistance. The eddy stranded him in </a:t>
            </a:r>
            <a:r>
              <a:rPr dirty="0" sz="1450" spc="-5">
                <a:latin typeface="Times New Roman"/>
                <a:cs typeface="Times New Roman"/>
              </a:rPr>
              <a:t>a </a:t>
            </a:r>
            <a:r>
              <a:rPr dirty="0" sz="1450" spc="-10">
                <a:latin typeface="Times New Roman"/>
                <a:cs typeface="Times New Roman"/>
              </a:rPr>
              <a:t>corner under the </a:t>
            </a:r>
            <a:r>
              <a:rPr dirty="0" sz="1450" spc="-20">
                <a:latin typeface="Times New Roman"/>
                <a:cs typeface="Times New Roman"/>
              </a:rPr>
              <a:t>gallery, </a:t>
            </a:r>
            <a:r>
              <a:rPr dirty="0" sz="1450" spc="320">
                <a:latin typeface="Times New Roman"/>
                <a:cs typeface="Times New Roman"/>
              </a:rPr>
              <a:t> </a:t>
            </a:r>
            <a:r>
              <a:rPr dirty="0" sz="1450" spc="-10">
                <a:latin typeface="Times New Roman"/>
                <a:cs typeface="Times New Roman"/>
              </a:rPr>
              <a:t>where his ear was immediately struck with the voice </a:t>
            </a:r>
            <a:r>
              <a:rPr dirty="0" sz="1450" spc="-5">
                <a:latin typeface="Times New Roman"/>
                <a:cs typeface="Times New Roman"/>
              </a:rPr>
              <a:t>of </a:t>
            </a:r>
            <a:r>
              <a:rPr dirty="0" sz="1450" spc="-10">
                <a:latin typeface="Times New Roman"/>
                <a:cs typeface="Times New Roman"/>
              </a:rPr>
              <a:t>Madame Zephyrine.  She was speaking in French with 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blond locks who had  been pointed </a:t>
            </a:r>
            <a:r>
              <a:rPr dirty="0" sz="1450" spc="-5">
                <a:latin typeface="Times New Roman"/>
                <a:cs typeface="Times New Roman"/>
              </a:rPr>
              <a:t>out by </a:t>
            </a:r>
            <a:r>
              <a:rPr dirty="0" sz="1450" spc="-10">
                <a:latin typeface="Times New Roman"/>
                <a:cs typeface="Times New Roman"/>
              </a:rPr>
              <a:t>the strange Britisher </a:t>
            </a:r>
            <a:r>
              <a:rPr dirty="0" sz="1450" spc="-5">
                <a:latin typeface="Times New Roman"/>
                <a:cs typeface="Times New Roman"/>
              </a:rPr>
              <a:t>not </a:t>
            </a:r>
            <a:r>
              <a:rPr dirty="0" sz="1450" spc="-10">
                <a:latin typeface="Times New Roman"/>
                <a:cs typeface="Times New Roman"/>
              </a:rPr>
              <a:t>half-an-hour</a:t>
            </a:r>
            <a:r>
              <a:rPr dirty="0" sz="1450" spc="40">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"I have </a:t>
            </a:r>
            <a:r>
              <a:rPr dirty="0" sz="1450" spc="-5">
                <a:latin typeface="Times New Roman"/>
                <a:cs typeface="Times New Roman"/>
              </a:rPr>
              <a:t>a </a:t>
            </a:r>
            <a:r>
              <a:rPr dirty="0" sz="1450" spc="-10">
                <a:latin typeface="Times New Roman"/>
                <a:cs typeface="Times New Roman"/>
              </a:rPr>
              <a:t>character at stake," she said, "or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put no </a:t>
            </a:r>
            <a:r>
              <a:rPr dirty="0" sz="1450" spc="-10">
                <a:latin typeface="Times New Roman"/>
                <a:cs typeface="Times New Roman"/>
              </a:rPr>
              <a:t>other condition than  my heart recommends. But </a:t>
            </a:r>
            <a:r>
              <a:rPr dirty="0" sz="1450" spc="-5">
                <a:latin typeface="Times New Roman"/>
                <a:cs typeface="Times New Roman"/>
              </a:rPr>
              <a:t>you </a:t>
            </a:r>
            <a:r>
              <a:rPr dirty="0" sz="1450" spc="-10">
                <a:latin typeface="Times New Roman"/>
                <a:cs typeface="Times New Roman"/>
              </a:rPr>
              <a:t>have only to say so much to the </a:t>
            </a:r>
            <a:r>
              <a:rPr dirty="0" sz="1450" spc="-15">
                <a:latin typeface="Times New Roman"/>
                <a:cs typeface="Times New Roman"/>
              </a:rPr>
              <a:t>porter,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will let </a:t>
            </a:r>
            <a:r>
              <a:rPr dirty="0" sz="1450" spc="-5">
                <a:latin typeface="Times New Roman"/>
                <a:cs typeface="Times New Roman"/>
              </a:rPr>
              <a:t>you go by </a:t>
            </a:r>
            <a:r>
              <a:rPr dirty="0" sz="1450" spc="-10">
                <a:latin typeface="Times New Roman"/>
                <a:cs typeface="Times New Roman"/>
              </a:rPr>
              <a:t>without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"But why this talk </a:t>
            </a:r>
            <a:r>
              <a:rPr dirty="0" sz="1450" spc="-5">
                <a:latin typeface="Times New Roman"/>
                <a:cs typeface="Times New Roman"/>
              </a:rPr>
              <a:t>of </a:t>
            </a:r>
            <a:r>
              <a:rPr dirty="0" sz="1450" spc="-10">
                <a:latin typeface="Times New Roman"/>
                <a:cs typeface="Times New Roman"/>
              </a:rPr>
              <a:t>debt?" objected her</a:t>
            </a:r>
            <a:r>
              <a:rPr dirty="0" sz="1450" spc="30">
                <a:latin typeface="Times New Roman"/>
                <a:cs typeface="Times New Roman"/>
              </a:rPr>
              <a:t> </a:t>
            </a:r>
            <a:r>
              <a:rPr dirty="0" sz="1450" spc="-10">
                <a:latin typeface="Times New Roman"/>
                <a:cs typeface="Times New Roman"/>
              </a:rPr>
              <a:t>companion.</a:t>
            </a:r>
            <a:endParaRPr sz="1450">
              <a:latin typeface="Times New Roman"/>
              <a:cs typeface="Times New Roman"/>
            </a:endParaRPr>
          </a:p>
          <a:p>
            <a:pPr algn="just" marL="12700" marR="554990">
              <a:lnSpc>
                <a:spcPct val="149000"/>
              </a:lnSpc>
            </a:pPr>
            <a:r>
              <a:rPr dirty="0" sz="1450" spc="-10">
                <a:latin typeface="Times New Roman"/>
                <a:cs typeface="Times New Roman"/>
              </a:rPr>
              <a:t>"Heavens!" said she, "do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do not </a:t>
            </a:r>
            <a:r>
              <a:rPr dirty="0" sz="1450" spc="-10">
                <a:latin typeface="Times New Roman"/>
                <a:cs typeface="Times New Roman"/>
              </a:rPr>
              <a:t>understand my own hotel?"  And she went </a:t>
            </a:r>
            <a:r>
              <a:rPr dirty="0" sz="1450" spc="-40">
                <a:latin typeface="Times New Roman"/>
                <a:cs typeface="Times New Roman"/>
              </a:rPr>
              <a:t>by, </a:t>
            </a:r>
            <a:r>
              <a:rPr dirty="0" sz="1450" spc="-10">
                <a:latin typeface="Times New Roman"/>
                <a:cs typeface="Times New Roman"/>
              </a:rPr>
              <a:t>clinging affectionately to her companion's</a:t>
            </a:r>
            <a:r>
              <a:rPr dirty="0" sz="1450" spc="85">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This </a:t>
            </a:r>
            <a:r>
              <a:rPr dirty="0" sz="1450" spc="-5">
                <a:latin typeface="Times New Roman"/>
                <a:cs typeface="Times New Roman"/>
              </a:rPr>
              <a:t>put </a:t>
            </a:r>
            <a:r>
              <a:rPr dirty="0" sz="1450" spc="-10">
                <a:latin typeface="Times New Roman"/>
                <a:cs typeface="Times New Roman"/>
              </a:rPr>
              <a:t>Silas in mind </a:t>
            </a:r>
            <a:r>
              <a:rPr dirty="0" sz="1450" spc="-5">
                <a:latin typeface="Times New Roman"/>
                <a:cs typeface="Times New Roman"/>
              </a:rPr>
              <a:t>of </a:t>
            </a:r>
            <a:r>
              <a:rPr dirty="0" sz="1450" spc="-10">
                <a:latin typeface="Times New Roman"/>
                <a:cs typeface="Times New Roman"/>
              </a:rPr>
              <a:t>his</a:t>
            </a:r>
            <a:r>
              <a:rPr dirty="0" sz="1450" spc="10">
                <a:latin typeface="Times New Roman"/>
                <a:cs typeface="Times New Roman"/>
              </a:rPr>
              <a:t> </a:t>
            </a:r>
            <a:r>
              <a:rPr dirty="0" sz="1450" spc="-10">
                <a:latin typeface="Times New Roman"/>
                <a:cs typeface="Times New Roman"/>
              </a:rPr>
              <a:t>billet.</a:t>
            </a:r>
            <a:endParaRPr sz="1450">
              <a:latin typeface="Times New Roman"/>
              <a:cs typeface="Times New Roman"/>
            </a:endParaRPr>
          </a:p>
          <a:p>
            <a:pPr algn="just" marL="12700" marR="5715">
              <a:lnSpc>
                <a:spcPts val="1730"/>
              </a:lnSpc>
              <a:spcBef>
                <a:spcPts val="919"/>
              </a:spcBef>
            </a:pPr>
            <a:r>
              <a:rPr dirty="0" sz="1450" spc="-35">
                <a:latin typeface="Times New Roman"/>
                <a:cs typeface="Times New Roman"/>
              </a:rPr>
              <a:t>"Ten </a:t>
            </a:r>
            <a:r>
              <a:rPr dirty="0" sz="1450" spc="-10">
                <a:latin typeface="Times New Roman"/>
                <a:cs typeface="Times New Roman"/>
              </a:rPr>
              <a:t>minutes hence," </a:t>
            </a:r>
            <a:r>
              <a:rPr dirty="0" sz="1450" spc="-5">
                <a:latin typeface="Times New Roman"/>
                <a:cs typeface="Times New Roman"/>
              </a:rPr>
              <a:t>thought </a:t>
            </a:r>
            <a:r>
              <a:rPr dirty="0" sz="1450" spc="-10">
                <a:latin typeface="Times New Roman"/>
                <a:cs typeface="Times New Roman"/>
              </a:rPr>
              <a:t>he, "and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walking with as beautiful </a:t>
            </a:r>
            <a:r>
              <a:rPr dirty="0" sz="1450" spc="-5">
                <a:latin typeface="Times New Roman"/>
                <a:cs typeface="Times New Roman"/>
              </a:rPr>
              <a:t>a  </a:t>
            </a:r>
            <a:r>
              <a:rPr dirty="0" sz="1450" spc="-10">
                <a:latin typeface="Times New Roman"/>
                <a:cs typeface="Times New Roman"/>
              </a:rPr>
              <a:t>woman as that, and even better dressed </a:t>
            </a:r>
            <a:r>
              <a:rPr dirty="0" sz="1450" spc="-5">
                <a:latin typeface="Times New Roman"/>
                <a:cs typeface="Times New Roman"/>
              </a:rPr>
              <a:t>- </a:t>
            </a:r>
            <a:r>
              <a:rPr dirty="0" sz="1450" spc="-10">
                <a:latin typeface="Times New Roman"/>
                <a:cs typeface="Times New Roman"/>
              </a:rPr>
              <a:t>perhaps </a:t>
            </a:r>
            <a:r>
              <a:rPr dirty="0" sz="1450" spc="-5">
                <a:latin typeface="Times New Roman"/>
                <a:cs typeface="Times New Roman"/>
              </a:rPr>
              <a:t>a </a:t>
            </a:r>
            <a:r>
              <a:rPr dirty="0" sz="1450" spc="-10">
                <a:latin typeface="Times New Roman"/>
                <a:cs typeface="Times New Roman"/>
              </a:rPr>
              <a:t>real </a:t>
            </a:r>
            <a:r>
              <a:rPr dirty="0" sz="1450" spc="-25">
                <a:latin typeface="Times New Roman"/>
                <a:cs typeface="Times New Roman"/>
              </a:rPr>
              <a:t>lady, </a:t>
            </a:r>
            <a:r>
              <a:rPr dirty="0" sz="1450" spc="-10">
                <a:latin typeface="Times New Roman"/>
                <a:cs typeface="Times New Roman"/>
              </a:rPr>
              <a:t>possibly </a:t>
            </a:r>
            <a:r>
              <a:rPr dirty="0" sz="1450" spc="-5">
                <a:latin typeface="Times New Roman"/>
                <a:cs typeface="Times New Roman"/>
              </a:rPr>
              <a:t>a  </a:t>
            </a:r>
            <a:r>
              <a:rPr dirty="0" sz="1450" spc="-10">
                <a:latin typeface="Times New Roman"/>
                <a:cs typeface="Times New Roman"/>
              </a:rPr>
              <a:t>woman </a:t>
            </a:r>
            <a:r>
              <a:rPr dirty="0" sz="1450" spc="-5">
                <a:latin typeface="Times New Roman"/>
                <a:cs typeface="Times New Roman"/>
              </a:rPr>
              <a:t>or </a:t>
            </a:r>
            <a:r>
              <a:rPr dirty="0" sz="1450" spc="-10">
                <a:latin typeface="Times New Roman"/>
                <a:cs typeface="Times New Roman"/>
              </a:rPr>
              <a:t>title."</a:t>
            </a:r>
            <a:endParaRPr sz="1450">
              <a:latin typeface="Times New Roman"/>
              <a:cs typeface="Times New Roman"/>
            </a:endParaRPr>
          </a:p>
          <a:p>
            <a:pPr algn="just" marL="12700" marR="1062990">
              <a:lnSpc>
                <a:spcPts val="2590"/>
              </a:lnSpc>
              <a:spcBef>
                <a:spcPts val="170"/>
              </a:spcBef>
            </a:pPr>
            <a:r>
              <a:rPr dirty="0" sz="1450" spc="-10">
                <a:latin typeface="Times New Roman"/>
                <a:cs typeface="Times New Roman"/>
              </a:rPr>
              <a:t>And then </a:t>
            </a:r>
            <a:r>
              <a:rPr dirty="0" sz="1450" spc="-5">
                <a:latin typeface="Times New Roman"/>
                <a:cs typeface="Times New Roman"/>
              </a:rPr>
              <a:t>he </a:t>
            </a:r>
            <a:r>
              <a:rPr dirty="0" sz="1450" spc="-10">
                <a:latin typeface="Times New Roman"/>
                <a:cs typeface="Times New Roman"/>
              </a:rPr>
              <a:t>remembered the spelling, and was </a:t>
            </a:r>
            <a:r>
              <a:rPr dirty="0" sz="1450" spc="-5">
                <a:latin typeface="Times New Roman"/>
                <a:cs typeface="Times New Roman"/>
              </a:rPr>
              <a:t>a </a:t>
            </a:r>
            <a:r>
              <a:rPr dirty="0" sz="1450" spc="-10">
                <a:latin typeface="Times New Roman"/>
                <a:cs typeface="Times New Roman"/>
              </a:rPr>
              <a:t>little downcast.  "But it may have been written </a:t>
            </a:r>
            <a:r>
              <a:rPr dirty="0" sz="1450" spc="-5">
                <a:latin typeface="Times New Roman"/>
                <a:cs typeface="Times New Roman"/>
              </a:rPr>
              <a:t>by </a:t>
            </a:r>
            <a:r>
              <a:rPr dirty="0" sz="1450" spc="-10">
                <a:latin typeface="Times New Roman"/>
                <a:cs typeface="Times New Roman"/>
              </a:rPr>
              <a:t>her maid,"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imagined.</a:t>
            </a:r>
            <a:endParaRPr sz="1450">
              <a:latin typeface="Times New Roman"/>
              <a:cs typeface="Times New Roman"/>
            </a:endParaRPr>
          </a:p>
          <a:p>
            <a:pPr algn="just" marL="12700" marR="5080">
              <a:lnSpc>
                <a:spcPts val="1730"/>
              </a:lnSpc>
              <a:spcBef>
                <a:spcPts val="695"/>
              </a:spcBef>
            </a:pPr>
            <a:r>
              <a:rPr dirty="0" sz="1450" spc="-10">
                <a:latin typeface="Times New Roman"/>
                <a:cs typeface="Times New Roman"/>
              </a:rPr>
              <a:t>The clock was only </a:t>
            </a:r>
            <a:r>
              <a:rPr dirty="0" sz="1450" spc="-5">
                <a:latin typeface="Times New Roman"/>
                <a:cs typeface="Times New Roman"/>
              </a:rPr>
              <a:t>a </a:t>
            </a:r>
            <a:r>
              <a:rPr dirty="0" sz="1450" spc="-10">
                <a:latin typeface="Times New Roman"/>
                <a:cs typeface="Times New Roman"/>
              </a:rPr>
              <a:t>few minutes from the </a:t>
            </a:r>
            <a:r>
              <a:rPr dirty="0" sz="1450" spc="-20">
                <a:latin typeface="Times New Roman"/>
                <a:cs typeface="Times New Roman"/>
              </a:rPr>
              <a:t>hour,</a:t>
            </a:r>
            <a:r>
              <a:rPr dirty="0" sz="1450" spc="320">
                <a:latin typeface="Times New Roman"/>
                <a:cs typeface="Times New Roman"/>
              </a:rPr>
              <a:t> </a:t>
            </a:r>
            <a:r>
              <a:rPr dirty="0" sz="1450" spc="-10">
                <a:latin typeface="Times New Roman"/>
                <a:cs typeface="Times New Roman"/>
              </a:rPr>
              <a:t>and this immediate  proximity set his heart beating at </a:t>
            </a:r>
            <a:r>
              <a:rPr dirty="0" sz="1450" spc="-5">
                <a:latin typeface="Times New Roman"/>
                <a:cs typeface="Times New Roman"/>
              </a:rPr>
              <a:t>a </a:t>
            </a:r>
            <a:r>
              <a:rPr dirty="0" sz="1450" spc="-10">
                <a:latin typeface="Times New Roman"/>
                <a:cs typeface="Times New Roman"/>
              </a:rPr>
              <a:t>curious and rather disagreeable speed. He  reflected with relief that </a:t>
            </a:r>
            <a:r>
              <a:rPr dirty="0" sz="1450" spc="-5">
                <a:latin typeface="Times New Roman"/>
                <a:cs typeface="Times New Roman"/>
              </a:rPr>
              <a:t>he </a:t>
            </a:r>
            <a:r>
              <a:rPr dirty="0" sz="1450" spc="-10">
                <a:latin typeface="Times New Roman"/>
                <a:cs typeface="Times New Roman"/>
              </a:rPr>
              <a:t>was in </a:t>
            </a:r>
            <a:r>
              <a:rPr dirty="0" sz="1450" spc="-5">
                <a:latin typeface="Times New Roman"/>
                <a:cs typeface="Times New Roman"/>
              </a:rPr>
              <a:t>no </a:t>
            </a:r>
            <a:r>
              <a:rPr dirty="0" sz="1450" spc="-10">
                <a:latin typeface="Times New Roman"/>
                <a:cs typeface="Times New Roman"/>
              </a:rPr>
              <a:t>way </a:t>
            </a:r>
            <a:r>
              <a:rPr dirty="0" sz="1450" spc="-5">
                <a:latin typeface="Times New Roman"/>
                <a:cs typeface="Times New Roman"/>
              </a:rPr>
              <a:t>bound </a:t>
            </a:r>
            <a:r>
              <a:rPr dirty="0" sz="1450" spc="-10">
                <a:latin typeface="Times New Roman"/>
                <a:cs typeface="Times New Roman"/>
              </a:rPr>
              <a:t>to </a:t>
            </a:r>
            <a:r>
              <a:rPr dirty="0" sz="1450" spc="-5">
                <a:latin typeface="Times New Roman"/>
                <a:cs typeface="Times New Roman"/>
              </a:rPr>
              <a:t>put </a:t>
            </a:r>
            <a:r>
              <a:rPr dirty="0" sz="1450" spc="-10">
                <a:latin typeface="Times New Roman"/>
                <a:cs typeface="Times New Roman"/>
              </a:rPr>
              <a:t>in an appearance.  </a:t>
            </a:r>
            <a:r>
              <a:rPr dirty="0" sz="1450" spc="-25">
                <a:latin typeface="Times New Roman"/>
                <a:cs typeface="Times New Roman"/>
              </a:rPr>
              <a:t>Virtue </a:t>
            </a:r>
            <a:r>
              <a:rPr dirty="0" sz="1450" spc="-10">
                <a:latin typeface="Times New Roman"/>
                <a:cs typeface="Times New Roman"/>
              </a:rPr>
              <a:t>and cowardice were </a:t>
            </a:r>
            <a:r>
              <a:rPr dirty="0" sz="1450" spc="-15">
                <a:latin typeface="Times New Roman"/>
                <a:cs typeface="Times New Roman"/>
              </a:rPr>
              <a:t>together,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made once more for the </a:t>
            </a:r>
            <a:r>
              <a:rPr dirty="0" sz="1450" spc="-20">
                <a:latin typeface="Times New Roman"/>
                <a:cs typeface="Times New Roman"/>
              </a:rPr>
              <a:t>door, </a:t>
            </a:r>
            <a:r>
              <a:rPr dirty="0" sz="1450" spc="-5">
                <a:latin typeface="Times New Roman"/>
                <a:cs typeface="Times New Roman"/>
              </a:rPr>
              <a:t>but  </a:t>
            </a:r>
            <a:r>
              <a:rPr dirty="0" sz="1450" spc="-10">
                <a:latin typeface="Times New Roman"/>
                <a:cs typeface="Times New Roman"/>
              </a:rPr>
              <a:t>this time </a:t>
            </a:r>
            <a:r>
              <a:rPr dirty="0" sz="1450" spc="-5">
                <a:latin typeface="Times New Roman"/>
                <a:cs typeface="Times New Roman"/>
              </a:rPr>
              <a:t>of </a:t>
            </a:r>
            <a:r>
              <a:rPr dirty="0" sz="1450" spc="-10">
                <a:latin typeface="Times New Roman"/>
                <a:cs typeface="Times New Roman"/>
              </a:rPr>
              <a:t>his own accord, and battling against the stream </a:t>
            </a:r>
            <a:r>
              <a:rPr dirty="0" sz="1450" spc="-5">
                <a:latin typeface="Times New Roman"/>
                <a:cs typeface="Times New Roman"/>
              </a:rPr>
              <a:t>of </a:t>
            </a:r>
            <a:r>
              <a:rPr dirty="0" sz="1450" spc="-10">
                <a:latin typeface="Times New Roman"/>
                <a:cs typeface="Times New Roman"/>
              </a:rPr>
              <a:t>people which  was now moving in </a:t>
            </a:r>
            <a:r>
              <a:rPr dirty="0" sz="1450" spc="-5">
                <a:latin typeface="Times New Roman"/>
                <a:cs typeface="Times New Roman"/>
              </a:rPr>
              <a:t>a </a:t>
            </a:r>
            <a:r>
              <a:rPr dirty="0" sz="1450" spc="-10">
                <a:latin typeface="Times New Roman"/>
                <a:cs typeface="Times New Roman"/>
              </a:rPr>
              <a:t>contrary direction. Perhaps this prolonged resistance  wearied him, </a:t>
            </a:r>
            <a:r>
              <a:rPr dirty="0" sz="1450" spc="-5">
                <a:latin typeface="Times New Roman"/>
                <a:cs typeface="Times New Roman"/>
              </a:rPr>
              <a:t>or </a:t>
            </a:r>
            <a:r>
              <a:rPr dirty="0" sz="1450" spc="-10">
                <a:latin typeface="Times New Roman"/>
                <a:cs typeface="Times New Roman"/>
              </a:rPr>
              <a:t>perhaps </a:t>
            </a:r>
            <a:r>
              <a:rPr dirty="0" sz="1450" spc="-5">
                <a:latin typeface="Times New Roman"/>
                <a:cs typeface="Times New Roman"/>
              </a:rPr>
              <a:t>he </a:t>
            </a:r>
            <a:r>
              <a:rPr dirty="0" sz="1450" spc="-10">
                <a:latin typeface="Times New Roman"/>
                <a:cs typeface="Times New Roman"/>
              </a:rPr>
              <a:t>was in that frame </a:t>
            </a:r>
            <a:r>
              <a:rPr dirty="0" sz="1450" spc="-5">
                <a:latin typeface="Times New Roman"/>
                <a:cs typeface="Times New Roman"/>
              </a:rPr>
              <a:t>of </a:t>
            </a:r>
            <a:r>
              <a:rPr dirty="0" sz="1450" spc="-10">
                <a:latin typeface="Times New Roman"/>
                <a:cs typeface="Times New Roman"/>
              </a:rPr>
              <a:t>mind when merely to continue  in the same determination for </a:t>
            </a:r>
            <a:r>
              <a:rPr dirty="0" sz="1450" spc="-5">
                <a:latin typeface="Times New Roman"/>
                <a:cs typeface="Times New Roman"/>
              </a:rPr>
              <a:t>a </a:t>
            </a:r>
            <a:r>
              <a:rPr dirty="0" sz="1450" spc="-10">
                <a:latin typeface="Times New Roman"/>
                <a:cs typeface="Times New Roman"/>
              </a:rPr>
              <a:t>certain number </a:t>
            </a:r>
            <a:r>
              <a:rPr dirty="0" sz="1450" spc="-5">
                <a:latin typeface="Times New Roman"/>
                <a:cs typeface="Times New Roman"/>
              </a:rPr>
              <a:t>of </a:t>
            </a:r>
            <a:r>
              <a:rPr dirty="0" sz="1450" spc="-10">
                <a:latin typeface="Times New Roman"/>
                <a:cs typeface="Times New Roman"/>
              </a:rPr>
              <a:t>minutes produces </a:t>
            </a:r>
            <a:r>
              <a:rPr dirty="0" sz="1450" spc="-5">
                <a:latin typeface="Times New Roman"/>
                <a:cs typeface="Times New Roman"/>
              </a:rPr>
              <a:t>a </a:t>
            </a:r>
            <a:r>
              <a:rPr dirty="0" sz="1450" spc="-10">
                <a:latin typeface="Times New Roman"/>
                <a:cs typeface="Times New Roman"/>
              </a:rPr>
              <a:t>reaction  and </a:t>
            </a:r>
            <a:r>
              <a:rPr dirty="0" sz="1450" spc="-5">
                <a:latin typeface="Times New Roman"/>
                <a:cs typeface="Times New Roman"/>
              </a:rPr>
              <a:t>a </a:t>
            </a:r>
            <a:r>
              <a:rPr dirty="0" sz="1450" spc="-10">
                <a:latin typeface="Times New Roman"/>
                <a:cs typeface="Times New Roman"/>
              </a:rPr>
              <a:t>different purpose. </a:t>
            </a:r>
            <a:r>
              <a:rPr dirty="0" sz="1450" spc="-20">
                <a:latin typeface="Times New Roman"/>
                <a:cs typeface="Times New Roman"/>
              </a:rPr>
              <a:t>Certainly, </a:t>
            </a:r>
            <a:r>
              <a:rPr dirty="0" sz="1450" spc="-10">
                <a:latin typeface="Times New Roman"/>
                <a:cs typeface="Times New Roman"/>
              </a:rPr>
              <a:t>at least, </a:t>
            </a:r>
            <a:r>
              <a:rPr dirty="0" sz="1450" spc="-5">
                <a:latin typeface="Times New Roman"/>
                <a:cs typeface="Times New Roman"/>
              </a:rPr>
              <a:t>he </a:t>
            </a:r>
            <a:r>
              <a:rPr dirty="0" sz="1450" spc="-10">
                <a:latin typeface="Times New Roman"/>
                <a:cs typeface="Times New Roman"/>
              </a:rPr>
              <a:t>wheeled about for </a:t>
            </a:r>
            <a:r>
              <a:rPr dirty="0" sz="1450" spc="-5">
                <a:latin typeface="Times New Roman"/>
                <a:cs typeface="Times New Roman"/>
              </a:rPr>
              <a:t>a </a:t>
            </a:r>
            <a:r>
              <a:rPr dirty="0" sz="1450" spc="-10">
                <a:latin typeface="Times New Roman"/>
                <a:cs typeface="Times New Roman"/>
              </a:rPr>
              <a:t>third time,  and</a:t>
            </a:r>
            <a:r>
              <a:rPr dirty="0" sz="1450" spc="50">
                <a:latin typeface="Times New Roman"/>
                <a:cs typeface="Times New Roman"/>
              </a:rPr>
              <a:t> </a:t>
            </a:r>
            <a:r>
              <a:rPr dirty="0" sz="1450" spc="-10">
                <a:latin typeface="Times New Roman"/>
                <a:cs typeface="Times New Roman"/>
              </a:rPr>
              <a:t>did</a:t>
            </a:r>
            <a:r>
              <a:rPr dirty="0" sz="1450" spc="50">
                <a:latin typeface="Times New Roman"/>
                <a:cs typeface="Times New Roman"/>
              </a:rPr>
              <a:t> </a:t>
            </a:r>
            <a:r>
              <a:rPr dirty="0" sz="1450" spc="-5">
                <a:latin typeface="Times New Roman"/>
                <a:cs typeface="Times New Roman"/>
              </a:rPr>
              <a:t>not</a:t>
            </a:r>
            <a:r>
              <a:rPr dirty="0" sz="1450" spc="45">
                <a:latin typeface="Times New Roman"/>
                <a:cs typeface="Times New Roman"/>
              </a:rPr>
              <a:t> </a:t>
            </a:r>
            <a:r>
              <a:rPr dirty="0" sz="1450" spc="-10">
                <a:latin typeface="Times New Roman"/>
                <a:cs typeface="Times New Roman"/>
              </a:rPr>
              <a:t>stop</a:t>
            </a:r>
            <a:r>
              <a:rPr dirty="0" sz="1450" spc="50">
                <a:latin typeface="Times New Roman"/>
                <a:cs typeface="Times New Roman"/>
              </a:rPr>
              <a:t> </a:t>
            </a:r>
            <a:r>
              <a:rPr dirty="0" sz="1450" spc="-10">
                <a:latin typeface="Times New Roman"/>
                <a:cs typeface="Times New Roman"/>
              </a:rPr>
              <a:t>until</a:t>
            </a:r>
            <a:r>
              <a:rPr dirty="0" sz="1450" spc="50">
                <a:latin typeface="Times New Roman"/>
                <a:cs typeface="Times New Roman"/>
              </a:rPr>
              <a:t>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had</a:t>
            </a:r>
            <a:r>
              <a:rPr dirty="0" sz="1450" spc="50">
                <a:latin typeface="Times New Roman"/>
                <a:cs typeface="Times New Roman"/>
              </a:rPr>
              <a:t> </a:t>
            </a:r>
            <a:r>
              <a:rPr dirty="0" sz="1450" spc="-10">
                <a:latin typeface="Times New Roman"/>
                <a:cs typeface="Times New Roman"/>
              </a:rPr>
              <a:t>found</a:t>
            </a:r>
            <a:r>
              <a:rPr dirty="0" sz="1450" spc="50">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place</a:t>
            </a:r>
            <a:r>
              <a:rPr dirty="0" sz="1450" spc="50">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concealment</a:t>
            </a:r>
            <a:r>
              <a:rPr dirty="0" sz="1450" spc="45">
                <a:latin typeface="Times New Roman"/>
                <a:cs typeface="Times New Roman"/>
              </a:rPr>
              <a:t> </a:t>
            </a:r>
            <a:r>
              <a:rPr dirty="0" sz="1450" spc="-10">
                <a:latin typeface="Times New Roman"/>
                <a:cs typeface="Times New Roman"/>
              </a:rPr>
              <a:t>within</a:t>
            </a:r>
            <a:r>
              <a:rPr dirty="0" sz="1450" spc="50">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few</a:t>
            </a:r>
            <a:r>
              <a:rPr dirty="0" sz="1450" spc="45">
                <a:latin typeface="Times New Roman"/>
                <a:cs typeface="Times New Roman"/>
              </a:rPr>
              <a:t> </a:t>
            </a:r>
            <a:r>
              <a:rPr dirty="0" sz="1450" spc="-10">
                <a:latin typeface="Times New Roman"/>
                <a:cs typeface="Times New Roman"/>
              </a:rPr>
              <a:t>yards</a:t>
            </a:r>
            <a:endParaRPr sz="14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5">
                <a:latin typeface="Times New Roman"/>
                <a:cs typeface="Times New Roman"/>
              </a:rPr>
              <a:t>a </a:t>
            </a:r>
            <a:r>
              <a:rPr dirty="0" sz="1450" spc="-10">
                <a:latin typeface="Times New Roman"/>
                <a:cs typeface="Times New Roman"/>
              </a:rPr>
              <a:t>gift as to the spirit in which it is</a:t>
            </a:r>
            <a:r>
              <a:rPr dirty="0" sz="1450" spc="35">
                <a:latin typeface="Times New Roman"/>
                <a:cs typeface="Times New Roman"/>
              </a:rPr>
              <a:t> </a:t>
            </a:r>
            <a:r>
              <a:rPr dirty="0" sz="1450" spc="-10">
                <a:latin typeface="Times New Roman"/>
                <a:cs typeface="Times New Roman"/>
              </a:rPr>
              <a:t>offered."</a:t>
            </a:r>
            <a:endParaRPr sz="1450">
              <a:latin typeface="Times New Roman"/>
              <a:cs typeface="Times New Roman"/>
            </a:endParaRPr>
          </a:p>
          <a:p>
            <a:pPr algn="just" marL="12700" marR="6985">
              <a:lnSpc>
                <a:spcPts val="1730"/>
              </a:lnSpc>
              <a:spcBef>
                <a:spcPts val="915"/>
              </a:spcBef>
            </a:pPr>
            <a:r>
              <a:rPr dirty="0" sz="1450" spc="-10">
                <a:latin typeface="Times New Roman"/>
                <a:cs typeface="Times New Roman"/>
              </a:rPr>
              <a:t>"The spirit, </a:t>
            </a:r>
            <a:r>
              <a:rPr dirty="0" sz="1450" spc="-20">
                <a:latin typeface="Times New Roman"/>
                <a:cs typeface="Times New Roman"/>
              </a:rPr>
              <a:t>sir," </a:t>
            </a:r>
            <a:r>
              <a:rPr dirty="0" sz="1450" spc="-10">
                <a:latin typeface="Times New Roman"/>
                <a:cs typeface="Times New Roman"/>
              </a:rPr>
              <a:t>returned the </a:t>
            </a:r>
            <a:r>
              <a:rPr dirty="0" sz="1450" spc="-5">
                <a:latin typeface="Times New Roman"/>
                <a:cs typeface="Times New Roman"/>
              </a:rPr>
              <a:t>young </a:t>
            </a:r>
            <a:r>
              <a:rPr dirty="0" sz="1450" spc="-10">
                <a:latin typeface="Times New Roman"/>
                <a:cs typeface="Times New Roman"/>
              </a:rPr>
              <a:t>man, with another </a:t>
            </a:r>
            <a:r>
              <a:rPr dirty="0" sz="1450" spc="-30">
                <a:latin typeface="Times New Roman"/>
                <a:cs typeface="Times New Roman"/>
              </a:rPr>
              <a:t>bow, </a:t>
            </a:r>
            <a:r>
              <a:rPr dirty="0" sz="1450" spc="-10">
                <a:latin typeface="Times New Roman"/>
                <a:cs typeface="Times New Roman"/>
              </a:rPr>
              <a:t>"is </a:t>
            </a:r>
            <a:r>
              <a:rPr dirty="0" sz="1450" spc="-5">
                <a:latin typeface="Times New Roman"/>
                <a:cs typeface="Times New Roman"/>
              </a:rPr>
              <a:t>one of  </a:t>
            </a:r>
            <a:r>
              <a:rPr dirty="0" sz="1450" spc="-20">
                <a:latin typeface="Times New Roman"/>
                <a:cs typeface="Times New Roman"/>
              </a:rPr>
              <a:t>mockery."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"Mockery?" repeated Florizel. "And whom </a:t>
            </a:r>
            <a:r>
              <a:rPr dirty="0" sz="1450" spc="-5">
                <a:latin typeface="Times New Roman"/>
                <a:cs typeface="Times New Roman"/>
              </a:rPr>
              <a:t>do you </a:t>
            </a:r>
            <a:r>
              <a:rPr dirty="0" sz="1450" spc="-10">
                <a:latin typeface="Times New Roman"/>
                <a:cs typeface="Times New Roman"/>
              </a:rPr>
              <a:t>propose to</a:t>
            </a:r>
            <a:r>
              <a:rPr dirty="0" sz="1450" spc="40">
                <a:latin typeface="Times New Roman"/>
                <a:cs typeface="Times New Roman"/>
              </a:rPr>
              <a:t> </a:t>
            </a:r>
            <a:r>
              <a:rPr dirty="0" sz="1450" spc="-10">
                <a:latin typeface="Times New Roman"/>
                <a:cs typeface="Times New Roman"/>
              </a:rPr>
              <a:t>mock?"</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here to expound my </a:t>
            </a:r>
            <a:r>
              <a:rPr dirty="0" sz="1450" spc="-15">
                <a:latin typeface="Times New Roman"/>
                <a:cs typeface="Times New Roman"/>
              </a:rPr>
              <a:t>philosophy," </a:t>
            </a:r>
            <a:r>
              <a:rPr dirty="0" sz="1450" spc="-10">
                <a:latin typeface="Times New Roman"/>
                <a:cs typeface="Times New Roman"/>
              </a:rPr>
              <a:t>replied the </a:t>
            </a:r>
            <a:r>
              <a:rPr dirty="0" sz="1450" spc="-20">
                <a:latin typeface="Times New Roman"/>
                <a:cs typeface="Times New Roman"/>
              </a:rPr>
              <a:t>other, </a:t>
            </a:r>
            <a:r>
              <a:rPr dirty="0" sz="1450" spc="-10">
                <a:latin typeface="Times New Roman"/>
                <a:cs typeface="Times New Roman"/>
              </a:rPr>
              <a:t>"but to distribute  these cream tarts. If </a:t>
            </a:r>
            <a:r>
              <a:rPr dirty="0" sz="1450" spc="-5">
                <a:latin typeface="Times New Roman"/>
                <a:cs typeface="Times New Roman"/>
              </a:rPr>
              <a:t>I </a:t>
            </a:r>
            <a:r>
              <a:rPr dirty="0" sz="1450" spc="-10">
                <a:latin typeface="Times New Roman"/>
                <a:cs typeface="Times New Roman"/>
              </a:rPr>
              <a:t>mention that </a:t>
            </a:r>
            <a:r>
              <a:rPr dirty="0" sz="1450" spc="-5">
                <a:latin typeface="Times New Roman"/>
                <a:cs typeface="Times New Roman"/>
              </a:rPr>
              <a:t>I </a:t>
            </a:r>
            <a:r>
              <a:rPr dirty="0" sz="1450" spc="-10">
                <a:latin typeface="Times New Roman"/>
                <a:cs typeface="Times New Roman"/>
              </a:rPr>
              <a:t>heartily include myself in the ridicule </a:t>
            </a:r>
            <a:r>
              <a:rPr dirty="0" sz="1450" spc="-5">
                <a:latin typeface="Times New Roman"/>
                <a:cs typeface="Times New Roman"/>
              </a:rPr>
              <a:t>of  </a:t>
            </a:r>
            <a:r>
              <a:rPr dirty="0" sz="1450" spc="-10">
                <a:latin typeface="Times New Roman"/>
                <a:cs typeface="Times New Roman"/>
              </a:rPr>
              <a:t>the transaction, </a:t>
            </a:r>
            <a:r>
              <a:rPr dirty="0" sz="1450" spc="-5">
                <a:latin typeface="Times New Roman"/>
                <a:cs typeface="Times New Roman"/>
              </a:rPr>
              <a:t>I hope you </a:t>
            </a:r>
            <a:r>
              <a:rPr dirty="0" sz="1450" spc="-10">
                <a:latin typeface="Times New Roman"/>
                <a:cs typeface="Times New Roman"/>
              </a:rPr>
              <a:t>will consider </a:t>
            </a:r>
            <a:r>
              <a:rPr dirty="0" sz="1450" spc="-5">
                <a:latin typeface="Times New Roman"/>
                <a:cs typeface="Times New Roman"/>
              </a:rPr>
              <a:t>honour </a:t>
            </a:r>
            <a:r>
              <a:rPr dirty="0" sz="1450" spc="-10">
                <a:latin typeface="Times New Roman"/>
                <a:cs typeface="Times New Roman"/>
              </a:rPr>
              <a:t>satisfied and condescend. If  </a:t>
            </a:r>
            <a:r>
              <a:rPr dirty="0" sz="1450" spc="-5">
                <a:latin typeface="Times New Roman"/>
                <a:cs typeface="Times New Roman"/>
              </a:rPr>
              <a:t>not, you </a:t>
            </a:r>
            <a:r>
              <a:rPr dirty="0" sz="1450" spc="-10">
                <a:latin typeface="Times New Roman"/>
                <a:cs typeface="Times New Roman"/>
              </a:rPr>
              <a:t>will constrain me to eat my twenty-eighth, and </a:t>
            </a:r>
            <a:r>
              <a:rPr dirty="0" sz="1450" spc="-5">
                <a:latin typeface="Times New Roman"/>
                <a:cs typeface="Times New Roman"/>
              </a:rPr>
              <a:t>I </a:t>
            </a:r>
            <a:r>
              <a:rPr dirty="0" sz="1450" spc="-10">
                <a:latin typeface="Times New Roman"/>
                <a:cs typeface="Times New Roman"/>
              </a:rPr>
              <a:t>own to being weary  </a:t>
            </a:r>
            <a:r>
              <a:rPr dirty="0" sz="1450" spc="-5">
                <a:latin typeface="Times New Roman"/>
                <a:cs typeface="Times New Roman"/>
              </a:rPr>
              <a:t>of </a:t>
            </a:r>
            <a:r>
              <a:rPr dirty="0" sz="1450" spc="-10">
                <a:latin typeface="Times New Roman"/>
                <a:cs typeface="Times New Roman"/>
              </a:rPr>
              <a:t>the exercise."</a:t>
            </a:r>
            <a:endParaRPr sz="1450">
              <a:latin typeface="Times New Roman"/>
              <a:cs typeface="Times New Roman"/>
            </a:endParaRPr>
          </a:p>
          <a:p>
            <a:pPr algn="just" marL="12700" marR="6350">
              <a:lnSpc>
                <a:spcPts val="1730"/>
              </a:lnSpc>
              <a:spcBef>
                <a:spcPts val="855"/>
              </a:spcBef>
            </a:pPr>
            <a:r>
              <a:rPr dirty="0" sz="1450" spc="-45">
                <a:latin typeface="Times New Roman"/>
                <a:cs typeface="Times New Roman"/>
              </a:rPr>
              <a:t>"You </a:t>
            </a:r>
            <a:r>
              <a:rPr dirty="0" sz="1450" spc="-10">
                <a:latin typeface="Times New Roman"/>
                <a:cs typeface="Times New Roman"/>
              </a:rPr>
              <a:t>touch me," said the Prince, "and </a:t>
            </a:r>
            <a:r>
              <a:rPr dirty="0" sz="1450" spc="-5">
                <a:latin typeface="Times New Roman"/>
                <a:cs typeface="Times New Roman"/>
              </a:rPr>
              <a:t>I </a:t>
            </a:r>
            <a:r>
              <a:rPr dirty="0" sz="1450" spc="-10">
                <a:latin typeface="Times New Roman"/>
                <a:cs typeface="Times New Roman"/>
              </a:rPr>
              <a:t>have all the will in the world to rescue  </a:t>
            </a:r>
            <a:r>
              <a:rPr dirty="0" sz="1450" spc="-5">
                <a:latin typeface="Times New Roman"/>
                <a:cs typeface="Times New Roman"/>
              </a:rPr>
              <a:t>you </a:t>
            </a:r>
            <a:r>
              <a:rPr dirty="0" sz="1450" spc="-10">
                <a:latin typeface="Times New Roman"/>
                <a:cs typeface="Times New Roman"/>
              </a:rPr>
              <a:t>from this dilemma, </a:t>
            </a:r>
            <a:r>
              <a:rPr dirty="0" sz="1450" spc="-5">
                <a:latin typeface="Times New Roman"/>
                <a:cs typeface="Times New Roman"/>
              </a:rPr>
              <a:t>but upon one </a:t>
            </a:r>
            <a:r>
              <a:rPr dirty="0" sz="1450" spc="-10">
                <a:latin typeface="Times New Roman"/>
                <a:cs typeface="Times New Roman"/>
              </a:rPr>
              <a:t>condition. If my friend and </a:t>
            </a:r>
            <a:r>
              <a:rPr dirty="0" sz="1450" spc="-5">
                <a:latin typeface="Times New Roman"/>
                <a:cs typeface="Times New Roman"/>
              </a:rPr>
              <a:t>I </a:t>
            </a:r>
            <a:r>
              <a:rPr dirty="0" sz="1450" spc="-10">
                <a:latin typeface="Times New Roman"/>
                <a:cs typeface="Times New Roman"/>
              </a:rPr>
              <a:t>eat </a:t>
            </a:r>
            <a:r>
              <a:rPr dirty="0" sz="1450" spc="-5">
                <a:latin typeface="Times New Roman"/>
                <a:cs typeface="Times New Roman"/>
              </a:rPr>
              <a:t>your  </a:t>
            </a:r>
            <a:r>
              <a:rPr dirty="0" sz="1450" spc="-10">
                <a:latin typeface="Times New Roman"/>
                <a:cs typeface="Times New Roman"/>
              </a:rPr>
              <a:t>cakes </a:t>
            </a:r>
            <a:r>
              <a:rPr dirty="0" sz="1450" spc="-5">
                <a:latin typeface="Times New Roman"/>
                <a:cs typeface="Times New Roman"/>
              </a:rPr>
              <a:t>- </a:t>
            </a:r>
            <a:r>
              <a:rPr dirty="0" sz="1450" spc="-10">
                <a:latin typeface="Times New Roman"/>
                <a:cs typeface="Times New Roman"/>
              </a:rPr>
              <a:t>for which we have neither </a:t>
            </a:r>
            <a:r>
              <a:rPr dirty="0" sz="1450" spc="-5">
                <a:latin typeface="Times New Roman"/>
                <a:cs typeface="Times New Roman"/>
              </a:rPr>
              <a:t>of us </a:t>
            </a:r>
            <a:r>
              <a:rPr dirty="0" sz="1450" spc="-10">
                <a:latin typeface="Times New Roman"/>
                <a:cs typeface="Times New Roman"/>
              </a:rPr>
              <a:t>any natural inclination </a:t>
            </a:r>
            <a:r>
              <a:rPr dirty="0" sz="1450" spc="-5">
                <a:latin typeface="Times New Roman"/>
                <a:cs typeface="Times New Roman"/>
              </a:rPr>
              <a:t>- </a:t>
            </a:r>
            <a:r>
              <a:rPr dirty="0" sz="1450" spc="-10">
                <a:latin typeface="Times New Roman"/>
                <a:cs typeface="Times New Roman"/>
              </a:rPr>
              <a:t>we shall  expect </a:t>
            </a:r>
            <a:r>
              <a:rPr dirty="0" sz="1450" spc="-5">
                <a:latin typeface="Times New Roman"/>
                <a:cs typeface="Times New Roman"/>
              </a:rPr>
              <a:t>you </a:t>
            </a:r>
            <a:r>
              <a:rPr dirty="0" sz="1450" spc="-10">
                <a:latin typeface="Times New Roman"/>
                <a:cs typeface="Times New Roman"/>
              </a:rPr>
              <a:t>to join </a:t>
            </a:r>
            <a:r>
              <a:rPr dirty="0" sz="1450" spc="-5">
                <a:latin typeface="Times New Roman"/>
                <a:cs typeface="Times New Roman"/>
              </a:rPr>
              <a:t>us </a:t>
            </a:r>
            <a:r>
              <a:rPr dirty="0" sz="1450" spc="-10">
                <a:latin typeface="Times New Roman"/>
                <a:cs typeface="Times New Roman"/>
              </a:rPr>
              <a:t>at supper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recompense."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man seemed to</a:t>
            </a:r>
            <a:r>
              <a:rPr dirty="0" sz="1450" spc="5">
                <a:latin typeface="Times New Roman"/>
                <a:cs typeface="Times New Roman"/>
              </a:rPr>
              <a:t> </a:t>
            </a:r>
            <a:r>
              <a:rPr dirty="0" sz="1450" spc="-10">
                <a:latin typeface="Times New Roman"/>
                <a:cs typeface="Times New Roman"/>
              </a:rPr>
              <a:t>reflect.</a:t>
            </a:r>
            <a:endParaRPr sz="1450">
              <a:latin typeface="Times New Roman"/>
              <a:cs typeface="Times New Roman"/>
            </a:endParaRPr>
          </a:p>
          <a:p>
            <a:pPr algn="just" marL="12700" marR="10160">
              <a:lnSpc>
                <a:spcPts val="1730"/>
              </a:lnSpc>
              <a:spcBef>
                <a:spcPts val="915"/>
              </a:spcBef>
            </a:pPr>
            <a:r>
              <a:rPr dirty="0" sz="1450" spc="-10">
                <a:latin typeface="Times New Roman"/>
                <a:cs typeface="Times New Roman"/>
              </a:rPr>
              <a:t>"I have still several dozen </a:t>
            </a:r>
            <a:r>
              <a:rPr dirty="0" sz="1450" spc="-5">
                <a:latin typeface="Times New Roman"/>
                <a:cs typeface="Times New Roman"/>
              </a:rPr>
              <a:t>upon hand," he </a:t>
            </a:r>
            <a:r>
              <a:rPr dirty="0" sz="1450" spc="-10">
                <a:latin typeface="Times New Roman"/>
                <a:cs typeface="Times New Roman"/>
              </a:rPr>
              <a:t>said at last; "and that will make it  necessary for me to visit several more bars before my great </a:t>
            </a:r>
            <a:r>
              <a:rPr dirty="0" sz="1450" spc="-15">
                <a:latin typeface="Times New Roman"/>
                <a:cs typeface="Times New Roman"/>
              </a:rPr>
              <a:t>affair </a:t>
            </a:r>
            <a:r>
              <a:rPr dirty="0" sz="1450" spc="-10">
                <a:latin typeface="Times New Roman"/>
                <a:cs typeface="Times New Roman"/>
              </a:rPr>
              <a:t>is concluded.  This will take some time; and if </a:t>
            </a:r>
            <a:r>
              <a:rPr dirty="0" sz="1450" spc="-5">
                <a:latin typeface="Times New Roman"/>
                <a:cs typeface="Times New Roman"/>
              </a:rPr>
              <a:t>you </a:t>
            </a:r>
            <a:r>
              <a:rPr dirty="0" sz="1450" spc="-10">
                <a:latin typeface="Times New Roman"/>
                <a:cs typeface="Times New Roman"/>
              </a:rPr>
              <a:t>are hungry </a:t>
            </a:r>
            <a:r>
              <a:rPr dirty="0" sz="1450" spc="-5">
                <a:latin typeface="Times New Roman"/>
                <a:cs typeface="Times New Roman"/>
              </a:rPr>
              <a:t>-</a:t>
            </a:r>
            <a:r>
              <a:rPr dirty="0" sz="1450" spc="4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Prince interrupted him with </a:t>
            </a:r>
            <a:r>
              <a:rPr dirty="0" sz="1450" spc="-5">
                <a:latin typeface="Times New Roman"/>
                <a:cs typeface="Times New Roman"/>
              </a:rPr>
              <a:t>a </a:t>
            </a:r>
            <a:r>
              <a:rPr dirty="0" sz="1450" spc="-10">
                <a:latin typeface="Times New Roman"/>
                <a:cs typeface="Times New Roman"/>
              </a:rPr>
              <a:t>polite</a:t>
            </a:r>
            <a:r>
              <a:rPr dirty="0" sz="1450" spc="20">
                <a:latin typeface="Times New Roman"/>
                <a:cs typeface="Times New Roman"/>
              </a:rPr>
              <a:t> </a:t>
            </a:r>
            <a:r>
              <a:rPr dirty="0" sz="1450" spc="-10">
                <a:latin typeface="Times New Roman"/>
                <a:cs typeface="Times New Roman"/>
              </a:rPr>
              <a:t>gesture.</a:t>
            </a:r>
            <a:endParaRPr sz="1450">
              <a:latin typeface="Times New Roman"/>
              <a:cs typeface="Times New Roman"/>
            </a:endParaRPr>
          </a:p>
          <a:p>
            <a:pPr algn="just" marL="12700" marR="8255">
              <a:lnSpc>
                <a:spcPts val="1730"/>
              </a:lnSpc>
              <a:spcBef>
                <a:spcPts val="919"/>
              </a:spcBef>
            </a:pPr>
            <a:r>
              <a:rPr dirty="0" sz="1450" spc="-10">
                <a:latin typeface="Times New Roman"/>
                <a:cs typeface="Times New Roman"/>
              </a:rPr>
              <a:t>"My friend and </a:t>
            </a:r>
            <a:r>
              <a:rPr dirty="0" sz="1450" spc="-5">
                <a:latin typeface="Times New Roman"/>
                <a:cs typeface="Times New Roman"/>
              </a:rPr>
              <a:t>I </a:t>
            </a:r>
            <a:r>
              <a:rPr dirty="0" sz="1450" spc="-10">
                <a:latin typeface="Times New Roman"/>
                <a:cs typeface="Times New Roman"/>
              </a:rPr>
              <a:t>will accompany </a:t>
            </a:r>
            <a:r>
              <a:rPr dirty="0" sz="1450" spc="-5">
                <a:latin typeface="Times New Roman"/>
                <a:cs typeface="Times New Roman"/>
              </a:rPr>
              <a:t>you," he </a:t>
            </a:r>
            <a:r>
              <a:rPr dirty="0" sz="1450" spc="-10">
                <a:latin typeface="Times New Roman"/>
                <a:cs typeface="Times New Roman"/>
              </a:rPr>
              <a:t>said; "for we have already </a:t>
            </a:r>
            <a:r>
              <a:rPr dirty="0" sz="1450" spc="-5">
                <a:latin typeface="Times New Roman"/>
                <a:cs typeface="Times New Roman"/>
              </a:rPr>
              <a:t>a </a:t>
            </a:r>
            <a:r>
              <a:rPr dirty="0" sz="1450" spc="-10">
                <a:latin typeface="Times New Roman"/>
                <a:cs typeface="Times New Roman"/>
              </a:rPr>
              <a:t>deep  interest in </a:t>
            </a:r>
            <a:r>
              <a:rPr dirty="0" sz="1450" spc="-5">
                <a:latin typeface="Times New Roman"/>
                <a:cs typeface="Times New Roman"/>
              </a:rPr>
              <a:t>your </a:t>
            </a:r>
            <a:r>
              <a:rPr dirty="0" sz="1450" spc="-10">
                <a:latin typeface="Times New Roman"/>
                <a:cs typeface="Times New Roman"/>
              </a:rPr>
              <a:t>very agreeable mode </a:t>
            </a:r>
            <a:r>
              <a:rPr dirty="0" sz="1450" spc="-5">
                <a:latin typeface="Times New Roman"/>
                <a:cs typeface="Times New Roman"/>
              </a:rPr>
              <a:t>of </a:t>
            </a:r>
            <a:r>
              <a:rPr dirty="0" sz="1450" spc="-10">
                <a:latin typeface="Times New Roman"/>
                <a:cs typeface="Times New Roman"/>
              </a:rPr>
              <a:t>passing an evening. And now that the  preliminaries </a:t>
            </a:r>
            <a:r>
              <a:rPr dirty="0" sz="1450" spc="-5">
                <a:latin typeface="Times New Roman"/>
                <a:cs typeface="Times New Roman"/>
              </a:rPr>
              <a:t>of </a:t>
            </a:r>
            <a:r>
              <a:rPr dirty="0" sz="1450" spc="-10">
                <a:latin typeface="Times New Roman"/>
                <a:cs typeface="Times New Roman"/>
              </a:rPr>
              <a:t>peace are settled, allow me to sign the treaty for</a:t>
            </a:r>
            <a:r>
              <a:rPr dirty="0" sz="1450" spc="75">
                <a:latin typeface="Times New Roman"/>
                <a:cs typeface="Times New Roman"/>
              </a:rPr>
              <a:t> </a:t>
            </a:r>
            <a:r>
              <a:rPr dirty="0" sz="1450" spc="-5">
                <a:latin typeface="Times New Roman"/>
                <a:cs typeface="Times New Roman"/>
              </a:rPr>
              <a:t>both."</a:t>
            </a:r>
            <a:endParaRPr sz="1450">
              <a:latin typeface="Times New Roman"/>
              <a:cs typeface="Times New Roman"/>
            </a:endParaRPr>
          </a:p>
          <a:p>
            <a:pPr algn="just" marL="12700" marR="977265">
              <a:lnSpc>
                <a:spcPts val="2590"/>
              </a:lnSpc>
              <a:spcBef>
                <a:spcPts val="170"/>
              </a:spcBef>
            </a:pPr>
            <a:r>
              <a:rPr dirty="0" sz="1450" spc="-10">
                <a:latin typeface="Times New Roman"/>
                <a:cs typeface="Times New Roman"/>
              </a:rPr>
              <a:t>And the Prince swallowed the tart with the best grace imaginable.  "It is delicious," said</a:t>
            </a:r>
            <a:r>
              <a:rPr dirty="0" sz="1450" spc="5">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a:lnSpc>
                <a:spcPct val="100000"/>
              </a:lnSpc>
              <a:spcBef>
                <a:spcPts val="630"/>
              </a:spcBef>
            </a:pPr>
            <a:r>
              <a:rPr dirty="0" sz="1450" spc="-10">
                <a:latin typeface="Times New Roman"/>
                <a:cs typeface="Times New Roman"/>
              </a:rPr>
              <a:t>"I perceive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5">
                <a:latin typeface="Times New Roman"/>
                <a:cs typeface="Times New Roman"/>
              </a:rPr>
              <a:t>connoisseur," </a:t>
            </a:r>
            <a:r>
              <a:rPr dirty="0" sz="1450" spc="-10">
                <a:latin typeface="Times New Roman"/>
                <a:cs typeface="Times New Roman"/>
              </a:rPr>
              <a:t>replied the </a:t>
            </a:r>
            <a:r>
              <a:rPr dirty="0" sz="1450" spc="-5">
                <a:latin typeface="Times New Roman"/>
                <a:cs typeface="Times New Roman"/>
              </a:rPr>
              <a:t>young</a:t>
            </a:r>
            <a:r>
              <a:rPr dirty="0" sz="1450" spc="4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Colonel Geraldine likewise did </a:t>
            </a:r>
            <a:r>
              <a:rPr dirty="0" sz="1450" spc="-5">
                <a:latin typeface="Times New Roman"/>
                <a:cs typeface="Times New Roman"/>
              </a:rPr>
              <a:t>honour </a:t>
            </a:r>
            <a:r>
              <a:rPr dirty="0" sz="1450" spc="-10">
                <a:latin typeface="Times New Roman"/>
                <a:cs typeface="Times New Roman"/>
              </a:rPr>
              <a:t>to the pastry; and every </a:t>
            </a:r>
            <a:r>
              <a:rPr dirty="0" sz="1450" spc="-5">
                <a:latin typeface="Times New Roman"/>
                <a:cs typeface="Times New Roman"/>
              </a:rPr>
              <a:t>one </a:t>
            </a:r>
            <a:r>
              <a:rPr dirty="0" sz="1450" spc="-10">
                <a:latin typeface="Times New Roman"/>
                <a:cs typeface="Times New Roman"/>
              </a:rPr>
              <a:t>in that bar  having now either accepted </a:t>
            </a:r>
            <a:r>
              <a:rPr dirty="0" sz="1450" spc="-5">
                <a:latin typeface="Times New Roman"/>
                <a:cs typeface="Times New Roman"/>
              </a:rPr>
              <a:t>or </a:t>
            </a:r>
            <a:r>
              <a:rPr dirty="0" sz="1450" spc="-10">
                <a:latin typeface="Times New Roman"/>
                <a:cs typeface="Times New Roman"/>
              </a:rPr>
              <a:t>refused his delicacies, the </a:t>
            </a:r>
            <a:r>
              <a:rPr dirty="0" sz="1450" spc="-5">
                <a:latin typeface="Times New Roman"/>
                <a:cs typeface="Times New Roman"/>
              </a:rPr>
              <a:t>young </a:t>
            </a:r>
            <a:r>
              <a:rPr dirty="0" sz="1450" spc="-10">
                <a:latin typeface="Times New Roman"/>
                <a:cs typeface="Times New Roman"/>
              </a:rPr>
              <a:t>man with the  cream tarts led the way to another and similar establishment. The two  commissionaires, who seemed to have grown accustomed to their absurd  employment, followed immediately after; and the Prince and the Colonel  </a:t>
            </a:r>
            <a:r>
              <a:rPr dirty="0" sz="1450" spc="-5">
                <a:latin typeface="Times New Roman"/>
                <a:cs typeface="Times New Roman"/>
              </a:rPr>
              <a:t>brought up </a:t>
            </a:r>
            <a:r>
              <a:rPr dirty="0" sz="1450" spc="-10">
                <a:latin typeface="Times New Roman"/>
                <a:cs typeface="Times New Roman"/>
              </a:rPr>
              <a:t>the </a:t>
            </a:r>
            <a:r>
              <a:rPr dirty="0" sz="1450" spc="-20">
                <a:latin typeface="Times New Roman"/>
                <a:cs typeface="Times New Roman"/>
              </a:rPr>
              <a:t>rear, </a:t>
            </a:r>
            <a:r>
              <a:rPr dirty="0" sz="1450" spc="-10">
                <a:latin typeface="Times New Roman"/>
                <a:cs typeface="Times New Roman"/>
              </a:rPr>
              <a:t>arm in arm, and smiling to each other as they went. In this  order the company visited two other taverns, where scenes were enacted </a:t>
            </a:r>
            <a:r>
              <a:rPr dirty="0" sz="1450" spc="-5">
                <a:latin typeface="Times New Roman"/>
                <a:cs typeface="Times New Roman"/>
              </a:rPr>
              <a:t>of a  </a:t>
            </a:r>
            <a:r>
              <a:rPr dirty="0" sz="1450" spc="-10">
                <a:latin typeface="Times New Roman"/>
                <a:cs typeface="Times New Roman"/>
              </a:rPr>
              <a:t>like nature to that already described </a:t>
            </a:r>
            <a:r>
              <a:rPr dirty="0" sz="1450" spc="-5">
                <a:latin typeface="Times New Roman"/>
                <a:cs typeface="Times New Roman"/>
              </a:rPr>
              <a:t>- </a:t>
            </a:r>
            <a:r>
              <a:rPr dirty="0" sz="1450" spc="-10">
                <a:latin typeface="Times New Roman"/>
                <a:cs typeface="Times New Roman"/>
              </a:rPr>
              <a:t>some refusing, some accepting, the  favours </a:t>
            </a:r>
            <a:r>
              <a:rPr dirty="0" sz="1450" spc="-5">
                <a:latin typeface="Times New Roman"/>
                <a:cs typeface="Times New Roman"/>
              </a:rPr>
              <a:t>of </a:t>
            </a:r>
            <a:r>
              <a:rPr dirty="0" sz="1450" spc="-10">
                <a:latin typeface="Times New Roman"/>
                <a:cs typeface="Times New Roman"/>
              </a:rPr>
              <a:t>this vagabond </a:t>
            </a:r>
            <a:r>
              <a:rPr dirty="0" sz="1450" spc="-15">
                <a:latin typeface="Times New Roman"/>
                <a:cs typeface="Times New Roman"/>
              </a:rPr>
              <a:t>hospitality, </a:t>
            </a:r>
            <a:r>
              <a:rPr dirty="0" sz="1450" spc="-10">
                <a:latin typeface="Times New Roman"/>
                <a:cs typeface="Times New Roman"/>
              </a:rPr>
              <a:t>and the </a:t>
            </a:r>
            <a:r>
              <a:rPr dirty="0" sz="1450" spc="-5">
                <a:latin typeface="Times New Roman"/>
                <a:cs typeface="Times New Roman"/>
              </a:rPr>
              <a:t>young </a:t>
            </a:r>
            <a:r>
              <a:rPr dirty="0" sz="1450" spc="-10">
                <a:latin typeface="Times New Roman"/>
                <a:cs typeface="Times New Roman"/>
              </a:rPr>
              <a:t>man himself eating each  rejected tart.</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On leaving the third saloon the </a:t>
            </a:r>
            <a:r>
              <a:rPr dirty="0" sz="1450" spc="-5">
                <a:latin typeface="Times New Roman"/>
                <a:cs typeface="Times New Roman"/>
              </a:rPr>
              <a:t>young </a:t>
            </a:r>
            <a:r>
              <a:rPr dirty="0" sz="1450" spc="-10">
                <a:latin typeface="Times New Roman"/>
                <a:cs typeface="Times New Roman"/>
              </a:rPr>
              <a:t>man counted his store. There were </a:t>
            </a:r>
            <a:r>
              <a:rPr dirty="0" sz="1450" spc="-5">
                <a:latin typeface="Times New Roman"/>
                <a:cs typeface="Times New Roman"/>
              </a:rPr>
              <a:t>but  </a:t>
            </a:r>
            <a:r>
              <a:rPr dirty="0" sz="1450" spc="-10">
                <a:latin typeface="Times New Roman"/>
                <a:cs typeface="Times New Roman"/>
              </a:rPr>
              <a:t>nine remaining, three in </a:t>
            </a:r>
            <a:r>
              <a:rPr dirty="0" sz="1450" spc="-5">
                <a:latin typeface="Times New Roman"/>
                <a:cs typeface="Times New Roman"/>
              </a:rPr>
              <a:t>one </a:t>
            </a:r>
            <a:r>
              <a:rPr dirty="0" sz="1450" spc="-10">
                <a:latin typeface="Times New Roman"/>
                <a:cs typeface="Times New Roman"/>
              </a:rPr>
              <a:t>tray and six in the</a:t>
            </a:r>
            <a:r>
              <a:rPr dirty="0" sz="1450" spc="40">
                <a:latin typeface="Times New Roman"/>
                <a:cs typeface="Times New Roman"/>
              </a:rPr>
              <a:t> </a:t>
            </a:r>
            <a:r>
              <a:rPr dirty="0" sz="1450" spc="-20">
                <a:latin typeface="Times New Roman"/>
                <a:cs typeface="Times New Roman"/>
              </a:rPr>
              <a:t>other.</a:t>
            </a:r>
            <a:endParaRPr sz="145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5">
                <a:latin typeface="Times New Roman"/>
                <a:cs typeface="Times New Roman"/>
              </a:rPr>
              <a:t>of </a:t>
            </a:r>
            <a:r>
              <a:rPr dirty="0" sz="1450" spc="-10">
                <a:latin typeface="Times New Roman"/>
                <a:cs typeface="Times New Roman"/>
              </a:rPr>
              <a:t>the appointed</a:t>
            </a:r>
            <a:r>
              <a:rPr dirty="0" sz="1450" spc="-5">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went through an agony </a:t>
            </a:r>
            <a:r>
              <a:rPr dirty="0" sz="1450" spc="-5">
                <a:latin typeface="Times New Roman"/>
                <a:cs typeface="Times New Roman"/>
              </a:rPr>
              <a:t>of </a:t>
            </a:r>
            <a:r>
              <a:rPr dirty="0" sz="1450" spc="-10">
                <a:latin typeface="Times New Roman"/>
                <a:cs typeface="Times New Roman"/>
              </a:rPr>
              <a:t>spirit, in which </a:t>
            </a:r>
            <a:r>
              <a:rPr dirty="0" sz="1450" spc="-5">
                <a:latin typeface="Times New Roman"/>
                <a:cs typeface="Times New Roman"/>
              </a:rPr>
              <a:t>he </a:t>
            </a:r>
            <a:r>
              <a:rPr dirty="0" sz="1450" spc="-10">
                <a:latin typeface="Times New Roman"/>
                <a:cs typeface="Times New Roman"/>
              </a:rPr>
              <a:t>several times prayed to  God for help, for Silas had been devoutly educated. He had now </a:t>
            </a:r>
            <a:r>
              <a:rPr dirty="0" sz="1450" spc="-5">
                <a:latin typeface="Times New Roman"/>
                <a:cs typeface="Times New Roman"/>
              </a:rPr>
              <a:t>not </a:t>
            </a:r>
            <a:r>
              <a:rPr dirty="0" sz="1450" spc="-10">
                <a:latin typeface="Times New Roman"/>
                <a:cs typeface="Times New Roman"/>
              </a:rPr>
              <a:t>the least  inclination for the meeting; nothing kept him from flight </a:t>
            </a:r>
            <a:r>
              <a:rPr dirty="0" sz="1450" spc="-5">
                <a:latin typeface="Times New Roman"/>
                <a:cs typeface="Times New Roman"/>
              </a:rPr>
              <a:t>but a </a:t>
            </a:r>
            <a:r>
              <a:rPr dirty="0" sz="1450" spc="-10">
                <a:latin typeface="Times New Roman"/>
                <a:cs typeface="Times New Roman"/>
              </a:rPr>
              <a:t>silly fear lest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thought </a:t>
            </a:r>
            <a:r>
              <a:rPr dirty="0" sz="1450" spc="-10">
                <a:latin typeface="Times New Roman"/>
                <a:cs typeface="Times New Roman"/>
              </a:rPr>
              <a:t>unmanly; </a:t>
            </a:r>
            <a:r>
              <a:rPr dirty="0" sz="1450" spc="-5">
                <a:latin typeface="Times New Roman"/>
                <a:cs typeface="Times New Roman"/>
              </a:rPr>
              <a:t>but </a:t>
            </a:r>
            <a:r>
              <a:rPr dirty="0" sz="1450" spc="-10">
                <a:latin typeface="Times New Roman"/>
                <a:cs typeface="Times New Roman"/>
              </a:rPr>
              <a:t>this was so powerful that it kept head against  all other motives; and although it could </a:t>
            </a:r>
            <a:r>
              <a:rPr dirty="0" sz="1450" spc="-5">
                <a:latin typeface="Times New Roman"/>
                <a:cs typeface="Times New Roman"/>
              </a:rPr>
              <a:t>not </a:t>
            </a:r>
            <a:r>
              <a:rPr dirty="0" sz="1450" spc="-10">
                <a:latin typeface="Times New Roman"/>
                <a:cs typeface="Times New Roman"/>
              </a:rPr>
              <a:t>decide him to advance, prevented  him from definitely running </a:t>
            </a:r>
            <a:r>
              <a:rPr dirty="0" sz="1450" spc="-30">
                <a:latin typeface="Times New Roman"/>
                <a:cs typeface="Times New Roman"/>
              </a:rPr>
              <a:t>away. </a:t>
            </a:r>
            <a:r>
              <a:rPr dirty="0" sz="1450" spc="-10">
                <a:latin typeface="Times New Roman"/>
                <a:cs typeface="Times New Roman"/>
              </a:rPr>
              <a:t>At last the clock indicated ten minutes past  the </a:t>
            </a:r>
            <a:r>
              <a:rPr dirty="0" sz="1450" spc="-25">
                <a:latin typeface="Times New Roman"/>
                <a:cs typeface="Times New Roman"/>
              </a:rPr>
              <a:t>hour. </a:t>
            </a:r>
            <a:r>
              <a:rPr dirty="0" sz="1450" spc="-35">
                <a:latin typeface="Times New Roman"/>
                <a:cs typeface="Times New Roman"/>
              </a:rPr>
              <a:t>Young </a:t>
            </a:r>
            <a:r>
              <a:rPr dirty="0" sz="1450" spc="-10">
                <a:latin typeface="Times New Roman"/>
                <a:cs typeface="Times New Roman"/>
              </a:rPr>
              <a:t>Scuddamore's spirit began to rise; </a:t>
            </a:r>
            <a:r>
              <a:rPr dirty="0" sz="1450" spc="-5">
                <a:latin typeface="Times New Roman"/>
                <a:cs typeface="Times New Roman"/>
              </a:rPr>
              <a:t>he </a:t>
            </a:r>
            <a:r>
              <a:rPr dirty="0" sz="1450" spc="-10">
                <a:latin typeface="Times New Roman"/>
                <a:cs typeface="Times New Roman"/>
              </a:rPr>
              <a:t>peered round the corner  and saw </a:t>
            </a:r>
            <a:r>
              <a:rPr dirty="0" sz="1450" spc="-5">
                <a:latin typeface="Times New Roman"/>
                <a:cs typeface="Times New Roman"/>
              </a:rPr>
              <a:t>no one </a:t>
            </a:r>
            <a:r>
              <a:rPr dirty="0" sz="1450" spc="-10">
                <a:latin typeface="Times New Roman"/>
                <a:cs typeface="Times New Roman"/>
              </a:rPr>
              <a:t>at the place </a:t>
            </a:r>
            <a:r>
              <a:rPr dirty="0" sz="1450" spc="-5">
                <a:latin typeface="Times New Roman"/>
                <a:cs typeface="Times New Roman"/>
              </a:rPr>
              <a:t>of </a:t>
            </a:r>
            <a:r>
              <a:rPr dirty="0" sz="1450" spc="-10">
                <a:latin typeface="Times New Roman"/>
                <a:cs typeface="Times New Roman"/>
              </a:rPr>
              <a:t>meeting; doubtless his unknown correspondent  had wearied and </a:t>
            </a:r>
            <a:r>
              <a:rPr dirty="0" sz="1450" spc="-5">
                <a:latin typeface="Times New Roman"/>
                <a:cs typeface="Times New Roman"/>
              </a:rPr>
              <a:t>gone </a:t>
            </a:r>
            <a:r>
              <a:rPr dirty="0" sz="1450" spc="-30">
                <a:latin typeface="Times New Roman"/>
                <a:cs typeface="Times New Roman"/>
              </a:rPr>
              <a:t>away. </a:t>
            </a:r>
            <a:r>
              <a:rPr dirty="0" sz="1450" spc="-10">
                <a:latin typeface="Times New Roman"/>
                <a:cs typeface="Times New Roman"/>
              </a:rPr>
              <a:t>He became as bold as </a:t>
            </a:r>
            <a:r>
              <a:rPr dirty="0" sz="1450" spc="-5">
                <a:latin typeface="Times New Roman"/>
                <a:cs typeface="Times New Roman"/>
              </a:rPr>
              <a:t>he </a:t>
            </a:r>
            <a:r>
              <a:rPr dirty="0" sz="1450" spc="-10">
                <a:latin typeface="Times New Roman"/>
                <a:cs typeface="Times New Roman"/>
              </a:rPr>
              <a:t>had formerly been timid.  It seemed to him that if </a:t>
            </a:r>
            <a:r>
              <a:rPr dirty="0" sz="1450" spc="-5">
                <a:latin typeface="Times New Roman"/>
                <a:cs typeface="Times New Roman"/>
              </a:rPr>
              <a:t>he </a:t>
            </a:r>
            <a:r>
              <a:rPr dirty="0" sz="1450" spc="-10">
                <a:latin typeface="Times New Roman"/>
                <a:cs typeface="Times New Roman"/>
              </a:rPr>
              <a:t>came at all to the appointment, however late, </a:t>
            </a:r>
            <a:r>
              <a:rPr dirty="0" sz="1450" spc="-5">
                <a:latin typeface="Times New Roman"/>
                <a:cs typeface="Times New Roman"/>
              </a:rPr>
              <a:t>he  </a:t>
            </a:r>
            <a:r>
              <a:rPr dirty="0" sz="1450" spc="-10">
                <a:latin typeface="Times New Roman"/>
                <a:cs typeface="Times New Roman"/>
              </a:rPr>
              <a:t>was clear from the </a:t>
            </a:r>
            <a:r>
              <a:rPr dirty="0" sz="1450" spc="-15">
                <a:latin typeface="Times New Roman"/>
                <a:cs typeface="Times New Roman"/>
              </a:rPr>
              <a:t>charge </a:t>
            </a:r>
            <a:r>
              <a:rPr dirty="0" sz="1450" spc="-5">
                <a:latin typeface="Times New Roman"/>
                <a:cs typeface="Times New Roman"/>
              </a:rPr>
              <a:t>of </a:t>
            </a:r>
            <a:r>
              <a:rPr dirty="0" sz="1450" spc="-10">
                <a:latin typeface="Times New Roman"/>
                <a:cs typeface="Times New Roman"/>
              </a:rPr>
              <a:t>cowardice. </a:t>
            </a:r>
            <a:r>
              <a:rPr dirty="0" sz="1450" spc="-35">
                <a:latin typeface="Times New Roman"/>
                <a:cs typeface="Times New Roman"/>
              </a:rPr>
              <a:t>Nay, </a:t>
            </a:r>
            <a:r>
              <a:rPr dirty="0" sz="1450" spc="-10">
                <a:latin typeface="Times New Roman"/>
                <a:cs typeface="Times New Roman"/>
              </a:rPr>
              <a:t>now </a:t>
            </a:r>
            <a:r>
              <a:rPr dirty="0" sz="1450" spc="-5">
                <a:latin typeface="Times New Roman"/>
                <a:cs typeface="Times New Roman"/>
              </a:rPr>
              <a:t>he </a:t>
            </a:r>
            <a:r>
              <a:rPr dirty="0" sz="1450" spc="-10">
                <a:latin typeface="Times New Roman"/>
                <a:cs typeface="Times New Roman"/>
              </a:rPr>
              <a:t>began to suspect </a:t>
            </a:r>
            <a:r>
              <a:rPr dirty="0" sz="1450" spc="-5">
                <a:latin typeface="Times New Roman"/>
                <a:cs typeface="Times New Roman"/>
              </a:rPr>
              <a:t>a </a:t>
            </a:r>
            <a:r>
              <a:rPr dirty="0" sz="1450" spc="-10">
                <a:latin typeface="Times New Roman"/>
                <a:cs typeface="Times New Roman"/>
              </a:rPr>
              <a:t>hoax,  and actually complimented himself </a:t>
            </a:r>
            <a:r>
              <a:rPr dirty="0" sz="1450" spc="-5">
                <a:latin typeface="Times New Roman"/>
                <a:cs typeface="Times New Roman"/>
              </a:rPr>
              <a:t>on </a:t>
            </a:r>
            <a:r>
              <a:rPr dirty="0" sz="1450" spc="-10">
                <a:latin typeface="Times New Roman"/>
                <a:cs typeface="Times New Roman"/>
              </a:rPr>
              <a:t>his shrewdness in having suspected and  outmanoeuvred his mystifiers. So very idle </a:t>
            </a:r>
            <a:r>
              <a:rPr dirty="0" sz="1450" spc="-5">
                <a:latin typeface="Times New Roman"/>
                <a:cs typeface="Times New Roman"/>
              </a:rPr>
              <a:t>a </a:t>
            </a:r>
            <a:r>
              <a:rPr dirty="0" sz="1450" spc="-10">
                <a:latin typeface="Times New Roman"/>
                <a:cs typeface="Times New Roman"/>
              </a:rPr>
              <a:t>thing is </a:t>
            </a:r>
            <a:r>
              <a:rPr dirty="0" sz="1450" spc="-5">
                <a:latin typeface="Times New Roman"/>
                <a:cs typeface="Times New Roman"/>
              </a:rPr>
              <a:t>a boy's</a:t>
            </a:r>
            <a:r>
              <a:rPr dirty="0" sz="1450" spc="55">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Armed with these reflections, </a:t>
            </a:r>
            <a:r>
              <a:rPr dirty="0" sz="1450" spc="-5">
                <a:latin typeface="Times New Roman"/>
                <a:cs typeface="Times New Roman"/>
              </a:rPr>
              <a:t>he </a:t>
            </a:r>
            <a:r>
              <a:rPr dirty="0" sz="1450" spc="-10">
                <a:latin typeface="Times New Roman"/>
                <a:cs typeface="Times New Roman"/>
              </a:rPr>
              <a:t>advanced boldly from his corner;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taken above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steps before </a:t>
            </a:r>
            <a:r>
              <a:rPr dirty="0" sz="1450" spc="-5">
                <a:latin typeface="Times New Roman"/>
                <a:cs typeface="Times New Roman"/>
              </a:rPr>
              <a:t>a </a:t>
            </a:r>
            <a:r>
              <a:rPr dirty="0" sz="1450" spc="-10">
                <a:latin typeface="Times New Roman"/>
                <a:cs typeface="Times New Roman"/>
              </a:rPr>
              <a:t>hand was laid </a:t>
            </a:r>
            <a:r>
              <a:rPr dirty="0" sz="1450" spc="-5">
                <a:latin typeface="Times New Roman"/>
                <a:cs typeface="Times New Roman"/>
              </a:rPr>
              <a:t>upon </a:t>
            </a:r>
            <a:r>
              <a:rPr dirty="0" sz="1450" spc="-10">
                <a:latin typeface="Times New Roman"/>
                <a:cs typeface="Times New Roman"/>
              </a:rPr>
              <a:t>his arm. He  turned and beheld </a:t>
            </a:r>
            <a:r>
              <a:rPr dirty="0" sz="1450" spc="-5">
                <a:latin typeface="Times New Roman"/>
                <a:cs typeface="Times New Roman"/>
              </a:rPr>
              <a:t>a </a:t>
            </a:r>
            <a:r>
              <a:rPr dirty="0" sz="1450" spc="-10">
                <a:latin typeface="Times New Roman"/>
                <a:cs typeface="Times New Roman"/>
              </a:rPr>
              <a:t>lady cast in </a:t>
            </a:r>
            <a:r>
              <a:rPr dirty="0" sz="1450" spc="-5">
                <a:latin typeface="Times New Roman"/>
                <a:cs typeface="Times New Roman"/>
              </a:rPr>
              <a:t>a </a:t>
            </a:r>
            <a:r>
              <a:rPr dirty="0" sz="1450" spc="-10">
                <a:latin typeface="Times New Roman"/>
                <a:cs typeface="Times New Roman"/>
              </a:rPr>
              <a:t>very </a:t>
            </a:r>
            <a:r>
              <a:rPr dirty="0" sz="1450" spc="-15">
                <a:latin typeface="Times New Roman"/>
                <a:cs typeface="Times New Roman"/>
              </a:rPr>
              <a:t>large </a:t>
            </a:r>
            <a:r>
              <a:rPr dirty="0" sz="1450" spc="-10">
                <a:latin typeface="Times New Roman"/>
                <a:cs typeface="Times New Roman"/>
              </a:rPr>
              <a:t>mould and with somewhat stately  features, </a:t>
            </a:r>
            <a:r>
              <a:rPr dirty="0" sz="1450" spc="-5">
                <a:latin typeface="Times New Roman"/>
                <a:cs typeface="Times New Roman"/>
              </a:rPr>
              <a:t>but </a:t>
            </a:r>
            <a:r>
              <a:rPr dirty="0" sz="1450" spc="-10">
                <a:latin typeface="Times New Roman"/>
                <a:cs typeface="Times New Roman"/>
              </a:rPr>
              <a:t>bearing </a:t>
            </a:r>
            <a:r>
              <a:rPr dirty="0" sz="1450" spc="-5">
                <a:latin typeface="Times New Roman"/>
                <a:cs typeface="Times New Roman"/>
              </a:rPr>
              <a:t>no </a:t>
            </a:r>
            <a:r>
              <a:rPr dirty="0" sz="1450" spc="-10">
                <a:latin typeface="Times New Roman"/>
                <a:cs typeface="Times New Roman"/>
              </a:rPr>
              <a:t>mark </a:t>
            </a:r>
            <a:r>
              <a:rPr dirty="0" sz="1450" spc="-5">
                <a:latin typeface="Times New Roman"/>
                <a:cs typeface="Times New Roman"/>
              </a:rPr>
              <a:t>of </a:t>
            </a:r>
            <a:r>
              <a:rPr dirty="0" sz="1450" spc="-10">
                <a:latin typeface="Times New Roman"/>
                <a:cs typeface="Times New Roman"/>
              </a:rPr>
              <a:t>severity in her</a:t>
            </a:r>
            <a:r>
              <a:rPr dirty="0" sz="1450" spc="20">
                <a:latin typeface="Times New Roman"/>
                <a:cs typeface="Times New Roman"/>
              </a:rPr>
              <a:t> </a:t>
            </a:r>
            <a:r>
              <a:rPr dirty="0" sz="1450" spc="-10">
                <a:latin typeface="Times New Roman"/>
                <a:cs typeface="Times New Roman"/>
              </a:rPr>
              <a:t>looks.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see that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very self-confident </a:t>
            </a:r>
            <a:r>
              <a:rPr dirty="0" sz="1450" spc="-15">
                <a:latin typeface="Times New Roman"/>
                <a:cs typeface="Times New Roman"/>
              </a:rPr>
              <a:t>lady-killer," </a:t>
            </a:r>
            <a:r>
              <a:rPr dirty="0" sz="1450" spc="-10">
                <a:latin typeface="Times New Roman"/>
                <a:cs typeface="Times New Roman"/>
              </a:rPr>
              <a:t>said she; "for </a:t>
            </a:r>
            <a:r>
              <a:rPr dirty="0" sz="1450" spc="-5">
                <a:latin typeface="Times New Roman"/>
                <a:cs typeface="Times New Roman"/>
              </a:rPr>
              <a:t>you </a:t>
            </a:r>
            <a:r>
              <a:rPr dirty="0" sz="1450" spc="-10">
                <a:latin typeface="Times New Roman"/>
                <a:cs typeface="Times New Roman"/>
              </a:rPr>
              <a:t>make  yourself expected. But </a:t>
            </a:r>
            <a:r>
              <a:rPr dirty="0" sz="1450" spc="-5">
                <a:latin typeface="Times New Roman"/>
                <a:cs typeface="Times New Roman"/>
              </a:rPr>
              <a:t>I </a:t>
            </a:r>
            <a:r>
              <a:rPr dirty="0" sz="1450" spc="-10">
                <a:latin typeface="Times New Roman"/>
                <a:cs typeface="Times New Roman"/>
              </a:rPr>
              <a:t>was determined to meet </a:t>
            </a:r>
            <a:r>
              <a:rPr dirty="0" sz="1450" spc="-5">
                <a:latin typeface="Times New Roman"/>
                <a:cs typeface="Times New Roman"/>
              </a:rPr>
              <a:t>you. </a:t>
            </a: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woman has  once so far forgotten herself as to make the first advance, she has long ago left  behind her all considerations </a:t>
            </a:r>
            <a:r>
              <a:rPr dirty="0" sz="1450" spc="-5">
                <a:latin typeface="Times New Roman"/>
                <a:cs typeface="Times New Roman"/>
              </a:rPr>
              <a:t>of </a:t>
            </a:r>
            <a:r>
              <a:rPr dirty="0" sz="1450" spc="-10">
                <a:latin typeface="Times New Roman"/>
                <a:cs typeface="Times New Roman"/>
              </a:rPr>
              <a:t>petty</a:t>
            </a:r>
            <a:r>
              <a:rPr dirty="0" sz="1450" spc="15">
                <a:latin typeface="Times New Roman"/>
                <a:cs typeface="Times New Roman"/>
              </a:rPr>
              <a:t> </a:t>
            </a:r>
            <a:r>
              <a:rPr dirty="0" sz="1450" spc="-10">
                <a:latin typeface="Times New Roman"/>
                <a:cs typeface="Times New Roman"/>
              </a:rPr>
              <a:t>pride."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Silas was overwhelmed </a:t>
            </a:r>
            <a:r>
              <a:rPr dirty="0" sz="1450" spc="-5">
                <a:latin typeface="Times New Roman"/>
                <a:cs typeface="Times New Roman"/>
              </a:rPr>
              <a:t>by </a:t>
            </a:r>
            <a:r>
              <a:rPr dirty="0" sz="1450" spc="-10">
                <a:latin typeface="Times New Roman"/>
                <a:cs typeface="Times New Roman"/>
              </a:rPr>
              <a:t>the size and attractions </a:t>
            </a:r>
            <a:r>
              <a:rPr dirty="0" sz="1450" spc="-5">
                <a:latin typeface="Times New Roman"/>
                <a:cs typeface="Times New Roman"/>
              </a:rPr>
              <a:t>of </a:t>
            </a:r>
            <a:r>
              <a:rPr dirty="0" sz="1450" spc="-10">
                <a:latin typeface="Times New Roman"/>
                <a:cs typeface="Times New Roman"/>
              </a:rPr>
              <a:t>his correspondent and  the suddenness with which she had fallen </a:t>
            </a:r>
            <a:r>
              <a:rPr dirty="0" sz="1450" spc="-5">
                <a:latin typeface="Times New Roman"/>
                <a:cs typeface="Times New Roman"/>
              </a:rPr>
              <a:t>upon </a:t>
            </a:r>
            <a:r>
              <a:rPr dirty="0" sz="1450" spc="-10">
                <a:latin typeface="Times New Roman"/>
                <a:cs typeface="Times New Roman"/>
              </a:rPr>
              <a:t>him. But she soon set him at  his ease. She was very towardly and lenient in her behaviour; she led him </a:t>
            </a:r>
            <a:r>
              <a:rPr dirty="0" sz="1450" spc="-5">
                <a:latin typeface="Times New Roman"/>
                <a:cs typeface="Times New Roman"/>
              </a:rPr>
              <a:t>on  </a:t>
            </a:r>
            <a:r>
              <a:rPr dirty="0" sz="1450" spc="-10">
                <a:latin typeface="Times New Roman"/>
                <a:cs typeface="Times New Roman"/>
              </a:rPr>
              <a:t>to make pleasantries, and then applauded him to the echo; and in </a:t>
            </a:r>
            <a:r>
              <a:rPr dirty="0" sz="1450" spc="-5">
                <a:latin typeface="Times New Roman"/>
                <a:cs typeface="Times New Roman"/>
              </a:rPr>
              <a:t>a </a:t>
            </a:r>
            <a:r>
              <a:rPr dirty="0" sz="1450" spc="-10">
                <a:latin typeface="Times New Roman"/>
                <a:cs typeface="Times New Roman"/>
              </a:rPr>
              <a:t>very short  time, between blandishments and </a:t>
            </a:r>
            <a:r>
              <a:rPr dirty="0" sz="1450" spc="-5">
                <a:latin typeface="Times New Roman"/>
                <a:cs typeface="Times New Roman"/>
              </a:rPr>
              <a:t>a </a:t>
            </a:r>
            <a:r>
              <a:rPr dirty="0" sz="1450" spc="-10">
                <a:latin typeface="Times New Roman"/>
                <a:cs typeface="Times New Roman"/>
              </a:rPr>
              <a:t>liberal exhibition </a:t>
            </a:r>
            <a:r>
              <a:rPr dirty="0" sz="1450" spc="-5">
                <a:latin typeface="Times New Roman"/>
                <a:cs typeface="Times New Roman"/>
              </a:rPr>
              <a:t>of </a:t>
            </a:r>
            <a:r>
              <a:rPr dirty="0" sz="1450" spc="-10">
                <a:latin typeface="Times New Roman"/>
                <a:cs typeface="Times New Roman"/>
              </a:rPr>
              <a:t>warm </a:t>
            </a:r>
            <a:r>
              <a:rPr dirty="0" sz="1450" spc="-20">
                <a:latin typeface="Times New Roman"/>
                <a:cs typeface="Times New Roman"/>
              </a:rPr>
              <a:t>brandy, </a:t>
            </a:r>
            <a:r>
              <a:rPr dirty="0" sz="1450" spc="-10">
                <a:latin typeface="Times New Roman"/>
                <a:cs typeface="Times New Roman"/>
              </a:rPr>
              <a:t>she had  </a:t>
            </a:r>
            <a:r>
              <a:rPr dirty="0" sz="1450" spc="-5">
                <a:latin typeface="Times New Roman"/>
                <a:cs typeface="Times New Roman"/>
              </a:rPr>
              <a:t>not </a:t>
            </a:r>
            <a:r>
              <a:rPr dirty="0" sz="1450" spc="-10">
                <a:latin typeface="Times New Roman"/>
                <a:cs typeface="Times New Roman"/>
              </a:rPr>
              <a:t>only induced him to fancy himself in love, </a:t>
            </a:r>
            <a:r>
              <a:rPr dirty="0" sz="1450" spc="-5">
                <a:latin typeface="Times New Roman"/>
                <a:cs typeface="Times New Roman"/>
              </a:rPr>
              <a:t>but </a:t>
            </a:r>
            <a:r>
              <a:rPr dirty="0" sz="1450" spc="-10">
                <a:latin typeface="Times New Roman"/>
                <a:cs typeface="Times New Roman"/>
              </a:rPr>
              <a:t>to declare his passion with  the greatest</a:t>
            </a:r>
            <a:r>
              <a:rPr dirty="0" sz="1450" spc="-5">
                <a:latin typeface="Times New Roman"/>
                <a:cs typeface="Times New Roman"/>
              </a:rPr>
              <a:t> </a:t>
            </a:r>
            <a:r>
              <a:rPr dirty="0" sz="1450" spc="-10">
                <a:latin typeface="Times New Roman"/>
                <a:cs typeface="Times New Roman"/>
              </a:rPr>
              <a:t>vehemence.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"Alas!" she said; "I </a:t>
            </a:r>
            <a:r>
              <a:rPr dirty="0" sz="1450" spc="-5">
                <a:latin typeface="Times New Roman"/>
                <a:cs typeface="Times New Roman"/>
              </a:rPr>
              <a:t>do not </a:t>
            </a:r>
            <a:r>
              <a:rPr dirty="0" sz="1450" spc="-10">
                <a:latin typeface="Times New Roman"/>
                <a:cs typeface="Times New Roman"/>
              </a:rPr>
              <a:t>know whether </a:t>
            </a:r>
            <a:r>
              <a:rPr dirty="0" sz="1450" spc="-5">
                <a:latin typeface="Times New Roman"/>
                <a:cs typeface="Times New Roman"/>
              </a:rPr>
              <a:t>I ought not </a:t>
            </a:r>
            <a:r>
              <a:rPr dirty="0" sz="1450" spc="-10">
                <a:latin typeface="Times New Roman"/>
                <a:cs typeface="Times New Roman"/>
              </a:rPr>
              <a:t>to deplore this moment,  great as is the pleasure </a:t>
            </a:r>
            <a:r>
              <a:rPr dirty="0" sz="1450" spc="-5">
                <a:latin typeface="Times New Roman"/>
                <a:cs typeface="Times New Roman"/>
              </a:rPr>
              <a:t>you </a:t>
            </a:r>
            <a:r>
              <a:rPr dirty="0" sz="1450" spc="-10">
                <a:latin typeface="Times New Roman"/>
                <a:cs typeface="Times New Roman"/>
              </a:rPr>
              <a:t>give me </a:t>
            </a:r>
            <a:r>
              <a:rPr dirty="0" sz="1450" spc="-5">
                <a:latin typeface="Times New Roman"/>
                <a:cs typeface="Times New Roman"/>
              </a:rPr>
              <a:t>by your </a:t>
            </a:r>
            <a:r>
              <a:rPr dirty="0" sz="1450" spc="-10">
                <a:latin typeface="Times New Roman"/>
                <a:cs typeface="Times New Roman"/>
              </a:rPr>
              <a:t>words. Hitherto </a:t>
            </a:r>
            <a:r>
              <a:rPr dirty="0" sz="1450" spc="-5">
                <a:latin typeface="Times New Roman"/>
                <a:cs typeface="Times New Roman"/>
              </a:rPr>
              <a:t>I </a:t>
            </a:r>
            <a:r>
              <a:rPr dirty="0" sz="1450" spc="-10">
                <a:latin typeface="Times New Roman"/>
                <a:cs typeface="Times New Roman"/>
              </a:rPr>
              <a:t>was alone to  </a:t>
            </a:r>
            <a:r>
              <a:rPr dirty="0" sz="1450" spc="-15">
                <a:latin typeface="Times New Roman"/>
                <a:cs typeface="Times New Roman"/>
              </a:rPr>
              <a:t>suffer; </a:t>
            </a:r>
            <a:r>
              <a:rPr dirty="0" sz="1450" spc="-30">
                <a:latin typeface="Times New Roman"/>
                <a:cs typeface="Times New Roman"/>
              </a:rPr>
              <a:t>now, </a:t>
            </a:r>
            <a:r>
              <a:rPr dirty="0" sz="1450" spc="-5">
                <a:latin typeface="Times New Roman"/>
                <a:cs typeface="Times New Roman"/>
              </a:rPr>
              <a:t>poor </a:t>
            </a:r>
            <a:r>
              <a:rPr dirty="0" sz="1450" spc="-30">
                <a:latin typeface="Times New Roman"/>
                <a:cs typeface="Times New Roman"/>
              </a:rPr>
              <a:t>boy, </a:t>
            </a:r>
            <a:r>
              <a:rPr dirty="0" sz="1450" spc="-10">
                <a:latin typeface="Times New Roman"/>
                <a:cs typeface="Times New Roman"/>
              </a:rPr>
              <a:t>there will </a:t>
            </a:r>
            <a:r>
              <a:rPr dirty="0" sz="1450" spc="-5">
                <a:latin typeface="Times New Roman"/>
                <a:cs typeface="Times New Roman"/>
              </a:rPr>
              <a:t>be </a:t>
            </a:r>
            <a:r>
              <a:rPr dirty="0" sz="1450" spc="-10">
                <a:latin typeface="Times New Roman"/>
                <a:cs typeface="Times New Roman"/>
              </a:rPr>
              <a:t>two.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my own mistress. </a:t>
            </a:r>
            <a:r>
              <a:rPr dirty="0" sz="1450" spc="-5">
                <a:latin typeface="Times New Roman"/>
                <a:cs typeface="Times New Roman"/>
              </a:rPr>
              <a:t>I </a:t>
            </a:r>
            <a:r>
              <a:rPr dirty="0" sz="1450" spc="-10">
                <a:latin typeface="Times New Roman"/>
                <a:cs typeface="Times New Roman"/>
              </a:rPr>
              <a:t>dare </a:t>
            </a:r>
            <a:r>
              <a:rPr dirty="0" sz="1450" spc="-5">
                <a:latin typeface="Times New Roman"/>
                <a:cs typeface="Times New Roman"/>
              </a:rPr>
              <a:t>not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to visit me at my own house, for </a:t>
            </a:r>
            <a:r>
              <a:rPr dirty="0" sz="1450" spc="-5">
                <a:latin typeface="Times New Roman"/>
                <a:cs typeface="Times New Roman"/>
              </a:rPr>
              <a:t>I </a:t>
            </a:r>
            <a:r>
              <a:rPr dirty="0" sz="1450" spc="-10">
                <a:latin typeface="Times New Roman"/>
                <a:cs typeface="Times New Roman"/>
              </a:rPr>
              <a:t>am watched </a:t>
            </a:r>
            <a:r>
              <a:rPr dirty="0" sz="1450" spc="-5">
                <a:latin typeface="Times New Roman"/>
                <a:cs typeface="Times New Roman"/>
              </a:rPr>
              <a:t>by </a:t>
            </a:r>
            <a:r>
              <a:rPr dirty="0" sz="1450" spc="-10">
                <a:latin typeface="Times New Roman"/>
                <a:cs typeface="Times New Roman"/>
              </a:rPr>
              <a:t>jealous eyes. Let me  see," she added; "I am older than </a:t>
            </a:r>
            <a:r>
              <a:rPr dirty="0" sz="1450" spc="-5">
                <a:latin typeface="Times New Roman"/>
                <a:cs typeface="Times New Roman"/>
              </a:rPr>
              <a:t>you, </a:t>
            </a:r>
            <a:r>
              <a:rPr dirty="0" sz="1450" spc="-10">
                <a:latin typeface="Times New Roman"/>
                <a:cs typeface="Times New Roman"/>
              </a:rPr>
              <a:t>although so much weaker; and while </a:t>
            </a:r>
            <a:r>
              <a:rPr dirty="0" sz="1450" spc="-5">
                <a:latin typeface="Times New Roman"/>
                <a:cs typeface="Times New Roman"/>
              </a:rPr>
              <a:t>I  </a:t>
            </a:r>
            <a:r>
              <a:rPr dirty="0" sz="1450" spc="-10">
                <a:latin typeface="Times New Roman"/>
                <a:cs typeface="Times New Roman"/>
              </a:rPr>
              <a:t>trust in </a:t>
            </a:r>
            <a:r>
              <a:rPr dirty="0" sz="1450" spc="-5">
                <a:latin typeface="Times New Roman"/>
                <a:cs typeface="Times New Roman"/>
              </a:rPr>
              <a:t>your </a:t>
            </a:r>
            <a:r>
              <a:rPr dirty="0" sz="1450" spc="-10">
                <a:latin typeface="Times New Roman"/>
                <a:cs typeface="Times New Roman"/>
              </a:rPr>
              <a:t>courage and determination, </a:t>
            </a:r>
            <a:r>
              <a:rPr dirty="0" sz="1450" spc="-5">
                <a:latin typeface="Times New Roman"/>
                <a:cs typeface="Times New Roman"/>
              </a:rPr>
              <a:t>I </a:t>
            </a:r>
            <a:r>
              <a:rPr dirty="0" sz="1450" spc="-10">
                <a:latin typeface="Times New Roman"/>
                <a:cs typeface="Times New Roman"/>
              </a:rPr>
              <a:t>must employ my own knowledge </a:t>
            </a:r>
            <a:r>
              <a:rPr dirty="0" sz="1450" spc="-5">
                <a:latin typeface="Times New Roman"/>
                <a:cs typeface="Times New Roman"/>
              </a:rPr>
              <a:t>of  </a:t>
            </a:r>
            <a:r>
              <a:rPr dirty="0" sz="1450" spc="-10">
                <a:latin typeface="Times New Roman"/>
                <a:cs typeface="Times New Roman"/>
              </a:rPr>
              <a:t>the world for </a:t>
            </a:r>
            <a:r>
              <a:rPr dirty="0" sz="1450" spc="-5">
                <a:latin typeface="Times New Roman"/>
                <a:cs typeface="Times New Roman"/>
              </a:rPr>
              <a:t>our </a:t>
            </a:r>
            <a:r>
              <a:rPr dirty="0" sz="1450" spc="-10">
                <a:latin typeface="Times New Roman"/>
                <a:cs typeface="Times New Roman"/>
              </a:rPr>
              <a:t>mutual benefit. Where </a:t>
            </a:r>
            <a:r>
              <a:rPr dirty="0" sz="1450" spc="-5">
                <a:latin typeface="Times New Roman"/>
                <a:cs typeface="Times New Roman"/>
              </a:rPr>
              <a:t>do you</a:t>
            </a:r>
            <a:r>
              <a:rPr dirty="0" sz="1450" spc="25">
                <a:latin typeface="Times New Roman"/>
                <a:cs typeface="Times New Roman"/>
              </a:rPr>
              <a:t> </a:t>
            </a:r>
            <a:r>
              <a:rPr dirty="0" sz="1450" spc="-10">
                <a:latin typeface="Times New Roman"/>
                <a:cs typeface="Times New Roman"/>
              </a:rPr>
              <a:t>live?"</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He told her that </a:t>
            </a:r>
            <a:r>
              <a:rPr dirty="0" sz="1450" spc="-5">
                <a:latin typeface="Times New Roman"/>
                <a:cs typeface="Times New Roman"/>
              </a:rPr>
              <a:t>he </a:t>
            </a:r>
            <a:r>
              <a:rPr dirty="0" sz="1450" spc="-10">
                <a:latin typeface="Times New Roman"/>
                <a:cs typeface="Times New Roman"/>
              </a:rPr>
              <a:t>lodged in </a:t>
            </a:r>
            <a:r>
              <a:rPr dirty="0" sz="1450" spc="-5">
                <a:latin typeface="Times New Roman"/>
                <a:cs typeface="Times New Roman"/>
              </a:rPr>
              <a:t>a </a:t>
            </a:r>
            <a:r>
              <a:rPr dirty="0" sz="1450" spc="-10">
                <a:latin typeface="Times New Roman"/>
                <a:cs typeface="Times New Roman"/>
              </a:rPr>
              <a:t>furnished hotel, and named the street and  </a:t>
            </a:r>
            <a:r>
              <a:rPr dirty="0" sz="1450" spc="-20">
                <a:latin typeface="Times New Roman"/>
                <a:cs typeface="Times New Roman"/>
              </a:rPr>
              <a:t>number.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She seemed to reflect for some minutes, with an </a:t>
            </a:r>
            <a:r>
              <a:rPr dirty="0" sz="1450" spc="-15">
                <a:latin typeface="Times New Roman"/>
                <a:cs typeface="Times New Roman"/>
              </a:rPr>
              <a:t>effort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mind.</a:t>
            </a:r>
            <a:endParaRPr sz="145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700" rIns="0" bIns="0" rtlCol="0" vert="horz">
            <a:spAutoFit/>
          </a:bodyPr>
          <a:lstStyle/>
          <a:p>
            <a:pPr algn="just" marL="12700" marR="432434">
              <a:lnSpc>
                <a:spcPct val="149000"/>
              </a:lnSpc>
              <a:spcBef>
                <a:spcPts val="100"/>
              </a:spcBef>
            </a:pPr>
            <a:r>
              <a:rPr dirty="0" sz="1450" spc="-10">
                <a:latin typeface="Times New Roman"/>
                <a:cs typeface="Times New Roman"/>
              </a:rPr>
              <a:t>"I see," she said at last. </a:t>
            </a: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faithful and obedient, will </a:t>
            </a:r>
            <a:r>
              <a:rPr dirty="0" sz="1450" spc="-5">
                <a:latin typeface="Times New Roman"/>
                <a:cs typeface="Times New Roman"/>
              </a:rPr>
              <a:t>you </a:t>
            </a:r>
            <a:r>
              <a:rPr dirty="0" sz="1450" spc="-10">
                <a:latin typeface="Times New Roman"/>
                <a:cs typeface="Times New Roman"/>
              </a:rPr>
              <a:t>not?"  Silas assured her eagerly </a:t>
            </a:r>
            <a:r>
              <a:rPr dirty="0" sz="1450" spc="-5">
                <a:latin typeface="Times New Roman"/>
                <a:cs typeface="Times New Roman"/>
              </a:rPr>
              <a:t>of </a:t>
            </a:r>
            <a:r>
              <a:rPr dirty="0" sz="1450" spc="-10">
                <a:latin typeface="Times New Roman"/>
                <a:cs typeface="Times New Roman"/>
              </a:rPr>
              <a:t>his</a:t>
            </a:r>
            <a:r>
              <a:rPr dirty="0" sz="1450" spc="15">
                <a:latin typeface="Times New Roman"/>
                <a:cs typeface="Times New Roman"/>
              </a:rPr>
              <a:t> </a:t>
            </a:r>
            <a:r>
              <a:rPr dirty="0" sz="1450" spc="-20">
                <a:latin typeface="Times New Roman"/>
                <a:cs typeface="Times New Roman"/>
              </a:rPr>
              <a:t>fidelity.</a:t>
            </a:r>
            <a:endParaRPr sz="1450">
              <a:latin typeface="Times New Roman"/>
              <a:cs typeface="Times New Roman"/>
            </a:endParaRPr>
          </a:p>
          <a:p>
            <a:pPr algn="just" marL="12700" marR="6985">
              <a:lnSpc>
                <a:spcPts val="1730"/>
              </a:lnSpc>
              <a:spcBef>
                <a:spcPts val="919"/>
              </a:spcBef>
            </a:pPr>
            <a:r>
              <a:rPr dirty="0" sz="1450" spc="-20">
                <a:latin typeface="Times New Roman"/>
                <a:cs typeface="Times New Roman"/>
              </a:rPr>
              <a:t>"To-morrow </a:t>
            </a:r>
            <a:r>
              <a:rPr dirty="0" sz="1450" spc="-10">
                <a:latin typeface="Times New Roman"/>
                <a:cs typeface="Times New Roman"/>
              </a:rPr>
              <a:t>night, then," she continued, with an encouraging smile, "you must  remain at home all the evening; and if any friends should visit </a:t>
            </a:r>
            <a:r>
              <a:rPr dirty="0" sz="1450" spc="-5">
                <a:latin typeface="Times New Roman"/>
                <a:cs typeface="Times New Roman"/>
              </a:rPr>
              <a:t>you, </a:t>
            </a:r>
            <a:r>
              <a:rPr dirty="0" sz="1450" spc="-10">
                <a:latin typeface="Times New Roman"/>
                <a:cs typeface="Times New Roman"/>
              </a:rPr>
              <a:t>dismiss  them at once </a:t>
            </a:r>
            <a:r>
              <a:rPr dirty="0" sz="1450" spc="-5">
                <a:latin typeface="Times New Roman"/>
                <a:cs typeface="Times New Roman"/>
              </a:rPr>
              <a:t>on </a:t>
            </a:r>
            <a:r>
              <a:rPr dirty="0" sz="1450" spc="-10">
                <a:latin typeface="Times New Roman"/>
                <a:cs typeface="Times New Roman"/>
              </a:rPr>
              <a:t>any pretext that most readily presents itself. </a:t>
            </a:r>
            <a:r>
              <a:rPr dirty="0" sz="1450" spc="-45">
                <a:latin typeface="Times New Roman"/>
                <a:cs typeface="Times New Roman"/>
              </a:rPr>
              <a:t>Your </a:t>
            </a:r>
            <a:r>
              <a:rPr dirty="0" sz="1450" spc="-5">
                <a:latin typeface="Times New Roman"/>
                <a:cs typeface="Times New Roman"/>
              </a:rPr>
              <a:t>door </a:t>
            </a:r>
            <a:r>
              <a:rPr dirty="0" sz="1450" spc="-10">
                <a:latin typeface="Times New Roman"/>
                <a:cs typeface="Times New Roman"/>
              </a:rPr>
              <a:t>is  probably shut </a:t>
            </a:r>
            <a:r>
              <a:rPr dirty="0" sz="1450" spc="-5">
                <a:latin typeface="Times New Roman"/>
                <a:cs typeface="Times New Roman"/>
              </a:rPr>
              <a:t>by </a:t>
            </a:r>
            <a:r>
              <a:rPr dirty="0" sz="1450" spc="-10">
                <a:latin typeface="Times New Roman"/>
                <a:cs typeface="Times New Roman"/>
              </a:rPr>
              <a:t>ten?" she</a:t>
            </a:r>
            <a:r>
              <a:rPr dirty="0" sz="1450" spc="1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"By eleven," answered</a:t>
            </a:r>
            <a:r>
              <a:rPr dirty="0" sz="1450">
                <a:latin typeface="Times New Roman"/>
                <a:cs typeface="Times New Roman"/>
              </a:rPr>
              <a:t> </a:t>
            </a:r>
            <a:r>
              <a:rPr dirty="0" sz="1450" spc="-10">
                <a:latin typeface="Times New Roman"/>
                <a:cs typeface="Times New Roman"/>
              </a:rPr>
              <a:t>Silas.</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quarter past eleven," pursued the </a:t>
            </a:r>
            <a:r>
              <a:rPr dirty="0" sz="1450" spc="-25">
                <a:latin typeface="Times New Roman"/>
                <a:cs typeface="Times New Roman"/>
              </a:rPr>
              <a:t>lady, </a:t>
            </a:r>
            <a:r>
              <a:rPr dirty="0" sz="1450" spc="-10">
                <a:latin typeface="Times New Roman"/>
                <a:cs typeface="Times New Roman"/>
              </a:rPr>
              <a:t>"leave the house. Merely cry for  the </a:t>
            </a:r>
            <a:r>
              <a:rPr dirty="0" sz="1450" spc="-5">
                <a:latin typeface="Times New Roman"/>
                <a:cs typeface="Times New Roman"/>
              </a:rPr>
              <a:t>door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opened, and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you </a:t>
            </a:r>
            <a:r>
              <a:rPr dirty="0" sz="1450" spc="-10">
                <a:latin typeface="Times New Roman"/>
                <a:cs typeface="Times New Roman"/>
              </a:rPr>
              <a:t>fall into </a:t>
            </a:r>
            <a:r>
              <a:rPr dirty="0" sz="1450" spc="-5">
                <a:latin typeface="Times New Roman"/>
                <a:cs typeface="Times New Roman"/>
              </a:rPr>
              <a:t>no </a:t>
            </a:r>
            <a:r>
              <a:rPr dirty="0" sz="1450" spc="-10">
                <a:latin typeface="Times New Roman"/>
                <a:cs typeface="Times New Roman"/>
              </a:rPr>
              <a:t>talk with the </a:t>
            </a:r>
            <a:r>
              <a:rPr dirty="0" sz="1450" spc="-15">
                <a:latin typeface="Times New Roman"/>
                <a:cs typeface="Times New Roman"/>
              </a:rPr>
              <a:t>porter, </a:t>
            </a:r>
            <a:r>
              <a:rPr dirty="0" sz="1450" spc="-10">
                <a:latin typeface="Times New Roman"/>
                <a:cs typeface="Times New Roman"/>
              </a:rPr>
              <a:t>as that  might ruin everything. Go straight to the corner where the Luxembourg  Gardens join the Boulevard; there </a:t>
            </a:r>
            <a:r>
              <a:rPr dirty="0" sz="1450" spc="-5">
                <a:latin typeface="Times New Roman"/>
                <a:cs typeface="Times New Roman"/>
              </a:rPr>
              <a:t>you </a:t>
            </a:r>
            <a:r>
              <a:rPr dirty="0" sz="1450" spc="-10">
                <a:latin typeface="Times New Roman"/>
                <a:cs typeface="Times New Roman"/>
              </a:rPr>
              <a:t>will find me waiting </a:t>
            </a:r>
            <a:r>
              <a:rPr dirty="0" sz="1450" spc="-5">
                <a:latin typeface="Times New Roman"/>
                <a:cs typeface="Times New Roman"/>
              </a:rPr>
              <a:t>you. I </a:t>
            </a:r>
            <a:r>
              <a:rPr dirty="0" sz="1450" spc="-10">
                <a:latin typeface="Times New Roman"/>
                <a:cs typeface="Times New Roman"/>
              </a:rPr>
              <a:t>trust </a:t>
            </a:r>
            <a:r>
              <a:rPr dirty="0" sz="1450" spc="-5">
                <a:latin typeface="Times New Roman"/>
                <a:cs typeface="Times New Roman"/>
              </a:rPr>
              <a:t>you </a:t>
            </a:r>
            <a:r>
              <a:rPr dirty="0" sz="1450" spc="-10">
                <a:latin typeface="Times New Roman"/>
                <a:cs typeface="Times New Roman"/>
              </a:rPr>
              <a:t>to  follow my advice from </a:t>
            </a:r>
            <a:r>
              <a:rPr dirty="0" sz="1450" spc="-5">
                <a:latin typeface="Times New Roman"/>
                <a:cs typeface="Times New Roman"/>
              </a:rPr>
              <a:t>point </a:t>
            </a:r>
            <a:r>
              <a:rPr dirty="0" sz="1450" spc="-10">
                <a:latin typeface="Times New Roman"/>
                <a:cs typeface="Times New Roman"/>
              </a:rPr>
              <a:t>to point: and </a:t>
            </a:r>
            <a:r>
              <a:rPr dirty="0" sz="1450" spc="-15">
                <a:latin typeface="Times New Roman"/>
                <a:cs typeface="Times New Roman"/>
              </a:rPr>
              <a:t>remember,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fail me in only  </a:t>
            </a:r>
            <a:r>
              <a:rPr dirty="0" sz="1450" spc="-5">
                <a:latin typeface="Times New Roman"/>
                <a:cs typeface="Times New Roman"/>
              </a:rPr>
              <a:t>one </a:t>
            </a:r>
            <a:r>
              <a:rPr dirty="0" sz="1450" spc="-15">
                <a:latin typeface="Times New Roman"/>
                <a:cs typeface="Times New Roman"/>
              </a:rPr>
              <a:t>particular, </a:t>
            </a:r>
            <a:r>
              <a:rPr dirty="0" sz="1450" spc="-5">
                <a:latin typeface="Times New Roman"/>
                <a:cs typeface="Times New Roman"/>
              </a:rPr>
              <a:t>you </a:t>
            </a:r>
            <a:r>
              <a:rPr dirty="0" sz="1450" spc="-10">
                <a:latin typeface="Times New Roman"/>
                <a:cs typeface="Times New Roman"/>
              </a:rPr>
              <a:t>will bring the sharpest trouble </a:t>
            </a:r>
            <a:r>
              <a:rPr dirty="0" sz="1450" spc="-5">
                <a:latin typeface="Times New Roman"/>
                <a:cs typeface="Times New Roman"/>
              </a:rPr>
              <a:t>on a </a:t>
            </a:r>
            <a:r>
              <a:rPr dirty="0" sz="1450" spc="-10">
                <a:latin typeface="Times New Roman"/>
                <a:cs typeface="Times New Roman"/>
              </a:rPr>
              <a:t>woman whose only  fault is to have seen and loved</a:t>
            </a:r>
            <a:r>
              <a:rPr dirty="0" sz="1450" spc="2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"I cannot see the use </a:t>
            </a:r>
            <a:r>
              <a:rPr dirty="0" sz="1450" spc="-5">
                <a:latin typeface="Times New Roman"/>
                <a:cs typeface="Times New Roman"/>
              </a:rPr>
              <a:t>of </a:t>
            </a:r>
            <a:r>
              <a:rPr dirty="0" sz="1450" spc="-10">
                <a:latin typeface="Times New Roman"/>
                <a:cs typeface="Times New Roman"/>
              </a:rPr>
              <a:t>all these instructions," said</a:t>
            </a:r>
            <a:r>
              <a:rPr dirty="0" sz="1450" spc="50">
                <a:latin typeface="Times New Roman"/>
                <a:cs typeface="Times New Roman"/>
              </a:rPr>
              <a:t> </a:t>
            </a:r>
            <a:r>
              <a:rPr dirty="0" sz="1450" spc="-10">
                <a:latin typeface="Times New Roman"/>
                <a:cs typeface="Times New Roman"/>
              </a:rPr>
              <a:t>Silas.</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"I believe </a:t>
            </a:r>
            <a:r>
              <a:rPr dirty="0" sz="1450" spc="-5">
                <a:latin typeface="Times New Roman"/>
                <a:cs typeface="Times New Roman"/>
              </a:rPr>
              <a:t>you </a:t>
            </a:r>
            <a:r>
              <a:rPr dirty="0" sz="1450" spc="-10">
                <a:latin typeface="Times New Roman"/>
                <a:cs typeface="Times New Roman"/>
              </a:rPr>
              <a:t>are already beginning to treat me as </a:t>
            </a:r>
            <a:r>
              <a:rPr dirty="0" sz="1450" spc="-5">
                <a:latin typeface="Times New Roman"/>
                <a:cs typeface="Times New Roman"/>
              </a:rPr>
              <a:t>a </a:t>
            </a:r>
            <a:r>
              <a:rPr dirty="0" sz="1450" spc="-15">
                <a:latin typeface="Times New Roman"/>
                <a:cs typeface="Times New Roman"/>
              </a:rPr>
              <a:t>master," </a:t>
            </a:r>
            <a:r>
              <a:rPr dirty="0" sz="1450" spc="-10">
                <a:latin typeface="Times New Roman"/>
                <a:cs typeface="Times New Roman"/>
              </a:rPr>
              <a:t>she cried,  tapping him with her fan </a:t>
            </a:r>
            <a:r>
              <a:rPr dirty="0" sz="1450" spc="-5">
                <a:latin typeface="Times New Roman"/>
                <a:cs typeface="Times New Roman"/>
              </a:rPr>
              <a:t>upon </a:t>
            </a:r>
            <a:r>
              <a:rPr dirty="0" sz="1450" spc="-10">
                <a:latin typeface="Times New Roman"/>
                <a:cs typeface="Times New Roman"/>
              </a:rPr>
              <a:t>the arm. "Patience, patience! that should come  in time. A woman loves to </a:t>
            </a:r>
            <a:r>
              <a:rPr dirty="0" sz="1450" spc="-5">
                <a:latin typeface="Times New Roman"/>
                <a:cs typeface="Times New Roman"/>
              </a:rPr>
              <a:t>be </a:t>
            </a:r>
            <a:r>
              <a:rPr dirty="0" sz="1450" spc="-10">
                <a:latin typeface="Times New Roman"/>
                <a:cs typeface="Times New Roman"/>
              </a:rPr>
              <a:t>obeyed at first, although afterwards she finds her  pleasure in obeying. Do as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for Heaven's sake, </a:t>
            </a:r>
            <a:r>
              <a:rPr dirty="0" sz="1450" spc="-5">
                <a:latin typeface="Times New Roman"/>
                <a:cs typeface="Times New Roman"/>
              </a:rPr>
              <a:t>or I </a:t>
            </a:r>
            <a:r>
              <a:rPr dirty="0" sz="1450" spc="-10">
                <a:latin typeface="Times New Roman"/>
                <a:cs typeface="Times New Roman"/>
              </a:rPr>
              <a:t>will answer for  nothing. Indeed, now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it," she added, with the manner </a:t>
            </a:r>
            <a:r>
              <a:rPr dirty="0" sz="1450" spc="-5">
                <a:latin typeface="Times New Roman"/>
                <a:cs typeface="Times New Roman"/>
              </a:rPr>
              <a:t>of one </a:t>
            </a:r>
            <a:r>
              <a:rPr dirty="0" sz="1450" spc="-10">
                <a:latin typeface="Times New Roman"/>
                <a:cs typeface="Times New Roman"/>
              </a:rPr>
              <a:t>who has  just seen further into </a:t>
            </a:r>
            <a:r>
              <a:rPr dirty="0" sz="1450" spc="-5">
                <a:latin typeface="Times New Roman"/>
                <a:cs typeface="Times New Roman"/>
              </a:rPr>
              <a:t>a </a:t>
            </a:r>
            <a:r>
              <a:rPr dirty="0" sz="1450" spc="-20">
                <a:latin typeface="Times New Roman"/>
                <a:cs typeface="Times New Roman"/>
              </a:rPr>
              <a:t>difficulty, </a:t>
            </a:r>
            <a:r>
              <a:rPr dirty="0" sz="1450" spc="-10">
                <a:latin typeface="Times New Roman"/>
                <a:cs typeface="Times New Roman"/>
              </a:rPr>
              <a:t>"I find </a:t>
            </a:r>
            <a:r>
              <a:rPr dirty="0" sz="1450" spc="-5">
                <a:latin typeface="Times New Roman"/>
                <a:cs typeface="Times New Roman"/>
              </a:rPr>
              <a:t>a </a:t>
            </a:r>
            <a:r>
              <a:rPr dirty="0" sz="1450" spc="-10">
                <a:latin typeface="Times New Roman"/>
                <a:cs typeface="Times New Roman"/>
              </a:rPr>
              <a:t>better plan </a:t>
            </a:r>
            <a:r>
              <a:rPr dirty="0" sz="1450" spc="-5">
                <a:latin typeface="Times New Roman"/>
                <a:cs typeface="Times New Roman"/>
              </a:rPr>
              <a:t>of </a:t>
            </a:r>
            <a:r>
              <a:rPr dirty="0" sz="1450" spc="-10">
                <a:latin typeface="Times New Roman"/>
                <a:cs typeface="Times New Roman"/>
              </a:rPr>
              <a:t>keeping importunate  visitors </a:t>
            </a:r>
            <a:r>
              <a:rPr dirty="0" sz="1450" spc="-30">
                <a:latin typeface="Times New Roman"/>
                <a:cs typeface="Times New Roman"/>
              </a:rPr>
              <a:t>away. </a:t>
            </a:r>
            <a:r>
              <a:rPr dirty="0" sz="1450" spc="-35">
                <a:latin typeface="Times New Roman"/>
                <a:cs typeface="Times New Roman"/>
              </a:rPr>
              <a:t>Tell </a:t>
            </a:r>
            <a:r>
              <a:rPr dirty="0" sz="1450" spc="-10">
                <a:latin typeface="Times New Roman"/>
                <a:cs typeface="Times New Roman"/>
              </a:rPr>
              <a:t>the porter to admit </a:t>
            </a:r>
            <a:r>
              <a:rPr dirty="0" sz="1450" spc="-5">
                <a:latin typeface="Times New Roman"/>
                <a:cs typeface="Times New Roman"/>
              </a:rPr>
              <a:t>no one </a:t>
            </a:r>
            <a:r>
              <a:rPr dirty="0" sz="1450" spc="-10">
                <a:latin typeface="Times New Roman"/>
                <a:cs typeface="Times New Roman"/>
              </a:rPr>
              <a:t>for </a:t>
            </a:r>
            <a:r>
              <a:rPr dirty="0" sz="1450" spc="-5">
                <a:latin typeface="Times New Roman"/>
                <a:cs typeface="Times New Roman"/>
              </a:rPr>
              <a:t>you, </a:t>
            </a:r>
            <a:r>
              <a:rPr dirty="0" sz="1450" spc="-10">
                <a:latin typeface="Times New Roman"/>
                <a:cs typeface="Times New Roman"/>
              </a:rPr>
              <a:t>except </a:t>
            </a:r>
            <a:r>
              <a:rPr dirty="0" sz="1450" spc="-5">
                <a:latin typeface="Times New Roman"/>
                <a:cs typeface="Times New Roman"/>
              </a:rPr>
              <a:t>a </a:t>
            </a:r>
            <a:r>
              <a:rPr dirty="0" sz="1450" spc="-10">
                <a:latin typeface="Times New Roman"/>
                <a:cs typeface="Times New Roman"/>
              </a:rPr>
              <a:t>person who  may come that </a:t>
            </a:r>
            <a:r>
              <a:rPr dirty="0" sz="1450" spc="-5">
                <a:latin typeface="Times New Roman"/>
                <a:cs typeface="Times New Roman"/>
              </a:rPr>
              <a:t>night </a:t>
            </a:r>
            <a:r>
              <a:rPr dirty="0" sz="1450" spc="-10">
                <a:latin typeface="Times New Roman"/>
                <a:cs typeface="Times New Roman"/>
              </a:rPr>
              <a:t>to claim </a:t>
            </a:r>
            <a:r>
              <a:rPr dirty="0" sz="1450" spc="-5">
                <a:latin typeface="Times New Roman"/>
                <a:cs typeface="Times New Roman"/>
              </a:rPr>
              <a:t>a </a:t>
            </a:r>
            <a:r>
              <a:rPr dirty="0" sz="1450" spc="-10">
                <a:latin typeface="Times New Roman"/>
                <a:cs typeface="Times New Roman"/>
              </a:rPr>
              <a:t>debt; and speak with some feeling, as though  </a:t>
            </a:r>
            <a:r>
              <a:rPr dirty="0" sz="1450" spc="-5">
                <a:latin typeface="Times New Roman"/>
                <a:cs typeface="Times New Roman"/>
              </a:rPr>
              <a:t>you </a:t>
            </a:r>
            <a:r>
              <a:rPr dirty="0" sz="1450" spc="-10">
                <a:latin typeface="Times New Roman"/>
                <a:cs typeface="Times New Roman"/>
              </a:rPr>
              <a:t>feared the </a:t>
            </a:r>
            <a:r>
              <a:rPr dirty="0" sz="1450" spc="-20">
                <a:latin typeface="Times New Roman"/>
                <a:cs typeface="Times New Roman"/>
              </a:rPr>
              <a:t>interview, </a:t>
            </a:r>
            <a:r>
              <a:rPr dirty="0" sz="1450" spc="-10">
                <a:latin typeface="Times New Roman"/>
                <a:cs typeface="Times New Roman"/>
              </a:rPr>
              <a:t>so that </a:t>
            </a:r>
            <a:r>
              <a:rPr dirty="0" sz="1450" spc="-5">
                <a:latin typeface="Times New Roman"/>
                <a:cs typeface="Times New Roman"/>
              </a:rPr>
              <a:t>he </a:t>
            </a:r>
            <a:r>
              <a:rPr dirty="0" sz="1450" spc="-10">
                <a:latin typeface="Times New Roman"/>
                <a:cs typeface="Times New Roman"/>
              </a:rPr>
              <a:t>may take </a:t>
            </a:r>
            <a:r>
              <a:rPr dirty="0" sz="1450" spc="-5">
                <a:latin typeface="Times New Roman"/>
                <a:cs typeface="Times New Roman"/>
              </a:rPr>
              <a:t>your </a:t>
            </a:r>
            <a:r>
              <a:rPr dirty="0" sz="1450" spc="-10">
                <a:latin typeface="Times New Roman"/>
                <a:cs typeface="Times New Roman"/>
              </a:rPr>
              <a:t>words in</a:t>
            </a:r>
            <a:r>
              <a:rPr dirty="0" sz="1450" spc="70">
                <a:latin typeface="Times New Roman"/>
                <a:cs typeface="Times New Roman"/>
              </a:rPr>
              <a:t> </a:t>
            </a:r>
            <a:r>
              <a:rPr dirty="0" sz="1450" spc="-10">
                <a:latin typeface="Times New Roman"/>
                <a:cs typeface="Times New Roman"/>
              </a:rPr>
              <a:t>earnest."</a:t>
            </a:r>
            <a:endParaRPr sz="1450">
              <a:latin typeface="Times New Roman"/>
              <a:cs typeface="Times New Roman"/>
            </a:endParaRPr>
          </a:p>
          <a:p>
            <a:pPr algn="just" marL="12700" marR="12065">
              <a:lnSpc>
                <a:spcPts val="1730"/>
              </a:lnSpc>
              <a:spcBef>
                <a:spcPts val="850"/>
              </a:spcBef>
            </a:pPr>
            <a:r>
              <a:rPr dirty="0" sz="1450" spc="-10">
                <a:latin typeface="Times New Roman"/>
                <a:cs typeface="Times New Roman"/>
              </a:rPr>
              <a:t>"I think </a:t>
            </a:r>
            <a:r>
              <a:rPr dirty="0" sz="1450" spc="-5">
                <a:latin typeface="Times New Roman"/>
                <a:cs typeface="Times New Roman"/>
              </a:rPr>
              <a:t>you </a:t>
            </a:r>
            <a:r>
              <a:rPr dirty="0" sz="1450" spc="-10">
                <a:latin typeface="Times New Roman"/>
                <a:cs typeface="Times New Roman"/>
              </a:rPr>
              <a:t>may trust me to protect myself against intruders,"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not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little</a:t>
            </a:r>
            <a:r>
              <a:rPr dirty="0" sz="1450" spc="-5">
                <a:latin typeface="Times New Roman"/>
                <a:cs typeface="Times New Roman"/>
              </a:rPr>
              <a:t> </a:t>
            </a:r>
            <a:r>
              <a:rPr dirty="0" sz="1450" spc="-10">
                <a:latin typeface="Times New Roman"/>
                <a:cs typeface="Times New Roman"/>
              </a:rPr>
              <a:t>pique.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"That is how </a:t>
            </a:r>
            <a:r>
              <a:rPr dirty="0" sz="1450" spc="-5">
                <a:latin typeface="Times New Roman"/>
                <a:cs typeface="Times New Roman"/>
              </a:rPr>
              <a:t>I </a:t>
            </a:r>
            <a:r>
              <a:rPr dirty="0" sz="1450" spc="-10">
                <a:latin typeface="Times New Roman"/>
                <a:cs typeface="Times New Roman"/>
              </a:rPr>
              <a:t>should prefer the thing arranged," she answered </a:t>
            </a:r>
            <a:r>
              <a:rPr dirty="0" sz="1450" spc="-20">
                <a:latin typeface="Times New Roman"/>
                <a:cs typeface="Times New Roman"/>
              </a:rPr>
              <a:t>coldly. </a:t>
            </a:r>
            <a:r>
              <a:rPr dirty="0" sz="1450" spc="-10">
                <a:latin typeface="Times New Roman"/>
                <a:cs typeface="Times New Roman"/>
              </a:rPr>
              <a:t>"I know  </a:t>
            </a:r>
            <a:r>
              <a:rPr dirty="0" sz="1450" spc="-5">
                <a:latin typeface="Times New Roman"/>
                <a:cs typeface="Times New Roman"/>
              </a:rPr>
              <a:t>you </a:t>
            </a:r>
            <a:r>
              <a:rPr dirty="0" sz="1450" spc="-10">
                <a:latin typeface="Times New Roman"/>
                <a:cs typeface="Times New Roman"/>
              </a:rPr>
              <a:t>men; </a:t>
            </a:r>
            <a:r>
              <a:rPr dirty="0" sz="1450" spc="-5">
                <a:latin typeface="Times New Roman"/>
                <a:cs typeface="Times New Roman"/>
              </a:rPr>
              <a:t>you </a:t>
            </a:r>
            <a:r>
              <a:rPr dirty="0" sz="1450" spc="-10">
                <a:latin typeface="Times New Roman"/>
                <a:cs typeface="Times New Roman"/>
              </a:rPr>
              <a:t>think nothing </a:t>
            </a:r>
            <a:r>
              <a:rPr dirty="0" sz="1450" spc="-5">
                <a:latin typeface="Times New Roman"/>
                <a:cs typeface="Times New Roman"/>
              </a:rPr>
              <a:t>of a </a:t>
            </a:r>
            <a:r>
              <a:rPr dirty="0" sz="1450" spc="-10">
                <a:latin typeface="Times New Roman"/>
                <a:cs typeface="Times New Roman"/>
              </a:rPr>
              <a:t>woman's</a:t>
            </a:r>
            <a:r>
              <a:rPr dirty="0" sz="1450" spc="15">
                <a:latin typeface="Times New Roman"/>
                <a:cs typeface="Times New Roman"/>
              </a:rPr>
              <a:t> </a:t>
            </a:r>
            <a:r>
              <a:rPr dirty="0" sz="1450" spc="-10">
                <a:latin typeface="Times New Roman"/>
                <a:cs typeface="Times New Roman"/>
              </a:rPr>
              <a:t>reputation."</a:t>
            </a:r>
            <a:endParaRPr sz="1450">
              <a:latin typeface="Times New Roman"/>
              <a:cs typeface="Times New Roman"/>
            </a:endParaRPr>
          </a:p>
          <a:p>
            <a:pPr algn="just" marL="12700" marR="10795">
              <a:lnSpc>
                <a:spcPts val="1730"/>
              </a:lnSpc>
              <a:spcBef>
                <a:spcPts val="865"/>
              </a:spcBef>
            </a:pPr>
            <a:r>
              <a:rPr dirty="0" sz="1450" spc="-10">
                <a:latin typeface="Times New Roman"/>
                <a:cs typeface="Times New Roman"/>
              </a:rPr>
              <a:t>Silas blushed and somewhat </a:t>
            </a:r>
            <a:r>
              <a:rPr dirty="0" sz="1450" spc="-5">
                <a:latin typeface="Times New Roman"/>
                <a:cs typeface="Times New Roman"/>
              </a:rPr>
              <a:t>hung </a:t>
            </a:r>
            <a:r>
              <a:rPr dirty="0" sz="1450" spc="-10">
                <a:latin typeface="Times New Roman"/>
                <a:cs typeface="Times New Roman"/>
              </a:rPr>
              <a:t>his head; for the scheme </a:t>
            </a:r>
            <a:r>
              <a:rPr dirty="0" sz="1450" spc="-5">
                <a:latin typeface="Times New Roman"/>
                <a:cs typeface="Times New Roman"/>
              </a:rPr>
              <a:t>he </a:t>
            </a:r>
            <a:r>
              <a:rPr dirty="0" sz="1450" spc="-10">
                <a:latin typeface="Times New Roman"/>
                <a:cs typeface="Times New Roman"/>
              </a:rPr>
              <a:t>had in view had  involved </a:t>
            </a:r>
            <a:r>
              <a:rPr dirty="0" sz="1450" spc="-5">
                <a:latin typeface="Times New Roman"/>
                <a:cs typeface="Times New Roman"/>
              </a:rPr>
              <a:t>a </a:t>
            </a:r>
            <a:r>
              <a:rPr dirty="0" sz="1450" spc="-10">
                <a:latin typeface="Times New Roman"/>
                <a:cs typeface="Times New Roman"/>
              </a:rPr>
              <a:t>little vain-glorying before his</a:t>
            </a:r>
            <a:r>
              <a:rPr dirty="0" sz="1450" spc="25">
                <a:latin typeface="Times New Roman"/>
                <a:cs typeface="Times New Roman"/>
              </a:rPr>
              <a:t> </a:t>
            </a:r>
            <a:r>
              <a:rPr dirty="0" sz="1450" spc="-10">
                <a:latin typeface="Times New Roman"/>
                <a:cs typeface="Times New Roman"/>
              </a:rPr>
              <a:t>acquaintances.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"Above all," she added, "do </a:t>
            </a:r>
            <a:r>
              <a:rPr dirty="0" sz="1450" spc="-5">
                <a:latin typeface="Times New Roman"/>
                <a:cs typeface="Times New Roman"/>
              </a:rPr>
              <a:t>not </a:t>
            </a:r>
            <a:r>
              <a:rPr dirty="0" sz="1450" spc="-10">
                <a:latin typeface="Times New Roman"/>
                <a:cs typeface="Times New Roman"/>
              </a:rPr>
              <a:t>speak to the porter as </a:t>
            </a:r>
            <a:r>
              <a:rPr dirty="0" sz="1450" spc="-5">
                <a:latin typeface="Times New Roman"/>
                <a:cs typeface="Times New Roman"/>
              </a:rPr>
              <a:t>you </a:t>
            </a:r>
            <a:r>
              <a:rPr dirty="0" sz="1450" spc="-10">
                <a:latin typeface="Times New Roman"/>
                <a:cs typeface="Times New Roman"/>
              </a:rPr>
              <a:t>come</a:t>
            </a:r>
            <a:r>
              <a:rPr dirty="0" sz="1450" spc="7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12700">
              <a:lnSpc>
                <a:spcPts val="1730"/>
              </a:lnSpc>
              <a:spcBef>
                <a:spcPts val="915"/>
              </a:spcBef>
            </a:pPr>
            <a:r>
              <a:rPr dirty="0" sz="1450" spc="-10">
                <a:latin typeface="Times New Roman"/>
                <a:cs typeface="Times New Roman"/>
              </a:rPr>
              <a:t>"And why?" said he. "Of all </a:t>
            </a:r>
            <a:r>
              <a:rPr dirty="0" sz="1450" spc="-5">
                <a:latin typeface="Times New Roman"/>
                <a:cs typeface="Times New Roman"/>
              </a:rPr>
              <a:t>your </a:t>
            </a:r>
            <a:r>
              <a:rPr dirty="0" sz="1450" spc="-10">
                <a:latin typeface="Times New Roman"/>
                <a:cs typeface="Times New Roman"/>
              </a:rPr>
              <a:t>instructions, that seems to me the least  important."</a:t>
            </a:r>
            <a:endParaRPr sz="1450">
              <a:latin typeface="Times New Roman"/>
              <a:cs typeface="Times New Roman"/>
            </a:endParaRPr>
          </a:p>
          <a:p>
            <a:pPr algn="just" marL="12700" marR="7620">
              <a:lnSpc>
                <a:spcPts val="1730"/>
              </a:lnSpc>
              <a:spcBef>
                <a:spcPts val="865"/>
              </a:spcBef>
            </a:pPr>
            <a:r>
              <a:rPr dirty="0" sz="1450" spc="-45">
                <a:latin typeface="Times New Roman"/>
                <a:cs typeface="Times New Roman"/>
              </a:rPr>
              <a:t>"You </a:t>
            </a:r>
            <a:r>
              <a:rPr dirty="0" sz="1450" spc="-10">
                <a:latin typeface="Times New Roman"/>
                <a:cs typeface="Times New Roman"/>
              </a:rPr>
              <a:t>at first doubted the wisdom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the others, which </a:t>
            </a:r>
            <a:r>
              <a:rPr dirty="0" sz="1450" spc="-5">
                <a:latin typeface="Times New Roman"/>
                <a:cs typeface="Times New Roman"/>
              </a:rPr>
              <a:t>you </a:t>
            </a:r>
            <a:r>
              <a:rPr dirty="0" sz="1450" spc="-10">
                <a:latin typeface="Times New Roman"/>
                <a:cs typeface="Times New Roman"/>
              </a:rPr>
              <a:t>now see to  </a:t>
            </a:r>
            <a:r>
              <a:rPr dirty="0" sz="1450" spc="-5">
                <a:latin typeface="Times New Roman"/>
                <a:cs typeface="Times New Roman"/>
              </a:rPr>
              <a:t>be </a:t>
            </a:r>
            <a:r>
              <a:rPr dirty="0" sz="1450" spc="-10">
                <a:latin typeface="Times New Roman"/>
                <a:cs typeface="Times New Roman"/>
              </a:rPr>
              <a:t>very </a:t>
            </a:r>
            <a:r>
              <a:rPr dirty="0" sz="1450" spc="-20">
                <a:latin typeface="Times New Roman"/>
                <a:cs typeface="Times New Roman"/>
              </a:rPr>
              <a:t>necessary," </a:t>
            </a:r>
            <a:r>
              <a:rPr dirty="0" sz="1450" spc="-10">
                <a:latin typeface="Times New Roman"/>
                <a:cs typeface="Times New Roman"/>
              </a:rPr>
              <a:t>she replied. "Believe me, this also has its uses; in time </a:t>
            </a:r>
            <a:r>
              <a:rPr dirty="0" sz="1450" spc="-5">
                <a:latin typeface="Times New Roman"/>
                <a:cs typeface="Times New Roman"/>
              </a:rPr>
              <a:t>you  </a:t>
            </a:r>
            <a:r>
              <a:rPr dirty="0" sz="1450" spc="-10">
                <a:latin typeface="Times New Roman"/>
                <a:cs typeface="Times New Roman"/>
              </a:rPr>
              <a:t>will</a:t>
            </a:r>
            <a:r>
              <a:rPr dirty="0" sz="1450" spc="55">
                <a:latin typeface="Times New Roman"/>
                <a:cs typeface="Times New Roman"/>
              </a:rPr>
              <a:t> </a:t>
            </a:r>
            <a:r>
              <a:rPr dirty="0" sz="1450" spc="-10">
                <a:latin typeface="Times New Roman"/>
                <a:cs typeface="Times New Roman"/>
              </a:rPr>
              <a:t>see</a:t>
            </a:r>
            <a:r>
              <a:rPr dirty="0" sz="1450" spc="60">
                <a:latin typeface="Times New Roman"/>
                <a:cs typeface="Times New Roman"/>
              </a:rPr>
              <a:t> </a:t>
            </a:r>
            <a:r>
              <a:rPr dirty="0" sz="1450" spc="-10">
                <a:latin typeface="Times New Roman"/>
                <a:cs typeface="Times New Roman"/>
              </a:rPr>
              <a:t>them;</a:t>
            </a:r>
            <a:r>
              <a:rPr dirty="0" sz="1450" spc="55">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what</a:t>
            </a:r>
            <a:r>
              <a:rPr dirty="0" sz="1450" spc="55">
                <a:latin typeface="Times New Roman"/>
                <a:cs typeface="Times New Roman"/>
              </a:rPr>
              <a:t> </a:t>
            </a:r>
            <a:r>
              <a:rPr dirty="0" sz="1450" spc="-10">
                <a:latin typeface="Times New Roman"/>
                <a:cs typeface="Times New Roman"/>
              </a:rPr>
              <a:t>am</a:t>
            </a:r>
            <a:r>
              <a:rPr dirty="0" sz="1450" spc="60">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think</a:t>
            </a:r>
            <a:r>
              <a:rPr dirty="0" sz="1450" spc="60">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5">
                <a:latin typeface="Times New Roman"/>
                <a:cs typeface="Times New Roman"/>
              </a:rPr>
              <a:t>your</a:t>
            </a:r>
            <a:r>
              <a:rPr dirty="0" sz="1450" spc="60">
                <a:latin typeface="Times New Roman"/>
                <a:cs typeface="Times New Roman"/>
              </a:rPr>
              <a:t> </a:t>
            </a:r>
            <a:r>
              <a:rPr dirty="0" sz="1450" spc="-10">
                <a:latin typeface="Times New Roman"/>
                <a:cs typeface="Times New Roman"/>
              </a:rPr>
              <a:t>affection,</a:t>
            </a:r>
            <a:r>
              <a:rPr dirty="0" sz="1450" spc="55">
                <a:latin typeface="Times New Roman"/>
                <a:cs typeface="Times New Roman"/>
              </a:rPr>
              <a:t> </a:t>
            </a:r>
            <a:r>
              <a:rPr dirty="0" sz="1450" spc="-10">
                <a:latin typeface="Times New Roman"/>
                <a:cs typeface="Times New Roman"/>
              </a:rPr>
              <a:t>if</a:t>
            </a:r>
            <a:r>
              <a:rPr dirty="0" sz="1450" spc="60">
                <a:latin typeface="Times New Roman"/>
                <a:cs typeface="Times New Roman"/>
              </a:rPr>
              <a:t> </a:t>
            </a:r>
            <a:r>
              <a:rPr dirty="0" sz="1450" spc="-5">
                <a:latin typeface="Times New Roman"/>
                <a:cs typeface="Times New Roman"/>
              </a:rPr>
              <a:t>you</a:t>
            </a:r>
            <a:r>
              <a:rPr dirty="0" sz="1450" spc="55">
                <a:latin typeface="Times New Roman"/>
                <a:cs typeface="Times New Roman"/>
              </a:rPr>
              <a:t> </a:t>
            </a:r>
            <a:r>
              <a:rPr dirty="0" sz="1450" spc="-10">
                <a:latin typeface="Times New Roman"/>
                <a:cs typeface="Times New Roman"/>
              </a:rPr>
              <a:t>refuse</a:t>
            </a:r>
            <a:r>
              <a:rPr dirty="0" sz="1450" spc="60">
                <a:latin typeface="Times New Roman"/>
                <a:cs typeface="Times New Roman"/>
              </a:rPr>
              <a:t> </a:t>
            </a:r>
            <a:r>
              <a:rPr dirty="0" sz="1450" spc="-10">
                <a:latin typeface="Times New Roman"/>
                <a:cs typeface="Times New Roman"/>
              </a:rPr>
              <a:t>me</a:t>
            </a:r>
            <a:r>
              <a:rPr dirty="0" sz="1450" spc="55">
                <a:latin typeface="Times New Roman"/>
                <a:cs typeface="Times New Roman"/>
              </a:rPr>
              <a:t> </a:t>
            </a:r>
            <a:r>
              <a:rPr dirty="0" sz="1450" spc="-10">
                <a:latin typeface="Times New Roman"/>
                <a:cs typeface="Times New Roman"/>
              </a:rPr>
              <a:t>such</a:t>
            </a:r>
            <a:endParaRPr sz="14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trifles at </a:t>
            </a:r>
            <a:r>
              <a:rPr dirty="0" sz="1450" spc="-5">
                <a:latin typeface="Times New Roman"/>
                <a:cs typeface="Times New Roman"/>
              </a:rPr>
              <a:t>our </a:t>
            </a:r>
            <a:r>
              <a:rPr dirty="0" sz="1450" spc="-10">
                <a:latin typeface="Times New Roman"/>
                <a:cs typeface="Times New Roman"/>
              </a:rPr>
              <a:t>first</a:t>
            </a:r>
            <a:r>
              <a:rPr dirty="0" sz="1450">
                <a:latin typeface="Times New Roman"/>
                <a:cs typeface="Times New Roman"/>
              </a:rPr>
              <a:t> </a:t>
            </a:r>
            <a:r>
              <a:rPr dirty="0" sz="1450" spc="-10">
                <a:latin typeface="Times New Roman"/>
                <a:cs typeface="Times New Roman"/>
              </a:rPr>
              <a:t>interview?"</a:t>
            </a:r>
            <a:endParaRPr sz="1450">
              <a:latin typeface="Times New Roman"/>
              <a:cs typeface="Times New Roman"/>
            </a:endParaRPr>
          </a:p>
          <a:p>
            <a:pPr algn="just" marL="12700" marR="13335">
              <a:lnSpc>
                <a:spcPts val="1730"/>
              </a:lnSpc>
              <a:spcBef>
                <a:spcPts val="915"/>
              </a:spcBef>
            </a:pPr>
            <a:r>
              <a:rPr dirty="0" sz="1450" spc="-10">
                <a:latin typeface="Times New Roman"/>
                <a:cs typeface="Times New Roman"/>
              </a:rPr>
              <a:t>Silas confounded himself in explanations and apologies; in the middle </a:t>
            </a:r>
            <a:r>
              <a:rPr dirty="0" sz="1450" spc="-5">
                <a:latin typeface="Times New Roman"/>
                <a:cs typeface="Times New Roman"/>
              </a:rPr>
              <a:t>of </a:t>
            </a:r>
            <a:r>
              <a:rPr dirty="0" sz="1450" spc="-10">
                <a:latin typeface="Times New Roman"/>
                <a:cs typeface="Times New Roman"/>
              </a:rPr>
              <a:t>these  she looked </a:t>
            </a:r>
            <a:r>
              <a:rPr dirty="0" sz="1450" spc="-5">
                <a:latin typeface="Times New Roman"/>
                <a:cs typeface="Times New Roman"/>
              </a:rPr>
              <a:t>up </a:t>
            </a:r>
            <a:r>
              <a:rPr dirty="0" sz="1450" spc="-10">
                <a:latin typeface="Times New Roman"/>
                <a:cs typeface="Times New Roman"/>
              </a:rPr>
              <a:t>at the clock and clapped her hands together with </a:t>
            </a:r>
            <a:r>
              <a:rPr dirty="0" sz="1450" spc="-5">
                <a:latin typeface="Times New Roman"/>
                <a:cs typeface="Times New Roman"/>
              </a:rPr>
              <a:t>a </a:t>
            </a:r>
            <a:r>
              <a:rPr dirty="0" sz="1450" spc="-10">
                <a:latin typeface="Times New Roman"/>
                <a:cs typeface="Times New Roman"/>
              </a:rPr>
              <a:t>suppressed  scream.</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"Heavens!" she cried, "is it so late?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an instant to lose. Alas, we </a:t>
            </a:r>
            <a:r>
              <a:rPr dirty="0" sz="1450" spc="-5">
                <a:latin typeface="Times New Roman"/>
                <a:cs typeface="Times New Roman"/>
              </a:rPr>
              <a:t>poor  </a:t>
            </a:r>
            <a:r>
              <a:rPr dirty="0" sz="1450" spc="-10">
                <a:latin typeface="Times New Roman"/>
                <a:cs typeface="Times New Roman"/>
              </a:rPr>
              <a:t>women, what slaves we are! What have </a:t>
            </a:r>
            <a:r>
              <a:rPr dirty="0" sz="1450" spc="-5">
                <a:latin typeface="Times New Roman"/>
                <a:cs typeface="Times New Roman"/>
              </a:rPr>
              <a:t>I not </a:t>
            </a:r>
            <a:r>
              <a:rPr dirty="0" sz="1450" spc="-10">
                <a:latin typeface="Times New Roman"/>
                <a:cs typeface="Times New Roman"/>
              </a:rPr>
              <a:t>risked for </a:t>
            </a:r>
            <a:r>
              <a:rPr dirty="0" sz="1450" spc="-5">
                <a:latin typeface="Times New Roman"/>
                <a:cs typeface="Times New Roman"/>
              </a:rPr>
              <a:t>you</a:t>
            </a:r>
            <a:r>
              <a:rPr dirty="0" sz="1450" spc="60">
                <a:latin typeface="Times New Roman"/>
                <a:cs typeface="Times New Roman"/>
              </a:rPr>
              <a:t> </a:t>
            </a:r>
            <a:r>
              <a:rPr dirty="0" sz="1450" spc="-10">
                <a:latin typeface="Times New Roman"/>
                <a:cs typeface="Times New Roman"/>
              </a:rPr>
              <a:t>already?"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And after repeating her directions, which she artfully combined with caresses  and the most abandoned looks, she bade him farewell and disappeared among  the crowd.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whole </a:t>
            </a:r>
            <a:r>
              <a:rPr dirty="0" sz="1450" spc="-5">
                <a:latin typeface="Times New Roman"/>
                <a:cs typeface="Times New Roman"/>
              </a:rPr>
              <a:t>of </a:t>
            </a:r>
            <a:r>
              <a:rPr dirty="0" sz="1450" spc="-10">
                <a:latin typeface="Times New Roman"/>
                <a:cs typeface="Times New Roman"/>
              </a:rPr>
              <a:t>the next day Silas was filled with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great importance; </a:t>
            </a:r>
            <a:r>
              <a:rPr dirty="0" sz="1450" spc="-5">
                <a:latin typeface="Times New Roman"/>
                <a:cs typeface="Times New Roman"/>
              </a:rPr>
              <a:t>he  </a:t>
            </a:r>
            <a:r>
              <a:rPr dirty="0" sz="1450" spc="-10">
                <a:latin typeface="Times New Roman"/>
                <a:cs typeface="Times New Roman"/>
              </a:rPr>
              <a:t>was now sure she was </a:t>
            </a:r>
            <a:r>
              <a:rPr dirty="0" sz="1450" spc="-5">
                <a:latin typeface="Times New Roman"/>
                <a:cs typeface="Times New Roman"/>
              </a:rPr>
              <a:t>a </a:t>
            </a:r>
            <a:r>
              <a:rPr dirty="0" sz="1450" spc="-10">
                <a:latin typeface="Times New Roman"/>
                <a:cs typeface="Times New Roman"/>
              </a:rPr>
              <a:t>countess; and when evening came </a:t>
            </a:r>
            <a:r>
              <a:rPr dirty="0" sz="1450" spc="-5">
                <a:latin typeface="Times New Roman"/>
                <a:cs typeface="Times New Roman"/>
              </a:rPr>
              <a:t>he </a:t>
            </a:r>
            <a:r>
              <a:rPr dirty="0" sz="1450" spc="-10">
                <a:latin typeface="Times New Roman"/>
                <a:cs typeface="Times New Roman"/>
              </a:rPr>
              <a:t>minutely obeyed  her orders and was at the corner </a:t>
            </a:r>
            <a:r>
              <a:rPr dirty="0" sz="1450" spc="-5">
                <a:latin typeface="Times New Roman"/>
                <a:cs typeface="Times New Roman"/>
              </a:rPr>
              <a:t>of </a:t>
            </a:r>
            <a:r>
              <a:rPr dirty="0" sz="1450" spc="-10">
                <a:latin typeface="Times New Roman"/>
                <a:cs typeface="Times New Roman"/>
              </a:rPr>
              <a:t>the Luxembourg Gardens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hour  </a:t>
            </a:r>
            <a:r>
              <a:rPr dirty="0" sz="1450" spc="-10">
                <a:latin typeface="Times New Roman"/>
                <a:cs typeface="Times New Roman"/>
              </a:rPr>
              <a:t>appointed. No </a:t>
            </a:r>
            <a:r>
              <a:rPr dirty="0" sz="1450" spc="-5">
                <a:latin typeface="Times New Roman"/>
                <a:cs typeface="Times New Roman"/>
              </a:rPr>
              <a:t>one </a:t>
            </a:r>
            <a:r>
              <a:rPr dirty="0" sz="1450" spc="-10">
                <a:latin typeface="Times New Roman"/>
                <a:cs typeface="Times New Roman"/>
              </a:rPr>
              <a:t>was there. He waited nearly </a:t>
            </a:r>
            <a:r>
              <a:rPr dirty="0" sz="1450" spc="-15">
                <a:latin typeface="Times New Roman"/>
                <a:cs typeface="Times New Roman"/>
              </a:rPr>
              <a:t>half-an-hour, </a:t>
            </a:r>
            <a:r>
              <a:rPr dirty="0" sz="1450" spc="-10">
                <a:latin typeface="Times New Roman"/>
                <a:cs typeface="Times New Roman"/>
              </a:rPr>
              <a:t>looking in the  face </a:t>
            </a:r>
            <a:r>
              <a:rPr dirty="0" sz="1450" spc="-5">
                <a:latin typeface="Times New Roman"/>
                <a:cs typeface="Times New Roman"/>
              </a:rPr>
              <a:t>of </a:t>
            </a:r>
            <a:r>
              <a:rPr dirty="0" sz="1450" spc="-10">
                <a:latin typeface="Times New Roman"/>
                <a:cs typeface="Times New Roman"/>
              </a:rPr>
              <a:t>every </a:t>
            </a:r>
            <a:r>
              <a:rPr dirty="0" sz="1450" spc="-5">
                <a:latin typeface="Times New Roman"/>
                <a:cs typeface="Times New Roman"/>
              </a:rPr>
              <a:t>one </a:t>
            </a:r>
            <a:r>
              <a:rPr dirty="0" sz="1450" spc="-10">
                <a:latin typeface="Times New Roman"/>
                <a:cs typeface="Times New Roman"/>
              </a:rPr>
              <a:t>who passed </a:t>
            </a:r>
            <a:r>
              <a:rPr dirty="0" sz="1450" spc="-5">
                <a:latin typeface="Times New Roman"/>
                <a:cs typeface="Times New Roman"/>
              </a:rPr>
              <a:t>or </a:t>
            </a:r>
            <a:r>
              <a:rPr dirty="0" sz="1450" spc="-10">
                <a:latin typeface="Times New Roman"/>
                <a:cs typeface="Times New Roman"/>
              </a:rPr>
              <a:t>loitered near the spot; </a:t>
            </a:r>
            <a:r>
              <a:rPr dirty="0" sz="1450" spc="-5">
                <a:latin typeface="Times New Roman"/>
                <a:cs typeface="Times New Roman"/>
              </a:rPr>
              <a:t>he </a:t>
            </a:r>
            <a:r>
              <a:rPr dirty="0" sz="1450" spc="-10">
                <a:latin typeface="Times New Roman"/>
                <a:cs typeface="Times New Roman"/>
              </a:rPr>
              <a:t>even visited the  neighbouring corners </a:t>
            </a:r>
            <a:r>
              <a:rPr dirty="0" sz="1450" spc="-5">
                <a:latin typeface="Times New Roman"/>
                <a:cs typeface="Times New Roman"/>
              </a:rPr>
              <a:t>of </a:t>
            </a:r>
            <a:r>
              <a:rPr dirty="0" sz="1450" spc="-10">
                <a:latin typeface="Times New Roman"/>
                <a:cs typeface="Times New Roman"/>
              </a:rPr>
              <a:t>the Boulevard and made </a:t>
            </a:r>
            <a:r>
              <a:rPr dirty="0" sz="1450" spc="-5">
                <a:latin typeface="Times New Roman"/>
                <a:cs typeface="Times New Roman"/>
              </a:rPr>
              <a:t>a </a:t>
            </a:r>
            <a:r>
              <a:rPr dirty="0" sz="1450" spc="-10">
                <a:latin typeface="Times New Roman"/>
                <a:cs typeface="Times New Roman"/>
              </a:rPr>
              <a:t>complete circuit </a:t>
            </a:r>
            <a:r>
              <a:rPr dirty="0" sz="1450" spc="-5">
                <a:latin typeface="Times New Roman"/>
                <a:cs typeface="Times New Roman"/>
              </a:rPr>
              <a:t>of </a:t>
            </a:r>
            <a:r>
              <a:rPr dirty="0" sz="1450" spc="-10">
                <a:latin typeface="Times New Roman"/>
                <a:cs typeface="Times New Roman"/>
              </a:rPr>
              <a:t>the  garden railings;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beautiful countess to throw herself into his  arms. At last, and most </a:t>
            </a:r>
            <a:r>
              <a:rPr dirty="0" sz="1450" spc="-15">
                <a:latin typeface="Times New Roman"/>
                <a:cs typeface="Times New Roman"/>
              </a:rPr>
              <a:t>reluctantly, </a:t>
            </a:r>
            <a:r>
              <a:rPr dirty="0" sz="1450" spc="-5">
                <a:latin typeface="Times New Roman"/>
                <a:cs typeface="Times New Roman"/>
              </a:rPr>
              <a:t>he </a:t>
            </a:r>
            <a:r>
              <a:rPr dirty="0" sz="1450" spc="-10">
                <a:latin typeface="Times New Roman"/>
                <a:cs typeface="Times New Roman"/>
              </a:rPr>
              <a:t>began to retrace his steps towards his  hotel. On the way </a:t>
            </a:r>
            <a:r>
              <a:rPr dirty="0" sz="1450" spc="-5">
                <a:latin typeface="Times New Roman"/>
                <a:cs typeface="Times New Roman"/>
              </a:rPr>
              <a:t>he </a:t>
            </a:r>
            <a:r>
              <a:rPr dirty="0" sz="1450" spc="-10">
                <a:latin typeface="Times New Roman"/>
                <a:cs typeface="Times New Roman"/>
              </a:rPr>
              <a:t>remembered the words </a:t>
            </a:r>
            <a:r>
              <a:rPr dirty="0" sz="1450" spc="-5">
                <a:latin typeface="Times New Roman"/>
                <a:cs typeface="Times New Roman"/>
              </a:rPr>
              <a:t>he </a:t>
            </a:r>
            <a:r>
              <a:rPr dirty="0" sz="1450" spc="-10">
                <a:latin typeface="Times New Roman"/>
                <a:cs typeface="Times New Roman"/>
              </a:rPr>
              <a:t>had heard pass between  Madame Zephyrine and the blond </a:t>
            </a:r>
            <a:r>
              <a:rPr dirty="0" sz="1450" spc="-5">
                <a:latin typeface="Times New Roman"/>
                <a:cs typeface="Times New Roman"/>
              </a:rPr>
              <a:t>young </a:t>
            </a:r>
            <a:r>
              <a:rPr dirty="0" sz="1450" spc="-10">
                <a:latin typeface="Times New Roman"/>
                <a:cs typeface="Times New Roman"/>
              </a:rPr>
              <a:t>man, and they gave him an indefinite  uneasiness.</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"It appears," </a:t>
            </a:r>
            <a:r>
              <a:rPr dirty="0" sz="1450" spc="-5">
                <a:latin typeface="Times New Roman"/>
                <a:cs typeface="Times New Roman"/>
              </a:rPr>
              <a:t>he </a:t>
            </a:r>
            <a:r>
              <a:rPr dirty="0" sz="1450" spc="-10">
                <a:latin typeface="Times New Roman"/>
                <a:cs typeface="Times New Roman"/>
              </a:rPr>
              <a:t>reflected, "that every </a:t>
            </a:r>
            <a:r>
              <a:rPr dirty="0" sz="1450" spc="-5">
                <a:latin typeface="Times New Roman"/>
                <a:cs typeface="Times New Roman"/>
              </a:rPr>
              <a:t>one </a:t>
            </a:r>
            <a:r>
              <a:rPr dirty="0" sz="1450" spc="-10">
                <a:latin typeface="Times New Roman"/>
                <a:cs typeface="Times New Roman"/>
              </a:rPr>
              <a:t>has to tell lies to </a:t>
            </a:r>
            <a:r>
              <a:rPr dirty="0" sz="1450" spc="-5">
                <a:latin typeface="Times New Roman"/>
                <a:cs typeface="Times New Roman"/>
              </a:rPr>
              <a:t>our</a:t>
            </a:r>
            <a:r>
              <a:rPr dirty="0" sz="1450" spc="85">
                <a:latin typeface="Times New Roman"/>
                <a:cs typeface="Times New Roman"/>
              </a:rPr>
              <a:t> </a:t>
            </a:r>
            <a:r>
              <a:rPr dirty="0" sz="1450" spc="-20">
                <a:latin typeface="Times New Roman"/>
                <a:cs typeface="Times New Roman"/>
              </a:rPr>
              <a:t>porter."</a:t>
            </a:r>
            <a:endParaRPr sz="1450">
              <a:latin typeface="Times New Roman"/>
              <a:cs typeface="Times New Roman"/>
            </a:endParaRPr>
          </a:p>
          <a:p>
            <a:pPr algn="just" marL="12700" marR="11430">
              <a:lnSpc>
                <a:spcPts val="1730"/>
              </a:lnSpc>
              <a:spcBef>
                <a:spcPts val="915"/>
              </a:spcBef>
            </a:pPr>
            <a:r>
              <a:rPr dirty="0" sz="1450" spc="-10">
                <a:latin typeface="Times New Roman"/>
                <a:cs typeface="Times New Roman"/>
              </a:rPr>
              <a:t>He rang the bell, the </a:t>
            </a:r>
            <a:r>
              <a:rPr dirty="0" sz="1450" spc="-5">
                <a:latin typeface="Times New Roman"/>
                <a:cs typeface="Times New Roman"/>
              </a:rPr>
              <a:t>door </a:t>
            </a:r>
            <a:r>
              <a:rPr dirty="0" sz="1450" spc="-10">
                <a:latin typeface="Times New Roman"/>
                <a:cs typeface="Times New Roman"/>
              </a:rPr>
              <a:t>opened before him, and the porter in his bed-clothes  came to </a:t>
            </a:r>
            <a:r>
              <a:rPr dirty="0" sz="1450" spc="-15">
                <a:latin typeface="Times New Roman"/>
                <a:cs typeface="Times New Roman"/>
              </a:rPr>
              <a:t>offer </a:t>
            </a:r>
            <a:r>
              <a:rPr dirty="0" sz="1450" spc="-10">
                <a:latin typeface="Times New Roman"/>
                <a:cs typeface="Times New Roman"/>
              </a:rPr>
              <a:t>him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light.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"Has </a:t>
            </a:r>
            <a:r>
              <a:rPr dirty="0" sz="1450" spc="-5">
                <a:latin typeface="Times New Roman"/>
                <a:cs typeface="Times New Roman"/>
              </a:rPr>
              <a:t>he </a:t>
            </a:r>
            <a:r>
              <a:rPr dirty="0" sz="1450" spc="-10">
                <a:latin typeface="Times New Roman"/>
                <a:cs typeface="Times New Roman"/>
              </a:rPr>
              <a:t>gone?" inquired the</a:t>
            </a:r>
            <a:r>
              <a:rPr dirty="0" sz="1450" spc="5">
                <a:latin typeface="Times New Roman"/>
                <a:cs typeface="Times New Roman"/>
              </a:rPr>
              <a:t> </a:t>
            </a:r>
            <a:r>
              <a:rPr dirty="0" sz="1450" spc="-20">
                <a:latin typeface="Times New Roman"/>
                <a:cs typeface="Times New Roman"/>
              </a:rPr>
              <a:t>porter.</a:t>
            </a:r>
            <a:endParaRPr sz="1450">
              <a:latin typeface="Times New Roman"/>
              <a:cs typeface="Times New Roman"/>
            </a:endParaRPr>
          </a:p>
          <a:p>
            <a:pPr algn="just" marL="12700" marR="10160">
              <a:lnSpc>
                <a:spcPts val="1730"/>
              </a:lnSpc>
              <a:spcBef>
                <a:spcPts val="919"/>
              </a:spcBef>
            </a:pPr>
            <a:r>
              <a:rPr dirty="0" sz="1450" spc="-10">
                <a:latin typeface="Times New Roman"/>
                <a:cs typeface="Times New Roman"/>
              </a:rPr>
              <a:t>"He? Whom </a:t>
            </a:r>
            <a:r>
              <a:rPr dirty="0" sz="1450" spc="-5">
                <a:latin typeface="Times New Roman"/>
                <a:cs typeface="Times New Roman"/>
              </a:rPr>
              <a:t>do you </a:t>
            </a:r>
            <a:r>
              <a:rPr dirty="0" sz="1450" spc="-10">
                <a:latin typeface="Times New Roman"/>
                <a:cs typeface="Times New Roman"/>
              </a:rPr>
              <a:t>mean?" asked Silas, somewhat </a:t>
            </a:r>
            <a:r>
              <a:rPr dirty="0" sz="1450" spc="-20">
                <a:latin typeface="Times New Roman"/>
                <a:cs typeface="Times New Roman"/>
              </a:rPr>
              <a:t>sharply,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was  irritated </a:t>
            </a:r>
            <a:r>
              <a:rPr dirty="0" sz="1450" spc="-5">
                <a:latin typeface="Times New Roman"/>
                <a:cs typeface="Times New Roman"/>
              </a:rPr>
              <a:t>by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disappointment.</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"I did </a:t>
            </a:r>
            <a:r>
              <a:rPr dirty="0" sz="1450" spc="-5">
                <a:latin typeface="Times New Roman"/>
                <a:cs typeface="Times New Roman"/>
              </a:rPr>
              <a:t>not </a:t>
            </a:r>
            <a:r>
              <a:rPr dirty="0" sz="1450" spc="-10">
                <a:latin typeface="Times New Roman"/>
                <a:cs typeface="Times New Roman"/>
              </a:rPr>
              <a:t>notice him </a:t>
            </a:r>
            <a:r>
              <a:rPr dirty="0" sz="1450" spc="-5">
                <a:latin typeface="Times New Roman"/>
                <a:cs typeface="Times New Roman"/>
              </a:rPr>
              <a:t>go out," </a:t>
            </a:r>
            <a:r>
              <a:rPr dirty="0" sz="1450" spc="-10">
                <a:latin typeface="Times New Roman"/>
                <a:cs typeface="Times New Roman"/>
              </a:rPr>
              <a:t>continued the </a:t>
            </a:r>
            <a:r>
              <a:rPr dirty="0" sz="1450" spc="-15">
                <a:latin typeface="Times New Roman"/>
                <a:cs typeface="Times New Roman"/>
              </a:rPr>
              <a:t>porter,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you </a:t>
            </a:r>
            <a:r>
              <a:rPr dirty="0" sz="1450" spc="-10">
                <a:latin typeface="Times New Roman"/>
                <a:cs typeface="Times New Roman"/>
              </a:rPr>
              <a:t>paid him.  </a:t>
            </a:r>
            <a:r>
              <a:rPr dirty="0" sz="1450" spc="-70">
                <a:latin typeface="Times New Roman"/>
                <a:cs typeface="Times New Roman"/>
              </a:rPr>
              <a:t>We</a:t>
            </a:r>
            <a:r>
              <a:rPr dirty="0" sz="1450" spc="220">
                <a:latin typeface="Times New Roman"/>
                <a:cs typeface="Times New Roman"/>
              </a:rPr>
              <a:t> </a:t>
            </a:r>
            <a:r>
              <a:rPr dirty="0" sz="1450" spc="-5">
                <a:latin typeface="Times New Roman"/>
                <a:cs typeface="Times New Roman"/>
              </a:rPr>
              <a:t>do not </a:t>
            </a:r>
            <a:r>
              <a:rPr dirty="0" sz="1450" spc="-10">
                <a:latin typeface="Times New Roman"/>
                <a:cs typeface="Times New Roman"/>
              </a:rPr>
              <a:t>care, in this house, to have lodgers who cannot meet their  liabilities."</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"What the devil </a:t>
            </a:r>
            <a:r>
              <a:rPr dirty="0" sz="1450" spc="-5">
                <a:latin typeface="Times New Roman"/>
                <a:cs typeface="Times New Roman"/>
              </a:rPr>
              <a:t>do you </a:t>
            </a:r>
            <a:r>
              <a:rPr dirty="0" sz="1450" spc="-10">
                <a:latin typeface="Times New Roman"/>
                <a:cs typeface="Times New Roman"/>
              </a:rPr>
              <a:t>mean?" demanded Silas </a:t>
            </a:r>
            <a:r>
              <a:rPr dirty="0" sz="1450" spc="-20">
                <a:latin typeface="Times New Roman"/>
                <a:cs typeface="Times New Roman"/>
              </a:rPr>
              <a:t>rudely. </a:t>
            </a:r>
            <a:r>
              <a:rPr dirty="0" sz="1450" spc="-10">
                <a:latin typeface="Times New Roman"/>
                <a:cs typeface="Times New Roman"/>
              </a:rPr>
              <a:t>"I cannot understand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this</a:t>
            </a:r>
            <a:r>
              <a:rPr dirty="0" sz="1450" spc="-5">
                <a:latin typeface="Times New Roman"/>
                <a:cs typeface="Times New Roman"/>
              </a:rPr>
              <a:t> </a:t>
            </a:r>
            <a:r>
              <a:rPr dirty="0" sz="1450" spc="-10">
                <a:latin typeface="Times New Roman"/>
                <a:cs typeface="Times New Roman"/>
              </a:rPr>
              <a:t>farrago."</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"The short blond </a:t>
            </a:r>
            <a:r>
              <a:rPr dirty="0" sz="1450" spc="-5">
                <a:latin typeface="Times New Roman"/>
                <a:cs typeface="Times New Roman"/>
              </a:rPr>
              <a:t>young </a:t>
            </a:r>
            <a:r>
              <a:rPr dirty="0" sz="1450" spc="-10">
                <a:latin typeface="Times New Roman"/>
                <a:cs typeface="Times New Roman"/>
              </a:rPr>
              <a:t>man who came for his debt," returned the </a:t>
            </a:r>
            <a:r>
              <a:rPr dirty="0" sz="1450" spc="-20">
                <a:latin typeface="Times New Roman"/>
                <a:cs typeface="Times New Roman"/>
              </a:rPr>
              <a:t>other. </a:t>
            </a:r>
            <a:r>
              <a:rPr dirty="0" sz="1450" spc="-10">
                <a:latin typeface="Times New Roman"/>
                <a:cs typeface="Times New Roman"/>
              </a:rPr>
              <a:t>"Him  it is </a:t>
            </a:r>
            <a:r>
              <a:rPr dirty="0" sz="1450" spc="-5">
                <a:latin typeface="Times New Roman"/>
                <a:cs typeface="Times New Roman"/>
              </a:rPr>
              <a:t>I </a:t>
            </a:r>
            <a:r>
              <a:rPr dirty="0" sz="1450" spc="-10">
                <a:latin typeface="Times New Roman"/>
                <a:cs typeface="Times New Roman"/>
              </a:rPr>
              <a:t>mean. Who else should it be, when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your </a:t>
            </a:r>
            <a:r>
              <a:rPr dirty="0" sz="1450" spc="-10">
                <a:latin typeface="Times New Roman"/>
                <a:cs typeface="Times New Roman"/>
              </a:rPr>
              <a:t>orders to admit </a:t>
            </a:r>
            <a:r>
              <a:rPr dirty="0" sz="1450" spc="-5">
                <a:latin typeface="Times New Roman"/>
                <a:cs typeface="Times New Roman"/>
              </a:rPr>
              <a:t>no one  </a:t>
            </a:r>
            <a:r>
              <a:rPr dirty="0" sz="1450" spc="-10">
                <a:latin typeface="Times New Roman"/>
                <a:cs typeface="Times New Roman"/>
              </a:rPr>
              <a:t>else?"</a:t>
            </a:r>
            <a:endParaRPr sz="1450">
              <a:latin typeface="Times New Roman"/>
              <a:cs typeface="Times New Roman"/>
            </a:endParaRPr>
          </a:p>
          <a:p>
            <a:pPr algn="just" marL="12700">
              <a:lnSpc>
                <a:spcPct val="100000"/>
              </a:lnSpc>
              <a:spcBef>
                <a:spcPts val="795"/>
              </a:spcBef>
            </a:pPr>
            <a:r>
              <a:rPr dirty="0" sz="1450" spc="-30">
                <a:latin typeface="Times New Roman"/>
                <a:cs typeface="Times New Roman"/>
              </a:rPr>
              <a:t>"Why, </a:t>
            </a:r>
            <a:r>
              <a:rPr dirty="0" sz="1450" spc="-5">
                <a:latin typeface="Times New Roman"/>
                <a:cs typeface="Times New Roman"/>
              </a:rPr>
              <a:t>good </a:t>
            </a:r>
            <a:r>
              <a:rPr dirty="0" sz="1450" spc="-10">
                <a:latin typeface="Times New Roman"/>
                <a:cs typeface="Times New Roman"/>
              </a:rPr>
              <a:t>God,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he </a:t>
            </a:r>
            <a:r>
              <a:rPr dirty="0" sz="1450" spc="-10">
                <a:latin typeface="Times New Roman"/>
                <a:cs typeface="Times New Roman"/>
              </a:rPr>
              <a:t>never came," retorted</a:t>
            </a:r>
            <a:r>
              <a:rPr dirty="0" sz="1450" spc="45">
                <a:latin typeface="Times New Roman"/>
                <a:cs typeface="Times New Roman"/>
              </a:rPr>
              <a:t> </a:t>
            </a:r>
            <a:r>
              <a:rPr dirty="0" sz="1450" spc="-10">
                <a:latin typeface="Times New Roman"/>
                <a:cs typeface="Times New Roman"/>
              </a:rPr>
              <a:t>Silas.</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"I believe what </a:t>
            </a:r>
            <a:r>
              <a:rPr dirty="0" sz="1450" spc="-5">
                <a:latin typeface="Times New Roman"/>
                <a:cs typeface="Times New Roman"/>
              </a:rPr>
              <a:t>I </a:t>
            </a:r>
            <a:r>
              <a:rPr dirty="0" sz="1450" spc="-10">
                <a:latin typeface="Times New Roman"/>
                <a:cs typeface="Times New Roman"/>
              </a:rPr>
              <a:t>believe," returned the </a:t>
            </a:r>
            <a:r>
              <a:rPr dirty="0" sz="1450" spc="-15">
                <a:latin typeface="Times New Roman"/>
                <a:cs typeface="Times New Roman"/>
              </a:rPr>
              <a:t>porter, </a:t>
            </a:r>
            <a:r>
              <a:rPr dirty="0" sz="1450" spc="-10">
                <a:latin typeface="Times New Roman"/>
                <a:cs typeface="Times New Roman"/>
              </a:rPr>
              <a:t>putting his </a:t>
            </a:r>
            <a:r>
              <a:rPr dirty="0" sz="1450" spc="-5">
                <a:latin typeface="Times New Roman"/>
                <a:cs typeface="Times New Roman"/>
              </a:rPr>
              <a:t>tongue </a:t>
            </a:r>
            <a:r>
              <a:rPr dirty="0" sz="1450" spc="-10">
                <a:latin typeface="Times New Roman"/>
                <a:cs typeface="Times New Roman"/>
              </a:rPr>
              <a:t>into</a:t>
            </a:r>
            <a:r>
              <a:rPr dirty="0" sz="1450" spc="-60">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644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cheek with </a:t>
            </a:r>
            <a:r>
              <a:rPr dirty="0" sz="1450" spc="-5">
                <a:latin typeface="Times New Roman"/>
                <a:cs typeface="Times New Roman"/>
              </a:rPr>
              <a:t>a </a:t>
            </a:r>
            <a:r>
              <a:rPr dirty="0" sz="1450" spc="-10">
                <a:latin typeface="Times New Roman"/>
                <a:cs typeface="Times New Roman"/>
              </a:rPr>
              <a:t>most roguish</a:t>
            </a:r>
            <a:r>
              <a:rPr dirty="0" sz="1450" spc="5">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8890">
              <a:lnSpc>
                <a:spcPts val="1730"/>
              </a:lnSpc>
              <a:spcBef>
                <a:spcPts val="915"/>
              </a:spcBef>
            </a:pPr>
            <a:r>
              <a:rPr dirty="0" sz="1450" spc="-45">
                <a:latin typeface="Times New Roman"/>
                <a:cs typeface="Times New Roman"/>
              </a:rPr>
              <a:t>"You </a:t>
            </a:r>
            <a:r>
              <a:rPr dirty="0" sz="1450" spc="-10">
                <a:latin typeface="Times New Roman"/>
                <a:cs typeface="Times New Roman"/>
              </a:rPr>
              <a:t>are an insolent scoundrel," cried Silas, and, feeling that </a:t>
            </a:r>
            <a:r>
              <a:rPr dirty="0" sz="1450" spc="-5">
                <a:latin typeface="Times New Roman"/>
                <a:cs typeface="Times New Roman"/>
              </a:rPr>
              <a:t>he </a:t>
            </a:r>
            <a:r>
              <a:rPr dirty="0" sz="1450" spc="-10">
                <a:latin typeface="Times New Roman"/>
                <a:cs typeface="Times New Roman"/>
              </a:rPr>
              <a:t>had made </a:t>
            </a:r>
            <a:r>
              <a:rPr dirty="0" sz="1450" spc="-5">
                <a:latin typeface="Times New Roman"/>
                <a:cs typeface="Times New Roman"/>
              </a:rPr>
              <a:t>a  </a:t>
            </a:r>
            <a:r>
              <a:rPr dirty="0" sz="1450" spc="-10">
                <a:latin typeface="Times New Roman"/>
                <a:cs typeface="Times New Roman"/>
              </a:rPr>
              <a:t>ridiculous exhibition </a:t>
            </a:r>
            <a:r>
              <a:rPr dirty="0" sz="1450" spc="-5">
                <a:latin typeface="Times New Roman"/>
                <a:cs typeface="Times New Roman"/>
              </a:rPr>
              <a:t>of </a:t>
            </a:r>
            <a:r>
              <a:rPr dirty="0" sz="1450" spc="-20">
                <a:latin typeface="Times New Roman"/>
                <a:cs typeface="Times New Roman"/>
              </a:rPr>
              <a:t>asperity, </a:t>
            </a:r>
            <a:r>
              <a:rPr dirty="0" sz="1450" spc="-10">
                <a:latin typeface="Times New Roman"/>
                <a:cs typeface="Times New Roman"/>
              </a:rPr>
              <a:t>and at the same time bewildered </a:t>
            </a:r>
            <a:r>
              <a:rPr dirty="0" sz="1450" spc="-5">
                <a:latin typeface="Times New Roman"/>
                <a:cs typeface="Times New Roman"/>
              </a:rPr>
              <a:t>by a </a:t>
            </a:r>
            <a:r>
              <a:rPr dirty="0" sz="1450" spc="-10">
                <a:latin typeface="Times New Roman"/>
                <a:cs typeface="Times New Roman"/>
              </a:rPr>
              <a:t>dozen  alarms, </a:t>
            </a:r>
            <a:r>
              <a:rPr dirty="0" sz="1450" spc="-5">
                <a:latin typeface="Times New Roman"/>
                <a:cs typeface="Times New Roman"/>
              </a:rPr>
              <a:t>he </a:t>
            </a:r>
            <a:r>
              <a:rPr dirty="0" sz="1450" spc="-10">
                <a:latin typeface="Times New Roman"/>
                <a:cs typeface="Times New Roman"/>
              </a:rPr>
              <a:t>turned and began to run</a:t>
            </a:r>
            <a:r>
              <a:rPr dirty="0" sz="1450" spc="20">
                <a:latin typeface="Times New Roman"/>
                <a:cs typeface="Times New Roman"/>
              </a:rPr>
              <a:t> </a:t>
            </a:r>
            <a:r>
              <a:rPr dirty="0" sz="1450" spc="-10">
                <a:latin typeface="Times New Roman"/>
                <a:cs typeface="Times New Roman"/>
              </a:rPr>
              <a:t>upstairs.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"Do </a:t>
            </a:r>
            <a:r>
              <a:rPr dirty="0" sz="1450" spc="-5">
                <a:latin typeface="Times New Roman"/>
                <a:cs typeface="Times New Roman"/>
              </a:rPr>
              <a:t>you not </a:t>
            </a:r>
            <a:r>
              <a:rPr dirty="0" sz="1450" spc="-10">
                <a:latin typeface="Times New Roman"/>
                <a:cs typeface="Times New Roman"/>
              </a:rPr>
              <a:t>want </a:t>
            </a:r>
            <a:r>
              <a:rPr dirty="0" sz="1450" spc="-5">
                <a:latin typeface="Times New Roman"/>
                <a:cs typeface="Times New Roman"/>
              </a:rPr>
              <a:t>a </a:t>
            </a:r>
            <a:r>
              <a:rPr dirty="0" sz="1450" spc="-10">
                <a:latin typeface="Times New Roman"/>
                <a:cs typeface="Times New Roman"/>
              </a:rPr>
              <a:t>light then?" cried the</a:t>
            </a:r>
            <a:r>
              <a:rPr dirty="0" sz="1450" spc="20">
                <a:latin typeface="Times New Roman"/>
                <a:cs typeface="Times New Roman"/>
              </a:rPr>
              <a:t> </a:t>
            </a:r>
            <a:r>
              <a:rPr dirty="0" sz="1450" spc="-20">
                <a:latin typeface="Times New Roman"/>
                <a:cs typeface="Times New Roman"/>
              </a:rPr>
              <a:t>porter.</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But Silas only hurried the </a:t>
            </a:r>
            <a:r>
              <a:rPr dirty="0" sz="1450" spc="-20">
                <a:latin typeface="Times New Roman"/>
                <a:cs typeface="Times New Roman"/>
              </a:rPr>
              <a:t>faster, </a:t>
            </a:r>
            <a:r>
              <a:rPr dirty="0" sz="1450" spc="-10">
                <a:latin typeface="Times New Roman"/>
                <a:cs typeface="Times New Roman"/>
              </a:rPr>
              <a:t>and did </a:t>
            </a:r>
            <a:r>
              <a:rPr dirty="0" sz="1450" spc="-5">
                <a:latin typeface="Times New Roman"/>
                <a:cs typeface="Times New Roman"/>
              </a:rPr>
              <a:t>not </a:t>
            </a:r>
            <a:r>
              <a:rPr dirty="0" sz="1450" spc="-10">
                <a:latin typeface="Times New Roman"/>
                <a:cs typeface="Times New Roman"/>
              </a:rPr>
              <a:t>pause until </a:t>
            </a:r>
            <a:r>
              <a:rPr dirty="0" sz="1450" spc="-5">
                <a:latin typeface="Times New Roman"/>
                <a:cs typeface="Times New Roman"/>
              </a:rPr>
              <a:t>he </a:t>
            </a:r>
            <a:r>
              <a:rPr dirty="0" sz="1450" spc="-10">
                <a:latin typeface="Times New Roman"/>
                <a:cs typeface="Times New Roman"/>
              </a:rPr>
              <a:t>had reached the  seventh landing and stood in front </a:t>
            </a:r>
            <a:r>
              <a:rPr dirty="0" sz="1450" spc="-5">
                <a:latin typeface="Times New Roman"/>
                <a:cs typeface="Times New Roman"/>
              </a:rPr>
              <a:t>of </a:t>
            </a:r>
            <a:r>
              <a:rPr dirty="0" sz="1450" spc="-10">
                <a:latin typeface="Times New Roman"/>
                <a:cs typeface="Times New Roman"/>
              </a:rPr>
              <a:t>his own </a:t>
            </a:r>
            <a:r>
              <a:rPr dirty="0" sz="1450" spc="-25">
                <a:latin typeface="Times New Roman"/>
                <a:cs typeface="Times New Roman"/>
              </a:rPr>
              <a:t>door. </a:t>
            </a:r>
            <a:r>
              <a:rPr dirty="0" sz="1450" spc="-10">
                <a:latin typeface="Times New Roman"/>
                <a:cs typeface="Times New Roman"/>
              </a:rPr>
              <a:t>There </a:t>
            </a:r>
            <a:r>
              <a:rPr dirty="0" sz="1450" spc="-5">
                <a:latin typeface="Times New Roman"/>
                <a:cs typeface="Times New Roman"/>
              </a:rPr>
              <a:t>he </a:t>
            </a:r>
            <a:r>
              <a:rPr dirty="0" sz="1450" spc="-10">
                <a:latin typeface="Times New Roman"/>
                <a:cs typeface="Times New Roman"/>
              </a:rPr>
              <a:t>waited </a:t>
            </a:r>
            <a:r>
              <a:rPr dirty="0" sz="1450" spc="-5">
                <a:latin typeface="Times New Roman"/>
                <a:cs typeface="Times New Roman"/>
              </a:rPr>
              <a:t>a </a:t>
            </a:r>
            <a:r>
              <a:rPr dirty="0" sz="1450" spc="-10">
                <a:latin typeface="Times New Roman"/>
                <a:cs typeface="Times New Roman"/>
              </a:rPr>
              <a:t>moment  to recover his breath, assailed </a:t>
            </a:r>
            <a:r>
              <a:rPr dirty="0" sz="1450" spc="-5">
                <a:latin typeface="Times New Roman"/>
                <a:cs typeface="Times New Roman"/>
              </a:rPr>
              <a:t>by </a:t>
            </a:r>
            <a:r>
              <a:rPr dirty="0" sz="1450" spc="-10">
                <a:latin typeface="Times New Roman"/>
                <a:cs typeface="Times New Roman"/>
              </a:rPr>
              <a:t>the worst forebodings and almost dreading to  enter the</a:t>
            </a:r>
            <a:r>
              <a:rPr dirty="0" sz="1450" spc="-5">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When at last </a:t>
            </a:r>
            <a:r>
              <a:rPr dirty="0" sz="1450" spc="-5">
                <a:latin typeface="Times New Roman"/>
                <a:cs typeface="Times New Roman"/>
              </a:rPr>
              <a:t>he </a:t>
            </a:r>
            <a:r>
              <a:rPr dirty="0" sz="1450" spc="-10">
                <a:latin typeface="Times New Roman"/>
                <a:cs typeface="Times New Roman"/>
              </a:rPr>
              <a:t>did so </a:t>
            </a:r>
            <a:r>
              <a:rPr dirty="0" sz="1450" spc="-5">
                <a:latin typeface="Times New Roman"/>
                <a:cs typeface="Times New Roman"/>
              </a:rPr>
              <a:t>he </a:t>
            </a:r>
            <a:r>
              <a:rPr dirty="0" sz="1450" spc="-10">
                <a:latin typeface="Times New Roman"/>
                <a:cs typeface="Times New Roman"/>
              </a:rPr>
              <a:t>was relieved to find it dark, and to all appearance,  untenanted. He drew </a:t>
            </a:r>
            <a:r>
              <a:rPr dirty="0" sz="1450" spc="-5">
                <a:latin typeface="Times New Roman"/>
                <a:cs typeface="Times New Roman"/>
              </a:rPr>
              <a:t>a </a:t>
            </a:r>
            <a:r>
              <a:rPr dirty="0" sz="1450" spc="-10">
                <a:latin typeface="Times New Roman"/>
                <a:cs typeface="Times New Roman"/>
              </a:rPr>
              <a:t>long breath. Here </a:t>
            </a:r>
            <a:r>
              <a:rPr dirty="0" sz="1450" spc="-5">
                <a:latin typeface="Times New Roman"/>
                <a:cs typeface="Times New Roman"/>
              </a:rPr>
              <a:t>he </a:t>
            </a:r>
            <a:r>
              <a:rPr dirty="0" sz="1450" spc="-10">
                <a:latin typeface="Times New Roman"/>
                <a:cs typeface="Times New Roman"/>
              </a:rPr>
              <a:t>was, home again in </a:t>
            </a:r>
            <a:r>
              <a:rPr dirty="0" sz="1450" spc="-25">
                <a:latin typeface="Times New Roman"/>
                <a:cs typeface="Times New Roman"/>
              </a:rPr>
              <a:t>safety, </a:t>
            </a:r>
            <a:r>
              <a:rPr dirty="0" sz="1450" spc="-10">
                <a:latin typeface="Times New Roman"/>
                <a:cs typeface="Times New Roman"/>
              </a:rPr>
              <a:t>and this  should </a:t>
            </a:r>
            <a:r>
              <a:rPr dirty="0" sz="1450" spc="-5">
                <a:latin typeface="Times New Roman"/>
                <a:cs typeface="Times New Roman"/>
              </a:rPr>
              <a:t>be </a:t>
            </a:r>
            <a:r>
              <a:rPr dirty="0" sz="1450" spc="-10">
                <a:latin typeface="Times New Roman"/>
                <a:cs typeface="Times New Roman"/>
              </a:rPr>
              <a:t>his last folly as certainly as it had been his first. The matches stood  </a:t>
            </a:r>
            <a:r>
              <a:rPr dirty="0" sz="1450" spc="-5">
                <a:latin typeface="Times New Roman"/>
                <a:cs typeface="Times New Roman"/>
              </a:rPr>
              <a:t>on a </a:t>
            </a:r>
            <a:r>
              <a:rPr dirty="0" sz="1450" spc="-10">
                <a:latin typeface="Times New Roman"/>
                <a:cs typeface="Times New Roman"/>
              </a:rPr>
              <a:t>little table </a:t>
            </a:r>
            <a:r>
              <a:rPr dirty="0" sz="1450" spc="-5">
                <a:latin typeface="Times New Roman"/>
                <a:cs typeface="Times New Roman"/>
              </a:rPr>
              <a:t>by </a:t>
            </a:r>
            <a:r>
              <a:rPr dirty="0" sz="1450" spc="-10">
                <a:latin typeface="Times New Roman"/>
                <a:cs typeface="Times New Roman"/>
              </a:rPr>
              <a:t>the bed, and </a:t>
            </a:r>
            <a:r>
              <a:rPr dirty="0" sz="1450" spc="-5">
                <a:latin typeface="Times New Roman"/>
                <a:cs typeface="Times New Roman"/>
              </a:rPr>
              <a:t>he </a:t>
            </a:r>
            <a:r>
              <a:rPr dirty="0" sz="1450" spc="-10">
                <a:latin typeface="Times New Roman"/>
                <a:cs typeface="Times New Roman"/>
              </a:rPr>
              <a:t>began to grope his way in that direction. As  </a:t>
            </a:r>
            <a:r>
              <a:rPr dirty="0" sz="1450" spc="-5">
                <a:latin typeface="Times New Roman"/>
                <a:cs typeface="Times New Roman"/>
              </a:rPr>
              <a:t>he </a:t>
            </a:r>
            <a:r>
              <a:rPr dirty="0" sz="1450" spc="-10">
                <a:latin typeface="Times New Roman"/>
                <a:cs typeface="Times New Roman"/>
              </a:rPr>
              <a:t>moved, his apprehensions grew </a:t>
            </a:r>
            <a:r>
              <a:rPr dirty="0" sz="1450" spc="-5">
                <a:latin typeface="Times New Roman"/>
                <a:cs typeface="Times New Roman"/>
              </a:rPr>
              <a:t>upon </a:t>
            </a:r>
            <a:r>
              <a:rPr dirty="0" sz="1450" spc="-10">
                <a:latin typeface="Times New Roman"/>
                <a:cs typeface="Times New Roman"/>
              </a:rPr>
              <a:t>him once more, and </a:t>
            </a:r>
            <a:r>
              <a:rPr dirty="0" sz="1450" spc="-5">
                <a:latin typeface="Times New Roman"/>
                <a:cs typeface="Times New Roman"/>
              </a:rPr>
              <a:t>he </a:t>
            </a:r>
            <a:r>
              <a:rPr dirty="0" sz="1450" spc="-10">
                <a:latin typeface="Times New Roman"/>
                <a:cs typeface="Times New Roman"/>
              </a:rPr>
              <a:t>was pleased,  when his </a:t>
            </a:r>
            <a:r>
              <a:rPr dirty="0" sz="1450" spc="-5">
                <a:latin typeface="Times New Roman"/>
                <a:cs typeface="Times New Roman"/>
              </a:rPr>
              <a:t>foot </a:t>
            </a:r>
            <a:r>
              <a:rPr dirty="0" sz="1450" spc="-10">
                <a:latin typeface="Times New Roman"/>
                <a:cs typeface="Times New Roman"/>
              </a:rPr>
              <a:t>encountered an obstacle, to find it nothing more alarming than </a:t>
            </a:r>
            <a:r>
              <a:rPr dirty="0" sz="1450" spc="-5">
                <a:latin typeface="Times New Roman"/>
                <a:cs typeface="Times New Roman"/>
              </a:rPr>
              <a:t>a  </a:t>
            </a:r>
            <a:r>
              <a:rPr dirty="0" sz="1450" spc="-25">
                <a:latin typeface="Times New Roman"/>
                <a:cs typeface="Times New Roman"/>
              </a:rPr>
              <a:t>chair. </a:t>
            </a:r>
            <a:r>
              <a:rPr dirty="0" sz="1450" spc="-10">
                <a:latin typeface="Times New Roman"/>
                <a:cs typeface="Times New Roman"/>
              </a:rPr>
              <a:t>At last </a:t>
            </a:r>
            <a:r>
              <a:rPr dirty="0" sz="1450" spc="-5">
                <a:latin typeface="Times New Roman"/>
                <a:cs typeface="Times New Roman"/>
              </a:rPr>
              <a:t>he </a:t>
            </a:r>
            <a:r>
              <a:rPr dirty="0" sz="1450" spc="-10">
                <a:latin typeface="Times New Roman"/>
                <a:cs typeface="Times New Roman"/>
              </a:rPr>
              <a:t>touched curtains. From the position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which was  faintly visible,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at the </a:t>
            </a:r>
            <a:r>
              <a:rPr dirty="0" sz="1450" spc="-5">
                <a:latin typeface="Times New Roman"/>
                <a:cs typeface="Times New Roman"/>
              </a:rPr>
              <a:t>foot of </a:t>
            </a:r>
            <a:r>
              <a:rPr dirty="0" sz="1450" spc="-10">
                <a:latin typeface="Times New Roman"/>
                <a:cs typeface="Times New Roman"/>
              </a:rPr>
              <a:t>the bed, and had only to feel  his way along it in order to reach the table in</a:t>
            </a:r>
            <a:r>
              <a:rPr dirty="0" sz="1450" spc="55">
                <a:latin typeface="Times New Roman"/>
                <a:cs typeface="Times New Roman"/>
              </a:rPr>
              <a:t> </a:t>
            </a:r>
            <a:r>
              <a:rPr dirty="0" sz="1450" spc="-10">
                <a:latin typeface="Times New Roman"/>
                <a:cs typeface="Times New Roman"/>
              </a:rPr>
              <a:t>question.</a:t>
            </a:r>
            <a:endParaRPr sz="1450">
              <a:latin typeface="Times New Roman"/>
              <a:cs typeface="Times New Roman"/>
            </a:endParaRPr>
          </a:p>
          <a:p>
            <a:pPr algn="just" marL="12700" marR="10160">
              <a:lnSpc>
                <a:spcPts val="1730"/>
              </a:lnSpc>
              <a:spcBef>
                <a:spcPts val="850"/>
              </a:spcBef>
            </a:pPr>
            <a:r>
              <a:rPr dirty="0" sz="1450" spc="-10">
                <a:latin typeface="Times New Roman"/>
                <a:cs typeface="Times New Roman"/>
              </a:rPr>
              <a:t>He lowered his hand, </a:t>
            </a:r>
            <a:r>
              <a:rPr dirty="0" sz="1450" spc="-5">
                <a:latin typeface="Times New Roman"/>
                <a:cs typeface="Times New Roman"/>
              </a:rPr>
              <a:t>but </a:t>
            </a:r>
            <a:r>
              <a:rPr dirty="0" sz="1450" spc="-10">
                <a:latin typeface="Times New Roman"/>
                <a:cs typeface="Times New Roman"/>
              </a:rPr>
              <a:t>what it touched was </a:t>
            </a:r>
            <a:r>
              <a:rPr dirty="0" sz="1450" spc="-5">
                <a:latin typeface="Times New Roman"/>
                <a:cs typeface="Times New Roman"/>
              </a:rPr>
              <a:t>not </a:t>
            </a:r>
            <a:r>
              <a:rPr dirty="0" sz="1450" spc="-10">
                <a:latin typeface="Times New Roman"/>
                <a:cs typeface="Times New Roman"/>
              </a:rPr>
              <a:t>simply </a:t>
            </a:r>
            <a:r>
              <a:rPr dirty="0" sz="1450" spc="-5">
                <a:latin typeface="Times New Roman"/>
                <a:cs typeface="Times New Roman"/>
              </a:rPr>
              <a:t>a </a:t>
            </a:r>
            <a:r>
              <a:rPr dirty="0" sz="1450" spc="-10">
                <a:latin typeface="Times New Roman"/>
                <a:cs typeface="Times New Roman"/>
              </a:rPr>
              <a:t>counterpane </a:t>
            </a:r>
            <a:r>
              <a:rPr dirty="0" sz="1450" spc="-5">
                <a:latin typeface="Times New Roman"/>
                <a:cs typeface="Times New Roman"/>
              </a:rPr>
              <a:t>-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counterpane with something underneath it like the outline </a:t>
            </a:r>
            <a:r>
              <a:rPr dirty="0" sz="1450" spc="-5">
                <a:latin typeface="Times New Roman"/>
                <a:cs typeface="Times New Roman"/>
              </a:rPr>
              <a:t>of a </a:t>
            </a:r>
            <a:r>
              <a:rPr dirty="0" sz="1450" spc="-10">
                <a:latin typeface="Times New Roman"/>
                <a:cs typeface="Times New Roman"/>
              </a:rPr>
              <a:t>human  leg. Silas withdrew his arm and stood </a:t>
            </a:r>
            <a:r>
              <a:rPr dirty="0" sz="1450" spc="-5">
                <a:latin typeface="Times New Roman"/>
                <a:cs typeface="Times New Roman"/>
              </a:rPr>
              <a:t>a </a:t>
            </a:r>
            <a:r>
              <a:rPr dirty="0" sz="1450" spc="-10">
                <a:latin typeface="Times New Roman"/>
                <a:cs typeface="Times New Roman"/>
              </a:rPr>
              <a:t>moment</a:t>
            </a:r>
            <a:r>
              <a:rPr dirty="0" sz="1450" spc="35">
                <a:latin typeface="Times New Roman"/>
                <a:cs typeface="Times New Roman"/>
              </a:rPr>
              <a:t> </a:t>
            </a:r>
            <a:r>
              <a:rPr dirty="0" sz="1450" spc="-10">
                <a:latin typeface="Times New Roman"/>
                <a:cs typeface="Times New Roman"/>
              </a:rPr>
              <a:t>petrified.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"What, what," </a:t>
            </a:r>
            <a:r>
              <a:rPr dirty="0" sz="1450" spc="-5">
                <a:latin typeface="Times New Roman"/>
                <a:cs typeface="Times New Roman"/>
              </a:rPr>
              <a:t>he </a:t>
            </a:r>
            <a:r>
              <a:rPr dirty="0" sz="1450" spc="-10">
                <a:latin typeface="Times New Roman"/>
                <a:cs typeface="Times New Roman"/>
              </a:rPr>
              <a:t>thought, "can this</a:t>
            </a:r>
            <a:r>
              <a:rPr dirty="0" sz="1450" spc="15">
                <a:latin typeface="Times New Roman"/>
                <a:cs typeface="Times New Roman"/>
              </a:rPr>
              <a:t> </a:t>
            </a:r>
            <a:r>
              <a:rPr dirty="0" sz="1450" spc="-10">
                <a:latin typeface="Times New Roman"/>
                <a:cs typeface="Times New Roman"/>
              </a:rPr>
              <a:t>betoken?"</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He listened </a:t>
            </a:r>
            <a:r>
              <a:rPr dirty="0" sz="1450" spc="-20">
                <a:latin typeface="Times New Roman"/>
                <a:cs typeface="Times New Roman"/>
              </a:rPr>
              <a:t>intently,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breathing. Once more, with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5">
                <a:latin typeface="Times New Roman"/>
                <a:cs typeface="Times New Roman"/>
              </a:rPr>
              <a:t>he </a:t>
            </a:r>
            <a:r>
              <a:rPr dirty="0" sz="1450" spc="-10">
                <a:latin typeface="Times New Roman"/>
                <a:cs typeface="Times New Roman"/>
              </a:rPr>
              <a:t>reached </a:t>
            </a:r>
            <a:r>
              <a:rPr dirty="0" sz="1450" spc="-5">
                <a:latin typeface="Times New Roman"/>
                <a:cs typeface="Times New Roman"/>
              </a:rPr>
              <a:t>out </a:t>
            </a:r>
            <a:r>
              <a:rPr dirty="0" sz="1450" spc="-10">
                <a:latin typeface="Times New Roman"/>
                <a:cs typeface="Times New Roman"/>
              </a:rPr>
              <a:t>the end </a:t>
            </a:r>
            <a:r>
              <a:rPr dirty="0" sz="1450" spc="-5">
                <a:latin typeface="Times New Roman"/>
                <a:cs typeface="Times New Roman"/>
              </a:rPr>
              <a:t>of </a:t>
            </a:r>
            <a:r>
              <a:rPr dirty="0" sz="1450" spc="-10">
                <a:latin typeface="Times New Roman"/>
                <a:cs typeface="Times New Roman"/>
              </a:rPr>
              <a:t>his finger to the spot </a:t>
            </a:r>
            <a:r>
              <a:rPr dirty="0" sz="1450" spc="-5">
                <a:latin typeface="Times New Roman"/>
                <a:cs typeface="Times New Roman"/>
              </a:rPr>
              <a:t>he </a:t>
            </a:r>
            <a:r>
              <a:rPr dirty="0" sz="1450" spc="-10">
                <a:latin typeface="Times New Roman"/>
                <a:cs typeface="Times New Roman"/>
              </a:rPr>
              <a:t>had already  touched; </a:t>
            </a:r>
            <a:r>
              <a:rPr dirty="0" sz="1450" spc="-5">
                <a:latin typeface="Times New Roman"/>
                <a:cs typeface="Times New Roman"/>
              </a:rPr>
              <a:t>but </a:t>
            </a:r>
            <a:r>
              <a:rPr dirty="0" sz="1450" spc="-10">
                <a:latin typeface="Times New Roman"/>
                <a:cs typeface="Times New Roman"/>
              </a:rPr>
              <a:t>this time </a:t>
            </a:r>
            <a:r>
              <a:rPr dirty="0" sz="1450" spc="-5">
                <a:latin typeface="Times New Roman"/>
                <a:cs typeface="Times New Roman"/>
              </a:rPr>
              <a:t>he </a:t>
            </a:r>
            <a:r>
              <a:rPr dirty="0" sz="1450" spc="-10">
                <a:latin typeface="Times New Roman"/>
                <a:cs typeface="Times New Roman"/>
              </a:rPr>
              <a:t>leaped back half </a:t>
            </a:r>
            <a:r>
              <a:rPr dirty="0" sz="1450" spc="-5">
                <a:latin typeface="Times New Roman"/>
                <a:cs typeface="Times New Roman"/>
              </a:rPr>
              <a:t>a </a:t>
            </a:r>
            <a:r>
              <a:rPr dirty="0" sz="1450" spc="-10">
                <a:latin typeface="Times New Roman"/>
                <a:cs typeface="Times New Roman"/>
              </a:rPr>
              <a:t>yard, and stood shivering and  fixed with </a:t>
            </a:r>
            <a:r>
              <a:rPr dirty="0" sz="1450" spc="-20">
                <a:latin typeface="Times New Roman"/>
                <a:cs typeface="Times New Roman"/>
              </a:rPr>
              <a:t>terror. </a:t>
            </a:r>
            <a:r>
              <a:rPr dirty="0" sz="1450" spc="-10">
                <a:latin typeface="Times New Roman"/>
                <a:cs typeface="Times New Roman"/>
              </a:rPr>
              <a:t>There was something in his bed. What it was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not,  but </a:t>
            </a:r>
            <a:r>
              <a:rPr dirty="0" sz="1450" spc="-10">
                <a:latin typeface="Times New Roman"/>
                <a:cs typeface="Times New Roman"/>
              </a:rPr>
              <a:t>there was something</a:t>
            </a:r>
            <a:r>
              <a:rPr dirty="0" sz="145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was some seconds before </a:t>
            </a:r>
            <a:r>
              <a:rPr dirty="0" sz="1450" spc="-5">
                <a:latin typeface="Times New Roman"/>
                <a:cs typeface="Times New Roman"/>
              </a:rPr>
              <a:t>he </a:t>
            </a:r>
            <a:r>
              <a:rPr dirty="0" sz="1450" spc="-10">
                <a:latin typeface="Times New Roman"/>
                <a:cs typeface="Times New Roman"/>
              </a:rPr>
              <a:t>could move. Then, guided </a:t>
            </a:r>
            <a:r>
              <a:rPr dirty="0" sz="1450" spc="-5">
                <a:latin typeface="Times New Roman"/>
                <a:cs typeface="Times New Roman"/>
              </a:rPr>
              <a:t>by </a:t>
            </a:r>
            <a:r>
              <a:rPr dirty="0" sz="1450" spc="-10">
                <a:latin typeface="Times New Roman"/>
                <a:cs typeface="Times New Roman"/>
              </a:rPr>
              <a:t>an instinct, </a:t>
            </a:r>
            <a:r>
              <a:rPr dirty="0" sz="1450" spc="-5">
                <a:latin typeface="Times New Roman"/>
                <a:cs typeface="Times New Roman"/>
              </a:rPr>
              <a:t>he </a:t>
            </a:r>
            <a:r>
              <a:rPr dirty="0" sz="1450" spc="-10">
                <a:latin typeface="Times New Roman"/>
                <a:cs typeface="Times New Roman"/>
              </a:rPr>
              <a:t>fell  straight </a:t>
            </a:r>
            <a:r>
              <a:rPr dirty="0" sz="1450" spc="-5">
                <a:latin typeface="Times New Roman"/>
                <a:cs typeface="Times New Roman"/>
              </a:rPr>
              <a:t>upon </a:t>
            </a:r>
            <a:r>
              <a:rPr dirty="0" sz="1450" spc="-10">
                <a:latin typeface="Times New Roman"/>
                <a:cs typeface="Times New Roman"/>
              </a:rPr>
              <a:t>the matches, and keeping his back towards the bed lighted </a:t>
            </a:r>
            <a:r>
              <a:rPr dirty="0" sz="1450" spc="-5">
                <a:latin typeface="Times New Roman"/>
                <a:cs typeface="Times New Roman"/>
              </a:rPr>
              <a:t>a  </a:t>
            </a:r>
            <a:r>
              <a:rPr dirty="0" sz="1450" spc="-10">
                <a:latin typeface="Times New Roman"/>
                <a:cs typeface="Times New Roman"/>
              </a:rPr>
              <a:t>candle. As soon as the flame had kindled, </a:t>
            </a:r>
            <a:r>
              <a:rPr dirty="0" sz="1450" spc="-5">
                <a:latin typeface="Times New Roman"/>
                <a:cs typeface="Times New Roman"/>
              </a:rPr>
              <a:t>he </a:t>
            </a:r>
            <a:r>
              <a:rPr dirty="0" sz="1450" spc="-10">
                <a:latin typeface="Times New Roman"/>
                <a:cs typeface="Times New Roman"/>
              </a:rPr>
              <a:t>turned slowly round and looked  for what </a:t>
            </a:r>
            <a:r>
              <a:rPr dirty="0" sz="1450" spc="-5">
                <a:latin typeface="Times New Roman"/>
                <a:cs typeface="Times New Roman"/>
              </a:rPr>
              <a:t>he </a:t>
            </a:r>
            <a:r>
              <a:rPr dirty="0" sz="1450" spc="-10">
                <a:latin typeface="Times New Roman"/>
                <a:cs typeface="Times New Roman"/>
              </a:rPr>
              <a:t>feared to see. Sure </a:t>
            </a:r>
            <a:r>
              <a:rPr dirty="0" sz="1450" spc="-5">
                <a:latin typeface="Times New Roman"/>
                <a:cs typeface="Times New Roman"/>
              </a:rPr>
              <a:t>enough, </a:t>
            </a:r>
            <a:r>
              <a:rPr dirty="0" sz="1450" spc="-10">
                <a:latin typeface="Times New Roman"/>
                <a:cs typeface="Times New Roman"/>
              </a:rPr>
              <a:t>there was the worst </a:t>
            </a:r>
            <a:r>
              <a:rPr dirty="0" sz="1450" spc="-5">
                <a:latin typeface="Times New Roman"/>
                <a:cs typeface="Times New Roman"/>
              </a:rPr>
              <a:t>of </a:t>
            </a:r>
            <a:r>
              <a:rPr dirty="0" sz="1450" spc="-10">
                <a:latin typeface="Times New Roman"/>
                <a:cs typeface="Times New Roman"/>
              </a:rPr>
              <a:t>his imaginations  realised. The coverlid was drawn carefully </a:t>
            </a:r>
            <a:r>
              <a:rPr dirty="0" sz="1450" spc="-5">
                <a:latin typeface="Times New Roman"/>
                <a:cs typeface="Times New Roman"/>
              </a:rPr>
              <a:t>up </a:t>
            </a:r>
            <a:r>
              <a:rPr dirty="0" sz="1450" spc="-10">
                <a:latin typeface="Times New Roman"/>
                <a:cs typeface="Times New Roman"/>
              </a:rPr>
              <a:t>over the </a:t>
            </a:r>
            <a:r>
              <a:rPr dirty="0" sz="1450" spc="-20">
                <a:latin typeface="Times New Roman"/>
                <a:cs typeface="Times New Roman"/>
              </a:rPr>
              <a:t>pillow, </a:t>
            </a:r>
            <a:r>
              <a:rPr dirty="0" sz="1450" spc="-5">
                <a:latin typeface="Times New Roman"/>
                <a:cs typeface="Times New Roman"/>
              </a:rPr>
              <a:t>but </a:t>
            </a:r>
            <a:r>
              <a:rPr dirty="0" sz="1450" spc="-10">
                <a:latin typeface="Times New Roman"/>
                <a:cs typeface="Times New Roman"/>
              </a:rPr>
              <a:t>it moulded  the outline </a:t>
            </a:r>
            <a:r>
              <a:rPr dirty="0" sz="1450" spc="-5">
                <a:latin typeface="Times New Roman"/>
                <a:cs typeface="Times New Roman"/>
              </a:rPr>
              <a:t>of a </a:t>
            </a:r>
            <a:r>
              <a:rPr dirty="0" sz="1450" spc="-10">
                <a:latin typeface="Times New Roman"/>
                <a:cs typeface="Times New Roman"/>
              </a:rPr>
              <a:t>human </a:t>
            </a:r>
            <a:r>
              <a:rPr dirty="0" sz="1450" spc="-5">
                <a:latin typeface="Times New Roman"/>
                <a:cs typeface="Times New Roman"/>
              </a:rPr>
              <a:t>body </a:t>
            </a:r>
            <a:r>
              <a:rPr dirty="0" sz="1450" spc="-10">
                <a:latin typeface="Times New Roman"/>
                <a:cs typeface="Times New Roman"/>
              </a:rPr>
              <a:t>lying motionless; and when </a:t>
            </a:r>
            <a:r>
              <a:rPr dirty="0" sz="1450" spc="-5">
                <a:latin typeface="Times New Roman"/>
                <a:cs typeface="Times New Roman"/>
              </a:rPr>
              <a:t>he </a:t>
            </a:r>
            <a:r>
              <a:rPr dirty="0" sz="1450" spc="-10">
                <a:latin typeface="Times New Roman"/>
                <a:cs typeface="Times New Roman"/>
              </a:rPr>
              <a:t>dashed forward  and flung aside the sheets, </a:t>
            </a:r>
            <a:r>
              <a:rPr dirty="0" sz="1450" spc="-5">
                <a:latin typeface="Times New Roman"/>
                <a:cs typeface="Times New Roman"/>
              </a:rPr>
              <a:t>he </a:t>
            </a:r>
            <a:r>
              <a:rPr dirty="0" sz="1450" spc="-10">
                <a:latin typeface="Times New Roman"/>
                <a:cs typeface="Times New Roman"/>
              </a:rPr>
              <a:t>beheld the blond </a:t>
            </a:r>
            <a:r>
              <a:rPr dirty="0" sz="1450" spc="-5">
                <a:latin typeface="Times New Roman"/>
                <a:cs typeface="Times New Roman"/>
              </a:rPr>
              <a:t>young </a:t>
            </a:r>
            <a:r>
              <a:rPr dirty="0" sz="1450" spc="-10">
                <a:latin typeface="Times New Roman"/>
                <a:cs typeface="Times New Roman"/>
              </a:rPr>
              <a:t>man whom </a:t>
            </a:r>
            <a:r>
              <a:rPr dirty="0" sz="1450" spc="-5">
                <a:latin typeface="Times New Roman"/>
                <a:cs typeface="Times New Roman"/>
              </a:rPr>
              <a:t>he </a:t>
            </a:r>
            <a:r>
              <a:rPr dirty="0" sz="1450" spc="-10">
                <a:latin typeface="Times New Roman"/>
                <a:cs typeface="Times New Roman"/>
              </a:rPr>
              <a:t>had seen  in the Bullier Ball the </a:t>
            </a:r>
            <a:r>
              <a:rPr dirty="0" sz="1450" spc="-5">
                <a:latin typeface="Times New Roman"/>
                <a:cs typeface="Times New Roman"/>
              </a:rPr>
              <a:t>night </a:t>
            </a:r>
            <a:r>
              <a:rPr dirty="0" sz="1450" spc="-10">
                <a:latin typeface="Times New Roman"/>
                <a:cs typeface="Times New Roman"/>
              </a:rPr>
              <a:t>before, his eyes open and without speculation, his  face swollen and blackened, and </a:t>
            </a:r>
            <a:r>
              <a:rPr dirty="0" sz="1450" spc="-5">
                <a:latin typeface="Times New Roman"/>
                <a:cs typeface="Times New Roman"/>
              </a:rPr>
              <a:t>a </a:t>
            </a:r>
            <a:r>
              <a:rPr dirty="0" sz="1450" spc="-10">
                <a:latin typeface="Times New Roman"/>
                <a:cs typeface="Times New Roman"/>
              </a:rPr>
              <a:t>thin stream </a:t>
            </a:r>
            <a:r>
              <a:rPr dirty="0" sz="1450" spc="-5">
                <a:latin typeface="Times New Roman"/>
                <a:cs typeface="Times New Roman"/>
              </a:rPr>
              <a:t>of </a:t>
            </a:r>
            <a:r>
              <a:rPr dirty="0" sz="1450" spc="-10">
                <a:latin typeface="Times New Roman"/>
                <a:cs typeface="Times New Roman"/>
              </a:rPr>
              <a:t>blood trickling from his  nostrils.</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Silas</a:t>
            </a:r>
            <a:r>
              <a:rPr dirty="0" sz="1450" spc="65">
                <a:latin typeface="Times New Roman"/>
                <a:cs typeface="Times New Roman"/>
              </a:rPr>
              <a:t> </a:t>
            </a:r>
            <a:r>
              <a:rPr dirty="0" sz="1450" spc="-10">
                <a:latin typeface="Times New Roman"/>
                <a:cs typeface="Times New Roman"/>
              </a:rPr>
              <a:t>uttered</a:t>
            </a:r>
            <a:r>
              <a:rPr dirty="0" sz="1450" spc="65">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5">
                <a:latin typeface="Times New Roman"/>
                <a:cs typeface="Times New Roman"/>
              </a:rPr>
              <a:t>long,</a:t>
            </a:r>
            <a:r>
              <a:rPr dirty="0" sz="1450" spc="65">
                <a:latin typeface="Times New Roman"/>
                <a:cs typeface="Times New Roman"/>
              </a:rPr>
              <a:t> </a:t>
            </a:r>
            <a:r>
              <a:rPr dirty="0" sz="1450" spc="-10">
                <a:latin typeface="Times New Roman"/>
                <a:cs typeface="Times New Roman"/>
              </a:rPr>
              <a:t>tremulous</a:t>
            </a:r>
            <a:r>
              <a:rPr dirty="0" sz="1450" spc="70">
                <a:latin typeface="Times New Roman"/>
                <a:cs typeface="Times New Roman"/>
              </a:rPr>
              <a:t> </a:t>
            </a:r>
            <a:r>
              <a:rPr dirty="0" sz="1450" spc="-10">
                <a:latin typeface="Times New Roman"/>
                <a:cs typeface="Times New Roman"/>
              </a:rPr>
              <a:t>wail,</a:t>
            </a:r>
            <a:r>
              <a:rPr dirty="0" sz="1450" spc="65">
                <a:latin typeface="Times New Roman"/>
                <a:cs typeface="Times New Roman"/>
              </a:rPr>
              <a:t> </a:t>
            </a:r>
            <a:r>
              <a:rPr dirty="0" sz="1450" spc="-10">
                <a:latin typeface="Times New Roman"/>
                <a:cs typeface="Times New Roman"/>
              </a:rPr>
              <a:t>dropped</a:t>
            </a:r>
            <a:r>
              <a:rPr dirty="0" sz="1450" spc="7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candle,</a:t>
            </a:r>
            <a:r>
              <a:rPr dirty="0" sz="1450" spc="65">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fell</a:t>
            </a:r>
            <a:r>
              <a:rPr dirty="0" sz="1450" spc="65">
                <a:latin typeface="Times New Roman"/>
                <a:cs typeface="Times New Roman"/>
              </a:rPr>
              <a:t> </a:t>
            </a:r>
            <a:r>
              <a:rPr dirty="0" sz="1450" spc="-5">
                <a:latin typeface="Times New Roman"/>
                <a:cs typeface="Times New Roman"/>
              </a:rPr>
              <a:t>on</a:t>
            </a:r>
            <a:r>
              <a:rPr dirty="0" sz="1450" spc="70">
                <a:latin typeface="Times New Roman"/>
                <a:cs typeface="Times New Roman"/>
              </a:rPr>
              <a:t> </a:t>
            </a:r>
            <a:r>
              <a:rPr dirty="0" sz="1450" spc="-10">
                <a:latin typeface="Times New Roman"/>
                <a:cs typeface="Times New Roman"/>
              </a:rPr>
              <a:t>his</a:t>
            </a:r>
            <a:r>
              <a:rPr dirty="0" sz="1450" spc="70">
                <a:latin typeface="Times New Roman"/>
                <a:cs typeface="Times New Roman"/>
              </a:rPr>
              <a:t> </a:t>
            </a:r>
            <a:r>
              <a:rPr dirty="0" sz="1450" spc="-10">
                <a:latin typeface="Times New Roman"/>
                <a:cs typeface="Times New Roman"/>
              </a:rPr>
              <a:t>knees</a:t>
            </a:r>
            <a:endParaRPr sz="14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beside the</a:t>
            </a:r>
            <a:r>
              <a:rPr dirty="0" sz="1450" spc="-5">
                <a:latin typeface="Times New Roman"/>
                <a:cs typeface="Times New Roman"/>
              </a:rPr>
              <a:t> </a:t>
            </a:r>
            <a:r>
              <a:rPr dirty="0" sz="1450" spc="-10">
                <a:latin typeface="Times New Roman"/>
                <a:cs typeface="Times New Roman"/>
              </a:rPr>
              <a:t>bed.</a:t>
            </a:r>
            <a:endParaRPr sz="1450">
              <a:latin typeface="Times New Roman"/>
              <a:cs typeface="Times New Roman"/>
            </a:endParaRPr>
          </a:p>
          <a:p>
            <a:pPr algn="just" marL="12700" marR="6985">
              <a:lnSpc>
                <a:spcPts val="1730"/>
              </a:lnSpc>
              <a:spcBef>
                <a:spcPts val="915"/>
              </a:spcBef>
            </a:pPr>
            <a:r>
              <a:rPr dirty="0" sz="1450" spc="-10">
                <a:latin typeface="Times New Roman"/>
                <a:cs typeface="Times New Roman"/>
              </a:rPr>
              <a:t>Silas was awakened from the stupor into which his terrible discovery had  plunged him </a:t>
            </a:r>
            <a:r>
              <a:rPr dirty="0" sz="1450" spc="-5">
                <a:latin typeface="Times New Roman"/>
                <a:cs typeface="Times New Roman"/>
              </a:rPr>
              <a:t>by a </a:t>
            </a:r>
            <a:r>
              <a:rPr dirty="0" sz="1450" spc="-10">
                <a:latin typeface="Times New Roman"/>
                <a:cs typeface="Times New Roman"/>
              </a:rPr>
              <a:t>prolonged </a:t>
            </a:r>
            <a:r>
              <a:rPr dirty="0" sz="1450" spc="-5">
                <a:latin typeface="Times New Roman"/>
                <a:cs typeface="Times New Roman"/>
              </a:rPr>
              <a:t>but </a:t>
            </a:r>
            <a:r>
              <a:rPr dirty="0" sz="1450" spc="-10">
                <a:latin typeface="Times New Roman"/>
                <a:cs typeface="Times New Roman"/>
              </a:rPr>
              <a:t>discreet tapping at the </a:t>
            </a:r>
            <a:r>
              <a:rPr dirty="0" sz="1450" spc="-25">
                <a:latin typeface="Times New Roman"/>
                <a:cs typeface="Times New Roman"/>
              </a:rPr>
              <a:t>door. </a:t>
            </a:r>
            <a:r>
              <a:rPr dirty="0" sz="1450" spc="-10">
                <a:latin typeface="Times New Roman"/>
                <a:cs typeface="Times New Roman"/>
              </a:rPr>
              <a:t>It took him some  seconds to remember his position; and when </a:t>
            </a:r>
            <a:r>
              <a:rPr dirty="0" sz="1450" spc="-5">
                <a:latin typeface="Times New Roman"/>
                <a:cs typeface="Times New Roman"/>
              </a:rPr>
              <a:t>he </a:t>
            </a:r>
            <a:r>
              <a:rPr dirty="0" sz="1450" spc="-10">
                <a:latin typeface="Times New Roman"/>
                <a:cs typeface="Times New Roman"/>
              </a:rPr>
              <a:t>hastened to prevent anyone  from entering it was already too late. </a:t>
            </a:r>
            <a:r>
              <a:rPr dirty="0" sz="1450" spc="-35">
                <a:latin typeface="Times New Roman"/>
                <a:cs typeface="Times New Roman"/>
              </a:rPr>
              <a:t>Dr. </a:t>
            </a:r>
            <a:r>
              <a:rPr dirty="0" sz="1450" spc="-10">
                <a:latin typeface="Times New Roman"/>
                <a:cs typeface="Times New Roman"/>
              </a:rPr>
              <a:t>Noel, in </a:t>
            </a:r>
            <a:r>
              <a:rPr dirty="0" sz="1450" spc="-5">
                <a:latin typeface="Times New Roman"/>
                <a:cs typeface="Times New Roman"/>
              </a:rPr>
              <a:t>a </a:t>
            </a:r>
            <a:r>
              <a:rPr dirty="0" sz="1450" spc="-10">
                <a:latin typeface="Times New Roman"/>
                <a:cs typeface="Times New Roman"/>
              </a:rPr>
              <a:t>tall night-cap, carrying </a:t>
            </a:r>
            <a:r>
              <a:rPr dirty="0" sz="1450" spc="-5">
                <a:latin typeface="Times New Roman"/>
                <a:cs typeface="Times New Roman"/>
              </a:rPr>
              <a:t>a  </a:t>
            </a:r>
            <a:r>
              <a:rPr dirty="0" sz="1450" spc="-10">
                <a:latin typeface="Times New Roman"/>
                <a:cs typeface="Times New Roman"/>
              </a:rPr>
              <a:t>lamp which lighted </a:t>
            </a:r>
            <a:r>
              <a:rPr dirty="0" sz="1450" spc="-5">
                <a:latin typeface="Times New Roman"/>
                <a:cs typeface="Times New Roman"/>
              </a:rPr>
              <a:t>up </a:t>
            </a:r>
            <a:r>
              <a:rPr dirty="0" sz="1450" spc="-10">
                <a:latin typeface="Times New Roman"/>
                <a:cs typeface="Times New Roman"/>
              </a:rPr>
              <a:t>his long white countenance, sidling in his gait, and  peering and cocking his head like some sort </a:t>
            </a:r>
            <a:r>
              <a:rPr dirty="0" sz="1450" spc="-5">
                <a:latin typeface="Times New Roman"/>
                <a:cs typeface="Times New Roman"/>
              </a:rPr>
              <a:t>of </a:t>
            </a:r>
            <a:r>
              <a:rPr dirty="0" sz="1450" spc="-10">
                <a:latin typeface="Times New Roman"/>
                <a:cs typeface="Times New Roman"/>
              </a:rPr>
              <a:t>bird, pushed the </a:t>
            </a:r>
            <a:r>
              <a:rPr dirty="0" sz="1450" spc="-5">
                <a:latin typeface="Times New Roman"/>
                <a:cs typeface="Times New Roman"/>
              </a:rPr>
              <a:t>door </a:t>
            </a:r>
            <a:r>
              <a:rPr dirty="0" sz="1450" spc="-10">
                <a:latin typeface="Times New Roman"/>
                <a:cs typeface="Times New Roman"/>
              </a:rPr>
              <a:t>slowly  open, and advanced into the middle </a:t>
            </a:r>
            <a:r>
              <a:rPr dirty="0" sz="1450" spc="-5">
                <a:latin typeface="Times New Roman"/>
                <a:cs typeface="Times New Roman"/>
              </a:rPr>
              <a:t>of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10160">
              <a:lnSpc>
                <a:spcPts val="1730"/>
              </a:lnSpc>
              <a:spcBef>
                <a:spcPts val="855"/>
              </a:spcBef>
            </a:pPr>
            <a:r>
              <a:rPr dirty="0" sz="1450" spc="-10">
                <a:latin typeface="Times New Roman"/>
                <a:cs typeface="Times New Roman"/>
              </a:rPr>
              <a:t>"I </a:t>
            </a:r>
            <a:r>
              <a:rPr dirty="0" sz="1450" spc="-5">
                <a:latin typeface="Times New Roman"/>
                <a:cs typeface="Times New Roman"/>
              </a:rPr>
              <a:t>thought I </a:t>
            </a:r>
            <a:r>
              <a:rPr dirty="0" sz="1450" spc="-10">
                <a:latin typeface="Times New Roman"/>
                <a:cs typeface="Times New Roman"/>
              </a:rPr>
              <a:t>heard </a:t>
            </a:r>
            <a:r>
              <a:rPr dirty="0" sz="1450" spc="-5">
                <a:latin typeface="Times New Roman"/>
                <a:cs typeface="Times New Roman"/>
              </a:rPr>
              <a:t>a </a:t>
            </a:r>
            <a:r>
              <a:rPr dirty="0" sz="1450" spc="-25">
                <a:latin typeface="Times New Roman"/>
                <a:cs typeface="Times New Roman"/>
              </a:rPr>
              <a:t>cry," </a:t>
            </a:r>
            <a:r>
              <a:rPr dirty="0" sz="1450" spc="-10">
                <a:latin typeface="Times New Roman"/>
                <a:cs typeface="Times New Roman"/>
              </a:rPr>
              <a:t>began the </a:t>
            </a:r>
            <a:r>
              <a:rPr dirty="0" sz="1450" spc="-15">
                <a:latin typeface="Times New Roman"/>
                <a:cs typeface="Times New Roman"/>
              </a:rPr>
              <a:t>Doctor, </a:t>
            </a:r>
            <a:r>
              <a:rPr dirty="0" sz="1450" spc="-10">
                <a:latin typeface="Times New Roman"/>
                <a:cs typeface="Times New Roman"/>
              </a:rPr>
              <a:t>"and fearing </a:t>
            </a:r>
            <a:r>
              <a:rPr dirty="0" sz="1450" spc="-5">
                <a:latin typeface="Times New Roman"/>
                <a:cs typeface="Times New Roman"/>
              </a:rPr>
              <a:t>you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unwell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hesitate to </a:t>
            </a:r>
            <a:r>
              <a:rPr dirty="0" sz="1450" spc="-15">
                <a:latin typeface="Times New Roman"/>
                <a:cs typeface="Times New Roman"/>
              </a:rPr>
              <a:t>offer </a:t>
            </a:r>
            <a:r>
              <a:rPr dirty="0" sz="1450" spc="-10">
                <a:latin typeface="Times New Roman"/>
                <a:cs typeface="Times New Roman"/>
              </a:rPr>
              <a:t>this</a:t>
            </a:r>
            <a:r>
              <a:rPr dirty="0" sz="1450" spc="20">
                <a:latin typeface="Times New Roman"/>
                <a:cs typeface="Times New Roman"/>
              </a:rPr>
              <a:t> </a:t>
            </a:r>
            <a:r>
              <a:rPr dirty="0" sz="1450" spc="-10">
                <a:latin typeface="Times New Roman"/>
                <a:cs typeface="Times New Roman"/>
              </a:rPr>
              <a:t>intrusion."</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Silas, with </a:t>
            </a:r>
            <a:r>
              <a:rPr dirty="0" sz="1450" spc="-5">
                <a:latin typeface="Times New Roman"/>
                <a:cs typeface="Times New Roman"/>
              </a:rPr>
              <a:t>a </a:t>
            </a:r>
            <a:r>
              <a:rPr dirty="0" sz="1450" spc="-10">
                <a:latin typeface="Times New Roman"/>
                <a:cs typeface="Times New Roman"/>
              </a:rPr>
              <a:t>flushed face and </a:t>
            </a:r>
            <a:r>
              <a:rPr dirty="0" sz="1450" spc="-5">
                <a:latin typeface="Times New Roman"/>
                <a:cs typeface="Times New Roman"/>
              </a:rPr>
              <a:t>a </a:t>
            </a:r>
            <a:r>
              <a:rPr dirty="0" sz="1450" spc="-10">
                <a:latin typeface="Times New Roman"/>
                <a:cs typeface="Times New Roman"/>
              </a:rPr>
              <a:t>fearful beating heart, kept between the Doctor  and the bed; </a:t>
            </a:r>
            <a:r>
              <a:rPr dirty="0" sz="1450" spc="-5">
                <a:latin typeface="Times New Roman"/>
                <a:cs typeface="Times New Roman"/>
              </a:rPr>
              <a:t>but he </a:t>
            </a:r>
            <a:r>
              <a:rPr dirty="0" sz="1450" spc="-10">
                <a:latin typeface="Times New Roman"/>
                <a:cs typeface="Times New Roman"/>
              </a:rPr>
              <a:t>found </a:t>
            </a:r>
            <a:r>
              <a:rPr dirty="0" sz="1450" spc="-5">
                <a:latin typeface="Times New Roman"/>
                <a:cs typeface="Times New Roman"/>
              </a:rPr>
              <a:t>no </a:t>
            </a:r>
            <a:r>
              <a:rPr dirty="0" sz="1450" spc="-10">
                <a:latin typeface="Times New Roman"/>
                <a:cs typeface="Times New Roman"/>
              </a:rPr>
              <a:t>voice to</a:t>
            </a:r>
            <a:r>
              <a:rPr dirty="0" sz="1450" spc="2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12700" marR="6350">
              <a:lnSpc>
                <a:spcPts val="1730"/>
              </a:lnSpc>
              <a:spcBef>
                <a:spcPts val="860"/>
              </a:spcBef>
            </a:pPr>
            <a:r>
              <a:rPr dirty="0" sz="1450" spc="-45">
                <a:latin typeface="Times New Roman"/>
                <a:cs typeface="Times New Roman"/>
              </a:rPr>
              <a:t>"You </a:t>
            </a:r>
            <a:r>
              <a:rPr dirty="0" sz="1450" spc="-10">
                <a:latin typeface="Times New Roman"/>
                <a:cs typeface="Times New Roman"/>
              </a:rPr>
              <a:t>are in the dark," pursued the Doctor; "and yet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even begun  to prepare for rest. </a:t>
            </a:r>
            <a:r>
              <a:rPr dirty="0" sz="1450" spc="-60">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easily persuade me against my own eyesight;  and </a:t>
            </a:r>
            <a:r>
              <a:rPr dirty="0" sz="1450" spc="-5">
                <a:latin typeface="Times New Roman"/>
                <a:cs typeface="Times New Roman"/>
              </a:rPr>
              <a:t>your </a:t>
            </a:r>
            <a:r>
              <a:rPr dirty="0" sz="1450" spc="-10">
                <a:latin typeface="Times New Roman"/>
                <a:cs typeface="Times New Roman"/>
              </a:rPr>
              <a:t>face declares most eloquently that </a:t>
            </a:r>
            <a:r>
              <a:rPr dirty="0" sz="1450" spc="-5">
                <a:latin typeface="Times New Roman"/>
                <a:cs typeface="Times New Roman"/>
              </a:rPr>
              <a:t>you </a:t>
            </a:r>
            <a:r>
              <a:rPr dirty="0" sz="1450" spc="-10">
                <a:latin typeface="Times New Roman"/>
                <a:cs typeface="Times New Roman"/>
              </a:rPr>
              <a:t>require either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or a  </a:t>
            </a:r>
            <a:r>
              <a:rPr dirty="0" sz="1450" spc="-10">
                <a:latin typeface="Times New Roman"/>
                <a:cs typeface="Times New Roman"/>
              </a:rPr>
              <a:t>physician </a:t>
            </a:r>
            <a:r>
              <a:rPr dirty="0" sz="1450" spc="-5">
                <a:latin typeface="Times New Roman"/>
                <a:cs typeface="Times New Roman"/>
              </a:rPr>
              <a:t>- </a:t>
            </a:r>
            <a:r>
              <a:rPr dirty="0" sz="1450" spc="-10">
                <a:latin typeface="Times New Roman"/>
                <a:cs typeface="Times New Roman"/>
              </a:rPr>
              <a:t>which is it to be? Let me feel </a:t>
            </a:r>
            <a:r>
              <a:rPr dirty="0" sz="1450" spc="-5">
                <a:latin typeface="Times New Roman"/>
                <a:cs typeface="Times New Roman"/>
              </a:rPr>
              <a:t>your </a:t>
            </a:r>
            <a:r>
              <a:rPr dirty="0" sz="1450" spc="-10">
                <a:latin typeface="Times New Roman"/>
                <a:cs typeface="Times New Roman"/>
              </a:rPr>
              <a:t>pulse, for that is often </a:t>
            </a:r>
            <a:r>
              <a:rPr dirty="0" sz="1450" spc="-5">
                <a:latin typeface="Times New Roman"/>
                <a:cs typeface="Times New Roman"/>
              </a:rPr>
              <a:t>a </a:t>
            </a:r>
            <a:r>
              <a:rPr dirty="0" sz="1450" spc="-10">
                <a:latin typeface="Times New Roman"/>
                <a:cs typeface="Times New Roman"/>
              </a:rPr>
              <a:t>just  reporter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 advanced to Silas, who still retreated before him backwards, and </a:t>
            </a:r>
            <a:r>
              <a:rPr dirty="0" sz="1450" spc="-5">
                <a:latin typeface="Times New Roman"/>
                <a:cs typeface="Times New Roman"/>
              </a:rPr>
              <a:t>sought </a:t>
            </a:r>
            <a:r>
              <a:rPr dirty="0" sz="1450" spc="-10">
                <a:latin typeface="Times New Roman"/>
                <a:cs typeface="Times New Roman"/>
              </a:rPr>
              <a:t>to  take him </a:t>
            </a:r>
            <a:r>
              <a:rPr dirty="0" sz="1450" spc="-5">
                <a:latin typeface="Times New Roman"/>
                <a:cs typeface="Times New Roman"/>
              </a:rPr>
              <a:t>by </a:t>
            </a:r>
            <a:r>
              <a:rPr dirty="0" sz="1450" spc="-10">
                <a:latin typeface="Times New Roman"/>
                <a:cs typeface="Times New Roman"/>
              </a:rPr>
              <a:t>the wrist; </a:t>
            </a:r>
            <a:r>
              <a:rPr dirty="0" sz="1450" spc="-5">
                <a:latin typeface="Times New Roman"/>
                <a:cs typeface="Times New Roman"/>
              </a:rPr>
              <a:t>but </a:t>
            </a:r>
            <a:r>
              <a:rPr dirty="0" sz="1450" spc="-10">
                <a:latin typeface="Times New Roman"/>
                <a:cs typeface="Times New Roman"/>
              </a:rPr>
              <a:t>the strain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American's nerves had  become too great for endurance. He avoided the Doctor with </a:t>
            </a:r>
            <a:r>
              <a:rPr dirty="0" sz="1450" spc="-5">
                <a:latin typeface="Times New Roman"/>
                <a:cs typeface="Times New Roman"/>
              </a:rPr>
              <a:t>a </a:t>
            </a:r>
            <a:r>
              <a:rPr dirty="0" sz="1450" spc="-10">
                <a:latin typeface="Times New Roman"/>
                <a:cs typeface="Times New Roman"/>
              </a:rPr>
              <a:t>febrile  movement, and, throwing himself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burst into </a:t>
            </a:r>
            <a:r>
              <a:rPr dirty="0" sz="1450" spc="-5">
                <a:latin typeface="Times New Roman"/>
                <a:cs typeface="Times New Roman"/>
              </a:rPr>
              <a:t>a </a:t>
            </a:r>
            <a:r>
              <a:rPr dirty="0" sz="1450" spc="-10">
                <a:latin typeface="Times New Roman"/>
                <a:cs typeface="Times New Roman"/>
              </a:rPr>
              <a:t>flood </a:t>
            </a:r>
            <a:r>
              <a:rPr dirty="0" sz="1450" spc="-5">
                <a:latin typeface="Times New Roman"/>
                <a:cs typeface="Times New Roman"/>
              </a:rPr>
              <a:t>of  </a:t>
            </a:r>
            <a:r>
              <a:rPr dirty="0" sz="1450" spc="-10">
                <a:latin typeface="Times New Roman"/>
                <a:cs typeface="Times New Roman"/>
              </a:rPr>
              <a:t>weeping.</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As soon as </a:t>
            </a:r>
            <a:r>
              <a:rPr dirty="0" sz="1450" spc="-35">
                <a:latin typeface="Times New Roman"/>
                <a:cs typeface="Times New Roman"/>
              </a:rPr>
              <a:t>Dr. </a:t>
            </a:r>
            <a:r>
              <a:rPr dirty="0" sz="1450" spc="-10">
                <a:latin typeface="Times New Roman"/>
                <a:cs typeface="Times New Roman"/>
              </a:rPr>
              <a:t>Noel perceived the dead man in the bed his face darkened; and  hurrying back to the </a:t>
            </a:r>
            <a:r>
              <a:rPr dirty="0" sz="1450" spc="-5">
                <a:latin typeface="Times New Roman"/>
                <a:cs typeface="Times New Roman"/>
              </a:rPr>
              <a:t>door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left </a:t>
            </a:r>
            <a:r>
              <a:rPr dirty="0" sz="1450" spc="-20">
                <a:latin typeface="Times New Roman"/>
                <a:cs typeface="Times New Roman"/>
              </a:rPr>
              <a:t>ajar, </a:t>
            </a:r>
            <a:r>
              <a:rPr dirty="0" sz="1450" spc="-5">
                <a:latin typeface="Times New Roman"/>
                <a:cs typeface="Times New Roman"/>
              </a:rPr>
              <a:t>he </a:t>
            </a:r>
            <a:r>
              <a:rPr dirty="0" sz="1450" spc="-10">
                <a:latin typeface="Times New Roman"/>
                <a:cs typeface="Times New Roman"/>
              </a:rPr>
              <a:t>hastily closed and double-  locked it.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"Up!" </a:t>
            </a:r>
            <a:r>
              <a:rPr dirty="0" sz="1450" spc="-5">
                <a:latin typeface="Times New Roman"/>
                <a:cs typeface="Times New Roman"/>
              </a:rPr>
              <a:t>he </a:t>
            </a:r>
            <a:r>
              <a:rPr dirty="0" sz="1450" spc="-10">
                <a:latin typeface="Times New Roman"/>
                <a:cs typeface="Times New Roman"/>
              </a:rPr>
              <a:t>cried, addressing Silas in strident tones; "this is </a:t>
            </a:r>
            <a:r>
              <a:rPr dirty="0" sz="1450" spc="-5">
                <a:latin typeface="Times New Roman"/>
                <a:cs typeface="Times New Roman"/>
              </a:rPr>
              <a:t>no </a:t>
            </a:r>
            <a:r>
              <a:rPr dirty="0" sz="1450" spc="-10">
                <a:latin typeface="Times New Roman"/>
                <a:cs typeface="Times New Roman"/>
              </a:rPr>
              <a:t>time for weeping.  What have </a:t>
            </a:r>
            <a:r>
              <a:rPr dirty="0" sz="1450" spc="-5">
                <a:latin typeface="Times New Roman"/>
                <a:cs typeface="Times New Roman"/>
              </a:rPr>
              <a:t>you </a:t>
            </a:r>
            <a:r>
              <a:rPr dirty="0" sz="1450" spc="-10">
                <a:latin typeface="Times New Roman"/>
                <a:cs typeface="Times New Roman"/>
              </a:rPr>
              <a:t>done? How came this </a:t>
            </a:r>
            <a:r>
              <a:rPr dirty="0" sz="1450" spc="-5">
                <a:latin typeface="Times New Roman"/>
                <a:cs typeface="Times New Roman"/>
              </a:rPr>
              <a:t>body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room? Speak freely to </a:t>
            </a:r>
            <a:r>
              <a:rPr dirty="0" sz="1450" spc="-5">
                <a:latin typeface="Times New Roman"/>
                <a:cs typeface="Times New Roman"/>
              </a:rPr>
              <a:t>one  </a:t>
            </a:r>
            <a:r>
              <a:rPr dirty="0" sz="1450" spc="-10">
                <a:latin typeface="Times New Roman"/>
                <a:cs typeface="Times New Roman"/>
              </a:rPr>
              <a:t>who may </a:t>
            </a:r>
            <a:r>
              <a:rPr dirty="0" sz="1450" spc="-5">
                <a:latin typeface="Times New Roman"/>
                <a:cs typeface="Times New Roman"/>
              </a:rPr>
              <a:t>be </a:t>
            </a:r>
            <a:r>
              <a:rPr dirty="0" sz="1450" spc="-10">
                <a:latin typeface="Times New Roman"/>
                <a:cs typeface="Times New Roman"/>
              </a:rPr>
              <a:t>helpful. Do </a:t>
            </a:r>
            <a:r>
              <a:rPr dirty="0" sz="1450" spc="-5">
                <a:latin typeface="Times New Roman"/>
                <a:cs typeface="Times New Roman"/>
              </a:rPr>
              <a:t>you </a:t>
            </a:r>
            <a:r>
              <a:rPr dirty="0" sz="1450" spc="-10">
                <a:latin typeface="Times New Roman"/>
                <a:cs typeface="Times New Roman"/>
              </a:rPr>
              <a:t>imagine </a:t>
            </a:r>
            <a:r>
              <a:rPr dirty="0" sz="1450" spc="-5">
                <a:latin typeface="Times New Roman"/>
                <a:cs typeface="Times New Roman"/>
              </a:rPr>
              <a:t>I </a:t>
            </a:r>
            <a:r>
              <a:rPr dirty="0" sz="1450" spc="-10">
                <a:latin typeface="Times New Roman"/>
                <a:cs typeface="Times New Roman"/>
              </a:rPr>
              <a:t>would ruin </a:t>
            </a:r>
            <a:r>
              <a:rPr dirty="0" sz="1450" spc="-5">
                <a:latin typeface="Times New Roman"/>
                <a:cs typeface="Times New Roman"/>
              </a:rPr>
              <a:t>you?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think this  piece </a:t>
            </a:r>
            <a:r>
              <a:rPr dirty="0" sz="1450" spc="-5">
                <a:latin typeface="Times New Roman"/>
                <a:cs typeface="Times New Roman"/>
              </a:rPr>
              <a:t>of </a:t>
            </a:r>
            <a:r>
              <a:rPr dirty="0" sz="1450" spc="-10">
                <a:latin typeface="Times New Roman"/>
                <a:cs typeface="Times New Roman"/>
              </a:rPr>
              <a:t>dead flesh </a:t>
            </a:r>
            <a:r>
              <a:rPr dirty="0" sz="1450" spc="-5">
                <a:latin typeface="Times New Roman"/>
                <a:cs typeface="Times New Roman"/>
              </a:rPr>
              <a:t>on your </a:t>
            </a:r>
            <a:r>
              <a:rPr dirty="0" sz="1450" spc="-10">
                <a:latin typeface="Times New Roman"/>
                <a:cs typeface="Times New Roman"/>
              </a:rPr>
              <a:t>pillow can alter in any degree the sympathy with  which </a:t>
            </a:r>
            <a:r>
              <a:rPr dirty="0" sz="1450" spc="-5">
                <a:latin typeface="Times New Roman"/>
                <a:cs typeface="Times New Roman"/>
              </a:rPr>
              <a:t>you </a:t>
            </a:r>
            <a:r>
              <a:rPr dirty="0" sz="1450" spc="-10">
                <a:latin typeface="Times New Roman"/>
                <a:cs typeface="Times New Roman"/>
              </a:rPr>
              <a:t>have inspired me? Credulous </a:t>
            </a:r>
            <a:r>
              <a:rPr dirty="0" sz="1450" spc="-5">
                <a:latin typeface="Times New Roman"/>
                <a:cs typeface="Times New Roman"/>
              </a:rPr>
              <a:t>youth, </a:t>
            </a:r>
            <a:r>
              <a:rPr dirty="0" sz="1450" spc="-10">
                <a:latin typeface="Times New Roman"/>
                <a:cs typeface="Times New Roman"/>
              </a:rPr>
              <a:t>the horror with which blind  and unjust law regards an action never attaches to the doer in the eyes </a:t>
            </a:r>
            <a:r>
              <a:rPr dirty="0" sz="1450" spc="-5">
                <a:latin typeface="Times New Roman"/>
                <a:cs typeface="Times New Roman"/>
              </a:rPr>
              <a:t>of </a:t>
            </a:r>
            <a:r>
              <a:rPr dirty="0" sz="1450" spc="-10">
                <a:latin typeface="Times New Roman"/>
                <a:cs typeface="Times New Roman"/>
              </a:rPr>
              <a:t>those  who love him; and if </a:t>
            </a:r>
            <a:r>
              <a:rPr dirty="0" sz="1450" spc="-5">
                <a:latin typeface="Times New Roman"/>
                <a:cs typeface="Times New Roman"/>
              </a:rPr>
              <a:t>I </a:t>
            </a:r>
            <a:r>
              <a:rPr dirty="0" sz="1450" spc="-10">
                <a:latin typeface="Times New Roman"/>
                <a:cs typeface="Times New Roman"/>
              </a:rPr>
              <a:t>saw the friend </a:t>
            </a:r>
            <a:r>
              <a:rPr dirty="0" sz="1450" spc="-5">
                <a:latin typeface="Times New Roman"/>
                <a:cs typeface="Times New Roman"/>
              </a:rPr>
              <a:t>of </a:t>
            </a:r>
            <a:r>
              <a:rPr dirty="0" sz="1450" spc="-10">
                <a:latin typeface="Times New Roman"/>
                <a:cs typeface="Times New Roman"/>
              </a:rPr>
              <a:t>my heart return to me </a:t>
            </a:r>
            <a:r>
              <a:rPr dirty="0" sz="1450" spc="-5">
                <a:latin typeface="Times New Roman"/>
                <a:cs typeface="Times New Roman"/>
              </a:rPr>
              <a:t>out of </a:t>
            </a:r>
            <a:r>
              <a:rPr dirty="0" sz="1450" spc="-10">
                <a:latin typeface="Times New Roman"/>
                <a:cs typeface="Times New Roman"/>
              </a:rPr>
              <a:t>seas </a:t>
            </a:r>
            <a:r>
              <a:rPr dirty="0" sz="1450" spc="-5">
                <a:latin typeface="Times New Roman"/>
                <a:cs typeface="Times New Roman"/>
              </a:rPr>
              <a:t>of  </a:t>
            </a:r>
            <a:r>
              <a:rPr dirty="0" sz="1450" spc="-10">
                <a:latin typeface="Times New Roman"/>
                <a:cs typeface="Times New Roman"/>
              </a:rPr>
              <a:t>blood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no </a:t>
            </a:r>
            <a:r>
              <a:rPr dirty="0" sz="1450" spc="-10">
                <a:latin typeface="Times New Roman"/>
                <a:cs typeface="Times New Roman"/>
              </a:rPr>
              <a:t>way changed in my affection. Raise yourself," </a:t>
            </a:r>
            <a:r>
              <a:rPr dirty="0" sz="1450" spc="-5">
                <a:latin typeface="Times New Roman"/>
                <a:cs typeface="Times New Roman"/>
              </a:rPr>
              <a:t>he  </a:t>
            </a:r>
            <a:r>
              <a:rPr dirty="0" sz="1450" spc="-10">
                <a:latin typeface="Times New Roman"/>
                <a:cs typeface="Times New Roman"/>
              </a:rPr>
              <a:t>said; "good and ill are </a:t>
            </a:r>
            <a:r>
              <a:rPr dirty="0" sz="1450" spc="-5">
                <a:latin typeface="Times New Roman"/>
                <a:cs typeface="Times New Roman"/>
              </a:rPr>
              <a:t>a </a:t>
            </a:r>
            <a:r>
              <a:rPr dirty="0" sz="1450" spc="-10">
                <a:latin typeface="Times New Roman"/>
                <a:cs typeface="Times New Roman"/>
              </a:rPr>
              <a:t>chimera; there is </a:t>
            </a:r>
            <a:r>
              <a:rPr dirty="0" sz="1450" spc="-5">
                <a:latin typeface="Times New Roman"/>
                <a:cs typeface="Times New Roman"/>
              </a:rPr>
              <a:t>nought </a:t>
            </a:r>
            <a:r>
              <a:rPr dirty="0" sz="1450" spc="-10">
                <a:latin typeface="Times New Roman"/>
                <a:cs typeface="Times New Roman"/>
              </a:rPr>
              <a:t>in life except </a:t>
            </a:r>
            <a:r>
              <a:rPr dirty="0" sz="1450" spc="-20">
                <a:latin typeface="Times New Roman"/>
                <a:cs typeface="Times New Roman"/>
              </a:rPr>
              <a:t>destiny, </a:t>
            </a:r>
            <a:r>
              <a:rPr dirty="0" sz="1450" spc="-10">
                <a:latin typeface="Times New Roman"/>
                <a:cs typeface="Times New Roman"/>
              </a:rPr>
              <a:t>and  however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circumstanced there is </a:t>
            </a:r>
            <a:r>
              <a:rPr dirty="0" sz="1450" spc="-5">
                <a:latin typeface="Times New Roman"/>
                <a:cs typeface="Times New Roman"/>
              </a:rPr>
              <a:t>one </a:t>
            </a:r>
            <a:r>
              <a:rPr dirty="0" sz="1450" spc="-10">
                <a:latin typeface="Times New Roman"/>
                <a:cs typeface="Times New Roman"/>
              </a:rPr>
              <a:t>at </a:t>
            </a:r>
            <a:r>
              <a:rPr dirty="0" sz="1450" spc="-5">
                <a:latin typeface="Times New Roman"/>
                <a:cs typeface="Times New Roman"/>
              </a:rPr>
              <a:t>your </a:t>
            </a:r>
            <a:r>
              <a:rPr dirty="0" sz="1450" spc="-10">
                <a:latin typeface="Times New Roman"/>
                <a:cs typeface="Times New Roman"/>
              </a:rPr>
              <a:t>side who will help  </a:t>
            </a:r>
            <a:r>
              <a:rPr dirty="0" sz="1450" spc="-5">
                <a:latin typeface="Times New Roman"/>
                <a:cs typeface="Times New Roman"/>
              </a:rPr>
              <a:t>you </a:t>
            </a:r>
            <a:r>
              <a:rPr dirty="0" sz="1450" spc="-10">
                <a:latin typeface="Times New Roman"/>
                <a:cs typeface="Times New Roman"/>
              </a:rPr>
              <a:t>to the</a:t>
            </a:r>
            <a:r>
              <a:rPr dirty="0" sz="1450" spc="-5">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12700" marR="8255">
              <a:lnSpc>
                <a:spcPts val="1730"/>
              </a:lnSpc>
              <a:spcBef>
                <a:spcPts val="844"/>
              </a:spcBef>
            </a:pPr>
            <a:r>
              <a:rPr dirty="0" sz="1450" spc="-10">
                <a:latin typeface="Times New Roman"/>
                <a:cs typeface="Times New Roman"/>
              </a:rPr>
              <a:t>Thus encouraged, Silas gathered himself </a:t>
            </a:r>
            <a:r>
              <a:rPr dirty="0" sz="1450" spc="-15">
                <a:latin typeface="Times New Roman"/>
                <a:cs typeface="Times New Roman"/>
              </a:rPr>
              <a:t>together, </a:t>
            </a:r>
            <a:r>
              <a:rPr dirty="0" sz="1450" spc="-10">
                <a:latin typeface="Times New Roman"/>
                <a:cs typeface="Times New Roman"/>
              </a:rPr>
              <a:t>and in </a:t>
            </a:r>
            <a:r>
              <a:rPr dirty="0" sz="1450" spc="-5">
                <a:latin typeface="Times New Roman"/>
                <a:cs typeface="Times New Roman"/>
              </a:rPr>
              <a:t>a </a:t>
            </a:r>
            <a:r>
              <a:rPr dirty="0" sz="1450" spc="-10">
                <a:latin typeface="Times New Roman"/>
                <a:cs typeface="Times New Roman"/>
              </a:rPr>
              <a:t>broken voice, and  helped </a:t>
            </a:r>
            <a:r>
              <a:rPr dirty="0" sz="1450" spc="-5">
                <a:latin typeface="Times New Roman"/>
                <a:cs typeface="Times New Roman"/>
              </a:rPr>
              <a:t>out by </a:t>
            </a:r>
            <a:r>
              <a:rPr dirty="0" sz="1450" spc="-10">
                <a:latin typeface="Times New Roman"/>
                <a:cs typeface="Times New Roman"/>
              </a:rPr>
              <a:t>the Doctor's interrogations, contrived at last to </a:t>
            </a:r>
            <a:r>
              <a:rPr dirty="0" sz="1450" spc="-5">
                <a:latin typeface="Times New Roman"/>
                <a:cs typeface="Times New Roman"/>
              </a:rPr>
              <a:t>put </a:t>
            </a:r>
            <a:r>
              <a:rPr dirty="0" sz="1450" spc="-10">
                <a:latin typeface="Times New Roman"/>
                <a:cs typeface="Times New Roman"/>
              </a:rPr>
              <a:t>him</a:t>
            </a:r>
            <a:r>
              <a:rPr dirty="0" sz="1450" spc="204">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possession </a:t>
            </a:r>
            <a:r>
              <a:rPr dirty="0" sz="1450" spc="-5">
                <a:latin typeface="Times New Roman"/>
                <a:cs typeface="Times New Roman"/>
              </a:rPr>
              <a:t>of </a:t>
            </a:r>
            <a:r>
              <a:rPr dirty="0" sz="1450" spc="-10">
                <a:latin typeface="Times New Roman"/>
                <a:cs typeface="Times New Roman"/>
              </a:rPr>
              <a:t>the facts. But the conversation between the Prince and Geraldine  </a:t>
            </a:r>
            <a:r>
              <a:rPr dirty="0" sz="1450" spc="-5">
                <a:latin typeface="Times New Roman"/>
                <a:cs typeface="Times New Roman"/>
              </a:rPr>
              <a:t>he </a:t>
            </a:r>
            <a:r>
              <a:rPr dirty="0" sz="1450" spc="-10">
                <a:latin typeface="Times New Roman"/>
                <a:cs typeface="Times New Roman"/>
              </a:rPr>
              <a:t>altogether omitted, as </a:t>
            </a:r>
            <a:r>
              <a:rPr dirty="0" sz="1450" spc="-5">
                <a:latin typeface="Times New Roman"/>
                <a:cs typeface="Times New Roman"/>
              </a:rPr>
              <a:t>he </a:t>
            </a:r>
            <a:r>
              <a:rPr dirty="0" sz="1450" spc="-10">
                <a:latin typeface="Times New Roman"/>
                <a:cs typeface="Times New Roman"/>
              </a:rPr>
              <a:t>had understood little </a:t>
            </a:r>
            <a:r>
              <a:rPr dirty="0" sz="1450" spc="-5">
                <a:latin typeface="Times New Roman"/>
                <a:cs typeface="Times New Roman"/>
              </a:rPr>
              <a:t>of </a:t>
            </a:r>
            <a:r>
              <a:rPr dirty="0" sz="1450" spc="-10">
                <a:latin typeface="Times New Roman"/>
                <a:cs typeface="Times New Roman"/>
              </a:rPr>
              <a:t>its purport, and had </a:t>
            </a:r>
            <a:r>
              <a:rPr dirty="0" sz="1450" spc="-5">
                <a:latin typeface="Times New Roman"/>
                <a:cs typeface="Times New Roman"/>
              </a:rPr>
              <a:t>no  </a:t>
            </a:r>
            <a:r>
              <a:rPr dirty="0" sz="1450" spc="-10">
                <a:latin typeface="Times New Roman"/>
                <a:cs typeface="Times New Roman"/>
              </a:rPr>
              <a:t>idea that it was in any way related to his own</a:t>
            </a:r>
            <a:r>
              <a:rPr dirty="0" sz="1450" spc="55">
                <a:latin typeface="Times New Roman"/>
                <a:cs typeface="Times New Roman"/>
              </a:rPr>
              <a:t> </a:t>
            </a:r>
            <a:r>
              <a:rPr dirty="0" sz="1450" spc="-10">
                <a:latin typeface="Times New Roman"/>
                <a:cs typeface="Times New Roman"/>
              </a:rPr>
              <a:t>misadventure.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"Alas!" cried </a:t>
            </a:r>
            <a:r>
              <a:rPr dirty="0" sz="1450" spc="-35">
                <a:latin typeface="Times New Roman"/>
                <a:cs typeface="Times New Roman"/>
              </a:rPr>
              <a:t>Dr. </a:t>
            </a:r>
            <a:r>
              <a:rPr dirty="0" sz="1450" spc="-10">
                <a:latin typeface="Times New Roman"/>
                <a:cs typeface="Times New Roman"/>
              </a:rPr>
              <a:t>Noel, "I am much abused, </a:t>
            </a:r>
            <a:r>
              <a:rPr dirty="0" sz="1450" spc="-5">
                <a:latin typeface="Times New Roman"/>
                <a:cs typeface="Times New Roman"/>
              </a:rPr>
              <a:t>or you </a:t>
            </a:r>
            <a:r>
              <a:rPr dirty="0" sz="1450" spc="-10">
                <a:latin typeface="Times New Roman"/>
                <a:cs typeface="Times New Roman"/>
              </a:rPr>
              <a:t>have fallen innocently into  the most dangerous hands in Europe. Poor </a:t>
            </a:r>
            <a:r>
              <a:rPr dirty="0" sz="1450" spc="-30">
                <a:latin typeface="Times New Roman"/>
                <a:cs typeface="Times New Roman"/>
              </a:rPr>
              <a:t>boy, </a:t>
            </a:r>
            <a:r>
              <a:rPr dirty="0" sz="1450" spc="-10">
                <a:latin typeface="Times New Roman"/>
                <a:cs typeface="Times New Roman"/>
              </a:rPr>
              <a:t>what </a:t>
            </a:r>
            <a:r>
              <a:rPr dirty="0" sz="1450" spc="-5">
                <a:latin typeface="Times New Roman"/>
                <a:cs typeface="Times New Roman"/>
              </a:rPr>
              <a:t>a pit </a:t>
            </a:r>
            <a:r>
              <a:rPr dirty="0" sz="1450" spc="-10">
                <a:latin typeface="Times New Roman"/>
                <a:cs typeface="Times New Roman"/>
              </a:rPr>
              <a:t>has been </a:t>
            </a:r>
            <a:r>
              <a:rPr dirty="0" sz="1450" spc="-5">
                <a:latin typeface="Times New Roman"/>
                <a:cs typeface="Times New Roman"/>
              </a:rPr>
              <a:t>dug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simplicity! into what </a:t>
            </a:r>
            <a:r>
              <a:rPr dirty="0" sz="1450" spc="-5">
                <a:latin typeface="Times New Roman"/>
                <a:cs typeface="Times New Roman"/>
              </a:rPr>
              <a:t>a </a:t>
            </a:r>
            <a:r>
              <a:rPr dirty="0" sz="1450" spc="-10">
                <a:latin typeface="Times New Roman"/>
                <a:cs typeface="Times New Roman"/>
              </a:rPr>
              <a:t>deadly peril have </a:t>
            </a:r>
            <a:r>
              <a:rPr dirty="0" sz="1450" spc="-5">
                <a:latin typeface="Times New Roman"/>
                <a:cs typeface="Times New Roman"/>
              </a:rPr>
              <a:t>your </a:t>
            </a:r>
            <a:r>
              <a:rPr dirty="0" sz="1450" spc="-10">
                <a:latin typeface="Times New Roman"/>
                <a:cs typeface="Times New Roman"/>
              </a:rPr>
              <a:t>unwary feet been  conducted! This man," </a:t>
            </a:r>
            <a:r>
              <a:rPr dirty="0" sz="1450" spc="-5">
                <a:latin typeface="Times New Roman"/>
                <a:cs typeface="Times New Roman"/>
              </a:rPr>
              <a:t>he </a:t>
            </a:r>
            <a:r>
              <a:rPr dirty="0" sz="1450" spc="-10">
                <a:latin typeface="Times New Roman"/>
                <a:cs typeface="Times New Roman"/>
              </a:rPr>
              <a:t>said, "this Englishman, whom </a:t>
            </a:r>
            <a:r>
              <a:rPr dirty="0" sz="1450" spc="-5">
                <a:latin typeface="Times New Roman"/>
                <a:cs typeface="Times New Roman"/>
              </a:rPr>
              <a:t>you </a:t>
            </a:r>
            <a:r>
              <a:rPr dirty="0" sz="1450" spc="-10">
                <a:latin typeface="Times New Roman"/>
                <a:cs typeface="Times New Roman"/>
              </a:rPr>
              <a:t>twice </a:t>
            </a:r>
            <a:r>
              <a:rPr dirty="0" sz="1450" spc="-35">
                <a:latin typeface="Times New Roman"/>
                <a:cs typeface="Times New Roman"/>
              </a:rPr>
              <a:t>saw, </a:t>
            </a:r>
            <a:r>
              <a:rPr dirty="0" sz="1450" spc="-10">
                <a:latin typeface="Times New Roman"/>
                <a:cs typeface="Times New Roman"/>
              </a:rPr>
              <a:t>and  whom </a:t>
            </a:r>
            <a:r>
              <a:rPr dirty="0" sz="1450" spc="-5">
                <a:latin typeface="Times New Roman"/>
                <a:cs typeface="Times New Roman"/>
              </a:rPr>
              <a:t>I </a:t>
            </a:r>
            <a:r>
              <a:rPr dirty="0" sz="1450" spc="-10">
                <a:latin typeface="Times New Roman"/>
                <a:cs typeface="Times New Roman"/>
              </a:rPr>
              <a:t>suspect to </a:t>
            </a:r>
            <a:r>
              <a:rPr dirty="0" sz="1450" spc="-5">
                <a:latin typeface="Times New Roman"/>
                <a:cs typeface="Times New Roman"/>
              </a:rPr>
              <a:t>be </a:t>
            </a:r>
            <a:r>
              <a:rPr dirty="0" sz="1450" spc="-10">
                <a:latin typeface="Times New Roman"/>
                <a:cs typeface="Times New Roman"/>
              </a:rPr>
              <a:t>the soul </a:t>
            </a:r>
            <a:r>
              <a:rPr dirty="0" sz="1450" spc="-5">
                <a:latin typeface="Times New Roman"/>
                <a:cs typeface="Times New Roman"/>
              </a:rPr>
              <a:t>of </a:t>
            </a:r>
            <a:r>
              <a:rPr dirty="0" sz="1450" spc="-10">
                <a:latin typeface="Times New Roman"/>
                <a:cs typeface="Times New Roman"/>
              </a:rPr>
              <a:t>the contrivance, can </a:t>
            </a:r>
            <a:r>
              <a:rPr dirty="0" sz="1450" spc="-5">
                <a:latin typeface="Times New Roman"/>
                <a:cs typeface="Times New Roman"/>
              </a:rPr>
              <a:t>you </a:t>
            </a:r>
            <a:r>
              <a:rPr dirty="0" sz="1450" spc="-10">
                <a:latin typeface="Times New Roman"/>
                <a:cs typeface="Times New Roman"/>
              </a:rPr>
              <a:t>describe him? </a:t>
            </a:r>
            <a:r>
              <a:rPr dirty="0" sz="1450" spc="-50">
                <a:latin typeface="Times New Roman"/>
                <a:cs typeface="Times New Roman"/>
              </a:rPr>
              <a:t>Was  </a:t>
            </a:r>
            <a:r>
              <a:rPr dirty="0" sz="1450" spc="-5">
                <a:latin typeface="Times New Roman"/>
                <a:cs typeface="Times New Roman"/>
              </a:rPr>
              <a:t>he young or </a:t>
            </a:r>
            <a:r>
              <a:rPr dirty="0" sz="1450" spc="-10">
                <a:latin typeface="Times New Roman"/>
                <a:cs typeface="Times New Roman"/>
              </a:rPr>
              <a:t>old? tall </a:t>
            </a:r>
            <a:r>
              <a:rPr dirty="0" sz="1450" spc="-5">
                <a:latin typeface="Times New Roman"/>
                <a:cs typeface="Times New Roman"/>
              </a:rPr>
              <a:t>or</a:t>
            </a:r>
            <a:r>
              <a:rPr dirty="0" sz="1450">
                <a:latin typeface="Times New Roman"/>
                <a:cs typeface="Times New Roman"/>
              </a:rPr>
              <a:t> </a:t>
            </a:r>
            <a:r>
              <a:rPr dirty="0" sz="1450" spc="-10">
                <a:latin typeface="Times New Roman"/>
                <a:cs typeface="Times New Roman"/>
              </a:rPr>
              <a:t>short?"</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But Silas, who, for all his </a:t>
            </a:r>
            <a:r>
              <a:rPr dirty="0" sz="1450" spc="-20">
                <a:latin typeface="Times New Roman"/>
                <a:cs typeface="Times New Roman"/>
              </a:rPr>
              <a:t>curiosity, </a:t>
            </a:r>
            <a:r>
              <a:rPr dirty="0" sz="1450" spc="-10">
                <a:latin typeface="Times New Roman"/>
                <a:cs typeface="Times New Roman"/>
              </a:rPr>
              <a:t>had </a:t>
            </a:r>
            <a:r>
              <a:rPr dirty="0" sz="1450" spc="-5">
                <a:latin typeface="Times New Roman"/>
                <a:cs typeface="Times New Roman"/>
              </a:rPr>
              <a:t>not a </a:t>
            </a:r>
            <a:r>
              <a:rPr dirty="0" sz="1450" spc="-10">
                <a:latin typeface="Times New Roman"/>
                <a:cs typeface="Times New Roman"/>
              </a:rPr>
              <a:t>seeing eye in his head, was able  to supply nothing </a:t>
            </a:r>
            <a:r>
              <a:rPr dirty="0" sz="1450" spc="-5">
                <a:latin typeface="Times New Roman"/>
                <a:cs typeface="Times New Roman"/>
              </a:rPr>
              <a:t>but </a:t>
            </a:r>
            <a:r>
              <a:rPr dirty="0" sz="1450" spc="-10">
                <a:latin typeface="Times New Roman"/>
                <a:cs typeface="Times New Roman"/>
              </a:rPr>
              <a:t>meagre generalities, which it was impossible to  recognise.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would have it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education in all schools!" cried the Doctor </a:t>
            </a:r>
            <a:r>
              <a:rPr dirty="0" sz="1450" spc="-20">
                <a:latin typeface="Times New Roman"/>
                <a:cs typeface="Times New Roman"/>
              </a:rPr>
              <a:t>angrily. </a:t>
            </a:r>
            <a:r>
              <a:rPr dirty="0" sz="1450" spc="320">
                <a:latin typeface="Times New Roman"/>
                <a:cs typeface="Times New Roman"/>
              </a:rPr>
              <a:t> </a:t>
            </a:r>
            <a:r>
              <a:rPr dirty="0" sz="1450" spc="-10">
                <a:latin typeface="Times New Roman"/>
                <a:cs typeface="Times New Roman"/>
              </a:rPr>
              <a:t>"Where is the use </a:t>
            </a:r>
            <a:r>
              <a:rPr dirty="0" sz="1450" spc="-5">
                <a:latin typeface="Times New Roman"/>
                <a:cs typeface="Times New Roman"/>
              </a:rPr>
              <a:t>of </a:t>
            </a:r>
            <a:r>
              <a:rPr dirty="0" sz="1450" spc="-10">
                <a:latin typeface="Times New Roman"/>
                <a:cs typeface="Times New Roman"/>
              </a:rPr>
              <a:t>eyesight and articulate speech if </a:t>
            </a:r>
            <a:r>
              <a:rPr dirty="0" sz="1450" spc="-5">
                <a:latin typeface="Times New Roman"/>
                <a:cs typeface="Times New Roman"/>
              </a:rPr>
              <a:t>a </a:t>
            </a:r>
            <a:r>
              <a:rPr dirty="0" sz="1450" spc="-10">
                <a:latin typeface="Times New Roman"/>
                <a:cs typeface="Times New Roman"/>
              </a:rPr>
              <a:t>man cannot observe  and recollect the features </a:t>
            </a:r>
            <a:r>
              <a:rPr dirty="0" sz="1450" spc="-5">
                <a:latin typeface="Times New Roman"/>
                <a:cs typeface="Times New Roman"/>
              </a:rPr>
              <a:t>of </a:t>
            </a:r>
            <a:r>
              <a:rPr dirty="0" sz="1450" spc="-10">
                <a:latin typeface="Times New Roman"/>
                <a:cs typeface="Times New Roman"/>
              </a:rPr>
              <a:t>his enemy? I, who know all the gangs </a:t>
            </a:r>
            <a:r>
              <a:rPr dirty="0" sz="1450" spc="-5">
                <a:latin typeface="Times New Roman"/>
                <a:cs typeface="Times New Roman"/>
              </a:rPr>
              <a:t>of </a:t>
            </a:r>
            <a:r>
              <a:rPr dirty="0" sz="1450" spc="-10">
                <a:latin typeface="Times New Roman"/>
                <a:cs typeface="Times New Roman"/>
              </a:rPr>
              <a:t>Europe,  might have identified him, and gained new weapons for </a:t>
            </a:r>
            <a:r>
              <a:rPr dirty="0" sz="1450" spc="-5">
                <a:latin typeface="Times New Roman"/>
                <a:cs typeface="Times New Roman"/>
              </a:rPr>
              <a:t>your </a:t>
            </a:r>
            <a:r>
              <a:rPr dirty="0" sz="1450" spc="-10">
                <a:latin typeface="Times New Roman"/>
                <a:cs typeface="Times New Roman"/>
              </a:rPr>
              <a:t>defence.  Cultivate this art in future, my </a:t>
            </a:r>
            <a:r>
              <a:rPr dirty="0" sz="1450" spc="-5">
                <a:latin typeface="Times New Roman"/>
                <a:cs typeface="Times New Roman"/>
              </a:rPr>
              <a:t>poor boy; you </a:t>
            </a:r>
            <a:r>
              <a:rPr dirty="0" sz="1450" spc="-10">
                <a:latin typeface="Times New Roman"/>
                <a:cs typeface="Times New Roman"/>
              </a:rPr>
              <a:t>may find it </a:t>
            </a:r>
            <a:r>
              <a:rPr dirty="0" sz="1450" spc="-5">
                <a:latin typeface="Times New Roman"/>
                <a:cs typeface="Times New Roman"/>
              </a:rPr>
              <a:t>of </a:t>
            </a:r>
            <a:r>
              <a:rPr dirty="0" sz="1450" spc="-10">
                <a:latin typeface="Times New Roman"/>
                <a:cs typeface="Times New Roman"/>
              </a:rPr>
              <a:t>momentous  service."</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"The future!" repeated Silas. "What future is there left for me except the  gallows?"</a:t>
            </a:r>
            <a:endParaRPr sz="1450">
              <a:latin typeface="Times New Roman"/>
              <a:cs typeface="Times New Roman"/>
            </a:endParaRPr>
          </a:p>
          <a:p>
            <a:pPr algn="just" marL="12700" marR="5080">
              <a:lnSpc>
                <a:spcPts val="1730"/>
              </a:lnSpc>
              <a:spcBef>
                <a:spcPts val="860"/>
              </a:spcBef>
            </a:pPr>
            <a:r>
              <a:rPr dirty="0" sz="1450" spc="-35">
                <a:latin typeface="Times New Roman"/>
                <a:cs typeface="Times New Roman"/>
              </a:rPr>
              <a:t>"Youth </a:t>
            </a:r>
            <a:r>
              <a:rPr dirty="0" sz="1450" spc="-10">
                <a:latin typeface="Times New Roman"/>
                <a:cs typeface="Times New Roman"/>
              </a:rPr>
              <a:t>is </a:t>
            </a:r>
            <a:r>
              <a:rPr dirty="0" sz="1450" spc="-5">
                <a:latin typeface="Times New Roman"/>
                <a:cs typeface="Times New Roman"/>
              </a:rPr>
              <a:t>but a </a:t>
            </a:r>
            <a:r>
              <a:rPr dirty="0" sz="1450" spc="-10">
                <a:latin typeface="Times New Roman"/>
                <a:cs typeface="Times New Roman"/>
              </a:rPr>
              <a:t>cowardly season," returned the Doctor; "and </a:t>
            </a:r>
            <a:r>
              <a:rPr dirty="0" sz="1450" spc="-5">
                <a:latin typeface="Times New Roman"/>
                <a:cs typeface="Times New Roman"/>
              </a:rPr>
              <a:t>a </a:t>
            </a:r>
            <a:r>
              <a:rPr dirty="0" sz="1450" spc="-10">
                <a:latin typeface="Times New Roman"/>
                <a:cs typeface="Times New Roman"/>
              </a:rPr>
              <a:t>man's own  troubles look blacker than they are.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old, </a:t>
            </a:r>
            <a:r>
              <a:rPr dirty="0" sz="1450" spc="-10">
                <a:latin typeface="Times New Roman"/>
                <a:cs typeface="Times New Roman"/>
              </a:rPr>
              <a:t>and yet </a:t>
            </a:r>
            <a:r>
              <a:rPr dirty="0" sz="1450" spc="-5">
                <a:latin typeface="Times New Roman"/>
                <a:cs typeface="Times New Roman"/>
              </a:rPr>
              <a:t>I </a:t>
            </a:r>
            <a:r>
              <a:rPr dirty="0" sz="1450" spc="-10">
                <a:latin typeface="Times New Roman"/>
                <a:cs typeface="Times New Roman"/>
              </a:rPr>
              <a:t>never</a:t>
            </a:r>
            <a:r>
              <a:rPr dirty="0" sz="1450" spc="85">
                <a:latin typeface="Times New Roman"/>
                <a:cs typeface="Times New Roman"/>
              </a:rPr>
              <a:t> </a:t>
            </a:r>
            <a:r>
              <a:rPr dirty="0" sz="1450" spc="-20">
                <a:latin typeface="Times New Roman"/>
                <a:cs typeface="Times New Roman"/>
              </a:rPr>
              <a:t>despair."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"Can </a:t>
            </a:r>
            <a:r>
              <a:rPr dirty="0" sz="1450" spc="-5">
                <a:latin typeface="Times New Roman"/>
                <a:cs typeface="Times New Roman"/>
              </a:rPr>
              <a:t>I </a:t>
            </a:r>
            <a:r>
              <a:rPr dirty="0" sz="1450" spc="-10">
                <a:latin typeface="Times New Roman"/>
                <a:cs typeface="Times New Roman"/>
              </a:rPr>
              <a:t>tell such </a:t>
            </a:r>
            <a:r>
              <a:rPr dirty="0" sz="1450" spc="-5">
                <a:latin typeface="Times New Roman"/>
                <a:cs typeface="Times New Roman"/>
              </a:rPr>
              <a:t>a </a:t>
            </a:r>
            <a:r>
              <a:rPr dirty="0" sz="1450" spc="-10">
                <a:latin typeface="Times New Roman"/>
                <a:cs typeface="Times New Roman"/>
              </a:rPr>
              <a:t>story to the police?" demanded</a:t>
            </a:r>
            <a:r>
              <a:rPr dirty="0" sz="1450" spc="35">
                <a:latin typeface="Times New Roman"/>
                <a:cs typeface="Times New Roman"/>
              </a:rPr>
              <a:t> </a:t>
            </a:r>
            <a:r>
              <a:rPr dirty="0" sz="1450" spc="-10">
                <a:latin typeface="Times New Roman"/>
                <a:cs typeface="Times New Roman"/>
              </a:rPr>
              <a:t>Silas.</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"Assuredly </a:t>
            </a:r>
            <a:r>
              <a:rPr dirty="0" sz="1450" spc="-5">
                <a:latin typeface="Times New Roman"/>
                <a:cs typeface="Times New Roman"/>
              </a:rPr>
              <a:t>not," </a:t>
            </a:r>
            <a:r>
              <a:rPr dirty="0" sz="1450" spc="-10">
                <a:latin typeface="Times New Roman"/>
                <a:cs typeface="Times New Roman"/>
              </a:rPr>
              <a:t>replied the </a:t>
            </a:r>
            <a:r>
              <a:rPr dirty="0" sz="1450" spc="-20">
                <a:latin typeface="Times New Roman"/>
                <a:cs typeface="Times New Roman"/>
              </a:rPr>
              <a:t>Doctor.</a:t>
            </a:r>
            <a:r>
              <a:rPr dirty="0" sz="1450" spc="320">
                <a:latin typeface="Times New Roman"/>
                <a:cs typeface="Times New Roman"/>
              </a:rPr>
              <a:t> </a:t>
            </a:r>
            <a:r>
              <a:rPr dirty="0" sz="1450" spc="-10">
                <a:latin typeface="Times New Roman"/>
                <a:cs typeface="Times New Roman"/>
              </a:rPr>
              <a:t>"From what </a:t>
            </a:r>
            <a:r>
              <a:rPr dirty="0" sz="1450" spc="-5">
                <a:latin typeface="Times New Roman"/>
                <a:cs typeface="Times New Roman"/>
              </a:rPr>
              <a:t>I </a:t>
            </a:r>
            <a:r>
              <a:rPr dirty="0" sz="1450" spc="-10">
                <a:latin typeface="Times New Roman"/>
                <a:cs typeface="Times New Roman"/>
              </a:rPr>
              <a:t>see already </a:t>
            </a:r>
            <a:r>
              <a:rPr dirty="0" sz="1450" spc="-5">
                <a:latin typeface="Times New Roman"/>
                <a:cs typeface="Times New Roman"/>
              </a:rPr>
              <a:t>of </a:t>
            </a:r>
            <a:r>
              <a:rPr dirty="0" sz="1450" spc="-10">
                <a:latin typeface="Times New Roman"/>
                <a:cs typeface="Times New Roman"/>
              </a:rPr>
              <a:t>the  machination in which </a:t>
            </a:r>
            <a:r>
              <a:rPr dirty="0" sz="1450" spc="-5">
                <a:latin typeface="Times New Roman"/>
                <a:cs typeface="Times New Roman"/>
              </a:rPr>
              <a:t>you </a:t>
            </a:r>
            <a:r>
              <a:rPr dirty="0" sz="1450" spc="-10">
                <a:latin typeface="Times New Roman"/>
                <a:cs typeface="Times New Roman"/>
              </a:rPr>
              <a:t>have been involved, </a:t>
            </a:r>
            <a:r>
              <a:rPr dirty="0" sz="1450" spc="-5">
                <a:latin typeface="Times New Roman"/>
                <a:cs typeface="Times New Roman"/>
              </a:rPr>
              <a:t>your </a:t>
            </a:r>
            <a:r>
              <a:rPr dirty="0" sz="1450" spc="-10">
                <a:latin typeface="Times New Roman"/>
                <a:cs typeface="Times New Roman"/>
              </a:rPr>
              <a:t>case is desperate </a:t>
            </a:r>
            <a:r>
              <a:rPr dirty="0" sz="1450" spc="-5">
                <a:latin typeface="Times New Roman"/>
                <a:cs typeface="Times New Roman"/>
              </a:rPr>
              <a:t>upon  </a:t>
            </a:r>
            <a:r>
              <a:rPr dirty="0" sz="1450" spc="-10">
                <a:latin typeface="Times New Roman"/>
                <a:cs typeface="Times New Roman"/>
              </a:rPr>
              <a:t>that side; and for the narrow eye </a:t>
            </a:r>
            <a:r>
              <a:rPr dirty="0" sz="1450" spc="-5">
                <a:latin typeface="Times New Roman"/>
                <a:cs typeface="Times New Roman"/>
              </a:rPr>
              <a:t>of </a:t>
            </a:r>
            <a:r>
              <a:rPr dirty="0" sz="1450" spc="-10">
                <a:latin typeface="Times New Roman"/>
                <a:cs typeface="Times New Roman"/>
              </a:rPr>
              <a:t>the authorities </a:t>
            </a:r>
            <a:r>
              <a:rPr dirty="0" sz="1450" spc="-5">
                <a:latin typeface="Times New Roman"/>
                <a:cs typeface="Times New Roman"/>
              </a:rPr>
              <a:t>you </a:t>
            </a:r>
            <a:r>
              <a:rPr dirty="0" sz="1450" spc="-10">
                <a:latin typeface="Times New Roman"/>
                <a:cs typeface="Times New Roman"/>
              </a:rPr>
              <a:t>are infallibly the guilty  person. And remember that we only know </a:t>
            </a:r>
            <a:r>
              <a:rPr dirty="0" sz="1450" spc="-5">
                <a:latin typeface="Times New Roman"/>
                <a:cs typeface="Times New Roman"/>
              </a:rPr>
              <a:t>a </a:t>
            </a:r>
            <a:r>
              <a:rPr dirty="0" sz="1450" spc="-10">
                <a:latin typeface="Times New Roman"/>
                <a:cs typeface="Times New Roman"/>
              </a:rPr>
              <a:t>portion </a:t>
            </a:r>
            <a:r>
              <a:rPr dirty="0" sz="1450" spc="-5">
                <a:latin typeface="Times New Roman"/>
                <a:cs typeface="Times New Roman"/>
              </a:rPr>
              <a:t>of </a:t>
            </a:r>
            <a:r>
              <a:rPr dirty="0" sz="1450" spc="-10">
                <a:latin typeface="Times New Roman"/>
                <a:cs typeface="Times New Roman"/>
              </a:rPr>
              <a:t>the plot; and the same  infamous contrivers have doubtless arranged many other circumstances which  would </a:t>
            </a:r>
            <a:r>
              <a:rPr dirty="0" sz="1450" spc="-5">
                <a:latin typeface="Times New Roman"/>
                <a:cs typeface="Times New Roman"/>
              </a:rPr>
              <a:t>be </a:t>
            </a:r>
            <a:r>
              <a:rPr dirty="0" sz="1450" spc="-10">
                <a:latin typeface="Times New Roman"/>
                <a:cs typeface="Times New Roman"/>
              </a:rPr>
              <a:t>elicited </a:t>
            </a:r>
            <a:r>
              <a:rPr dirty="0" sz="1450" spc="-5">
                <a:latin typeface="Times New Roman"/>
                <a:cs typeface="Times New Roman"/>
              </a:rPr>
              <a:t>by a </a:t>
            </a:r>
            <a:r>
              <a:rPr dirty="0" sz="1450" spc="-10">
                <a:latin typeface="Times New Roman"/>
                <a:cs typeface="Times New Roman"/>
              </a:rPr>
              <a:t>police </a:t>
            </a:r>
            <a:r>
              <a:rPr dirty="0" sz="1450" spc="-20">
                <a:latin typeface="Times New Roman"/>
                <a:cs typeface="Times New Roman"/>
              </a:rPr>
              <a:t>inquiry, </a:t>
            </a:r>
            <a:r>
              <a:rPr dirty="0" sz="1450" spc="-10">
                <a:latin typeface="Times New Roman"/>
                <a:cs typeface="Times New Roman"/>
              </a:rPr>
              <a:t>and help to fix the guilt more certainly  </a:t>
            </a:r>
            <a:r>
              <a:rPr dirty="0" sz="1450" spc="-5">
                <a:latin typeface="Times New Roman"/>
                <a:cs typeface="Times New Roman"/>
              </a:rPr>
              <a:t>upon your</a:t>
            </a:r>
            <a:r>
              <a:rPr dirty="0" sz="1450" spc="-10">
                <a:latin typeface="Times New Roman"/>
                <a:cs typeface="Times New Roman"/>
              </a:rPr>
              <a:t> innocence."</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"I am then lost, indeed!" cried</a:t>
            </a:r>
            <a:r>
              <a:rPr dirty="0" sz="1450" spc="20">
                <a:latin typeface="Times New Roman"/>
                <a:cs typeface="Times New Roman"/>
              </a:rPr>
              <a:t> </a:t>
            </a:r>
            <a:r>
              <a:rPr dirty="0" sz="1450" spc="-10">
                <a:latin typeface="Times New Roman"/>
                <a:cs typeface="Times New Roman"/>
              </a:rPr>
              <a:t>Silas.</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"I have </a:t>
            </a:r>
            <a:r>
              <a:rPr dirty="0" sz="1450" spc="-5">
                <a:latin typeface="Times New Roman"/>
                <a:cs typeface="Times New Roman"/>
              </a:rPr>
              <a:t>not </a:t>
            </a:r>
            <a:r>
              <a:rPr dirty="0" sz="1450" spc="-10">
                <a:latin typeface="Times New Roman"/>
                <a:cs typeface="Times New Roman"/>
              </a:rPr>
              <a:t>said </a:t>
            </a:r>
            <a:r>
              <a:rPr dirty="0" sz="1450" spc="-5">
                <a:latin typeface="Times New Roman"/>
                <a:cs typeface="Times New Roman"/>
              </a:rPr>
              <a:t>so," </a:t>
            </a:r>
            <a:r>
              <a:rPr dirty="0" sz="1450" spc="-10">
                <a:latin typeface="Times New Roman"/>
                <a:cs typeface="Times New Roman"/>
              </a:rPr>
              <a:t>answered </a:t>
            </a:r>
            <a:r>
              <a:rPr dirty="0" sz="1450" spc="-35">
                <a:latin typeface="Times New Roman"/>
                <a:cs typeface="Times New Roman"/>
              </a:rPr>
              <a:t>Dr. </a:t>
            </a:r>
            <a:r>
              <a:rPr dirty="0" sz="1450" spc="-10">
                <a:latin typeface="Times New Roman"/>
                <a:cs typeface="Times New Roman"/>
              </a:rPr>
              <a:t>Noel "for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cautious</a:t>
            </a:r>
            <a:r>
              <a:rPr dirty="0" sz="1450" spc="7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11430">
              <a:lnSpc>
                <a:spcPts val="1730"/>
              </a:lnSpc>
              <a:spcBef>
                <a:spcPts val="915"/>
              </a:spcBef>
            </a:pPr>
            <a:r>
              <a:rPr dirty="0" sz="1450" spc="-10">
                <a:latin typeface="Times New Roman"/>
                <a:cs typeface="Times New Roman"/>
              </a:rPr>
              <a:t>"But look at this!" objected Silas, pointing to the </a:t>
            </a:r>
            <a:r>
              <a:rPr dirty="0" sz="1450" spc="-25">
                <a:latin typeface="Times New Roman"/>
                <a:cs typeface="Times New Roman"/>
              </a:rPr>
              <a:t>body. </a:t>
            </a:r>
            <a:r>
              <a:rPr dirty="0" sz="1450" spc="-10">
                <a:latin typeface="Times New Roman"/>
                <a:cs typeface="Times New Roman"/>
              </a:rPr>
              <a:t>"Here is this object in  my bed;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explained,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disposed </a:t>
            </a:r>
            <a:r>
              <a:rPr dirty="0" sz="1450" spc="-5">
                <a:latin typeface="Times New Roman"/>
                <a:cs typeface="Times New Roman"/>
              </a:rPr>
              <a:t>of, 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regarded without  </a:t>
            </a:r>
            <a:r>
              <a:rPr dirty="0" sz="1450" spc="-20">
                <a:latin typeface="Times New Roman"/>
                <a:cs typeface="Times New Roman"/>
              </a:rPr>
              <a:t>horror."</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"Horror?" replied the </a:t>
            </a:r>
            <a:r>
              <a:rPr dirty="0" sz="1450" spc="-20">
                <a:latin typeface="Times New Roman"/>
                <a:cs typeface="Times New Roman"/>
              </a:rPr>
              <a:t>Doctor. </a:t>
            </a:r>
            <a:r>
              <a:rPr dirty="0" sz="1450" spc="-10">
                <a:latin typeface="Times New Roman"/>
                <a:cs typeface="Times New Roman"/>
              </a:rPr>
              <a:t>"No. When this sort </a:t>
            </a:r>
            <a:r>
              <a:rPr dirty="0" sz="1450" spc="-5">
                <a:latin typeface="Times New Roman"/>
                <a:cs typeface="Times New Roman"/>
              </a:rPr>
              <a:t>of </a:t>
            </a:r>
            <a:r>
              <a:rPr dirty="0" sz="1450" spc="-10">
                <a:latin typeface="Times New Roman"/>
                <a:cs typeface="Times New Roman"/>
              </a:rPr>
              <a:t>clock has run down, it is  </a:t>
            </a:r>
            <a:r>
              <a:rPr dirty="0" sz="1450" spc="-5">
                <a:latin typeface="Times New Roman"/>
                <a:cs typeface="Times New Roman"/>
              </a:rPr>
              <a:t>no</a:t>
            </a:r>
            <a:r>
              <a:rPr dirty="0" sz="1450" spc="70">
                <a:latin typeface="Times New Roman"/>
                <a:cs typeface="Times New Roman"/>
              </a:rPr>
              <a:t> </a:t>
            </a:r>
            <a:r>
              <a:rPr dirty="0" sz="1450" spc="-10">
                <a:latin typeface="Times New Roman"/>
                <a:cs typeface="Times New Roman"/>
              </a:rPr>
              <a:t>more</a:t>
            </a:r>
            <a:r>
              <a:rPr dirty="0" sz="1450" spc="70">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me</a:t>
            </a:r>
            <a:r>
              <a:rPr dirty="0" sz="1450" spc="70">
                <a:latin typeface="Times New Roman"/>
                <a:cs typeface="Times New Roman"/>
              </a:rPr>
              <a:t> </a:t>
            </a:r>
            <a:r>
              <a:rPr dirty="0" sz="1450" spc="-10">
                <a:latin typeface="Times New Roman"/>
                <a:cs typeface="Times New Roman"/>
              </a:rPr>
              <a:t>than</a:t>
            </a:r>
            <a:r>
              <a:rPr dirty="0" sz="1450" spc="70">
                <a:latin typeface="Times New Roman"/>
                <a:cs typeface="Times New Roman"/>
              </a:rPr>
              <a:t> </a:t>
            </a:r>
            <a:r>
              <a:rPr dirty="0" sz="1450" spc="-10">
                <a:latin typeface="Times New Roman"/>
                <a:cs typeface="Times New Roman"/>
              </a:rPr>
              <a:t>an</a:t>
            </a:r>
            <a:r>
              <a:rPr dirty="0" sz="1450" spc="70">
                <a:latin typeface="Times New Roman"/>
                <a:cs typeface="Times New Roman"/>
              </a:rPr>
              <a:t> </a:t>
            </a:r>
            <a:r>
              <a:rPr dirty="0" sz="1450" spc="-10">
                <a:latin typeface="Times New Roman"/>
                <a:cs typeface="Times New Roman"/>
              </a:rPr>
              <a:t>ingenious</a:t>
            </a:r>
            <a:r>
              <a:rPr dirty="0" sz="1450" spc="70">
                <a:latin typeface="Times New Roman"/>
                <a:cs typeface="Times New Roman"/>
              </a:rPr>
              <a:t> </a:t>
            </a:r>
            <a:r>
              <a:rPr dirty="0" sz="1450" spc="-10">
                <a:latin typeface="Times New Roman"/>
                <a:cs typeface="Times New Roman"/>
              </a:rPr>
              <a:t>piece</a:t>
            </a:r>
            <a:r>
              <a:rPr dirty="0" sz="1450" spc="70">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mechanism,</a:t>
            </a:r>
            <a:r>
              <a:rPr dirty="0" sz="1450" spc="70">
                <a:latin typeface="Times New Roman"/>
                <a:cs typeface="Times New Roman"/>
              </a:rPr>
              <a:t> </a:t>
            </a:r>
            <a:r>
              <a:rPr dirty="0" sz="1450" spc="-10">
                <a:latin typeface="Times New Roman"/>
                <a:cs typeface="Times New Roman"/>
              </a:rPr>
              <a:t>to</a:t>
            </a:r>
            <a:r>
              <a:rPr dirty="0" sz="1450" spc="75">
                <a:latin typeface="Times New Roman"/>
                <a:cs typeface="Times New Roman"/>
              </a:rPr>
              <a:t> </a:t>
            </a:r>
            <a:r>
              <a:rPr dirty="0" sz="1450" spc="-5">
                <a:latin typeface="Times New Roman"/>
                <a:cs typeface="Times New Roman"/>
              </a:rPr>
              <a:t>be</a:t>
            </a:r>
            <a:r>
              <a:rPr dirty="0" sz="1450" spc="70">
                <a:latin typeface="Times New Roman"/>
                <a:cs typeface="Times New Roman"/>
              </a:rPr>
              <a:t> </a:t>
            </a:r>
            <a:r>
              <a:rPr dirty="0" sz="1450" spc="-10">
                <a:latin typeface="Times New Roman"/>
                <a:cs typeface="Times New Roman"/>
              </a:rPr>
              <a:t>investigated</a:t>
            </a:r>
            <a:r>
              <a:rPr dirty="0" sz="1450" spc="70">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the </a:t>
            </a:r>
            <a:r>
              <a:rPr dirty="0" sz="1450" spc="-20">
                <a:latin typeface="Times New Roman"/>
                <a:cs typeface="Times New Roman"/>
              </a:rPr>
              <a:t>bistoury. </a:t>
            </a:r>
            <a:r>
              <a:rPr dirty="0" sz="1450" spc="-10">
                <a:latin typeface="Times New Roman"/>
                <a:cs typeface="Times New Roman"/>
              </a:rPr>
              <a:t>When blood is once cold and stagnant, it is </a:t>
            </a:r>
            <a:r>
              <a:rPr dirty="0" sz="1450" spc="-5">
                <a:latin typeface="Times New Roman"/>
                <a:cs typeface="Times New Roman"/>
              </a:rPr>
              <a:t>no </a:t>
            </a:r>
            <a:r>
              <a:rPr dirty="0" sz="1450" spc="-10">
                <a:latin typeface="Times New Roman"/>
                <a:cs typeface="Times New Roman"/>
              </a:rPr>
              <a:t>longer human  </a:t>
            </a:r>
            <a:r>
              <a:rPr dirty="0" sz="1450" spc="-5">
                <a:latin typeface="Times New Roman"/>
                <a:cs typeface="Times New Roman"/>
              </a:rPr>
              <a:t>blood; </a:t>
            </a:r>
            <a:r>
              <a:rPr dirty="0" sz="1450" spc="-10">
                <a:latin typeface="Times New Roman"/>
                <a:cs typeface="Times New Roman"/>
              </a:rPr>
              <a:t>when flesh is once dead, it is </a:t>
            </a:r>
            <a:r>
              <a:rPr dirty="0" sz="1450" spc="-5">
                <a:latin typeface="Times New Roman"/>
                <a:cs typeface="Times New Roman"/>
              </a:rPr>
              <a:t>no </a:t>
            </a:r>
            <a:r>
              <a:rPr dirty="0" sz="1450" spc="-10">
                <a:latin typeface="Times New Roman"/>
                <a:cs typeface="Times New Roman"/>
              </a:rPr>
              <a:t>longer that flesh which we desire in  </a:t>
            </a:r>
            <a:r>
              <a:rPr dirty="0" sz="1450" spc="-5">
                <a:latin typeface="Times New Roman"/>
                <a:cs typeface="Times New Roman"/>
              </a:rPr>
              <a:t>our </a:t>
            </a:r>
            <a:r>
              <a:rPr dirty="0" sz="1450" spc="-10">
                <a:latin typeface="Times New Roman"/>
                <a:cs typeface="Times New Roman"/>
              </a:rPr>
              <a:t>lovers and respect in </a:t>
            </a:r>
            <a:r>
              <a:rPr dirty="0" sz="1450" spc="-5">
                <a:latin typeface="Times New Roman"/>
                <a:cs typeface="Times New Roman"/>
              </a:rPr>
              <a:t>our </a:t>
            </a:r>
            <a:r>
              <a:rPr dirty="0" sz="1450" spc="-10">
                <a:latin typeface="Times New Roman"/>
                <a:cs typeface="Times New Roman"/>
              </a:rPr>
              <a:t>friends. The grace, the attraction, the </a:t>
            </a:r>
            <a:r>
              <a:rPr dirty="0" sz="1450" spc="-15">
                <a:latin typeface="Times New Roman"/>
                <a:cs typeface="Times New Roman"/>
              </a:rPr>
              <a:t>terror, </a:t>
            </a:r>
            <a:r>
              <a:rPr dirty="0" sz="1450" spc="-10">
                <a:latin typeface="Times New Roman"/>
                <a:cs typeface="Times New Roman"/>
              </a:rPr>
              <a:t>have  all </a:t>
            </a:r>
            <a:r>
              <a:rPr dirty="0" sz="1450" spc="-5">
                <a:latin typeface="Times New Roman"/>
                <a:cs typeface="Times New Roman"/>
              </a:rPr>
              <a:t>gone </a:t>
            </a:r>
            <a:r>
              <a:rPr dirty="0" sz="1450" spc="-10">
                <a:latin typeface="Times New Roman"/>
                <a:cs typeface="Times New Roman"/>
              </a:rPr>
              <a:t>from it with the animating spirit. Accustom yourself to look </a:t>
            </a:r>
            <a:r>
              <a:rPr dirty="0" sz="1450" spc="-5">
                <a:latin typeface="Times New Roman"/>
                <a:cs typeface="Times New Roman"/>
              </a:rPr>
              <a:t>upon </a:t>
            </a:r>
            <a:r>
              <a:rPr dirty="0" sz="1450" spc="-10">
                <a:latin typeface="Times New Roman"/>
                <a:cs typeface="Times New Roman"/>
              </a:rPr>
              <a:t>it  with composure; for if my scheme is practicable </a:t>
            </a:r>
            <a:r>
              <a:rPr dirty="0" sz="1450" spc="-5">
                <a:latin typeface="Times New Roman"/>
                <a:cs typeface="Times New Roman"/>
              </a:rPr>
              <a:t>you </a:t>
            </a:r>
            <a:r>
              <a:rPr dirty="0" sz="1450" spc="-10">
                <a:latin typeface="Times New Roman"/>
                <a:cs typeface="Times New Roman"/>
              </a:rPr>
              <a:t>will have to live some  days in constant proximity to that which now so greatly horrifies</a:t>
            </a:r>
            <a:r>
              <a:rPr dirty="0" sz="1450" spc="85">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12700" marR="1054100">
              <a:lnSpc>
                <a:spcPts val="1730"/>
              </a:lnSpc>
              <a:spcBef>
                <a:spcPts val="855"/>
              </a:spcBef>
            </a:pPr>
            <a:r>
              <a:rPr dirty="0" sz="1450" spc="-40">
                <a:latin typeface="Times New Roman"/>
                <a:cs typeface="Times New Roman"/>
              </a:rPr>
              <a:t>"Your </a:t>
            </a:r>
            <a:r>
              <a:rPr dirty="0" sz="1450" spc="-10">
                <a:latin typeface="Times New Roman"/>
                <a:cs typeface="Times New Roman"/>
              </a:rPr>
              <a:t>scheme?" cried Silas. "What is that? </a:t>
            </a:r>
            <a:r>
              <a:rPr dirty="0" sz="1450" spc="-35">
                <a:latin typeface="Times New Roman"/>
                <a:cs typeface="Times New Roman"/>
              </a:rPr>
              <a:t>Tell </a:t>
            </a:r>
            <a:r>
              <a:rPr dirty="0" sz="1450" spc="-10">
                <a:latin typeface="Times New Roman"/>
                <a:cs typeface="Times New Roman"/>
              </a:rPr>
              <a:t>me </a:t>
            </a:r>
            <a:r>
              <a:rPr dirty="0" sz="1450" spc="-20">
                <a:latin typeface="Times New Roman"/>
                <a:cs typeface="Times New Roman"/>
              </a:rPr>
              <a:t>speedily,  </a:t>
            </a:r>
            <a:r>
              <a:rPr dirty="0" sz="1450" spc="-10">
                <a:latin typeface="Times New Roman"/>
                <a:cs typeface="Times New Roman"/>
              </a:rPr>
              <a:t>Doctor; for </a:t>
            </a:r>
            <a:r>
              <a:rPr dirty="0" sz="1450" spc="-5">
                <a:latin typeface="Times New Roman"/>
                <a:cs typeface="Times New Roman"/>
              </a:rPr>
              <a:t>I </a:t>
            </a:r>
            <a:r>
              <a:rPr dirty="0" sz="1450" spc="-10">
                <a:latin typeface="Times New Roman"/>
                <a:cs typeface="Times New Roman"/>
              </a:rPr>
              <a:t>have scarcely courage enough to continue to</a:t>
            </a:r>
            <a:r>
              <a:rPr dirty="0" sz="1450" spc="125">
                <a:latin typeface="Times New Roman"/>
                <a:cs typeface="Times New Roman"/>
              </a:rPr>
              <a:t> </a:t>
            </a:r>
            <a:r>
              <a:rPr dirty="0" sz="1450" spc="-10">
                <a:latin typeface="Times New Roman"/>
                <a:cs typeface="Times New Roman"/>
              </a:rPr>
              <a:t>exist."</a:t>
            </a:r>
            <a:endParaRPr sz="1450">
              <a:latin typeface="Times New Roman"/>
              <a:cs typeface="Times New Roman"/>
            </a:endParaRPr>
          </a:p>
          <a:p>
            <a:pPr marL="12700" marR="5080">
              <a:lnSpc>
                <a:spcPts val="1730"/>
              </a:lnSpc>
              <a:spcBef>
                <a:spcPts val="860"/>
              </a:spcBef>
            </a:pPr>
            <a:r>
              <a:rPr dirty="0" sz="1450" spc="-15">
                <a:latin typeface="Times New Roman"/>
                <a:cs typeface="Times New Roman"/>
              </a:rPr>
              <a:t>Without </a:t>
            </a:r>
            <a:r>
              <a:rPr dirty="0" sz="1450" spc="-10">
                <a:latin typeface="Times New Roman"/>
                <a:cs typeface="Times New Roman"/>
              </a:rPr>
              <a:t>replying, Doctor Noel turned towards the bed, and proceeded to  examine the</a:t>
            </a:r>
            <a:r>
              <a:rPr dirty="0" sz="1450" spc="-5">
                <a:latin typeface="Times New Roman"/>
                <a:cs typeface="Times New Roman"/>
              </a:rPr>
              <a:t> </a:t>
            </a:r>
            <a:r>
              <a:rPr dirty="0" sz="1450" spc="-10">
                <a:latin typeface="Times New Roman"/>
                <a:cs typeface="Times New Roman"/>
              </a:rPr>
              <a:t>corpse.</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"Quite dead," </a:t>
            </a:r>
            <a:r>
              <a:rPr dirty="0" sz="1450" spc="-5">
                <a:latin typeface="Times New Roman"/>
                <a:cs typeface="Times New Roman"/>
              </a:rPr>
              <a:t>he </a:t>
            </a:r>
            <a:r>
              <a:rPr dirty="0" sz="1450" spc="-10">
                <a:latin typeface="Times New Roman"/>
                <a:cs typeface="Times New Roman"/>
              </a:rPr>
              <a:t>murmured. </a:t>
            </a:r>
            <a:r>
              <a:rPr dirty="0" sz="1450" spc="-40">
                <a:latin typeface="Times New Roman"/>
                <a:cs typeface="Times New Roman"/>
              </a:rPr>
              <a:t>"Yes,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had supposed, the pockets </a:t>
            </a:r>
            <a:r>
              <a:rPr dirty="0" sz="1450" spc="-25">
                <a:latin typeface="Times New Roman"/>
                <a:cs typeface="Times New Roman"/>
              </a:rPr>
              <a:t>empty. </a:t>
            </a:r>
            <a:r>
              <a:rPr dirty="0" sz="1450" spc="-45">
                <a:latin typeface="Times New Roman"/>
                <a:cs typeface="Times New Roman"/>
              </a:rPr>
              <a:t>Yes, </a:t>
            </a:r>
            <a:r>
              <a:rPr dirty="0" sz="1450" spc="270">
                <a:latin typeface="Times New Roman"/>
                <a:cs typeface="Times New Roman"/>
              </a:rPr>
              <a:t> </a:t>
            </a:r>
            <a:r>
              <a:rPr dirty="0" sz="1450" spc="-10">
                <a:latin typeface="Times New Roman"/>
                <a:cs typeface="Times New Roman"/>
              </a:rPr>
              <a:t>and the name cut </a:t>
            </a:r>
            <a:r>
              <a:rPr dirty="0" sz="1450" spc="-15">
                <a:latin typeface="Times New Roman"/>
                <a:cs typeface="Times New Roman"/>
              </a:rPr>
              <a:t>off </a:t>
            </a:r>
            <a:r>
              <a:rPr dirty="0" sz="1450" spc="-10">
                <a:latin typeface="Times New Roman"/>
                <a:cs typeface="Times New Roman"/>
              </a:rPr>
              <a:t>the shirt. Their work has been </a:t>
            </a:r>
            <a:r>
              <a:rPr dirty="0" sz="1450" spc="-5">
                <a:latin typeface="Times New Roman"/>
                <a:cs typeface="Times New Roman"/>
              </a:rPr>
              <a:t>done </a:t>
            </a:r>
            <a:r>
              <a:rPr dirty="0" sz="1450" spc="-10">
                <a:latin typeface="Times New Roman"/>
                <a:cs typeface="Times New Roman"/>
              </a:rPr>
              <a:t>thoroughly and well.  </a:t>
            </a:r>
            <a:r>
              <a:rPr dirty="0" sz="1450" spc="-15">
                <a:latin typeface="Times New Roman"/>
                <a:cs typeface="Times New Roman"/>
              </a:rPr>
              <a:t>Fortunately,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of </a:t>
            </a:r>
            <a:r>
              <a:rPr dirty="0" sz="1450" spc="-10">
                <a:latin typeface="Times New Roman"/>
                <a:cs typeface="Times New Roman"/>
              </a:rPr>
              <a:t>small</a:t>
            </a:r>
            <a:r>
              <a:rPr dirty="0" sz="1450" spc="5">
                <a:latin typeface="Times New Roman"/>
                <a:cs typeface="Times New Roman"/>
              </a:rPr>
              <a:t> </a:t>
            </a:r>
            <a:r>
              <a:rPr dirty="0" sz="1450" spc="-10">
                <a:latin typeface="Times New Roman"/>
                <a:cs typeface="Times New Roman"/>
              </a:rPr>
              <a:t>stature."</a:t>
            </a:r>
            <a:endParaRPr sz="1450">
              <a:latin typeface="Times New Roman"/>
              <a:cs typeface="Times New Roman"/>
            </a:endParaRPr>
          </a:p>
          <a:p>
            <a:pPr marL="12700" marR="754380">
              <a:lnSpc>
                <a:spcPts val="1730"/>
              </a:lnSpc>
              <a:spcBef>
                <a:spcPts val="860"/>
              </a:spcBef>
            </a:pPr>
            <a:r>
              <a:rPr dirty="0" sz="1450" spc="-10">
                <a:latin typeface="Times New Roman"/>
                <a:cs typeface="Times New Roman"/>
              </a:rPr>
              <a:t>Silas followed these words with an extreme </a:t>
            </a:r>
            <a:r>
              <a:rPr dirty="0" sz="1450" spc="-20">
                <a:latin typeface="Times New Roman"/>
                <a:cs typeface="Times New Roman"/>
              </a:rPr>
              <a:t>anxiety. </a:t>
            </a:r>
            <a:r>
              <a:rPr dirty="0" sz="1450" spc="-10">
                <a:latin typeface="Times New Roman"/>
                <a:cs typeface="Times New Roman"/>
              </a:rPr>
              <a:t>At last the  </a:t>
            </a:r>
            <a:r>
              <a:rPr dirty="0" sz="1450" spc="-15">
                <a:latin typeface="Times New Roman"/>
                <a:cs typeface="Times New Roman"/>
              </a:rPr>
              <a:t>Doctor, </a:t>
            </a:r>
            <a:r>
              <a:rPr dirty="0" sz="1450" spc="-10">
                <a:latin typeface="Times New Roman"/>
                <a:cs typeface="Times New Roman"/>
              </a:rPr>
              <a:t>his autopsy completed, took </a:t>
            </a:r>
            <a:r>
              <a:rPr dirty="0" sz="1450" spc="-5">
                <a:latin typeface="Times New Roman"/>
                <a:cs typeface="Times New Roman"/>
              </a:rPr>
              <a:t>a </a:t>
            </a:r>
            <a:r>
              <a:rPr dirty="0" sz="1450" spc="-10">
                <a:latin typeface="Times New Roman"/>
                <a:cs typeface="Times New Roman"/>
              </a:rPr>
              <a:t>chair and addressed the </a:t>
            </a:r>
            <a:r>
              <a:rPr dirty="0" sz="1450" spc="-5">
                <a:latin typeface="Times New Roman"/>
                <a:cs typeface="Times New Roman"/>
              </a:rPr>
              <a:t>young  </a:t>
            </a:r>
            <a:r>
              <a:rPr dirty="0" sz="1450" spc="-10">
                <a:latin typeface="Times New Roman"/>
                <a:cs typeface="Times New Roman"/>
              </a:rPr>
              <a:t>American with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smile.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"Since </a:t>
            </a:r>
            <a:r>
              <a:rPr dirty="0" sz="1450" spc="-5">
                <a:latin typeface="Times New Roman"/>
                <a:cs typeface="Times New Roman"/>
              </a:rPr>
              <a:t>I </a:t>
            </a:r>
            <a:r>
              <a:rPr dirty="0" sz="1450" spc="-10">
                <a:latin typeface="Times New Roman"/>
                <a:cs typeface="Times New Roman"/>
              </a:rPr>
              <a:t>came into </a:t>
            </a:r>
            <a:r>
              <a:rPr dirty="0" sz="1450" spc="-5">
                <a:latin typeface="Times New Roman"/>
                <a:cs typeface="Times New Roman"/>
              </a:rPr>
              <a:t>your </a:t>
            </a:r>
            <a:r>
              <a:rPr dirty="0" sz="1450" spc="-10">
                <a:latin typeface="Times New Roman"/>
                <a:cs typeface="Times New Roman"/>
              </a:rPr>
              <a:t>room," said he, "although my ears and my </a:t>
            </a:r>
            <a:r>
              <a:rPr dirty="0" sz="1450" spc="-5">
                <a:latin typeface="Times New Roman"/>
                <a:cs typeface="Times New Roman"/>
              </a:rPr>
              <a:t>tongue  </a:t>
            </a:r>
            <a:r>
              <a:rPr dirty="0" sz="1450" spc="-10">
                <a:latin typeface="Times New Roman"/>
                <a:cs typeface="Times New Roman"/>
              </a:rPr>
              <a:t>have been so </a:t>
            </a:r>
            <a:r>
              <a:rPr dirty="0" sz="1450" spc="-25">
                <a:latin typeface="Times New Roman"/>
                <a:cs typeface="Times New Roman"/>
              </a:rPr>
              <a:t>busy,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5">
                <a:latin typeface="Times New Roman"/>
                <a:cs typeface="Times New Roman"/>
              </a:rPr>
              <a:t>suffered </a:t>
            </a:r>
            <a:r>
              <a:rPr dirty="0" sz="1450" spc="-10">
                <a:latin typeface="Times New Roman"/>
                <a:cs typeface="Times New Roman"/>
              </a:rPr>
              <a:t>my eyes to remain idle. </a:t>
            </a:r>
            <a:r>
              <a:rPr dirty="0" sz="1450" spc="-5">
                <a:latin typeface="Times New Roman"/>
                <a:cs typeface="Times New Roman"/>
              </a:rPr>
              <a:t>I </a:t>
            </a:r>
            <a:r>
              <a:rPr dirty="0" sz="1450" spc="-10">
                <a:latin typeface="Times New Roman"/>
                <a:cs typeface="Times New Roman"/>
              </a:rPr>
              <a:t>noted </a:t>
            </a:r>
            <a:r>
              <a:rPr dirty="0" sz="1450" spc="-5">
                <a:latin typeface="Times New Roman"/>
                <a:cs typeface="Times New Roman"/>
              </a:rPr>
              <a:t>a </a:t>
            </a:r>
            <a:r>
              <a:rPr dirty="0" sz="1450" spc="-10">
                <a:latin typeface="Times New Roman"/>
                <a:cs typeface="Times New Roman"/>
              </a:rPr>
              <a:t>little  while ago that </a:t>
            </a:r>
            <a:r>
              <a:rPr dirty="0" sz="1450" spc="-5">
                <a:latin typeface="Times New Roman"/>
                <a:cs typeface="Times New Roman"/>
              </a:rPr>
              <a:t>you </a:t>
            </a:r>
            <a:r>
              <a:rPr dirty="0" sz="1450" spc="-10">
                <a:latin typeface="Times New Roman"/>
                <a:cs typeface="Times New Roman"/>
              </a:rPr>
              <a:t>have there, in the </a:t>
            </a:r>
            <a:r>
              <a:rPr dirty="0" sz="1450" spc="-15">
                <a:latin typeface="Times New Roman"/>
                <a:cs typeface="Times New Roman"/>
              </a:rPr>
              <a:t>corner, </a:t>
            </a:r>
            <a:r>
              <a:rPr dirty="0" sz="1450" spc="-5">
                <a:latin typeface="Times New Roman"/>
                <a:cs typeface="Times New Roman"/>
              </a:rPr>
              <a:t>one of </a:t>
            </a:r>
            <a:r>
              <a:rPr dirty="0" sz="1450" spc="-10">
                <a:latin typeface="Times New Roman"/>
                <a:cs typeface="Times New Roman"/>
              </a:rPr>
              <a:t>those monstrous  constructions which </a:t>
            </a:r>
            <a:r>
              <a:rPr dirty="0" sz="1450" spc="-5">
                <a:latin typeface="Times New Roman"/>
                <a:cs typeface="Times New Roman"/>
              </a:rPr>
              <a:t>your </a:t>
            </a:r>
            <a:r>
              <a:rPr dirty="0" sz="1450" spc="-10">
                <a:latin typeface="Times New Roman"/>
                <a:cs typeface="Times New Roman"/>
              </a:rPr>
              <a:t>fellow- countrymen carry with them into all quarters  </a:t>
            </a:r>
            <a:r>
              <a:rPr dirty="0" sz="1450" spc="-5">
                <a:latin typeface="Times New Roman"/>
                <a:cs typeface="Times New Roman"/>
              </a:rPr>
              <a:t>of </a:t>
            </a:r>
            <a:r>
              <a:rPr dirty="0" sz="1450" spc="-10">
                <a:latin typeface="Times New Roman"/>
                <a:cs typeface="Times New Roman"/>
              </a:rPr>
              <a:t>the globe </a:t>
            </a:r>
            <a:r>
              <a:rPr dirty="0" sz="1450" spc="-5">
                <a:latin typeface="Times New Roman"/>
                <a:cs typeface="Times New Roman"/>
              </a:rPr>
              <a: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a </a:t>
            </a:r>
            <a:r>
              <a:rPr dirty="0" sz="1450" spc="-10">
                <a:latin typeface="Times New Roman"/>
                <a:cs typeface="Times New Roman"/>
              </a:rPr>
              <a:t>Saratoga trunk. Until this moment </a:t>
            </a:r>
            <a:r>
              <a:rPr dirty="0" sz="1450" spc="-5">
                <a:latin typeface="Times New Roman"/>
                <a:cs typeface="Times New Roman"/>
              </a:rPr>
              <a:t>I </a:t>
            </a:r>
            <a:r>
              <a:rPr dirty="0" sz="1450" spc="-10">
                <a:latin typeface="Times New Roman"/>
                <a:cs typeface="Times New Roman"/>
              </a:rPr>
              <a:t>have never been  able to conceive the utility </a:t>
            </a:r>
            <a:r>
              <a:rPr dirty="0" sz="1450" spc="-5">
                <a:latin typeface="Times New Roman"/>
                <a:cs typeface="Times New Roman"/>
              </a:rPr>
              <a:t>of </a:t>
            </a:r>
            <a:r>
              <a:rPr dirty="0" sz="1450" spc="-10">
                <a:latin typeface="Times New Roman"/>
                <a:cs typeface="Times New Roman"/>
              </a:rPr>
              <a:t>these erections;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began to have </a:t>
            </a:r>
            <a:r>
              <a:rPr dirty="0" sz="1450" spc="-5">
                <a:latin typeface="Times New Roman"/>
                <a:cs typeface="Times New Roman"/>
              </a:rPr>
              <a:t>a  </a:t>
            </a:r>
            <a:r>
              <a:rPr dirty="0" sz="1450" spc="-20">
                <a:latin typeface="Times New Roman"/>
                <a:cs typeface="Times New Roman"/>
              </a:rPr>
              <a:t>glimmer. </a:t>
            </a:r>
            <a:r>
              <a:rPr dirty="0" sz="1450" spc="-10">
                <a:latin typeface="Times New Roman"/>
                <a:cs typeface="Times New Roman"/>
              </a:rPr>
              <a:t>Whether it was for convenience in the slave trade, </a:t>
            </a:r>
            <a:r>
              <a:rPr dirty="0" sz="1450" spc="-5">
                <a:latin typeface="Times New Roman"/>
                <a:cs typeface="Times New Roman"/>
              </a:rPr>
              <a:t>or </a:t>
            </a:r>
            <a:r>
              <a:rPr dirty="0" sz="1450" spc="-10">
                <a:latin typeface="Times New Roman"/>
                <a:cs typeface="Times New Roman"/>
              </a:rPr>
              <a:t>to obviate the  results </a:t>
            </a:r>
            <a:r>
              <a:rPr dirty="0" sz="1450" spc="-5">
                <a:latin typeface="Times New Roman"/>
                <a:cs typeface="Times New Roman"/>
              </a:rPr>
              <a:t>of </a:t>
            </a:r>
            <a:r>
              <a:rPr dirty="0" sz="1450" spc="-10">
                <a:latin typeface="Times New Roman"/>
                <a:cs typeface="Times New Roman"/>
              </a:rPr>
              <a:t>too ready an employment </a:t>
            </a:r>
            <a:r>
              <a:rPr dirty="0" sz="1450" spc="-5">
                <a:latin typeface="Times New Roman"/>
                <a:cs typeface="Times New Roman"/>
              </a:rPr>
              <a:t>of </a:t>
            </a:r>
            <a:r>
              <a:rPr dirty="0" sz="1450" spc="-10">
                <a:latin typeface="Times New Roman"/>
                <a:cs typeface="Times New Roman"/>
              </a:rPr>
              <a:t>the bowie- knife, </a:t>
            </a:r>
            <a:r>
              <a:rPr dirty="0" sz="1450" spc="-5">
                <a:latin typeface="Times New Roman"/>
                <a:cs typeface="Times New Roman"/>
              </a:rPr>
              <a:t>I </a:t>
            </a:r>
            <a:r>
              <a:rPr dirty="0" sz="1450" spc="-10">
                <a:latin typeface="Times New Roman"/>
                <a:cs typeface="Times New Roman"/>
              </a:rPr>
              <a:t>cannot bring myself  to decide. But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see plainly </a:t>
            </a:r>
            <a:r>
              <a:rPr dirty="0" sz="1450" spc="-5">
                <a:latin typeface="Times New Roman"/>
                <a:cs typeface="Times New Roman"/>
              </a:rPr>
              <a:t>- </a:t>
            </a:r>
            <a:r>
              <a:rPr dirty="0" sz="1450" spc="-10">
                <a:latin typeface="Times New Roman"/>
                <a:cs typeface="Times New Roman"/>
              </a:rPr>
              <a:t>the object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box </a:t>
            </a:r>
            <a:r>
              <a:rPr dirty="0" sz="1450" spc="-10">
                <a:latin typeface="Times New Roman"/>
                <a:cs typeface="Times New Roman"/>
              </a:rPr>
              <a:t>is to contain </a:t>
            </a:r>
            <a:r>
              <a:rPr dirty="0" sz="1450" spc="-5">
                <a:latin typeface="Times New Roman"/>
                <a:cs typeface="Times New Roman"/>
              </a:rPr>
              <a:t>a  </a:t>
            </a:r>
            <a:r>
              <a:rPr dirty="0" sz="1450" spc="-10">
                <a:latin typeface="Times New Roman"/>
                <a:cs typeface="Times New Roman"/>
              </a:rPr>
              <a:t>human </a:t>
            </a:r>
            <a:r>
              <a:rPr dirty="0" sz="1450" spc="-25">
                <a:latin typeface="Times New Roman"/>
                <a:cs typeface="Times New Roman"/>
              </a:rPr>
              <a:t>body.</a:t>
            </a:r>
            <a:endParaRPr sz="1450">
              <a:latin typeface="Times New Roman"/>
              <a:cs typeface="Times New Roman"/>
            </a:endParaRPr>
          </a:p>
          <a:p>
            <a:pPr algn="just" marL="12700">
              <a:lnSpc>
                <a:spcPct val="100000"/>
              </a:lnSpc>
              <a:spcBef>
                <a:spcPts val="785"/>
              </a:spcBef>
            </a:pPr>
            <a:r>
              <a:rPr dirty="0" sz="1450" spc="-20">
                <a:latin typeface="Times New Roman"/>
                <a:cs typeface="Times New Roman"/>
              </a:rPr>
              <a:t>"Surely," </a:t>
            </a:r>
            <a:r>
              <a:rPr dirty="0" sz="1450" spc="-10">
                <a:latin typeface="Times New Roman"/>
                <a:cs typeface="Times New Roman"/>
              </a:rPr>
              <a:t>cried Silas, "surely this is </a:t>
            </a:r>
            <a:r>
              <a:rPr dirty="0" sz="1450" spc="-5">
                <a:latin typeface="Times New Roman"/>
                <a:cs typeface="Times New Roman"/>
              </a:rPr>
              <a:t>not a </a:t>
            </a:r>
            <a:r>
              <a:rPr dirty="0" sz="1450" spc="-10">
                <a:latin typeface="Times New Roman"/>
                <a:cs typeface="Times New Roman"/>
              </a:rPr>
              <a:t>time for</a:t>
            </a:r>
            <a:r>
              <a:rPr dirty="0" sz="1450" spc="50">
                <a:latin typeface="Times New Roman"/>
                <a:cs typeface="Times New Roman"/>
              </a:rPr>
              <a:t> </a:t>
            </a:r>
            <a:r>
              <a:rPr dirty="0" sz="1450" spc="-10">
                <a:latin typeface="Times New Roman"/>
                <a:cs typeface="Times New Roman"/>
              </a:rPr>
              <a:t>jesting."</a:t>
            </a:r>
            <a:endParaRPr sz="1450">
              <a:latin typeface="Times New Roman"/>
              <a:cs typeface="Times New Roman"/>
            </a:endParaRPr>
          </a:p>
          <a:p>
            <a:pPr algn="just" marL="12700" marR="6985">
              <a:lnSpc>
                <a:spcPts val="1730"/>
              </a:lnSpc>
              <a:spcBef>
                <a:spcPts val="915"/>
              </a:spcBef>
            </a:pP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may express myself with some degree </a:t>
            </a:r>
            <a:r>
              <a:rPr dirty="0" sz="1450" spc="-5">
                <a:latin typeface="Times New Roman"/>
                <a:cs typeface="Times New Roman"/>
              </a:rPr>
              <a:t>of </a:t>
            </a:r>
            <a:r>
              <a:rPr dirty="0" sz="1450" spc="-15">
                <a:latin typeface="Times New Roman"/>
                <a:cs typeface="Times New Roman"/>
              </a:rPr>
              <a:t>pleasantry," </a:t>
            </a:r>
            <a:r>
              <a:rPr dirty="0" sz="1450" spc="-10">
                <a:latin typeface="Times New Roman"/>
                <a:cs typeface="Times New Roman"/>
              </a:rPr>
              <a:t>replied the  </a:t>
            </a:r>
            <a:r>
              <a:rPr dirty="0" sz="1450" spc="-15">
                <a:latin typeface="Times New Roman"/>
                <a:cs typeface="Times New Roman"/>
              </a:rPr>
              <a:t>Doctor, </a:t>
            </a:r>
            <a:r>
              <a:rPr dirty="0" sz="1450" spc="-10">
                <a:latin typeface="Times New Roman"/>
                <a:cs typeface="Times New Roman"/>
              </a:rPr>
              <a:t>"the purport </a:t>
            </a:r>
            <a:r>
              <a:rPr dirty="0" sz="1450" spc="-5">
                <a:latin typeface="Times New Roman"/>
                <a:cs typeface="Times New Roman"/>
              </a:rPr>
              <a:t>of </a:t>
            </a:r>
            <a:r>
              <a:rPr dirty="0" sz="1450" spc="-10">
                <a:latin typeface="Times New Roman"/>
                <a:cs typeface="Times New Roman"/>
              </a:rPr>
              <a:t>my words is entirely serious. And the first thing we  have to </a:t>
            </a:r>
            <a:r>
              <a:rPr dirty="0" sz="1450" spc="-5">
                <a:latin typeface="Times New Roman"/>
                <a:cs typeface="Times New Roman"/>
              </a:rPr>
              <a:t>do, </a:t>
            </a:r>
            <a:r>
              <a:rPr dirty="0" sz="1450" spc="-10">
                <a:latin typeface="Times New Roman"/>
                <a:cs typeface="Times New Roman"/>
              </a:rPr>
              <a:t>my </a:t>
            </a:r>
            <a:r>
              <a:rPr dirty="0" sz="1450" spc="-5">
                <a:latin typeface="Times New Roman"/>
                <a:cs typeface="Times New Roman"/>
              </a:rPr>
              <a:t>young </a:t>
            </a:r>
            <a:r>
              <a:rPr dirty="0" sz="1450" spc="-10">
                <a:latin typeface="Times New Roman"/>
                <a:cs typeface="Times New Roman"/>
              </a:rPr>
              <a:t>friend, is to empty </a:t>
            </a:r>
            <a:r>
              <a:rPr dirty="0" sz="1450" spc="-5">
                <a:latin typeface="Times New Roman"/>
                <a:cs typeface="Times New Roman"/>
              </a:rPr>
              <a:t>your </a:t>
            </a:r>
            <a:r>
              <a:rPr dirty="0" sz="1450" spc="-15">
                <a:latin typeface="Times New Roman"/>
                <a:cs typeface="Times New Roman"/>
              </a:rPr>
              <a:t>coffer </a:t>
            </a:r>
            <a:r>
              <a:rPr dirty="0" sz="1450" spc="-5">
                <a:latin typeface="Times New Roman"/>
                <a:cs typeface="Times New Roman"/>
              </a:rPr>
              <a:t>of </a:t>
            </a:r>
            <a:r>
              <a:rPr dirty="0" sz="1450" spc="-10">
                <a:latin typeface="Times New Roman"/>
                <a:cs typeface="Times New Roman"/>
              </a:rPr>
              <a:t>all that it</a:t>
            </a:r>
            <a:r>
              <a:rPr dirty="0" sz="1450" spc="110">
                <a:latin typeface="Times New Roman"/>
                <a:cs typeface="Times New Roman"/>
              </a:rPr>
              <a:t> </a:t>
            </a:r>
            <a:r>
              <a:rPr dirty="0" sz="1450" spc="-10">
                <a:latin typeface="Times New Roman"/>
                <a:cs typeface="Times New Roman"/>
              </a:rPr>
              <a:t>contains."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Silas, obeying the authority </a:t>
            </a:r>
            <a:r>
              <a:rPr dirty="0" sz="1450" spc="-5">
                <a:latin typeface="Times New Roman"/>
                <a:cs typeface="Times New Roman"/>
              </a:rPr>
              <a:t>of </a:t>
            </a:r>
            <a:r>
              <a:rPr dirty="0" sz="1450" spc="-10">
                <a:latin typeface="Times New Roman"/>
                <a:cs typeface="Times New Roman"/>
              </a:rPr>
              <a:t>Doctor Noel, </a:t>
            </a:r>
            <a:r>
              <a:rPr dirty="0" sz="1450" spc="-5">
                <a:latin typeface="Times New Roman"/>
                <a:cs typeface="Times New Roman"/>
              </a:rPr>
              <a:t>put </a:t>
            </a:r>
            <a:r>
              <a:rPr dirty="0" sz="1450" spc="-10">
                <a:latin typeface="Times New Roman"/>
                <a:cs typeface="Times New Roman"/>
              </a:rPr>
              <a:t>himself at his disposition. The  Saratoga trunk was soon gutted </a:t>
            </a:r>
            <a:r>
              <a:rPr dirty="0" sz="1450" spc="-5">
                <a:latin typeface="Times New Roman"/>
                <a:cs typeface="Times New Roman"/>
              </a:rPr>
              <a:t>of </a:t>
            </a:r>
            <a:r>
              <a:rPr dirty="0" sz="1450" spc="-10">
                <a:latin typeface="Times New Roman"/>
                <a:cs typeface="Times New Roman"/>
              </a:rPr>
              <a:t>its contents, which made </a:t>
            </a:r>
            <a:r>
              <a:rPr dirty="0" sz="1450" spc="-5">
                <a:latin typeface="Times New Roman"/>
                <a:cs typeface="Times New Roman"/>
              </a:rPr>
              <a:t>a </a:t>
            </a:r>
            <a:r>
              <a:rPr dirty="0" sz="1450" spc="-10">
                <a:latin typeface="Times New Roman"/>
                <a:cs typeface="Times New Roman"/>
              </a:rPr>
              <a:t>considerable  litter </a:t>
            </a:r>
            <a:r>
              <a:rPr dirty="0" sz="1450" spc="-5">
                <a:latin typeface="Times New Roman"/>
                <a:cs typeface="Times New Roman"/>
              </a:rPr>
              <a:t>on </a:t>
            </a:r>
            <a:r>
              <a:rPr dirty="0" sz="1450" spc="-10">
                <a:latin typeface="Times New Roman"/>
                <a:cs typeface="Times New Roman"/>
              </a:rPr>
              <a:t>the floor; and then </a:t>
            </a:r>
            <a:r>
              <a:rPr dirty="0" sz="1450" spc="-5">
                <a:latin typeface="Times New Roman"/>
                <a:cs typeface="Times New Roman"/>
              </a:rPr>
              <a:t>- </a:t>
            </a:r>
            <a:r>
              <a:rPr dirty="0" sz="1450" spc="-10">
                <a:latin typeface="Times New Roman"/>
                <a:cs typeface="Times New Roman"/>
              </a:rPr>
              <a:t>Silas taking the heels and the Doctor supporting  the shoulders </a:t>
            </a:r>
            <a:r>
              <a:rPr dirty="0" sz="1450" spc="-5">
                <a:latin typeface="Times New Roman"/>
                <a:cs typeface="Times New Roman"/>
              </a:rPr>
              <a:t>- </a:t>
            </a:r>
            <a:r>
              <a:rPr dirty="0" sz="1450" spc="-10">
                <a:latin typeface="Times New Roman"/>
                <a:cs typeface="Times New Roman"/>
              </a:rPr>
              <a:t>the </a:t>
            </a:r>
            <a:r>
              <a:rPr dirty="0" sz="1450" spc="-5">
                <a:latin typeface="Times New Roman"/>
                <a:cs typeface="Times New Roman"/>
              </a:rPr>
              <a:t>body of </a:t>
            </a:r>
            <a:r>
              <a:rPr dirty="0" sz="1450" spc="-10">
                <a:latin typeface="Times New Roman"/>
                <a:cs typeface="Times New Roman"/>
              </a:rPr>
              <a:t>the murdered man was carried from the bed, and,  after some </a:t>
            </a:r>
            <a:r>
              <a:rPr dirty="0" sz="1450" spc="-20">
                <a:latin typeface="Times New Roman"/>
                <a:cs typeface="Times New Roman"/>
              </a:rPr>
              <a:t>difficulty, </a:t>
            </a:r>
            <a:r>
              <a:rPr dirty="0" sz="1450" spc="-10">
                <a:latin typeface="Times New Roman"/>
                <a:cs typeface="Times New Roman"/>
              </a:rPr>
              <a:t>doubled </a:t>
            </a:r>
            <a:r>
              <a:rPr dirty="0" sz="1450" spc="-5">
                <a:latin typeface="Times New Roman"/>
                <a:cs typeface="Times New Roman"/>
              </a:rPr>
              <a:t>up </a:t>
            </a:r>
            <a:r>
              <a:rPr dirty="0" sz="1450" spc="-10">
                <a:latin typeface="Times New Roman"/>
                <a:cs typeface="Times New Roman"/>
              </a:rPr>
              <a:t>and inserted whole into the empty </a:t>
            </a:r>
            <a:r>
              <a:rPr dirty="0" sz="1450" spc="-5">
                <a:latin typeface="Times New Roman"/>
                <a:cs typeface="Times New Roman"/>
              </a:rPr>
              <a:t>box. </a:t>
            </a:r>
            <a:r>
              <a:rPr dirty="0" sz="1450" spc="-25">
                <a:latin typeface="Times New Roman"/>
                <a:cs typeface="Times New Roman"/>
              </a:rPr>
              <a:t>With  </a:t>
            </a:r>
            <a:r>
              <a:rPr dirty="0" sz="1450" spc="-10">
                <a:latin typeface="Times New Roman"/>
                <a:cs typeface="Times New Roman"/>
              </a:rPr>
              <a:t>an </a:t>
            </a:r>
            <a:r>
              <a:rPr dirty="0" sz="1450" spc="-15">
                <a:latin typeface="Times New Roman"/>
                <a:cs typeface="Times New Roman"/>
              </a:rPr>
              <a:t>effort </a:t>
            </a:r>
            <a:r>
              <a:rPr dirty="0" sz="1450" spc="-5">
                <a:latin typeface="Times New Roman"/>
                <a:cs typeface="Times New Roman"/>
              </a:rPr>
              <a:t>on </a:t>
            </a:r>
            <a:r>
              <a:rPr dirty="0" sz="1450" spc="-10">
                <a:latin typeface="Times New Roman"/>
                <a:cs typeface="Times New Roman"/>
              </a:rPr>
              <a:t>the part </a:t>
            </a:r>
            <a:r>
              <a:rPr dirty="0" sz="1450" spc="-5">
                <a:latin typeface="Times New Roman"/>
                <a:cs typeface="Times New Roman"/>
              </a:rPr>
              <a:t>of both, </a:t>
            </a:r>
            <a:r>
              <a:rPr dirty="0" sz="1450" spc="-10">
                <a:latin typeface="Times New Roman"/>
                <a:cs typeface="Times New Roman"/>
              </a:rPr>
              <a:t>the lid was forced down </a:t>
            </a:r>
            <a:r>
              <a:rPr dirty="0" sz="1450" spc="-5">
                <a:latin typeface="Times New Roman"/>
                <a:cs typeface="Times New Roman"/>
              </a:rPr>
              <a:t>upon </a:t>
            </a:r>
            <a:r>
              <a:rPr dirty="0" sz="1450" spc="-10">
                <a:latin typeface="Times New Roman"/>
                <a:cs typeface="Times New Roman"/>
              </a:rPr>
              <a:t>this unusual  baggage, and the trunk was locked and corded </a:t>
            </a:r>
            <a:r>
              <a:rPr dirty="0" sz="1450" spc="-5">
                <a:latin typeface="Times New Roman"/>
                <a:cs typeface="Times New Roman"/>
              </a:rPr>
              <a:t>by </a:t>
            </a:r>
            <a:r>
              <a:rPr dirty="0" sz="1450" spc="-10">
                <a:latin typeface="Times New Roman"/>
                <a:cs typeface="Times New Roman"/>
              </a:rPr>
              <a:t>the Doctor's own hand,  while Silas disposed </a:t>
            </a:r>
            <a:r>
              <a:rPr dirty="0" sz="1450" spc="-5">
                <a:latin typeface="Times New Roman"/>
                <a:cs typeface="Times New Roman"/>
              </a:rPr>
              <a:t>of </a:t>
            </a:r>
            <a:r>
              <a:rPr dirty="0" sz="1450" spc="-10">
                <a:latin typeface="Times New Roman"/>
                <a:cs typeface="Times New Roman"/>
              </a:rPr>
              <a:t>what had been taken </a:t>
            </a:r>
            <a:r>
              <a:rPr dirty="0" sz="1450" spc="-5">
                <a:latin typeface="Times New Roman"/>
                <a:cs typeface="Times New Roman"/>
              </a:rPr>
              <a:t>out </a:t>
            </a:r>
            <a:r>
              <a:rPr dirty="0" sz="1450" spc="-10">
                <a:latin typeface="Times New Roman"/>
                <a:cs typeface="Times New Roman"/>
              </a:rPr>
              <a:t>between the closet and </a:t>
            </a:r>
            <a:r>
              <a:rPr dirty="0" sz="1450" spc="-5">
                <a:latin typeface="Times New Roman"/>
                <a:cs typeface="Times New Roman"/>
              </a:rPr>
              <a:t>a</a:t>
            </a:r>
            <a:r>
              <a:rPr dirty="0" sz="1450" spc="200">
                <a:latin typeface="Times New Roman"/>
                <a:cs typeface="Times New Roman"/>
              </a:rPr>
              <a:t> </a:t>
            </a:r>
            <a:r>
              <a:rPr dirty="0" sz="1450" spc="-10">
                <a:latin typeface="Times New Roman"/>
                <a:cs typeface="Times New Roman"/>
              </a:rPr>
              <a:t>chest</a:t>
            </a:r>
            <a:endParaRPr sz="14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5">
                <a:latin typeface="Times New Roman"/>
                <a:cs typeface="Times New Roman"/>
              </a:rPr>
              <a:t>of</a:t>
            </a:r>
            <a:r>
              <a:rPr dirty="0" sz="1450" spc="-10">
                <a:latin typeface="Times New Roman"/>
                <a:cs typeface="Times New Roman"/>
              </a:rPr>
              <a:t> drawers.</a:t>
            </a:r>
            <a:endParaRPr sz="1450">
              <a:latin typeface="Times New Roman"/>
              <a:cs typeface="Times New Roman"/>
            </a:endParaRPr>
          </a:p>
          <a:p>
            <a:pPr algn="just" marL="12700" marR="6350">
              <a:lnSpc>
                <a:spcPts val="1730"/>
              </a:lnSpc>
              <a:spcBef>
                <a:spcPts val="915"/>
              </a:spcBef>
            </a:pPr>
            <a:r>
              <a:rPr dirty="0" sz="1450" spc="-25">
                <a:latin typeface="Times New Roman"/>
                <a:cs typeface="Times New Roman"/>
              </a:rPr>
              <a:t>"Now," </a:t>
            </a:r>
            <a:r>
              <a:rPr dirty="0" sz="1450" spc="-10">
                <a:latin typeface="Times New Roman"/>
                <a:cs typeface="Times New Roman"/>
              </a:rPr>
              <a:t>said the </a:t>
            </a:r>
            <a:r>
              <a:rPr dirty="0" sz="1450" spc="-15">
                <a:latin typeface="Times New Roman"/>
                <a:cs typeface="Times New Roman"/>
              </a:rPr>
              <a:t>Doctor, </a:t>
            </a:r>
            <a:r>
              <a:rPr dirty="0" sz="1450" spc="-10">
                <a:latin typeface="Times New Roman"/>
                <a:cs typeface="Times New Roman"/>
              </a:rPr>
              <a:t>"the first step has been taken </a:t>
            </a:r>
            <a:r>
              <a:rPr dirty="0" sz="1450" spc="-5">
                <a:latin typeface="Times New Roman"/>
                <a:cs typeface="Times New Roman"/>
              </a:rPr>
              <a:t>on </a:t>
            </a:r>
            <a:r>
              <a:rPr dirty="0" sz="1450" spc="-10">
                <a:latin typeface="Times New Roman"/>
                <a:cs typeface="Times New Roman"/>
              </a:rPr>
              <a:t>the way to </a:t>
            </a:r>
            <a:r>
              <a:rPr dirty="0" sz="1450" spc="-5">
                <a:latin typeface="Times New Roman"/>
                <a:cs typeface="Times New Roman"/>
              </a:rPr>
              <a:t>your  </a:t>
            </a:r>
            <a:r>
              <a:rPr dirty="0" sz="1450" spc="-10">
                <a:latin typeface="Times New Roman"/>
                <a:cs typeface="Times New Roman"/>
              </a:rPr>
              <a:t>deliverance. </a:t>
            </a:r>
            <a:r>
              <a:rPr dirty="0" sz="1450" spc="-30">
                <a:latin typeface="Times New Roman"/>
                <a:cs typeface="Times New Roman"/>
              </a:rPr>
              <a:t>To-morrow, </a:t>
            </a:r>
            <a:r>
              <a:rPr dirty="0" sz="1450" spc="-5">
                <a:latin typeface="Times New Roman"/>
                <a:cs typeface="Times New Roman"/>
              </a:rPr>
              <a:t>or </a:t>
            </a:r>
            <a:r>
              <a:rPr dirty="0" sz="1450" spc="-10">
                <a:latin typeface="Times New Roman"/>
                <a:cs typeface="Times New Roman"/>
              </a:rPr>
              <a:t>rather </a:t>
            </a:r>
            <a:r>
              <a:rPr dirty="0" sz="1450" spc="-20">
                <a:latin typeface="Times New Roman"/>
                <a:cs typeface="Times New Roman"/>
              </a:rPr>
              <a:t>to-day, </a:t>
            </a:r>
            <a:r>
              <a:rPr dirty="0" sz="1450" spc="-10">
                <a:latin typeface="Times New Roman"/>
                <a:cs typeface="Times New Roman"/>
              </a:rPr>
              <a:t>it must </a:t>
            </a:r>
            <a:r>
              <a:rPr dirty="0" sz="1450" spc="-5">
                <a:latin typeface="Times New Roman"/>
                <a:cs typeface="Times New Roman"/>
              </a:rPr>
              <a:t>be your </a:t>
            </a:r>
            <a:r>
              <a:rPr dirty="0" sz="1450" spc="-10">
                <a:latin typeface="Times New Roman"/>
                <a:cs typeface="Times New Roman"/>
              </a:rPr>
              <a:t>task to allay the  suspicions </a:t>
            </a:r>
            <a:r>
              <a:rPr dirty="0" sz="1450" spc="-5">
                <a:latin typeface="Times New Roman"/>
                <a:cs typeface="Times New Roman"/>
              </a:rPr>
              <a:t>of your </a:t>
            </a:r>
            <a:r>
              <a:rPr dirty="0" sz="1450" spc="-15">
                <a:latin typeface="Times New Roman"/>
                <a:cs typeface="Times New Roman"/>
              </a:rPr>
              <a:t>porter, </a:t>
            </a:r>
            <a:r>
              <a:rPr dirty="0" sz="1450" spc="-10">
                <a:latin typeface="Times New Roman"/>
                <a:cs typeface="Times New Roman"/>
              </a:rPr>
              <a:t>paying him all that </a:t>
            </a:r>
            <a:r>
              <a:rPr dirty="0" sz="1450" spc="-5">
                <a:latin typeface="Times New Roman"/>
                <a:cs typeface="Times New Roman"/>
              </a:rPr>
              <a:t>you </a:t>
            </a:r>
            <a:r>
              <a:rPr dirty="0" sz="1450" spc="-10">
                <a:latin typeface="Times New Roman"/>
                <a:cs typeface="Times New Roman"/>
              </a:rPr>
              <a:t>owe; while </a:t>
            </a:r>
            <a:r>
              <a:rPr dirty="0" sz="1450" spc="-5">
                <a:latin typeface="Times New Roman"/>
                <a:cs typeface="Times New Roman"/>
              </a:rPr>
              <a:t>you </a:t>
            </a:r>
            <a:r>
              <a:rPr dirty="0" sz="1450" spc="-10">
                <a:latin typeface="Times New Roman"/>
                <a:cs typeface="Times New Roman"/>
              </a:rPr>
              <a:t>may trust me  to make the arrangements necessary to </a:t>
            </a:r>
            <a:r>
              <a:rPr dirty="0" sz="1450" spc="-5">
                <a:latin typeface="Times New Roman"/>
                <a:cs typeface="Times New Roman"/>
              </a:rPr>
              <a:t>a </a:t>
            </a:r>
            <a:r>
              <a:rPr dirty="0" sz="1450" spc="-10">
                <a:latin typeface="Times New Roman"/>
                <a:cs typeface="Times New Roman"/>
              </a:rPr>
              <a:t>safe conclusion. Meantime, follow  me to my room, where </a:t>
            </a:r>
            <a:r>
              <a:rPr dirty="0" sz="1450" spc="-5">
                <a:latin typeface="Times New Roman"/>
                <a:cs typeface="Times New Roman"/>
              </a:rPr>
              <a:t>I </a:t>
            </a:r>
            <a:r>
              <a:rPr dirty="0" sz="1450" spc="-10">
                <a:latin typeface="Times New Roman"/>
                <a:cs typeface="Times New Roman"/>
              </a:rPr>
              <a:t>shall give </a:t>
            </a:r>
            <a:r>
              <a:rPr dirty="0" sz="1450" spc="-5">
                <a:latin typeface="Times New Roman"/>
                <a:cs typeface="Times New Roman"/>
              </a:rPr>
              <a:t>you a </a:t>
            </a:r>
            <a:r>
              <a:rPr dirty="0" sz="1450" spc="-10">
                <a:latin typeface="Times New Roman"/>
                <a:cs typeface="Times New Roman"/>
              </a:rPr>
              <a:t>safe and powerful opiate; </a:t>
            </a:r>
            <a:r>
              <a:rPr dirty="0" sz="1450" spc="-20">
                <a:latin typeface="Times New Roman"/>
                <a:cs typeface="Times New Roman"/>
              </a:rPr>
              <a:t>for,  </a:t>
            </a:r>
            <a:r>
              <a:rPr dirty="0" sz="1450" spc="-10">
                <a:latin typeface="Times New Roman"/>
                <a:cs typeface="Times New Roman"/>
              </a:rPr>
              <a:t>whatever </a:t>
            </a:r>
            <a:r>
              <a:rPr dirty="0" sz="1450" spc="-5">
                <a:latin typeface="Times New Roman"/>
                <a:cs typeface="Times New Roman"/>
              </a:rPr>
              <a:t>you do, you </a:t>
            </a:r>
            <a:r>
              <a:rPr dirty="0" sz="1450" spc="-10">
                <a:latin typeface="Times New Roman"/>
                <a:cs typeface="Times New Roman"/>
              </a:rPr>
              <a:t>must have</a:t>
            </a:r>
            <a:r>
              <a:rPr dirty="0" sz="1450">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next day was the longest in Silas's memory; it seemed as if it would never  </a:t>
            </a:r>
            <a:r>
              <a:rPr dirty="0" sz="1450" spc="-5">
                <a:latin typeface="Times New Roman"/>
                <a:cs typeface="Times New Roman"/>
              </a:rPr>
              <a:t>be </a:t>
            </a:r>
            <a:r>
              <a:rPr dirty="0" sz="1450" spc="-10">
                <a:latin typeface="Times New Roman"/>
                <a:cs typeface="Times New Roman"/>
              </a:rPr>
              <a:t>done. He denied himself to his friends, and sat in </a:t>
            </a:r>
            <a:r>
              <a:rPr dirty="0" sz="1450" spc="-5">
                <a:latin typeface="Times New Roman"/>
                <a:cs typeface="Times New Roman"/>
              </a:rPr>
              <a:t>a </a:t>
            </a:r>
            <a:r>
              <a:rPr dirty="0" sz="1450" spc="-10">
                <a:latin typeface="Times New Roman"/>
                <a:cs typeface="Times New Roman"/>
              </a:rPr>
              <a:t>corner with his eyes  fixed </a:t>
            </a:r>
            <a:r>
              <a:rPr dirty="0" sz="1450" spc="-5">
                <a:latin typeface="Times New Roman"/>
                <a:cs typeface="Times New Roman"/>
              </a:rPr>
              <a:t>upon </a:t>
            </a:r>
            <a:r>
              <a:rPr dirty="0" sz="1450" spc="-10">
                <a:latin typeface="Times New Roman"/>
                <a:cs typeface="Times New Roman"/>
              </a:rPr>
              <a:t>the Saratoga trunk in dismal contemplation. His own former  indiscretions were now returned </a:t>
            </a:r>
            <a:r>
              <a:rPr dirty="0" sz="1450" spc="-5">
                <a:latin typeface="Times New Roman"/>
                <a:cs typeface="Times New Roman"/>
              </a:rPr>
              <a:t>upon </a:t>
            </a:r>
            <a:r>
              <a:rPr dirty="0" sz="1450" spc="-10">
                <a:latin typeface="Times New Roman"/>
                <a:cs typeface="Times New Roman"/>
              </a:rPr>
              <a:t>him in </a:t>
            </a:r>
            <a:r>
              <a:rPr dirty="0" sz="1450" spc="-5">
                <a:latin typeface="Times New Roman"/>
                <a:cs typeface="Times New Roman"/>
              </a:rPr>
              <a:t>kind; </a:t>
            </a:r>
            <a:r>
              <a:rPr dirty="0" sz="1450" spc="-10">
                <a:latin typeface="Times New Roman"/>
                <a:cs typeface="Times New Roman"/>
              </a:rPr>
              <a:t>for the observatory had  been once more opened, and </a:t>
            </a:r>
            <a:r>
              <a:rPr dirty="0" sz="1450" spc="-5">
                <a:latin typeface="Times New Roman"/>
                <a:cs typeface="Times New Roman"/>
              </a:rPr>
              <a:t>he </a:t>
            </a:r>
            <a:r>
              <a:rPr dirty="0" sz="1450" spc="-10">
                <a:latin typeface="Times New Roman"/>
                <a:cs typeface="Times New Roman"/>
              </a:rPr>
              <a:t>was conscious </a:t>
            </a:r>
            <a:r>
              <a:rPr dirty="0" sz="1450" spc="-5">
                <a:latin typeface="Times New Roman"/>
                <a:cs typeface="Times New Roman"/>
              </a:rPr>
              <a:t>of </a:t>
            </a:r>
            <a:r>
              <a:rPr dirty="0" sz="1450" spc="-10">
                <a:latin typeface="Times New Roman"/>
                <a:cs typeface="Times New Roman"/>
              </a:rPr>
              <a:t>an almost continual study  from Madame Zephyrine's apartment. So distressing did this become, that </a:t>
            </a:r>
            <a:r>
              <a:rPr dirty="0" sz="1450" spc="-5">
                <a:latin typeface="Times New Roman"/>
                <a:cs typeface="Times New Roman"/>
              </a:rPr>
              <a:t>he  </a:t>
            </a:r>
            <a:r>
              <a:rPr dirty="0" sz="1450" spc="-10">
                <a:latin typeface="Times New Roman"/>
                <a:cs typeface="Times New Roman"/>
              </a:rPr>
              <a:t>was at last obliged to block </a:t>
            </a:r>
            <a:r>
              <a:rPr dirty="0" sz="1450" spc="-5">
                <a:latin typeface="Times New Roman"/>
                <a:cs typeface="Times New Roman"/>
              </a:rPr>
              <a:t>up </a:t>
            </a:r>
            <a:r>
              <a:rPr dirty="0" sz="1450" spc="-10">
                <a:latin typeface="Times New Roman"/>
                <a:cs typeface="Times New Roman"/>
              </a:rPr>
              <a:t>the spy-hole from his own side; and when </a:t>
            </a:r>
            <a:r>
              <a:rPr dirty="0" sz="1450" spc="-5">
                <a:latin typeface="Times New Roman"/>
                <a:cs typeface="Times New Roman"/>
              </a:rPr>
              <a:t>he  </a:t>
            </a:r>
            <a:r>
              <a:rPr dirty="0" sz="1450" spc="-10">
                <a:latin typeface="Times New Roman"/>
                <a:cs typeface="Times New Roman"/>
              </a:rPr>
              <a:t>was thus secured from observation </a:t>
            </a:r>
            <a:r>
              <a:rPr dirty="0" sz="1450" spc="-5">
                <a:latin typeface="Times New Roman"/>
                <a:cs typeface="Times New Roman"/>
              </a:rPr>
              <a:t>he </a:t>
            </a:r>
            <a:r>
              <a:rPr dirty="0" sz="1450" spc="-10">
                <a:latin typeface="Times New Roman"/>
                <a:cs typeface="Times New Roman"/>
              </a:rPr>
              <a:t>spent </a:t>
            </a:r>
            <a:r>
              <a:rPr dirty="0" sz="1450" spc="-5">
                <a:latin typeface="Times New Roman"/>
                <a:cs typeface="Times New Roman"/>
              </a:rPr>
              <a:t>a </a:t>
            </a:r>
            <a:r>
              <a:rPr dirty="0" sz="1450" spc="-10">
                <a:latin typeface="Times New Roman"/>
                <a:cs typeface="Times New Roman"/>
              </a:rPr>
              <a:t>considerable portion </a:t>
            </a:r>
            <a:r>
              <a:rPr dirty="0" sz="1450" spc="-5">
                <a:latin typeface="Times New Roman"/>
                <a:cs typeface="Times New Roman"/>
              </a:rPr>
              <a:t>of </a:t>
            </a:r>
            <a:r>
              <a:rPr dirty="0" sz="1450" spc="-10">
                <a:latin typeface="Times New Roman"/>
                <a:cs typeface="Times New Roman"/>
              </a:rPr>
              <a:t>his time  in contrite tears and</a:t>
            </a:r>
            <a:r>
              <a:rPr dirty="0" sz="1450" spc="5">
                <a:latin typeface="Times New Roman"/>
                <a:cs typeface="Times New Roman"/>
              </a:rPr>
              <a:t> </a:t>
            </a:r>
            <a:r>
              <a:rPr dirty="0" sz="1450" spc="-20">
                <a:latin typeface="Times New Roman"/>
                <a:cs typeface="Times New Roman"/>
              </a:rPr>
              <a:t>prayer.</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Late in the evening </a:t>
            </a:r>
            <a:r>
              <a:rPr dirty="0" sz="1450" spc="-35">
                <a:latin typeface="Times New Roman"/>
                <a:cs typeface="Times New Roman"/>
              </a:rPr>
              <a:t>Dr. </a:t>
            </a:r>
            <a:r>
              <a:rPr dirty="0" sz="1450" spc="-10">
                <a:latin typeface="Times New Roman"/>
                <a:cs typeface="Times New Roman"/>
              </a:rPr>
              <a:t>Noel entered the room carrying in his hand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sealed envelopes without address, </a:t>
            </a:r>
            <a:r>
              <a:rPr dirty="0" sz="1450" spc="-5">
                <a:latin typeface="Times New Roman"/>
                <a:cs typeface="Times New Roman"/>
              </a:rPr>
              <a:t>one </a:t>
            </a:r>
            <a:r>
              <a:rPr dirty="0" sz="1450" spc="-10">
                <a:latin typeface="Times New Roman"/>
                <a:cs typeface="Times New Roman"/>
              </a:rPr>
              <a:t>somewhat </a:t>
            </a:r>
            <a:r>
              <a:rPr dirty="0" sz="1450" spc="-25">
                <a:latin typeface="Times New Roman"/>
                <a:cs typeface="Times New Roman"/>
              </a:rPr>
              <a:t>bulky, </a:t>
            </a:r>
            <a:r>
              <a:rPr dirty="0" sz="1450" spc="-10">
                <a:latin typeface="Times New Roman"/>
                <a:cs typeface="Times New Roman"/>
              </a:rPr>
              <a:t>and the other so slim  as to seem without</a:t>
            </a:r>
            <a:r>
              <a:rPr dirty="0" sz="1450" spc="5">
                <a:latin typeface="Times New Roman"/>
                <a:cs typeface="Times New Roman"/>
              </a:rPr>
              <a:t> </a:t>
            </a:r>
            <a:r>
              <a:rPr dirty="0" sz="1450" spc="-10">
                <a:latin typeface="Times New Roman"/>
                <a:cs typeface="Times New Roman"/>
              </a:rPr>
              <a:t>enclosure.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"Silas," </a:t>
            </a:r>
            <a:r>
              <a:rPr dirty="0" sz="1450" spc="-5">
                <a:latin typeface="Times New Roman"/>
                <a:cs typeface="Times New Roman"/>
              </a:rPr>
              <a:t>he </a:t>
            </a:r>
            <a:r>
              <a:rPr dirty="0" sz="1450" spc="-10">
                <a:latin typeface="Times New Roman"/>
                <a:cs typeface="Times New Roman"/>
              </a:rPr>
              <a:t>said, seating himself at the table, "the time has now come for me to  explain my plan for </a:t>
            </a:r>
            <a:r>
              <a:rPr dirty="0" sz="1450" spc="-5">
                <a:latin typeface="Times New Roman"/>
                <a:cs typeface="Times New Roman"/>
              </a:rPr>
              <a:t>your </a:t>
            </a:r>
            <a:r>
              <a:rPr dirty="0" sz="1450" spc="-10">
                <a:latin typeface="Times New Roman"/>
                <a:cs typeface="Times New Roman"/>
              </a:rPr>
              <a:t>salvation. </a:t>
            </a:r>
            <a:r>
              <a:rPr dirty="0" sz="1450" spc="-20">
                <a:latin typeface="Times New Roman"/>
                <a:cs typeface="Times New Roman"/>
              </a:rPr>
              <a:t>To-morrow </a:t>
            </a:r>
            <a:r>
              <a:rPr dirty="0" sz="1450" spc="-10">
                <a:latin typeface="Times New Roman"/>
                <a:cs typeface="Times New Roman"/>
              </a:rPr>
              <a:t>morning, at an early </a:t>
            </a:r>
            <a:r>
              <a:rPr dirty="0" sz="1450" spc="-20">
                <a:latin typeface="Times New Roman"/>
                <a:cs typeface="Times New Roman"/>
              </a:rPr>
              <a:t>hour,  </a:t>
            </a:r>
            <a:r>
              <a:rPr dirty="0" sz="1450" spc="-10">
                <a:latin typeface="Times New Roman"/>
                <a:cs typeface="Times New Roman"/>
              </a:rPr>
              <a:t>Prince Florizel </a:t>
            </a:r>
            <a:r>
              <a:rPr dirty="0" sz="1450" spc="-5">
                <a:latin typeface="Times New Roman"/>
                <a:cs typeface="Times New Roman"/>
              </a:rPr>
              <a:t>of </a:t>
            </a:r>
            <a:r>
              <a:rPr dirty="0" sz="1450" spc="-10">
                <a:latin typeface="Times New Roman"/>
                <a:cs typeface="Times New Roman"/>
              </a:rPr>
              <a:t>Bohemia returns to London, after having diverted himself  for </a:t>
            </a:r>
            <a:r>
              <a:rPr dirty="0" sz="1450" spc="-5">
                <a:latin typeface="Times New Roman"/>
                <a:cs typeface="Times New Roman"/>
              </a:rPr>
              <a:t>a </a:t>
            </a:r>
            <a:r>
              <a:rPr dirty="0" sz="1450" spc="-10">
                <a:latin typeface="Times New Roman"/>
                <a:cs typeface="Times New Roman"/>
              </a:rPr>
              <a:t>few days with the Parisian Carnival. It was my fortune, </a:t>
            </a:r>
            <a:r>
              <a:rPr dirty="0" sz="1450" spc="-5">
                <a:latin typeface="Times New Roman"/>
                <a:cs typeface="Times New Roman"/>
              </a:rPr>
              <a:t>a good </a:t>
            </a:r>
            <a:r>
              <a:rPr dirty="0" sz="1450" spc="-10">
                <a:latin typeface="Times New Roman"/>
                <a:cs typeface="Times New Roman"/>
              </a:rPr>
              <a:t>while ago,  to </a:t>
            </a:r>
            <a:r>
              <a:rPr dirty="0" sz="1450" spc="-5">
                <a:latin typeface="Times New Roman"/>
                <a:cs typeface="Times New Roman"/>
              </a:rPr>
              <a:t>do </a:t>
            </a:r>
            <a:r>
              <a:rPr dirty="0" sz="1450" spc="-10">
                <a:latin typeface="Times New Roman"/>
                <a:cs typeface="Times New Roman"/>
              </a:rPr>
              <a:t>Colonel Geraldine, his Master </a:t>
            </a:r>
            <a:r>
              <a:rPr dirty="0" sz="1450" spc="-5">
                <a:latin typeface="Times New Roman"/>
                <a:cs typeface="Times New Roman"/>
              </a:rPr>
              <a:t>of </a:t>
            </a:r>
            <a:r>
              <a:rPr dirty="0" sz="1450" spc="-10">
                <a:latin typeface="Times New Roman"/>
                <a:cs typeface="Times New Roman"/>
              </a:rPr>
              <a:t>the Horse, </a:t>
            </a:r>
            <a:r>
              <a:rPr dirty="0" sz="1450" spc="-5">
                <a:latin typeface="Times New Roman"/>
                <a:cs typeface="Times New Roman"/>
              </a:rPr>
              <a:t>one of </a:t>
            </a:r>
            <a:r>
              <a:rPr dirty="0" sz="1450" spc="-10">
                <a:latin typeface="Times New Roman"/>
                <a:cs typeface="Times New Roman"/>
              </a:rPr>
              <a:t>those services, so  common in my profession, which are never forgotten </a:t>
            </a:r>
            <a:r>
              <a:rPr dirty="0" sz="1450" spc="-5">
                <a:latin typeface="Times New Roman"/>
                <a:cs typeface="Times New Roman"/>
              </a:rPr>
              <a:t>upon </a:t>
            </a:r>
            <a:r>
              <a:rPr dirty="0" sz="1450" spc="-10">
                <a:latin typeface="Times New Roman"/>
                <a:cs typeface="Times New Roman"/>
              </a:rPr>
              <a:t>either side.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need to explain to </a:t>
            </a:r>
            <a:r>
              <a:rPr dirty="0" sz="1450" spc="-5">
                <a:latin typeface="Times New Roman"/>
                <a:cs typeface="Times New Roman"/>
              </a:rPr>
              <a:t>you </a:t>
            </a:r>
            <a:r>
              <a:rPr dirty="0" sz="1450" spc="-10">
                <a:latin typeface="Times New Roman"/>
                <a:cs typeface="Times New Roman"/>
              </a:rPr>
              <a:t>the nature </a:t>
            </a:r>
            <a:r>
              <a:rPr dirty="0" sz="1450" spc="-5">
                <a:latin typeface="Times New Roman"/>
                <a:cs typeface="Times New Roman"/>
              </a:rPr>
              <a:t>of </a:t>
            </a:r>
            <a:r>
              <a:rPr dirty="0" sz="1450" spc="-10">
                <a:latin typeface="Times New Roman"/>
                <a:cs typeface="Times New Roman"/>
              </a:rPr>
              <a:t>the obligation under which </a:t>
            </a:r>
            <a:r>
              <a:rPr dirty="0" sz="1450" spc="-5">
                <a:latin typeface="Times New Roman"/>
                <a:cs typeface="Times New Roman"/>
              </a:rPr>
              <a:t>he </a:t>
            </a:r>
            <a:r>
              <a:rPr dirty="0" sz="1450" spc="-10">
                <a:latin typeface="Times New Roman"/>
                <a:cs typeface="Times New Roman"/>
              </a:rPr>
              <a:t>was laid;  </a:t>
            </a:r>
            <a:r>
              <a:rPr dirty="0" sz="1450" spc="-15">
                <a:latin typeface="Times New Roman"/>
                <a:cs typeface="Times New Roman"/>
              </a:rPr>
              <a:t>suffice </a:t>
            </a:r>
            <a:r>
              <a:rPr dirty="0" sz="1450" spc="-10">
                <a:latin typeface="Times New Roman"/>
                <a:cs typeface="Times New Roman"/>
              </a:rPr>
              <a:t>it to say that </a:t>
            </a:r>
            <a:r>
              <a:rPr dirty="0" sz="1450" spc="-5">
                <a:latin typeface="Times New Roman"/>
                <a:cs typeface="Times New Roman"/>
              </a:rPr>
              <a:t>I </a:t>
            </a:r>
            <a:r>
              <a:rPr dirty="0" sz="1450" spc="-10">
                <a:latin typeface="Times New Roman"/>
                <a:cs typeface="Times New Roman"/>
              </a:rPr>
              <a:t>knew him ready to serve me in any practicable </a:t>
            </a:r>
            <a:r>
              <a:rPr dirty="0" sz="1450" spc="-20">
                <a:latin typeface="Times New Roman"/>
                <a:cs typeface="Times New Roman"/>
              </a:rPr>
              <a:t>manner.  </a:t>
            </a:r>
            <a:r>
              <a:rPr dirty="0" sz="1450" spc="-35">
                <a:latin typeface="Times New Roman"/>
                <a:cs typeface="Times New Roman"/>
              </a:rPr>
              <a:t>Now, </a:t>
            </a:r>
            <a:r>
              <a:rPr dirty="0" sz="1450" spc="-10">
                <a:latin typeface="Times New Roman"/>
                <a:cs typeface="Times New Roman"/>
              </a:rPr>
              <a:t>it was necessary for </a:t>
            </a:r>
            <a:r>
              <a:rPr dirty="0" sz="1450" spc="-5">
                <a:latin typeface="Times New Roman"/>
                <a:cs typeface="Times New Roman"/>
              </a:rPr>
              <a:t>you </a:t>
            </a:r>
            <a:r>
              <a:rPr dirty="0" sz="1450" spc="-10">
                <a:latin typeface="Times New Roman"/>
                <a:cs typeface="Times New Roman"/>
              </a:rPr>
              <a:t>to gain London with </a:t>
            </a:r>
            <a:r>
              <a:rPr dirty="0" sz="1450" spc="-5">
                <a:latin typeface="Times New Roman"/>
                <a:cs typeface="Times New Roman"/>
              </a:rPr>
              <a:t>your </a:t>
            </a:r>
            <a:r>
              <a:rPr dirty="0" sz="1450" spc="-10">
                <a:latin typeface="Times New Roman"/>
                <a:cs typeface="Times New Roman"/>
              </a:rPr>
              <a:t>trunk unopened. </a:t>
            </a:r>
            <a:r>
              <a:rPr dirty="0" sz="1450" spc="-60">
                <a:latin typeface="Times New Roman"/>
                <a:cs typeface="Times New Roman"/>
              </a:rPr>
              <a:t>To  </a:t>
            </a:r>
            <a:r>
              <a:rPr dirty="0" sz="1450" spc="-10">
                <a:latin typeface="Times New Roman"/>
                <a:cs typeface="Times New Roman"/>
              </a:rPr>
              <a:t>this the Custom House seemed to oppose </a:t>
            </a:r>
            <a:r>
              <a:rPr dirty="0" sz="1450" spc="-5">
                <a:latin typeface="Times New Roman"/>
                <a:cs typeface="Times New Roman"/>
              </a:rPr>
              <a:t>a </a:t>
            </a:r>
            <a:r>
              <a:rPr dirty="0" sz="1450" spc="-10">
                <a:latin typeface="Times New Roman"/>
                <a:cs typeface="Times New Roman"/>
              </a:rPr>
              <a:t>fatal difficulty; </a:t>
            </a:r>
            <a:r>
              <a:rPr dirty="0" sz="1450" spc="-5">
                <a:latin typeface="Times New Roman"/>
                <a:cs typeface="Times New Roman"/>
              </a:rPr>
              <a:t>but I </a:t>
            </a:r>
            <a:r>
              <a:rPr dirty="0" sz="1450" spc="-10">
                <a:latin typeface="Times New Roman"/>
                <a:cs typeface="Times New Roman"/>
              </a:rPr>
              <a:t>bethought me  that the baggage </a:t>
            </a:r>
            <a:r>
              <a:rPr dirty="0" sz="1450" spc="-5">
                <a:latin typeface="Times New Roman"/>
                <a:cs typeface="Times New Roman"/>
              </a:rPr>
              <a:t>of </a:t>
            </a:r>
            <a:r>
              <a:rPr dirty="0" sz="1450" spc="-10">
                <a:latin typeface="Times New Roman"/>
                <a:cs typeface="Times New Roman"/>
              </a:rPr>
              <a:t>so considerable </a:t>
            </a:r>
            <a:r>
              <a:rPr dirty="0" sz="1450" spc="-5">
                <a:latin typeface="Times New Roman"/>
                <a:cs typeface="Times New Roman"/>
              </a:rPr>
              <a:t>a </a:t>
            </a:r>
            <a:r>
              <a:rPr dirty="0" sz="1450" spc="-10">
                <a:latin typeface="Times New Roman"/>
                <a:cs typeface="Times New Roman"/>
              </a:rPr>
              <a:t>person as the Prince, is,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20">
                <a:latin typeface="Times New Roman"/>
                <a:cs typeface="Times New Roman"/>
              </a:rPr>
              <a:t>courtesy, </a:t>
            </a:r>
            <a:r>
              <a:rPr dirty="0" sz="1450" spc="-10">
                <a:latin typeface="Times New Roman"/>
                <a:cs typeface="Times New Roman"/>
              </a:rPr>
              <a:t>passed without examination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officers </a:t>
            </a:r>
            <a:r>
              <a:rPr dirty="0" sz="1450" spc="-5">
                <a:latin typeface="Times New Roman"/>
                <a:cs typeface="Times New Roman"/>
              </a:rPr>
              <a:t>of </a:t>
            </a:r>
            <a:r>
              <a:rPr dirty="0" sz="1450" spc="-10">
                <a:latin typeface="Times New Roman"/>
                <a:cs typeface="Times New Roman"/>
              </a:rPr>
              <a:t>Custom. </a:t>
            </a:r>
            <a:r>
              <a:rPr dirty="0" sz="1450" spc="-5">
                <a:latin typeface="Times New Roman"/>
                <a:cs typeface="Times New Roman"/>
              </a:rPr>
              <a:t>I </a:t>
            </a:r>
            <a:r>
              <a:rPr dirty="0" sz="1450" spc="-10">
                <a:latin typeface="Times New Roman"/>
                <a:cs typeface="Times New Roman"/>
              </a:rPr>
              <a:t>applied to  Colonel Geraldine, and succeeded in obtaining </a:t>
            </a:r>
            <a:r>
              <a:rPr dirty="0" sz="1450" spc="-5">
                <a:latin typeface="Times New Roman"/>
                <a:cs typeface="Times New Roman"/>
              </a:rPr>
              <a:t>a </a:t>
            </a:r>
            <a:r>
              <a:rPr dirty="0" sz="1450" spc="-10">
                <a:latin typeface="Times New Roman"/>
                <a:cs typeface="Times New Roman"/>
              </a:rPr>
              <a:t>favourable </a:t>
            </a:r>
            <a:r>
              <a:rPr dirty="0" sz="1450" spc="-20">
                <a:latin typeface="Times New Roman"/>
                <a:cs typeface="Times New Roman"/>
              </a:rPr>
              <a:t>answer.</a:t>
            </a:r>
            <a:r>
              <a:rPr dirty="0" sz="1450" spc="320">
                <a:latin typeface="Times New Roman"/>
                <a:cs typeface="Times New Roman"/>
              </a:rPr>
              <a:t> </a:t>
            </a:r>
            <a:r>
              <a:rPr dirty="0" sz="1450" spc="-40">
                <a:latin typeface="Times New Roman"/>
                <a:cs typeface="Times New Roman"/>
              </a:rPr>
              <a:t>To-  </a:t>
            </a:r>
            <a:r>
              <a:rPr dirty="0" sz="1450" spc="-25">
                <a:latin typeface="Times New Roman"/>
                <a:cs typeface="Times New Roman"/>
              </a:rPr>
              <a:t>morrow, </a:t>
            </a:r>
            <a:r>
              <a:rPr dirty="0" sz="1450" spc="-10">
                <a:latin typeface="Times New Roman"/>
                <a:cs typeface="Times New Roman"/>
              </a:rPr>
              <a:t>if </a:t>
            </a:r>
            <a:r>
              <a:rPr dirty="0" sz="1450" spc="-5">
                <a:latin typeface="Times New Roman"/>
                <a:cs typeface="Times New Roman"/>
              </a:rPr>
              <a:t>you go </a:t>
            </a:r>
            <a:r>
              <a:rPr dirty="0" sz="1450" spc="-10">
                <a:latin typeface="Times New Roman"/>
                <a:cs typeface="Times New Roman"/>
              </a:rPr>
              <a:t>before six to the hotel where the Prince lodges, </a:t>
            </a:r>
            <a:r>
              <a:rPr dirty="0" sz="1450" spc="-5">
                <a:latin typeface="Times New Roman"/>
                <a:cs typeface="Times New Roman"/>
              </a:rPr>
              <a:t>your  </a:t>
            </a:r>
            <a:r>
              <a:rPr dirty="0" sz="1450" spc="-10">
                <a:latin typeface="Times New Roman"/>
                <a:cs typeface="Times New Roman"/>
              </a:rPr>
              <a:t>baggage will </a:t>
            </a:r>
            <a:r>
              <a:rPr dirty="0" sz="1450" spc="-5">
                <a:latin typeface="Times New Roman"/>
                <a:cs typeface="Times New Roman"/>
              </a:rPr>
              <a:t>be </a:t>
            </a:r>
            <a:r>
              <a:rPr dirty="0" sz="1450" spc="-10">
                <a:latin typeface="Times New Roman"/>
                <a:cs typeface="Times New Roman"/>
              </a:rPr>
              <a:t>passed over as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his, and </a:t>
            </a:r>
            <a:r>
              <a:rPr dirty="0" sz="1450" spc="-5">
                <a:latin typeface="Times New Roman"/>
                <a:cs typeface="Times New Roman"/>
              </a:rPr>
              <a:t>you </a:t>
            </a:r>
            <a:r>
              <a:rPr dirty="0" sz="1450" spc="-10">
                <a:latin typeface="Times New Roman"/>
                <a:cs typeface="Times New Roman"/>
              </a:rPr>
              <a:t>yourself will make the  journey as </a:t>
            </a:r>
            <a:r>
              <a:rPr dirty="0" sz="1450" spc="-5">
                <a:latin typeface="Times New Roman"/>
                <a:cs typeface="Times New Roman"/>
              </a:rPr>
              <a:t>a </a:t>
            </a:r>
            <a:r>
              <a:rPr dirty="0" sz="1450" spc="-10">
                <a:latin typeface="Times New Roman"/>
                <a:cs typeface="Times New Roman"/>
              </a:rPr>
              <a:t>member </a:t>
            </a:r>
            <a:r>
              <a:rPr dirty="0" sz="1450" spc="-5">
                <a:latin typeface="Times New Roman"/>
                <a:cs typeface="Times New Roman"/>
              </a:rPr>
              <a:t>of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suite."</a:t>
            </a:r>
            <a:endParaRPr sz="1450">
              <a:latin typeface="Times New Roman"/>
              <a:cs typeface="Times New Roman"/>
            </a:endParaRPr>
          </a:p>
          <a:p>
            <a:pPr algn="just" marL="12700" marR="12700">
              <a:lnSpc>
                <a:spcPts val="1730"/>
              </a:lnSpc>
              <a:spcBef>
                <a:spcPts val="840"/>
              </a:spcBef>
            </a:pPr>
            <a:r>
              <a:rPr dirty="0" sz="1450" spc="-10">
                <a:latin typeface="Times New Roman"/>
                <a:cs typeface="Times New Roman"/>
              </a:rPr>
              <a:t>"It seems to me, as </a:t>
            </a:r>
            <a:r>
              <a:rPr dirty="0" sz="1450" spc="-5">
                <a:latin typeface="Times New Roman"/>
                <a:cs typeface="Times New Roman"/>
              </a:rPr>
              <a:t>you </a:t>
            </a:r>
            <a:r>
              <a:rPr dirty="0" sz="1450" spc="-10">
                <a:latin typeface="Times New Roman"/>
                <a:cs typeface="Times New Roman"/>
              </a:rPr>
              <a:t>speak, that </a:t>
            </a:r>
            <a:r>
              <a:rPr dirty="0" sz="1450" spc="-5">
                <a:latin typeface="Times New Roman"/>
                <a:cs typeface="Times New Roman"/>
              </a:rPr>
              <a:t>I </a:t>
            </a:r>
            <a:r>
              <a:rPr dirty="0" sz="1450" spc="-10">
                <a:latin typeface="Times New Roman"/>
                <a:cs typeface="Times New Roman"/>
              </a:rPr>
              <a:t>have already seen both the Prince and  Colonel Geraldine; </a:t>
            </a:r>
            <a:r>
              <a:rPr dirty="0" sz="1450" spc="-5">
                <a:latin typeface="Times New Roman"/>
                <a:cs typeface="Times New Roman"/>
              </a:rPr>
              <a:t>I </a:t>
            </a:r>
            <a:r>
              <a:rPr dirty="0" sz="1450" spc="-10">
                <a:latin typeface="Times New Roman"/>
                <a:cs typeface="Times New Roman"/>
              </a:rPr>
              <a:t>even overheard some </a:t>
            </a:r>
            <a:r>
              <a:rPr dirty="0" sz="1450" spc="-5">
                <a:latin typeface="Times New Roman"/>
                <a:cs typeface="Times New Roman"/>
              </a:rPr>
              <a:t>of </a:t>
            </a:r>
            <a:r>
              <a:rPr dirty="0" sz="1450" spc="-10">
                <a:latin typeface="Times New Roman"/>
                <a:cs typeface="Times New Roman"/>
              </a:rPr>
              <a:t>their conversation the other  evening at the Bullier</a:t>
            </a:r>
            <a:r>
              <a:rPr dirty="0" sz="1450" spc="5">
                <a:latin typeface="Times New Roman"/>
                <a:cs typeface="Times New Roman"/>
              </a:rPr>
              <a:t> </a:t>
            </a:r>
            <a:r>
              <a:rPr dirty="0" sz="1450" spc="-10">
                <a:latin typeface="Times New Roman"/>
                <a:cs typeface="Times New Roman"/>
              </a:rPr>
              <a:t>Ball."</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"It</a:t>
            </a:r>
            <a:r>
              <a:rPr dirty="0" sz="1450" spc="100">
                <a:latin typeface="Times New Roman"/>
                <a:cs typeface="Times New Roman"/>
              </a:rPr>
              <a:t> </a:t>
            </a:r>
            <a:r>
              <a:rPr dirty="0" sz="1450" spc="-10">
                <a:latin typeface="Times New Roman"/>
                <a:cs typeface="Times New Roman"/>
              </a:rPr>
              <a:t>is</a:t>
            </a:r>
            <a:r>
              <a:rPr dirty="0" sz="1450" spc="100">
                <a:latin typeface="Times New Roman"/>
                <a:cs typeface="Times New Roman"/>
              </a:rPr>
              <a:t> </a:t>
            </a:r>
            <a:r>
              <a:rPr dirty="0" sz="1450" spc="-10">
                <a:latin typeface="Times New Roman"/>
                <a:cs typeface="Times New Roman"/>
              </a:rPr>
              <a:t>probable</a:t>
            </a:r>
            <a:r>
              <a:rPr dirty="0" sz="1450" spc="105">
                <a:latin typeface="Times New Roman"/>
                <a:cs typeface="Times New Roman"/>
              </a:rPr>
              <a:t> </a:t>
            </a:r>
            <a:r>
              <a:rPr dirty="0" sz="1450" spc="-5">
                <a:latin typeface="Times New Roman"/>
                <a:cs typeface="Times New Roman"/>
              </a:rPr>
              <a:t>enough;</a:t>
            </a:r>
            <a:r>
              <a:rPr dirty="0" sz="1450" spc="100">
                <a:latin typeface="Times New Roman"/>
                <a:cs typeface="Times New Roman"/>
              </a:rPr>
              <a:t> </a:t>
            </a:r>
            <a:r>
              <a:rPr dirty="0" sz="1450" spc="-10">
                <a:latin typeface="Times New Roman"/>
                <a:cs typeface="Times New Roman"/>
              </a:rPr>
              <a:t>for</a:t>
            </a:r>
            <a:r>
              <a:rPr dirty="0" sz="1450" spc="10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Prince</a:t>
            </a:r>
            <a:r>
              <a:rPr dirty="0" sz="1450" spc="105">
                <a:latin typeface="Times New Roman"/>
                <a:cs typeface="Times New Roman"/>
              </a:rPr>
              <a:t> </a:t>
            </a:r>
            <a:r>
              <a:rPr dirty="0" sz="1450" spc="-10">
                <a:latin typeface="Times New Roman"/>
                <a:cs typeface="Times New Roman"/>
              </a:rPr>
              <a:t>loves</a:t>
            </a:r>
            <a:r>
              <a:rPr dirty="0" sz="1450" spc="100">
                <a:latin typeface="Times New Roman"/>
                <a:cs typeface="Times New Roman"/>
              </a:rPr>
              <a:t> </a:t>
            </a:r>
            <a:r>
              <a:rPr dirty="0" sz="1450" spc="-10">
                <a:latin typeface="Times New Roman"/>
                <a:cs typeface="Times New Roman"/>
              </a:rPr>
              <a:t>to</a:t>
            </a:r>
            <a:r>
              <a:rPr dirty="0" sz="1450" spc="105">
                <a:latin typeface="Times New Roman"/>
                <a:cs typeface="Times New Roman"/>
              </a:rPr>
              <a:t> </a:t>
            </a:r>
            <a:r>
              <a:rPr dirty="0" sz="1450" spc="-10">
                <a:latin typeface="Times New Roman"/>
                <a:cs typeface="Times New Roman"/>
              </a:rPr>
              <a:t>mix</a:t>
            </a:r>
            <a:r>
              <a:rPr dirty="0" sz="1450" spc="100">
                <a:latin typeface="Times New Roman"/>
                <a:cs typeface="Times New Roman"/>
              </a:rPr>
              <a:t> </a:t>
            </a:r>
            <a:r>
              <a:rPr dirty="0" sz="1450" spc="-10">
                <a:latin typeface="Times New Roman"/>
                <a:cs typeface="Times New Roman"/>
              </a:rPr>
              <a:t>with</a:t>
            </a:r>
            <a:r>
              <a:rPr dirty="0" sz="1450" spc="105">
                <a:latin typeface="Times New Roman"/>
                <a:cs typeface="Times New Roman"/>
              </a:rPr>
              <a:t> </a:t>
            </a:r>
            <a:r>
              <a:rPr dirty="0" sz="1450" spc="-10">
                <a:latin typeface="Times New Roman"/>
                <a:cs typeface="Times New Roman"/>
              </a:rPr>
              <a:t>all</a:t>
            </a:r>
            <a:r>
              <a:rPr dirty="0" sz="1450" spc="100">
                <a:latin typeface="Times New Roman"/>
                <a:cs typeface="Times New Roman"/>
              </a:rPr>
              <a:t> </a:t>
            </a:r>
            <a:r>
              <a:rPr dirty="0" sz="1450" spc="-10">
                <a:latin typeface="Times New Roman"/>
                <a:cs typeface="Times New Roman"/>
              </a:rPr>
              <a:t>societies,"</a:t>
            </a:r>
            <a:r>
              <a:rPr dirty="0" sz="1450" spc="105">
                <a:latin typeface="Times New Roman"/>
                <a:cs typeface="Times New Roman"/>
              </a:rPr>
              <a:t> </a:t>
            </a:r>
            <a:r>
              <a:rPr dirty="0" sz="1450" spc="-10">
                <a:latin typeface="Times New Roman"/>
                <a:cs typeface="Times New Roman"/>
              </a:rPr>
              <a:t>replied</a:t>
            </a:r>
            <a:endParaRPr sz="14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a:t>
            </a:r>
            <a:r>
              <a:rPr dirty="0" sz="1450" spc="-20">
                <a:latin typeface="Times New Roman"/>
                <a:cs typeface="Times New Roman"/>
              </a:rPr>
              <a:t>Doctor. </a:t>
            </a:r>
            <a:r>
              <a:rPr dirty="0" sz="1450" spc="-10">
                <a:latin typeface="Times New Roman"/>
                <a:cs typeface="Times New Roman"/>
              </a:rPr>
              <a:t>"Once arrived in </a:t>
            </a:r>
            <a:r>
              <a:rPr dirty="0" sz="1450" spc="-5">
                <a:latin typeface="Times New Roman"/>
                <a:cs typeface="Times New Roman"/>
              </a:rPr>
              <a:t>London," he </a:t>
            </a:r>
            <a:r>
              <a:rPr dirty="0" sz="1450" spc="-10">
                <a:latin typeface="Times New Roman"/>
                <a:cs typeface="Times New Roman"/>
              </a:rPr>
              <a:t>pursued, "your task is nearly ended.  In this more bulky envelope </a:t>
            </a:r>
            <a:r>
              <a:rPr dirty="0" sz="1450" spc="-5">
                <a:latin typeface="Times New Roman"/>
                <a:cs typeface="Times New Roman"/>
              </a:rPr>
              <a:t>I </a:t>
            </a:r>
            <a:r>
              <a:rPr dirty="0" sz="1450" spc="-10">
                <a:latin typeface="Times New Roman"/>
                <a:cs typeface="Times New Roman"/>
              </a:rPr>
              <a:t>have given </a:t>
            </a:r>
            <a:r>
              <a:rPr dirty="0" sz="1450" spc="-5">
                <a:latin typeface="Times New Roman"/>
                <a:cs typeface="Times New Roman"/>
              </a:rPr>
              <a:t>you a </a:t>
            </a:r>
            <a:r>
              <a:rPr dirty="0" sz="1450" spc="-10">
                <a:latin typeface="Times New Roman"/>
                <a:cs typeface="Times New Roman"/>
              </a:rPr>
              <a:t>letter which </a:t>
            </a:r>
            <a:r>
              <a:rPr dirty="0" sz="1450" spc="-5">
                <a:latin typeface="Times New Roman"/>
                <a:cs typeface="Times New Roman"/>
              </a:rPr>
              <a:t>I </a:t>
            </a:r>
            <a:r>
              <a:rPr dirty="0" sz="1450" spc="-10">
                <a:latin typeface="Times New Roman"/>
                <a:cs typeface="Times New Roman"/>
              </a:rPr>
              <a:t>dare </a:t>
            </a:r>
            <a:r>
              <a:rPr dirty="0" sz="1450" spc="-5">
                <a:latin typeface="Times New Roman"/>
                <a:cs typeface="Times New Roman"/>
              </a:rPr>
              <a:t>not </a:t>
            </a:r>
            <a:r>
              <a:rPr dirty="0" sz="1450" spc="-10">
                <a:latin typeface="Times New Roman"/>
                <a:cs typeface="Times New Roman"/>
              </a:rPr>
              <a:t>address;  </a:t>
            </a:r>
            <a:r>
              <a:rPr dirty="0" sz="1450" spc="-5">
                <a:latin typeface="Times New Roman"/>
                <a:cs typeface="Times New Roman"/>
              </a:rPr>
              <a:t>but </a:t>
            </a:r>
            <a:r>
              <a:rPr dirty="0" sz="1450" spc="-10">
                <a:latin typeface="Times New Roman"/>
                <a:cs typeface="Times New Roman"/>
              </a:rPr>
              <a:t>in the other </a:t>
            </a:r>
            <a:r>
              <a:rPr dirty="0" sz="1450" spc="-5">
                <a:latin typeface="Times New Roman"/>
                <a:cs typeface="Times New Roman"/>
              </a:rPr>
              <a:t>you </a:t>
            </a:r>
            <a:r>
              <a:rPr dirty="0" sz="1450" spc="-10">
                <a:latin typeface="Times New Roman"/>
                <a:cs typeface="Times New Roman"/>
              </a:rPr>
              <a:t>will find the designation </a:t>
            </a:r>
            <a:r>
              <a:rPr dirty="0" sz="1450" spc="-5">
                <a:latin typeface="Times New Roman"/>
                <a:cs typeface="Times New Roman"/>
              </a:rPr>
              <a:t>of </a:t>
            </a:r>
            <a:r>
              <a:rPr dirty="0" sz="1450" spc="-10">
                <a:latin typeface="Times New Roman"/>
                <a:cs typeface="Times New Roman"/>
              </a:rPr>
              <a:t>the house to which </a:t>
            </a:r>
            <a:r>
              <a:rPr dirty="0" sz="1450" spc="-5">
                <a:latin typeface="Times New Roman"/>
                <a:cs typeface="Times New Roman"/>
              </a:rPr>
              <a:t>you </a:t>
            </a:r>
            <a:r>
              <a:rPr dirty="0" sz="1450" spc="-10">
                <a:latin typeface="Times New Roman"/>
                <a:cs typeface="Times New Roman"/>
              </a:rPr>
              <a:t>must  carry it along with </a:t>
            </a:r>
            <a:r>
              <a:rPr dirty="0" sz="1450" spc="-5">
                <a:latin typeface="Times New Roman"/>
                <a:cs typeface="Times New Roman"/>
              </a:rPr>
              <a:t>your box, </a:t>
            </a:r>
            <a:r>
              <a:rPr dirty="0" sz="1450" spc="-10">
                <a:latin typeface="Times New Roman"/>
                <a:cs typeface="Times New Roman"/>
              </a:rPr>
              <a:t>which will there </a:t>
            </a:r>
            <a:r>
              <a:rPr dirty="0" sz="1450" spc="-5">
                <a:latin typeface="Times New Roman"/>
                <a:cs typeface="Times New Roman"/>
              </a:rPr>
              <a:t>be </a:t>
            </a:r>
            <a:r>
              <a:rPr dirty="0" sz="1450" spc="-10">
                <a:latin typeface="Times New Roman"/>
                <a:cs typeface="Times New Roman"/>
              </a:rPr>
              <a:t>taken from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trouble </a:t>
            </a:r>
            <a:r>
              <a:rPr dirty="0" sz="1450" spc="-5">
                <a:latin typeface="Times New Roman"/>
                <a:cs typeface="Times New Roman"/>
              </a:rPr>
              <a:t>you </a:t>
            </a:r>
            <a:r>
              <a:rPr dirty="0" sz="1450" spc="-10">
                <a:latin typeface="Times New Roman"/>
                <a:cs typeface="Times New Roman"/>
              </a:rPr>
              <a:t>any</a:t>
            </a:r>
            <a:r>
              <a:rPr dirty="0" sz="1450" spc="-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"Alas!" said Silas, "I have every wish to believe </a:t>
            </a:r>
            <a:r>
              <a:rPr dirty="0" sz="1450" spc="-5">
                <a:latin typeface="Times New Roman"/>
                <a:cs typeface="Times New Roman"/>
              </a:rPr>
              <a:t>you; but </a:t>
            </a:r>
            <a:r>
              <a:rPr dirty="0" sz="1450" spc="-10">
                <a:latin typeface="Times New Roman"/>
                <a:cs typeface="Times New Roman"/>
              </a:rPr>
              <a:t>how is it possible?  </a:t>
            </a:r>
            <a:r>
              <a:rPr dirty="0" sz="1450" spc="-60">
                <a:latin typeface="Times New Roman"/>
                <a:cs typeface="Times New Roman"/>
              </a:rPr>
              <a:t>You </a:t>
            </a:r>
            <a:r>
              <a:rPr dirty="0" sz="1450" spc="-10">
                <a:latin typeface="Times New Roman"/>
                <a:cs typeface="Times New Roman"/>
              </a:rPr>
              <a:t>open </a:t>
            </a:r>
            <a:r>
              <a:rPr dirty="0" sz="1450" spc="-5">
                <a:latin typeface="Times New Roman"/>
                <a:cs typeface="Times New Roman"/>
              </a:rPr>
              <a:t>up </a:t>
            </a:r>
            <a:r>
              <a:rPr dirty="0" sz="1450" spc="-10">
                <a:latin typeface="Times New Roman"/>
                <a:cs typeface="Times New Roman"/>
              </a:rPr>
              <a:t>to me </a:t>
            </a:r>
            <a:r>
              <a:rPr dirty="0" sz="1450" spc="-5">
                <a:latin typeface="Times New Roman"/>
                <a:cs typeface="Times New Roman"/>
              </a:rPr>
              <a:t>a </a:t>
            </a:r>
            <a:r>
              <a:rPr dirty="0" sz="1450" spc="-10">
                <a:latin typeface="Times New Roman"/>
                <a:cs typeface="Times New Roman"/>
              </a:rPr>
              <a:t>bright prospect, </a:t>
            </a:r>
            <a:r>
              <a:rPr dirty="0" sz="1450" spc="-5">
                <a:latin typeface="Times New Roman"/>
                <a:cs typeface="Times New Roman"/>
              </a:rPr>
              <a:t>but, 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is my mind capable </a:t>
            </a:r>
            <a:r>
              <a:rPr dirty="0" sz="1450" spc="-5">
                <a:latin typeface="Times New Roman"/>
                <a:cs typeface="Times New Roman"/>
              </a:rPr>
              <a:t>of  </a:t>
            </a:r>
            <a:r>
              <a:rPr dirty="0" sz="1450" spc="-10">
                <a:latin typeface="Times New Roman"/>
                <a:cs typeface="Times New Roman"/>
              </a:rPr>
              <a:t>receiving so unlikely </a:t>
            </a:r>
            <a:r>
              <a:rPr dirty="0" sz="1450" spc="-5">
                <a:latin typeface="Times New Roman"/>
                <a:cs typeface="Times New Roman"/>
              </a:rPr>
              <a:t>a </a:t>
            </a:r>
            <a:r>
              <a:rPr dirty="0" sz="1450" spc="-10">
                <a:latin typeface="Times New Roman"/>
                <a:cs typeface="Times New Roman"/>
              </a:rPr>
              <a:t>solution? Be more generous, and let me further  understand </a:t>
            </a:r>
            <a:r>
              <a:rPr dirty="0" sz="1450" spc="-5">
                <a:latin typeface="Times New Roman"/>
                <a:cs typeface="Times New Roman"/>
              </a:rPr>
              <a:t>your </a:t>
            </a:r>
            <a:r>
              <a:rPr dirty="0" sz="1450" spc="-10">
                <a:latin typeface="Times New Roman"/>
                <a:cs typeface="Times New Roman"/>
              </a:rPr>
              <a:t>meaning."</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Doctor seemed painfully</a:t>
            </a:r>
            <a:r>
              <a:rPr dirty="0" sz="1450" spc="5">
                <a:latin typeface="Times New Roman"/>
                <a:cs typeface="Times New Roman"/>
              </a:rPr>
              <a:t> </a:t>
            </a:r>
            <a:r>
              <a:rPr dirty="0" sz="1450" spc="-10">
                <a:latin typeface="Times New Roman"/>
                <a:cs typeface="Times New Roman"/>
              </a:rPr>
              <a:t>impressed.</a:t>
            </a:r>
            <a:endParaRPr sz="1450">
              <a:latin typeface="Times New Roman"/>
              <a:cs typeface="Times New Roman"/>
            </a:endParaRPr>
          </a:p>
          <a:p>
            <a:pPr algn="just" marL="12700" marR="5080">
              <a:lnSpc>
                <a:spcPts val="1730"/>
              </a:lnSpc>
              <a:spcBef>
                <a:spcPts val="915"/>
              </a:spcBef>
            </a:pPr>
            <a:r>
              <a:rPr dirty="0" sz="1450" spc="-25">
                <a:latin typeface="Times New Roman"/>
                <a:cs typeface="Times New Roman"/>
              </a:rPr>
              <a:t>"Boy," </a:t>
            </a:r>
            <a:r>
              <a:rPr dirty="0" sz="1450" spc="-5">
                <a:latin typeface="Times New Roman"/>
                <a:cs typeface="Times New Roman"/>
              </a:rPr>
              <a:t>he </a:t>
            </a:r>
            <a:r>
              <a:rPr dirty="0" sz="1450" spc="-10">
                <a:latin typeface="Times New Roman"/>
                <a:cs typeface="Times New Roman"/>
              </a:rPr>
              <a:t>answered, "you </a:t>
            </a:r>
            <a:r>
              <a:rPr dirty="0" sz="1450" spc="-5">
                <a:latin typeface="Times New Roman"/>
                <a:cs typeface="Times New Roman"/>
              </a:rPr>
              <a:t>do not </a:t>
            </a:r>
            <a:r>
              <a:rPr dirty="0" sz="1450" spc="-10">
                <a:latin typeface="Times New Roman"/>
                <a:cs typeface="Times New Roman"/>
              </a:rPr>
              <a:t>know how hard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you </a:t>
            </a:r>
            <a:r>
              <a:rPr dirty="0" sz="1450" spc="-10">
                <a:latin typeface="Times New Roman"/>
                <a:cs typeface="Times New Roman"/>
              </a:rPr>
              <a:t>ask </a:t>
            </a:r>
            <a:r>
              <a:rPr dirty="0" sz="1450" spc="-5">
                <a:latin typeface="Times New Roman"/>
                <a:cs typeface="Times New Roman"/>
              </a:rPr>
              <a:t>of </a:t>
            </a:r>
            <a:r>
              <a:rPr dirty="0" sz="1450" spc="-10">
                <a:latin typeface="Times New Roman"/>
                <a:cs typeface="Times New Roman"/>
              </a:rPr>
              <a:t>me. But </a:t>
            </a:r>
            <a:r>
              <a:rPr dirty="0" sz="1450" spc="-5">
                <a:latin typeface="Times New Roman"/>
                <a:cs typeface="Times New Roman"/>
              </a:rPr>
              <a:t>be  </a:t>
            </a:r>
            <a:r>
              <a:rPr dirty="0" sz="1450" spc="-10">
                <a:latin typeface="Times New Roman"/>
                <a:cs typeface="Times New Roman"/>
              </a:rPr>
              <a:t>it so. </a:t>
            </a:r>
            <a:r>
              <a:rPr dirty="0" sz="1450" spc="-5">
                <a:latin typeface="Times New Roman"/>
                <a:cs typeface="Times New Roman"/>
              </a:rPr>
              <a:t>I </a:t>
            </a:r>
            <a:r>
              <a:rPr dirty="0" sz="1450" spc="-10">
                <a:latin typeface="Times New Roman"/>
                <a:cs typeface="Times New Roman"/>
              </a:rPr>
              <a:t>am now inured to humiliation; and it would </a:t>
            </a:r>
            <a:r>
              <a:rPr dirty="0" sz="1450" spc="-5">
                <a:latin typeface="Times New Roman"/>
                <a:cs typeface="Times New Roman"/>
              </a:rPr>
              <a:t>be </a:t>
            </a:r>
            <a:r>
              <a:rPr dirty="0" sz="1450" spc="-10">
                <a:latin typeface="Times New Roman"/>
                <a:cs typeface="Times New Roman"/>
              </a:rPr>
              <a:t>strange if </a:t>
            </a:r>
            <a:r>
              <a:rPr dirty="0" sz="1450" spc="-5">
                <a:latin typeface="Times New Roman"/>
                <a:cs typeface="Times New Roman"/>
              </a:rPr>
              <a:t>I </a:t>
            </a:r>
            <a:r>
              <a:rPr dirty="0" sz="1450" spc="-10">
                <a:latin typeface="Times New Roman"/>
                <a:cs typeface="Times New Roman"/>
              </a:rPr>
              <a:t>refused </a:t>
            </a:r>
            <a:r>
              <a:rPr dirty="0" sz="1450" spc="-5">
                <a:latin typeface="Times New Roman"/>
                <a:cs typeface="Times New Roman"/>
              </a:rPr>
              <a:t>you  </a:t>
            </a:r>
            <a:r>
              <a:rPr dirty="0" sz="1450" spc="-10">
                <a:latin typeface="Times New Roman"/>
                <a:cs typeface="Times New Roman"/>
              </a:rPr>
              <a:t>this, after having granted </a:t>
            </a:r>
            <a:r>
              <a:rPr dirty="0" sz="1450" spc="-5">
                <a:latin typeface="Times New Roman"/>
                <a:cs typeface="Times New Roman"/>
              </a:rPr>
              <a:t>you </a:t>
            </a:r>
            <a:r>
              <a:rPr dirty="0" sz="1450" spc="-10">
                <a:latin typeface="Times New Roman"/>
                <a:cs typeface="Times New Roman"/>
              </a:rPr>
              <a:t>so much. </a:t>
            </a:r>
            <a:r>
              <a:rPr dirty="0" sz="1450" spc="-25">
                <a:latin typeface="Times New Roman"/>
                <a:cs typeface="Times New Roman"/>
              </a:rPr>
              <a:t>Know, </a:t>
            </a:r>
            <a:r>
              <a:rPr dirty="0" sz="1450" spc="-10">
                <a:latin typeface="Times New Roman"/>
                <a:cs typeface="Times New Roman"/>
              </a:rPr>
              <a:t>then, that although </a:t>
            </a:r>
            <a:r>
              <a:rPr dirty="0" sz="1450" spc="-5">
                <a:latin typeface="Times New Roman"/>
                <a:cs typeface="Times New Roman"/>
              </a:rPr>
              <a:t>I </a:t>
            </a:r>
            <a:r>
              <a:rPr dirty="0" sz="1450" spc="-10">
                <a:latin typeface="Times New Roman"/>
                <a:cs typeface="Times New Roman"/>
              </a:rPr>
              <a:t>now make  so quiet an appearance </a:t>
            </a:r>
            <a:r>
              <a:rPr dirty="0" sz="1450" spc="-5">
                <a:latin typeface="Times New Roman"/>
                <a:cs typeface="Times New Roman"/>
              </a:rPr>
              <a:t>- </a:t>
            </a:r>
            <a:r>
              <a:rPr dirty="0" sz="1450" spc="-10">
                <a:latin typeface="Times New Roman"/>
                <a:cs typeface="Times New Roman"/>
              </a:rPr>
              <a:t>frugal, </a:t>
            </a:r>
            <a:r>
              <a:rPr dirty="0" sz="1450" spc="-20">
                <a:latin typeface="Times New Roman"/>
                <a:cs typeface="Times New Roman"/>
              </a:rPr>
              <a:t>solitary, </a:t>
            </a:r>
            <a:r>
              <a:rPr dirty="0" sz="1450" spc="-10">
                <a:latin typeface="Times New Roman"/>
                <a:cs typeface="Times New Roman"/>
              </a:rPr>
              <a:t>addicted to study </a:t>
            </a:r>
            <a:r>
              <a:rPr dirty="0" sz="1450" spc="-5">
                <a:latin typeface="Times New Roman"/>
                <a:cs typeface="Times New Roman"/>
              </a:rPr>
              <a: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a:t>
            </a:r>
            <a:r>
              <a:rPr dirty="0" sz="1450" spc="-15">
                <a:latin typeface="Times New Roman"/>
                <a:cs typeface="Times New Roman"/>
              </a:rPr>
              <a:t>younger, </a:t>
            </a:r>
            <a:r>
              <a:rPr dirty="0" sz="1450" spc="-10">
                <a:latin typeface="Times New Roman"/>
                <a:cs typeface="Times New Roman"/>
              </a:rPr>
              <a:t>my name was once </a:t>
            </a:r>
            <a:r>
              <a:rPr dirty="0" sz="1450" spc="-5">
                <a:latin typeface="Times New Roman"/>
                <a:cs typeface="Times New Roman"/>
              </a:rPr>
              <a:t>a </a:t>
            </a:r>
            <a:r>
              <a:rPr dirty="0" sz="1450" spc="-10">
                <a:latin typeface="Times New Roman"/>
                <a:cs typeface="Times New Roman"/>
              </a:rPr>
              <a:t>rallying-cry among the most astute and  dangerous spirits </a:t>
            </a:r>
            <a:r>
              <a:rPr dirty="0" sz="1450" spc="-5">
                <a:latin typeface="Times New Roman"/>
                <a:cs typeface="Times New Roman"/>
              </a:rPr>
              <a:t>of </a:t>
            </a:r>
            <a:r>
              <a:rPr dirty="0" sz="1450" spc="-10">
                <a:latin typeface="Times New Roman"/>
                <a:cs typeface="Times New Roman"/>
              </a:rPr>
              <a:t>London; and while </a:t>
            </a:r>
            <a:r>
              <a:rPr dirty="0" sz="1450" spc="-5">
                <a:latin typeface="Times New Roman"/>
                <a:cs typeface="Times New Roman"/>
              </a:rPr>
              <a:t>I </a:t>
            </a:r>
            <a:r>
              <a:rPr dirty="0" sz="1450" spc="-10">
                <a:latin typeface="Times New Roman"/>
                <a:cs typeface="Times New Roman"/>
              </a:rPr>
              <a:t>was outwardly an object for respect  and consideration, my true power resided in the most secret, terrible, and  criminal relations. It is to </a:t>
            </a:r>
            <a:r>
              <a:rPr dirty="0" sz="1450" spc="-5">
                <a:latin typeface="Times New Roman"/>
                <a:cs typeface="Times New Roman"/>
              </a:rPr>
              <a:t>one of </a:t>
            </a:r>
            <a:r>
              <a:rPr dirty="0" sz="1450" spc="-10">
                <a:latin typeface="Times New Roman"/>
                <a:cs typeface="Times New Roman"/>
              </a:rPr>
              <a:t>the persons who then obeyed me that </a:t>
            </a:r>
            <a:r>
              <a:rPr dirty="0" sz="1450" spc="-5">
                <a:latin typeface="Times New Roman"/>
                <a:cs typeface="Times New Roman"/>
              </a:rPr>
              <a:t>I </a:t>
            </a:r>
            <a:r>
              <a:rPr dirty="0" sz="1450" spc="-10">
                <a:latin typeface="Times New Roman"/>
                <a:cs typeface="Times New Roman"/>
              </a:rPr>
              <a:t>now  address myself to deliver </a:t>
            </a:r>
            <a:r>
              <a:rPr dirty="0" sz="1450" spc="-5">
                <a:latin typeface="Times New Roman"/>
                <a:cs typeface="Times New Roman"/>
              </a:rPr>
              <a:t>you </a:t>
            </a:r>
            <a:r>
              <a:rPr dirty="0" sz="1450" spc="-10">
                <a:latin typeface="Times New Roman"/>
                <a:cs typeface="Times New Roman"/>
              </a:rPr>
              <a:t>from </a:t>
            </a:r>
            <a:r>
              <a:rPr dirty="0" sz="1450" spc="-5">
                <a:latin typeface="Times New Roman"/>
                <a:cs typeface="Times New Roman"/>
              </a:rPr>
              <a:t>your </a:t>
            </a:r>
            <a:r>
              <a:rPr dirty="0" sz="1450" spc="-10">
                <a:latin typeface="Times New Roman"/>
                <a:cs typeface="Times New Roman"/>
              </a:rPr>
              <a:t>burden. They were men </a:t>
            </a:r>
            <a:r>
              <a:rPr dirty="0" sz="1450" spc="-5">
                <a:latin typeface="Times New Roman"/>
                <a:cs typeface="Times New Roman"/>
              </a:rPr>
              <a:t>of </a:t>
            </a:r>
            <a:r>
              <a:rPr dirty="0" sz="1450" spc="-10">
                <a:latin typeface="Times New Roman"/>
                <a:cs typeface="Times New Roman"/>
              </a:rPr>
              <a:t>many  different nations and dexterities, all </a:t>
            </a:r>
            <a:r>
              <a:rPr dirty="0" sz="1450" spc="-5">
                <a:latin typeface="Times New Roman"/>
                <a:cs typeface="Times New Roman"/>
              </a:rPr>
              <a:t>bound </a:t>
            </a:r>
            <a:r>
              <a:rPr dirty="0" sz="1450" spc="-10">
                <a:latin typeface="Times New Roman"/>
                <a:cs typeface="Times New Roman"/>
              </a:rPr>
              <a:t>together </a:t>
            </a:r>
            <a:r>
              <a:rPr dirty="0" sz="1450" spc="-5">
                <a:latin typeface="Times New Roman"/>
                <a:cs typeface="Times New Roman"/>
              </a:rPr>
              <a:t>by a </a:t>
            </a:r>
            <a:r>
              <a:rPr dirty="0" sz="1450" spc="-10">
                <a:latin typeface="Times New Roman"/>
                <a:cs typeface="Times New Roman"/>
              </a:rPr>
              <a:t>formidable oath, and  working to the same purposes; the trade </a:t>
            </a:r>
            <a:r>
              <a:rPr dirty="0" sz="1450" spc="-5">
                <a:latin typeface="Times New Roman"/>
                <a:cs typeface="Times New Roman"/>
              </a:rPr>
              <a:t>of </a:t>
            </a:r>
            <a:r>
              <a:rPr dirty="0" sz="1450" spc="-10">
                <a:latin typeface="Times New Roman"/>
                <a:cs typeface="Times New Roman"/>
              </a:rPr>
              <a:t>the association was in murder; and  </a:t>
            </a:r>
            <a:r>
              <a:rPr dirty="0" sz="1450" spc="-5">
                <a:latin typeface="Times New Roman"/>
                <a:cs typeface="Times New Roman"/>
              </a:rPr>
              <a:t>I </a:t>
            </a:r>
            <a:r>
              <a:rPr dirty="0" sz="1450" spc="-10">
                <a:latin typeface="Times New Roman"/>
                <a:cs typeface="Times New Roman"/>
              </a:rPr>
              <a:t>who speak to </a:t>
            </a:r>
            <a:r>
              <a:rPr dirty="0" sz="1450" spc="-5">
                <a:latin typeface="Times New Roman"/>
                <a:cs typeface="Times New Roman"/>
              </a:rPr>
              <a:t>you, </a:t>
            </a:r>
            <a:r>
              <a:rPr dirty="0" sz="1450" spc="-10">
                <a:latin typeface="Times New Roman"/>
                <a:cs typeface="Times New Roman"/>
              </a:rPr>
              <a:t>innocent as </a:t>
            </a:r>
            <a:r>
              <a:rPr dirty="0" sz="1450" spc="-5">
                <a:latin typeface="Times New Roman"/>
                <a:cs typeface="Times New Roman"/>
              </a:rPr>
              <a:t>I </a:t>
            </a:r>
            <a:r>
              <a:rPr dirty="0" sz="1450" spc="-15">
                <a:latin typeface="Times New Roman"/>
                <a:cs typeface="Times New Roman"/>
              </a:rPr>
              <a:t>appear, </a:t>
            </a:r>
            <a:r>
              <a:rPr dirty="0" sz="1450" spc="-10">
                <a:latin typeface="Times New Roman"/>
                <a:cs typeface="Times New Roman"/>
              </a:rPr>
              <a:t>was the chieftain </a:t>
            </a:r>
            <a:r>
              <a:rPr dirty="0" sz="1450" spc="-5">
                <a:latin typeface="Times New Roman"/>
                <a:cs typeface="Times New Roman"/>
              </a:rPr>
              <a:t>of </a:t>
            </a:r>
            <a:r>
              <a:rPr dirty="0" sz="1450" spc="-10">
                <a:latin typeface="Times New Roman"/>
                <a:cs typeface="Times New Roman"/>
              </a:rPr>
              <a:t>this redoubtable  </a:t>
            </a:r>
            <a:r>
              <a:rPr dirty="0" sz="1450" spc="-25">
                <a:latin typeface="Times New Roman"/>
                <a:cs typeface="Times New Roman"/>
              </a:rPr>
              <a:t>crew."</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"What?" cried Silas. "A murderer? And </a:t>
            </a:r>
            <a:r>
              <a:rPr dirty="0" sz="1450" spc="-5">
                <a:latin typeface="Times New Roman"/>
                <a:cs typeface="Times New Roman"/>
              </a:rPr>
              <a:t>one </a:t>
            </a:r>
            <a:r>
              <a:rPr dirty="0" sz="1450" spc="-10">
                <a:latin typeface="Times New Roman"/>
                <a:cs typeface="Times New Roman"/>
              </a:rPr>
              <a:t>with whom murder was </a:t>
            </a:r>
            <a:r>
              <a:rPr dirty="0" sz="1450" spc="-5">
                <a:latin typeface="Times New Roman"/>
                <a:cs typeface="Times New Roman"/>
              </a:rPr>
              <a:t>a </a:t>
            </a:r>
            <a:r>
              <a:rPr dirty="0" sz="1450" spc="-10">
                <a:latin typeface="Times New Roman"/>
                <a:cs typeface="Times New Roman"/>
              </a:rPr>
              <a:t>trade?  Can </a:t>
            </a:r>
            <a:r>
              <a:rPr dirty="0" sz="1450" spc="-5">
                <a:latin typeface="Times New Roman"/>
                <a:cs typeface="Times New Roman"/>
              </a:rPr>
              <a:t>I </a:t>
            </a:r>
            <a:r>
              <a:rPr dirty="0" sz="1450" spc="-10">
                <a:latin typeface="Times New Roman"/>
                <a:cs typeface="Times New Roman"/>
              </a:rPr>
              <a:t>take </a:t>
            </a:r>
            <a:r>
              <a:rPr dirty="0" sz="1450" spc="-5">
                <a:latin typeface="Times New Roman"/>
                <a:cs typeface="Times New Roman"/>
              </a:rPr>
              <a:t>your </a:t>
            </a:r>
            <a:r>
              <a:rPr dirty="0" sz="1450" spc="-10">
                <a:latin typeface="Times New Roman"/>
                <a:cs typeface="Times New Roman"/>
              </a:rPr>
              <a:t>hand? Ought </a:t>
            </a:r>
            <a:r>
              <a:rPr dirty="0" sz="1450" spc="-5">
                <a:latin typeface="Times New Roman"/>
                <a:cs typeface="Times New Roman"/>
              </a:rPr>
              <a:t>I </a:t>
            </a:r>
            <a:r>
              <a:rPr dirty="0" sz="1450" spc="-10">
                <a:latin typeface="Times New Roman"/>
                <a:cs typeface="Times New Roman"/>
              </a:rPr>
              <a:t>so much as to accept </a:t>
            </a:r>
            <a:r>
              <a:rPr dirty="0" sz="1450" spc="-5">
                <a:latin typeface="Times New Roman"/>
                <a:cs typeface="Times New Roman"/>
              </a:rPr>
              <a:t>your </a:t>
            </a:r>
            <a:r>
              <a:rPr dirty="0" sz="1450" spc="-10">
                <a:latin typeface="Times New Roman"/>
                <a:cs typeface="Times New Roman"/>
              </a:rPr>
              <a:t>services? Dark and  criminal old man, would </a:t>
            </a:r>
            <a:r>
              <a:rPr dirty="0" sz="1450" spc="-5">
                <a:latin typeface="Times New Roman"/>
                <a:cs typeface="Times New Roman"/>
              </a:rPr>
              <a:t>you </a:t>
            </a:r>
            <a:r>
              <a:rPr dirty="0" sz="1450" spc="-10">
                <a:latin typeface="Times New Roman"/>
                <a:cs typeface="Times New Roman"/>
              </a:rPr>
              <a:t>make an accomplice </a:t>
            </a:r>
            <a:r>
              <a:rPr dirty="0" sz="1450" spc="-5">
                <a:latin typeface="Times New Roman"/>
                <a:cs typeface="Times New Roman"/>
              </a:rPr>
              <a:t>of </a:t>
            </a:r>
            <a:r>
              <a:rPr dirty="0" sz="1450" spc="-10">
                <a:latin typeface="Times New Roman"/>
                <a:cs typeface="Times New Roman"/>
              </a:rPr>
              <a:t>my youth and my  distress?"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 Doctor bitterly</a:t>
            </a:r>
            <a:r>
              <a:rPr dirty="0" sz="1450">
                <a:latin typeface="Times New Roman"/>
                <a:cs typeface="Times New Roman"/>
              </a:rPr>
              <a:t> </a:t>
            </a:r>
            <a:r>
              <a:rPr dirty="0" sz="1450" spc="-10">
                <a:latin typeface="Times New Roman"/>
                <a:cs typeface="Times New Roman"/>
              </a:rPr>
              <a:t>laughed.</a:t>
            </a:r>
            <a:endParaRPr sz="1450">
              <a:latin typeface="Times New Roman"/>
              <a:cs typeface="Times New Roman"/>
            </a:endParaRPr>
          </a:p>
          <a:p>
            <a:pPr algn="just" marL="12700" marR="5715">
              <a:lnSpc>
                <a:spcPts val="1730"/>
              </a:lnSpc>
              <a:spcBef>
                <a:spcPts val="915"/>
              </a:spcBef>
            </a:pPr>
            <a:r>
              <a:rPr dirty="0" sz="1450" spc="-45">
                <a:latin typeface="Times New Roman"/>
                <a:cs typeface="Times New Roman"/>
              </a:rPr>
              <a:t>"You </a:t>
            </a:r>
            <a:r>
              <a:rPr dirty="0" sz="1450" spc="-10">
                <a:latin typeface="Times New Roman"/>
                <a:cs typeface="Times New Roman"/>
              </a:rPr>
              <a:t>are difficult to please, </a:t>
            </a:r>
            <a:r>
              <a:rPr dirty="0" sz="1450" spc="-35">
                <a:latin typeface="Times New Roman"/>
                <a:cs typeface="Times New Roman"/>
              </a:rPr>
              <a:t>Mr. </a:t>
            </a:r>
            <a:r>
              <a:rPr dirty="0" sz="1450" spc="-10">
                <a:latin typeface="Times New Roman"/>
                <a:cs typeface="Times New Roman"/>
              </a:rPr>
              <a:t>Scuddamore," said he; "but </a:t>
            </a:r>
            <a:r>
              <a:rPr dirty="0" sz="1450" spc="-5">
                <a:latin typeface="Times New Roman"/>
                <a:cs typeface="Times New Roman"/>
              </a:rPr>
              <a:t>I </a:t>
            </a:r>
            <a:r>
              <a:rPr dirty="0" sz="1450" spc="-10">
                <a:latin typeface="Times New Roman"/>
                <a:cs typeface="Times New Roman"/>
              </a:rPr>
              <a:t>now </a:t>
            </a:r>
            <a:r>
              <a:rPr dirty="0" sz="1450" spc="-15">
                <a:latin typeface="Times New Roman"/>
                <a:cs typeface="Times New Roman"/>
              </a:rPr>
              <a:t>offer </a:t>
            </a:r>
            <a:r>
              <a:rPr dirty="0" sz="1450" spc="-5">
                <a:latin typeface="Times New Roman"/>
                <a:cs typeface="Times New Roman"/>
              </a:rPr>
              <a:t>you  your </a:t>
            </a:r>
            <a:r>
              <a:rPr dirty="0" sz="1450" spc="-10">
                <a:latin typeface="Times New Roman"/>
                <a:cs typeface="Times New Roman"/>
              </a:rPr>
              <a:t>choice </a:t>
            </a:r>
            <a:r>
              <a:rPr dirty="0" sz="1450" spc="-5">
                <a:latin typeface="Times New Roman"/>
                <a:cs typeface="Times New Roman"/>
              </a:rPr>
              <a:t>of </a:t>
            </a:r>
            <a:r>
              <a:rPr dirty="0" sz="1450" spc="-10">
                <a:latin typeface="Times New Roman"/>
                <a:cs typeface="Times New Roman"/>
              </a:rPr>
              <a:t>company between the murdered man and the </a:t>
            </a:r>
            <a:r>
              <a:rPr dirty="0" sz="1450" spc="-20">
                <a:latin typeface="Times New Roman"/>
                <a:cs typeface="Times New Roman"/>
              </a:rPr>
              <a:t>murderer. </a:t>
            </a:r>
            <a:r>
              <a:rPr dirty="0" sz="1450" spc="-10">
                <a:latin typeface="Times New Roman"/>
                <a:cs typeface="Times New Roman"/>
              </a:rPr>
              <a:t>If </a:t>
            </a:r>
            <a:r>
              <a:rPr dirty="0" sz="1450" spc="-5">
                <a:latin typeface="Times New Roman"/>
                <a:cs typeface="Times New Roman"/>
              </a:rPr>
              <a:t>your  </a:t>
            </a:r>
            <a:r>
              <a:rPr dirty="0" sz="1450" spc="-10">
                <a:latin typeface="Times New Roman"/>
                <a:cs typeface="Times New Roman"/>
              </a:rPr>
              <a:t>conscience is too nice to accept my aid, say so, and </a:t>
            </a:r>
            <a:r>
              <a:rPr dirty="0" sz="1450" spc="-5">
                <a:latin typeface="Times New Roman"/>
                <a:cs typeface="Times New Roman"/>
              </a:rPr>
              <a:t>I </a:t>
            </a:r>
            <a:r>
              <a:rPr dirty="0" sz="1450" spc="-10">
                <a:latin typeface="Times New Roman"/>
                <a:cs typeface="Times New Roman"/>
              </a:rPr>
              <a:t>will immediately leave  </a:t>
            </a:r>
            <a:r>
              <a:rPr dirty="0" sz="1450" spc="-5">
                <a:latin typeface="Times New Roman"/>
                <a:cs typeface="Times New Roman"/>
              </a:rPr>
              <a:t>you. </a:t>
            </a:r>
            <a:r>
              <a:rPr dirty="0" sz="1450" spc="-10">
                <a:latin typeface="Times New Roman"/>
                <a:cs typeface="Times New Roman"/>
              </a:rPr>
              <a:t>Thenceforward </a:t>
            </a:r>
            <a:r>
              <a:rPr dirty="0" sz="1450" spc="-5">
                <a:latin typeface="Times New Roman"/>
                <a:cs typeface="Times New Roman"/>
              </a:rPr>
              <a:t>you </a:t>
            </a:r>
            <a:r>
              <a:rPr dirty="0" sz="1450" spc="-10">
                <a:latin typeface="Times New Roman"/>
                <a:cs typeface="Times New Roman"/>
              </a:rPr>
              <a:t>can deal with </a:t>
            </a:r>
            <a:r>
              <a:rPr dirty="0" sz="1450" spc="-5">
                <a:latin typeface="Times New Roman"/>
                <a:cs typeface="Times New Roman"/>
              </a:rPr>
              <a:t>your </a:t>
            </a:r>
            <a:r>
              <a:rPr dirty="0" sz="1450" spc="-10">
                <a:latin typeface="Times New Roman"/>
                <a:cs typeface="Times New Roman"/>
              </a:rPr>
              <a:t>trunk and its belongings as best  suits </a:t>
            </a:r>
            <a:r>
              <a:rPr dirty="0" sz="1450" spc="-5">
                <a:latin typeface="Times New Roman"/>
                <a:cs typeface="Times New Roman"/>
              </a:rPr>
              <a:t>your </a:t>
            </a:r>
            <a:r>
              <a:rPr dirty="0" sz="1450" spc="-10">
                <a:latin typeface="Times New Roman"/>
                <a:cs typeface="Times New Roman"/>
              </a:rPr>
              <a:t>upright</a:t>
            </a:r>
            <a:r>
              <a:rPr dirty="0" sz="1450" spc="-5">
                <a:latin typeface="Times New Roman"/>
                <a:cs typeface="Times New Roman"/>
              </a:rPr>
              <a:t> </a:t>
            </a:r>
            <a:r>
              <a:rPr dirty="0" sz="1450" spc="-10">
                <a:latin typeface="Times New Roman"/>
                <a:cs typeface="Times New Roman"/>
              </a:rPr>
              <a:t>conscience."</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"I own myself wrong," replied Silas. "I should have remembered how  generously </a:t>
            </a:r>
            <a:r>
              <a:rPr dirty="0" sz="1450" spc="-5">
                <a:latin typeface="Times New Roman"/>
                <a:cs typeface="Times New Roman"/>
              </a:rPr>
              <a:t>you </a:t>
            </a:r>
            <a:r>
              <a:rPr dirty="0" sz="1450" spc="-15">
                <a:latin typeface="Times New Roman"/>
                <a:cs typeface="Times New Roman"/>
              </a:rPr>
              <a:t>offered </a:t>
            </a:r>
            <a:r>
              <a:rPr dirty="0" sz="1450" spc="-10">
                <a:latin typeface="Times New Roman"/>
                <a:cs typeface="Times New Roman"/>
              </a:rPr>
              <a:t>to shield me, even before </a:t>
            </a:r>
            <a:r>
              <a:rPr dirty="0" sz="1450" spc="-5">
                <a:latin typeface="Times New Roman"/>
                <a:cs typeface="Times New Roman"/>
              </a:rPr>
              <a:t>I </a:t>
            </a:r>
            <a:r>
              <a:rPr dirty="0" sz="1450" spc="-10">
                <a:latin typeface="Times New Roman"/>
                <a:cs typeface="Times New Roman"/>
              </a:rPr>
              <a:t>had convinced </a:t>
            </a:r>
            <a:r>
              <a:rPr dirty="0" sz="1450" spc="-5">
                <a:latin typeface="Times New Roman"/>
                <a:cs typeface="Times New Roman"/>
              </a:rPr>
              <a:t>you of </a:t>
            </a:r>
            <a:r>
              <a:rPr dirty="0" sz="1450" spc="-10">
                <a:latin typeface="Times New Roman"/>
                <a:cs typeface="Times New Roman"/>
              </a:rPr>
              <a:t>my  innocence, and </a:t>
            </a:r>
            <a:r>
              <a:rPr dirty="0" sz="1450" spc="-5">
                <a:latin typeface="Times New Roman"/>
                <a:cs typeface="Times New Roman"/>
              </a:rPr>
              <a:t>I </a:t>
            </a:r>
            <a:r>
              <a:rPr dirty="0" sz="1450" spc="-10">
                <a:latin typeface="Times New Roman"/>
                <a:cs typeface="Times New Roman"/>
              </a:rPr>
              <a:t>continue to listen to </a:t>
            </a:r>
            <a:r>
              <a:rPr dirty="0" sz="1450" spc="-5">
                <a:latin typeface="Times New Roman"/>
                <a:cs typeface="Times New Roman"/>
              </a:rPr>
              <a:t>your </a:t>
            </a:r>
            <a:r>
              <a:rPr dirty="0" sz="1450" spc="-10">
                <a:latin typeface="Times New Roman"/>
                <a:cs typeface="Times New Roman"/>
              </a:rPr>
              <a:t>counsels with</a:t>
            </a:r>
            <a:r>
              <a:rPr dirty="0" sz="1450" spc="60">
                <a:latin typeface="Times New Roman"/>
                <a:cs typeface="Times New Roman"/>
              </a:rPr>
              <a:t> </a:t>
            </a:r>
            <a:r>
              <a:rPr dirty="0" sz="1450" spc="-10">
                <a:latin typeface="Times New Roman"/>
                <a:cs typeface="Times New Roman"/>
              </a:rPr>
              <a:t>gratitude."</a:t>
            </a:r>
            <a:endParaRPr sz="1450">
              <a:latin typeface="Times New Roman"/>
              <a:cs typeface="Times New Roman"/>
            </a:endParaRPr>
          </a:p>
          <a:p>
            <a:pPr algn="just" marL="12700" marR="13335">
              <a:lnSpc>
                <a:spcPts val="1730"/>
              </a:lnSpc>
              <a:spcBef>
                <a:spcPts val="855"/>
              </a:spcBef>
            </a:pPr>
            <a:r>
              <a:rPr dirty="0" sz="1450" spc="-10">
                <a:latin typeface="Times New Roman"/>
                <a:cs typeface="Times New Roman"/>
              </a:rPr>
              <a:t>"That is well," returned the Doctor; "and </a:t>
            </a:r>
            <a:r>
              <a:rPr dirty="0" sz="1450" spc="-5">
                <a:latin typeface="Times New Roman"/>
                <a:cs typeface="Times New Roman"/>
              </a:rPr>
              <a:t>I </a:t>
            </a:r>
            <a:r>
              <a:rPr dirty="0" sz="1450" spc="-10">
                <a:latin typeface="Times New Roman"/>
                <a:cs typeface="Times New Roman"/>
              </a:rPr>
              <a:t>perceive </a:t>
            </a:r>
            <a:r>
              <a:rPr dirty="0" sz="1450" spc="-5">
                <a:latin typeface="Times New Roman"/>
                <a:cs typeface="Times New Roman"/>
              </a:rPr>
              <a:t>you </a:t>
            </a:r>
            <a:r>
              <a:rPr dirty="0" sz="1450" spc="-10">
                <a:latin typeface="Times New Roman"/>
                <a:cs typeface="Times New Roman"/>
              </a:rPr>
              <a:t>are beginning to learn  some </a:t>
            </a:r>
            <a:r>
              <a:rPr dirty="0" sz="1450" spc="-5">
                <a:latin typeface="Times New Roman"/>
                <a:cs typeface="Times New Roman"/>
              </a:rPr>
              <a:t>of </a:t>
            </a:r>
            <a:r>
              <a:rPr dirty="0" sz="1450" spc="-10">
                <a:latin typeface="Times New Roman"/>
                <a:cs typeface="Times New Roman"/>
              </a:rPr>
              <a:t>the lessons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experience."</a:t>
            </a:r>
            <a:endParaRPr sz="14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10">
                <a:latin typeface="Times New Roman"/>
                <a:cs typeface="Times New Roman"/>
              </a:rPr>
              <a:t>"At the same time," resumed the </a:t>
            </a:r>
            <a:r>
              <a:rPr dirty="0" sz="1450" spc="-15">
                <a:latin typeface="Times New Roman"/>
                <a:cs typeface="Times New Roman"/>
              </a:rPr>
              <a:t>New-Englander,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confess yourself  accustomed </a:t>
            </a:r>
            <a:r>
              <a:rPr dirty="0" sz="1450" spc="-5">
                <a:latin typeface="Times New Roman"/>
                <a:cs typeface="Times New Roman"/>
              </a:rPr>
              <a:t>o </a:t>
            </a:r>
            <a:r>
              <a:rPr dirty="0" sz="1450" spc="-10">
                <a:latin typeface="Times New Roman"/>
                <a:cs typeface="Times New Roman"/>
              </a:rPr>
              <a:t>this tragical business, and the people to whom </a:t>
            </a:r>
            <a:r>
              <a:rPr dirty="0" sz="1450" spc="-5">
                <a:latin typeface="Times New Roman"/>
                <a:cs typeface="Times New Roman"/>
              </a:rPr>
              <a:t>you </a:t>
            </a:r>
            <a:r>
              <a:rPr dirty="0" sz="1450" spc="-10">
                <a:latin typeface="Times New Roman"/>
                <a:cs typeface="Times New Roman"/>
              </a:rPr>
              <a:t>recommend  me are </a:t>
            </a:r>
            <a:r>
              <a:rPr dirty="0" sz="1450" spc="-5">
                <a:latin typeface="Times New Roman"/>
                <a:cs typeface="Times New Roman"/>
              </a:rPr>
              <a:t>your </a:t>
            </a:r>
            <a:r>
              <a:rPr dirty="0" sz="1450" spc="-10">
                <a:latin typeface="Times New Roman"/>
                <a:cs typeface="Times New Roman"/>
              </a:rPr>
              <a:t>own former associates and friends, could </a:t>
            </a:r>
            <a:r>
              <a:rPr dirty="0" sz="1450" spc="-5">
                <a:latin typeface="Times New Roman"/>
                <a:cs typeface="Times New Roman"/>
              </a:rPr>
              <a:t>you not </a:t>
            </a:r>
            <a:r>
              <a:rPr dirty="0" sz="1450" spc="-10">
                <a:latin typeface="Times New Roman"/>
                <a:cs typeface="Times New Roman"/>
              </a:rPr>
              <a:t>yourself  undertake the transport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box, </a:t>
            </a:r>
            <a:r>
              <a:rPr dirty="0" sz="1450" spc="-10">
                <a:latin typeface="Times New Roman"/>
                <a:cs typeface="Times New Roman"/>
              </a:rPr>
              <a:t>and rid me at once </a:t>
            </a:r>
            <a:r>
              <a:rPr dirty="0" sz="1450" spc="-5">
                <a:latin typeface="Times New Roman"/>
                <a:cs typeface="Times New Roman"/>
              </a:rPr>
              <a:t>of </a:t>
            </a:r>
            <a:r>
              <a:rPr dirty="0" sz="1450" spc="-10">
                <a:latin typeface="Times New Roman"/>
                <a:cs typeface="Times New Roman"/>
              </a:rPr>
              <a:t>its detested  presence?"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"Upon my word," replied the </a:t>
            </a:r>
            <a:r>
              <a:rPr dirty="0" sz="1450" spc="-15">
                <a:latin typeface="Times New Roman"/>
                <a:cs typeface="Times New Roman"/>
              </a:rPr>
              <a:t>Doctor, </a:t>
            </a:r>
            <a:r>
              <a:rPr dirty="0" sz="1450" spc="-10">
                <a:latin typeface="Times New Roman"/>
                <a:cs typeface="Times New Roman"/>
              </a:rPr>
              <a:t>"I admire </a:t>
            </a:r>
            <a:r>
              <a:rPr dirty="0" sz="1450" spc="-5">
                <a:latin typeface="Times New Roman"/>
                <a:cs typeface="Times New Roman"/>
              </a:rPr>
              <a:t>you </a:t>
            </a:r>
            <a:r>
              <a:rPr dirty="0" sz="1450" spc="-20">
                <a:latin typeface="Times New Roman"/>
                <a:cs typeface="Times New Roman"/>
              </a:rPr>
              <a:t>cordially. </a:t>
            </a:r>
            <a:r>
              <a:rPr dirty="0" sz="1450" spc="-10">
                <a:latin typeface="Times New Roman"/>
                <a:cs typeface="Times New Roman"/>
              </a:rPr>
              <a:t>If </a:t>
            </a:r>
            <a:r>
              <a:rPr dirty="0" sz="1450" spc="-5">
                <a:latin typeface="Times New Roman"/>
                <a:cs typeface="Times New Roman"/>
              </a:rPr>
              <a:t>you do not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have already meddled sufficiently in </a:t>
            </a:r>
            <a:r>
              <a:rPr dirty="0" sz="1450" spc="-5">
                <a:latin typeface="Times New Roman"/>
                <a:cs typeface="Times New Roman"/>
              </a:rPr>
              <a:t>your </a:t>
            </a:r>
            <a:r>
              <a:rPr dirty="0" sz="1450" spc="-10">
                <a:latin typeface="Times New Roman"/>
                <a:cs typeface="Times New Roman"/>
              </a:rPr>
              <a:t>concerns, believe me, from  my heart </a:t>
            </a:r>
            <a:r>
              <a:rPr dirty="0" sz="1450" spc="-5">
                <a:latin typeface="Times New Roman"/>
                <a:cs typeface="Times New Roman"/>
              </a:rPr>
              <a:t>I </a:t>
            </a:r>
            <a:r>
              <a:rPr dirty="0" sz="1450" spc="-10">
                <a:latin typeface="Times New Roman"/>
                <a:cs typeface="Times New Roman"/>
              </a:rPr>
              <a:t>think the </a:t>
            </a:r>
            <a:r>
              <a:rPr dirty="0" sz="1450" spc="-20">
                <a:latin typeface="Times New Roman"/>
                <a:cs typeface="Times New Roman"/>
              </a:rPr>
              <a:t>contrary. </a:t>
            </a:r>
            <a:r>
              <a:rPr dirty="0" sz="1450" spc="-35">
                <a:latin typeface="Times New Roman"/>
                <a:cs typeface="Times New Roman"/>
              </a:rPr>
              <a:t>Take </a:t>
            </a:r>
            <a:r>
              <a:rPr dirty="0" sz="1450" spc="-5">
                <a:latin typeface="Times New Roman"/>
                <a:cs typeface="Times New Roman"/>
              </a:rPr>
              <a:t>or </a:t>
            </a:r>
            <a:r>
              <a:rPr dirty="0" sz="1450" spc="-10">
                <a:latin typeface="Times New Roman"/>
                <a:cs typeface="Times New Roman"/>
              </a:rPr>
              <a:t>leave my services as </a:t>
            </a:r>
            <a:r>
              <a:rPr dirty="0" sz="1450" spc="-5">
                <a:latin typeface="Times New Roman"/>
                <a:cs typeface="Times New Roman"/>
              </a:rPr>
              <a:t>I </a:t>
            </a:r>
            <a:r>
              <a:rPr dirty="0" sz="1450" spc="-15">
                <a:latin typeface="Times New Roman"/>
                <a:cs typeface="Times New Roman"/>
              </a:rPr>
              <a:t>offer </a:t>
            </a:r>
            <a:r>
              <a:rPr dirty="0" sz="1450" spc="-10">
                <a:latin typeface="Times New Roman"/>
                <a:cs typeface="Times New Roman"/>
              </a:rPr>
              <a:t>them; and  trouble me with </a:t>
            </a:r>
            <a:r>
              <a:rPr dirty="0" sz="1450" spc="-5">
                <a:latin typeface="Times New Roman"/>
                <a:cs typeface="Times New Roman"/>
              </a:rPr>
              <a:t>no </a:t>
            </a:r>
            <a:r>
              <a:rPr dirty="0" sz="1450" spc="-10">
                <a:latin typeface="Times New Roman"/>
                <a:cs typeface="Times New Roman"/>
              </a:rPr>
              <a:t>more words </a:t>
            </a:r>
            <a:r>
              <a:rPr dirty="0" sz="1450" spc="-5">
                <a:latin typeface="Times New Roman"/>
                <a:cs typeface="Times New Roman"/>
              </a:rPr>
              <a:t>of </a:t>
            </a:r>
            <a:r>
              <a:rPr dirty="0" sz="1450" spc="-10">
                <a:latin typeface="Times New Roman"/>
                <a:cs typeface="Times New Roman"/>
              </a:rPr>
              <a:t>gratitude, for </a:t>
            </a:r>
            <a:r>
              <a:rPr dirty="0" sz="1450" spc="-5">
                <a:latin typeface="Times New Roman"/>
                <a:cs typeface="Times New Roman"/>
              </a:rPr>
              <a:t>I </a:t>
            </a:r>
            <a:r>
              <a:rPr dirty="0" sz="1450" spc="-10">
                <a:latin typeface="Times New Roman"/>
                <a:cs typeface="Times New Roman"/>
              </a:rPr>
              <a:t>value </a:t>
            </a:r>
            <a:r>
              <a:rPr dirty="0" sz="1450" spc="-5">
                <a:latin typeface="Times New Roman"/>
                <a:cs typeface="Times New Roman"/>
              </a:rPr>
              <a:t>your </a:t>
            </a:r>
            <a:r>
              <a:rPr dirty="0" sz="1450" spc="-10">
                <a:latin typeface="Times New Roman"/>
                <a:cs typeface="Times New Roman"/>
              </a:rPr>
              <a:t>consideration  even more lightly than </a:t>
            </a:r>
            <a:r>
              <a:rPr dirty="0" sz="1450" spc="-5">
                <a:latin typeface="Times New Roman"/>
                <a:cs typeface="Times New Roman"/>
              </a:rPr>
              <a:t>I do your </a:t>
            </a:r>
            <a:r>
              <a:rPr dirty="0" sz="1450" spc="-10">
                <a:latin typeface="Times New Roman"/>
                <a:cs typeface="Times New Roman"/>
              </a:rPr>
              <a:t>intellect. A time will come, if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spared to see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years in health </a:t>
            </a:r>
            <a:r>
              <a:rPr dirty="0" sz="1450" spc="-5">
                <a:latin typeface="Times New Roman"/>
                <a:cs typeface="Times New Roman"/>
              </a:rPr>
              <a:t>of </a:t>
            </a:r>
            <a:r>
              <a:rPr dirty="0" sz="1450" spc="-10">
                <a:latin typeface="Times New Roman"/>
                <a:cs typeface="Times New Roman"/>
              </a:rPr>
              <a:t>mind, when </a:t>
            </a:r>
            <a:r>
              <a:rPr dirty="0" sz="1450" spc="-5">
                <a:latin typeface="Times New Roman"/>
                <a:cs typeface="Times New Roman"/>
              </a:rPr>
              <a:t>you </a:t>
            </a:r>
            <a:r>
              <a:rPr dirty="0" sz="1450" spc="-10">
                <a:latin typeface="Times New Roman"/>
                <a:cs typeface="Times New Roman"/>
              </a:rPr>
              <a:t>will think  differently </a:t>
            </a:r>
            <a:r>
              <a:rPr dirty="0" sz="1450" spc="-5">
                <a:latin typeface="Times New Roman"/>
                <a:cs typeface="Times New Roman"/>
              </a:rPr>
              <a:t>of </a:t>
            </a:r>
            <a:r>
              <a:rPr dirty="0" sz="1450" spc="-10">
                <a:latin typeface="Times New Roman"/>
                <a:cs typeface="Times New Roman"/>
              </a:rPr>
              <a:t>all this, and blush for </a:t>
            </a:r>
            <a:r>
              <a:rPr dirty="0" sz="1450" spc="-5">
                <a:latin typeface="Times New Roman"/>
                <a:cs typeface="Times New Roman"/>
              </a:rPr>
              <a:t>your </a:t>
            </a:r>
            <a:r>
              <a:rPr dirty="0" sz="1450" spc="-10">
                <a:latin typeface="Times New Roman"/>
                <a:cs typeface="Times New Roman"/>
              </a:rPr>
              <a:t>to-night's</a:t>
            </a:r>
            <a:r>
              <a:rPr dirty="0" sz="1450" spc="35">
                <a:latin typeface="Times New Roman"/>
                <a:cs typeface="Times New Roman"/>
              </a:rPr>
              <a:t> </a:t>
            </a:r>
            <a:r>
              <a:rPr dirty="0" sz="1450" spc="-15">
                <a:latin typeface="Times New Roman"/>
                <a:cs typeface="Times New Roman"/>
              </a:rPr>
              <a:t>behaviour."</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So saying, the Doctor arose from his </a:t>
            </a:r>
            <a:r>
              <a:rPr dirty="0" sz="1450" spc="-20">
                <a:latin typeface="Times New Roman"/>
                <a:cs typeface="Times New Roman"/>
              </a:rPr>
              <a:t>chair, </a:t>
            </a:r>
            <a:r>
              <a:rPr dirty="0" sz="1450" spc="-10">
                <a:latin typeface="Times New Roman"/>
                <a:cs typeface="Times New Roman"/>
              </a:rPr>
              <a:t>repeated his directions briefly and  </a:t>
            </a:r>
            <a:r>
              <a:rPr dirty="0" sz="1450" spc="-20">
                <a:latin typeface="Times New Roman"/>
                <a:cs typeface="Times New Roman"/>
              </a:rPr>
              <a:t>clearly, </a:t>
            </a:r>
            <a:r>
              <a:rPr dirty="0" sz="1450" spc="-10">
                <a:latin typeface="Times New Roman"/>
                <a:cs typeface="Times New Roman"/>
              </a:rPr>
              <a:t>and departed from the room without permitting Silas any time to  </a:t>
            </a:r>
            <a:r>
              <a:rPr dirty="0" sz="1450" spc="-20">
                <a:latin typeface="Times New Roman"/>
                <a:cs typeface="Times New Roman"/>
              </a:rPr>
              <a:t>answer.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next morning Silas presented himself at the hotel, where </a:t>
            </a:r>
            <a:r>
              <a:rPr dirty="0" sz="1450" spc="-5">
                <a:latin typeface="Times New Roman"/>
                <a:cs typeface="Times New Roman"/>
              </a:rPr>
              <a:t>he </a:t>
            </a:r>
            <a:r>
              <a:rPr dirty="0" sz="1450" spc="-10">
                <a:latin typeface="Times New Roman"/>
                <a:cs typeface="Times New Roman"/>
              </a:rPr>
              <a:t>was politely  received </a:t>
            </a:r>
            <a:r>
              <a:rPr dirty="0" sz="1450" spc="-5">
                <a:latin typeface="Times New Roman"/>
                <a:cs typeface="Times New Roman"/>
              </a:rPr>
              <a:t>by </a:t>
            </a:r>
            <a:r>
              <a:rPr dirty="0" sz="1450" spc="-10">
                <a:latin typeface="Times New Roman"/>
                <a:cs typeface="Times New Roman"/>
              </a:rPr>
              <a:t>Colonel Geraldine, and relieved, from that moment, </a:t>
            </a:r>
            <a:r>
              <a:rPr dirty="0" sz="1450" spc="-5">
                <a:latin typeface="Times New Roman"/>
                <a:cs typeface="Times New Roman"/>
              </a:rPr>
              <a:t>of </a:t>
            </a:r>
            <a:r>
              <a:rPr dirty="0" sz="1450" spc="-10">
                <a:latin typeface="Times New Roman"/>
                <a:cs typeface="Times New Roman"/>
              </a:rPr>
              <a:t>all  immediate alarm about his trunk and its grisly contents. The journey passed  over without much incident, although the </a:t>
            </a:r>
            <a:r>
              <a:rPr dirty="0" sz="1450" spc="-5">
                <a:latin typeface="Times New Roman"/>
                <a:cs typeface="Times New Roman"/>
              </a:rPr>
              <a:t>young </a:t>
            </a:r>
            <a:r>
              <a:rPr dirty="0" sz="1450" spc="-10">
                <a:latin typeface="Times New Roman"/>
                <a:cs typeface="Times New Roman"/>
              </a:rPr>
              <a:t>man was horrified to overhear  the sailors and railway porters complaining among themselves about the  unusual weight </a:t>
            </a:r>
            <a:r>
              <a:rPr dirty="0" sz="1450" spc="-5">
                <a:latin typeface="Times New Roman"/>
                <a:cs typeface="Times New Roman"/>
              </a:rPr>
              <a:t>of </a:t>
            </a:r>
            <a:r>
              <a:rPr dirty="0" sz="1450" spc="-10">
                <a:latin typeface="Times New Roman"/>
                <a:cs typeface="Times New Roman"/>
              </a:rPr>
              <a:t>the Prince's baggage. Silas travelled in </a:t>
            </a:r>
            <a:r>
              <a:rPr dirty="0" sz="1450" spc="-5">
                <a:latin typeface="Times New Roman"/>
                <a:cs typeface="Times New Roman"/>
              </a:rPr>
              <a:t>a </a:t>
            </a:r>
            <a:r>
              <a:rPr dirty="0" sz="1450" spc="-10">
                <a:latin typeface="Times New Roman"/>
                <a:cs typeface="Times New Roman"/>
              </a:rPr>
              <a:t>carriage with the  valets, for Prince Florizel chose to </a:t>
            </a:r>
            <a:r>
              <a:rPr dirty="0" sz="1450" spc="-5">
                <a:latin typeface="Times New Roman"/>
                <a:cs typeface="Times New Roman"/>
              </a:rPr>
              <a:t>be </a:t>
            </a:r>
            <a:r>
              <a:rPr dirty="0" sz="1450" spc="-10">
                <a:latin typeface="Times New Roman"/>
                <a:cs typeface="Times New Roman"/>
              </a:rPr>
              <a:t>alone with his Master </a:t>
            </a:r>
            <a:r>
              <a:rPr dirty="0" sz="1450" spc="-5">
                <a:latin typeface="Times New Roman"/>
                <a:cs typeface="Times New Roman"/>
              </a:rPr>
              <a:t>of </a:t>
            </a:r>
            <a:r>
              <a:rPr dirty="0" sz="1450" spc="-10">
                <a:latin typeface="Times New Roman"/>
                <a:cs typeface="Times New Roman"/>
              </a:rPr>
              <a:t>the Horse. On  board the </a:t>
            </a:r>
            <a:r>
              <a:rPr dirty="0" sz="1450" spc="-20">
                <a:latin typeface="Times New Roman"/>
                <a:cs typeface="Times New Roman"/>
              </a:rPr>
              <a:t>steamer, </a:t>
            </a:r>
            <a:r>
              <a:rPr dirty="0" sz="1450" spc="-15">
                <a:latin typeface="Times New Roman"/>
                <a:cs typeface="Times New Roman"/>
              </a:rPr>
              <a:t>however, </a:t>
            </a:r>
            <a:r>
              <a:rPr dirty="0" sz="1450" spc="-10">
                <a:latin typeface="Times New Roman"/>
                <a:cs typeface="Times New Roman"/>
              </a:rPr>
              <a:t>Silas attracted his Highness's attention </a:t>
            </a:r>
            <a:r>
              <a:rPr dirty="0" sz="1450" spc="-5">
                <a:latin typeface="Times New Roman"/>
                <a:cs typeface="Times New Roman"/>
              </a:rPr>
              <a:t>by </a:t>
            </a:r>
            <a:r>
              <a:rPr dirty="0" sz="1450" spc="-10">
                <a:latin typeface="Times New Roman"/>
                <a:cs typeface="Times New Roman"/>
              </a:rPr>
              <a:t>the  melancholy </a:t>
            </a:r>
            <a:r>
              <a:rPr dirty="0" sz="1450" spc="-5">
                <a:latin typeface="Times New Roman"/>
                <a:cs typeface="Times New Roman"/>
              </a:rPr>
              <a:t>of </a:t>
            </a:r>
            <a:r>
              <a:rPr dirty="0" sz="1450" spc="-10">
                <a:latin typeface="Times New Roman"/>
                <a:cs typeface="Times New Roman"/>
              </a:rPr>
              <a:t>his air and attitude as </a:t>
            </a:r>
            <a:r>
              <a:rPr dirty="0" sz="1450" spc="-5">
                <a:latin typeface="Times New Roman"/>
                <a:cs typeface="Times New Roman"/>
              </a:rPr>
              <a:t>he </a:t>
            </a:r>
            <a:r>
              <a:rPr dirty="0" sz="1450" spc="-10">
                <a:latin typeface="Times New Roman"/>
                <a:cs typeface="Times New Roman"/>
              </a:rPr>
              <a:t>stood gazing at the pile </a:t>
            </a:r>
            <a:r>
              <a:rPr dirty="0" sz="1450" spc="-5">
                <a:latin typeface="Times New Roman"/>
                <a:cs typeface="Times New Roman"/>
              </a:rPr>
              <a:t>of </a:t>
            </a:r>
            <a:r>
              <a:rPr dirty="0" sz="1450" spc="-10">
                <a:latin typeface="Times New Roman"/>
                <a:cs typeface="Times New Roman"/>
              </a:rPr>
              <a:t>baggage; for  </a:t>
            </a:r>
            <a:r>
              <a:rPr dirty="0" sz="1450" spc="-5">
                <a:latin typeface="Times New Roman"/>
                <a:cs typeface="Times New Roman"/>
              </a:rPr>
              <a:t>he </a:t>
            </a:r>
            <a:r>
              <a:rPr dirty="0" sz="1450" spc="-10">
                <a:latin typeface="Times New Roman"/>
                <a:cs typeface="Times New Roman"/>
              </a:rPr>
              <a:t>was still full </a:t>
            </a:r>
            <a:r>
              <a:rPr dirty="0" sz="1450" spc="-5">
                <a:latin typeface="Times New Roman"/>
                <a:cs typeface="Times New Roman"/>
              </a:rPr>
              <a:t>of </a:t>
            </a:r>
            <a:r>
              <a:rPr dirty="0" sz="1450" spc="-10">
                <a:latin typeface="Times New Roman"/>
                <a:cs typeface="Times New Roman"/>
              </a:rPr>
              <a:t>disquietude about the</a:t>
            </a:r>
            <a:r>
              <a:rPr dirty="0" sz="1450" spc="25">
                <a:latin typeface="Times New Roman"/>
                <a:cs typeface="Times New Roman"/>
              </a:rPr>
              <a:t> </a:t>
            </a:r>
            <a:r>
              <a:rPr dirty="0" sz="1450" spc="-10">
                <a:latin typeface="Times New Roman"/>
                <a:cs typeface="Times New Roman"/>
              </a:rPr>
              <a:t>future.</a:t>
            </a:r>
            <a:endParaRPr sz="1450">
              <a:latin typeface="Times New Roman"/>
              <a:cs typeface="Times New Roman"/>
            </a:endParaRPr>
          </a:p>
          <a:p>
            <a:pPr algn="just" marL="12700" marR="10160">
              <a:lnSpc>
                <a:spcPts val="1730"/>
              </a:lnSpc>
              <a:spcBef>
                <a:spcPts val="844"/>
              </a:spcBef>
            </a:pPr>
            <a:r>
              <a:rPr dirty="0" sz="1450" spc="-10">
                <a:latin typeface="Times New Roman"/>
                <a:cs typeface="Times New Roman"/>
              </a:rPr>
              <a:t>"There is </a:t>
            </a:r>
            <a:r>
              <a:rPr dirty="0" sz="1450" spc="-5">
                <a:latin typeface="Times New Roman"/>
                <a:cs typeface="Times New Roman"/>
              </a:rPr>
              <a:t>a young </a:t>
            </a:r>
            <a:r>
              <a:rPr dirty="0" sz="1450" spc="-10">
                <a:latin typeface="Times New Roman"/>
                <a:cs typeface="Times New Roman"/>
              </a:rPr>
              <a:t>man," observed the Prince, "who must have some cause for  </a:t>
            </a:r>
            <a:r>
              <a:rPr dirty="0" sz="1450" spc="-20">
                <a:latin typeface="Times New Roman"/>
                <a:cs typeface="Times New Roman"/>
              </a:rPr>
              <a:t>sorrow."</a:t>
            </a:r>
            <a:endParaRPr sz="1450">
              <a:latin typeface="Times New Roman"/>
              <a:cs typeface="Times New Roman"/>
            </a:endParaRPr>
          </a:p>
          <a:p>
            <a:pPr algn="just" marL="12700" marR="13335">
              <a:lnSpc>
                <a:spcPts val="1730"/>
              </a:lnSpc>
              <a:spcBef>
                <a:spcPts val="865"/>
              </a:spcBef>
            </a:pPr>
            <a:r>
              <a:rPr dirty="0" sz="1450" spc="-10">
                <a:latin typeface="Times New Roman"/>
                <a:cs typeface="Times New Roman"/>
              </a:rPr>
              <a:t>"That," replied Geraldine, "is the American for whom </a:t>
            </a:r>
            <a:r>
              <a:rPr dirty="0" sz="1450" spc="-5">
                <a:latin typeface="Times New Roman"/>
                <a:cs typeface="Times New Roman"/>
              </a:rPr>
              <a:t>I </a:t>
            </a:r>
            <a:r>
              <a:rPr dirty="0" sz="1450" spc="-10">
                <a:latin typeface="Times New Roman"/>
                <a:cs typeface="Times New Roman"/>
              </a:rPr>
              <a:t>obtained permission to  travel with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suite."</a:t>
            </a:r>
            <a:endParaRPr sz="1450">
              <a:latin typeface="Times New Roman"/>
              <a:cs typeface="Times New Roman"/>
            </a:endParaRPr>
          </a:p>
          <a:p>
            <a:pPr algn="just" marL="12700" marR="6350">
              <a:lnSpc>
                <a:spcPts val="1730"/>
              </a:lnSpc>
              <a:spcBef>
                <a:spcPts val="860"/>
              </a:spcBef>
            </a:pPr>
            <a:r>
              <a:rPr dirty="0" sz="1450" spc="-45">
                <a:latin typeface="Times New Roman"/>
                <a:cs typeface="Times New Roman"/>
              </a:rPr>
              <a:t>"You </a:t>
            </a:r>
            <a:r>
              <a:rPr dirty="0" sz="1450" spc="-10">
                <a:latin typeface="Times New Roman"/>
                <a:cs typeface="Times New Roman"/>
              </a:rPr>
              <a:t>remind me that </a:t>
            </a:r>
            <a:r>
              <a:rPr dirty="0" sz="1450" spc="-5">
                <a:latin typeface="Times New Roman"/>
                <a:cs typeface="Times New Roman"/>
              </a:rPr>
              <a:t>I </a:t>
            </a:r>
            <a:r>
              <a:rPr dirty="0" sz="1450" spc="-10">
                <a:latin typeface="Times New Roman"/>
                <a:cs typeface="Times New Roman"/>
              </a:rPr>
              <a:t>have been remiss in </a:t>
            </a:r>
            <a:r>
              <a:rPr dirty="0" sz="1450" spc="-20">
                <a:latin typeface="Times New Roman"/>
                <a:cs typeface="Times New Roman"/>
              </a:rPr>
              <a:t>courtesy," </a:t>
            </a:r>
            <a:r>
              <a:rPr dirty="0" sz="1450" spc="-10">
                <a:latin typeface="Times New Roman"/>
                <a:cs typeface="Times New Roman"/>
              </a:rPr>
              <a:t>said Prince Florizel, and  advancing to Silas, </a:t>
            </a:r>
            <a:r>
              <a:rPr dirty="0" sz="1450" spc="-5">
                <a:latin typeface="Times New Roman"/>
                <a:cs typeface="Times New Roman"/>
              </a:rPr>
              <a:t>he </a:t>
            </a:r>
            <a:r>
              <a:rPr dirty="0" sz="1450" spc="-10">
                <a:latin typeface="Times New Roman"/>
                <a:cs typeface="Times New Roman"/>
              </a:rPr>
              <a:t>addressed him with the most exquisite condescension in  these words:- "I was charmed, </a:t>
            </a:r>
            <a:r>
              <a:rPr dirty="0" sz="1450" spc="-5">
                <a:latin typeface="Times New Roman"/>
                <a:cs typeface="Times New Roman"/>
              </a:rPr>
              <a:t>young </a:t>
            </a:r>
            <a:r>
              <a:rPr dirty="0" sz="1450" spc="-25">
                <a:latin typeface="Times New Roman"/>
                <a:cs typeface="Times New Roman"/>
              </a:rPr>
              <a:t>sir,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able to gratify the desire </a:t>
            </a:r>
            <a:r>
              <a:rPr dirty="0" sz="1450" spc="-5">
                <a:latin typeface="Times New Roman"/>
                <a:cs typeface="Times New Roman"/>
              </a:rPr>
              <a:t>you  </a:t>
            </a:r>
            <a:r>
              <a:rPr dirty="0" sz="1450" spc="-10">
                <a:latin typeface="Times New Roman"/>
                <a:cs typeface="Times New Roman"/>
              </a:rPr>
              <a:t>made known to me through Colonel Geraldine. </a:t>
            </a:r>
            <a:r>
              <a:rPr dirty="0" sz="1450" spc="-15">
                <a:latin typeface="Times New Roman"/>
                <a:cs typeface="Times New Roman"/>
              </a:rPr>
              <a:t>Remember,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please, that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glad at any future time to lay </a:t>
            </a:r>
            <a:r>
              <a:rPr dirty="0" sz="1450" spc="-5">
                <a:latin typeface="Times New Roman"/>
                <a:cs typeface="Times New Roman"/>
              </a:rPr>
              <a:t>you </a:t>
            </a:r>
            <a:r>
              <a:rPr dirty="0" sz="1450" spc="-10">
                <a:latin typeface="Times New Roman"/>
                <a:cs typeface="Times New Roman"/>
              </a:rPr>
              <a:t>under </a:t>
            </a:r>
            <a:r>
              <a:rPr dirty="0" sz="1450" spc="-5">
                <a:latin typeface="Times New Roman"/>
                <a:cs typeface="Times New Roman"/>
              </a:rPr>
              <a:t>a </a:t>
            </a:r>
            <a:r>
              <a:rPr dirty="0" sz="1450" spc="-10">
                <a:latin typeface="Times New Roman"/>
                <a:cs typeface="Times New Roman"/>
              </a:rPr>
              <a:t>more serious</a:t>
            </a:r>
            <a:r>
              <a:rPr dirty="0" sz="1450" spc="135">
                <a:latin typeface="Times New Roman"/>
                <a:cs typeface="Times New Roman"/>
              </a:rPr>
              <a:t> </a:t>
            </a:r>
            <a:r>
              <a:rPr dirty="0" sz="1450" spc="-10">
                <a:latin typeface="Times New Roman"/>
                <a:cs typeface="Times New Roman"/>
              </a:rPr>
              <a:t>obligation."</a:t>
            </a:r>
            <a:endParaRPr sz="1450">
              <a:latin typeface="Times New Roman"/>
              <a:cs typeface="Times New Roman"/>
            </a:endParaRPr>
          </a:p>
          <a:p>
            <a:pPr marL="12700" marR="1209675">
              <a:lnSpc>
                <a:spcPts val="1730"/>
              </a:lnSpc>
              <a:spcBef>
                <a:spcPts val="85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then </a:t>
            </a:r>
            <a:r>
              <a:rPr dirty="0" sz="1450" spc="-5">
                <a:latin typeface="Times New Roman"/>
                <a:cs typeface="Times New Roman"/>
              </a:rPr>
              <a:t>put </a:t>
            </a:r>
            <a:r>
              <a:rPr dirty="0" sz="1450" spc="-10">
                <a:latin typeface="Times New Roman"/>
                <a:cs typeface="Times New Roman"/>
              </a:rPr>
              <a:t>some questions as to the political condition </a:t>
            </a:r>
            <a:r>
              <a:rPr dirty="0" sz="1450" spc="-5">
                <a:latin typeface="Times New Roman"/>
                <a:cs typeface="Times New Roman"/>
              </a:rPr>
              <a:t>of  </a:t>
            </a:r>
            <a:r>
              <a:rPr dirty="0" sz="1450" spc="-10">
                <a:latin typeface="Times New Roman"/>
                <a:cs typeface="Times New Roman"/>
              </a:rPr>
              <a:t>America, which Silas answered with sense and</a:t>
            </a:r>
            <a:r>
              <a:rPr dirty="0" sz="1450" spc="35">
                <a:latin typeface="Times New Roman"/>
                <a:cs typeface="Times New Roman"/>
              </a:rPr>
              <a:t> </a:t>
            </a:r>
            <a:r>
              <a:rPr dirty="0" sz="1450" spc="-20">
                <a:latin typeface="Times New Roman"/>
                <a:cs typeface="Times New Roman"/>
              </a:rPr>
              <a:t>propriety.</a:t>
            </a:r>
            <a:endParaRPr sz="1450">
              <a:latin typeface="Times New Roman"/>
              <a:cs typeface="Times New Roman"/>
            </a:endParaRPr>
          </a:p>
          <a:p>
            <a:pPr marL="12700" marR="9525">
              <a:lnSpc>
                <a:spcPts val="1730"/>
              </a:lnSpc>
              <a:spcBef>
                <a:spcPts val="860"/>
              </a:spcBef>
            </a:pPr>
            <a:r>
              <a:rPr dirty="0" sz="1450" spc="-45">
                <a:latin typeface="Times New Roman"/>
                <a:cs typeface="Times New Roman"/>
              </a:rPr>
              <a:t>"You </a:t>
            </a:r>
            <a:r>
              <a:rPr dirty="0" sz="1450" spc="-10">
                <a:latin typeface="Times New Roman"/>
                <a:cs typeface="Times New Roman"/>
              </a:rPr>
              <a:t>are still </a:t>
            </a:r>
            <a:r>
              <a:rPr dirty="0" sz="1450" spc="-5">
                <a:latin typeface="Times New Roman"/>
                <a:cs typeface="Times New Roman"/>
              </a:rPr>
              <a:t>a young </a:t>
            </a:r>
            <a:r>
              <a:rPr dirty="0" sz="1450" spc="-10">
                <a:latin typeface="Times New Roman"/>
                <a:cs typeface="Times New Roman"/>
              </a:rPr>
              <a:t>man," said the Prince; "but </a:t>
            </a:r>
            <a:r>
              <a:rPr dirty="0" sz="1450" spc="-5">
                <a:latin typeface="Times New Roman"/>
                <a:cs typeface="Times New Roman"/>
              </a:rPr>
              <a:t>I </a:t>
            </a:r>
            <a:r>
              <a:rPr dirty="0" sz="1450" spc="-10">
                <a:latin typeface="Times New Roman"/>
                <a:cs typeface="Times New Roman"/>
              </a:rPr>
              <a:t>observe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very  serious for </a:t>
            </a:r>
            <a:r>
              <a:rPr dirty="0" sz="1450" spc="-5">
                <a:latin typeface="Times New Roman"/>
                <a:cs typeface="Times New Roman"/>
              </a:rPr>
              <a:t>your </a:t>
            </a:r>
            <a:r>
              <a:rPr dirty="0" sz="1450" spc="-10">
                <a:latin typeface="Times New Roman"/>
                <a:cs typeface="Times New Roman"/>
              </a:rPr>
              <a:t>years. Perhaps </a:t>
            </a:r>
            <a:r>
              <a:rPr dirty="0" sz="1450" spc="-5">
                <a:latin typeface="Times New Roman"/>
                <a:cs typeface="Times New Roman"/>
              </a:rPr>
              <a:t>you </a:t>
            </a:r>
            <a:r>
              <a:rPr dirty="0" sz="1450" spc="-10">
                <a:latin typeface="Times New Roman"/>
                <a:cs typeface="Times New Roman"/>
              </a:rPr>
              <a:t>allow </a:t>
            </a:r>
            <a:r>
              <a:rPr dirty="0" sz="1450" spc="-5">
                <a:latin typeface="Times New Roman"/>
                <a:cs typeface="Times New Roman"/>
              </a:rPr>
              <a:t>your </a:t>
            </a:r>
            <a:r>
              <a:rPr dirty="0" sz="1450" spc="-10">
                <a:latin typeface="Times New Roman"/>
                <a:cs typeface="Times New Roman"/>
              </a:rPr>
              <a:t>attention to </a:t>
            </a:r>
            <a:r>
              <a:rPr dirty="0" sz="1450" spc="-5">
                <a:latin typeface="Times New Roman"/>
                <a:cs typeface="Times New Roman"/>
              </a:rPr>
              <a:t>be </a:t>
            </a:r>
            <a:r>
              <a:rPr dirty="0" sz="1450" spc="-10">
                <a:latin typeface="Times New Roman"/>
                <a:cs typeface="Times New Roman"/>
              </a:rPr>
              <a:t>too</a:t>
            </a:r>
            <a:r>
              <a:rPr dirty="0" sz="1450" spc="65">
                <a:latin typeface="Times New Roman"/>
                <a:cs typeface="Times New Roman"/>
              </a:rPr>
              <a:t> </a:t>
            </a:r>
            <a:r>
              <a:rPr dirty="0" sz="1450" spc="-10">
                <a:latin typeface="Times New Roman"/>
                <a:cs typeface="Times New Roman"/>
              </a:rPr>
              <a:t>much</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"Gentlemen," said he, addressing himself to his two new followers, "I am  unwilling to delay </a:t>
            </a:r>
            <a:r>
              <a:rPr dirty="0" sz="1450" spc="-5">
                <a:latin typeface="Times New Roman"/>
                <a:cs typeface="Times New Roman"/>
              </a:rPr>
              <a:t>your </a:t>
            </a:r>
            <a:r>
              <a:rPr dirty="0" sz="1450" spc="-20">
                <a:latin typeface="Times New Roman"/>
                <a:cs typeface="Times New Roman"/>
              </a:rPr>
              <a:t>supper. </a:t>
            </a:r>
            <a:r>
              <a:rPr dirty="0" sz="1450" spc="-5">
                <a:latin typeface="Times New Roman"/>
                <a:cs typeface="Times New Roman"/>
              </a:rPr>
              <a:t>I </a:t>
            </a:r>
            <a:r>
              <a:rPr dirty="0" sz="1450" spc="-10">
                <a:latin typeface="Times New Roman"/>
                <a:cs typeface="Times New Roman"/>
              </a:rPr>
              <a:t>am positively sure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20">
                <a:latin typeface="Times New Roman"/>
                <a:cs typeface="Times New Roman"/>
              </a:rPr>
              <a:t>hungry. </a:t>
            </a:r>
            <a:r>
              <a:rPr dirty="0" sz="1450" spc="-5">
                <a:latin typeface="Times New Roman"/>
                <a:cs typeface="Times New Roman"/>
              </a:rPr>
              <a:t>I </a:t>
            </a:r>
            <a:r>
              <a:rPr dirty="0" sz="1450" spc="-10">
                <a:latin typeface="Times New Roman"/>
                <a:cs typeface="Times New Roman"/>
              </a:rPr>
              <a:t>feel  that </a:t>
            </a:r>
            <a:r>
              <a:rPr dirty="0" sz="1450" spc="-5">
                <a:latin typeface="Times New Roman"/>
                <a:cs typeface="Times New Roman"/>
              </a:rPr>
              <a:t>I </a:t>
            </a:r>
            <a:r>
              <a:rPr dirty="0" sz="1450" spc="-10">
                <a:latin typeface="Times New Roman"/>
                <a:cs typeface="Times New Roman"/>
              </a:rPr>
              <a:t>owe </a:t>
            </a:r>
            <a:r>
              <a:rPr dirty="0" sz="1450" spc="-5">
                <a:latin typeface="Times New Roman"/>
                <a:cs typeface="Times New Roman"/>
              </a:rPr>
              <a:t>you a </a:t>
            </a:r>
            <a:r>
              <a:rPr dirty="0" sz="1450" spc="-10">
                <a:latin typeface="Times New Roman"/>
                <a:cs typeface="Times New Roman"/>
              </a:rPr>
              <a:t>special consideration. And </a:t>
            </a:r>
            <a:r>
              <a:rPr dirty="0" sz="1450" spc="-5">
                <a:latin typeface="Times New Roman"/>
                <a:cs typeface="Times New Roman"/>
              </a:rPr>
              <a:t>on </a:t>
            </a:r>
            <a:r>
              <a:rPr dirty="0" sz="1450" spc="-10">
                <a:latin typeface="Times New Roman"/>
                <a:cs typeface="Times New Roman"/>
              </a:rPr>
              <a:t>this great day for me, when </a:t>
            </a:r>
            <a:r>
              <a:rPr dirty="0" sz="1450" spc="-5">
                <a:latin typeface="Times New Roman"/>
                <a:cs typeface="Times New Roman"/>
              </a:rPr>
              <a:t>I  </a:t>
            </a:r>
            <a:r>
              <a:rPr dirty="0" sz="1450" spc="-10">
                <a:latin typeface="Times New Roman"/>
                <a:cs typeface="Times New Roman"/>
              </a:rPr>
              <a:t>am closing </a:t>
            </a:r>
            <a:r>
              <a:rPr dirty="0" sz="1450" spc="-5">
                <a:latin typeface="Times New Roman"/>
                <a:cs typeface="Times New Roman"/>
              </a:rPr>
              <a:t>a </a:t>
            </a:r>
            <a:r>
              <a:rPr dirty="0" sz="1450" spc="-10">
                <a:latin typeface="Times New Roman"/>
                <a:cs typeface="Times New Roman"/>
              </a:rPr>
              <a:t>career </a:t>
            </a:r>
            <a:r>
              <a:rPr dirty="0" sz="1450" spc="-5">
                <a:latin typeface="Times New Roman"/>
                <a:cs typeface="Times New Roman"/>
              </a:rPr>
              <a:t>of </a:t>
            </a:r>
            <a:r>
              <a:rPr dirty="0" sz="1450" spc="-10">
                <a:latin typeface="Times New Roman"/>
                <a:cs typeface="Times New Roman"/>
              </a:rPr>
              <a:t>folly </a:t>
            </a:r>
            <a:r>
              <a:rPr dirty="0" sz="1450" spc="-5">
                <a:latin typeface="Times New Roman"/>
                <a:cs typeface="Times New Roman"/>
              </a:rPr>
              <a:t>by </a:t>
            </a:r>
            <a:r>
              <a:rPr dirty="0" sz="1450" spc="-10">
                <a:latin typeface="Times New Roman"/>
                <a:cs typeface="Times New Roman"/>
              </a:rPr>
              <a:t>my most conspicuously silly action, </a:t>
            </a:r>
            <a:r>
              <a:rPr dirty="0" sz="1450" spc="-5">
                <a:latin typeface="Times New Roman"/>
                <a:cs typeface="Times New Roman"/>
              </a:rPr>
              <a:t>I </a:t>
            </a:r>
            <a:r>
              <a:rPr dirty="0" sz="1450" spc="-10">
                <a:latin typeface="Times New Roman"/>
                <a:cs typeface="Times New Roman"/>
              </a:rPr>
              <a:t>wish to  behave handsomely to all who give me countenance. Gentlemen, </a:t>
            </a:r>
            <a:r>
              <a:rPr dirty="0" sz="1450" spc="-5">
                <a:latin typeface="Times New Roman"/>
                <a:cs typeface="Times New Roman"/>
              </a:rPr>
              <a:t>you </a:t>
            </a:r>
            <a:r>
              <a:rPr dirty="0" sz="1450" spc="-10">
                <a:latin typeface="Times New Roman"/>
                <a:cs typeface="Times New Roman"/>
              </a:rPr>
              <a:t>shall  wait </a:t>
            </a:r>
            <a:r>
              <a:rPr dirty="0" sz="1450" spc="-5">
                <a:latin typeface="Times New Roman"/>
                <a:cs typeface="Times New Roman"/>
              </a:rPr>
              <a:t>no </a:t>
            </a:r>
            <a:r>
              <a:rPr dirty="0" sz="1450" spc="-20">
                <a:latin typeface="Times New Roman"/>
                <a:cs typeface="Times New Roman"/>
              </a:rPr>
              <a:t>longer. </a:t>
            </a:r>
            <a:r>
              <a:rPr dirty="0" sz="1450" spc="-10">
                <a:latin typeface="Times New Roman"/>
                <a:cs typeface="Times New Roman"/>
              </a:rPr>
              <a:t>Although my constitution is shattered </a:t>
            </a:r>
            <a:r>
              <a:rPr dirty="0" sz="1450" spc="-5">
                <a:latin typeface="Times New Roman"/>
                <a:cs typeface="Times New Roman"/>
              </a:rPr>
              <a:t>by </a:t>
            </a:r>
            <a:r>
              <a:rPr dirty="0" sz="1450" spc="-10">
                <a:latin typeface="Times New Roman"/>
                <a:cs typeface="Times New Roman"/>
              </a:rPr>
              <a:t>previous excesses, at  the risk </a:t>
            </a:r>
            <a:r>
              <a:rPr dirty="0" sz="1450" spc="-5">
                <a:latin typeface="Times New Roman"/>
                <a:cs typeface="Times New Roman"/>
              </a:rPr>
              <a:t>of </a:t>
            </a:r>
            <a:r>
              <a:rPr dirty="0" sz="1450" spc="-10">
                <a:latin typeface="Times New Roman"/>
                <a:cs typeface="Times New Roman"/>
              </a:rPr>
              <a:t>my life </a:t>
            </a:r>
            <a:r>
              <a:rPr dirty="0" sz="1450" spc="-5">
                <a:latin typeface="Times New Roman"/>
                <a:cs typeface="Times New Roman"/>
              </a:rPr>
              <a:t>I </a:t>
            </a:r>
            <a:r>
              <a:rPr dirty="0" sz="1450" spc="-10">
                <a:latin typeface="Times New Roman"/>
                <a:cs typeface="Times New Roman"/>
              </a:rPr>
              <a:t>liquidate the suspensory</a:t>
            </a:r>
            <a:r>
              <a:rPr dirty="0" sz="1450" spc="35">
                <a:latin typeface="Times New Roman"/>
                <a:cs typeface="Times New Roman"/>
              </a:rPr>
              <a:t> </a:t>
            </a:r>
            <a:r>
              <a:rPr dirty="0" sz="1450" spc="-10">
                <a:latin typeface="Times New Roman"/>
                <a:cs typeface="Times New Roman"/>
              </a:rPr>
              <a:t>condition."</a:t>
            </a:r>
            <a:endParaRPr sz="1450">
              <a:latin typeface="Times New Roman"/>
              <a:cs typeface="Times New Roman"/>
            </a:endParaRPr>
          </a:p>
          <a:p>
            <a:pPr algn="just" marL="12700" marR="5715">
              <a:lnSpc>
                <a:spcPts val="1730"/>
              </a:lnSpc>
              <a:spcBef>
                <a:spcPts val="855"/>
              </a:spcBef>
            </a:pPr>
            <a:r>
              <a:rPr dirty="0" sz="1450" spc="-25">
                <a:latin typeface="Times New Roman"/>
                <a:cs typeface="Times New Roman"/>
              </a:rPr>
              <a:t>With </a:t>
            </a:r>
            <a:r>
              <a:rPr dirty="0" sz="1450" spc="-10">
                <a:latin typeface="Times New Roman"/>
                <a:cs typeface="Times New Roman"/>
              </a:rPr>
              <a:t>these words </a:t>
            </a:r>
            <a:r>
              <a:rPr dirty="0" sz="1450" spc="-5">
                <a:latin typeface="Times New Roman"/>
                <a:cs typeface="Times New Roman"/>
              </a:rPr>
              <a:t>he </a:t>
            </a:r>
            <a:r>
              <a:rPr dirty="0" sz="1450" spc="-10">
                <a:latin typeface="Times New Roman"/>
                <a:cs typeface="Times New Roman"/>
              </a:rPr>
              <a:t>crushed the nine remaining tarts into his mouth, and  swallowed them at </a:t>
            </a:r>
            <a:r>
              <a:rPr dirty="0" sz="1450" spc="-5">
                <a:latin typeface="Times New Roman"/>
                <a:cs typeface="Times New Roman"/>
              </a:rPr>
              <a:t>a </a:t>
            </a:r>
            <a:r>
              <a:rPr dirty="0" sz="1450" spc="-10">
                <a:latin typeface="Times New Roman"/>
                <a:cs typeface="Times New Roman"/>
              </a:rPr>
              <a:t>single movement each. Then, turning to the  commissionaires, </a:t>
            </a:r>
            <a:r>
              <a:rPr dirty="0" sz="1450" spc="-5">
                <a:latin typeface="Times New Roman"/>
                <a:cs typeface="Times New Roman"/>
              </a:rPr>
              <a:t>he </a:t>
            </a:r>
            <a:r>
              <a:rPr dirty="0" sz="1450" spc="-10">
                <a:latin typeface="Times New Roman"/>
                <a:cs typeface="Times New Roman"/>
              </a:rPr>
              <a:t>gave them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sovereigns.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 have to thank </a:t>
            </a:r>
            <a:r>
              <a:rPr dirty="0" sz="1450" spc="-5">
                <a:latin typeface="Times New Roman"/>
                <a:cs typeface="Times New Roman"/>
              </a:rPr>
              <a:t>you," </a:t>
            </a:r>
            <a:r>
              <a:rPr dirty="0" sz="1450" spc="-10">
                <a:latin typeface="Times New Roman"/>
                <a:cs typeface="Times New Roman"/>
              </a:rPr>
              <a:t>said be, "for </a:t>
            </a:r>
            <a:r>
              <a:rPr dirty="0" sz="1450" spc="-5">
                <a:latin typeface="Times New Roman"/>
                <a:cs typeface="Times New Roman"/>
              </a:rPr>
              <a:t>your </a:t>
            </a:r>
            <a:r>
              <a:rPr dirty="0" sz="1450" spc="-10">
                <a:latin typeface="Times New Roman"/>
                <a:cs typeface="Times New Roman"/>
              </a:rPr>
              <a:t>extraordinary</a:t>
            </a:r>
            <a:r>
              <a:rPr dirty="0" sz="1450" spc="50">
                <a:latin typeface="Times New Roman"/>
                <a:cs typeface="Times New Roman"/>
              </a:rPr>
              <a:t> </a:t>
            </a:r>
            <a:r>
              <a:rPr dirty="0" sz="1450" spc="-10">
                <a:latin typeface="Times New Roman"/>
                <a:cs typeface="Times New Roman"/>
              </a:rPr>
              <a:t>patience."</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dismissed them with </a:t>
            </a:r>
            <a:r>
              <a:rPr dirty="0" sz="1450" spc="-5">
                <a:latin typeface="Times New Roman"/>
                <a:cs typeface="Times New Roman"/>
              </a:rPr>
              <a:t>a </a:t>
            </a:r>
            <a:r>
              <a:rPr dirty="0" sz="1450" spc="-10">
                <a:latin typeface="Times New Roman"/>
                <a:cs typeface="Times New Roman"/>
              </a:rPr>
              <a:t>bow apiece. For some seconds </a:t>
            </a:r>
            <a:r>
              <a:rPr dirty="0" sz="1450" spc="-5">
                <a:latin typeface="Times New Roman"/>
                <a:cs typeface="Times New Roman"/>
              </a:rPr>
              <a:t>he </a:t>
            </a:r>
            <a:r>
              <a:rPr dirty="0" sz="1450" spc="-10">
                <a:latin typeface="Times New Roman"/>
                <a:cs typeface="Times New Roman"/>
              </a:rPr>
              <a:t>stood looking  at the purse from which </a:t>
            </a:r>
            <a:r>
              <a:rPr dirty="0" sz="1450" spc="-5">
                <a:latin typeface="Times New Roman"/>
                <a:cs typeface="Times New Roman"/>
              </a:rPr>
              <a:t>he </a:t>
            </a:r>
            <a:r>
              <a:rPr dirty="0" sz="1450" spc="-10">
                <a:latin typeface="Times New Roman"/>
                <a:cs typeface="Times New Roman"/>
              </a:rPr>
              <a:t>had just paid his assistants, then, with </a:t>
            </a:r>
            <a:r>
              <a:rPr dirty="0" sz="1450" spc="-5">
                <a:latin typeface="Times New Roman"/>
                <a:cs typeface="Times New Roman"/>
              </a:rPr>
              <a:t>a </a:t>
            </a:r>
            <a:r>
              <a:rPr dirty="0" sz="1450" spc="-10">
                <a:latin typeface="Times New Roman"/>
                <a:cs typeface="Times New Roman"/>
              </a:rPr>
              <a:t>laugh, </a:t>
            </a:r>
            <a:r>
              <a:rPr dirty="0" sz="1450" spc="-5">
                <a:latin typeface="Times New Roman"/>
                <a:cs typeface="Times New Roman"/>
              </a:rPr>
              <a:t>he  </a:t>
            </a:r>
            <a:r>
              <a:rPr dirty="0" sz="1450" spc="-10">
                <a:latin typeface="Times New Roman"/>
                <a:cs typeface="Times New Roman"/>
              </a:rPr>
              <a:t>tossed it into the middle </a:t>
            </a:r>
            <a:r>
              <a:rPr dirty="0" sz="1450" spc="-5">
                <a:latin typeface="Times New Roman"/>
                <a:cs typeface="Times New Roman"/>
              </a:rPr>
              <a:t>of </a:t>
            </a:r>
            <a:r>
              <a:rPr dirty="0" sz="1450" spc="-10">
                <a:latin typeface="Times New Roman"/>
                <a:cs typeface="Times New Roman"/>
              </a:rPr>
              <a:t>the street, and signified his readiness for</a:t>
            </a:r>
            <a:r>
              <a:rPr dirty="0" sz="1450" spc="130">
                <a:latin typeface="Times New Roman"/>
                <a:cs typeface="Times New Roman"/>
              </a:rPr>
              <a:t> </a:t>
            </a:r>
            <a:r>
              <a:rPr dirty="0" sz="1450" spc="-20">
                <a:latin typeface="Times New Roman"/>
                <a:cs typeface="Times New Roman"/>
              </a:rPr>
              <a:t>supper.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small French restaurant in Soho, which had enjoyed an exaggerated  reputation for some little while, </a:t>
            </a:r>
            <a:r>
              <a:rPr dirty="0" sz="1450" spc="-5">
                <a:latin typeface="Times New Roman"/>
                <a:cs typeface="Times New Roman"/>
              </a:rPr>
              <a:t>but </a:t>
            </a:r>
            <a:r>
              <a:rPr dirty="0" sz="1450" spc="-10">
                <a:latin typeface="Times New Roman"/>
                <a:cs typeface="Times New Roman"/>
              </a:rPr>
              <a:t>had already begun to </a:t>
            </a:r>
            <a:r>
              <a:rPr dirty="0" sz="1450" spc="-5">
                <a:latin typeface="Times New Roman"/>
                <a:cs typeface="Times New Roman"/>
              </a:rPr>
              <a:t>be </a:t>
            </a:r>
            <a:r>
              <a:rPr dirty="0" sz="1450" spc="-10">
                <a:latin typeface="Times New Roman"/>
                <a:cs typeface="Times New Roman"/>
              </a:rPr>
              <a:t>forgotten, and in </a:t>
            </a:r>
            <a:r>
              <a:rPr dirty="0" sz="1450" spc="-5">
                <a:latin typeface="Times New Roman"/>
                <a:cs typeface="Times New Roman"/>
              </a:rPr>
              <a:t>a  </a:t>
            </a:r>
            <a:r>
              <a:rPr dirty="0" sz="1450" spc="-10">
                <a:latin typeface="Times New Roman"/>
                <a:cs typeface="Times New Roman"/>
              </a:rPr>
              <a:t>private room </a:t>
            </a:r>
            <a:r>
              <a:rPr dirty="0" sz="1450" spc="-5">
                <a:latin typeface="Times New Roman"/>
                <a:cs typeface="Times New Roman"/>
              </a:rPr>
              <a:t>up </a:t>
            </a:r>
            <a:r>
              <a:rPr dirty="0" sz="1450" spc="-10">
                <a:latin typeface="Times New Roman"/>
                <a:cs typeface="Times New Roman"/>
              </a:rPr>
              <a:t>two pair </a:t>
            </a:r>
            <a:r>
              <a:rPr dirty="0" sz="1450" spc="-5">
                <a:latin typeface="Times New Roman"/>
                <a:cs typeface="Times New Roman"/>
              </a:rPr>
              <a:t>of </a:t>
            </a:r>
            <a:r>
              <a:rPr dirty="0" sz="1450" spc="-10">
                <a:latin typeface="Times New Roman"/>
                <a:cs typeface="Times New Roman"/>
              </a:rPr>
              <a:t>stairs, the three companions made </a:t>
            </a:r>
            <a:r>
              <a:rPr dirty="0" sz="1450" spc="-5">
                <a:latin typeface="Times New Roman"/>
                <a:cs typeface="Times New Roman"/>
              </a:rPr>
              <a:t>a </a:t>
            </a:r>
            <a:r>
              <a:rPr dirty="0" sz="1450" spc="-10">
                <a:latin typeface="Times New Roman"/>
                <a:cs typeface="Times New Roman"/>
              </a:rPr>
              <a:t>very elegant  </a:t>
            </a:r>
            <a:r>
              <a:rPr dirty="0" sz="1450" spc="-15">
                <a:latin typeface="Times New Roman"/>
                <a:cs typeface="Times New Roman"/>
              </a:rPr>
              <a:t>supper, </a:t>
            </a:r>
            <a:r>
              <a:rPr dirty="0" sz="1450" spc="-10">
                <a:latin typeface="Times New Roman"/>
                <a:cs typeface="Times New Roman"/>
              </a:rPr>
              <a:t>and drank three </a:t>
            </a:r>
            <a:r>
              <a:rPr dirty="0" sz="1450" spc="-5">
                <a:latin typeface="Times New Roman"/>
                <a:cs typeface="Times New Roman"/>
              </a:rPr>
              <a:t>or </a:t>
            </a:r>
            <a:r>
              <a:rPr dirty="0" sz="1450" spc="-10">
                <a:latin typeface="Times New Roman"/>
                <a:cs typeface="Times New Roman"/>
              </a:rPr>
              <a:t>four bottles </a:t>
            </a:r>
            <a:r>
              <a:rPr dirty="0" sz="1450" spc="-5">
                <a:latin typeface="Times New Roman"/>
                <a:cs typeface="Times New Roman"/>
              </a:rPr>
              <a:t>of </a:t>
            </a:r>
            <a:r>
              <a:rPr dirty="0" sz="1450" spc="-10">
                <a:latin typeface="Times New Roman"/>
                <a:cs typeface="Times New Roman"/>
              </a:rPr>
              <a:t>champagne, talking the while </a:t>
            </a:r>
            <a:r>
              <a:rPr dirty="0" sz="1450" spc="-5">
                <a:latin typeface="Times New Roman"/>
                <a:cs typeface="Times New Roman"/>
              </a:rPr>
              <a:t>upon  </a:t>
            </a:r>
            <a:r>
              <a:rPr dirty="0" sz="1450" spc="-10">
                <a:latin typeface="Times New Roman"/>
                <a:cs typeface="Times New Roman"/>
              </a:rPr>
              <a:t>indifferent subjects. The </a:t>
            </a:r>
            <a:r>
              <a:rPr dirty="0" sz="1450" spc="-5">
                <a:latin typeface="Times New Roman"/>
                <a:cs typeface="Times New Roman"/>
              </a:rPr>
              <a:t>young </a:t>
            </a:r>
            <a:r>
              <a:rPr dirty="0" sz="1450" spc="-10">
                <a:latin typeface="Times New Roman"/>
                <a:cs typeface="Times New Roman"/>
              </a:rPr>
              <a:t>man was fluent and </a:t>
            </a:r>
            <a:r>
              <a:rPr dirty="0" sz="1450" spc="-30">
                <a:latin typeface="Times New Roman"/>
                <a:cs typeface="Times New Roman"/>
              </a:rPr>
              <a:t>gay, </a:t>
            </a:r>
            <a:r>
              <a:rPr dirty="0" sz="1450" spc="-5">
                <a:latin typeface="Times New Roman"/>
                <a:cs typeface="Times New Roman"/>
              </a:rPr>
              <a:t>but he </a:t>
            </a:r>
            <a:r>
              <a:rPr dirty="0" sz="1450" spc="-10">
                <a:latin typeface="Times New Roman"/>
                <a:cs typeface="Times New Roman"/>
              </a:rPr>
              <a:t>laughed louder  than was natural in </a:t>
            </a:r>
            <a:r>
              <a:rPr dirty="0" sz="1450" spc="-5">
                <a:latin typeface="Times New Roman"/>
                <a:cs typeface="Times New Roman"/>
              </a:rPr>
              <a:t>a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polite breeding; his hands trembled </a:t>
            </a:r>
            <a:r>
              <a:rPr dirty="0" sz="1450" spc="-20">
                <a:latin typeface="Times New Roman"/>
                <a:cs typeface="Times New Roman"/>
              </a:rPr>
              <a:t>violently,  </a:t>
            </a:r>
            <a:r>
              <a:rPr dirty="0" sz="1450" spc="-10">
                <a:latin typeface="Times New Roman"/>
                <a:cs typeface="Times New Roman"/>
              </a:rPr>
              <a:t>and his voice took sudden and surprising inflections, which seemed to </a:t>
            </a:r>
            <a:r>
              <a:rPr dirty="0" sz="1450" spc="-5">
                <a:latin typeface="Times New Roman"/>
                <a:cs typeface="Times New Roman"/>
              </a:rPr>
              <a:t>be  </a:t>
            </a:r>
            <a:r>
              <a:rPr dirty="0" sz="1450" spc="-10">
                <a:latin typeface="Times New Roman"/>
                <a:cs typeface="Times New Roman"/>
              </a:rPr>
              <a:t>independent </a:t>
            </a:r>
            <a:r>
              <a:rPr dirty="0" sz="1450" spc="-5">
                <a:latin typeface="Times New Roman"/>
                <a:cs typeface="Times New Roman"/>
              </a:rPr>
              <a:t>of </a:t>
            </a:r>
            <a:r>
              <a:rPr dirty="0" sz="1450" spc="-10">
                <a:latin typeface="Times New Roman"/>
                <a:cs typeface="Times New Roman"/>
              </a:rPr>
              <a:t>his will. The dessert had been cleared </a:t>
            </a:r>
            <a:r>
              <a:rPr dirty="0" sz="1450" spc="-30">
                <a:latin typeface="Times New Roman"/>
                <a:cs typeface="Times New Roman"/>
              </a:rPr>
              <a:t>away, </a:t>
            </a:r>
            <a:r>
              <a:rPr dirty="0" sz="1450" spc="-10">
                <a:latin typeface="Times New Roman"/>
                <a:cs typeface="Times New Roman"/>
              </a:rPr>
              <a:t>and all three had  lighted their cigars, when the Prince addressed him in these</a:t>
            </a:r>
            <a:r>
              <a:rPr dirty="0" sz="1450" spc="65">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marR="5080">
              <a:lnSpc>
                <a:spcPts val="1730"/>
              </a:lnSpc>
              <a:spcBef>
                <a:spcPts val="850"/>
              </a:spcBef>
            </a:pP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I </a:t>
            </a:r>
            <a:r>
              <a:rPr dirty="0" sz="1450" spc="-10">
                <a:latin typeface="Times New Roman"/>
                <a:cs typeface="Times New Roman"/>
              </a:rPr>
              <a:t>am sure, pardon my </a:t>
            </a:r>
            <a:r>
              <a:rPr dirty="0" sz="1450" spc="-20">
                <a:latin typeface="Times New Roman"/>
                <a:cs typeface="Times New Roman"/>
              </a:rPr>
              <a:t>curiosity.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of you </a:t>
            </a:r>
            <a:r>
              <a:rPr dirty="0" sz="1450" spc="-10">
                <a:latin typeface="Times New Roman"/>
                <a:cs typeface="Times New Roman"/>
              </a:rPr>
              <a:t>has greatly  pleased </a:t>
            </a:r>
            <a:r>
              <a:rPr dirty="0" sz="1450" spc="-5">
                <a:latin typeface="Times New Roman"/>
                <a:cs typeface="Times New Roman"/>
              </a:rPr>
              <a:t>but </a:t>
            </a:r>
            <a:r>
              <a:rPr dirty="0" sz="1450" spc="-10">
                <a:latin typeface="Times New Roman"/>
                <a:cs typeface="Times New Roman"/>
              </a:rPr>
              <a:t>even more puzzled me. And though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loth to seem  indiscreet, </a:t>
            </a:r>
            <a:r>
              <a:rPr dirty="0" sz="1450" spc="-5">
                <a:latin typeface="Times New Roman"/>
                <a:cs typeface="Times New Roman"/>
              </a:rPr>
              <a:t>I </a:t>
            </a:r>
            <a:r>
              <a:rPr dirty="0" sz="1450" spc="-10">
                <a:latin typeface="Times New Roman"/>
                <a:cs typeface="Times New Roman"/>
              </a:rPr>
              <a:t>must tell </a:t>
            </a:r>
            <a:r>
              <a:rPr dirty="0" sz="1450" spc="-5">
                <a:latin typeface="Times New Roman"/>
                <a:cs typeface="Times New Roman"/>
              </a:rPr>
              <a:t>you </a:t>
            </a:r>
            <a:r>
              <a:rPr dirty="0" sz="1450" spc="-10">
                <a:latin typeface="Times New Roman"/>
                <a:cs typeface="Times New Roman"/>
              </a:rPr>
              <a:t>that my friend and </a:t>
            </a:r>
            <a:r>
              <a:rPr dirty="0" sz="1450" spc="-5">
                <a:latin typeface="Times New Roman"/>
                <a:cs typeface="Times New Roman"/>
              </a:rPr>
              <a:t>I </a:t>
            </a:r>
            <a:r>
              <a:rPr dirty="0" sz="1450" spc="-10">
                <a:latin typeface="Times New Roman"/>
                <a:cs typeface="Times New Roman"/>
              </a:rPr>
              <a:t>are persons very well worthy to  </a:t>
            </a:r>
            <a:r>
              <a:rPr dirty="0" sz="1450" spc="-5">
                <a:latin typeface="Times New Roman"/>
                <a:cs typeface="Times New Roman"/>
              </a:rPr>
              <a:t>be </a:t>
            </a:r>
            <a:r>
              <a:rPr dirty="0" sz="1450" spc="-10">
                <a:latin typeface="Times New Roman"/>
                <a:cs typeface="Times New Roman"/>
              </a:rPr>
              <a:t>entrusted with </a:t>
            </a:r>
            <a:r>
              <a:rPr dirty="0" sz="1450" spc="-5">
                <a:latin typeface="Times New Roman"/>
                <a:cs typeface="Times New Roman"/>
              </a:rPr>
              <a:t>a </a:t>
            </a:r>
            <a:r>
              <a:rPr dirty="0" sz="1450" spc="-10">
                <a:latin typeface="Times New Roman"/>
                <a:cs typeface="Times New Roman"/>
              </a:rPr>
              <a:t>secret.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have many </a:t>
            </a:r>
            <a:r>
              <a:rPr dirty="0" sz="1450" spc="-5">
                <a:latin typeface="Times New Roman"/>
                <a:cs typeface="Times New Roman"/>
              </a:rPr>
              <a:t>of our </a:t>
            </a:r>
            <a:r>
              <a:rPr dirty="0" sz="1450" spc="-10">
                <a:latin typeface="Times New Roman"/>
                <a:cs typeface="Times New Roman"/>
              </a:rPr>
              <a:t>own, which we are  continually revealing to improper ears. And if, as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your </a:t>
            </a:r>
            <a:r>
              <a:rPr dirty="0" sz="1450" spc="-10">
                <a:latin typeface="Times New Roman"/>
                <a:cs typeface="Times New Roman"/>
              </a:rPr>
              <a:t>story is </a:t>
            </a:r>
            <a:r>
              <a:rPr dirty="0" sz="1450" spc="-5">
                <a:latin typeface="Times New Roman"/>
                <a:cs typeface="Times New Roman"/>
              </a:rPr>
              <a:t>a  </a:t>
            </a:r>
            <a:r>
              <a:rPr dirty="0" sz="1450" spc="-10">
                <a:latin typeface="Times New Roman"/>
                <a:cs typeface="Times New Roman"/>
              </a:rPr>
              <a:t>silly one, </a:t>
            </a:r>
            <a:r>
              <a:rPr dirty="0" sz="1450" spc="-5">
                <a:latin typeface="Times New Roman"/>
                <a:cs typeface="Times New Roman"/>
              </a:rPr>
              <a:t>you </a:t>
            </a:r>
            <a:r>
              <a:rPr dirty="0" sz="1450" spc="-10">
                <a:latin typeface="Times New Roman"/>
                <a:cs typeface="Times New Roman"/>
              </a:rPr>
              <a:t>need have </a:t>
            </a:r>
            <a:r>
              <a:rPr dirty="0" sz="1450" spc="-5">
                <a:latin typeface="Times New Roman"/>
                <a:cs typeface="Times New Roman"/>
              </a:rPr>
              <a:t>no </a:t>
            </a:r>
            <a:r>
              <a:rPr dirty="0" sz="1450" spc="-10">
                <a:latin typeface="Times New Roman"/>
                <a:cs typeface="Times New Roman"/>
              </a:rPr>
              <a:t>delicacy with us, who are two </a:t>
            </a:r>
            <a:r>
              <a:rPr dirty="0" sz="1450" spc="-5">
                <a:latin typeface="Times New Roman"/>
                <a:cs typeface="Times New Roman"/>
              </a:rPr>
              <a:t>of </a:t>
            </a:r>
            <a:r>
              <a:rPr dirty="0" sz="1450" spc="-10">
                <a:latin typeface="Times New Roman"/>
                <a:cs typeface="Times New Roman"/>
              </a:rPr>
              <a:t>the silliest men in  England. My name is Godall, Theophilus Godall; my friend is Major Alfred  Hammersmith </a:t>
            </a:r>
            <a:r>
              <a:rPr dirty="0" sz="1450" spc="-5">
                <a:latin typeface="Times New Roman"/>
                <a:cs typeface="Times New Roman"/>
              </a:rPr>
              <a:t>- or </a:t>
            </a:r>
            <a:r>
              <a:rPr dirty="0" sz="1450" spc="-10">
                <a:latin typeface="Times New Roman"/>
                <a:cs typeface="Times New Roman"/>
              </a:rPr>
              <a:t>at least, such is the name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chooses to </a:t>
            </a:r>
            <a:r>
              <a:rPr dirty="0" sz="1450" spc="-5">
                <a:latin typeface="Times New Roman"/>
                <a:cs typeface="Times New Roman"/>
              </a:rPr>
              <a:t>be </a:t>
            </a:r>
            <a:r>
              <a:rPr dirty="0" sz="1450" spc="-10">
                <a:latin typeface="Times New Roman"/>
                <a:cs typeface="Times New Roman"/>
              </a:rPr>
              <a:t>known.  </a:t>
            </a:r>
            <a:r>
              <a:rPr dirty="0" sz="1450" spc="-70">
                <a:latin typeface="Times New Roman"/>
                <a:cs typeface="Times New Roman"/>
              </a:rPr>
              <a:t>We </a:t>
            </a:r>
            <a:r>
              <a:rPr dirty="0" sz="1450" spc="-10">
                <a:latin typeface="Times New Roman"/>
                <a:cs typeface="Times New Roman"/>
              </a:rPr>
              <a:t>pass </a:t>
            </a:r>
            <a:r>
              <a:rPr dirty="0" sz="1450" spc="-5">
                <a:latin typeface="Times New Roman"/>
                <a:cs typeface="Times New Roman"/>
              </a:rPr>
              <a:t>our </a:t>
            </a:r>
            <a:r>
              <a:rPr dirty="0" sz="1450" spc="-10">
                <a:latin typeface="Times New Roman"/>
                <a:cs typeface="Times New Roman"/>
              </a:rPr>
              <a:t>lives entirely in the search for extravagant adventures; and there  is </a:t>
            </a:r>
            <a:r>
              <a:rPr dirty="0" sz="1450" spc="-5">
                <a:latin typeface="Times New Roman"/>
                <a:cs typeface="Times New Roman"/>
              </a:rPr>
              <a:t>no </a:t>
            </a:r>
            <a:r>
              <a:rPr dirty="0" sz="1450" spc="-10">
                <a:latin typeface="Times New Roman"/>
                <a:cs typeface="Times New Roman"/>
              </a:rPr>
              <a:t>extravagance with which we are </a:t>
            </a:r>
            <a:r>
              <a:rPr dirty="0" sz="1450" spc="-5">
                <a:latin typeface="Times New Roman"/>
                <a:cs typeface="Times New Roman"/>
              </a:rPr>
              <a:t>not </a:t>
            </a:r>
            <a:r>
              <a:rPr dirty="0" sz="1450" spc="-10">
                <a:latin typeface="Times New Roman"/>
                <a:cs typeface="Times New Roman"/>
              </a:rPr>
              <a:t>capable </a:t>
            </a:r>
            <a:r>
              <a:rPr dirty="0" sz="1450" spc="-5">
                <a:latin typeface="Times New Roman"/>
                <a:cs typeface="Times New Roman"/>
              </a:rPr>
              <a:t>of</a:t>
            </a:r>
            <a:r>
              <a:rPr dirty="0" sz="1450" spc="40">
                <a:latin typeface="Times New Roman"/>
                <a:cs typeface="Times New Roman"/>
              </a:rPr>
              <a:t> </a:t>
            </a:r>
            <a:r>
              <a:rPr dirty="0" sz="1450" spc="-20">
                <a:latin typeface="Times New Roman"/>
                <a:cs typeface="Times New Roman"/>
              </a:rPr>
              <a:t>sympathy."</a:t>
            </a:r>
            <a:endParaRPr sz="1450">
              <a:latin typeface="Times New Roman"/>
              <a:cs typeface="Times New Roman"/>
            </a:endParaRPr>
          </a:p>
          <a:p>
            <a:pPr algn="just" marL="12700" marR="10160">
              <a:lnSpc>
                <a:spcPts val="1730"/>
              </a:lnSpc>
              <a:spcBef>
                <a:spcPts val="850"/>
              </a:spcBef>
            </a:pPr>
            <a:r>
              <a:rPr dirty="0" sz="1450" spc="-10">
                <a:latin typeface="Times New Roman"/>
                <a:cs typeface="Times New Roman"/>
              </a:rPr>
              <a:t>"I like </a:t>
            </a:r>
            <a:r>
              <a:rPr dirty="0" sz="1450" spc="-5">
                <a:latin typeface="Times New Roman"/>
                <a:cs typeface="Times New Roman"/>
              </a:rPr>
              <a:t>you, </a:t>
            </a:r>
            <a:r>
              <a:rPr dirty="0" sz="1450" spc="-35">
                <a:latin typeface="Times New Roman"/>
                <a:cs typeface="Times New Roman"/>
              </a:rPr>
              <a:t>Mr. </a:t>
            </a:r>
            <a:r>
              <a:rPr dirty="0" sz="1450" spc="-10">
                <a:latin typeface="Times New Roman"/>
                <a:cs typeface="Times New Roman"/>
              </a:rPr>
              <a:t>Godall," returned the </a:t>
            </a:r>
            <a:r>
              <a:rPr dirty="0" sz="1450" spc="-5">
                <a:latin typeface="Times New Roman"/>
                <a:cs typeface="Times New Roman"/>
              </a:rPr>
              <a:t>young </a:t>
            </a:r>
            <a:r>
              <a:rPr dirty="0" sz="1450" spc="-10">
                <a:latin typeface="Times New Roman"/>
                <a:cs typeface="Times New Roman"/>
              </a:rPr>
              <a:t>man; "you inspire me with </a:t>
            </a:r>
            <a:r>
              <a:rPr dirty="0" sz="1450" spc="-5">
                <a:latin typeface="Times New Roman"/>
                <a:cs typeface="Times New Roman"/>
              </a:rPr>
              <a:t>a  </a:t>
            </a:r>
            <a:r>
              <a:rPr dirty="0" sz="1450" spc="-10">
                <a:latin typeface="Times New Roman"/>
                <a:cs typeface="Times New Roman"/>
              </a:rPr>
              <a:t>natural confidence; 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the slightest objection to </a:t>
            </a:r>
            <a:r>
              <a:rPr dirty="0" sz="1450" spc="-5">
                <a:latin typeface="Times New Roman"/>
                <a:cs typeface="Times New Roman"/>
              </a:rPr>
              <a:t>your </a:t>
            </a:r>
            <a:r>
              <a:rPr dirty="0" sz="1450" spc="-10">
                <a:latin typeface="Times New Roman"/>
                <a:cs typeface="Times New Roman"/>
              </a:rPr>
              <a:t>friend the  </a:t>
            </a:r>
            <a:r>
              <a:rPr dirty="0" sz="1450" spc="-20">
                <a:latin typeface="Times New Roman"/>
                <a:cs typeface="Times New Roman"/>
              </a:rPr>
              <a:t>Major,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take to </a:t>
            </a:r>
            <a:r>
              <a:rPr dirty="0" sz="1450" spc="-5">
                <a:latin typeface="Times New Roman"/>
                <a:cs typeface="Times New Roman"/>
              </a:rPr>
              <a:t>be a </a:t>
            </a:r>
            <a:r>
              <a:rPr dirty="0" sz="1450" spc="-10">
                <a:latin typeface="Times New Roman"/>
                <a:cs typeface="Times New Roman"/>
              </a:rPr>
              <a:t>nobleman in masquerade. At least,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a:t>
            </a:r>
            <a:r>
              <a:rPr dirty="0" sz="1450" spc="-10">
                <a:latin typeface="Times New Roman"/>
                <a:cs typeface="Times New Roman"/>
              </a:rPr>
              <a:t> </a:t>
            </a:r>
            <a:r>
              <a:rPr dirty="0" sz="1450" spc="-20">
                <a:latin typeface="Times New Roman"/>
                <a:cs typeface="Times New Roman"/>
              </a:rPr>
              <a:t>soldier."</a:t>
            </a:r>
            <a:endParaRPr sz="1450">
              <a:latin typeface="Times New Roman"/>
              <a:cs typeface="Times New Roman"/>
            </a:endParaRPr>
          </a:p>
          <a:p>
            <a:pPr algn="just" marL="12700" marR="10160">
              <a:lnSpc>
                <a:spcPts val="1730"/>
              </a:lnSpc>
              <a:spcBef>
                <a:spcPts val="855"/>
              </a:spcBef>
            </a:pPr>
            <a:r>
              <a:rPr dirty="0" sz="1450" spc="-10">
                <a:latin typeface="Times New Roman"/>
                <a:cs typeface="Times New Roman"/>
              </a:rPr>
              <a:t>The Colonel smiled at this compliment to the perfection </a:t>
            </a:r>
            <a:r>
              <a:rPr dirty="0" sz="1450" spc="-5">
                <a:latin typeface="Times New Roman"/>
                <a:cs typeface="Times New Roman"/>
              </a:rPr>
              <a:t>of </a:t>
            </a:r>
            <a:r>
              <a:rPr dirty="0" sz="1450" spc="-10">
                <a:latin typeface="Times New Roman"/>
                <a:cs typeface="Times New Roman"/>
              </a:rPr>
              <a:t>his art; and the  </a:t>
            </a:r>
            <a:r>
              <a:rPr dirty="0" sz="1450" spc="-5">
                <a:latin typeface="Times New Roman"/>
                <a:cs typeface="Times New Roman"/>
              </a:rPr>
              <a:t>young </a:t>
            </a:r>
            <a:r>
              <a:rPr dirty="0" sz="1450" spc="-10">
                <a:latin typeface="Times New Roman"/>
                <a:cs typeface="Times New Roman"/>
              </a:rPr>
              <a:t>man went </a:t>
            </a:r>
            <a:r>
              <a:rPr dirty="0" sz="1450" spc="-5">
                <a:latin typeface="Times New Roman"/>
                <a:cs typeface="Times New Roman"/>
              </a:rPr>
              <a:t>on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more animated</a:t>
            </a:r>
            <a:r>
              <a:rPr dirty="0" sz="1450" spc="10">
                <a:latin typeface="Times New Roman"/>
                <a:cs typeface="Times New Roman"/>
              </a:rPr>
              <a:t> </a:t>
            </a:r>
            <a:r>
              <a:rPr dirty="0" sz="1450" spc="-20">
                <a:latin typeface="Times New Roman"/>
                <a:cs typeface="Times New Roman"/>
              </a:rPr>
              <a:t>manner.</a:t>
            </a:r>
            <a:endParaRPr sz="14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occupied with grave studies. But, perhaps, </a:t>
            </a:r>
            <a:r>
              <a:rPr dirty="0" sz="1450" spc="-5">
                <a:latin typeface="Times New Roman"/>
                <a:cs typeface="Times New Roman"/>
              </a:rPr>
              <a:t>on </a:t>
            </a:r>
            <a:r>
              <a:rPr dirty="0" sz="1450" spc="-10">
                <a:latin typeface="Times New Roman"/>
                <a:cs typeface="Times New Roman"/>
              </a:rPr>
              <a:t>the other hand, </a:t>
            </a:r>
            <a:r>
              <a:rPr dirty="0" sz="1450" spc="-5">
                <a:latin typeface="Times New Roman"/>
                <a:cs typeface="Times New Roman"/>
              </a:rPr>
              <a:t>I </a:t>
            </a:r>
            <a:r>
              <a:rPr dirty="0" sz="1450" spc="-10">
                <a:latin typeface="Times New Roman"/>
                <a:cs typeface="Times New Roman"/>
              </a:rPr>
              <a:t>am myself  indiscreet and touch </a:t>
            </a:r>
            <a:r>
              <a:rPr dirty="0" sz="1450" spc="-5">
                <a:latin typeface="Times New Roman"/>
                <a:cs typeface="Times New Roman"/>
              </a:rPr>
              <a:t>upon a </a:t>
            </a:r>
            <a:r>
              <a:rPr dirty="0" sz="1450" spc="-10">
                <a:latin typeface="Times New Roman"/>
                <a:cs typeface="Times New Roman"/>
              </a:rPr>
              <a:t>painful</a:t>
            </a:r>
            <a:r>
              <a:rPr dirty="0" sz="1450" spc="10">
                <a:latin typeface="Times New Roman"/>
                <a:cs typeface="Times New Roman"/>
              </a:rPr>
              <a:t> </a:t>
            </a:r>
            <a:r>
              <a:rPr dirty="0" sz="1450" spc="-10">
                <a:latin typeface="Times New Roman"/>
                <a:cs typeface="Times New Roman"/>
              </a:rPr>
              <a:t>subject."</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"I have certainly cause to </a:t>
            </a:r>
            <a:r>
              <a:rPr dirty="0" sz="1450" spc="-5">
                <a:latin typeface="Times New Roman"/>
                <a:cs typeface="Times New Roman"/>
              </a:rPr>
              <a:t>be </a:t>
            </a:r>
            <a:r>
              <a:rPr dirty="0" sz="1450" spc="-10">
                <a:latin typeface="Times New Roman"/>
                <a:cs typeface="Times New Roman"/>
              </a:rPr>
              <a:t>the most miserable </a:t>
            </a:r>
            <a:r>
              <a:rPr dirty="0" sz="1450" spc="-5">
                <a:latin typeface="Times New Roman"/>
                <a:cs typeface="Times New Roman"/>
              </a:rPr>
              <a:t>of </a:t>
            </a:r>
            <a:r>
              <a:rPr dirty="0" sz="1450" spc="-10">
                <a:latin typeface="Times New Roman"/>
                <a:cs typeface="Times New Roman"/>
              </a:rPr>
              <a:t>men," said Silas; "never  has </a:t>
            </a:r>
            <a:r>
              <a:rPr dirty="0" sz="1450" spc="-5">
                <a:latin typeface="Times New Roman"/>
                <a:cs typeface="Times New Roman"/>
              </a:rPr>
              <a:t>a </a:t>
            </a:r>
            <a:r>
              <a:rPr dirty="0" sz="1450" spc="-10">
                <a:latin typeface="Times New Roman"/>
                <a:cs typeface="Times New Roman"/>
              </a:rPr>
              <a:t>more innocent person been more dismally</a:t>
            </a:r>
            <a:r>
              <a:rPr dirty="0" sz="1450" spc="30">
                <a:latin typeface="Times New Roman"/>
                <a:cs typeface="Times New Roman"/>
              </a:rPr>
              <a:t> </a:t>
            </a:r>
            <a:r>
              <a:rPr dirty="0" sz="1450" spc="-10">
                <a:latin typeface="Times New Roman"/>
                <a:cs typeface="Times New Roman"/>
              </a:rPr>
              <a:t>abused."</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 will </a:t>
            </a:r>
            <a:r>
              <a:rPr dirty="0" sz="1450" spc="-5">
                <a:latin typeface="Times New Roman"/>
                <a:cs typeface="Times New Roman"/>
              </a:rPr>
              <a:t>not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confidence," returned Prince Florizel. "But </a:t>
            </a:r>
            <a:r>
              <a:rPr dirty="0" sz="1450" spc="-5">
                <a:latin typeface="Times New Roman"/>
                <a:cs typeface="Times New Roman"/>
              </a:rPr>
              <a:t>do not  </a:t>
            </a:r>
            <a:r>
              <a:rPr dirty="0" sz="1450" spc="-15">
                <a:latin typeface="Times New Roman"/>
                <a:cs typeface="Times New Roman"/>
              </a:rPr>
              <a:t>forget </a:t>
            </a:r>
            <a:r>
              <a:rPr dirty="0" sz="1450" spc="-10">
                <a:latin typeface="Times New Roman"/>
                <a:cs typeface="Times New Roman"/>
              </a:rPr>
              <a:t>that Colonel Geraldine's recommendation is an unfailing passport; and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only willing, </a:t>
            </a:r>
            <a:r>
              <a:rPr dirty="0" sz="1450" spc="-5">
                <a:latin typeface="Times New Roman"/>
                <a:cs typeface="Times New Roman"/>
              </a:rPr>
              <a:t>but </a:t>
            </a:r>
            <a:r>
              <a:rPr dirty="0" sz="1450" spc="-10">
                <a:latin typeface="Times New Roman"/>
                <a:cs typeface="Times New Roman"/>
              </a:rPr>
              <a:t>possibly more able than many others, to </a:t>
            </a:r>
            <a:r>
              <a:rPr dirty="0" sz="1450" spc="-5">
                <a:latin typeface="Times New Roman"/>
                <a:cs typeface="Times New Roman"/>
              </a:rPr>
              <a:t>do you  a</a:t>
            </a:r>
            <a:r>
              <a:rPr dirty="0" sz="1450" spc="-10">
                <a:latin typeface="Times New Roman"/>
                <a:cs typeface="Times New Roman"/>
              </a:rPr>
              <a:t> service."</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Silas was delighted with the amiability </a:t>
            </a:r>
            <a:r>
              <a:rPr dirty="0" sz="1450" spc="-5">
                <a:latin typeface="Times New Roman"/>
                <a:cs typeface="Times New Roman"/>
              </a:rPr>
              <a:t>of </a:t>
            </a:r>
            <a:r>
              <a:rPr dirty="0" sz="1450" spc="-10">
                <a:latin typeface="Times New Roman"/>
                <a:cs typeface="Times New Roman"/>
              </a:rPr>
              <a:t>this great personage; </a:t>
            </a:r>
            <a:r>
              <a:rPr dirty="0" sz="1450" spc="-5">
                <a:latin typeface="Times New Roman"/>
                <a:cs typeface="Times New Roman"/>
              </a:rPr>
              <a:t>but </a:t>
            </a:r>
            <a:r>
              <a:rPr dirty="0" sz="1450" spc="-10">
                <a:latin typeface="Times New Roman"/>
                <a:cs typeface="Times New Roman"/>
              </a:rPr>
              <a:t>his mind  soon returned </a:t>
            </a:r>
            <a:r>
              <a:rPr dirty="0" sz="1450" spc="-5">
                <a:latin typeface="Times New Roman"/>
                <a:cs typeface="Times New Roman"/>
              </a:rPr>
              <a:t>upon </a:t>
            </a:r>
            <a:r>
              <a:rPr dirty="0" sz="1450" spc="-10">
                <a:latin typeface="Times New Roman"/>
                <a:cs typeface="Times New Roman"/>
              </a:rPr>
              <a:t>its gloomy preoccupations; for </a:t>
            </a:r>
            <a:r>
              <a:rPr dirty="0" sz="1450" spc="-5">
                <a:latin typeface="Times New Roman"/>
                <a:cs typeface="Times New Roman"/>
              </a:rPr>
              <a:t>not </a:t>
            </a:r>
            <a:r>
              <a:rPr dirty="0" sz="1450" spc="-10">
                <a:latin typeface="Times New Roman"/>
                <a:cs typeface="Times New Roman"/>
              </a:rPr>
              <a:t>even the favour </a:t>
            </a:r>
            <a:r>
              <a:rPr dirty="0" sz="1450" spc="-5">
                <a:latin typeface="Times New Roman"/>
                <a:cs typeface="Times New Roman"/>
              </a:rPr>
              <a:t>of a  </a:t>
            </a:r>
            <a:r>
              <a:rPr dirty="0" sz="1450" spc="-10">
                <a:latin typeface="Times New Roman"/>
                <a:cs typeface="Times New Roman"/>
              </a:rPr>
              <a:t>Prince to </a:t>
            </a:r>
            <a:r>
              <a:rPr dirty="0" sz="1450" spc="-5">
                <a:latin typeface="Times New Roman"/>
                <a:cs typeface="Times New Roman"/>
              </a:rPr>
              <a:t>a </a:t>
            </a:r>
            <a:r>
              <a:rPr dirty="0" sz="1450" spc="-10">
                <a:latin typeface="Times New Roman"/>
                <a:cs typeface="Times New Roman"/>
              </a:rPr>
              <a:t>Republican can discharge </a:t>
            </a:r>
            <a:r>
              <a:rPr dirty="0" sz="1450" spc="-5">
                <a:latin typeface="Times New Roman"/>
                <a:cs typeface="Times New Roman"/>
              </a:rPr>
              <a:t>a </a:t>
            </a:r>
            <a:r>
              <a:rPr dirty="0" sz="1450" spc="-10">
                <a:latin typeface="Times New Roman"/>
                <a:cs typeface="Times New Roman"/>
              </a:rPr>
              <a:t>brooding spirit </a:t>
            </a:r>
            <a:r>
              <a:rPr dirty="0" sz="1450" spc="-5">
                <a:latin typeface="Times New Roman"/>
                <a:cs typeface="Times New Roman"/>
              </a:rPr>
              <a:t>of </a:t>
            </a:r>
            <a:r>
              <a:rPr dirty="0" sz="1450" spc="-10">
                <a:latin typeface="Times New Roman"/>
                <a:cs typeface="Times New Roman"/>
              </a:rPr>
              <a:t>its</a:t>
            </a:r>
            <a:r>
              <a:rPr dirty="0" sz="1450" spc="45">
                <a:latin typeface="Times New Roman"/>
                <a:cs typeface="Times New Roman"/>
              </a:rPr>
              <a:t> </a:t>
            </a:r>
            <a:r>
              <a:rPr dirty="0" sz="1450" spc="-10">
                <a:latin typeface="Times New Roman"/>
                <a:cs typeface="Times New Roman"/>
              </a:rPr>
              <a:t>cares.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train arrived at Charing Cross, where the </a:t>
            </a:r>
            <a:r>
              <a:rPr dirty="0" sz="1450" spc="-15">
                <a:latin typeface="Times New Roman"/>
                <a:cs typeface="Times New Roman"/>
              </a:rPr>
              <a:t>officers </a:t>
            </a:r>
            <a:r>
              <a:rPr dirty="0" sz="1450" spc="-5">
                <a:latin typeface="Times New Roman"/>
                <a:cs typeface="Times New Roman"/>
              </a:rPr>
              <a:t>of </a:t>
            </a:r>
            <a:r>
              <a:rPr dirty="0" sz="1450" spc="-10">
                <a:latin typeface="Times New Roman"/>
                <a:cs typeface="Times New Roman"/>
              </a:rPr>
              <a:t>the Revenue  respected the baggage </a:t>
            </a:r>
            <a:r>
              <a:rPr dirty="0" sz="1450" spc="-5">
                <a:latin typeface="Times New Roman"/>
                <a:cs typeface="Times New Roman"/>
              </a:rPr>
              <a:t>of </a:t>
            </a:r>
            <a:r>
              <a:rPr dirty="0" sz="1450" spc="-10">
                <a:latin typeface="Times New Roman"/>
                <a:cs typeface="Times New Roman"/>
              </a:rPr>
              <a:t>Prince Florizel in the usual </a:t>
            </a:r>
            <a:r>
              <a:rPr dirty="0" sz="1450" spc="-20">
                <a:latin typeface="Times New Roman"/>
                <a:cs typeface="Times New Roman"/>
              </a:rPr>
              <a:t>manner. </a:t>
            </a:r>
            <a:r>
              <a:rPr dirty="0" sz="1450" spc="-10">
                <a:latin typeface="Times New Roman"/>
                <a:cs typeface="Times New Roman"/>
              </a:rPr>
              <a:t>The most elegant  equipages were in waiting; and Silas was driven, along with the rest, to the  Prince's residence. There Colonel Geraldine </a:t>
            </a:r>
            <a:r>
              <a:rPr dirty="0" sz="1450" spc="-5">
                <a:latin typeface="Times New Roman"/>
                <a:cs typeface="Times New Roman"/>
              </a:rPr>
              <a:t>sought </a:t>
            </a:r>
            <a:r>
              <a:rPr dirty="0" sz="1450" spc="-10">
                <a:latin typeface="Times New Roman"/>
                <a:cs typeface="Times New Roman"/>
              </a:rPr>
              <a:t>him </a:t>
            </a:r>
            <a:r>
              <a:rPr dirty="0" sz="1450" spc="-5">
                <a:latin typeface="Times New Roman"/>
                <a:cs typeface="Times New Roman"/>
              </a:rPr>
              <a:t>out, </a:t>
            </a:r>
            <a:r>
              <a:rPr dirty="0" sz="1450" spc="-10">
                <a:latin typeface="Times New Roman"/>
                <a:cs typeface="Times New Roman"/>
              </a:rPr>
              <a:t>and expressed  himself pleased to have been </a:t>
            </a:r>
            <a:r>
              <a:rPr dirty="0" sz="1450" spc="-5">
                <a:latin typeface="Times New Roman"/>
                <a:cs typeface="Times New Roman"/>
              </a:rPr>
              <a:t>of </a:t>
            </a:r>
            <a:r>
              <a:rPr dirty="0" sz="1450" spc="-10">
                <a:latin typeface="Times New Roman"/>
                <a:cs typeface="Times New Roman"/>
              </a:rPr>
              <a:t>any service to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the physician's, for  whom </a:t>
            </a:r>
            <a:r>
              <a:rPr dirty="0" sz="1450" spc="-5">
                <a:latin typeface="Times New Roman"/>
                <a:cs typeface="Times New Roman"/>
              </a:rPr>
              <a:t>he </a:t>
            </a:r>
            <a:r>
              <a:rPr dirty="0" sz="1450" spc="-10">
                <a:latin typeface="Times New Roman"/>
                <a:cs typeface="Times New Roman"/>
              </a:rPr>
              <a:t>professed </a:t>
            </a:r>
            <a:r>
              <a:rPr dirty="0" sz="1450" spc="-5">
                <a:latin typeface="Times New Roman"/>
                <a:cs typeface="Times New Roman"/>
              </a:rPr>
              <a:t>a </a:t>
            </a:r>
            <a:r>
              <a:rPr dirty="0" sz="1450" spc="-10">
                <a:latin typeface="Times New Roman"/>
                <a:cs typeface="Times New Roman"/>
              </a:rPr>
              <a:t>great</a:t>
            </a:r>
            <a:r>
              <a:rPr dirty="0" sz="1450" spc="5">
                <a:latin typeface="Times New Roman"/>
                <a:cs typeface="Times New Roman"/>
              </a:rPr>
              <a:t> </a:t>
            </a:r>
            <a:r>
              <a:rPr dirty="0" sz="1450" spc="-10">
                <a:latin typeface="Times New Roman"/>
                <a:cs typeface="Times New Roman"/>
              </a:rPr>
              <a:t>consideration.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a:t>
            </a:r>
            <a:r>
              <a:rPr dirty="0" sz="1450" spc="-5">
                <a:latin typeface="Times New Roman"/>
                <a:cs typeface="Times New Roman"/>
              </a:rPr>
              <a:t>hope," he </a:t>
            </a:r>
            <a:r>
              <a:rPr dirty="0" sz="1450" spc="-10">
                <a:latin typeface="Times New Roman"/>
                <a:cs typeface="Times New Roman"/>
              </a:rPr>
              <a:t>added, "that </a:t>
            </a:r>
            <a:r>
              <a:rPr dirty="0" sz="1450" spc="-5">
                <a:latin typeface="Times New Roman"/>
                <a:cs typeface="Times New Roman"/>
              </a:rPr>
              <a:t>you </a:t>
            </a:r>
            <a:r>
              <a:rPr dirty="0" sz="1450" spc="-10">
                <a:latin typeface="Times New Roman"/>
                <a:cs typeface="Times New Roman"/>
              </a:rPr>
              <a:t>will find </a:t>
            </a:r>
            <a:r>
              <a:rPr dirty="0" sz="1450" spc="-5">
                <a:latin typeface="Times New Roman"/>
                <a:cs typeface="Times New Roman"/>
              </a:rPr>
              <a:t>none of your </a:t>
            </a:r>
            <a:r>
              <a:rPr dirty="0" sz="1450" spc="-10">
                <a:latin typeface="Times New Roman"/>
                <a:cs typeface="Times New Roman"/>
              </a:rPr>
              <a:t>porcelain injured. Special  orders were given along the line to deal tenderly with the Prince's</a:t>
            </a:r>
            <a:r>
              <a:rPr dirty="0" sz="1450" spc="125">
                <a:latin typeface="Times New Roman"/>
                <a:cs typeface="Times New Roman"/>
              </a:rPr>
              <a:t> </a:t>
            </a:r>
            <a:r>
              <a:rPr dirty="0" sz="1450" spc="-15">
                <a:latin typeface="Times New Roman"/>
                <a:cs typeface="Times New Roman"/>
              </a:rPr>
              <a:t>effects."</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And then, directing the servants to place </a:t>
            </a:r>
            <a:r>
              <a:rPr dirty="0" sz="1450" spc="-5">
                <a:latin typeface="Times New Roman"/>
                <a:cs typeface="Times New Roman"/>
              </a:rPr>
              <a:t>one of </a:t>
            </a:r>
            <a:r>
              <a:rPr dirty="0" sz="1450" spc="-10">
                <a:latin typeface="Times New Roman"/>
                <a:cs typeface="Times New Roman"/>
              </a:rPr>
              <a:t>the carriages at the </a:t>
            </a:r>
            <a:r>
              <a:rPr dirty="0" sz="1450" spc="-5">
                <a:latin typeface="Times New Roman"/>
                <a:cs typeface="Times New Roman"/>
              </a:rPr>
              <a:t>young  </a:t>
            </a:r>
            <a:r>
              <a:rPr dirty="0" sz="1450" spc="-10">
                <a:latin typeface="Times New Roman"/>
                <a:cs typeface="Times New Roman"/>
              </a:rPr>
              <a:t>gentleman's disposal, and at once to </a:t>
            </a:r>
            <a:r>
              <a:rPr dirty="0" sz="1450" spc="-15">
                <a:latin typeface="Times New Roman"/>
                <a:cs typeface="Times New Roman"/>
              </a:rPr>
              <a:t>charge </a:t>
            </a:r>
            <a:r>
              <a:rPr dirty="0" sz="1450" spc="-10">
                <a:latin typeface="Times New Roman"/>
                <a:cs typeface="Times New Roman"/>
              </a:rPr>
              <a:t>the Saratoga trunk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dickey, </a:t>
            </a:r>
            <a:r>
              <a:rPr dirty="0" sz="1450" spc="-10">
                <a:latin typeface="Times New Roman"/>
                <a:cs typeface="Times New Roman"/>
              </a:rPr>
              <a:t>the Colonel shook hands and excused himself </a:t>
            </a:r>
            <a:r>
              <a:rPr dirty="0" sz="1450" spc="-5">
                <a:latin typeface="Times New Roman"/>
                <a:cs typeface="Times New Roman"/>
              </a:rPr>
              <a:t>on </a:t>
            </a:r>
            <a:r>
              <a:rPr dirty="0" sz="1450" spc="-10">
                <a:latin typeface="Times New Roman"/>
                <a:cs typeface="Times New Roman"/>
              </a:rPr>
              <a:t>account </a:t>
            </a:r>
            <a:r>
              <a:rPr dirty="0" sz="1450" spc="-5">
                <a:latin typeface="Times New Roman"/>
                <a:cs typeface="Times New Roman"/>
              </a:rPr>
              <a:t>of </a:t>
            </a:r>
            <a:r>
              <a:rPr dirty="0" sz="1450" spc="-10">
                <a:latin typeface="Times New Roman"/>
                <a:cs typeface="Times New Roman"/>
              </a:rPr>
              <a:t>his  occupations in the princely</a:t>
            </a:r>
            <a:r>
              <a:rPr dirty="0" sz="1450" spc="10">
                <a:latin typeface="Times New Roman"/>
                <a:cs typeface="Times New Roman"/>
              </a:rPr>
              <a:t> </a:t>
            </a:r>
            <a:r>
              <a:rPr dirty="0" sz="1450" spc="-10">
                <a:latin typeface="Times New Roman"/>
                <a:cs typeface="Times New Roman"/>
              </a:rPr>
              <a:t>household.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Silas now broke the seal </a:t>
            </a:r>
            <a:r>
              <a:rPr dirty="0" sz="1450" spc="-5">
                <a:latin typeface="Times New Roman"/>
                <a:cs typeface="Times New Roman"/>
              </a:rPr>
              <a:t>of </a:t>
            </a:r>
            <a:r>
              <a:rPr dirty="0" sz="1450" spc="-10">
                <a:latin typeface="Times New Roman"/>
                <a:cs typeface="Times New Roman"/>
              </a:rPr>
              <a:t>the envelope containing the address, and directed  the stately footman to drive him to Box Court, opening </a:t>
            </a:r>
            <a:r>
              <a:rPr dirty="0" sz="1450" spc="-15">
                <a:latin typeface="Times New Roman"/>
                <a:cs typeface="Times New Roman"/>
              </a:rPr>
              <a:t>off </a:t>
            </a:r>
            <a:r>
              <a:rPr dirty="0" sz="1450" spc="-10">
                <a:latin typeface="Times New Roman"/>
                <a:cs typeface="Times New Roman"/>
              </a:rPr>
              <a:t>the Strand. It  seemed as if the place were </a:t>
            </a:r>
            <a:r>
              <a:rPr dirty="0" sz="1450" spc="-5">
                <a:latin typeface="Times New Roman"/>
                <a:cs typeface="Times New Roman"/>
              </a:rPr>
              <a:t>not </a:t>
            </a:r>
            <a:r>
              <a:rPr dirty="0" sz="1450" spc="-10">
                <a:latin typeface="Times New Roman"/>
                <a:cs typeface="Times New Roman"/>
              </a:rPr>
              <a:t>at all unknown to the man, for </a:t>
            </a:r>
            <a:r>
              <a:rPr dirty="0" sz="1450" spc="-5">
                <a:latin typeface="Times New Roman"/>
                <a:cs typeface="Times New Roman"/>
              </a:rPr>
              <a:t>he </a:t>
            </a:r>
            <a:r>
              <a:rPr dirty="0" sz="1450" spc="-10">
                <a:latin typeface="Times New Roman"/>
                <a:cs typeface="Times New Roman"/>
              </a:rPr>
              <a:t>looked  startled and begged </a:t>
            </a:r>
            <a:r>
              <a:rPr dirty="0" sz="1450" spc="-5">
                <a:latin typeface="Times New Roman"/>
                <a:cs typeface="Times New Roman"/>
              </a:rPr>
              <a:t>a </a:t>
            </a:r>
            <a:r>
              <a:rPr dirty="0" sz="1450" spc="-10">
                <a:latin typeface="Times New Roman"/>
                <a:cs typeface="Times New Roman"/>
              </a:rPr>
              <a:t>repetition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order. </a:t>
            </a:r>
            <a:r>
              <a:rPr dirty="0" sz="1450" spc="-10">
                <a:latin typeface="Times New Roman"/>
                <a:cs typeface="Times New Roman"/>
              </a:rPr>
              <a:t>It was with </a:t>
            </a:r>
            <a:r>
              <a:rPr dirty="0" sz="1450" spc="-5">
                <a:latin typeface="Times New Roman"/>
                <a:cs typeface="Times New Roman"/>
              </a:rPr>
              <a:t>a </a:t>
            </a:r>
            <a:r>
              <a:rPr dirty="0" sz="1450" spc="-10">
                <a:latin typeface="Times New Roman"/>
                <a:cs typeface="Times New Roman"/>
              </a:rPr>
              <a:t>heart full </a:t>
            </a:r>
            <a:r>
              <a:rPr dirty="0" sz="1450" spc="-5">
                <a:latin typeface="Times New Roman"/>
                <a:cs typeface="Times New Roman"/>
              </a:rPr>
              <a:t>of </a:t>
            </a:r>
            <a:r>
              <a:rPr dirty="0" sz="1450" spc="-10">
                <a:latin typeface="Times New Roman"/>
                <a:cs typeface="Times New Roman"/>
              </a:rPr>
              <a:t>alarms,  that Silas mounted into the luxurious vehicle, and was driven to his  destination. The entrance to Box Court was too narrow for the passage </a:t>
            </a:r>
            <a:r>
              <a:rPr dirty="0" sz="1450" spc="-5">
                <a:latin typeface="Times New Roman"/>
                <a:cs typeface="Times New Roman"/>
              </a:rPr>
              <a:t>of a  </a:t>
            </a:r>
            <a:r>
              <a:rPr dirty="0" sz="1450" spc="-10">
                <a:latin typeface="Times New Roman"/>
                <a:cs typeface="Times New Roman"/>
              </a:rPr>
              <a:t>coach; it was </a:t>
            </a:r>
            <a:r>
              <a:rPr dirty="0" sz="1450" spc="-5">
                <a:latin typeface="Times New Roman"/>
                <a:cs typeface="Times New Roman"/>
              </a:rPr>
              <a:t>a </a:t>
            </a:r>
            <a:r>
              <a:rPr dirty="0" sz="1450" spc="-10">
                <a:latin typeface="Times New Roman"/>
                <a:cs typeface="Times New Roman"/>
              </a:rPr>
              <a:t>mere footway between railings, with </a:t>
            </a:r>
            <a:r>
              <a:rPr dirty="0" sz="1450" spc="-5">
                <a:latin typeface="Times New Roman"/>
                <a:cs typeface="Times New Roman"/>
              </a:rPr>
              <a:t>a </a:t>
            </a:r>
            <a:r>
              <a:rPr dirty="0" sz="1450" spc="-10">
                <a:latin typeface="Times New Roman"/>
                <a:cs typeface="Times New Roman"/>
              </a:rPr>
              <a:t>post at either end. On  </a:t>
            </a:r>
            <a:r>
              <a:rPr dirty="0" sz="1450" spc="-5">
                <a:latin typeface="Times New Roman"/>
                <a:cs typeface="Times New Roman"/>
              </a:rPr>
              <a:t>one of </a:t>
            </a:r>
            <a:r>
              <a:rPr dirty="0" sz="1450" spc="-10">
                <a:latin typeface="Times New Roman"/>
                <a:cs typeface="Times New Roman"/>
              </a:rPr>
              <a:t>these posts was seated </a:t>
            </a:r>
            <a:r>
              <a:rPr dirty="0" sz="1450" spc="-5">
                <a:latin typeface="Times New Roman"/>
                <a:cs typeface="Times New Roman"/>
              </a:rPr>
              <a:t>a </a:t>
            </a:r>
            <a:r>
              <a:rPr dirty="0" sz="1450" spc="-10">
                <a:latin typeface="Times New Roman"/>
                <a:cs typeface="Times New Roman"/>
              </a:rPr>
              <a:t>man, who at once jumped down and  exchanged </a:t>
            </a:r>
            <a:r>
              <a:rPr dirty="0" sz="1450" spc="-5">
                <a:latin typeface="Times New Roman"/>
                <a:cs typeface="Times New Roman"/>
              </a:rPr>
              <a:t>a </a:t>
            </a:r>
            <a:r>
              <a:rPr dirty="0" sz="1450" spc="-10">
                <a:latin typeface="Times New Roman"/>
                <a:cs typeface="Times New Roman"/>
              </a:rPr>
              <a:t>friendly sign with the </a:t>
            </a:r>
            <a:r>
              <a:rPr dirty="0" sz="1450" spc="-15">
                <a:latin typeface="Times New Roman"/>
                <a:cs typeface="Times New Roman"/>
              </a:rPr>
              <a:t>driver, </a:t>
            </a:r>
            <a:r>
              <a:rPr dirty="0" sz="1450" spc="-10">
                <a:latin typeface="Times New Roman"/>
                <a:cs typeface="Times New Roman"/>
              </a:rPr>
              <a:t>while the footman opened the </a:t>
            </a:r>
            <a:r>
              <a:rPr dirty="0" sz="1450" spc="-5">
                <a:latin typeface="Times New Roman"/>
                <a:cs typeface="Times New Roman"/>
              </a:rPr>
              <a:t>door  </a:t>
            </a:r>
            <a:r>
              <a:rPr dirty="0" sz="1450" spc="-10">
                <a:latin typeface="Times New Roman"/>
                <a:cs typeface="Times New Roman"/>
              </a:rPr>
              <a:t>and inquired </a:t>
            </a:r>
            <a:r>
              <a:rPr dirty="0" sz="1450" spc="-5">
                <a:latin typeface="Times New Roman"/>
                <a:cs typeface="Times New Roman"/>
              </a:rPr>
              <a:t>of </a:t>
            </a:r>
            <a:r>
              <a:rPr dirty="0" sz="1450" spc="-10">
                <a:latin typeface="Times New Roman"/>
                <a:cs typeface="Times New Roman"/>
              </a:rPr>
              <a:t>Silas whether </a:t>
            </a:r>
            <a:r>
              <a:rPr dirty="0" sz="1450" spc="-5">
                <a:latin typeface="Times New Roman"/>
                <a:cs typeface="Times New Roman"/>
              </a:rPr>
              <a:t>he </a:t>
            </a:r>
            <a:r>
              <a:rPr dirty="0" sz="1450" spc="-10">
                <a:latin typeface="Times New Roman"/>
                <a:cs typeface="Times New Roman"/>
              </a:rPr>
              <a:t>should take down the Saratoga trunk, and to  what number it should </a:t>
            </a:r>
            <a:r>
              <a:rPr dirty="0" sz="1450" spc="-5">
                <a:latin typeface="Times New Roman"/>
                <a:cs typeface="Times New Roman"/>
              </a:rPr>
              <a:t>be</a:t>
            </a:r>
            <a:r>
              <a:rPr dirty="0" sz="1450" spc="10">
                <a:latin typeface="Times New Roman"/>
                <a:cs typeface="Times New Roman"/>
              </a:rPr>
              <a:t> </a:t>
            </a:r>
            <a:r>
              <a:rPr dirty="0" sz="1450" spc="-10">
                <a:latin typeface="Times New Roman"/>
                <a:cs typeface="Times New Roman"/>
              </a:rPr>
              <a:t>carried.</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please," said Silas. </a:t>
            </a:r>
            <a:r>
              <a:rPr dirty="0" sz="1450" spc="-45">
                <a:latin typeface="Times New Roman"/>
                <a:cs typeface="Times New Roman"/>
              </a:rPr>
              <a:t>"To </a:t>
            </a:r>
            <a:r>
              <a:rPr dirty="0" sz="1450" spc="-10">
                <a:latin typeface="Times New Roman"/>
                <a:cs typeface="Times New Roman"/>
              </a:rPr>
              <a:t>number</a:t>
            </a:r>
            <a:r>
              <a:rPr dirty="0" sz="1450" spc="55">
                <a:latin typeface="Times New Roman"/>
                <a:cs typeface="Times New Roman"/>
              </a:rPr>
              <a:t> </a:t>
            </a:r>
            <a:r>
              <a:rPr dirty="0" sz="1450" spc="-10">
                <a:latin typeface="Times New Roman"/>
                <a:cs typeface="Times New Roman"/>
              </a:rPr>
              <a:t>three."</a:t>
            </a:r>
            <a:endParaRPr sz="1450">
              <a:latin typeface="Times New Roman"/>
              <a:cs typeface="Times New Roman"/>
            </a:endParaRPr>
          </a:p>
          <a:p>
            <a:pPr algn="just" marL="12700" marR="8890">
              <a:lnSpc>
                <a:spcPts val="1730"/>
              </a:lnSpc>
              <a:spcBef>
                <a:spcPts val="920"/>
              </a:spcBef>
            </a:pPr>
            <a:r>
              <a:rPr dirty="0" sz="1450" spc="-10">
                <a:latin typeface="Times New Roman"/>
                <a:cs typeface="Times New Roman"/>
              </a:rPr>
              <a:t>The footman and the man who had been sitting </a:t>
            </a:r>
            <a:r>
              <a:rPr dirty="0" sz="1450" spc="-5">
                <a:latin typeface="Times New Roman"/>
                <a:cs typeface="Times New Roman"/>
              </a:rPr>
              <a:t>on </a:t>
            </a:r>
            <a:r>
              <a:rPr dirty="0" sz="1450" spc="-10">
                <a:latin typeface="Times New Roman"/>
                <a:cs typeface="Times New Roman"/>
              </a:rPr>
              <a:t>the post, even with the aid  </a:t>
            </a:r>
            <a:r>
              <a:rPr dirty="0" sz="1450" spc="-5">
                <a:latin typeface="Times New Roman"/>
                <a:cs typeface="Times New Roman"/>
              </a:rPr>
              <a:t>of </a:t>
            </a:r>
            <a:r>
              <a:rPr dirty="0" sz="1450" spc="-10">
                <a:latin typeface="Times New Roman"/>
                <a:cs typeface="Times New Roman"/>
              </a:rPr>
              <a:t>Silas himself, had hard work to carry in the trunk; and before it was  deposited at the </a:t>
            </a:r>
            <a:r>
              <a:rPr dirty="0" sz="1450" spc="-5">
                <a:latin typeface="Times New Roman"/>
                <a:cs typeface="Times New Roman"/>
              </a:rPr>
              <a:t>door of </a:t>
            </a:r>
            <a:r>
              <a:rPr dirty="0" sz="1450" spc="-10">
                <a:latin typeface="Times New Roman"/>
                <a:cs typeface="Times New Roman"/>
              </a:rPr>
              <a:t>the house in question, the </a:t>
            </a:r>
            <a:r>
              <a:rPr dirty="0" sz="1450" spc="-5">
                <a:latin typeface="Times New Roman"/>
                <a:cs typeface="Times New Roman"/>
              </a:rPr>
              <a:t>young </a:t>
            </a:r>
            <a:r>
              <a:rPr dirty="0" sz="1450" spc="-10">
                <a:latin typeface="Times New Roman"/>
                <a:cs typeface="Times New Roman"/>
              </a:rPr>
              <a:t>American</a:t>
            </a:r>
            <a:r>
              <a:rPr dirty="0" sz="1450" spc="85">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horrified to find </a:t>
            </a:r>
            <a:r>
              <a:rPr dirty="0" sz="1450" spc="-5">
                <a:latin typeface="Times New Roman"/>
                <a:cs typeface="Times New Roman"/>
              </a:rPr>
              <a:t>a </a:t>
            </a:r>
            <a:r>
              <a:rPr dirty="0" sz="1450" spc="-10">
                <a:latin typeface="Times New Roman"/>
                <a:cs typeface="Times New Roman"/>
              </a:rPr>
              <a:t>score </a:t>
            </a:r>
            <a:r>
              <a:rPr dirty="0" sz="1450" spc="-5">
                <a:latin typeface="Times New Roman"/>
                <a:cs typeface="Times New Roman"/>
              </a:rPr>
              <a:t>of </a:t>
            </a:r>
            <a:r>
              <a:rPr dirty="0" sz="1450" spc="-10">
                <a:latin typeface="Times New Roman"/>
                <a:cs typeface="Times New Roman"/>
              </a:rPr>
              <a:t>loiterers looking </a:t>
            </a:r>
            <a:r>
              <a:rPr dirty="0" sz="1450" spc="-5">
                <a:latin typeface="Times New Roman"/>
                <a:cs typeface="Times New Roman"/>
              </a:rPr>
              <a:t>on.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knocked with as </a:t>
            </a:r>
            <a:r>
              <a:rPr dirty="0" sz="1450" spc="-5">
                <a:latin typeface="Times New Roman"/>
                <a:cs typeface="Times New Roman"/>
              </a:rPr>
              <a:t>good a  </a:t>
            </a:r>
            <a:r>
              <a:rPr dirty="0" sz="1450" spc="-10">
                <a:latin typeface="Times New Roman"/>
                <a:cs typeface="Times New Roman"/>
              </a:rPr>
              <a:t>countenance as </a:t>
            </a:r>
            <a:r>
              <a:rPr dirty="0" sz="1450" spc="-5">
                <a:latin typeface="Times New Roman"/>
                <a:cs typeface="Times New Roman"/>
              </a:rPr>
              <a:t>he </a:t>
            </a:r>
            <a:r>
              <a:rPr dirty="0" sz="1450" spc="-10">
                <a:latin typeface="Times New Roman"/>
                <a:cs typeface="Times New Roman"/>
              </a:rPr>
              <a:t>could muster </a:t>
            </a:r>
            <a:r>
              <a:rPr dirty="0" sz="1450" spc="-5">
                <a:latin typeface="Times New Roman"/>
                <a:cs typeface="Times New Roman"/>
              </a:rPr>
              <a:t>up, </a:t>
            </a:r>
            <a:r>
              <a:rPr dirty="0" sz="1450" spc="-10">
                <a:latin typeface="Times New Roman"/>
                <a:cs typeface="Times New Roman"/>
              </a:rPr>
              <a:t>and presented the other envelope to him  who opened.</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"He is </a:t>
            </a:r>
            <a:r>
              <a:rPr dirty="0" sz="1450" spc="-5">
                <a:latin typeface="Times New Roman"/>
                <a:cs typeface="Times New Roman"/>
              </a:rPr>
              <a:t>not </a:t>
            </a:r>
            <a:r>
              <a:rPr dirty="0" sz="1450" spc="-10">
                <a:latin typeface="Times New Roman"/>
                <a:cs typeface="Times New Roman"/>
              </a:rPr>
              <a:t>at home," said he, "but if </a:t>
            </a:r>
            <a:r>
              <a:rPr dirty="0" sz="1450" spc="-5">
                <a:latin typeface="Times New Roman"/>
                <a:cs typeface="Times New Roman"/>
              </a:rPr>
              <a:t>you </a:t>
            </a:r>
            <a:r>
              <a:rPr dirty="0" sz="1450" spc="-10">
                <a:latin typeface="Times New Roman"/>
                <a:cs typeface="Times New Roman"/>
              </a:rPr>
              <a:t>will leave </a:t>
            </a:r>
            <a:r>
              <a:rPr dirty="0" sz="1450" spc="-5">
                <a:latin typeface="Times New Roman"/>
                <a:cs typeface="Times New Roman"/>
              </a:rPr>
              <a:t>your </a:t>
            </a:r>
            <a:r>
              <a:rPr dirty="0" sz="1450" spc="-10">
                <a:latin typeface="Times New Roman"/>
                <a:cs typeface="Times New Roman"/>
              </a:rPr>
              <a:t>letter and return to-  morrow </a:t>
            </a:r>
            <a:r>
              <a:rPr dirty="0" sz="1450" spc="-25">
                <a:latin typeface="Times New Roman"/>
                <a:cs typeface="Times New Roman"/>
              </a:rPr>
              <a:t>early,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able to inform </a:t>
            </a:r>
            <a:r>
              <a:rPr dirty="0" sz="1450" spc="-5">
                <a:latin typeface="Times New Roman"/>
                <a:cs typeface="Times New Roman"/>
              </a:rPr>
              <a:t>you </a:t>
            </a:r>
            <a:r>
              <a:rPr dirty="0" sz="1450" spc="-10">
                <a:latin typeface="Times New Roman"/>
                <a:cs typeface="Times New Roman"/>
              </a:rPr>
              <a:t>whether and when </a:t>
            </a:r>
            <a:r>
              <a:rPr dirty="0" sz="1450" spc="-5">
                <a:latin typeface="Times New Roman"/>
                <a:cs typeface="Times New Roman"/>
              </a:rPr>
              <a:t>he </a:t>
            </a:r>
            <a:r>
              <a:rPr dirty="0" sz="1450" spc="-10">
                <a:latin typeface="Times New Roman"/>
                <a:cs typeface="Times New Roman"/>
              </a:rPr>
              <a:t>can receive  </a:t>
            </a:r>
            <a:r>
              <a:rPr dirty="0" sz="1450" spc="-5">
                <a:latin typeface="Times New Roman"/>
                <a:cs typeface="Times New Roman"/>
              </a:rPr>
              <a:t>your </a:t>
            </a:r>
            <a:r>
              <a:rPr dirty="0" sz="1450" spc="-10">
                <a:latin typeface="Times New Roman"/>
                <a:cs typeface="Times New Roman"/>
              </a:rPr>
              <a:t>visit.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like to leave </a:t>
            </a:r>
            <a:r>
              <a:rPr dirty="0" sz="1450" spc="-5">
                <a:latin typeface="Times New Roman"/>
                <a:cs typeface="Times New Roman"/>
              </a:rPr>
              <a:t>your </a:t>
            </a:r>
            <a:r>
              <a:rPr dirty="0" sz="1450" spc="-10">
                <a:latin typeface="Times New Roman"/>
                <a:cs typeface="Times New Roman"/>
              </a:rPr>
              <a:t>box?" </a:t>
            </a:r>
            <a:r>
              <a:rPr dirty="0" sz="1450" spc="-5">
                <a:latin typeface="Times New Roman"/>
                <a:cs typeface="Times New Roman"/>
              </a:rPr>
              <a:t>he</a:t>
            </a:r>
            <a:r>
              <a:rPr dirty="0" sz="1450" spc="45">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12700" marR="5080">
              <a:lnSpc>
                <a:spcPts val="1730"/>
              </a:lnSpc>
              <a:spcBef>
                <a:spcPts val="860"/>
              </a:spcBef>
            </a:pPr>
            <a:r>
              <a:rPr dirty="0" sz="1450" spc="-20">
                <a:latin typeface="Times New Roman"/>
                <a:cs typeface="Times New Roman"/>
              </a:rPr>
              <a:t>"Dearly," </a:t>
            </a:r>
            <a:r>
              <a:rPr dirty="0" sz="1450" spc="-10">
                <a:latin typeface="Times New Roman"/>
                <a:cs typeface="Times New Roman"/>
              </a:rPr>
              <a:t>cried Silas; and the next moment </a:t>
            </a:r>
            <a:r>
              <a:rPr dirty="0" sz="1450" spc="-5">
                <a:latin typeface="Times New Roman"/>
                <a:cs typeface="Times New Roman"/>
              </a:rPr>
              <a:t>he </a:t>
            </a:r>
            <a:r>
              <a:rPr dirty="0" sz="1450" spc="-10">
                <a:latin typeface="Times New Roman"/>
                <a:cs typeface="Times New Roman"/>
              </a:rPr>
              <a:t>repented his precipitation, and  declared, with equal emphasis, that </a:t>
            </a:r>
            <a:r>
              <a:rPr dirty="0" sz="1450" spc="-5">
                <a:latin typeface="Times New Roman"/>
                <a:cs typeface="Times New Roman"/>
              </a:rPr>
              <a:t>he </a:t>
            </a:r>
            <a:r>
              <a:rPr dirty="0" sz="1450" spc="-10">
                <a:latin typeface="Times New Roman"/>
                <a:cs typeface="Times New Roman"/>
              </a:rPr>
              <a:t>would rather carry the </a:t>
            </a:r>
            <a:r>
              <a:rPr dirty="0" sz="1450" spc="-5">
                <a:latin typeface="Times New Roman"/>
                <a:cs typeface="Times New Roman"/>
              </a:rPr>
              <a:t>box </a:t>
            </a:r>
            <a:r>
              <a:rPr dirty="0" sz="1450" spc="-10">
                <a:latin typeface="Times New Roman"/>
                <a:cs typeface="Times New Roman"/>
              </a:rPr>
              <a:t>along with  him to the</a:t>
            </a:r>
            <a:r>
              <a:rPr dirty="0" sz="1450">
                <a:latin typeface="Times New Roman"/>
                <a:cs typeface="Times New Roman"/>
              </a:rPr>
              <a:t> </a:t>
            </a:r>
            <a:r>
              <a:rPr dirty="0" sz="1450" spc="-10">
                <a:latin typeface="Times New Roman"/>
                <a:cs typeface="Times New Roman"/>
              </a:rPr>
              <a:t>hotel.</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 crowd jeered at his indecision and followed him to the carriage with  insulting remarks; and Silas, covered with shame and </a:t>
            </a:r>
            <a:r>
              <a:rPr dirty="0" sz="1450" spc="-15">
                <a:latin typeface="Times New Roman"/>
                <a:cs typeface="Times New Roman"/>
              </a:rPr>
              <a:t>terror, </a:t>
            </a:r>
            <a:r>
              <a:rPr dirty="0" sz="1450" spc="-10">
                <a:latin typeface="Times New Roman"/>
                <a:cs typeface="Times New Roman"/>
              </a:rPr>
              <a:t>implored the  servants to conduct him to some quiet and comfortable house </a:t>
            </a:r>
            <a:r>
              <a:rPr dirty="0" sz="1450" spc="-5">
                <a:latin typeface="Times New Roman"/>
                <a:cs typeface="Times New Roman"/>
              </a:rPr>
              <a:t>of </a:t>
            </a:r>
            <a:r>
              <a:rPr dirty="0" sz="1450" spc="-10">
                <a:latin typeface="Times New Roman"/>
                <a:cs typeface="Times New Roman"/>
              </a:rPr>
              <a:t>entertainment  in the immediate</a:t>
            </a:r>
            <a:r>
              <a:rPr dirty="0" sz="1450" spc="5">
                <a:latin typeface="Times New Roman"/>
                <a:cs typeface="Times New Roman"/>
              </a:rPr>
              <a:t> </a:t>
            </a:r>
            <a:r>
              <a:rPr dirty="0" sz="1450" spc="-10">
                <a:latin typeface="Times New Roman"/>
                <a:cs typeface="Times New Roman"/>
              </a:rPr>
              <a:t>neighbourhood.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Prince's equipage deposited Silas at the Craven Hotel in Craven Street,  and immediately drove </a:t>
            </a:r>
            <a:r>
              <a:rPr dirty="0" sz="1450" spc="-30">
                <a:latin typeface="Times New Roman"/>
                <a:cs typeface="Times New Roman"/>
              </a:rPr>
              <a:t>away, </a:t>
            </a:r>
            <a:r>
              <a:rPr dirty="0" sz="1450" spc="-10">
                <a:latin typeface="Times New Roman"/>
                <a:cs typeface="Times New Roman"/>
              </a:rPr>
              <a:t>leaving him alone with the servants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inn.  </a:t>
            </a:r>
            <a:r>
              <a:rPr dirty="0" sz="1450" spc="-10">
                <a:latin typeface="Times New Roman"/>
                <a:cs typeface="Times New Roman"/>
              </a:rPr>
              <a:t>The only vacant room, it appeared, was </a:t>
            </a:r>
            <a:r>
              <a:rPr dirty="0" sz="1450" spc="-5">
                <a:latin typeface="Times New Roman"/>
                <a:cs typeface="Times New Roman"/>
              </a:rPr>
              <a:t>a </a:t>
            </a:r>
            <a:r>
              <a:rPr dirty="0" sz="1450" spc="-10">
                <a:latin typeface="Times New Roman"/>
                <a:cs typeface="Times New Roman"/>
              </a:rPr>
              <a:t>little den </a:t>
            </a:r>
            <a:r>
              <a:rPr dirty="0" sz="1450" spc="-5">
                <a:latin typeface="Times New Roman"/>
                <a:cs typeface="Times New Roman"/>
              </a:rPr>
              <a:t>up </a:t>
            </a:r>
            <a:r>
              <a:rPr dirty="0" sz="1450" spc="-10">
                <a:latin typeface="Times New Roman"/>
                <a:cs typeface="Times New Roman"/>
              </a:rPr>
              <a:t>four pairs </a:t>
            </a:r>
            <a:r>
              <a:rPr dirty="0" sz="1450" spc="-5">
                <a:latin typeface="Times New Roman"/>
                <a:cs typeface="Times New Roman"/>
              </a:rPr>
              <a:t>of </a:t>
            </a:r>
            <a:r>
              <a:rPr dirty="0" sz="1450" spc="-10">
                <a:latin typeface="Times New Roman"/>
                <a:cs typeface="Times New Roman"/>
              </a:rPr>
              <a:t>stairs, and  looking towards the back. </a:t>
            </a:r>
            <a:r>
              <a:rPr dirty="0" sz="1450" spc="-60">
                <a:latin typeface="Times New Roman"/>
                <a:cs typeface="Times New Roman"/>
              </a:rPr>
              <a:t>To </a:t>
            </a:r>
            <a:r>
              <a:rPr dirty="0" sz="1450" spc="-10">
                <a:latin typeface="Times New Roman"/>
                <a:cs typeface="Times New Roman"/>
              </a:rPr>
              <a:t>this hermitage, with infinite trouble and  complaint,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stout porters carried the Saratoga trunk. It is needless to  mention that Silas kept closely at their heels throughout the ascent, and had his  heart in his mouth at every </a:t>
            </a:r>
            <a:r>
              <a:rPr dirty="0" sz="1450" spc="-20">
                <a:latin typeface="Times New Roman"/>
                <a:cs typeface="Times New Roman"/>
              </a:rPr>
              <a:t>corner. </a:t>
            </a:r>
            <a:r>
              <a:rPr dirty="0" sz="1450" spc="-10">
                <a:latin typeface="Times New Roman"/>
                <a:cs typeface="Times New Roman"/>
              </a:rPr>
              <a:t>A single false step, </a:t>
            </a:r>
            <a:r>
              <a:rPr dirty="0" sz="1450" spc="-5">
                <a:latin typeface="Times New Roman"/>
                <a:cs typeface="Times New Roman"/>
              </a:rPr>
              <a:t>he </a:t>
            </a:r>
            <a:r>
              <a:rPr dirty="0" sz="1450" spc="-10">
                <a:latin typeface="Times New Roman"/>
                <a:cs typeface="Times New Roman"/>
              </a:rPr>
              <a:t>reflected, and the </a:t>
            </a:r>
            <a:r>
              <a:rPr dirty="0" sz="1450" spc="-5">
                <a:latin typeface="Times New Roman"/>
                <a:cs typeface="Times New Roman"/>
              </a:rPr>
              <a:t>box  </a:t>
            </a:r>
            <a:r>
              <a:rPr dirty="0" sz="1450" spc="-10">
                <a:latin typeface="Times New Roman"/>
                <a:cs typeface="Times New Roman"/>
              </a:rPr>
              <a:t>might </a:t>
            </a:r>
            <a:r>
              <a:rPr dirty="0" sz="1450" spc="-5">
                <a:latin typeface="Times New Roman"/>
                <a:cs typeface="Times New Roman"/>
              </a:rPr>
              <a:t>go </a:t>
            </a:r>
            <a:r>
              <a:rPr dirty="0" sz="1450" spc="-10">
                <a:latin typeface="Times New Roman"/>
                <a:cs typeface="Times New Roman"/>
              </a:rPr>
              <a:t>over the banisters and land its fatal contents, plainly discovered, </a:t>
            </a:r>
            <a:r>
              <a:rPr dirty="0" sz="1450" spc="-5">
                <a:latin typeface="Times New Roman"/>
                <a:cs typeface="Times New Roman"/>
              </a:rPr>
              <a:t>on  </a:t>
            </a:r>
            <a:r>
              <a:rPr dirty="0" sz="1450" spc="-10">
                <a:latin typeface="Times New Roman"/>
                <a:cs typeface="Times New Roman"/>
              </a:rPr>
              <a:t>the pavement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hall.</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Arrived in the room, </a:t>
            </a:r>
            <a:r>
              <a:rPr dirty="0" sz="1450" spc="-5">
                <a:latin typeface="Times New Roman"/>
                <a:cs typeface="Times New Roman"/>
              </a:rPr>
              <a:t>he </a:t>
            </a:r>
            <a:r>
              <a:rPr dirty="0" sz="1450" spc="-10">
                <a:latin typeface="Times New Roman"/>
                <a:cs typeface="Times New Roman"/>
              </a:rPr>
              <a:t>sat down </a:t>
            </a:r>
            <a:r>
              <a:rPr dirty="0" sz="1450" spc="-5">
                <a:latin typeface="Times New Roman"/>
                <a:cs typeface="Times New Roman"/>
              </a:rPr>
              <a:t>on </a:t>
            </a:r>
            <a:r>
              <a:rPr dirty="0" sz="1450" spc="-10">
                <a:latin typeface="Times New Roman"/>
                <a:cs typeface="Times New Roman"/>
              </a:rPr>
              <a:t>the edge </a:t>
            </a:r>
            <a:r>
              <a:rPr dirty="0" sz="1450" spc="-5">
                <a:latin typeface="Times New Roman"/>
                <a:cs typeface="Times New Roman"/>
              </a:rPr>
              <a:t>of </a:t>
            </a:r>
            <a:r>
              <a:rPr dirty="0" sz="1450" spc="-10">
                <a:latin typeface="Times New Roman"/>
                <a:cs typeface="Times New Roman"/>
              </a:rPr>
              <a:t>his bed to recover from the  agony that </a:t>
            </a:r>
            <a:r>
              <a:rPr dirty="0" sz="1450" spc="-5">
                <a:latin typeface="Times New Roman"/>
                <a:cs typeface="Times New Roman"/>
              </a:rPr>
              <a:t>he </a:t>
            </a:r>
            <a:r>
              <a:rPr dirty="0" sz="1450" spc="-10">
                <a:latin typeface="Times New Roman"/>
                <a:cs typeface="Times New Roman"/>
              </a:rPr>
              <a:t>had just endured; </a:t>
            </a:r>
            <a:r>
              <a:rPr dirty="0" sz="1450" spc="-5">
                <a:latin typeface="Times New Roman"/>
                <a:cs typeface="Times New Roman"/>
              </a:rPr>
              <a:t>but he </a:t>
            </a:r>
            <a:r>
              <a:rPr dirty="0" sz="1450" spc="-10">
                <a:latin typeface="Times New Roman"/>
                <a:cs typeface="Times New Roman"/>
              </a:rPr>
              <a:t>had hardly taken his position when </a:t>
            </a:r>
            <a:r>
              <a:rPr dirty="0" sz="1450" spc="-5">
                <a:latin typeface="Times New Roman"/>
                <a:cs typeface="Times New Roman"/>
              </a:rPr>
              <a:t>he  </a:t>
            </a:r>
            <a:r>
              <a:rPr dirty="0" sz="1450" spc="-10">
                <a:latin typeface="Times New Roman"/>
                <a:cs typeface="Times New Roman"/>
              </a:rPr>
              <a:t>was recalled to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his peril </a:t>
            </a:r>
            <a:r>
              <a:rPr dirty="0" sz="1450" spc="-5">
                <a:latin typeface="Times New Roman"/>
                <a:cs typeface="Times New Roman"/>
              </a:rPr>
              <a:t>by </a:t>
            </a:r>
            <a:r>
              <a:rPr dirty="0" sz="1450" spc="-10">
                <a:latin typeface="Times New Roman"/>
                <a:cs typeface="Times New Roman"/>
              </a:rPr>
              <a:t>the action </a:t>
            </a:r>
            <a:r>
              <a:rPr dirty="0" sz="1450" spc="-5">
                <a:latin typeface="Times New Roman"/>
                <a:cs typeface="Times New Roman"/>
              </a:rPr>
              <a:t>of </a:t>
            </a:r>
            <a:r>
              <a:rPr dirty="0" sz="1450" spc="-10">
                <a:latin typeface="Times New Roman"/>
                <a:cs typeface="Times New Roman"/>
              </a:rPr>
              <a:t>the boots, who had knelt  beside the trunk, and was proceeding officiously to </a:t>
            </a:r>
            <a:r>
              <a:rPr dirty="0" sz="1450" spc="-5">
                <a:latin typeface="Times New Roman"/>
                <a:cs typeface="Times New Roman"/>
              </a:rPr>
              <a:t>undo </a:t>
            </a:r>
            <a:r>
              <a:rPr dirty="0" sz="1450" spc="-10">
                <a:latin typeface="Times New Roman"/>
                <a:cs typeface="Times New Roman"/>
              </a:rPr>
              <a:t>its elaborate  fastenings.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"Let it be!" cried Silas. "I shall want nothing from it while </a:t>
            </a:r>
            <a:r>
              <a:rPr dirty="0" sz="1450" spc="-5">
                <a:latin typeface="Times New Roman"/>
                <a:cs typeface="Times New Roman"/>
              </a:rPr>
              <a:t>I </a:t>
            </a:r>
            <a:r>
              <a:rPr dirty="0" sz="1450" spc="-10">
                <a:latin typeface="Times New Roman"/>
                <a:cs typeface="Times New Roman"/>
              </a:rPr>
              <a:t>stay</a:t>
            </a:r>
            <a:r>
              <a:rPr dirty="0" sz="1450" spc="10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6350">
              <a:lnSpc>
                <a:spcPts val="1730"/>
              </a:lnSpc>
              <a:spcBef>
                <a:spcPts val="919"/>
              </a:spcBef>
            </a:pPr>
            <a:r>
              <a:rPr dirty="0" sz="1450" spc="-45">
                <a:latin typeface="Times New Roman"/>
                <a:cs typeface="Times New Roman"/>
              </a:rPr>
              <a:t>"You </a:t>
            </a:r>
            <a:r>
              <a:rPr dirty="0" sz="1450" spc="-10">
                <a:latin typeface="Times New Roman"/>
                <a:cs typeface="Times New Roman"/>
              </a:rPr>
              <a:t>might have let it lie in the hall, then," growled the man; "a thing as big  and heavy as </a:t>
            </a:r>
            <a:r>
              <a:rPr dirty="0" sz="1450" spc="-5">
                <a:latin typeface="Times New Roman"/>
                <a:cs typeface="Times New Roman"/>
              </a:rPr>
              <a:t>a </a:t>
            </a:r>
            <a:r>
              <a:rPr dirty="0" sz="1450" spc="-10">
                <a:latin typeface="Times New Roman"/>
                <a:cs typeface="Times New Roman"/>
              </a:rPr>
              <a:t>church. What </a:t>
            </a:r>
            <a:r>
              <a:rPr dirty="0" sz="1450" spc="-5">
                <a:latin typeface="Times New Roman"/>
                <a:cs typeface="Times New Roman"/>
              </a:rPr>
              <a:t>you </a:t>
            </a:r>
            <a:r>
              <a:rPr dirty="0" sz="1450" spc="-10">
                <a:latin typeface="Times New Roman"/>
                <a:cs typeface="Times New Roman"/>
              </a:rPr>
              <a:t>have inside </a:t>
            </a:r>
            <a:r>
              <a:rPr dirty="0" sz="1450" spc="-5">
                <a:latin typeface="Times New Roman"/>
                <a:cs typeface="Times New Roman"/>
              </a:rPr>
              <a:t>I </a:t>
            </a:r>
            <a:r>
              <a:rPr dirty="0" sz="1450" spc="-10">
                <a:latin typeface="Times New Roman"/>
                <a:cs typeface="Times New Roman"/>
              </a:rPr>
              <a:t>cannot </a:t>
            </a:r>
            <a:r>
              <a:rPr dirty="0" sz="1450" spc="-25">
                <a:latin typeface="Times New Roman"/>
                <a:cs typeface="Times New Roman"/>
              </a:rPr>
              <a:t>fancy. </a:t>
            </a:r>
            <a:r>
              <a:rPr dirty="0" sz="1450" spc="-10">
                <a:latin typeface="Times New Roman"/>
                <a:cs typeface="Times New Roman"/>
              </a:rPr>
              <a:t>If it is all </a:t>
            </a:r>
            <a:r>
              <a:rPr dirty="0" sz="1450" spc="-25">
                <a:latin typeface="Times New Roman"/>
                <a:cs typeface="Times New Roman"/>
              </a:rPr>
              <a:t>money,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richer man than</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"Money?" repeated Silas, in </a:t>
            </a:r>
            <a:r>
              <a:rPr dirty="0" sz="1450" spc="-5">
                <a:latin typeface="Times New Roman"/>
                <a:cs typeface="Times New Roman"/>
              </a:rPr>
              <a:t>a </a:t>
            </a:r>
            <a:r>
              <a:rPr dirty="0" sz="1450" spc="-10">
                <a:latin typeface="Times New Roman"/>
                <a:cs typeface="Times New Roman"/>
              </a:rPr>
              <a:t>sudden perturbation. "What </a:t>
            </a:r>
            <a:r>
              <a:rPr dirty="0" sz="1450" spc="-5">
                <a:latin typeface="Times New Roman"/>
                <a:cs typeface="Times New Roman"/>
              </a:rPr>
              <a:t>do you </a:t>
            </a:r>
            <a:r>
              <a:rPr dirty="0" sz="1450" spc="-10">
                <a:latin typeface="Times New Roman"/>
                <a:cs typeface="Times New Roman"/>
              </a:rPr>
              <a:t>mean </a:t>
            </a:r>
            <a:r>
              <a:rPr dirty="0" sz="1450" spc="-5">
                <a:latin typeface="Times New Roman"/>
                <a:cs typeface="Times New Roman"/>
              </a:rPr>
              <a:t>by  </a:t>
            </a:r>
            <a:r>
              <a:rPr dirty="0" sz="1450" spc="-10">
                <a:latin typeface="Times New Roman"/>
                <a:cs typeface="Times New Roman"/>
              </a:rPr>
              <a:t>money?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25">
                <a:latin typeface="Times New Roman"/>
                <a:cs typeface="Times New Roman"/>
              </a:rPr>
              <a:t>money,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are speaking like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fool."</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"All right, captain," retorted the </a:t>
            </a:r>
            <a:r>
              <a:rPr dirty="0" sz="1450" spc="-5">
                <a:latin typeface="Times New Roman"/>
                <a:cs typeface="Times New Roman"/>
              </a:rPr>
              <a:t>boots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wink. "There's </a:t>
            </a:r>
            <a:r>
              <a:rPr dirty="0" sz="1450" spc="-5">
                <a:latin typeface="Times New Roman"/>
                <a:cs typeface="Times New Roman"/>
              </a:rPr>
              <a:t>nobody </a:t>
            </a:r>
            <a:r>
              <a:rPr dirty="0" sz="1450" spc="-10">
                <a:latin typeface="Times New Roman"/>
                <a:cs typeface="Times New Roman"/>
              </a:rPr>
              <a:t>will touch  </a:t>
            </a:r>
            <a:r>
              <a:rPr dirty="0" sz="1450" spc="-5">
                <a:latin typeface="Times New Roman"/>
                <a:cs typeface="Times New Roman"/>
              </a:rPr>
              <a:t>your </a:t>
            </a:r>
            <a:r>
              <a:rPr dirty="0" sz="1450" spc="-10">
                <a:latin typeface="Times New Roman"/>
                <a:cs typeface="Times New Roman"/>
              </a:rPr>
              <a:t>lordship's </a:t>
            </a:r>
            <a:r>
              <a:rPr dirty="0" sz="1450" spc="-25">
                <a:latin typeface="Times New Roman"/>
                <a:cs typeface="Times New Roman"/>
              </a:rPr>
              <a:t>money. </a:t>
            </a:r>
            <a:r>
              <a:rPr dirty="0" sz="1450" spc="-10">
                <a:latin typeface="Times New Roman"/>
                <a:cs typeface="Times New Roman"/>
              </a:rPr>
              <a:t>I'm as safe as the </a:t>
            </a:r>
            <a:r>
              <a:rPr dirty="0" sz="1450" spc="-5">
                <a:latin typeface="Times New Roman"/>
                <a:cs typeface="Times New Roman"/>
              </a:rPr>
              <a:t>bank," he </a:t>
            </a:r>
            <a:r>
              <a:rPr dirty="0" sz="1450" spc="-10">
                <a:latin typeface="Times New Roman"/>
                <a:cs typeface="Times New Roman"/>
              </a:rPr>
              <a:t>added; "but as the </a:t>
            </a:r>
            <a:r>
              <a:rPr dirty="0" sz="1450" spc="-5">
                <a:latin typeface="Times New Roman"/>
                <a:cs typeface="Times New Roman"/>
              </a:rPr>
              <a:t>box </a:t>
            </a:r>
            <a:r>
              <a:rPr dirty="0" sz="1450" spc="-10">
                <a:latin typeface="Times New Roman"/>
                <a:cs typeface="Times New Roman"/>
              </a:rPr>
              <a:t>is  </a:t>
            </a:r>
            <a:r>
              <a:rPr dirty="0" sz="1450" spc="-25">
                <a:latin typeface="Times New Roman"/>
                <a:cs typeface="Times New Roman"/>
              </a:rPr>
              <a:t>heavy, </a:t>
            </a:r>
            <a:r>
              <a:rPr dirty="0" sz="1450" spc="-5">
                <a:latin typeface="Times New Roman"/>
                <a:cs typeface="Times New Roman"/>
              </a:rPr>
              <a:t>I </a:t>
            </a:r>
            <a:r>
              <a:rPr dirty="0" sz="1450" spc="-10">
                <a:latin typeface="Times New Roman"/>
                <a:cs typeface="Times New Roman"/>
              </a:rPr>
              <a:t>shouldn't mind drinking something to </a:t>
            </a:r>
            <a:r>
              <a:rPr dirty="0" sz="1450" spc="-5">
                <a:latin typeface="Times New Roman"/>
                <a:cs typeface="Times New Roman"/>
              </a:rPr>
              <a:t>your </a:t>
            </a:r>
            <a:r>
              <a:rPr dirty="0" sz="1450" spc="-10">
                <a:latin typeface="Times New Roman"/>
                <a:cs typeface="Times New Roman"/>
              </a:rPr>
              <a:t>lordship's</a:t>
            </a:r>
            <a:r>
              <a:rPr dirty="0" sz="1450" spc="80">
                <a:latin typeface="Times New Roman"/>
                <a:cs typeface="Times New Roman"/>
              </a:rPr>
              <a:t> </a:t>
            </a:r>
            <a:r>
              <a:rPr dirty="0" sz="1450" spc="-10">
                <a:latin typeface="Times New Roman"/>
                <a:cs typeface="Times New Roman"/>
              </a:rPr>
              <a:t>health."</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Silas</a:t>
            </a:r>
            <a:r>
              <a:rPr dirty="0" sz="1450" spc="240">
                <a:latin typeface="Times New Roman"/>
                <a:cs typeface="Times New Roman"/>
              </a:rPr>
              <a:t> </a:t>
            </a:r>
            <a:r>
              <a:rPr dirty="0" sz="1450" spc="-10">
                <a:latin typeface="Times New Roman"/>
                <a:cs typeface="Times New Roman"/>
              </a:rPr>
              <a:t>pressed</a:t>
            </a:r>
            <a:r>
              <a:rPr dirty="0" sz="1450" spc="240">
                <a:latin typeface="Times New Roman"/>
                <a:cs typeface="Times New Roman"/>
              </a:rPr>
              <a:t> </a:t>
            </a:r>
            <a:r>
              <a:rPr dirty="0" sz="1450" spc="-10">
                <a:latin typeface="Times New Roman"/>
                <a:cs typeface="Times New Roman"/>
              </a:rPr>
              <a:t>two</a:t>
            </a:r>
            <a:r>
              <a:rPr dirty="0" sz="1450" spc="240">
                <a:latin typeface="Times New Roman"/>
                <a:cs typeface="Times New Roman"/>
              </a:rPr>
              <a:t> </a:t>
            </a:r>
            <a:r>
              <a:rPr dirty="0" sz="1450" spc="-10">
                <a:latin typeface="Times New Roman"/>
                <a:cs typeface="Times New Roman"/>
              </a:rPr>
              <a:t>Napoleons</a:t>
            </a:r>
            <a:r>
              <a:rPr dirty="0" sz="1450" spc="240">
                <a:latin typeface="Times New Roman"/>
                <a:cs typeface="Times New Roman"/>
              </a:rPr>
              <a:t> </a:t>
            </a:r>
            <a:r>
              <a:rPr dirty="0" sz="1450" spc="-5">
                <a:latin typeface="Times New Roman"/>
                <a:cs typeface="Times New Roman"/>
              </a:rPr>
              <a:t>upon</a:t>
            </a:r>
            <a:r>
              <a:rPr dirty="0" sz="1450" spc="240">
                <a:latin typeface="Times New Roman"/>
                <a:cs typeface="Times New Roman"/>
              </a:rPr>
              <a:t> </a:t>
            </a:r>
            <a:r>
              <a:rPr dirty="0" sz="1450" spc="-10">
                <a:latin typeface="Times New Roman"/>
                <a:cs typeface="Times New Roman"/>
              </a:rPr>
              <a:t>his</a:t>
            </a:r>
            <a:r>
              <a:rPr dirty="0" sz="1450" spc="240">
                <a:latin typeface="Times New Roman"/>
                <a:cs typeface="Times New Roman"/>
              </a:rPr>
              <a:t> </a:t>
            </a:r>
            <a:r>
              <a:rPr dirty="0" sz="1450" spc="-10">
                <a:latin typeface="Times New Roman"/>
                <a:cs typeface="Times New Roman"/>
              </a:rPr>
              <a:t>acceptance,</a:t>
            </a:r>
            <a:r>
              <a:rPr dirty="0" sz="1450" spc="240">
                <a:latin typeface="Times New Roman"/>
                <a:cs typeface="Times New Roman"/>
              </a:rPr>
              <a:t> </a:t>
            </a:r>
            <a:r>
              <a:rPr dirty="0" sz="1450" spc="-10">
                <a:latin typeface="Times New Roman"/>
                <a:cs typeface="Times New Roman"/>
              </a:rPr>
              <a:t>apologising,</a:t>
            </a:r>
            <a:r>
              <a:rPr dirty="0" sz="1450" spc="245">
                <a:latin typeface="Times New Roman"/>
                <a:cs typeface="Times New Roman"/>
              </a:rPr>
              <a:t> </a:t>
            </a:r>
            <a:r>
              <a:rPr dirty="0" sz="1450" spc="-10">
                <a:latin typeface="Times New Roman"/>
                <a:cs typeface="Times New Roman"/>
              </a:rPr>
              <a:t>at</a:t>
            </a:r>
            <a:r>
              <a:rPr dirty="0" sz="1450" spc="240">
                <a:latin typeface="Times New Roman"/>
                <a:cs typeface="Times New Roman"/>
              </a:rPr>
              <a:t> </a:t>
            </a:r>
            <a:r>
              <a:rPr dirty="0" sz="1450" spc="-10">
                <a:latin typeface="Times New Roman"/>
                <a:cs typeface="Times New Roman"/>
              </a:rPr>
              <a:t>the</a:t>
            </a:r>
            <a:r>
              <a:rPr dirty="0" sz="1450" spc="240">
                <a:latin typeface="Times New Roman"/>
                <a:cs typeface="Times New Roman"/>
              </a:rPr>
              <a:t> </a:t>
            </a:r>
            <a:r>
              <a:rPr dirty="0" sz="1450" spc="-10">
                <a:latin typeface="Times New Roman"/>
                <a:cs typeface="Times New Roman"/>
              </a:rPr>
              <a:t>same</a:t>
            </a:r>
            <a:endParaRPr sz="145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time, for being obliged to trouble him with foreign </a:t>
            </a:r>
            <a:r>
              <a:rPr dirty="0" sz="1450" spc="-25">
                <a:latin typeface="Times New Roman"/>
                <a:cs typeface="Times New Roman"/>
              </a:rPr>
              <a:t>money, </a:t>
            </a:r>
            <a:r>
              <a:rPr dirty="0" sz="1450" spc="-10">
                <a:latin typeface="Times New Roman"/>
                <a:cs typeface="Times New Roman"/>
              </a:rPr>
              <a:t>and pleading his  recent arrival for excuse. And the man, grumbling with even greater </a:t>
            </a:r>
            <a:r>
              <a:rPr dirty="0" sz="1450" spc="-15">
                <a:latin typeface="Times New Roman"/>
                <a:cs typeface="Times New Roman"/>
              </a:rPr>
              <a:t>fervour,  </a:t>
            </a:r>
            <a:r>
              <a:rPr dirty="0" sz="1450" spc="-10">
                <a:latin typeface="Times New Roman"/>
                <a:cs typeface="Times New Roman"/>
              </a:rPr>
              <a:t>and looking contemptuously from the money in his hand to the Saratoga trunk  and back again from the </a:t>
            </a:r>
            <a:r>
              <a:rPr dirty="0" sz="1450" spc="-5">
                <a:latin typeface="Times New Roman"/>
                <a:cs typeface="Times New Roman"/>
              </a:rPr>
              <a:t>one </a:t>
            </a:r>
            <a:r>
              <a:rPr dirty="0" sz="1450" spc="-10">
                <a:latin typeface="Times New Roman"/>
                <a:cs typeface="Times New Roman"/>
              </a:rPr>
              <a:t>to the </a:t>
            </a:r>
            <a:r>
              <a:rPr dirty="0" sz="1450" spc="-20">
                <a:latin typeface="Times New Roman"/>
                <a:cs typeface="Times New Roman"/>
              </a:rPr>
              <a:t>other, </a:t>
            </a:r>
            <a:r>
              <a:rPr dirty="0" sz="1450" spc="-10">
                <a:latin typeface="Times New Roman"/>
                <a:cs typeface="Times New Roman"/>
              </a:rPr>
              <a:t>at last consented to</a:t>
            </a:r>
            <a:r>
              <a:rPr dirty="0" sz="1450" spc="105">
                <a:latin typeface="Times New Roman"/>
                <a:cs typeface="Times New Roman"/>
              </a:rPr>
              <a:t> </a:t>
            </a:r>
            <a:r>
              <a:rPr dirty="0" sz="1450" spc="-20">
                <a:latin typeface="Times New Roman"/>
                <a:cs typeface="Times New Roman"/>
              </a:rPr>
              <a:t>withdraw.</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For nearly two days the dead </a:t>
            </a:r>
            <a:r>
              <a:rPr dirty="0" sz="1450" spc="-5">
                <a:latin typeface="Times New Roman"/>
                <a:cs typeface="Times New Roman"/>
              </a:rPr>
              <a:t>body </a:t>
            </a:r>
            <a:r>
              <a:rPr dirty="0" sz="1450" spc="-10">
                <a:latin typeface="Times New Roman"/>
                <a:cs typeface="Times New Roman"/>
              </a:rPr>
              <a:t>had been packed into Silas's </a:t>
            </a:r>
            <a:r>
              <a:rPr dirty="0" sz="1450" spc="-5">
                <a:latin typeface="Times New Roman"/>
                <a:cs typeface="Times New Roman"/>
              </a:rPr>
              <a:t>box; </a:t>
            </a:r>
            <a:r>
              <a:rPr dirty="0" sz="1450" spc="-10">
                <a:latin typeface="Times New Roman"/>
                <a:cs typeface="Times New Roman"/>
              </a:rPr>
              <a:t>and as  soon as </a:t>
            </a:r>
            <a:r>
              <a:rPr dirty="0" sz="1450" spc="-5">
                <a:latin typeface="Times New Roman"/>
                <a:cs typeface="Times New Roman"/>
              </a:rPr>
              <a:t>he </a:t>
            </a:r>
            <a:r>
              <a:rPr dirty="0" sz="1450" spc="-10">
                <a:latin typeface="Times New Roman"/>
                <a:cs typeface="Times New Roman"/>
              </a:rPr>
              <a:t>was alone the unfortunate New-Englander nosed all the cracks and  openings with the most passionate attention. But the weather was cool, and the  trunk still managed to contain his shocking</a:t>
            </a:r>
            <a:r>
              <a:rPr dirty="0" sz="1450" spc="30">
                <a:latin typeface="Times New Roman"/>
                <a:cs typeface="Times New Roman"/>
              </a:rPr>
              <a:t> </a:t>
            </a:r>
            <a:r>
              <a:rPr dirty="0" sz="1450" spc="-10">
                <a:latin typeface="Times New Roman"/>
                <a:cs typeface="Times New Roman"/>
              </a:rPr>
              <a:t>secret.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He took </a:t>
            </a:r>
            <a:r>
              <a:rPr dirty="0" sz="1450" spc="-5">
                <a:latin typeface="Times New Roman"/>
                <a:cs typeface="Times New Roman"/>
              </a:rPr>
              <a:t>a </a:t>
            </a:r>
            <a:r>
              <a:rPr dirty="0" sz="1450" spc="-10">
                <a:latin typeface="Times New Roman"/>
                <a:cs typeface="Times New Roman"/>
              </a:rPr>
              <a:t>chair beside it, and buried his face in his hands, and his mind in the  most profound reflection.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speedily relieved, </a:t>
            </a:r>
            <a:r>
              <a:rPr dirty="0" sz="1450" spc="-5">
                <a:latin typeface="Times New Roman"/>
                <a:cs typeface="Times New Roman"/>
              </a:rPr>
              <a:t>no </a:t>
            </a:r>
            <a:r>
              <a:rPr dirty="0" sz="1450" spc="-10">
                <a:latin typeface="Times New Roman"/>
                <a:cs typeface="Times New Roman"/>
              </a:rPr>
              <a:t>question </a:t>
            </a:r>
            <a:r>
              <a:rPr dirty="0" sz="1450" spc="-5">
                <a:latin typeface="Times New Roman"/>
                <a:cs typeface="Times New Roman"/>
              </a:rPr>
              <a:t>but 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speedily discovered. Alone in </a:t>
            </a:r>
            <a:r>
              <a:rPr dirty="0" sz="1450" spc="-5">
                <a:latin typeface="Times New Roman"/>
                <a:cs typeface="Times New Roman"/>
              </a:rPr>
              <a:t>a </a:t>
            </a:r>
            <a:r>
              <a:rPr dirty="0" sz="1450" spc="-10">
                <a:latin typeface="Times New Roman"/>
                <a:cs typeface="Times New Roman"/>
              </a:rPr>
              <a:t>strange </a:t>
            </a:r>
            <a:r>
              <a:rPr dirty="0" sz="1450" spc="-30">
                <a:latin typeface="Times New Roman"/>
                <a:cs typeface="Times New Roman"/>
              </a:rPr>
              <a:t>city, </a:t>
            </a:r>
            <a:r>
              <a:rPr dirty="0" sz="1450" spc="-10">
                <a:latin typeface="Times New Roman"/>
                <a:cs typeface="Times New Roman"/>
              </a:rPr>
              <a:t>without friends </a:t>
            </a:r>
            <a:r>
              <a:rPr dirty="0" sz="1450" spc="-5">
                <a:latin typeface="Times New Roman"/>
                <a:cs typeface="Times New Roman"/>
              </a:rPr>
              <a:t>or  </a:t>
            </a:r>
            <a:r>
              <a:rPr dirty="0" sz="1450" spc="-10">
                <a:latin typeface="Times New Roman"/>
                <a:cs typeface="Times New Roman"/>
              </a:rPr>
              <a:t>accomplices, if the Doctor's introduction failed him, </a:t>
            </a:r>
            <a:r>
              <a:rPr dirty="0" sz="1450" spc="-5">
                <a:latin typeface="Times New Roman"/>
                <a:cs typeface="Times New Roman"/>
              </a:rPr>
              <a:t>he </a:t>
            </a:r>
            <a:r>
              <a:rPr dirty="0" sz="1450" spc="-10">
                <a:latin typeface="Times New Roman"/>
                <a:cs typeface="Times New Roman"/>
              </a:rPr>
              <a:t>was indubitably </a:t>
            </a:r>
            <a:r>
              <a:rPr dirty="0" sz="1450" spc="-5">
                <a:latin typeface="Times New Roman"/>
                <a:cs typeface="Times New Roman"/>
              </a:rPr>
              <a:t>a </a:t>
            </a:r>
            <a:r>
              <a:rPr dirty="0" sz="1450" spc="-10">
                <a:latin typeface="Times New Roman"/>
                <a:cs typeface="Times New Roman"/>
              </a:rPr>
              <a:t>lost  </a:t>
            </a:r>
            <a:r>
              <a:rPr dirty="0" sz="1450" spc="-15">
                <a:latin typeface="Times New Roman"/>
                <a:cs typeface="Times New Roman"/>
              </a:rPr>
              <a:t>New-Englander. </a:t>
            </a:r>
            <a:r>
              <a:rPr dirty="0" sz="1450" spc="-10">
                <a:latin typeface="Times New Roman"/>
                <a:cs typeface="Times New Roman"/>
              </a:rPr>
              <a:t>He reflected pathetically over his ambitious designs for the  future;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now become the hero and spokesman </a:t>
            </a:r>
            <a:r>
              <a:rPr dirty="0" sz="1450" spc="-5">
                <a:latin typeface="Times New Roman"/>
                <a:cs typeface="Times New Roman"/>
              </a:rPr>
              <a:t>of </a:t>
            </a:r>
            <a:r>
              <a:rPr dirty="0" sz="1450" spc="-10">
                <a:latin typeface="Times New Roman"/>
                <a:cs typeface="Times New Roman"/>
              </a:rPr>
              <a:t>his native place  </a:t>
            </a:r>
            <a:r>
              <a:rPr dirty="0" sz="1450" spc="-5">
                <a:latin typeface="Times New Roman"/>
                <a:cs typeface="Times New Roman"/>
              </a:rPr>
              <a:t>of </a:t>
            </a:r>
            <a:r>
              <a:rPr dirty="0" sz="1450" spc="-15">
                <a:latin typeface="Times New Roman"/>
                <a:cs typeface="Times New Roman"/>
              </a:rPr>
              <a:t>Bangor, </a:t>
            </a:r>
            <a:r>
              <a:rPr dirty="0" sz="1450" spc="-10">
                <a:latin typeface="Times New Roman"/>
                <a:cs typeface="Times New Roman"/>
              </a:rPr>
              <a:t>Maine;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had fondly anticipated, move </a:t>
            </a:r>
            <a:r>
              <a:rPr dirty="0" sz="1450" spc="-5">
                <a:latin typeface="Times New Roman"/>
                <a:cs typeface="Times New Roman"/>
              </a:rPr>
              <a:t>on </a:t>
            </a:r>
            <a:r>
              <a:rPr dirty="0" sz="1450" spc="-10">
                <a:latin typeface="Times New Roman"/>
                <a:cs typeface="Times New Roman"/>
              </a:rPr>
              <a:t>from  </a:t>
            </a:r>
            <a:r>
              <a:rPr dirty="0" sz="1450" spc="-15">
                <a:latin typeface="Times New Roman"/>
                <a:cs typeface="Times New Roman"/>
              </a:rPr>
              <a:t>office </a:t>
            </a:r>
            <a:r>
              <a:rPr dirty="0" sz="1450" spc="-10">
                <a:latin typeface="Times New Roman"/>
                <a:cs typeface="Times New Roman"/>
              </a:rPr>
              <a:t>to </a:t>
            </a:r>
            <a:r>
              <a:rPr dirty="0" sz="1450" spc="-15">
                <a:latin typeface="Times New Roman"/>
                <a:cs typeface="Times New Roman"/>
              </a:rPr>
              <a:t>office, </a:t>
            </a:r>
            <a:r>
              <a:rPr dirty="0" sz="1450" spc="-10">
                <a:latin typeface="Times New Roman"/>
                <a:cs typeface="Times New Roman"/>
              </a:rPr>
              <a:t>from </a:t>
            </a:r>
            <a:r>
              <a:rPr dirty="0" sz="1450" spc="-5">
                <a:latin typeface="Times New Roman"/>
                <a:cs typeface="Times New Roman"/>
              </a:rPr>
              <a:t>honour </a:t>
            </a:r>
            <a:r>
              <a:rPr dirty="0" sz="1450" spc="-10">
                <a:latin typeface="Times New Roman"/>
                <a:cs typeface="Times New Roman"/>
              </a:rPr>
              <a:t>to </a:t>
            </a:r>
            <a:r>
              <a:rPr dirty="0" sz="1450" spc="-5">
                <a:latin typeface="Times New Roman"/>
                <a:cs typeface="Times New Roman"/>
              </a:rPr>
              <a:t>honour; he </a:t>
            </a:r>
            <a:r>
              <a:rPr dirty="0" sz="1450" spc="-10">
                <a:latin typeface="Times New Roman"/>
                <a:cs typeface="Times New Roman"/>
              </a:rPr>
              <a:t>might as well divest himself at  once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hope of </a:t>
            </a:r>
            <a:r>
              <a:rPr dirty="0" sz="1450" spc="-10">
                <a:latin typeface="Times New Roman"/>
                <a:cs typeface="Times New Roman"/>
              </a:rPr>
              <a:t>being acclaimed President </a:t>
            </a:r>
            <a:r>
              <a:rPr dirty="0" sz="1450" spc="-5">
                <a:latin typeface="Times New Roman"/>
                <a:cs typeface="Times New Roman"/>
              </a:rPr>
              <a:t>of </a:t>
            </a:r>
            <a:r>
              <a:rPr dirty="0" sz="1450" spc="-10">
                <a:latin typeface="Times New Roman"/>
                <a:cs typeface="Times New Roman"/>
              </a:rPr>
              <a:t>the United States, and leaving  behind him </a:t>
            </a:r>
            <a:r>
              <a:rPr dirty="0" sz="1450" spc="-5">
                <a:latin typeface="Times New Roman"/>
                <a:cs typeface="Times New Roman"/>
              </a:rPr>
              <a:t>a </a:t>
            </a:r>
            <a:r>
              <a:rPr dirty="0" sz="1450" spc="-10">
                <a:latin typeface="Times New Roman"/>
                <a:cs typeface="Times New Roman"/>
              </a:rPr>
              <a:t>statue, in the worst possible style </a:t>
            </a:r>
            <a:r>
              <a:rPr dirty="0" sz="1450" spc="-5">
                <a:latin typeface="Times New Roman"/>
                <a:cs typeface="Times New Roman"/>
              </a:rPr>
              <a:t>of </a:t>
            </a:r>
            <a:r>
              <a:rPr dirty="0" sz="1450" spc="-10">
                <a:latin typeface="Times New Roman"/>
                <a:cs typeface="Times New Roman"/>
              </a:rPr>
              <a:t>art, to adorn the Capitol at  </a:t>
            </a:r>
            <a:r>
              <a:rPr dirty="0" sz="1450" spc="-20">
                <a:latin typeface="Times New Roman"/>
                <a:cs typeface="Times New Roman"/>
              </a:rPr>
              <a:t>Washington. </a:t>
            </a: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was, chained to </a:t>
            </a:r>
            <a:r>
              <a:rPr dirty="0" sz="1450" spc="-5">
                <a:latin typeface="Times New Roman"/>
                <a:cs typeface="Times New Roman"/>
              </a:rPr>
              <a:t>a </a:t>
            </a:r>
            <a:r>
              <a:rPr dirty="0" sz="1450" spc="-10">
                <a:latin typeface="Times New Roman"/>
                <a:cs typeface="Times New Roman"/>
              </a:rPr>
              <a:t>dead Englishman doubled </a:t>
            </a:r>
            <a:r>
              <a:rPr dirty="0" sz="1450" spc="-5">
                <a:latin typeface="Times New Roman"/>
                <a:cs typeface="Times New Roman"/>
              </a:rPr>
              <a:t>up </a:t>
            </a:r>
            <a:r>
              <a:rPr dirty="0" sz="1450" spc="-10">
                <a:latin typeface="Times New Roman"/>
                <a:cs typeface="Times New Roman"/>
              </a:rPr>
              <a:t>inside </a:t>
            </a:r>
            <a:r>
              <a:rPr dirty="0" sz="1450" spc="-5">
                <a:latin typeface="Times New Roman"/>
                <a:cs typeface="Times New Roman"/>
              </a:rPr>
              <a:t>a  </a:t>
            </a:r>
            <a:r>
              <a:rPr dirty="0" sz="1450" spc="-10">
                <a:latin typeface="Times New Roman"/>
                <a:cs typeface="Times New Roman"/>
              </a:rPr>
              <a:t>Saratoga trunk; whom </a:t>
            </a:r>
            <a:r>
              <a:rPr dirty="0" sz="1450" spc="-5">
                <a:latin typeface="Times New Roman"/>
                <a:cs typeface="Times New Roman"/>
              </a:rPr>
              <a:t>he </a:t>
            </a:r>
            <a:r>
              <a:rPr dirty="0" sz="1450" spc="-10">
                <a:latin typeface="Times New Roman"/>
                <a:cs typeface="Times New Roman"/>
              </a:rPr>
              <a:t>must get rid </a:t>
            </a:r>
            <a:r>
              <a:rPr dirty="0" sz="1450" spc="-5">
                <a:latin typeface="Times New Roman"/>
                <a:cs typeface="Times New Roman"/>
              </a:rPr>
              <a:t>of, or </a:t>
            </a:r>
            <a:r>
              <a:rPr dirty="0" sz="1450" spc="-10">
                <a:latin typeface="Times New Roman"/>
                <a:cs typeface="Times New Roman"/>
              </a:rPr>
              <a:t>perish from the rolls </a:t>
            </a:r>
            <a:r>
              <a:rPr dirty="0" sz="1450" spc="-5">
                <a:latin typeface="Times New Roman"/>
                <a:cs typeface="Times New Roman"/>
              </a:rPr>
              <a:t>of </a:t>
            </a:r>
            <a:r>
              <a:rPr dirty="0" sz="1450" spc="-10">
                <a:latin typeface="Times New Roman"/>
                <a:cs typeface="Times New Roman"/>
              </a:rPr>
              <a:t>national  glory!</a:t>
            </a:r>
            <a:endParaRPr sz="1450">
              <a:latin typeface="Times New Roman"/>
              <a:cs typeface="Times New Roman"/>
            </a:endParaRPr>
          </a:p>
          <a:p>
            <a:pPr algn="just" marL="12700" marR="7620">
              <a:lnSpc>
                <a:spcPts val="1730"/>
              </a:lnSpc>
              <a:spcBef>
                <a:spcPts val="844"/>
              </a:spcBef>
            </a:pP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afraid to chronicle the language employed </a:t>
            </a:r>
            <a:r>
              <a:rPr dirty="0" sz="1450" spc="-5">
                <a:latin typeface="Times New Roman"/>
                <a:cs typeface="Times New Roman"/>
              </a:rPr>
              <a:t>by </a:t>
            </a:r>
            <a:r>
              <a:rPr dirty="0" sz="1450" spc="-10">
                <a:latin typeface="Times New Roman"/>
                <a:cs typeface="Times New Roman"/>
              </a:rPr>
              <a:t>this </a:t>
            </a:r>
            <a:r>
              <a:rPr dirty="0" sz="1450" spc="-5">
                <a:latin typeface="Times New Roman"/>
                <a:cs typeface="Times New Roman"/>
              </a:rPr>
              <a:t>young </a:t>
            </a:r>
            <a:r>
              <a:rPr dirty="0" sz="1450" spc="-10">
                <a:latin typeface="Times New Roman"/>
                <a:cs typeface="Times New Roman"/>
              </a:rPr>
              <a:t>man to  the </a:t>
            </a:r>
            <a:r>
              <a:rPr dirty="0" sz="1450" spc="-15">
                <a:latin typeface="Times New Roman"/>
                <a:cs typeface="Times New Roman"/>
              </a:rPr>
              <a:t>Doctor, </a:t>
            </a:r>
            <a:r>
              <a:rPr dirty="0" sz="1450" spc="-10">
                <a:latin typeface="Times New Roman"/>
                <a:cs typeface="Times New Roman"/>
              </a:rPr>
              <a:t>to the murdered man, to Madame Zephyrine, to the </a:t>
            </a:r>
            <a:r>
              <a:rPr dirty="0" sz="1450" spc="-5">
                <a:latin typeface="Times New Roman"/>
                <a:cs typeface="Times New Roman"/>
              </a:rPr>
              <a:t>boots of </a:t>
            </a:r>
            <a:r>
              <a:rPr dirty="0" sz="1450" spc="-10">
                <a:latin typeface="Times New Roman"/>
                <a:cs typeface="Times New Roman"/>
              </a:rPr>
              <a:t>the  hotel, to the Prince's servants, and, in </a:t>
            </a:r>
            <a:r>
              <a:rPr dirty="0" sz="1450" spc="-5">
                <a:latin typeface="Times New Roman"/>
                <a:cs typeface="Times New Roman"/>
              </a:rPr>
              <a:t>a </a:t>
            </a:r>
            <a:r>
              <a:rPr dirty="0" sz="1450" spc="-10">
                <a:latin typeface="Times New Roman"/>
                <a:cs typeface="Times New Roman"/>
              </a:rPr>
              <a:t>word, to all who had been ever so  remotely connected with his horrible</a:t>
            </a:r>
            <a:r>
              <a:rPr dirty="0" sz="1450" spc="15">
                <a:latin typeface="Times New Roman"/>
                <a:cs typeface="Times New Roman"/>
              </a:rPr>
              <a:t> </a:t>
            </a:r>
            <a:r>
              <a:rPr dirty="0" sz="1450" spc="-10">
                <a:latin typeface="Times New Roman"/>
                <a:cs typeface="Times New Roman"/>
              </a:rPr>
              <a:t>misfortune.</a:t>
            </a:r>
            <a:endParaRPr sz="1450">
              <a:latin typeface="Times New Roman"/>
              <a:cs typeface="Times New Roman"/>
            </a:endParaRPr>
          </a:p>
          <a:p>
            <a:pPr algn="just" marL="12700" marR="8255">
              <a:lnSpc>
                <a:spcPts val="1730"/>
              </a:lnSpc>
              <a:spcBef>
                <a:spcPts val="855"/>
              </a:spcBef>
            </a:pPr>
            <a:r>
              <a:rPr dirty="0" sz="1450" spc="-10">
                <a:latin typeface="Times New Roman"/>
                <a:cs typeface="Times New Roman"/>
              </a:rPr>
              <a:t>He slunk down to dinner about seven at night; </a:t>
            </a:r>
            <a:r>
              <a:rPr dirty="0" sz="1450" spc="-5">
                <a:latin typeface="Times New Roman"/>
                <a:cs typeface="Times New Roman"/>
              </a:rPr>
              <a:t>but </a:t>
            </a:r>
            <a:r>
              <a:rPr dirty="0" sz="1450" spc="-10">
                <a:latin typeface="Times New Roman"/>
                <a:cs typeface="Times New Roman"/>
              </a:rPr>
              <a:t>the yellow coffee-room  appalled him, the eyes </a:t>
            </a:r>
            <a:r>
              <a:rPr dirty="0" sz="1450" spc="-5">
                <a:latin typeface="Times New Roman"/>
                <a:cs typeface="Times New Roman"/>
              </a:rPr>
              <a:t>of </a:t>
            </a:r>
            <a:r>
              <a:rPr dirty="0" sz="1450" spc="-10">
                <a:latin typeface="Times New Roman"/>
                <a:cs typeface="Times New Roman"/>
              </a:rPr>
              <a:t>the other diners seemed to rest </a:t>
            </a:r>
            <a:r>
              <a:rPr dirty="0" sz="1450" spc="-5">
                <a:latin typeface="Times New Roman"/>
                <a:cs typeface="Times New Roman"/>
              </a:rPr>
              <a:t>on </a:t>
            </a:r>
            <a:r>
              <a:rPr dirty="0" sz="1450" spc="-10">
                <a:latin typeface="Times New Roman"/>
                <a:cs typeface="Times New Roman"/>
              </a:rPr>
              <a:t>his with suspicion,  and his mind remained upstairs with the Saratoga trunk. When the waiter came  to </a:t>
            </a:r>
            <a:r>
              <a:rPr dirty="0" sz="1450" spc="-15">
                <a:latin typeface="Times New Roman"/>
                <a:cs typeface="Times New Roman"/>
              </a:rPr>
              <a:t>offer </a:t>
            </a:r>
            <a:r>
              <a:rPr dirty="0" sz="1450" spc="-10">
                <a:latin typeface="Times New Roman"/>
                <a:cs typeface="Times New Roman"/>
              </a:rPr>
              <a:t>him cheese, his nerves were already so much </a:t>
            </a:r>
            <a:r>
              <a:rPr dirty="0" sz="1450" spc="-5">
                <a:latin typeface="Times New Roman"/>
                <a:cs typeface="Times New Roman"/>
              </a:rPr>
              <a:t>on </a:t>
            </a:r>
            <a:r>
              <a:rPr dirty="0" sz="1450" spc="-10">
                <a:latin typeface="Times New Roman"/>
                <a:cs typeface="Times New Roman"/>
              </a:rPr>
              <a:t>edge that </a:t>
            </a:r>
            <a:r>
              <a:rPr dirty="0" sz="1450" spc="-5">
                <a:latin typeface="Times New Roman"/>
                <a:cs typeface="Times New Roman"/>
              </a:rPr>
              <a:t>he </a:t>
            </a:r>
            <a:r>
              <a:rPr dirty="0" sz="1450" spc="-10">
                <a:latin typeface="Times New Roman"/>
                <a:cs typeface="Times New Roman"/>
              </a:rPr>
              <a:t>leaped  half-way </a:t>
            </a:r>
            <a:r>
              <a:rPr dirty="0" sz="1450" spc="-5">
                <a:latin typeface="Times New Roman"/>
                <a:cs typeface="Times New Roman"/>
              </a:rPr>
              <a:t>out of </a:t>
            </a:r>
            <a:r>
              <a:rPr dirty="0" sz="1450" spc="-10">
                <a:latin typeface="Times New Roman"/>
                <a:cs typeface="Times New Roman"/>
              </a:rPr>
              <a:t>his chair and upset the remainder </a:t>
            </a:r>
            <a:r>
              <a:rPr dirty="0" sz="1450" spc="-5">
                <a:latin typeface="Times New Roman"/>
                <a:cs typeface="Times New Roman"/>
              </a:rPr>
              <a:t>of a pint of </a:t>
            </a:r>
            <a:r>
              <a:rPr dirty="0" sz="1450" spc="-10">
                <a:latin typeface="Times New Roman"/>
                <a:cs typeface="Times New Roman"/>
              </a:rPr>
              <a:t>ale </a:t>
            </a:r>
            <a:r>
              <a:rPr dirty="0" sz="1450" spc="-5">
                <a:latin typeface="Times New Roman"/>
                <a:cs typeface="Times New Roman"/>
              </a:rPr>
              <a:t>upon </a:t>
            </a:r>
            <a:r>
              <a:rPr dirty="0" sz="1450" spc="-10">
                <a:latin typeface="Times New Roman"/>
                <a:cs typeface="Times New Roman"/>
              </a:rPr>
              <a:t>the  table- cloth.</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fellow </a:t>
            </a:r>
            <a:r>
              <a:rPr dirty="0" sz="1450" spc="-15">
                <a:latin typeface="Times New Roman"/>
                <a:cs typeface="Times New Roman"/>
              </a:rPr>
              <a:t>offered </a:t>
            </a:r>
            <a:r>
              <a:rPr dirty="0" sz="1450" spc="-10">
                <a:latin typeface="Times New Roman"/>
                <a:cs typeface="Times New Roman"/>
              </a:rPr>
              <a:t>to show him to the smoking-room when </a:t>
            </a:r>
            <a:r>
              <a:rPr dirty="0" sz="1450" spc="-5">
                <a:latin typeface="Times New Roman"/>
                <a:cs typeface="Times New Roman"/>
              </a:rPr>
              <a:t>he </a:t>
            </a:r>
            <a:r>
              <a:rPr dirty="0" sz="1450" spc="-10">
                <a:latin typeface="Times New Roman"/>
                <a:cs typeface="Times New Roman"/>
              </a:rPr>
              <a:t>had done; and  although </a:t>
            </a:r>
            <a:r>
              <a:rPr dirty="0" sz="1450" spc="-5">
                <a:latin typeface="Times New Roman"/>
                <a:cs typeface="Times New Roman"/>
              </a:rPr>
              <a:t>he </a:t>
            </a:r>
            <a:r>
              <a:rPr dirty="0" sz="1450" spc="-10">
                <a:latin typeface="Times New Roman"/>
                <a:cs typeface="Times New Roman"/>
              </a:rPr>
              <a:t>would have much preferred to return at once to his perilous  treasure,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the courage to refuse, and was shown downstairs to the  black, gas-lit </a:t>
            </a:r>
            <a:r>
              <a:rPr dirty="0" sz="1450" spc="-20">
                <a:latin typeface="Times New Roman"/>
                <a:cs typeface="Times New Roman"/>
              </a:rPr>
              <a:t>cellar, </a:t>
            </a:r>
            <a:r>
              <a:rPr dirty="0" sz="1450" spc="-10">
                <a:latin typeface="Times New Roman"/>
                <a:cs typeface="Times New Roman"/>
              </a:rPr>
              <a:t>which formed, and possibly still forms, the divan </a:t>
            </a:r>
            <a:r>
              <a:rPr dirty="0" sz="1450" spc="-5">
                <a:latin typeface="Times New Roman"/>
                <a:cs typeface="Times New Roman"/>
              </a:rPr>
              <a:t>of </a:t>
            </a:r>
            <a:r>
              <a:rPr dirty="0" sz="1450" spc="-10">
                <a:latin typeface="Times New Roman"/>
                <a:cs typeface="Times New Roman"/>
              </a:rPr>
              <a:t>the  Craven Hotel.</a:t>
            </a:r>
            <a:endParaRPr sz="1450">
              <a:latin typeface="Times New Roman"/>
              <a:cs typeface="Times New Roman"/>
            </a:endParaRPr>
          </a:p>
          <a:p>
            <a:pPr algn="just" marL="12700" marR="7620">
              <a:lnSpc>
                <a:spcPts val="1730"/>
              </a:lnSpc>
              <a:spcBef>
                <a:spcPts val="860"/>
              </a:spcBef>
            </a:pPr>
            <a:r>
              <a:rPr dirty="0" sz="1450" spc="-45">
                <a:latin typeface="Times New Roman"/>
                <a:cs typeface="Times New Roman"/>
              </a:rPr>
              <a:t>Two</a:t>
            </a:r>
            <a:r>
              <a:rPr dirty="0" sz="1450" spc="270">
                <a:latin typeface="Times New Roman"/>
                <a:cs typeface="Times New Roman"/>
              </a:rPr>
              <a:t> </a:t>
            </a:r>
            <a:r>
              <a:rPr dirty="0" sz="1450" spc="-10">
                <a:latin typeface="Times New Roman"/>
                <a:cs typeface="Times New Roman"/>
              </a:rPr>
              <a:t>very sad betting men were playing billiards, attended </a:t>
            </a:r>
            <a:r>
              <a:rPr dirty="0" sz="1450" spc="-5">
                <a:latin typeface="Times New Roman"/>
                <a:cs typeface="Times New Roman"/>
              </a:rPr>
              <a:t>by a </a:t>
            </a:r>
            <a:r>
              <a:rPr dirty="0" sz="1450" spc="-10">
                <a:latin typeface="Times New Roman"/>
                <a:cs typeface="Times New Roman"/>
              </a:rPr>
              <a:t>moist,  consumptive marker; and for the moment Silas imagined that these were the  only</a:t>
            </a:r>
            <a:r>
              <a:rPr dirty="0" sz="1450" spc="204">
                <a:latin typeface="Times New Roman"/>
                <a:cs typeface="Times New Roman"/>
              </a:rPr>
              <a:t> </a:t>
            </a:r>
            <a:r>
              <a:rPr dirty="0" sz="1450" spc="-10">
                <a:latin typeface="Times New Roman"/>
                <a:cs typeface="Times New Roman"/>
              </a:rPr>
              <a:t>occupants</a:t>
            </a:r>
            <a:r>
              <a:rPr dirty="0" sz="1450" spc="204">
                <a:latin typeface="Times New Roman"/>
                <a:cs typeface="Times New Roman"/>
              </a:rPr>
              <a:t> </a:t>
            </a:r>
            <a:r>
              <a:rPr dirty="0" sz="1450" spc="-5">
                <a:latin typeface="Times New Roman"/>
                <a:cs typeface="Times New Roman"/>
              </a:rPr>
              <a:t>of</a:t>
            </a:r>
            <a:r>
              <a:rPr dirty="0" sz="1450" spc="204">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apartment.</a:t>
            </a:r>
            <a:r>
              <a:rPr dirty="0" sz="1450" spc="204">
                <a:latin typeface="Times New Roman"/>
                <a:cs typeface="Times New Roman"/>
              </a:rPr>
              <a:t> </a:t>
            </a:r>
            <a:r>
              <a:rPr dirty="0" sz="1450" spc="-10">
                <a:latin typeface="Times New Roman"/>
                <a:cs typeface="Times New Roman"/>
              </a:rPr>
              <a:t>But</a:t>
            </a:r>
            <a:r>
              <a:rPr dirty="0" sz="1450" spc="200">
                <a:latin typeface="Times New Roman"/>
                <a:cs typeface="Times New Roman"/>
              </a:rPr>
              <a:t> </a:t>
            </a:r>
            <a:r>
              <a:rPr dirty="0" sz="1450" spc="-10">
                <a:latin typeface="Times New Roman"/>
                <a:cs typeface="Times New Roman"/>
              </a:rPr>
              <a:t>at</a:t>
            </a:r>
            <a:r>
              <a:rPr dirty="0" sz="1450" spc="200">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next</a:t>
            </a:r>
            <a:r>
              <a:rPr dirty="0" sz="1450" spc="200">
                <a:latin typeface="Times New Roman"/>
                <a:cs typeface="Times New Roman"/>
              </a:rPr>
              <a:t> </a:t>
            </a:r>
            <a:r>
              <a:rPr dirty="0" sz="1450" spc="-10">
                <a:latin typeface="Times New Roman"/>
                <a:cs typeface="Times New Roman"/>
              </a:rPr>
              <a:t>glance</a:t>
            </a:r>
            <a:r>
              <a:rPr dirty="0" sz="1450" spc="204">
                <a:latin typeface="Times New Roman"/>
                <a:cs typeface="Times New Roman"/>
              </a:rPr>
              <a:t> </a:t>
            </a:r>
            <a:r>
              <a:rPr dirty="0" sz="1450" spc="-10">
                <a:latin typeface="Times New Roman"/>
                <a:cs typeface="Times New Roman"/>
              </a:rPr>
              <a:t>his</a:t>
            </a:r>
            <a:r>
              <a:rPr dirty="0" sz="1450" spc="204">
                <a:latin typeface="Times New Roman"/>
                <a:cs typeface="Times New Roman"/>
              </a:rPr>
              <a:t> </a:t>
            </a:r>
            <a:r>
              <a:rPr dirty="0" sz="1450" spc="-10">
                <a:latin typeface="Times New Roman"/>
                <a:cs typeface="Times New Roman"/>
              </a:rPr>
              <a:t>eye</a:t>
            </a:r>
            <a:r>
              <a:rPr dirty="0" sz="1450" spc="204">
                <a:latin typeface="Times New Roman"/>
                <a:cs typeface="Times New Roman"/>
              </a:rPr>
              <a:t> </a:t>
            </a:r>
            <a:r>
              <a:rPr dirty="0" sz="1450" spc="-10">
                <a:latin typeface="Times New Roman"/>
                <a:cs typeface="Times New Roman"/>
              </a:rPr>
              <a:t>fell</a:t>
            </a:r>
            <a:r>
              <a:rPr dirty="0" sz="1450" spc="200">
                <a:latin typeface="Times New Roman"/>
                <a:cs typeface="Times New Roman"/>
              </a:rPr>
              <a:t> </a:t>
            </a:r>
            <a:r>
              <a:rPr dirty="0" sz="1450" spc="-5">
                <a:latin typeface="Times New Roman"/>
                <a:cs typeface="Times New Roman"/>
              </a:rPr>
              <a:t>upon</a:t>
            </a:r>
            <a:r>
              <a:rPr dirty="0" sz="1450" spc="204">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person smoking in the farthest </a:t>
            </a:r>
            <a:r>
              <a:rPr dirty="0" sz="1450" spc="-15">
                <a:latin typeface="Times New Roman"/>
                <a:cs typeface="Times New Roman"/>
              </a:rPr>
              <a:t>corner, </a:t>
            </a:r>
            <a:r>
              <a:rPr dirty="0" sz="1450" spc="-10">
                <a:latin typeface="Times New Roman"/>
                <a:cs typeface="Times New Roman"/>
              </a:rPr>
              <a:t>with lowered eyes and </a:t>
            </a:r>
            <a:r>
              <a:rPr dirty="0" sz="1450" spc="-5">
                <a:latin typeface="Times New Roman"/>
                <a:cs typeface="Times New Roman"/>
              </a:rPr>
              <a:t>a </a:t>
            </a:r>
            <a:r>
              <a:rPr dirty="0" sz="1450" spc="-10">
                <a:latin typeface="Times New Roman"/>
                <a:cs typeface="Times New Roman"/>
              </a:rPr>
              <a:t>most  respectable and modest aspect. He knew at once that </a:t>
            </a:r>
            <a:r>
              <a:rPr dirty="0" sz="1450" spc="-5">
                <a:latin typeface="Times New Roman"/>
                <a:cs typeface="Times New Roman"/>
              </a:rPr>
              <a:t>he </a:t>
            </a:r>
            <a:r>
              <a:rPr dirty="0" sz="1450" spc="-10">
                <a:latin typeface="Times New Roman"/>
                <a:cs typeface="Times New Roman"/>
              </a:rPr>
              <a:t>had seen the face  before; and, in spite </a:t>
            </a:r>
            <a:r>
              <a:rPr dirty="0" sz="1450" spc="-5">
                <a:latin typeface="Times New Roman"/>
                <a:cs typeface="Times New Roman"/>
              </a:rPr>
              <a:t>of </a:t>
            </a:r>
            <a:r>
              <a:rPr dirty="0" sz="1450" spc="-10">
                <a:latin typeface="Times New Roman"/>
                <a:cs typeface="Times New Roman"/>
              </a:rPr>
              <a:t>the entire change </a:t>
            </a:r>
            <a:r>
              <a:rPr dirty="0" sz="1450" spc="-5">
                <a:latin typeface="Times New Roman"/>
                <a:cs typeface="Times New Roman"/>
              </a:rPr>
              <a:t>of </a:t>
            </a:r>
            <a:r>
              <a:rPr dirty="0" sz="1450" spc="-10">
                <a:latin typeface="Times New Roman"/>
                <a:cs typeface="Times New Roman"/>
              </a:rPr>
              <a:t>clothes, recognised the man whom  </a:t>
            </a:r>
            <a:r>
              <a:rPr dirty="0" sz="1450" spc="-5">
                <a:latin typeface="Times New Roman"/>
                <a:cs typeface="Times New Roman"/>
              </a:rPr>
              <a:t>he </a:t>
            </a:r>
            <a:r>
              <a:rPr dirty="0" sz="1450" spc="-10">
                <a:latin typeface="Times New Roman"/>
                <a:cs typeface="Times New Roman"/>
              </a:rPr>
              <a:t>had found seated </a:t>
            </a:r>
            <a:r>
              <a:rPr dirty="0" sz="1450" spc="-5">
                <a:latin typeface="Times New Roman"/>
                <a:cs typeface="Times New Roman"/>
              </a:rPr>
              <a:t>on a </a:t>
            </a:r>
            <a:r>
              <a:rPr dirty="0" sz="1450" spc="-10">
                <a:latin typeface="Times New Roman"/>
                <a:cs typeface="Times New Roman"/>
              </a:rPr>
              <a:t>post at the entrance to Box Court, and who had  helped him to carry the trunk to and from the carriage. The New-Englander  simply turned and ran, </a:t>
            </a:r>
            <a:r>
              <a:rPr dirty="0" sz="1450" spc="-5">
                <a:latin typeface="Times New Roman"/>
                <a:cs typeface="Times New Roman"/>
              </a:rPr>
              <a:t>nor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pause until </a:t>
            </a:r>
            <a:r>
              <a:rPr dirty="0" sz="1450" spc="-5">
                <a:latin typeface="Times New Roman"/>
                <a:cs typeface="Times New Roman"/>
              </a:rPr>
              <a:t>he </a:t>
            </a:r>
            <a:r>
              <a:rPr dirty="0" sz="1450" spc="-10">
                <a:latin typeface="Times New Roman"/>
                <a:cs typeface="Times New Roman"/>
              </a:rPr>
              <a:t>had locked and bolted himself  into his</a:t>
            </a:r>
            <a:r>
              <a:rPr dirty="0" sz="1450" spc="-5">
                <a:latin typeface="Times New Roman"/>
                <a:cs typeface="Times New Roman"/>
              </a:rPr>
              <a:t> </a:t>
            </a:r>
            <a:r>
              <a:rPr dirty="0" sz="1450" spc="-10">
                <a:latin typeface="Times New Roman"/>
                <a:cs typeface="Times New Roman"/>
              </a:rPr>
              <a:t>bedroom.</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There, all </a:t>
            </a:r>
            <a:r>
              <a:rPr dirty="0" sz="1450" spc="-5">
                <a:latin typeface="Times New Roman"/>
                <a:cs typeface="Times New Roman"/>
              </a:rPr>
              <a:t>night long, a </a:t>
            </a:r>
            <a:r>
              <a:rPr dirty="0" sz="1450" spc="-10">
                <a:latin typeface="Times New Roman"/>
                <a:cs typeface="Times New Roman"/>
              </a:rPr>
              <a:t>prey to the most terrible imaginations, </a:t>
            </a:r>
            <a:r>
              <a:rPr dirty="0" sz="1450" spc="-5">
                <a:latin typeface="Times New Roman"/>
                <a:cs typeface="Times New Roman"/>
              </a:rPr>
              <a:t>he </a:t>
            </a:r>
            <a:r>
              <a:rPr dirty="0" sz="1450" spc="-10">
                <a:latin typeface="Times New Roman"/>
                <a:cs typeface="Times New Roman"/>
              </a:rPr>
              <a:t>watched  beside the fatal </a:t>
            </a:r>
            <a:r>
              <a:rPr dirty="0" sz="1450" spc="-5">
                <a:latin typeface="Times New Roman"/>
                <a:cs typeface="Times New Roman"/>
              </a:rPr>
              <a:t>boxful of </a:t>
            </a:r>
            <a:r>
              <a:rPr dirty="0" sz="1450" spc="-10">
                <a:latin typeface="Times New Roman"/>
                <a:cs typeface="Times New Roman"/>
              </a:rPr>
              <a:t>dead flesh. The suggestion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boots </a:t>
            </a:r>
            <a:r>
              <a:rPr dirty="0" sz="1450" spc="-10">
                <a:latin typeface="Times New Roman"/>
                <a:cs typeface="Times New Roman"/>
              </a:rPr>
              <a:t>that his trunk  was full </a:t>
            </a:r>
            <a:r>
              <a:rPr dirty="0" sz="1450" spc="-5">
                <a:latin typeface="Times New Roman"/>
                <a:cs typeface="Times New Roman"/>
              </a:rPr>
              <a:t>of </a:t>
            </a:r>
            <a:r>
              <a:rPr dirty="0" sz="1450" spc="-10">
                <a:latin typeface="Times New Roman"/>
                <a:cs typeface="Times New Roman"/>
              </a:rPr>
              <a:t>gold inspired him with all manner </a:t>
            </a:r>
            <a:r>
              <a:rPr dirty="0" sz="1450" spc="-5">
                <a:latin typeface="Times New Roman"/>
                <a:cs typeface="Times New Roman"/>
              </a:rPr>
              <a:t>of </a:t>
            </a:r>
            <a:r>
              <a:rPr dirty="0" sz="1450" spc="-10">
                <a:latin typeface="Times New Roman"/>
                <a:cs typeface="Times New Roman"/>
              </a:rPr>
              <a:t>new terrors, if </a:t>
            </a:r>
            <a:r>
              <a:rPr dirty="0" sz="1450" spc="-5">
                <a:latin typeface="Times New Roman"/>
                <a:cs typeface="Times New Roman"/>
              </a:rPr>
              <a:t>he </a:t>
            </a:r>
            <a:r>
              <a:rPr dirty="0" sz="1450" spc="-10">
                <a:latin typeface="Times New Roman"/>
                <a:cs typeface="Times New Roman"/>
              </a:rPr>
              <a:t>so much as  dared to close an eye; and the presence in the smoking-room, and under an  </a:t>
            </a:r>
            <a:r>
              <a:rPr dirty="0" sz="1450" spc="-5">
                <a:latin typeface="Times New Roman"/>
                <a:cs typeface="Times New Roman"/>
              </a:rPr>
              <a:t>obvious </a:t>
            </a:r>
            <a:r>
              <a:rPr dirty="0" sz="1450" spc="-10">
                <a:latin typeface="Times New Roman"/>
                <a:cs typeface="Times New Roman"/>
              </a:rPr>
              <a:t>disguise, </a:t>
            </a:r>
            <a:r>
              <a:rPr dirty="0" sz="1450" spc="-5">
                <a:latin typeface="Times New Roman"/>
                <a:cs typeface="Times New Roman"/>
              </a:rPr>
              <a:t>of </a:t>
            </a:r>
            <a:r>
              <a:rPr dirty="0" sz="1450" spc="-10">
                <a:latin typeface="Times New Roman"/>
                <a:cs typeface="Times New Roman"/>
              </a:rPr>
              <a:t>the loiterer from Box Court convinced him that </a:t>
            </a:r>
            <a:r>
              <a:rPr dirty="0" sz="1450" spc="-5">
                <a:latin typeface="Times New Roman"/>
                <a:cs typeface="Times New Roman"/>
              </a:rPr>
              <a:t>he </a:t>
            </a:r>
            <a:r>
              <a:rPr dirty="0" sz="1450" spc="-10">
                <a:latin typeface="Times New Roman"/>
                <a:cs typeface="Times New Roman"/>
              </a:rPr>
              <a:t>was  once more the centre </a:t>
            </a:r>
            <a:r>
              <a:rPr dirty="0" sz="1450" spc="-5">
                <a:latin typeface="Times New Roman"/>
                <a:cs typeface="Times New Roman"/>
              </a:rPr>
              <a:t>of </a:t>
            </a:r>
            <a:r>
              <a:rPr dirty="0" sz="1450" spc="-10">
                <a:latin typeface="Times New Roman"/>
                <a:cs typeface="Times New Roman"/>
              </a:rPr>
              <a:t>obscure</a:t>
            </a:r>
            <a:r>
              <a:rPr dirty="0" sz="1450" spc="15">
                <a:latin typeface="Times New Roman"/>
                <a:cs typeface="Times New Roman"/>
              </a:rPr>
              <a:t> </a:t>
            </a:r>
            <a:r>
              <a:rPr dirty="0" sz="1450" spc="-10">
                <a:latin typeface="Times New Roman"/>
                <a:cs typeface="Times New Roman"/>
              </a:rPr>
              <a:t>machinations.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Midnight had sounded some time, when, impelled </a:t>
            </a:r>
            <a:r>
              <a:rPr dirty="0" sz="1450" spc="-5">
                <a:latin typeface="Times New Roman"/>
                <a:cs typeface="Times New Roman"/>
              </a:rPr>
              <a:t>by </a:t>
            </a:r>
            <a:r>
              <a:rPr dirty="0" sz="1450" spc="-10">
                <a:latin typeface="Times New Roman"/>
                <a:cs typeface="Times New Roman"/>
              </a:rPr>
              <a:t>uneasy suspicions, Silas  opened his bedroom </a:t>
            </a:r>
            <a:r>
              <a:rPr dirty="0" sz="1450" spc="-5">
                <a:latin typeface="Times New Roman"/>
                <a:cs typeface="Times New Roman"/>
              </a:rPr>
              <a:t>door </a:t>
            </a:r>
            <a:r>
              <a:rPr dirty="0" sz="1450" spc="-10">
                <a:latin typeface="Times New Roman"/>
                <a:cs typeface="Times New Roman"/>
              </a:rPr>
              <a:t>and peered into the passage. It was dimly  illuminated </a:t>
            </a:r>
            <a:r>
              <a:rPr dirty="0" sz="1450" spc="-5">
                <a:latin typeface="Times New Roman"/>
                <a:cs typeface="Times New Roman"/>
              </a:rPr>
              <a:t>by a </a:t>
            </a:r>
            <a:r>
              <a:rPr dirty="0" sz="1450" spc="-10">
                <a:latin typeface="Times New Roman"/>
                <a:cs typeface="Times New Roman"/>
              </a:rPr>
              <a:t>single jet </a:t>
            </a:r>
            <a:r>
              <a:rPr dirty="0" sz="1450" spc="-5">
                <a:latin typeface="Times New Roman"/>
                <a:cs typeface="Times New Roman"/>
              </a:rPr>
              <a:t>of </a:t>
            </a:r>
            <a:r>
              <a:rPr dirty="0" sz="1450" spc="-10">
                <a:latin typeface="Times New Roman"/>
                <a:cs typeface="Times New Roman"/>
              </a:rPr>
              <a:t>gas; and some distance </a:t>
            </a:r>
            <a:r>
              <a:rPr dirty="0" sz="1450" spc="-15">
                <a:latin typeface="Times New Roman"/>
                <a:cs typeface="Times New Roman"/>
              </a:rPr>
              <a:t>off </a:t>
            </a:r>
            <a:r>
              <a:rPr dirty="0" sz="1450" spc="-5">
                <a:latin typeface="Times New Roman"/>
                <a:cs typeface="Times New Roman"/>
              </a:rPr>
              <a:t>he </a:t>
            </a:r>
            <a:r>
              <a:rPr dirty="0" sz="1450" spc="-10">
                <a:latin typeface="Times New Roman"/>
                <a:cs typeface="Times New Roman"/>
              </a:rPr>
              <a:t>perceived </a:t>
            </a:r>
            <a:r>
              <a:rPr dirty="0" sz="1450" spc="-5">
                <a:latin typeface="Times New Roman"/>
                <a:cs typeface="Times New Roman"/>
              </a:rPr>
              <a:t>a </a:t>
            </a:r>
            <a:r>
              <a:rPr dirty="0" sz="1450" spc="-10">
                <a:latin typeface="Times New Roman"/>
                <a:cs typeface="Times New Roman"/>
              </a:rPr>
              <a:t>man  sleeping </a:t>
            </a:r>
            <a:r>
              <a:rPr dirty="0" sz="1450" spc="-5">
                <a:latin typeface="Times New Roman"/>
                <a:cs typeface="Times New Roman"/>
              </a:rPr>
              <a:t>on </a:t>
            </a:r>
            <a:r>
              <a:rPr dirty="0" sz="1450" spc="-10">
                <a:latin typeface="Times New Roman"/>
                <a:cs typeface="Times New Roman"/>
              </a:rPr>
              <a:t>the floor in the costume </a:t>
            </a:r>
            <a:r>
              <a:rPr dirty="0" sz="1450" spc="-5">
                <a:latin typeface="Times New Roman"/>
                <a:cs typeface="Times New Roman"/>
              </a:rPr>
              <a:t>of </a:t>
            </a:r>
            <a:r>
              <a:rPr dirty="0" sz="1450" spc="-10">
                <a:latin typeface="Times New Roman"/>
                <a:cs typeface="Times New Roman"/>
              </a:rPr>
              <a:t>an hotel under-servant. Silas drew near  the man </a:t>
            </a:r>
            <a:r>
              <a:rPr dirty="0" sz="1450" spc="-5">
                <a:latin typeface="Times New Roman"/>
                <a:cs typeface="Times New Roman"/>
              </a:rPr>
              <a:t>on </a:t>
            </a:r>
            <a:r>
              <a:rPr dirty="0" sz="1450" spc="-10">
                <a:latin typeface="Times New Roman"/>
                <a:cs typeface="Times New Roman"/>
              </a:rPr>
              <a:t>tiptoe. He lay partly </a:t>
            </a:r>
            <a:r>
              <a:rPr dirty="0" sz="1450" spc="-5">
                <a:latin typeface="Times New Roman"/>
                <a:cs typeface="Times New Roman"/>
              </a:rPr>
              <a:t>on </a:t>
            </a:r>
            <a:r>
              <a:rPr dirty="0" sz="1450" spc="-10">
                <a:latin typeface="Times New Roman"/>
                <a:cs typeface="Times New Roman"/>
              </a:rPr>
              <a:t>his back, partly </a:t>
            </a:r>
            <a:r>
              <a:rPr dirty="0" sz="1450" spc="-5">
                <a:latin typeface="Times New Roman"/>
                <a:cs typeface="Times New Roman"/>
              </a:rPr>
              <a:t>on </a:t>
            </a:r>
            <a:r>
              <a:rPr dirty="0" sz="1450" spc="-10">
                <a:latin typeface="Times New Roman"/>
                <a:cs typeface="Times New Roman"/>
              </a:rPr>
              <a:t>his side, and his right  forearm concealed his face from recognition. </a:t>
            </a:r>
            <a:r>
              <a:rPr dirty="0" sz="1450" spc="-20">
                <a:latin typeface="Times New Roman"/>
                <a:cs typeface="Times New Roman"/>
              </a:rPr>
              <a:t>Suddenly, </a:t>
            </a:r>
            <a:r>
              <a:rPr dirty="0" sz="1450" spc="-10">
                <a:latin typeface="Times New Roman"/>
                <a:cs typeface="Times New Roman"/>
              </a:rPr>
              <a:t>while the American  was still bending over him, the sleeper removed his arm and opened his eyes,  and Silas found himself once more face to face with the loiterer </a:t>
            </a:r>
            <a:r>
              <a:rPr dirty="0" sz="1450" spc="-5">
                <a:latin typeface="Times New Roman"/>
                <a:cs typeface="Times New Roman"/>
              </a:rPr>
              <a:t>of </a:t>
            </a:r>
            <a:r>
              <a:rPr dirty="0" sz="1450" spc="-10">
                <a:latin typeface="Times New Roman"/>
                <a:cs typeface="Times New Roman"/>
              </a:rPr>
              <a:t>Box</a:t>
            </a:r>
            <a:r>
              <a:rPr dirty="0" sz="1450" spc="135">
                <a:latin typeface="Times New Roman"/>
                <a:cs typeface="Times New Roman"/>
              </a:rPr>
              <a:t> </a:t>
            </a:r>
            <a:r>
              <a:rPr dirty="0" sz="1450" spc="-10">
                <a:latin typeface="Times New Roman"/>
                <a:cs typeface="Times New Roman"/>
              </a:rPr>
              <a:t>Court.</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"Good-night, </a:t>
            </a:r>
            <a:r>
              <a:rPr dirty="0" sz="1450" spc="-20">
                <a:latin typeface="Times New Roman"/>
                <a:cs typeface="Times New Roman"/>
              </a:rPr>
              <a:t>sir," </a:t>
            </a:r>
            <a:r>
              <a:rPr dirty="0" sz="1450" spc="-10">
                <a:latin typeface="Times New Roman"/>
                <a:cs typeface="Times New Roman"/>
              </a:rPr>
              <a:t>said the man,</a:t>
            </a:r>
            <a:r>
              <a:rPr dirty="0" sz="1450" spc="25">
                <a:latin typeface="Times New Roman"/>
                <a:cs typeface="Times New Roman"/>
              </a:rPr>
              <a:t> </a:t>
            </a:r>
            <a:r>
              <a:rPr dirty="0" sz="1450" spc="-20">
                <a:latin typeface="Times New Roman"/>
                <a:cs typeface="Times New Roman"/>
              </a:rPr>
              <a:t>pleasantly.</a:t>
            </a:r>
            <a:endParaRPr sz="1450">
              <a:latin typeface="Times New Roman"/>
              <a:cs typeface="Times New Roman"/>
            </a:endParaRPr>
          </a:p>
          <a:p>
            <a:pPr algn="just" marL="12700" marR="10795">
              <a:lnSpc>
                <a:spcPts val="1730"/>
              </a:lnSpc>
              <a:spcBef>
                <a:spcPts val="915"/>
              </a:spcBef>
            </a:pPr>
            <a:r>
              <a:rPr dirty="0" sz="1450" spc="-10">
                <a:latin typeface="Times New Roman"/>
                <a:cs typeface="Times New Roman"/>
              </a:rPr>
              <a:t>But Silas was too profoundly moved to find an </a:t>
            </a:r>
            <a:r>
              <a:rPr dirty="0" sz="1450" spc="-20">
                <a:latin typeface="Times New Roman"/>
                <a:cs typeface="Times New Roman"/>
              </a:rPr>
              <a:t>answer, </a:t>
            </a:r>
            <a:r>
              <a:rPr dirty="0" sz="1450" spc="-10">
                <a:latin typeface="Times New Roman"/>
                <a:cs typeface="Times New Roman"/>
              </a:rPr>
              <a:t>and regained his room  in silence.</a:t>
            </a:r>
            <a:endParaRPr sz="1450">
              <a:latin typeface="Times New Roman"/>
              <a:cs typeface="Times New Roman"/>
            </a:endParaRPr>
          </a:p>
          <a:p>
            <a:pPr algn="just" marL="12700" marR="11430">
              <a:lnSpc>
                <a:spcPts val="1730"/>
              </a:lnSpc>
              <a:spcBef>
                <a:spcPts val="865"/>
              </a:spcBef>
            </a:pPr>
            <a:r>
              <a:rPr dirty="0" sz="1450" spc="-25">
                <a:latin typeface="Times New Roman"/>
                <a:cs typeface="Times New Roman"/>
              </a:rPr>
              <a:t>Towards </a:t>
            </a:r>
            <a:r>
              <a:rPr dirty="0" sz="1450" spc="-10">
                <a:latin typeface="Times New Roman"/>
                <a:cs typeface="Times New Roman"/>
              </a:rPr>
              <a:t>morning, worn </a:t>
            </a:r>
            <a:r>
              <a:rPr dirty="0" sz="1450" spc="-5">
                <a:latin typeface="Times New Roman"/>
                <a:cs typeface="Times New Roman"/>
              </a:rPr>
              <a:t>out by </a:t>
            </a:r>
            <a:r>
              <a:rPr dirty="0" sz="1450" spc="-10">
                <a:latin typeface="Times New Roman"/>
                <a:cs typeface="Times New Roman"/>
              </a:rPr>
              <a:t>apprehension, </a:t>
            </a:r>
            <a:r>
              <a:rPr dirty="0" sz="1450" spc="-5">
                <a:latin typeface="Times New Roman"/>
                <a:cs typeface="Times New Roman"/>
              </a:rPr>
              <a:t>he </a:t>
            </a:r>
            <a:r>
              <a:rPr dirty="0" sz="1450" spc="-10">
                <a:latin typeface="Times New Roman"/>
                <a:cs typeface="Times New Roman"/>
              </a:rPr>
              <a:t>fell asleep </a:t>
            </a:r>
            <a:r>
              <a:rPr dirty="0" sz="1450" spc="-5">
                <a:latin typeface="Times New Roman"/>
                <a:cs typeface="Times New Roman"/>
              </a:rPr>
              <a:t>on </a:t>
            </a:r>
            <a:r>
              <a:rPr dirty="0" sz="1450" spc="-10">
                <a:latin typeface="Times New Roman"/>
                <a:cs typeface="Times New Roman"/>
              </a:rPr>
              <a:t>his </a:t>
            </a:r>
            <a:r>
              <a:rPr dirty="0" sz="1450" spc="-20">
                <a:latin typeface="Times New Roman"/>
                <a:cs typeface="Times New Roman"/>
              </a:rPr>
              <a:t>chair, </a:t>
            </a:r>
            <a:r>
              <a:rPr dirty="0" sz="1450" spc="-10">
                <a:latin typeface="Times New Roman"/>
                <a:cs typeface="Times New Roman"/>
              </a:rPr>
              <a:t>with  his head forward </a:t>
            </a:r>
            <a:r>
              <a:rPr dirty="0" sz="1450" spc="-5">
                <a:latin typeface="Times New Roman"/>
                <a:cs typeface="Times New Roman"/>
              </a:rPr>
              <a:t>on </a:t>
            </a:r>
            <a:r>
              <a:rPr dirty="0" sz="1450" spc="-10">
                <a:latin typeface="Times New Roman"/>
                <a:cs typeface="Times New Roman"/>
              </a:rPr>
              <a:t>the trunk. In spite </a:t>
            </a:r>
            <a:r>
              <a:rPr dirty="0" sz="1450" spc="-5">
                <a:latin typeface="Times New Roman"/>
                <a:cs typeface="Times New Roman"/>
              </a:rPr>
              <a:t>of </a:t>
            </a:r>
            <a:r>
              <a:rPr dirty="0" sz="1450" spc="-10">
                <a:latin typeface="Times New Roman"/>
                <a:cs typeface="Times New Roman"/>
              </a:rPr>
              <a:t>so constrained an attitude and such </a:t>
            </a:r>
            <a:r>
              <a:rPr dirty="0" sz="1450" spc="-5">
                <a:latin typeface="Times New Roman"/>
                <a:cs typeface="Times New Roman"/>
              </a:rPr>
              <a:t>a  </a:t>
            </a:r>
            <a:r>
              <a:rPr dirty="0" sz="1450" spc="-10">
                <a:latin typeface="Times New Roman"/>
                <a:cs typeface="Times New Roman"/>
              </a:rPr>
              <a:t>grisly </a:t>
            </a:r>
            <a:r>
              <a:rPr dirty="0" sz="1450" spc="-20">
                <a:latin typeface="Times New Roman"/>
                <a:cs typeface="Times New Roman"/>
              </a:rPr>
              <a:t>pillow,</a:t>
            </a:r>
            <a:r>
              <a:rPr dirty="0" sz="1450" spc="320">
                <a:latin typeface="Times New Roman"/>
                <a:cs typeface="Times New Roman"/>
              </a:rPr>
              <a:t> </a:t>
            </a:r>
            <a:r>
              <a:rPr dirty="0" sz="1450" spc="-10">
                <a:latin typeface="Times New Roman"/>
                <a:cs typeface="Times New Roman"/>
              </a:rPr>
              <a:t>his slumber was sound and prolonged, and </a:t>
            </a:r>
            <a:r>
              <a:rPr dirty="0" sz="1450" spc="-5">
                <a:latin typeface="Times New Roman"/>
                <a:cs typeface="Times New Roman"/>
              </a:rPr>
              <a:t>he </a:t>
            </a:r>
            <a:r>
              <a:rPr dirty="0" sz="1450" spc="-10">
                <a:latin typeface="Times New Roman"/>
                <a:cs typeface="Times New Roman"/>
              </a:rPr>
              <a:t>was only  awakened at </a:t>
            </a:r>
            <a:r>
              <a:rPr dirty="0" sz="1450" spc="-5">
                <a:latin typeface="Times New Roman"/>
                <a:cs typeface="Times New Roman"/>
              </a:rPr>
              <a:t>a </a:t>
            </a:r>
            <a:r>
              <a:rPr dirty="0" sz="1450" spc="-10">
                <a:latin typeface="Times New Roman"/>
                <a:cs typeface="Times New Roman"/>
              </a:rPr>
              <a:t>late </a:t>
            </a:r>
            <a:r>
              <a:rPr dirty="0" sz="1450" spc="-5">
                <a:latin typeface="Times New Roman"/>
                <a:cs typeface="Times New Roman"/>
              </a:rPr>
              <a:t>hour </a:t>
            </a:r>
            <a:r>
              <a:rPr dirty="0" sz="1450" spc="-10">
                <a:latin typeface="Times New Roman"/>
                <a:cs typeface="Times New Roman"/>
              </a:rPr>
              <a:t>and </a:t>
            </a:r>
            <a:r>
              <a:rPr dirty="0" sz="1450" spc="-5">
                <a:latin typeface="Times New Roman"/>
                <a:cs typeface="Times New Roman"/>
              </a:rPr>
              <a:t>by a </a:t>
            </a:r>
            <a:r>
              <a:rPr dirty="0" sz="1450" spc="-10">
                <a:latin typeface="Times New Roman"/>
                <a:cs typeface="Times New Roman"/>
              </a:rPr>
              <a:t>sharp tapping at the</a:t>
            </a:r>
            <a:r>
              <a:rPr dirty="0" sz="1450" spc="4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He hurried to open, and found the </a:t>
            </a:r>
            <a:r>
              <a:rPr dirty="0" sz="1450" spc="-5">
                <a:latin typeface="Times New Roman"/>
                <a:cs typeface="Times New Roman"/>
              </a:rPr>
              <a:t>boots</a:t>
            </a:r>
            <a:r>
              <a:rPr dirty="0" sz="1450" spc="35">
                <a:latin typeface="Times New Roman"/>
                <a:cs typeface="Times New Roman"/>
              </a:rPr>
              <a:t> </a:t>
            </a:r>
            <a:r>
              <a:rPr dirty="0" sz="1450" spc="-10">
                <a:latin typeface="Times New Roman"/>
                <a:cs typeface="Times New Roman"/>
              </a:rPr>
              <a:t>without.</a:t>
            </a:r>
            <a:endParaRPr sz="1450">
              <a:latin typeface="Times New Roman"/>
              <a:cs typeface="Times New Roman"/>
            </a:endParaRPr>
          </a:p>
          <a:p>
            <a:pPr marL="12700" marR="607060">
              <a:lnSpc>
                <a:spcPct val="149000"/>
              </a:lnSpc>
            </a:pPr>
            <a:r>
              <a:rPr dirty="0" sz="1450" spc="-45">
                <a:latin typeface="Times New Roman"/>
                <a:cs typeface="Times New Roman"/>
              </a:rPr>
              <a:t>"You </a:t>
            </a:r>
            <a:r>
              <a:rPr dirty="0" sz="1450" spc="-10">
                <a:latin typeface="Times New Roman"/>
                <a:cs typeface="Times New Roman"/>
              </a:rPr>
              <a:t>are the gentleman who called yesterday at Box Court?" </a:t>
            </a:r>
            <a:r>
              <a:rPr dirty="0" sz="1450" spc="-5">
                <a:latin typeface="Times New Roman"/>
                <a:cs typeface="Times New Roman"/>
              </a:rPr>
              <a:t>he </a:t>
            </a:r>
            <a:r>
              <a:rPr dirty="0" sz="1450" spc="-10">
                <a:latin typeface="Times New Roman"/>
                <a:cs typeface="Times New Roman"/>
              </a:rPr>
              <a:t>asked.  Silas, with </a:t>
            </a:r>
            <a:r>
              <a:rPr dirty="0" sz="1450" spc="-5">
                <a:latin typeface="Times New Roman"/>
                <a:cs typeface="Times New Roman"/>
              </a:rPr>
              <a:t>a </a:t>
            </a:r>
            <a:r>
              <a:rPr dirty="0" sz="1450" spc="-15">
                <a:latin typeface="Times New Roman"/>
                <a:cs typeface="Times New Roman"/>
              </a:rPr>
              <a:t>quaver, </a:t>
            </a:r>
            <a:r>
              <a:rPr dirty="0" sz="1450" spc="-10">
                <a:latin typeface="Times New Roman"/>
                <a:cs typeface="Times New Roman"/>
              </a:rPr>
              <a:t>admitted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a:t>
            </a:r>
            <a:r>
              <a:rPr dirty="0" sz="1450" spc="25">
                <a:latin typeface="Times New Roman"/>
                <a:cs typeface="Times New Roman"/>
              </a:rPr>
              <a:t> </a:t>
            </a:r>
            <a:r>
              <a:rPr dirty="0" sz="1450" spc="-10">
                <a:latin typeface="Times New Roman"/>
                <a:cs typeface="Times New Roman"/>
              </a:rPr>
              <a:t>so.</a:t>
            </a:r>
            <a:endParaRPr sz="1450">
              <a:latin typeface="Times New Roman"/>
              <a:cs typeface="Times New Roman"/>
            </a:endParaRPr>
          </a:p>
          <a:p>
            <a:pPr marL="12700" marR="261620">
              <a:lnSpc>
                <a:spcPct val="149000"/>
              </a:lnSpc>
            </a:pPr>
            <a:r>
              <a:rPr dirty="0" sz="1450" spc="-10">
                <a:latin typeface="Times New Roman"/>
                <a:cs typeface="Times New Roman"/>
              </a:rPr>
              <a:t>"Then this note is for </a:t>
            </a:r>
            <a:r>
              <a:rPr dirty="0" sz="1450" spc="-5">
                <a:latin typeface="Times New Roman"/>
                <a:cs typeface="Times New Roman"/>
              </a:rPr>
              <a:t>you," </a:t>
            </a:r>
            <a:r>
              <a:rPr dirty="0" sz="1450" spc="-10">
                <a:latin typeface="Times New Roman"/>
                <a:cs typeface="Times New Roman"/>
              </a:rPr>
              <a:t>added the servant, proffering </a:t>
            </a:r>
            <a:r>
              <a:rPr dirty="0" sz="1450" spc="-5">
                <a:latin typeface="Times New Roman"/>
                <a:cs typeface="Times New Roman"/>
              </a:rPr>
              <a:t>a </a:t>
            </a:r>
            <a:r>
              <a:rPr dirty="0" sz="1450" spc="-10">
                <a:latin typeface="Times New Roman"/>
                <a:cs typeface="Times New Roman"/>
              </a:rPr>
              <a:t>sealed envelope.  Silas tore it open, and found inside the words: </a:t>
            </a:r>
            <a:r>
              <a:rPr dirty="0" sz="1450" spc="-25">
                <a:latin typeface="Times New Roman"/>
                <a:cs typeface="Times New Roman"/>
              </a:rPr>
              <a:t>"Twelve</a:t>
            </a:r>
            <a:r>
              <a:rPr dirty="0" sz="1450" spc="75">
                <a:latin typeface="Times New Roman"/>
                <a:cs typeface="Times New Roman"/>
              </a:rPr>
              <a:t> </a:t>
            </a:r>
            <a:r>
              <a:rPr dirty="0" sz="1450" spc="-10">
                <a:latin typeface="Times New Roman"/>
                <a:cs typeface="Times New Roman"/>
              </a:rPr>
              <a:t>o'clock."</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He was punctual to the </a:t>
            </a:r>
            <a:r>
              <a:rPr dirty="0" sz="1450" spc="-5">
                <a:latin typeface="Times New Roman"/>
                <a:cs typeface="Times New Roman"/>
              </a:rPr>
              <a:t>hour; </a:t>
            </a:r>
            <a:r>
              <a:rPr dirty="0" sz="1450" spc="-10">
                <a:latin typeface="Times New Roman"/>
                <a:cs typeface="Times New Roman"/>
              </a:rPr>
              <a:t>the trunk was carried before him </a:t>
            </a:r>
            <a:r>
              <a:rPr dirty="0" sz="1450" spc="-5">
                <a:latin typeface="Times New Roman"/>
                <a:cs typeface="Times New Roman"/>
              </a:rPr>
              <a:t>by </a:t>
            </a:r>
            <a:r>
              <a:rPr dirty="0" sz="1450" spc="-10">
                <a:latin typeface="Times New Roman"/>
                <a:cs typeface="Times New Roman"/>
              </a:rPr>
              <a:t>several stout  servants; and </a:t>
            </a:r>
            <a:r>
              <a:rPr dirty="0" sz="1450" spc="-5">
                <a:latin typeface="Times New Roman"/>
                <a:cs typeface="Times New Roman"/>
              </a:rPr>
              <a:t>he </a:t>
            </a:r>
            <a:r>
              <a:rPr dirty="0" sz="1450" spc="-10">
                <a:latin typeface="Times New Roman"/>
                <a:cs typeface="Times New Roman"/>
              </a:rPr>
              <a:t>was himself ushered into </a:t>
            </a:r>
            <a:r>
              <a:rPr dirty="0" sz="1450" spc="-5">
                <a:latin typeface="Times New Roman"/>
                <a:cs typeface="Times New Roman"/>
              </a:rPr>
              <a:t>a </a:t>
            </a:r>
            <a:r>
              <a:rPr dirty="0" sz="1450" spc="-10">
                <a:latin typeface="Times New Roman"/>
                <a:cs typeface="Times New Roman"/>
              </a:rPr>
              <a:t>room, where </a:t>
            </a:r>
            <a:r>
              <a:rPr dirty="0" sz="1450" spc="-5">
                <a:latin typeface="Times New Roman"/>
                <a:cs typeface="Times New Roman"/>
              </a:rPr>
              <a:t>a </a:t>
            </a:r>
            <a:r>
              <a:rPr dirty="0" sz="1450" spc="-10">
                <a:latin typeface="Times New Roman"/>
                <a:cs typeface="Times New Roman"/>
              </a:rPr>
              <a:t>man sat warming  himself before the fire with his back towards the </a:t>
            </a:r>
            <a:r>
              <a:rPr dirty="0" sz="1450" spc="-25">
                <a:latin typeface="Times New Roman"/>
                <a:cs typeface="Times New Roman"/>
              </a:rPr>
              <a:t>door.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so many  persons</a:t>
            </a:r>
            <a:r>
              <a:rPr dirty="0" sz="1450" spc="40">
                <a:latin typeface="Times New Roman"/>
                <a:cs typeface="Times New Roman"/>
              </a:rPr>
              <a:t> </a:t>
            </a:r>
            <a:r>
              <a:rPr dirty="0" sz="1450" spc="-10">
                <a:latin typeface="Times New Roman"/>
                <a:cs typeface="Times New Roman"/>
              </a:rPr>
              <a:t>entering</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leaving,</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scraping</a:t>
            </a:r>
            <a:r>
              <a:rPr dirty="0" sz="1450" spc="45">
                <a:latin typeface="Times New Roman"/>
                <a:cs typeface="Times New Roman"/>
              </a:rPr>
              <a:t>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trunk</a:t>
            </a:r>
            <a:r>
              <a:rPr dirty="0" sz="1450" spc="45">
                <a:latin typeface="Times New Roman"/>
                <a:cs typeface="Times New Roman"/>
              </a:rPr>
              <a:t> </a:t>
            </a:r>
            <a:r>
              <a:rPr dirty="0" sz="1450" spc="-10">
                <a:latin typeface="Times New Roman"/>
                <a:cs typeface="Times New Roman"/>
              </a:rPr>
              <a:t>as</a:t>
            </a:r>
            <a:r>
              <a:rPr dirty="0" sz="1450" spc="45">
                <a:latin typeface="Times New Roman"/>
                <a:cs typeface="Times New Roman"/>
              </a:rPr>
              <a:t> </a:t>
            </a:r>
            <a:r>
              <a:rPr dirty="0" sz="1450" spc="-10">
                <a:latin typeface="Times New Roman"/>
                <a:cs typeface="Times New Roman"/>
              </a:rPr>
              <a:t>it</a:t>
            </a:r>
            <a:r>
              <a:rPr dirty="0" sz="1450" spc="45">
                <a:latin typeface="Times New Roman"/>
                <a:cs typeface="Times New Roman"/>
              </a:rPr>
              <a:t> </a:t>
            </a:r>
            <a:r>
              <a:rPr dirty="0" sz="1450" spc="-10">
                <a:latin typeface="Times New Roman"/>
                <a:cs typeface="Times New Roman"/>
              </a:rPr>
              <a:t>was</a:t>
            </a:r>
            <a:r>
              <a:rPr dirty="0" sz="1450" spc="45">
                <a:latin typeface="Times New Roman"/>
                <a:cs typeface="Times New Roman"/>
              </a:rPr>
              <a:t> </a:t>
            </a:r>
            <a:r>
              <a:rPr dirty="0" sz="1450" spc="-10">
                <a:latin typeface="Times New Roman"/>
                <a:cs typeface="Times New Roman"/>
              </a:rPr>
              <a:t>deposited</a:t>
            </a:r>
            <a:endParaRPr sz="14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5">
                <a:latin typeface="Times New Roman"/>
                <a:cs typeface="Times New Roman"/>
              </a:rPr>
              <a:t>upon </a:t>
            </a:r>
            <a:r>
              <a:rPr dirty="0" sz="1450" spc="-10">
                <a:latin typeface="Times New Roman"/>
                <a:cs typeface="Times New Roman"/>
              </a:rPr>
              <a:t>the bare boards, were alike unable to attract the notice </a:t>
            </a:r>
            <a:r>
              <a:rPr dirty="0" sz="1450" spc="-5">
                <a:latin typeface="Times New Roman"/>
                <a:cs typeface="Times New Roman"/>
              </a:rPr>
              <a:t>of </a:t>
            </a:r>
            <a:r>
              <a:rPr dirty="0" sz="1450" spc="-10">
                <a:latin typeface="Times New Roman"/>
                <a:cs typeface="Times New Roman"/>
              </a:rPr>
              <a:t>the occupant;  and Silas stood waiting, in an agony </a:t>
            </a:r>
            <a:r>
              <a:rPr dirty="0" sz="1450" spc="-5">
                <a:latin typeface="Times New Roman"/>
                <a:cs typeface="Times New Roman"/>
              </a:rPr>
              <a:t>of </a:t>
            </a:r>
            <a:r>
              <a:rPr dirty="0" sz="1450" spc="-20">
                <a:latin typeface="Times New Roman"/>
                <a:cs typeface="Times New Roman"/>
              </a:rPr>
              <a:t>fear, </a:t>
            </a:r>
            <a:r>
              <a:rPr dirty="0" sz="1450" spc="-10">
                <a:latin typeface="Times New Roman"/>
                <a:cs typeface="Times New Roman"/>
              </a:rPr>
              <a:t>until </a:t>
            </a:r>
            <a:r>
              <a:rPr dirty="0" sz="1450" spc="-5">
                <a:latin typeface="Times New Roman"/>
                <a:cs typeface="Times New Roman"/>
              </a:rPr>
              <a:t>he </a:t>
            </a:r>
            <a:r>
              <a:rPr dirty="0" sz="1450" spc="-10">
                <a:latin typeface="Times New Roman"/>
                <a:cs typeface="Times New Roman"/>
              </a:rPr>
              <a:t>should deign to recognise  his presence.</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Perhaps five minutes had elapsed before the man turned leisurely about, and  disclosed the features </a:t>
            </a:r>
            <a:r>
              <a:rPr dirty="0" sz="1450" spc="-5">
                <a:latin typeface="Times New Roman"/>
                <a:cs typeface="Times New Roman"/>
              </a:rPr>
              <a:t>of </a:t>
            </a:r>
            <a:r>
              <a:rPr dirty="0" sz="1450" spc="-10">
                <a:latin typeface="Times New Roman"/>
                <a:cs typeface="Times New Roman"/>
              </a:rPr>
              <a:t>Prince Florizel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Bohemia.</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"So, </a:t>
            </a:r>
            <a:r>
              <a:rPr dirty="0" sz="1450" spc="-20">
                <a:latin typeface="Times New Roman"/>
                <a:cs typeface="Times New Roman"/>
              </a:rPr>
              <a:t>sir," </a:t>
            </a:r>
            <a:r>
              <a:rPr dirty="0" sz="1450" spc="-5">
                <a:latin typeface="Times New Roman"/>
                <a:cs typeface="Times New Roman"/>
              </a:rPr>
              <a:t>he </a:t>
            </a:r>
            <a:r>
              <a:rPr dirty="0" sz="1450" spc="-10">
                <a:latin typeface="Times New Roman"/>
                <a:cs typeface="Times New Roman"/>
              </a:rPr>
              <a:t>said, with great </a:t>
            </a:r>
            <a:r>
              <a:rPr dirty="0" sz="1450" spc="-20">
                <a:latin typeface="Times New Roman"/>
                <a:cs typeface="Times New Roman"/>
              </a:rPr>
              <a:t>severity, </a:t>
            </a:r>
            <a:r>
              <a:rPr dirty="0" sz="1450" spc="-10">
                <a:latin typeface="Times New Roman"/>
                <a:cs typeface="Times New Roman"/>
              </a:rPr>
              <a:t>"this is the manner in which </a:t>
            </a:r>
            <a:r>
              <a:rPr dirty="0" sz="1450" spc="-5">
                <a:latin typeface="Times New Roman"/>
                <a:cs typeface="Times New Roman"/>
              </a:rPr>
              <a:t>you </a:t>
            </a:r>
            <a:r>
              <a:rPr dirty="0" sz="1450" spc="-10">
                <a:latin typeface="Times New Roman"/>
                <a:cs typeface="Times New Roman"/>
              </a:rPr>
              <a:t>abuse  my politeness. </a:t>
            </a:r>
            <a:r>
              <a:rPr dirty="0" sz="1450" spc="-60">
                <a:latin typeface="Times New Roman"/>
                <a:cs typeface="Times New Roman"/>
              </a:rPr>
              <a:t>You </a:t>
            </a:r>
            <a:r>
              <a:rPr dirty="0" sz="1450" spc="-10">
                <a:latin typeface="Times New Roman"/>
                <a:cs typeface="Times New Roman"/>
              </a:rPr>
              <a:t>join yourselves to persons </a:t>
            </a:r>
            <a:r>
              <a:rPr dirty="0" sz="1450" spc="-5">
                <a:latin typeface="Times New Roman"/>
                <a:cs typeface="Times New Roman"/>
              </a:rPr>
              <a:t>of </a:t>
            </a:r>
            <a:r>
              <a:rPr dirty="0" sz="1450" spc="-10">
                <a:latin typeface="Times New Roman"/>
                <a:cs typeface="Times New Roman"/>
              </a:rPr>
              <a:t>condition, </a:t>
            </a:r>
            <a:r>
              <a:rPr dirty="0" sz="1450" spc="-5">
                <a:latin typeface="Times New Roman"/>
                <a:cs typeface="Times New Roman"/>
              </a:rPr>
              <a:t>I </a:t>
            </a:r>
            <a:r>
              <a:rPr dirty="0" sz="1450" spc="-10">
                <a:latin typeface="Times New Roman"/>
                <a:cs typeface="Times New Roman"/>
              </a:rPr>
              <a:t>perceive, for </a:t>
            </a:r>
            <a:r>
              <a:rPr dirty="0" sz="1450" spc="-5">
                <a:latin typeface="Times New Roman"/>
                <a:cs typeface="Times New Roman"/>
              </a:rPr>
              <a:t>no  </a:t>
            </a:r>
            <a:r>
              <a:rPr dirty="0" sz="1450" spc="-10">
                <a:latin typeface="Times New Roman"/>
                <a:cs typeface="Times New Roman"/>
              </a:rPr>
              <a:t>other purpose than to escape the consequences </a:t>
            </a:r>
            <a:r>
              <a:rPr dirty="0" sz="1450" spc="-5">
                <a:latin typeface="Times New Roman"/>
                <a:cs typeface="Times New Roman"/>
              </a:rPr>
              <a:t>of your </a:t>
            </a:r>
            <a:r>
              <a:rPr dirty="0" sz="1450" spc="-10">
                <a:latin typeface="Times New Roman"/>
                <a:cs typeface="Times New Roman"/>
              </a:rPr>
              <a:t>crimes; and </a:t>
            </a:r>
            <a:r>
              <a:rPr dirty="0" sz="1450" spc="-5">
                <a:latin typeface="Times New Roman"/>
                <a:cs typeface="Times New Roman"/>
              </a:rPr>
              <a:t>I </a:t>
            </a:r>
            <a:r>
              <a:rPr dirty="0" sz="1450" spc="-10">
                <a:latin typeface="Times New Roman"/>
                <a:cs typeface="Times New Roman"/>
              </a:rPr>
              <a:t>can  readily understand </a:t>
            </a:r>
            <a:r>
              <a:rPr dirty="0" sz="1450" spc="-5">
                <a:latin typeface="Times New Roman"/>
                <a:cs typeface="Times New Roman"/>
              </a:rPr>
              <a:t>your </a:t>
            </a:r>
            <a:r>
              <a:rPr dirty="0" sz="1450" spc="-10">
                <a:latin typeface="Times New Roman"/>
                <a:cs typeface="Times New Roman"/>
              </a:rPr>
              <a:t>embarrassment when </a:t>
            </a:r>
            <a:r>
              <a:rPr dirty="0" sz="1450" spc="-5">
                <a:latin typeface="Times New Roman"/>
                <a:cs typeface="Times New Roman"/>
              </a:rPr>
              <a:t>I </a:t>
            </a:r>
            <a:r>
              <a:rPr dirty="0" sz="1450" spc="-10">
                <a:latin typeface="Times New Roman"/>
                <a:cs typeface="Times New Roman"/>
              </a:rPr>
              <a:t>addressed myself to </a:t>
            </a:r>
            <a:r>
              <a:rPr dirty="0" sz="1450" spc="-5">
                <a:latin typeface="Times New Roman"/>
                <a:cs typeface="Times New Roman"/>
              </a:rPr>
              <a:t>you  </a:t>
            </a:r>
            <a:r>
              <a:rPr dirty="0" sz="1450" spc="-20">
                <a:latin typeface="Times New Roman"/>
                <a:cs typeface="Times New Roman"/>
              </a:rPr>
              <a:t>yesterday."</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"Indeed," cried Silas, "I am innocent </a:t>
            </a:r>
            <a:r>
              <a:rPr dirty="0" sz="1450" spc="-5">
                <a:latin typeface="Times New Roman"/>
                <a:cs typeface="Times New Roman"/>
              </a:rPr>
              <a:t>of </a:t>
            </a:r>
            <a:r>
              <a:rPr dirty="0" sz="1450" spc="-10">
                <a:latin typeface="Times New Roman"/>
                <a:cs typeface="Times New Roman"/>
              </a:rPr>
              <a:t>everything except</a:t>
            </a:r>
            <a:r>
              <a:rPr dirty="0" sz="1450" spc="70">
                <a:latin typeface="Times New Roman"/>
                <a:cs typeface="Times New Roman"/>
              </a:rPr>
              <a:t> </a:t>
            </a:r>
            <a:r>
              <a:rPr dirty="0" sz="1450" spc="-10">
                <a:latin typeface="Times New Roman"/>
                <a:cs typeface="Times New Roman"/>
              </a:rPr>
              <a:t>misfortune."</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And in </a:t>
            </a:r>
            <a:r>
              <a:rPr dirty="0" sz="1450" spc="-5">
                <a:latin typeface="Times New Roman"/>
                <a:cs typeface="Times New Roman"/>
              </a:rPr>
              <a:t>a </a:t>
            </a:r>
            <a:r>
              <a:rPr dirty="0" sz="1450" spc="-10">
                <a:latin typeface="Times New Roman"/>
                <a:cs typeface="Times New Roman"/>
              </a:rPr>
              <a:t>hurried voice, and with the greatest ingenuousness, </a:t>
            </a:r>
            <a:r>
              <a:rPr dirty="0" sz="1450" spc="-5">
                <a:latin typeface="Times New Roman"/>
                <a:cs typeface="Times New Roman"/>
              </a:rPr>
              <a:t>he </a:t>
            </a:r>
            <a:r>
              <a:rPr dirty="0" sz="1450" spc="-10">
                <a:latin typeface="Times New Roman"/>
                <a:cs typeface="Times New Roman"/>
              </a:rPr>
              <a:t>recounted to  the Prince the whole history </a:t>
            </a:r>
            <a:r>
              <a:rPr dirty="0" sz="1450" spc="-5">
                <a:latin typeface="Times New Roman"/>
                <a:cs typeface="Times New Roman"/>
              </a:rPr>
              <a:t>of </a:t>
            </a:r>
            <a:r>
              <a:rPr dirty="0" sz="1450" spc="-10">
                <a:latin typeface="Times New Roman"/>
                <a:cs typeface="Times New Roman"/>
              </a:rPr>
              <a:t>his</a:t>
            </a:r>
            <a:r>
              <a:rPr dirty="0" sz="1450" spc="20">
                <a:latin typeface="Times New Roman"/>
                <a:cs typeface="Times New Roman"/>
              </a:rPr>
              <a:t> </a:t>
            </a:r>
            <a:r>
              <a:rPr dirty="0" sz="1450" spc="-20">
                <a:latin typeface="Times New Roman"/>
                <a:cs typeface="Times New Roman"/>
              </a:rPr>
              <a:t>calamity.</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 see </a:t>
            </a:r>
            <a:r>
              <a:rPr dirty="0" sz="1450" spc="-5">
                <a:latin typeface="Times New Roman"/>
                <a:cs typeface="Times New Roman"/>
              </a:rPr>
              <a:t>I </a:t>
            </a:r>
            <a:r>
              <a:rPr dirty="0" sz="1450" spc="-10">
                <a:latin typeface="Times New Roman"/>
                <a:cs typeface="Times New Roman"/>
              </a:rPr>
              <a:t>have been mistaken," said his Highness, when </a:t>
            </a:r>
            <a:r>
              <a:rPr dirty="0" sz="1450" spc="-5">
                <a:latin typeface="Times New Roman"/>
                <a:cs typeface="Times New Roman"/>
              </a:rPr>
              <a:t>he </a:t>
            </a:r>
            <a:r>
              <a:rPr dirty="0" sz="1450" spc="-10">
                <a:latin typeface="Times New Roman"/>
                <a:cs typeface="Times New Roman"/>
              </a:rPr>
              <a:t>had heard him to an  end. </a:t>
            </a: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other than </a:t>
            </a:r>
            <a:r>
              <a:rPr dirty="0" sz="1450" spc="-5">
                <a:latin typeface="Times New Roman"/>
                <a:cs typeface="Times New Roman"/>
              </a:rPr>
              <a:t>a </a:t>
            </a:r>
            <a:r>
              <a:rPr dirty="0" sz="1450" spc="-10">
                <a:latin typeface="Times New Roman"/>
                <a:cs typeface="Times New Roman"/>
              </a:rPr>
              <a:t>victim, and since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to punish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do </a:t>
            </a:r>
            <a:r>
              <a:rPr dirty="0" sz="1450" spc="-10">
                <a:latin typeface="Times New Roman"/>
                <a:cs typeface="Times New Roman"/>
              </a:rPr>
              <a:t>my utmost to help. And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continued, "to business. Open  </a:t>
            </a:r>
            <a:r>
              <a:rPr dirty="0" sz="1450" spc="-5">
                <a:latin typeface="Times New Roman"/>
                <a:cs typeface="Times New Roman"/>
              </a:rPr>
              <a:t>your box </a:t>
            </a:r>
            <a:r>
              <a:rPr dirty="0" sz="1450" spc="-10">
                <a:latin typeface="Times New Roman"/>
                <a:cs typeface="Times New Roman"/>
              </a:rPr>
              <a:t>at once, and let me see what it</a:t>
            </a:r>
            <a:r>
              <a:rPr dirty="0" sz="1450" spc="30">
                <a:latin typeface="Times New Roman"/>
                <a:cs typeface="Times New Roman"/>
              </a:rPr>
              <a:t> </a:t>
            </a:r>
            <a:r>
              <a:rPr dirty="0" sz="1450" spc="-10">
                <a:latin typeface="Times New Roman"/>
                <a:cs typeface="Times New Roman"/>
              </a:rPr>
              <a:t>contains."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Silas changed</a:t>
            </a:r>
            <a:r>
              <a:rPr dirty="0" sz="1450" spc="-5">
                <a:latin typeface="Times New Roman"/>
                <a:cs typeface="Times New Roman"/>
              </a:rPr>
              <a:t> </a:t>
            </a:r>
            <a:r>
              <a:rPr dirty="0" sz="1450" spc="-20">
                <a:latin typeface="Times New Roman"/>
                <a:cs typeface="Times New Roman"/>
              </a:rPr>
              <a:t>colour.</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"I almost fear to look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exclaimed.</a:t>
            </a:r>
            <a:endParaRPr sz="1450">
              <a:latin typeface="Times New Roman"/>
              <a:cs typeface="Times New Roman"/>
            </a:endParaRPr>
          </a:p>
          <a:p>
            <a:pPr algn="just" marL="12700" marR="6985">
              <a:lnSpc>
                <a:spcPts val="1730"/>
              </a:lnSpc>
              <a:spcBef>
                <a:spcPts val="919"/>
              </a:spcBef>
            </a:pPr>
            <a:r>
              <a:rPr dirty="0" sz="1450" spc="-25">
                <a:latin typeface="Times New Roman"/>
                <a:cs typeface="Times New Roman"/>
              </a:rPr>
              <a:t>"Nay," </a:t>
            </a:r>
            <a:r>
              <a:rPr dirty="0" sz="1450" spc="-10">
                <a:latin typeface="Times New Roman"/>
                <a:cs typeface="Times New Roman"/>
              </a:rPr>
              <a:t>replied the Prince, "have </a:t>
            </a:r>
            <a:r>
              <a:rPr dirty="0" sz="1450" spc="-5">
                <a:latin typeface="Times New Roman"/>
                <a:cs typeface="Times New Roman"/>
              </a:rPr>
              <a:t>you not </a:t>
            </a:r>
            <a:r>
              <a:rPr dirty="0" sz="1450" spc="-10">
                <a:latin typeface="Times New Roman"/>
                <a:cs typeface="Times New Roman"/>
              </a:rPr>
              <a:t>looked at it already? This is </a:t>
            </a:r>
            <a:r>
              <a:rPr dirty="0" sz="1450" spc="-5">
                <a:latin typeface="Times New Roman"/>
                <a:cs typeface="Times New Roman"/>
              </a:rPr>
              <a:t>a </a:t>
            </a:r>
            <a:r>
              <a:rPr dirty="0" sz="1450" spc="-10">
                <a:latin typeface="Times New Roman"/>
                <a:cs typeface="Times New Roman"/>
              </a:rPr>
              <a:t>form </a:t>
            </a:r>
            <a:r>
              <a:rPr dirty="0" sz="1450" spc="-5">
                <a:latin typeface="Times New Roman"/>
                <a:cs typeface="Times New Roman"/>
              </a:rPr>
              <a:t>of  </a:t>
            </a:r>
            <a:r>
              <a:rPr dirty="0" sz="1450" spc="-10">
                <a:latin typeface="Times New Roman"/>
                <a:cs typeface="Times New Roman"/>
              </a:rPr>
              <a:t>sentimentality to </a:t>
            </a:r>
            <a:r>
              <a:rPr dirty="0" sz="1450" spc="-5">
                <a:latin typeface="Times New Roman"/>
                <a:cs typeface="Times New Roman"/>
              </a:rPr>
              <a:t>be </a:t>
            </a:r>
            <a:r>
              <a:rPr dirty="0" sz="1450" spc="-10">
                <a:latin typeface="Times New Roman"/>
                <a:cs typeface="Times New Roman"/>
              </a:rPr>
              <a:t>resisted. The sight </a:t>
            </a:r>
            <a:r>
              <a:rPr dirty="0" sz="1450" spc="-5">
                <a:latin typeface="Times New Roman"/>
                <a:cs typeface="Times New Roman"/>
              </a:rPr>
              <a:t>of a </a:t>
            </a:r>
            <a:r>
              <a:rPr dirty="0" sz="1450" spc="-10">
                <a:latin typeface="Times New Roman"/>
                <a:cs typeface="Times New Roman"/>
              </a:rPr>
              <a:t>sick man, whom we can still help,  should appeal more directly to the feelings than that </a:t>
            </a:r>
            <a:r>
              <a:rPr dirty="0" sz="1450" spc="-5">
                <a:latin typeface="Times New Roman"/>
                <a:cs typeface="Times New Roman"/>
              </a:rPr>
              <a:t>of a </a:t>
            </a:r>
            <a:r>
              <a:rPr dirty="0" sz="1450" spc="-10">
                <a:latin typeface="Times New Roman"/>
                <a:cs typeface="Times New Roman"/>
              </a:rPr>
              <a:t>dead man who is  equally beyond help </a:t>
            </a:r>
            <a:r>
              <a:rPr dirty="0" sz="1450" spc="-5">
                <a:latin typeface="Times New Roman"/>
                <a:cs typeface="Times New Roman"/>
              </a:rPr>
              <a:t>or </a:t>
            </a:r>
            <a:r>
              <a:rPr dirty="0" sz="1450" spc="-10">
                <a:latin typeface="Times New Roman"/>
                <a:cs typeface="Times New Roman"/>
              </a:rPr>
              <a:t>harm, love </a:t>
            </a:r>
            <a:r>
              <a:rPr dirty="0" sz="1450" spc="-5">
                <a:latin typeface="Times New Roman"/>
                <a:cs typeface="Times New Roman"/>
              </a:rPr>
              <a:t>or </a:t>
            </a:r>
            <a:r>
              <a:rPr dirty="0" sz="1450" spc="-10">
                <a:latin typeface="Times New Roman"/>
                <a:cs typeface="Times New Roman"/>
              </a:rPr>
              <a:t>hatred. Nerve yourself, </a:t>
            </a:r>
            <a:r>
              <a:rPr dirty="0" sz="1450" spc="-35">
                <a:latin typeface="Times New Roman"/>
                <a:cs typeface="Times New Roman"/>
              </a:rPr>
              <a:t>Mr.  </a:t>
            </a:r>
            <a:r>
              <a:rPr dirty="0" sz="1450" spc="-10">
                <a:latin typeface="Times New Roman"/>
                <a:cs typeface="Times New Roman"/>
              </a:rPr>
              <a:t>Scuddamore," and then, seeing that Silas still hesitated, "I </a:t>
            </a:r>
            <a:r>
              <a:rPr dirty="0" sz="1450" spc="-5">
                <a:latin typeface="Times New Roman"/>
                <a:cs typeface="Times New Roman"/>
              </a:rPr>
              <a:t>do not </a:t>
            </a:r>
            <a:r>
              <a:rPr dirty="0" sz="1450" spc="-10">
                <a:latin typeface="Times New Roman"/>
                <a:cs typeface="Times New Roman"/>
              </a:rPr>
              <a:t>desire to give  another name to my request," </a:t>
            </a:r>
            <a:r>
              <a:rPr dirty="0" sz="1450" spc="-5">
                <a:latin typeface="Times New Roman"/>
                <a:cs typeface="Times New Roman"/>
              </a:rPr>
              <a:t>he</a:t>
            </a:r>
            <a:r>
              <a:rPr dirty="0" sz="1450" spc="20">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American awoke as if </a:t>
            </a:r>
            <a:r>
              <a:rPr dirty="0" sz="1450" spc="-5">
                <a:latin typeface="Times New Roman"/>
                <a:cs typeface="Times New Roman"/>
              </a:rPr>
              <a:t>out of a </a:t>
            </a:r>
            <a:r>
              <a:rPr dirty="0" sz="1450" spc="-10">
                <a:latin typeface="Times New Roman"/>
                <a:cs typeface="Times New Roman"/>
              </a:rPr>
              <a:t>dream, and with </a:t>
            </a:r>
            <a:r>
              <a:rPr dirty="0" sz="1450" spc="-5">
                <a:latin typeface="Times New Roman"/>
                <a:cs typeface="Times New Roman"/>
              </a:rPr>
              <a:t>a </a:t>
            </a:r>
            <a:r>
              <a:rPr dirty="0" sz="1450" spc="-10">
                <a:latin typeface="Times New Roman"/>
                <a:cs typeface="Times New Roman"/>
              </a:rPr>
              <a:t>shiver </a:t>
            </a:r>
            <a:r>
              <a:rPr dirty="0" sz="1450" spc="-5">
                <a:latin typeface="Times New Roman"/>
                <a:cs typeface="Times New Roman"/>
              </a:rPr>
              <a:t>of  </a:t>
            </a:r>
            <a:r>
              <a:rPr dirty="0" sz="1450" spc="-10">
                <a:latin typeface="Times New Roman"/>
                <a:cs typeface="Times New Roman"/>
              </a:rPr>
              <a:t>repugnance addressed himself to loose the straps and open the lock </a:t>
            </a:r>
            <a:r>
              <a:rPr dirty="0" sz="1450" spc="-5">
                <a:latin typeface="Times New Roman"/>
                <a:cs typeface="Times New Roman"/>
              </a:rPr>
              <a:t>of </a:t>
            </a:r>
            <a:r>
              <a:rPr dirty="0" sz="1450" spc="-10">
                <a:latin typeface="Times New Roman"/>
                <a:cs typeface="Times New Roman"/>
              </a:rPr>
              <a:t>the  Saratoga trunk. The Prince stood </a:t>
            </a:r>
            <a:r>
              <a:rPr dirty="0" sz="1450" spc="-40">
                <a:latin typeface="Times New Roman"/>
                <a:cs typeface="Times New Roman"/>
              </a:rPr>
              <a:t>by, </a:t>
            </a:r>
            <a:r>
              <a:rPr dirty="0" sz="1450" spc="-10">
                <a:latin typeface="Times New Roman"/>
                <a:cs typeface="Times New Roman"/>
              </a:rPr>
              <a:t>watching with </a:t>
            </a:r>
            <a:r>
              <a:rPr dirty="0" sz="1450" spc="-5">
                <a:latin typeface="Times New Roman"/>
                <a:cs typeface="Times New Roman"/>
              </a:rPr>
              <a:t>a </a:t>
            </a:r>
            <a:r>
              <a:rPr dirty="0" sz="1450" spc="-10">
                <a:latin typeface="Times New Roman"/>
                <a:cs typeface="Times New Roman"/>
              </a:rPr>
              <a:t>composed countenance  and his hands behind his back. The </a:t>
            </a:r>
            <a:r>
              <a:rPr dirty="0" sz="1450" spc="-5">
                <a:latin typeface="Times New Roman"/>
                <a:cs typeface="Times New Roman"/>
              </a:rPr>
              <a:t>body </a:t>
            </a:r>
            <a:r>
              <a:rPr dirty="0" sz="1450" spc="-10">
                <a:latin typeface="Times New Roman"/>
                <a:cs typeface="Times New Roman"/>
              </a:rPr>
              <a:t>was quite </a:t>
            </a:r>
            <a:r>
              <a:rPr dirty="0" sz="1450" spc="-15">
                <a:latin typeface="Times New Roman"/>
                <a:cs typeface="Times New Roman"/>
              </a:rPr>
              <a:t>stiff, </a:t>
            </a:r>
            <a:r>
              <a:rPr dirty="0" sz="1450" spc="-10">
                <a:latin typeface="Times New Roman"/>
                <a:cs typeface="Times New Roman"/>
              </a:rPr>
              <a:t>and it cost Silas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effort, </a:t>
            </a:r>
            <a:r>
              <a:rPr dirty="0" sz="1450" spc="-10">
                <a:latin typeface="Times New Roman"/>
                <a:cs typeface="Times New Roman"/>
              </a:rPr>
              <a:t>both moral and physical, to dislodge it from its position, and  discover the</a:t>
            </a:r>
            <a:r>
              <a:rPr dirty="0" sz="1450" spc="-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Prince Florizel started back with an exclamation </a:t>
            </a:r>
            <a:r>
              <a:rPr dirty="0" sz="1450" spc="-5">
                <a:latin typeface="Times New Roman"/>
                <a:cs typeface="Times New Roman"/>
              </a:rPr>
              <a:t>of </a:t>
            </a:r>
            <a:r>
              <a:rPr dirty="0" sz="1450" spc="-10">
                <a:latin typeface="Times New Roman"/>
                <a:cs typeface="Times New Roman"/>
              </a:rPr>
              <a:t>painful</a:t>
            </a:r>
            <a:r>
              <a:rPr dirty="0" sz="1450" spc="50">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"Alas!" </a:t>
            </a:r>
            <a:r>
              <a:rPr dirty="0" sz="1450" spc="-5">
                <a:latin typeface="Times New Roman"/>
                <a:cs typeface="Times New Roman"/>
              </a:rPr>
              <a:t>he </a:t>
            </a:r>
            <a:r>
              <a:rPr dirty="0" sz="1450" spc="-10">
                <a:latin typeface="Times New Roman"/>
                <a:cs typeface="Times New Roman"/>
              </a:rPr>
              <a:t>cried, "you little </a:t>
            </a:r>
            <a:r>
              <a:rPr dirty="0" sz="1450" spc="-25">
                <a:latin typeface="Times New Roman"/>
                <a:cs typeface="Times New Roman"/>
              </a:rPr>
              <a:t>know, </a:t>
            </a:r>
            <a:r>
              <a:rPr dirty="0" sz="1450" spc="-35">
                <a:latin typeface="Times New Roman"/>
                <a:cs typeface="Times New Roman"/>
              </a:rPr>
              <a:t>Mr. </a:t>
            </a:r>
            <a:r>
              <a:rPr dirty="0" sz="1450" spc="-10">
                <a:latin typeface="Times New Roman"/>
                <a:cs typeface="Times New Roman"/>
              </a:rPr>
              <a:t>Scuddamore, what </a:t>
            </a:r>
            <a:r>
              <a:rPr dirty="0" sz="1450" spc="-5">
                <a:latin typeface="Times New Roman"/>
                <a:cs typeface="Times New Roman"/>
              </a:rPr>
              <a:t>a </a:t>
            </a:r>
            <a:r>
              <a:rPr dirty="0" sz="1450" spc="-10">
                <a:latin typeface="Times New Roman"/>
                <a:cs typeface="Times New Roman"/>
              </a:rPr>
              <a:t>cruel gift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brought </a:t>
            </a:r>
            <a:r>
              <a:rPr dirty="0" sz="1450" spc="-10">
                <a:latin typeface="Times New Roman"/>
                <a:cs typeface="Times New Roman"/>
              </a:rPr>
              <a:t>me. This is </a:t>
            </a:r>
            <a:r>
              <a:rPr dirty="0" sz="1450" spc="-5">
                <a:latin typeface="Times New Roman"/>
                <a:cs typeface="Times New Roman"/>
              </a:rPr>
              <a:t>a 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my own suite, the brother </a:t>
            </a:r>
            <a:r>
              <a:rPr dirty="0" sz="1450" spc="-5">
                <a:latin typeface="Times New Roman"/>
                <a:cs typeface="Times New Roman"/>
              </a:rPr>
              <a:t>of </a:t>
            </a:r>
            <a:r>
              <a:rPr dirty="0" sz="1450" spc="-10">
                <a:latin typeface="Times New Roman"/>
                <a:cs typeface="Times New Roman"/>
              </a:rPr>
              <a:t>my trusted  friend; and it was </a:t>
            </a:r>
            <a:r>
              <a:rPr dirty="0" sz="1450" spc="-5">
                <a:latin typeface="Times New Roman"/>
                <a:cs typeface="Times New Roman"/>
              </a:rPr>
              <a:t>upon </a:t>
            </a:r>
            <a:r>
              <a:rPr dirty="0" sz="1450" spc="-10">
                <a:latin typeface="Times New Roman"/>
                <a:cs typeface="Times New Roman"/>
              </a:rPr>
              <a:t>matters </a:t>
            </a:r>
            <a:r>
              <a:rPr dirty="0" sz="1450" spc="-5">
                <a:latin typeface="Times New Roman"/>
                <a:cs typeface="Times New Roman"/>
              </a:rPr>
              <a:t>of </a:t>
            </a:r>
            <a:r>
              <a:rPr dirty="0" sz="1450" spc="-10">
                <a:latin typeface="Times New Roman"/>
                <a:cs typeface="Times New Roman"/>
              </a:rPr>
              <a:t>my own service that </a:t>
            </a:r>
            <a:r>
              <a:rPr dirty="0" sz="1450" spc="-5">
                <a:latin typeface="Times New Roman"/>
                <a:cs typeface="Times New Roman"/>
              </a:rPr>
              <a:t>he </a:t>
            </a:r>
            <a:r>
              <a:rPr dirty="0" sz="1450" spc="-10">
                <a:latin typeface="Times New Roman"/>
                <a:cs typeface="Times New Roman"/>
              </a:rPr>
              <a:t>has thus perished at  the hands </a:t>
            </a:r>
            <a:r>
              <a:rPr dirty="0" sz="1450" spc="-5">
                <a:latin typeface="Times New Roman"/>
                <a:cs typeface="Times New Roman"/>
              </a:rPr>
              <a:t>of </a:t>
            </a:r>
            <a:r>
              <a:rPr dirty="0" sz="1450" spc="-10">
                <a:latin typeface="Times New Roman"/>
                <a:cs typeface="Times New Roman"/>
              </a:rPr>
              <a:t>violent and treacherous men. Poor Geraldine,"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as if to  himself,</a:t>
            </a:r>
            <a:r>
              <a:rPr dirty="0" sz="1450" spc="204">
                <a:latin typeface="Times New Roman"/>
                <a:cs typeface="Times New Roman"/>
              </a:rPr>
              <a:t> </a:t>
            </a:r>
            <a:r>
              <a:rPr dirty="0" sz="1450" spc="-10">
                <a:latin typeface="Times New Roman"/>
                <a:cs typeface="Times New Roman"/>
              </a:rPr>
              <a:t>"in</a:t>
            </a:r>
            <a:r>
              <a:rPr dirty="0" sz="1450" spc="204">
                <a:latin typeface="Times New Roman"/>
                <a:cs typeface="Times New Roman"/>
              </a:rPr>
              <a:t> </a:t>
            </a:r>
            <a:r>
              <a:rPr dirty="0" sz="1450" spc="-10">
                <a:latin typeface="Times New Roman"/>
                <a:cs typeface="Times New Roman"/>
              </a:rPr>
              <a:t>what</a:t>
            </a:r>
            <a:r>
              <a:rPr dirty="0" sz="1450" spc="204">
                <a:latin typeface="Times New Roman"/>
                <a:cs typeface="Times New Roman"/>
              </a:rPr>
              <a:t> </a:t>
            </a:r>
            <a:r>
              <a:rPr dirty="0" sz="1450" spc="-10">
                <a:latin typeface="Times New Roman"/>
                <a:cs typeface="Times New Roman"/>
              </a:rPr>
              <a:t>words</a:t>
            </a:r>
            <a:r>
              <a:rPr dirty="0" sz="1450" spc="204">
                <a:latin typeface="Times New Roman"/>
                <a:cs typeface="Times New Roman"/>
              </a:rPr>
              <a:t> </a:t>
            </a:r>
            <a:r>
              <a:rPr dirty="0" sz="1450" spc="-10">
                <a:latin typeface="Times New Roman"/>
                <a:cs typeface="Times New Roman"/>
              </a:rPr>
              <a:t>am</a:t>
            </a:r>
            <a:r>
              <a:rPr dirty="0" sz="1450" spc="204">
                <a:latin typeface="Times New Roman"/>
                <a:cs typeface="Times New Roman"/>
              </a:rPr>
              <a:t> </a:t>
            </a:r>
            <a:r>
              <a:rPr dirty="0" sz="1450" spc="-5">
                <a:latin typeface="Times New Roman"/>
                <a:cs typeface="Times New Roman"/>
              </a:rPr>
              <a:t>I</a:t>
            </a:r>
            <a:r>
              <a:rPr dirty="0" sz="1450" spc="210">
                <a:latin typeface="Times New Roman"/>
                <a:cs typeface="Times New Roman"/>
              </a:rPr>
              <a:t> </a:t>
            </a:r>
            <a:r>
              <a:rPr dirty="0" sz="1450" spc="-10">
                <a:latin typeface="Times New Roman"/>
                <a:cs typeface="Times New Roman"/>
              </a:rPr>
              <a:t>to</a:t>
            </a:r>
            <a:r>
              <a:rPr dirty="0" sz="1450" spc="204">
                <a:latin typeface="Times New Roman"/>
                <a:cs typeface="Times New Roman"/>
              </a:rPr>
              <a:t> </a:t>
            </a:r>
            <a:r>
              <a:rPr dirty="0" sz="1450" spc="-10">
                <a:latin typeface="Times New Roman"/>
                <a:cs typeface="Times New Roman"/>
              </a:rPr>
              <a:t>tell</a:t>
            </a:r>
            <a:r>
              <a:rPr dirty="0" sz="1450" spc="204">
                <a:latin typeface="Times New Roman"/>
                <a:cs typeface="Times New Roman"/>
              </a:rPr>
              <a:t> </a:t>
            </a:r>
            <a:r>
              <a:rPr dirty="0" sz="1450" spc="-5">
                <a:latin typeface="Times New Roman"/>
                <a:cs typeface="Times New Roman"/>
              </a:rPr>
              <a:t>you</a:t>
            </a:r>
            <a:r>
              <a:rPr dirty="0" sz="1450" spc="204">
                <a:latin typeface="Times New Roman"/>
                <a:cs typeface="Times New Roman"/>
              </a:rPr>
              <a:t> </a:t>
            </a:r>
            <a:r>
              <a:rPr dirty="0" sz="1450" spc="-5">
                <a:latin typeface="Times New Roman"/>
                <a:cs typeface="Times New Roman"/>
              </a:rPr>
              <a:t>of</a:t>
            </a:r>
            <a:r>
              <a:rPr dirty="0" sz="1450" spc="204">
                <a:latin typeface="Times New Roman"/>
                <a:cs typeface="Times New Roman"/>
              </a:rPr>
              <a:t> </a:t>
            </a:r>
            <a:r>
              <a:rPr dirty="0" sz="1450" spc="-5">
                <a:latin typeface="Times New Roman"/>
                <a:cs typeface="Times New Roman"/>
              </a:rPr>
              <a:t>your</a:t>
            </a:r>
            <a:r>
              <a:rPr dirty="0" sz="1450" spc="210">
                <a:latin typeface="Times New Roman"/>
                <a:cs typeface="Times New Roman"/>
              </a:rPr>
              <a:t> </a:t>
            </a:r>
            <a:r>
              <a:rPr dirty="0" sz="1450" spc="-10">
                <a:latin typeface="Times New Roman"/>
                <a:cs typeface="Times New Roman"/>
              </a:rPr>
              <a:t>brother's</a:t>
            </a:r>
            <a:r>
              <a:rPr dirty="0" sz="1450" spc="204">
                <a:latin typeface="Times New Roman"/>
                <a:cs typeface="Times New Roman"/>
              </a:rPr>
              <a:t> </a:t>
            </a:r>
            <a:r>
              <a:rPr dirty="0" sz="1450" spc="-10">
                <a:latin typeface="Times New Roman"/>
                <a:cs typeface="Times New Roman"/>
              </a:rPr>
              <a:t>fate?</a:t>
            </a:r>
            <a:r>
              <a:rPr dirty="0" sz="1450" spc="204">
                <a:latin typeface="Times New Roman"/>
                <a:cs typeface="Times New Roman"/>
              </a:rPr>
              <a:t> </a:t>
            </a:r>
            <a:r>
              <a:rPr dirty="0" sz="1450" spc="-10">
                <a:latin typeface="Times New Roman"/>
                <a:cs typeface="Times New Roman"/>
              </a:rPr>
              <a:t>How</a:t>
            </a:r>
            <a:r>
              <a:rPr dirty="0" sz="1450" spc="204">
                <a:latin typeface="Times New Roman"/>
                <a:cs typeface="Times New Roman"/>
              </a:rPr>
              <a:t> </a:t>
            </a:r>
            <a:r>
              <a:rPr dirty="0" sz="1450" spc="-10">
                <a:latin typeface="Times New Roman"/>
                <a:cs typeface="Times New Roman"/>
              </a:rPr>
              <a:t>can</a:t>
            </a:r>
            <a:r>
              <a:rPr dirty="0" sz="1450" spc="204">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excuse myself in </a:t>
            </a:r>
            <a:r>
              <a:rPr dirty="0" sz="1450" spc="-5">
                <a:latin typeface="Times New Roman"/>
                <a:cs typeface="Times New Roman"/>
              </a:rPr>
              <a:t>your </a:t>
            </a:r>
            <a:r>
              <a:rPr dirty="0" sz="1450" spc="-10">
                <a:latin typeface="Times New Roman"/>
                <a:cs typeface="Times New Roman"/>
              </a:rPr>
              <a:t>eyes, </a:t>
            </a:r>
            <a:r>
              <a:rPr dirty="0" sz="1450" spc="-5">
                <a:latin typeface="Times New Roman"/>
                <a:cs typeface="Times New Roman"/>
              </a:rPr>
              <a:t>or </a:t>
            </a:r>
            <a:r>
              <a:rPr dirty="0" sz="1450" spc="-10">
                <a:latin typeface="Times New Roman"/>
                <a:cs typeface="Times New Roman"/>
              </a:rPr>
              <a:t>in the eyes </a:t>
            </a:r>
            <a:r>
              <a:rPr dirty="0" sz="1450" spc="-5">
                <a:latin typeface="Times New Roman"/>
                <a:cs typeface="Times New Roman"/>
              </a:rPr>
              <a:t>of </a:t>
            </a:r>
            <a:r>
              <a:rPr dirty="0" sz="1450" spc="-10">
                <a:latin typeface="Times New Roman"/>
                <a:cs typeface="Times New Roman"/>
              </a:rPr>
              <a:t>God, for the presumptuous  schemes that led him to this bloody and unnatural death? Ah, Florizel!  Florizel! when will </a:t>
            </a:r>
            <a:r>
              <a:rPr dirty="0" sz="1450" spc="-5">
                <a:latin typeface="Times New Roman"/>
                <a:cs typeface="Times New Roman"/>
              </a:rPr>
              <a:t>you </a:t>
            </a:r>
            <a:r>
              <a:rPr dirty="0" sz="1450" spc="-10">
                <a:latin typeface="Times New Roman"/>
                <a:cs typeface="Times New Roman"/>
              </a:rPr>
              <a:t>learn the discretion that suits mortal life, and </a:t>
            </a:r>
            <a:r>
              <a:rPr dirty="0" sz="1450" spc="-5">
                <a:latin typeface="Times New Roman"/>
                <a:cs typeface="Times New Roman"/>
              </a:rPr>
              <a:t>be no  </a:t>
            </a:r>
            <a:r>
              <a:rPr dirty="0" sz="1450" spc="-10">
                <a:latin typeface="Times New Roman"/>
                <a:cs typeface="Times New Roman"/>
              </a:rPr>
              <a:t>longer dazzled with the image </a:t>
            </a:r>
            <a:r>
              <a:rPr dirty="0" sz="1450" spc="-5">
                <a:latin typeface="Times New Roman"/>
                <a:cs typeface="Times New Roman"/>
              </a:rPr>
              <a:t>of </a:t>
            </a:r>
            <a:r>
              <a:rPr dirty="0" sz="1450" spc="-10">
                <a:latin typeface="Times New Roman"/>
                <a:cs typeface="Times New Roman"/>
              </a:rPr>
              <a:t>power at </a:t>
            </a:r>
            <a:r>
              <a:rPr dirty="0" sz="1450" spc="-5">
                <a:latin typeface="Times New Roman"/>
                <a:cs typeface="Times New Roman"/>
              </a:rPr>
              <a:t>your </a:t>
            </a:r>
            <a:r>
              <a:rPr dirty="0" sz="1450" spc="-10">
                <a:latin typeface="Times New Roman"/>
                <a:cs typeface="Times New Roman"/>
              </a:rPr>
              <a:t>disposal? Power!" </a:t>
            </a:r>
            <a:r>
              <a:rPr dirty="0" sz="1450" spc="-5">
                <a:latin typeface="Times New Roman"/>
                <a:cs typeface="Times New Roman"/>
              </a:rPr>
              <a:t>he </a:t>
            </a:r>
            <a:r>
              <a:rPr dirty="0" sz="1450" spc="-10">
                <a:latin typeface="Times New Roman"/>
                <a:cs typeface="Times New Roman"/>
              </a:rPr>
              <a:t>cried;  "who is more powerless? </a:t>
            </a:r>
            <a:r>
              <a:rPr dirty="0" sz="1450" spc="-5">
                <a:latin typeface="Times New Roman"/>
                <a:cs typeface="Times New Roman"/>
              </a:rPr>
              <a:t>I </a:t>
            </a:r>
            <a:r>
              <a:rPr dirty="0" sz="1450" spc="-10">
                <a:latin typeface="Times New Roman"/>
                <a:cs typeface="Times New Roman"/>
              </a:rPr>
              <a:t>look </a:t>
            </a:r>
            <a:r>
              <a:rPr dirty="0" sz="1450" spc="-5">
                <a:latin typeface="Times New Roman"/>
                <a:cs typeface="Times New Roman"/>
              </a:rPr>
              <a:t>upon </a:t>
            </a:r>
            <a:r>
              <a:rPr dirty="0" sz="1450" spc="-10">
                <a:latin typeface="Times New Roman"/>
                <a:cs typeface="Times New Roman"/>
              </a:rPr>
              <a:t>this </a:t>
            </a:r>
            <a:r>
              <a:rPr dirty="0" sz="1450" spc="-5">
                <a:latin typeface="Times New Roman"/>
                <a:cs typeface="Times New Roman"/>
              </a:rPr>
              <a:t>young </a:t>
            </a:r>
            <a:r>
              <a:rPr dirty="0" sz="1450" spc="-10">
                <a:latin typeface="Times New Roman"/>
                <a:cs typeface="Times New Roman"/>
              </a:rPr>
              <a:t>man whom </a:t>
            </a:r>
            <a:r>
              <a:rPr dirty="0" sz="1450" spc="-5">
                <a:latin typeface="Times New Roman"/>
                <a:cs typeface="Times New Roman"/>
              </a:rPr>
              <a:t>I </a:t>
            </a:r>
            <a:r>
              <a:rPr dirty="0" sz="1450" spc="-10">
                <a:latin typeface="Times New Roman"/>
                <a:cs typeface="Times New Roman"/>
              </a:rPr>
              <a:t>have sacrificed,  </a:t>
            </a:r>
            <a:r>
              <a:rPr dirty="0" sz="1450" spc="-35">
                <a:latin typeface="Times New Roman"/>
                <a:cs typeface="Times New Roman"/>
              </a:rPr>
              <a:t>Mr. </a:t>
            </a:r>
            <a:r>
              <a:rPr dirty="0" sz="1450" spc="-10">
                <a:latin typeface="Times New Roman"/>
                <a:cs typeface="Times New Roman"/>
              </a:rPr>
              <a:t>Scuddamore, and feel how small </a:t>
            </a:r>
            <a:r>
              <a:rPr dirty="0" sz="1450" spc="-5">
                <a:latin typeface="Times New Roman"/>
                <a:cs typeface="Times New Roman"/>
              </a:rPr>
              <a:t>a </a:t>
            </a:r>
            <a:r>
              <a:rPr dirty="0" sz="1450" spc="-10">
                <a:latin typeface="Times New Roman"/>
                <a:cs typeface="Times New Roman"/>
              </a:rPr>
              <a:t>thing it is to </a:t>
            </a:r>
            <a:r>
              <a:rPr dirty="0" sz="1450" spc="-5">
                <a:latin typeface="Times New Roman"/>
                <a:cs typeface="Times New Roman"/>
              </a:rPr>
              <a:t>be a</a:t>
            </a:r>
            <a:r>
              <a:rPr dirty="0" sz="1450" spc="85">
                <a:latin typeface="Times New Roman"/>
                <a:cs typeface="Times New Roman"/>
              </a:rPr>
              <a:t> </a:t>
            </a:r>
            <a:r>
              <a:rPr dirty="0" sz="1450" spc="-10">
                <a:latin typeface="Times New Roman"/>
                <a:cs typeface="Times New Roman"/>
              </a:rPr>
              <a:t>Prince."</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Silas was moved at the sight </a:t>
            </a:r>
            <a:r>
              <a:rPr dirty="0" sz="1450" spc="-5">
                <a:latin typeface="Times New Roman"/>
                <a:cs typeface="Times New Roman"/>
              </a:rPr>
              <a:t>of </a:t>
            </a:r>
            <a:r>
              <a:rPr dirty="0" sz="1450" spc="-10">
                <a:latin typeface="Times New Roman"/>
                <a:cs typeface="Times New Roman"/>
              </a:rPr>
              <a:t>his emotion. He tried to murmur some  consolatory words, and burst into</a:t>
            </a:r>
            <a:r>
              <a:rPr dirty="0" sz="1450" spc="15">
                <a:latin typeface="Times New Roman"/>
                <a:cs typeface="Times New Roman"/>
              </a:rPr>
              <a:t> </a:t>
            </a:r>
            <a:r>
              <a:rPr dirty="0" sz="1450" spc="-10">
                <a:latin typeface="Times New Roman"/>
                <a:cs typeface="Times New Roman"/>
              </a:rPr>
              <a:t>tears.</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The Prince, touched </a:t>
            </a:r>
            <a:r>
              <a:rPr dirty="0" sz="1450" spc="-5">
                <a:latin typeface="Times New Roman"/>
                <a:cs typeface="Times New Roman"/>
              </a:rPr>
              <a:t>by </a:t>
            </a:r>
            <a:r>
              <a:rPr dirty="0" sz="1450" spc="-10">
                <a:latin typeface="Times New Roman"/>
                <a:cs typeface="Times New Roman"/>
              </a:rPr>
              <a:t>his </a:t>
            </a:r>
            <a:r>
              <a:rPr dirty="0" sz="1450" spc="-5">
                <a:latin typeface="Times New Roman"/>
                <a:cs typeface="Times New Roman"/>
              </a:rPr>
              <a:t>obvious </a:t>
            </a:r>
            <a:r>
              <a:rPr dirty="0" sz="1450" spc="-10">
                <a:latin typeface="Times New Roman"/>
                <a:cs typeface="Times New Roman"/>
              </a:rPr>
              <a:t>intention, came </a:t>
            </a:r>
            <a:r>
              <a:rPr dirty="0" sz="1450" spc="-5">
                <a:latin typeface="Times New Roman"/>
                <a:cs typeface="Times New Roman"/>
              </a:rPr>
              <a:t>up </a:t>
            </a:r>
            <a:r>
              <a:rPr dirty="0" sz="1450" spc="-10">
                <a:latin typeface="Times New Roman"/>
                <a:cs typeface="Times New Roman"/>
              </a:rPr>
              <a:t>to him and took him </a:t>
            </a:r>
            <a:r>
              <a:rPr dirty="0" sz="1450" spc="-5">
                <a:latin typeface="Times New Roman"/>
                <a:cs typeface="Times New Roman"/>
              </a:rPr>
              <a:t>by  </a:t>
            </a:r>
            <a:r>
              <a:rPr dirty="0" sz="1450" spc="-10">
                <a:latin typeface="Times New Roman"/>
                <a:cs typeface="Times New Roman"/>
              </a:rPr>
              <a:t>the hand.</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"Command yourself," said he. </a:t>
            </a:r>
            <a:r>
              <a:rPr dirty="0" sz="1450" spc="-50">
                <a:latin typeface="Times New Roman"/>
                <a:cs typeface="Times New Roman"/>
              </a:rPr>
              <a:t>"We </a:t>
            </a:r>
            <a:r>
              <a:rPr dirty="0" sz="1450" spc="-10">
                <a:latin typeface="Times New Roman"/>
                <a:cs typeface="Times New Roman"/>
              </a:rPr>
              <a:t>have both much to learn, and we shall both  </a:t>
            </a:r>
            <a:r>
              <a:rPr dirty="0" sz="1450" spc="-5">
                <a:latin typeface="Times New Roman"/>
                <a:cs typeface="Times New Roman"/>
              </a:rPr>
              <a:t>be </a:t>
            </a:r>
            <a:r>
              <a:rPr dirty="0" sz="1450" spc="-10">
                <a:latin typeface="Times New Roman"/>
                <a:cs typeface="Times New Roman"/>
              </a:rPr>
              <a:t>better men for to-day's</a:t>
            </a:r>
            <a:r>
              <a:rPr dirty="0" sz="1450" spc="5">
                <a:latin typeface="Times New Roman"/>
                <a:cs typeface="Times New Roman"/>
              </a:rPr>
              <a:t> </a:t>
            </a:r>
            <a:r>
              <a:rPr dirty="0" sz="1450" spc="-10">
                <a:latin typeface="Times New Roman"/>
                <a:cs typeface="Times New Roman"/>
              </a:rPr>
              <a:t>meeting."</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Silas thanked him in silence with an affectionate</a:t>
            </a:r>
            <a:r>
              <a:rPr dirty="0" sz="1450" spc="25">
                <a:latin typeface="Times New Roman"/>
                <a:cs typeface="Times New Roman"/>
              </a:rPr>
              <a:t> </a:t>
            </a:r>
            <a:r>
              <a:rPr dirty="0" sz="1450" spc="-5">
                <a:latin typeface="Times New Roman"/>
                <a:cs typeface="Times New Roman"/>
              </a:rPr>
              <a:t>look.</a:t>
            </a:r>
            <a:endParaRPr sz="1450">
              <a:latin typeface="Times New Roman"/>
              <a:cs typeface="Times New Roman"/>
            </a:endParaRPr>
          </a:p>
          <a:p>
            <a:pPr algn="just" marL="12700" marR="5080">
              <a:lnSpc>
                <a:spcPts val="1730"/>
              </a:lnSpc>
              <a:spcBef>
                <a:spcPts val="919"/>
              </a:spcBef>
            </a:pPr>
            <a:r>
              <a:rPr dirty="0" sz="1450" spc="-20">
                <a:latin typeface="Times New Roman"/>
                <a:cs typeface="Times New Roman"/>
              </a:rPr>
              <a:t>"Write </a:t>
            </a:r>
            <a:r>
              <a:rPr dirty="0" sz="1450" spc="-10">
                <a:latin typeface="Times New Roman"/>
                <a:cs typeface="Times New Roman"/>
              </a:rPr>
              <a:t>me the address </a:t>
            </a:r>
            <a:r>
              <a:rPr dirty="0" sz="1450" spc="-5">
                <a:latin typeface="Times New Roman"/>
                <a:cs typeface="Times New Roman"/>
              </a:rPr>
              <a:t>of </a:t>
            </a:r>
            <a:r>
              <a:rPr dirty="0" sz="1450" spc="-10">
                <a:latin typeface="Times New Roman"/>
                <a:cs typeface="Times New Roman"/>
              </a:rPr>
              <a:t>Doctor Noel </a:t>
            </a:r>
            <a:r>
              <a:rPr dirty="0" sz="1450" spc="-5">
                <a:latin typeface="Times New Roman"/>
                <a:cs typeface="Times New Roman"/>
              </a:rPr>
              <a:t>on </a:t>
            </a:r>
            <a:r>
              <a:rPr dirty="0" sz="1450" spc="-10">
                <a:latin typeface="Times New Roman"/>
                <a:cs typeface="Times New Roman"/>
              </a:rPr>
              <a:t>this piece </a:t>
            </a:r>
            <a:r>
              <a:rPr dirty="0" sz="1450" spc="-5">
                <a:latin typeface="Times New Roman"/>
                <a:cs typeface="Times New Roman"/>
              </a:rPr>
              <a:t>of </a:t>
            </a:r>
            <a:r>
              <a:rPr dirty="0" sz="1450" spc="-15">
                <a:latin typeface="Times New Roman"/>
                <a:cs typeface="Times New Roman"/>
              </a:rPr>
              <a:t>paper," </a:t>
            </a:r>
            <a:r>
              <a:rPr dirty="0" sz="1450" spc="-10">
                <a:latin typeface="Times New Roman"/>
                <a:cs typeface="Times New Roman"/>
              </a:rPr>
              <a:t>continued the  Prince, leading him towards the table; "and let me recommend </a:t>
            </a:r>
            <a:r>
              <a:rPr dirty="0" sz="1450" spc="-5">
                <a:latin typeface="Times New Roman"/>
                <a:cs typeface="Times New Roman"/>
              </a:rPr>
              <a:t>you,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are again in Paris, to avoid the society </a:t>
            </a:r>
            <a:r>
              <a:rPr dirty="0" sz="1450" spc="-5">
                <a:latin typeface="Times New Roman"/>
                <a:cs typeface="Times New Roman"/>
              </a:rPr>
              <a:t>of </a:t>
            </a:r>
            <a:r>
              <a:rPr dirty="0" sz="1450" spc="-10">
                <a:latin typeface="Times New Roman"/>
                <a:cs typeface="Times New Roman"/>
              </a:rPr>
              <a:t>that dangerous man. He has acted in  this matter </a:t>
            </a:r>
            <a:r>
              <a:rPr dirty="0" sz="1450" spc="-5">
                <a:latin typeface="Times New Roman"/>
                <a:cs typeface="Times New Roman"/>
              </a:rPr>
              <a:t>on a </a:t>
            </a:r>
            <a:r>
              <a:rPr dirty="0" sz="1450" spc="-10">
                <a:latin typeface="Times New Roman"/>
                <a:cs typeface="Times New Roman"/>
              </a:rPr>
              <a:t>generous inspiration; that </a:t>
            </a:r>
            <a:r>
              <a:rPr dirty="0" sz="1450" spc="-5">
                <a:latin typeface="Times New Roman"/>
                <a:cs typeface="Times New Roman"/>
              </a:rPr>
              <a:t>I </a:t>
            </a:r>
            <a:r>
              <a:rPr dirty="0" sz="1450" spc="-10">
                <a:latin typeface="Times New Roman"/>
                <a:cs typeface="Times New Roman"/>
              </a:rPr>
              <a:t>must believe; had </a:t>
            </a:r>
            <a:r>
              <a:rPr dirty="0" sz="1450" spc="-5">
                <a:latin typeface="Times New Roman"/>
                <a:cs typeface="Times New Roman"/>
              </a:rPr>
              <a:t>he </a:t>
            </a:r>
            <a:r>
              <a:rPr dirty="0" sz="1450" spc="-10">
                <a:latin typeface="Times New Roman"/>
                <a:cs typeface="Times New Roman"/>
              </a:rPr>
              <a:t>been privy to  </a:t>
            </a:r>
            <a:r>
              <a:rPr dirty="0" sz="1450" spc="-5">
                <a:latin typeface="Times New Roman"/>
                <a:cs typeface="Times New Roman"/>
              </a:rPr>
              <a:t>young </a:t>
            </a:r>
            <a:r>
              <a:rPr dirty="0" sz="1450" spc="-10">
                <a:latin typeface="Times New Roman"/>
                <a:cs typeface="Times New Roman"/>
              </a:rPr>
              <a:t>Geraldine's death </a:t>
            </a:r>
            <a:r>
              <a:rPr dirty="0" sz="1450" spc="-5">
                <a:latin typeface="Times New Roman"/>
                <a:cs typeface="Times New Roman"/>
              </a:rPr>
              <a:t>he </a:t>
            </a:r>
            <a:r>
              <a:rPr dirty="0" sz="1450" spc="-10">
                <a:latin typeface="Times New Roman"/>
                <a:cs typeface="Times New Roman"/>
              </a:rPr>
              <a:t>would never have despatched the </a:t>
            </a:r>
            <a:r>
              <a:rPr dirty="0" sz="1450" spc="-5">
                <a:latin typeface="Times New Roman"/>
                <a:cs typeface="Times New Roman"/>
              </a:rPr>
              <a:t>body </a:t>
            </a:r>
            <a:r>
              <a:rPr dirty="0" sz="1450" spc="-10">
                <a:latin typeface="Times New Roman"/>
                <a:cs typeface="Times New Roman"/>
              </a:rPr>
              <a:t>to the care  </a:t>
            </a:r>
            <a:r>
              <a:rPr dirty="0" sz="1450" spc="-5">
                <a:latin typeface="Times New Roman"/>
                <a:cs typeface="Times New Roman"/>
              </a:rPr>
              <a:t>of </a:t>
            </a:r>
            <a:r>
              <a:rPr dirty="0" sz="1450" spc="-10">
                <a:latin typeface="Times New Roman"/>
                <a:cs typeface="Times New Roman"/>
              </a:rPr>
              <a:t>the actual</a:t>
            </a:r>
            <a:r>
              <a:rPr dirty="0" sz="1450" spc="-5">
                <a:latin typeface="Times New Roman"/>
                <a:cs typeface="Times New Roman"/>
              </a:rPr>
              <a:t> </a:t>
            </a:r>
            <a:r>
              <a:rPr dirty="0" sz="1450" spc="-10">
                <a:latin typeface="Times New Roman"/>
                <a:cs typeface="Times New Roman"/>
              </a:rPr>
              <a:t>criminal."</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 actual criminal!" repeated Silas in</a:t>
            </a:r>
            <a:r>
              <a:rPr dirty="0" sz="1450" spc="20">
                <a:latin typeface="Times New Roman"/>
                <a:cs typeface="Times New Roman"/>
              </a:rPr>
              <a:t> </a:t>
            </a:r>
            <a:r>
              <a:rPr dirty="0" sz="1450" spc="-10">
                <a:latin typeface="Times New Roman"/>
                <a:cs typeface="Times New Roman"/>
              </a:rPr>
              <a:t>astonishment.</a:t>
            </a:r>
            <a:endParaRPr sz="1450">
              <a:latin typeface="Times New Roman"/>
              <a:cs typeface="Times New Roman"/>
            </a:endParaRPr>
          </a:p>
          <a:p>
            <a:pPr algn="just" marL="12700" marR="6350">
              <a:lnSpc>
                <a:spcPts val="1730"/>
              </a:lnSpc>
              <a:spcBef>
                <a:spcPts val="920"/>
              </a:spcBef>
            </a:pPr>
            <a:r>
              <a:rPr dirty="0" sz="1450" spc="-10">
                <a:latin typeface="Times New Roman"/>
                <a:cs typeface="Times New Roman"/>
              </a:rPr>
              <a:t>"Even </a:t>
            </a:r>
            <a:r>
              <a:rPr dirty="0" sz="1450" spc="-5">
                <a:latin typeface="Times New Roman"/>
                <a:cs typeface="Times New Roman"/>
              </a:rPr>
              <a:t>so," </a:t>
            </a:r>
            <a:r>
              <a:rPr dirty="0" sz="1450" spc="-10">
                <a:latin typeface="Times New Roman"/>
                <a:cs typeface="Times New Roman"/>
              </a:rPr>
              <a:t>returned the Prince. "This </a:t>
            </a:r>
            <a:r>
              <a:rPr dirty="0" sz="1450" spc="-20">
                <a:latin typeface="Times New Roman"/>
                <a:cs typeface="Times New Roman"/>
              </a:rPr>
              <a:t>letter, </a:t>
            </a:r>
            <a:r>
              <a:rPr dirty="0" sz="1450" spc="-10">
                <a:latin typeface="Times New Roman"/>
                <a:cs typeface="Times New Roman"/>
              </a:rPr>
              <a:t>which the disposition </a:t>
            </a:r>
            <a:r>
              <a:rPr dirty="0" sz="1450" spc="-5">
                <a:latin typeface="Times New Roman"/>
                <a:cs typeface="Times New Roman"/>
              </a:rPr>
              <a:t>of </a:t>
            </a:r>
            <a:r>
              <a:rPr dirty="0" sz="1450" spc="-10">
                <a:latin typeface="Times New Roman"/>
                <a:cs typeface="Times New Roman"/>
              </a:rPr>
              <a:t>Almighty  Providence has so strangely delivered into my hands, was addressed to </a:t>
            </a:r>
            <a:r>
              <a:rPr dirty="0" sz="1450" spc="-5">
                <a:latin typeface="Times New Roman"/>
                <a:cs typeface="Times New Roman"/>
              </a:rPr>
              <a:t>no </a:t>
            </a:r>
            <a:r>
              <a:rPr dirty="0" sz="1450" spc="-10">
                <a:latin typeface="Times New Roman"/>
                <a:cs typeface="Times New Roman"/>
              </a:rPr>
              <a:t>less  </a:t>
            </a:r>
            <a:r>
              <a:rPr dirty="0" sz="1450" spc="-5">
                <a:latin typeface="Times New Roman"/>
                <a:cs typeface="Times New Roman"/>
              </a:rPr>
              <a:t>a </a:t>
            </a:r>
            <a:r>
              <a:rPr dirty="0" sz="1450" spc="-10">
                <a:latin typeface="Times New Roman"/>
                <a:cs typeface="Times New Roman"/>
              </a:rPr>
              <a:t>person than the criminal himself, the infamous President </a:t>
            </a:r>
            <a:r>
              <a:rPr dirty="0" sz="1450" spc="-5">
                <a:latin typeface="Times New Roman"/>
                <a:cs typeface="Times New Roman"/>
              </a:rPr>
              <a:t>of </a:t>
            </a:r>
            <a:r>
              <a:rPr dirty="0" sz="1450" spc="-10">
                <a:latin typeface="Times New Roman"/>
                <a:cs typeface="Times New Roman"/>
              </a:rPr>
              <a:t>the Suicide Club.  Seek to pry </a:t>
            </a:r>
            <a:r>
              <a:rPr dirty="0" sz="1450" spc="-5">
                <a:latin typeface="Times New Roman"/>
                <a:cs typeface="Times New Roman"/>
              </a:rPr>
              <a:t>no </a:t>
            </a:r>
            <a:r>
              <a:rPr dirty="0" sz="1450" spc="-10">
                <a:latin typeface="Times New Roman"/>
                <a:cs typeface="Times New Roman"/>
              </a:rPr>
              <a:t>further in these perilous </a:t>
            </a:r>
            <a:r>
              <a:rPr dirty="0" sz="1450" spc="-15">
                <a:latin typeface="Times New Roman"/>
                <a:cs typeface="Times New Roman"/>
              </a:rPr>
              <a:t>affairs, </a:t>
            </a:r>
            <a:r>
              <a:rPr dirty="0" sz="1450" spc="-5">
                <a:latin typeface="Times New Roman"/>
                <a:cs typeface="Times New Roman"/>
              </a:rPr>
              <a:t>but </a:t>
            </a:r>
            <a:r>
              <a:rPr dirty="0" sz="1450" spc="-10">
                <a:latin typeface="Times New Roman"/>
                <a:cs typeface="Times New Roman"/>
              </a:rPr>
              <a:t>content yourself with </a:t>
            </a:r>
            <a:r>
              <a:rPr dirty="0" sz="1450" spc="-5">
                <a:latin typeface="Times New Roman"/>
                <a:cs typeface="Times New Roman"/>
              </a:rPr>
              <a:t>your  </a:t>
            </a:r>
            <a:r>
              <a:rPr dirty="0" sz="1450" spc="-10">
                <a:latin typeface="Times New Roman"/>
                <a:cs typeface="Times New Roman"/>
              </a:rPr>
              <a:t>own miraculous escape, and leave this house at once. </a:t>
            </a:r>
            <a:r>
              <a:rPr dirty="0" sz="1450" spc="-5">
                <a:latin typeface="Times New Roman"/>
                <a:cs typeface="Times New Roman"/>
              </a:rPr>
              <a:t>I </a:t>
            </a:r>
            <a:r>
              <a:rPr dirty="0" sz="1450" spc="-10">
                <a:latin typeface="Times New Roman"/>
                <a:cs typeface="Times New Roman"/>
              </a:rPr>
              <a:t>have pressing </a:t>
            </a:r>
            <a:r>
              <a:rPr dirty="0" sz="1450" spc="-15">
                <a:latin typeface="Times New Roman"/>
                <a:cs typeface="Times New Roman"/>
              </a:rPr>
              <a:t>affairs,  </a:t>
            </a:r>
            <a:r>
              <a:rPr dirty="0" sz="1450" spc="-10">
                <a:latin typeface="Times New Roman"/>
                <a:cs typeface="Times New Roman"/>
              </a:rPr>
              <a:t>and must arrange at once about this </a:t>
            </a:r>
            <a:r>
              <a:rPr dirty="0" sz="1450" spc="-5">
                <a:latin typeface="Times New Roman"/>
                <a:cs typeface="Times New Roman"/>
              </a:rPr>
              <a:t>poor </a:t>
            </a:r>
            <a:r>
              <a:rPr dirty="0" sz="1450" spc="-30">
                <a:latin typeface="Times New Roman"/>
                <a:cs typeface="Times New Roman"/>
              </a:rPr>
              <a:t>clay, </a:t>
            </a:r>
            <a:r>
              <a:rPr dirty="0" sz="1450" spc="-10">
                <a:latin typeface="Times New Roman"/>
                <a:cs typeface="Times New Roman"/>
              </a:rPr>
              <a:t>which was so lately </a:t>
            </a:r>
            <a:r>
              <a:rPr dirty="0" sz="1450" spc="-5">
                <a:latin typeface="Times New Roman"/>
                <a:cs typeface="Times New Roman"/>
              </a:rPr>
              <a:t>a </a:t>
            </a:r>
            <a:r>
              <a:rPr dirty="0" sz="1450" spc="-10">
                <a:latin typeface="Times New Roman"/>
                <a:cs typeface="Times New Roman"/>
              </a:rPr>
              <a:t>gallant  and handsome</a:t>
            </a:r>
            <a:r>
              <a:rPr dirty="0" sz="1450" spc="-5">
                <a:latin typeface="Times New Roman"/>
                <a:cs typeface="Times New Roman"/>
              </a:rPr>
              <a:t> youth."</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Silas took </a:t>
            </a:r>
            <a:r>
              <a:rPr dirty="0" sz="1450" spc="-5">
                <a:latin typeface="Times New Roman"/>
                <a:cs typeface="Times New Roman"/>
              </a:rPr>
              <a:t>a </a:t>
            </a:r>
            <a:r>
              <a:rPr dirty="0" sz="1450" spc="-10">
                <a:latin typeface="Times New Roman"/>
                <a:cs typeface="Times New Roman"/>
              </a:rPr>
              <a:t>grateful and submissive leave </a:t>
            </a:r>
            <a:r>
              <a:rPr dirty="0" sz="1450" spc="-5">
                <a:latin typeface="Times New Roman"/>
                <a:cs typeface="Times New Roman"/>
              </a:rPr>
              <a:t>of </a:t>
            </a:r>
            <a:r>
              <a:rPr dirty="0" sz="1450" spc="-10">
                <a:latin typeface="Times New Roman"/>
                <a:cs typeface="Times New Roman"/>
              </a:rPr>
              <a:t>Prince Florizel, </a:t>
            </a:r>
            <a:r>
              <a:rPr dirty="0" sz="1450" spc="-5">
                <a:latin typeface="Times New Roman"/>
                <a:cs typeface="Times New Roman"/>
              </a:rPr>
              <a:t>but he </a:t>
            </a:r>
            <a:r>
              <a:rPr dirty="0" sz="1450" spc="-10">
                <a:latin typeface="Times New Roman"/>
                <a:cs typeface="Times New Roman"/>
              </a:rPr>
              <a:t>lingered in  Box Court until </a:t>
            </a:r>
            <a:r>
              <a:rPr dirty="0" sz="1450" spc="-5">
                <a:latin typeface="Times New Roman"/>
                <a:cs typeface="Times New Roman"/>
              </a:rPr>
              <a:t>he </a:t>
            </a:r>
            <a:r>
              <a:rPr dirty="0" sz="1450" spc="-10">
                <a:latin typeface="Times New Roman"/>
                <a:cs typeface="Times New Roman"/>
              </a:rPr>
              <a:t>saw him depart in </a:t>
            </a:r>
            <a:r>
              <a:rPr dirty="0" sz="1450" spc="-5">
                <a:latin typeface="Times New Roman"/>
                <a:cs typeface="Times New Roman"/>
              </a:rPr>
              <a:t>a </a:t>
            </a:r>
            <a:r>
              <a:rPr dirty="0" sz="1450" spc="-10">
                <a:latin typeface="Times New Roman"/>
                <a:cs typeface="Times New Roman"/>
              </a:rPr>
              <a:t>splendid carriage </a:t>
            </a:r>
            <a:r>
              <a:rPr dirty="0" sz="1450" spc="-5">
                <a:latin typeface="Times New Roman"/>
                <a:cs typeface="Times New Roman"/>
              </a:rPr>
              <a:t>on a </a:t>
            </a:r>
            <a:r>
              <a:rPr dirty="0" sz="1450" spc="-10">
                <a:latin typeface="Times New Roman"/>
                <a:cs typeface="Times New Roman"/>
              </a:rPr>
              <a:t>visit to Colonel  Henderson </a:t>
            </a:r>
            <a:r>
              <a:rPr dirty="0" sz="1450" spc="-5">
                <a:latin typeface="Times New Roman"/>
                <a:cs typeface="Times New Roman"/>
              </a:rPr>
              <a:t>of </a:t>
            </a:r>
            <a:r>
              <a:rPr dirty="0" sz="1450" spc="-10">
                <a:latin typeface="Times New Roman"/>
                <a:cs typeface="Times New Roman"/>
              </a:rPr>
              <a:t>the police. Republican as </a:t>
            </a:r>
            <a:r>
              <a:rPr dirty="0" sz="1450" spc="-5">
                <a:latin typeface="Times New Roman"/>
                <a:cs typeface="Times New Roman"/>
              </a:rPr>
              <a:t>he </a:t>
            </a:r>
            <a:r>
              <a:rPr dirty="0" sz="1450" spc="-10">
                <a:latin typeface="Times New Roman"/>
                <a:cs typeface="Times New Roman"/>
              </a:rPr>
              <a:t>was, the </a:t>
            </a:r>
            <a:r>
              <a:rPr dirty="0" sz="1450" spc="-5">
                <a:latin typeface="Times New Roman"/>
                <a:cs typeface="Times New Roman"/>
              </a:rPr>
              <a:t>young </a:t>
            </a:r>
            <a:r>
              <a:rPr dirty="0" sz="1450" spc="-10">
                <a:latin typeface="Times New Roman"/>
                <a:cs typeface="Times New Roman"/>
              </a:rPr>
              <a:t>American took </a:t>
            </a:r>
            <a:r>
              <a:rPr dirty="0" sz="1450" spc="-15">
                <a:latin typeface="Times New Roman"/>
                <a:cs typeface="Times New Roman"/>
              </a:rPr>
              <a:t>off  </a:t>
            </a:r>
            <a:r>
              <a:rPr dirty="0" sz="1450" spc="-10">
                <a:latin typeface="Times New Roman"/>
                <a:cs typeface="Times New Roman"/>
              </a:rPr>
              <a:t>his hat with almost </a:t>
            </a:r>
            <a:r>
              <a:rPr dirty="0" sz="1450" spc="-5">
                <a:latin typeface="Times New Roman"/>
                <a:cs typeface="Times New Roman"/>
              </a:rPr>
              <a:t>a </a:t>
            </a:r>
            <a:r>
              <a:rPr dirty="0" sz="1450" spc="-10">
                <a:latin typeface="Times New Roman"/>
                <a:cs typeface="Times New Roman"/>
              </a:rPr>
              <a:t>sentiment </a:t>
            </a:r>
            <a:r>
              <a:rPr dirty="0" sz="1450" spc="-5">
                <a:latin typeface="Times New Roman"/>
                <a:cs typeface="Times New Roman"/>
              </a:rPr>
              <a:t>of </a:t>
            </a:r>
            <a:r>
              <a:rPr dirty="0" sz="1450" spc="-10">
                <a:latin typeface="Times New Roman"/>
                <a:cs typeface="Times New Roman"/>
              </a:rPr>
              <a:t>devotion to the retreating carriage. And the  same </a:t>
            </a:r>
            <a:r>
              <a:rPr dirty="0" sz="1450" spc="-5">
                <a:latin typeface="Times New Roman"/>
                <a:cs typeface="Times New Roman"/>
              </a:rPr>
              <a:t>night he </a:t>
            </a:r>
            <a:r>
              <a:rPr dirty="0" sz="1450" spc="-10">
                <a:latin typeface="Times New Roman"/>
                <a:cs typeface="Times New Roman"/>
              </a:rPr>
              <a:t>started </a:t>
            </a:r>
            <a:r>
              <a:rPr dirty="0" sz="1450" spc="-5">
                <a:latin typeface="Times New Roman"/>
                <a:cs typeface="Times New Roman"/>
              </a:rPr>
              <a:t>by </a:t>
            </a:r>
            <a:r>
              <a:rPr dirty="0" sz="1450" spc="-10">
                <a:latin typeface="Times New Roman"/>
                <a:cs typeface="Times New Roman"/>
              </a:rPr>
              <a:t>rail </a:t>
            </a:r>
            <a:r>
              <a:rPr dirty="0" sz="1450" spc="-5">
                <a:latin typeface="Times New Roman"/>
                <a:cs typeface="Times New Roman"/>
              </a:rPr>
              <a:t>on </a:t>
            </a:r>
            <a:r>
              <a:rPr dirty="0" sz="1450" spc="-10">
                <a:latin typeface="Times New Roman"/>
                <a:cs typeface="Times New Roman"/>
              </a:rPr>
              <a:t>his return to</a:t>
            </a:r>
            <a:r>
              <a:rPr dirty="0" sz="1450" spc="15">
                <a:latin typeface="Times New Roman"/>
                <a:cs typeface="Times New Roman"/>
              </a:rPr>
              <a:t> </a:t>
            </a:r>
            <a:r>
              <a:rPr dirty="0" sz="1450" spc="-10">
                <a:latin typeface="Times New Roman"/>
                <a:cs typeface="Times New Roman"/>
              </a:rPr>
              <a:t>Paris.</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Here (observes my Arabian author) is the end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HISTORY </a:t>
            </a:r>
            <a:r>
              <a:rPr dirty="0" sz="1450" spc="-10">
                <a:latin typeface="Times New Roman"/>
                <a:cs typeface="Times New Roman"/>
              </a:rPr>
              <a:t>OF THE  PHYSICIAN AND THE </a:t>
            </a:r>
            <a:r>
              <a:rPr dirty="0" sz="1450" spc="-35">
                <a:latin typeface="Times New Roman"/>
                <a:cs typeface="Times New Roman"/>
              </a:rPr>
              <a:t>SARATOGA </a:t>
            </a:r>
            <a:r>
              <a:rPr dirty="0" sz="1450" spc="-10">
                <a:latin typeface="Times New Roman"/>
                <a:cs typeface="Times New Roman"/>
              </a:rPr>
              <a:t>TRUNK. Omitting some reflections </a:t>
            </a:r>
            <a:r>
              <a:rPr dirty="0" sz="1450" spc="-5">
                <a:latin typeface="Times New Roman"/>
                <a:cs typeface="Times New Roman"/>
              </a:rPr>
              <a:t>on  </a:t>
            </a:r>
            <a:r>
              <a:rPr dirty="0" sz="1450" spc="-10">
                <a:latin typeface="Times New Roman"/>
                <a:cs typeface="Times New Roman"/>
              </a:rPr>
              <a:t>the power </a:t>
            </a:r>
            <a:r>
              <a:rPr dirty="0" sz="1450" spc="-5">
                <a:latin typeface="Times New Roman"/>
                <a:cs typeface="Times New Roman"/>
              </a:rPr>
              <a:t>of </a:t>
            </a:r>
            <a:r>
              <a:rPr dirty="0" sz="1450" spc="-10">
                <a:latin typeface="Times New Roman"/>
                <a:cs typeface="Times New Roman"/>
              </a:rPr>
              <a:t>Providence, highly pertinent in the original, </a:t>
            </a:r>
            <a:r>
              <a:rPr dirty="0" sz="1450" spc="-5">
                <a:latin typeface="Times New Roman"/>
                <a:cs typeface="Times New Roman"/>
              </a:rPr>
              <a:t>but </a:t>
            </a:r>
            <a:r>
              <a:rPr dirty="0" sz="1450" spc="-10">
                <a:latin typeface="Times New Roman"/>
                <a:cs typeface="Times New Roman"/>
              </a:rPr>
              <a:t>little suited to  </a:t>
            </a:r>
            <a:r>
              <a:rPr dirty="0" sz="1450" spc="-5">
                <a:latin typeface="Times New Roman"/>
                <a:cs typeface="Times New Roman"/>
              </a:rPr>
              <a:t>our </a:t>
            </a:r>
            <a:r>
              <a:rPr dirty="0" sz="1450" spc="-10">
                <a:latin typeface="Times New Roman"/>
                <a:cs typeface="Times New Roman"/>
              </a:rPr>
              <a:t>occiddental taste, </a:t>
            </a:r>
            <a:r>
              <a:rPr dirty="0" sz="1450" spc="-5">
                <a:latin typeface="Times New Roman"/>
                <a:cs typeface="Times New Roman"/>
              </a:rPr>
              <a:t>I </a:t>
            </a:r>
            <a:r>
              <a:rPr dirty="0" sz="1450" spc="-10">
                <a:latin typeface="Times New Roman"/>
                <a:cs typeface="Times New Roman"/>
              </a:rPr>
              <a:t>shall only add that </a:t>
            </a:r>
            <a:r>
              <a:rPr dirty="0" sz="1450" spc="-35">
                <a:latin typeface="Times New Roman"/>
                <a:cs typeface="Times New Roman"/>
              </a:rPr>
              <a:t>Mr. </a:t>
            </a:r>
            <a:r>
              <a:rPr dirty="0" sz="1450" spc="-10">
                <a:latin typeface="Times New Roman"/>
                <a:cs typeface="Times New Roman"/>
              </a:rPr>
              <a:t>Scuddamore has already begun  to mount the ladder </a:t>
            </a:r>
            <a:r>
              <a:rPr dirty="0" sz="1450" spc="-5">
                <a:latin typeface="Times New Roman"/>
                <a:cs typeface="Times New Roman"/>
              </a:rPr>
              <a:t>of </a:t>
            </a:r>
            <a:r>
              <a:rPr dirty="0" sz="1450" spc="-10">
                <a:latin typeface="Times New Roman"/>
                <a:cs typeface="Times New Roman"/>
              </a:rPr>
              <a:t>political fame, and </a:t>
            </a:r>
            <a:r>
              <a:rPr dirty="0" sz="1450" spc="-5">
                <a:latin typeface="Times New Roman"/>
                <a:cs typeface="Times New Roman"/>
              </a:rPr>
              <a:t>by </a:t>
            </a:r>
            <a:r>
              <a:rPr dirty="0" sz="1450" spc="-10">
                <a:latin typeface="Times New Roman"/>
                <a:cs typeface="Times New Roman"/>
              </a:rPr>
              <a:t>last advices was the </a:t>
            </a:r>
            <a:r>
              <a:rPr dirty="0" sz="1450" spc="-15">
                <a:latin typeface="Times New Roman"/>
                <a:cs typeface="Times New Roman"/>
              </a:rPr>
              <a:t>Sheriff </a:t>
            </a:r>
            <a:r>
              <a:rPr dirty="0" sz="1450" spc="-5">
                <a:latin typeface="Times New Roman"/>
                <a:cs typeface="Times New Roman"/>
              </a:rPr>
              <a:t>of </a:t>
            </a:r>
            <a:r>
              <a:rPr dirty="0" sz="1450" spc="-10">
                <a:latin typeface="Times New Roman"/>
                <a:cs typeface="Times New Roman"/>
              </a:rPr>
              <a:t>his  native town.</a:t>
            </a:r>
            <a:endParaRPr sz="145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1148876"/>
            <a:ext cx="5807710" cy="886079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THE </a:t>
            </a:r>
            <a:r>
              <a:rPr dirty="0" sz="1450" spc="-15" b="1">
                <a:latin typeface="Times New Roman"/>
                <a:cs typeface="Times New Roman"/>
              </a:rPr>
              <a:t>ADVENTURE </a:t>
            </a:r>
            <a:r>
              <a:rPr dirty="0" sz="1450" spc="-10" b="1">
                <a:latin typeface="Times New Roman"/>
                <a:cs typeface="Times New Roman"/>
              </a:rPr>
              <a:t>OF THE </a:t>
            </a:r>
            <a:r>
              <a:rPr dirty="0" sz="1450" spc="-15" b="1">
                <a:latin typeface="Times New Roman"/>
                <a:cs typeface="Times New Roman"/>
              </a:rPr>
              <a:t>HANSOM</a:t>
            </a:r>
            <a:r>
              <a:rPr dirty="0" sz="1450" spc="-45" b="1">
                <a:latin typeface="Times New Roman"/>
                <a:cs typeface="Times New Roman"/>
              </a:rPr>
              <a:t> </a:t>
            </a:r>
            <a:r>
              <a:rPr dirty="0" sz="1450" spc="-10" b="1">
                <a:latin typeface="Times New Roman"/>
                <a:cs typeface="Times New Roman"/>
              </a:rPr>
              <a:t>CABS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Lieutenant Brackenbury Rich had greatly distinguished himself in </a:t>
            </a:r>
            <a:r>
              <a:rPr dirty="0" sz="1450" spc="-5">
                <a:latin typeface="Times New Roman"/>
                <a:cs typeface="Times New Roman"/>
              </a:rPr>
              <a:t>one of </a:t>
            </a:r>
            <a:r>
              <a:rPr dirty="0" sz="1450" spc="-10">
                <a:latin typeface="Times New Roman"/>
                <a:cs typeface="Times New Roman"/>
              </a:rPr>
              <a:t>the  lesser Indian hill wars. He it was who took the chieftain prisoner with his own  hand; his gallantry was universally applauded; and when </a:t>
            </a:r>
            <a:r>
              <a:rPr dirty="0" sz="1450" spc="-5">
                <a:latin typeface="Times New Roman"/>
                <a:cs typeface="Times New Roman"/>
              </a:rPr>
              <a:t>he </a:t>
            </a:r>
            <a:r>
              <a:rPr dirty="0" sz="1450" spc="-10">
                <a:latin typeface="Times New Roman"/>
                <a:cs typeface="Times New Roman"/>
              </a:rPr>
              <a:t>came home,  prostrated </a:t>
            </a:r>
            <a:r>
              <a:rPr dirty="0" sz="1450" spc="-5">
                <a:latin typeface="Times New Roman"/>
                <a:cs typeface="Times New Roman"/>
              </a:rPr>
              <a:t>by </a:t>
            </a:r>
            <a:r>
              <a:rPr dirty="0" sz="1450" spc="-10">
                <a:latin typeface="Times New Roman"/>
                <a:cs typeface="Times New Roman"/>
              </a:rPr>
              <a:t>an ugly sabre cut and </a:t>
            </a:r>
            <a:r>
              <a:rPr dirty="0" sz="1450" spc="-5">
                <a:latin typeface="Times New Roman"/>
                <a:cs typeface="Times New Roman"/>
              </a:rPr>
              <a:t>a </a:t>
            </a:r>
            <a:r>
              <a:rPr dirty="0" sz="1450" spc="-10">
                <a:latin typeface="Times New Roman"/>
                <a:cs typeface="Times New Roman"/>
              </a:rPr>
              <a:t>protracted jungle </a:t>
            </a:r>
            <a:r>
              <a:rPr dirty="0" sz="1450" spc="-20">
                <a:latin typeface="Times New Roman"/>
                <a:cs typeface="Times New Roman"/>
              </a:rPr>
              <a:t>fever, </a:t>
            </a:r>
            <a:r>
              <a:rPr dirty="0" sz="1450" spc="-10">
                <a:latin typeface="Times New Roman"/>
                <a:cs typeface="Times New Roman"/>
              </a:rPr>
              <a:t>society was  prepared to welcome the Lieutenant as </a:t>
            </a:r>
            <a:r>
              <a:rPr dirty="0" sz="1450" spc="-5">
                <a:latin typeface="Times New Roman"/>
                <a:cs typeface="Times New Roman"/>
              </a:rPr>
              <a:t>a </a:t>
            </a:r>
            <a:r>
              <a:rPr dirty="0" sz="1450" spc="-10">
                <a:latin typeface="Times New Roman"/>
                <a:cs typeface="Times New Roman"/>
              </a:rPr>
              <a:t>celebrity </a:t>
            </a:r>
            <a:r>
              <a:rPr dirty="0" sz="1450" spc="-5">
                <a:latin typeface="Times New Roman"/>
                <a:cs typeface="Times New Roman"/>
              </a:rPr>
              <a:t>of </a:t>
            </a:r>
            <a:r>
              <a:rPr dirty="0" sz="1450" spc="-10">
                <a:latin typeface="Times New Roman"/>
                <a:cs typeface="Times New Roman"/>
              </a:rPr>
              <a:t>minor lustre. But his was  </a:t>
            </a:r>
            <a:r>
              <a:rPr dirty="0" sz="1450" spc="-5">
                <a:latin typeface="Times New Roman"/>
                <a:cs typeface="Times New Roman"/>
              </a:rPr>
              <a:t>a </a:t>
            </a:r>
            <a:r>
              <a:rPr dirty="0" sz="1450" spc="-10">
                <a:latin typeface="Times New Roman"/>
                <a:cs typeface="Times New Roman"/>
              </a:rPr>
              <a:t>character remarkable for unaffected modesty; adventure was dear to his  heart, </a:t>
            </a:r>
            <a:r>
              <a:rPr dirty="0" sz="1450" spc="-5">
                <a:latin typeface="Times New Roman"/>
                <a:cs typeface="Times New Roman"/>
              </a:rPr>
              <a:t>but he </a:t>
            </a:r>
            <a:r>
              <a:rPr dirty="0" sz="1450" spc="-10">
                <a:latin typeface="Times New Roman"/>
                <a:cs typeface="Times New Roman"/>
              </a:rPr>
              <a:t>cared little for adulation; and </a:t>
            </a:r>
            <a:r>
              <a:rPr dirty="0" sz="1450" spc="-5">
                <a:latin typeface="Times New Roman"/>
                <a:cs typeface="Times New Roman"/>
              </a:rPr>
              <a:t>he </a:t>
            </a:r>
            <a:r>
              <a:rPr dirty="0" sz="1450" spc="-10">
                <a:latin typeface="Times New Roman"/>
                <a:cs typeface="Times New Roman"/>
              </a:rPr>
              <a:t>waited at foreign watering-  places and in Algiers until the fame </a:t>
            </a:r>
            <a:r>
              <a:rPr dirty="0" sz="1450" spc="-5">
                <a:latin typeface="Times New Roman"/>
                <a:cs typeface="Times New Roman"/>
              </a:rPr>
              <a:t>of </a:t>
            </a:r>
            <a:r>
              <a:rPr dirty="0" sz="1450" spc="-10">
                <a:latin typeface="Times New Roman"/>
                <a:cs typeface="Times New Roman"/>
              </a:rPr>
              <a:t>his exploits had run through its nine  days' vitality and begun to </a:t>
            </a:r>
            <a:r>
              <a:rPr dirty="0" sz="1450" spc="-5">
                <a:latin typeface="Times New Roman"/>
                <a:cs typeface="Times New Roman"/>
              </a:rPr>
              <a:t>be </a:t>
            </a:r>
            <a:r>
              <a:rPr dirty="0" sz="1450" spc="-10">
                <a:latin typeface="Times New Roman"/>
                <a:cs typeface="Times New Roman"/>
              </a:rPr>
              <a:t>forgotten. He arrived in London at last, in the  early season, with as little observation as </a:t>
            </a:r>
            <a:r>
              <a:rPr dirty="0" sz="1450" spc="-5">
                <a:latin typeface="Times New Roman"/>
                <a:cs typeface="Times New Roman"/>
              </a:rPr>
              <a:t>he </a:t>
            </a:r>
            <a:r>
              <a:rPr dirty="0" sz="1450" spc="-10">
                <a:latin typeface="Times New Roman"/>
                <a:cs typeface="Times New Roman"/>
              </a:rPr>
              <a:t>could desire; and as </a:t>
            </a:r>
            <a:r>
              <a:rPr dirty="0" sz="1450" spc="-5">
                <a:latin typeface="Times New Roman"/>
                <a:cs typeface="Times New Roman"/>
              </a:rPr>
              <a:t>he </a:t>
            </a:r>
            <a:r>
              <a:rPr dirty="0" sz="1450" spc="-10">
                <a:latin typeface="Times New Roman"/>
                <a:cs typeface="Times New Roman"/>
              </a:rPr>
              <a:t>was an  orphan and had </a:t>
            </a:r>
            <a:r>
              <a:rPr dirty="0" sz="1450" spc="-5">
                <a:latin typeface="Times New Roman"/>
                <a:cs typeface="Times New Roman"/>
              </a:rPr>
              <a:t>none but </a:t>
            </a:r>
            <a:r>
              <a:rPr dirty="0" sz="1450" spc="-10">
                <a:latin typeface="Times New Roman"/>
                <a:cs typeface="Times New Roman"/>
              </a:rPr>
              <a:t>distant relatives who lived in the provinces, it was  almost as </a:t>
            </a:r>
            <a:r>
              <a:rPr dirty="0" sz="1450" spc="-5">
                <a:latin typeface="Times New Roman"/>
                <a:cs typeface="Times New Roman"/>
              </a:rPr>
              <a:t>a </a:t>
            </a:r>
            <a:r>
              <a:rPr dirty="0" sz="1450" spc="-10">
                <a:latin typeface="Times New Roman"/>
                <a:cs typeface="Times New Roman"/>
              </a:rPr>
              <a:t>foreigner that </a:t>
            </a:r>
            <a:r>
              <a:rPr dirty="0" sz="1450" spc="-5">
                <a:latin typeface="Times New Roman"/>
                <a:cs typeface="Times New Roman"/>
              </a:rPr>
              <a:t>he </a:t>
            </a:r>
            <a:r>
              <a:rPr dirty="0" sz="1450" spc="-10">
                <a:latin typeface="Times New Roman"/>
                <a:cs typeface="Times New Roman"/>
              </a:rPr>
              <a:t>installed himself in the capital </a:t>
            </a:r>
            <a:r>
              <a:rPr dirty="0" sz="1450" spc="-5">
                <a:latin typeface="Times New Roman"/>
                <a:cs typeface="Times New Roman"/>
              </a:rPr>
              <a:t>of </a:t>
            </a:r>
            <a:r>
              <a:rPr dirty="0" sz="1450" spc="-10">
                <a:latin typeface="Times New Roman"/>
                <a:cs typeface="Times New Roman"/>
              </a:rPr>
              <a:t>the country for  which </a:t>
            </a:r>
            <a:r>
              <a:rPr dirty="0" sz="1450" spc="-5">
                <a:latin typeface="Times New Roman"/>
                <a:cs typeface="Times New Roman"/>
              </a:rPr>
              <a:t>he </a:t>
            </a:r>
            <a:r>
              <a:rPr dirty="0" sz="1450" spc="-10">
                <a:latin typeface="Times New Roman"/>
                <a:cs typeface="Times New Roman"/>
              </a:rPr>
              <a:t>had shed his</a:t>
            </a:r>
            <a:r>
              <a:rPr dirty="0" sz="1450" spc="5">
                <a:latin typeface="Times New Roman"/>
                <a:cs typeface="Times New Roman"/>
              </a:rPr>
              <a:t> </a:t>
            </a:r>
            <a:r>
              <a:rPr dirty="0" sz="1450" spc="-5">
                <a:latin typeface="Times New Roman"/>
                <a:cs typeface="Times New Roman"/>
              </a:rPr>
              <a:t>blood.</a:t>
            </a:r>
            <a:endParaRPr sz="1450">
              <a:latin typeface="Times New Roman"/>
              <a:cs typeface="Times New Roman"/>
            </a:endParaRPr>
          </a:p>
          <a:p>
            <a:pPr algn="just" marL="12700" marR="6350">
              <a:lnSpc>
                <a:spcPts val="1730"/>
              </a:lnSpc>
              <a:spcBef>
                <a:spcPts val="840"/>
              </a:spcBef>
            </a:pPr>
            <a:r>
              <a:rPr dirty="0" sz="1450" spc="-10">
                <a:latin typeface="Times New Roman"/>
                <a:cs typeface="Times New Roman"/>
              </a:rPr>
              <a:t>On the day following his arrival </a:t>
            </a:r>
            <a:r>
              <a:rPr dirty="0" sz="1450" spc="-5">
                <a:latin typeface="Times New Roman"/>
                <a:cs typeface="Times New Roman"/>
              </a:rPr>
              <a:t>he </a:t>
            </a:r>
            <a:r>
              <a:rPr dirty="0" sz="1450" spc="-10">
                <a:latin typeface="Times New Roman"/>
                <a:cs typeface="Times New Roman"/>
              </a:rPr>
              <a:t>dined alone at </a:t>
            </a:r>
            <a:r>
              <a:rPr dirty="0" sz="1450" spc="-5">
                <a:latin typeface="Times New Roman"/>
                <a:cs typeface="Times New Roman"/>
              </a:rPr>
              <a:t>a </a:t>
            </a:r>
            <a:r>
              <a:rPr dirty="0" sz="1450" spc="-10">
                <a:latin typeface="Times New Roman"/>
                <a:cs typeface="Times New Roman"/>
              </a:rPr>
              <a:t>military club. He shook  hands with </a:t>
            </a:r>
            <a:r>
              <a:rPr dirty="0" sz="1450" spc="-5">
                <a:latin typeface="Times New Roman"/>
                <a:cs typeface="Times New Roman"/>
              </a:rPr>
              <a:t>a </a:t>
            </a:r>
            <a:r>
              <a:rPr dirty="0" sz="1450" spc="-10">
                <a:latin typeface="Times New Roman"/>
                <a:cs typeface="Times New Roman"/>
              </a:rPr>
              <a:t>few old comrades, and received their warm congratulations;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one </a:t>
            </a:r>
            <a:r>
              <a:rPr dirty="0" sz="1450" spc="-10">
                <a:latin typeface="Times New Roman"/>
                <a:cs typeface="Times New Roman"/>
              </a:rPr>
              <a:t>and all had some engagement for the evening, </a:t>
            </a:r>
            <a:r>
              <a:rPr dirty="0" sz="1450" spc="-5">
                <a:latin typeface="Times New Roman"/>
                <a:cs typeface="Times New Roman"/>
              </a:rPr>
              <a:t>he </a:t>
            </a:r>
            <a:r>
              <a:rPr dirty="0" sz="1450" spc="-10">
                <a:latin typeface="Times New Roman"/>
                <a:cs typeface="Times New Roman"/>
              </a:rPr>
              <a:t>found himself left  entirely to his own resources. He was in dress, for </a:t>
            </a:r>
            <a:r>
              <a:rPr dirty="0" sz="1450" spc="-5">
                <a:latin typeface="Times New Roman"/>
                <a:cs typeface="Times New Roman"/>
              </a:rPr>
              <a:t>he </a:t>
            </a:r>
            <a:r>
              <a:rPr dirty="0" sz="1450" spc="-10">
                <a:latin typeface="Times New Roman"/>
                <a:cs typeface="Times New Roman"/>
              </a:rPr>
              <a:t>had entertained the  notion </a:t>
            </a:r>
            <a:r>
              <a:rPr dirty="0" sz="1450" spc="-5">
                <a:latin typeface="Times New Roman"/>
                <a:cs typeface="Times New Roman"/>
              </a:rPr>
              <a:t>of </a:t>
            </a:r>
            <a:r>
              <a:rPr dirty="0" sz="1450" spc="-10">
                <a:latin typeface="Times New Roman"/>
                <a:cs typeface="Times New Roman"/>
              </a:rPr>
              <a:t>visiting </a:t>
            </a:r>
            <a:r>
              <a:rPr dirty="0" sz="1450" spc="-5">
                <a:latin typeface="Times New Roman"/>
                <a:cs typeface="Times New Roman"/>
              </a:rPr>
              <a:t>a </a:t>
            </a:r>
            <a:r>
              <a:rPr dirty="0" sz="1450" spc="-10">
                <a:latin typeface="Times New Roman"/>
                <a:cs typeface="Times New Roman"/>
              </a:rPr>
              <a:t>theatre. But the great city was new to him;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provincial school to </a:t>
            </a:r>
            <a:r>
              <a:rPr dirty="0" sz="1450" spc="-5">
                <a:latin typeface="Times New Roman"/>
                <a:cs typeface="Times New Roman"/>
              </a:rPr>
              <a:t>a </a:t>
            </a:r>
            <a:r>
              <a:rPr dirty="0" sz="1450" spc="-10">
                <a:latin typeface="Times New Roman"/>
                <a:cs typeface="Times New Roman"/>
              </a:rPr>
              <a:t>military college, and thence direct to the Eastern  Empire; and </a:t>
            </a:r>
            <a:r>
              <a:rPr dirty="0" sz="1450" spc="-5">
                <a:latin typeface="Times New Roman"/>
                <a:cs typeface="Times New Roman"/>
              </a:rPr>
              <a:t>he </a:t>
            </a:r>
            <a:r>
              <a:rPr dirty="0" sz="1450" spc="-10">
                <a:latin typeface="Times New Roman"/>
                <a:cs typeface="Times New Roman"/>
              </a:rPr>
              <a:t>promised himself </a:t>
            </a:r>
            <a:r>
              <a:rPr dirty="0" sz="1450" spc="-5">
                <a:latin typeface="Times New Roman"/>
                <a:cs typeface="Times New Roman"/>
              </a:rPr>
              <a:t>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delights in this world for  exploration. Swinging his cane, </a:t>
            </a:r>
            <a:r>
              <a:rPr dirty="0" sz="1450" spc="-5">
                <a:latin typeface="Times New Roman"/>
                <a:cs typeface="Times New Roman"/>
              </a:rPr>
              <a:t>he </a:t>
            </a:r>
            <a:r>
              <a:rPr dirty="0" sz="1450" spc="-10">
                <a:latin typeface="Times New Roman"/>
                <a:cs typeface="Times New Roman"/>
              </a:rPr>
              <a:t>took his way westward. It was </a:t>
            </a:r>
            <a:r>
              <a:rPr dirty="0" sz="1450" spc="-5">
                <a:latin typeface="Times New Roman"/>
                <a:cs typeface="Times New Roman"/>
              </a:rPr>
              <a:t>a </a:t>
            </a:r>
            <a:r>
              <a:rPr dirty="0" sz="1450" spc="-10">
                <a:latin typeface="Times New Roman"/>
                <a:cs typeface="Times New Roman"/>
              </a:rPr>
              <a:t>mild  evening, already dark, and now and then threatening rain. The succession </a:t>
            </a:r>
            <a:r>
              <a:rPr dirty="0" sz="1450" spc="-5">
                <a:latin typeface="Times New Roman"/>
                <a:cs typeface="Times New Roman"/>
              </a:rPr>
              <a:t>of  </a:t>
            </a:r>
            <a:r>
              <a:rPr dirty="0" sz="1450" spc="-10">
                <a:latin typeface="Times New Roman"/>
                <a:cs typeface="Times New Roman"/>
              </a:rPr>
              <a:t>faces in the lamplight stirred the Lieutenant's imagination; and it seemed to  him as if </a:t>
            </a:r>
            <a:r>
              <a:rPr dirty="0" sz="1450" spc="-5">
                <a:latin typeface="Times New Roman"/>
                <a:cs typeface="Times New Roman"/>
              </a:rPr>
              <a:t>he </a:t>
            </a:r>
            <a:r>
              <a:rPr dirty="0" sz="1450" spc="-10">
                <a:latin typeface="Times New Roman"/>
                <a:cs typeface="Times New Roman"/>
              </a:rPr>
              <a:t>could walk for ever in that stimulating city atmosphere and  surrounded </a:t>
            </a:r>
            <a:r>
              <a:rPr dirty="0" sz="1450" spc="-5">
                <a:latin typeface="Times New Roman"/>
                <a:cs typeface="Times New Roman"/>
              </a:rPr>
              <a:t>by </a:t>
            </a:r>
            <a:r>
              <a:rPr dirty="0" sz="1450" spc="-10">
                <a:latin typeface="Times New Roman"/>
                <a:cs typeface="Times New Roman"/>
              </a:rPr>
              <a:t>the mystery </a:t>
            </a:r>
            <a:r>
              <a:rPr dirty="0" sz="1450" spc="-5">
                <a:latin typeface="Times New Roman"/>
                <a:cs typeface="Times New Roman"/>
              </a:rPr>
              <a:t>of </a:t>
            </a:r>
            <a:r>
              <a:rPr dirty="0" sz="1450" spc="-10">
                <a:latin typeface="Times New Roman"/>
                <a:cs typeface="Times New Roman"/>
              </a:rPr>
              <a:t>four million private lives. He glanced at the  houses, and marvelled what was passing behind those warmly-lighted  windows; </a:t>
            </a:r>
            <a:r>
              <a:rPr dirty="0" sz="1450" spc="-5">
                <a:latin typeface="Times New Roman"/>
                <a:cs typeface="Times New Roman"/>
              </a:rPr>
              <a:t>he </a:t>
            </a:r>
            <a:r>
              <a:rPr dirty="0" sz="1450" spc="-10">
                <a:latin typeface="Times New Roman"/>
                <a:cs typeface="Times New Roman"/>
              </a:rPr>
              <a:t>looked into face after face, and saw them each intent </a:t>
            </a:r>
            <a:r>
              <a:rPr dirty="0" sz="1450" spc="-5">
                <a:latin typeface="Times New Roman"/>
                <a:cs typeface="Times New Roman"/>
              </a:rPr>
              <a:t>upon </a:t>
            </a:r>
            <a:r>
              <a:rPr dirty="0" sz="1450" spc="-10">
                <a:latin typeface="Times New Roman"/>
                <a:cs typeface="Times New Roman"/>
              </a:rPr>
              <a:t>some  unknown interest, criminal </a:t>
            </a:r>
            <a:r>
              <a:rPr dirty="0" sz="1450" spc="-5">
                <a:latin typeface="Times New Roman"/>
                <a:cs typeface="Times New Roman"/>
              </a:rPr>
              <a:t>or</a:t>
            </a:r>
            <a:r>
              <a:rPr dirty="0" sz="1450" spc="5">
                <a:latin typeface="Times New Roman"/>
                <a:cs typeface="Times New Roman"/>
              </a:rPr>
              <a:t> </a:t>
            </a:r>
            <a:r>
              <a:rPr dirty="0" sz="1450" spc="-20">
                <a:latin typeface="Times New Roman"/>
                <a:cs typeface="Times New Roman"/>
              </a:rPr>
              <a:t>kindly.</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"They talk </a:t>
            </a:r>
            <a:r>
              <a:rPr dirty="0" sz="1450" spc="-5">
                <a:latin typeface="Times New Roman"/>
                <a:cs typeface="Times New Roman"/>
              </a:rPr>
              <a:t>of </a:t>
            </a:r>
            <a:r>
              <a:rPr dirty="0" sz="1450" spc="-20">
                <a:latin typeface="Times New Roman"/>
                <a:cs typeface="Times New Roman"/>
              </a:rPr>
              <a:t>war," </a:t>
            </a:r>
            <a:r>
              <a:rPr dirty="0" sz="1450" spc="-5">
                <a:latin typeface="Times New Roman"/>
                <a:cs typeface="Times New Roman"/>
              </a:rPr>
              <a:t>he </a:t>
            </a:r>
            <a:r>
              <a:rPr dirty="0" sz="1450" spc="-10">
                <a:latin typeface="Times New Roman"/>
                <a:cs typeface="Times New Roman"/>
              </a:rPr>
              <a:t>thought, "but this is the great battlefield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mankind."</a:t>
            </a:r>
            <a:endParaRPr sz="1450">
              <a:latin typeface="Times New Roman"/>
              <a:cs typeface="Times New Roman"/>
            </a:endParaRPr>
          </a:p>
          <a:p>
            <a:pPr algn="just" marL="12700" marR="9525">
              <a:lnSpc>
                <a:spcPts val="1730"/>
              </a:lnSpc>
              <a:spcBef>
                <a:spcPts val="919"/>
              </a:spcBef>
            </a:pPr>
            <a:r>
              <a:rPr dirty="0" sz="1450" spc="-10">
                <a:latin typeface="Times New Roman"/>
                <a:cs typeface="Times New Roman"/>
              </a:rPr>
              <a:t>And then </a:t>
            </a:r>
            <a:r>
              <a:rPr dirty="0" sz="1450" spc="-5">
                <a:latin typeface="Times New Roman"/>
                <a:cs typeface="Times New Roman"/>
              </a:rPr>
              <a:t>he </a:t>
            </a:r>
            <a:r>
              <a:rPr dirty="0" sz="1450" spc="-10">
                <a:latin typeface="Times New Roman"/>
                <a:cs typeface="Times New Roman"/>
              </a:rPr>
              <a:t>began to wonder that </a:t>
            </a:r>
            <a:r>
              <a:rPr dirty="0" sz="1450" spc="-5">
                <a:latin typeface="Times New Roman"/>
                <a:cs typeface="Times New Roman"/>
              </a:rPr>
              <a:t>he </a:t>
            </a:r>
            <a:r>
              <a:rPr dirty="0" sz="1450" spc="-10">
                <a:latin typeface="Times New Roman"/>
                <a:cs typeface="Times New Roman"/>
              </a:rPr>
              <a:t>should walk so long in this complicated  scene, and </a:t>
            </a:r>
            <a:r>
              <a:rPr dirty="0" sz="1450" spc="-5">
                <a:latin typeface="Times New Roman"/>
                <a:cs typeface="Times New Roman"/>
              </a:rPr>
              <a:t>not </a:t>
            </a:r>
            <a:r>
              <a:rPr dirty="0" sz="1450" spc="-10">
                <a:latin typeface="Times New Roman"/>
                <a:cs typeface="Times New Roman"/>
              </a:rPr>
              <a:t>chance </a:t>
            </a:r>
            <a:r>
              <a:rPr dirty="0" sz="1450" spc="-5">
                <a:latin typeface="Times New Roman"/>
                <a:cs typeface="Times New Roman"/>
              </a:rPr>
              <a:t>upon </a:t>
            </a:r>
            <a:r>
              <a:rPr dirty="0" sz="1450" spc="-10">
                <a:latin typeface="Times New Roman"/>
                <a:cs typeface="Times New Roman"/>
              </a:rPr>
              <a:t>so much as the shadow </a:t>
            </a:r>
            <a:r>
              <a:rPr dirty="0" sz="1450" spc="-5">
                <a:latin typeface="Times New Roman"/>
                <a:cs typeface="Times New Roman"/>
              </a:rPr>
              <a:t>of </a:t>
            </a:r>
            <a:r>
              <a:rPr dirty="0" sz="1450" spc="-10">
                <a:latin typeface="Times New Roman"/>
                <a:cs typeface="Times New Roman"/>
              </a:rPr>
              <a:t>an adventure for  himself.</a:t>
            </a:r>
            <a:endParaRPr sz="1450">
              <a:latin typeface="Times New Roman"/>
              <a:cs typeface="Times New Roman"/>
            </a:endParaRPr>
          </a:p>
          <a:p>
            <a:pPr algn="just" marL="12700" marR="12700">
              <a:lnSpc>
                <a:spcPts val="1730"/>
              </a:lnSpc>
              <a:spcBef>
                <a:spcPts val="860"/>
              </a:spcBef>
            </a:pPr>
            <a:r>
              <a:rPr dirty="0" sz="1450" spc="-10">
                <a:latin typeface="Times New Roman"/>
                <a:cs typeface="Times New Roman"/>
              </a:rPr>
              <a:t>"All in </a:t>
            </a:r>
            <a:r>
              <a:rPr dirty="0" sz="1450" spc="-5">
                <a:latin typeface="Times New Roman"/>
                <a:cs typeface="Times New Roman"/>
              </a:rPr>
              <a:t>good </a:t>
            </a:r>
            <a:r>
              <a:rPr dirty="0" sz="1450" spc="-10">
                <a:latin typeface="Times New Roman"/>
                <a:cs typeface="Times New Roman"/>
              </a:rPr>
              <a:t>time," </a:t>
            </a:r>
            <a:r>
              <a:rPr dirty="0" sz="1450" spc="-5">
                <a:latin typeface="Times New Roman"/>
                <a:cs typeface="Times New Roman"/>
              </a:rPr>
              <a:t>he </a:t>
            </a:r>
            <a:r>
              <a:rPr dirty="0" sz="1450" spc="-10">
                <a:latin typeface="Times New Roman"/>
                <a:cs typeface="Times New Roman"/>
              </a:rPr>
              <a:t>reflected. "I am still </a:t>
            </a:r>
            <a:r>
              <a:rPr dirty="0" sz="1450" spc="-5">
                <a:latin typeface="Times New Roman"/>
                <a:cs typeface="Times New Roman"/>
              </a:rPr>
              <a:t>a </a:t>
            </a:r>
            <a:r>
              <a:rPr dirty="0" sz="1450" spc="-15">
                <a:latin typeface="Times New Roman"/>
                <a:cs typeface="Times New Roman"/>
              </a:rPr>
              <a:t>stranger, </a:t>
            </a:r>
            <a:r>
              <a:rPr dirty="0" sz="1450" spc="-10">
                <a:latin typeface="Times New Roman"/>
                <a:cs typeface="Times New Roman"/>
              </a:rPr>
              <a:t>and perhaps wear </a:t>
            </a:r>
            <a:r>
              <a:rPr dirty="0" sz="1450" spc="-5">
                <a:latin typeface="Times New Roman"/>
                <a:cs typeface="Times New Roman"/>
              </a:rPr>
              <a:t>a  </a:t>
            </a:r>
            <a:r>
              <a:rPr dirty="0" sz="1450" spc="-10">
                <a:latin typeface="Times New Roman"/>
                <a:cs typeface="Times New Roman"/>
              </a:rPr>
              <a:t>strange </a:t>
            </a:r>
            <a:r>
              <a:rPr dirty="0" sz="1450" spc="-30">
                <a:latin typeface="Times New Roman"/>
                <a:cs typeface="Times New Roman"/>
              </a:rPr>
              <a:t>air.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drawn into the eddy before</a:t>
            </a:r>
            <a:r>
              <a:rPr dirty="0" sz="1450" spc="65">
                <a:latin typeface="Times New Roman"/>
                <a:cs typeface="Times New Roman"/>
              </a:rPr>
              <a:t> </a:t>
            </a:r>
            <a:r>
              <a:rPr dirty="0" sz="1450" spc="-5">
                <a:latin typeface="Times New Roman"/>
                <a:cs typeface="Times New Roman"/>
              </a:rPr>
              <a:t>long."</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The</a:t>
            </a:r>
            <a:r>
              <a:rPr dirty="0" sz="1450" spc="50">
                <a:latin typeface="Times New Roman"/>
                <a:cs typeface="Times New Roman"/>
              </a:rPr>
              <a:t> </a:t>
            </a:r>
            <a:r>
              <a:rPr dirty="0" sz="1450" spc="-5">
                <a:latin typeface="Times New Roman"/>
                <a:cs typeface="Times New Roman"/>
              </a:rPr>
              <a:t>night</a:t>
            </a:r>
            <a:r>
              <a:rPr dirty="0" sz="1450" spc="55">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already</a:t>
            </a:r>
            <a:r>
              <a:rPr dirty="0" sz="1450" spc="55">
                <a:latin typeface="Times New Roman"/>
                <a:cs typeface="Times New Roman"/>
              </a:rPr>
              <a:t> </a:t>
            </a:r>
            <a:r>
              <a:rPr dirty="0" sz="1450" spc="-10">
                <a:latin typeface="Times New Roman"/>
                <a:cs typeface="Times New Roman"/>
              </a:rPr>
              <a:t>well</a:t>
            </a:r>
            <a:r>
              <a:rPr dirty="0" sz="1450" spc="55">
                <a:latin typeface="Times New Roman"/>
                <a:cs typeface="Times New Roman"/>
              </a:rPr>
              <a:t> </a:t>
            </a:r>
            <a:r>
              <a:rPr dirty="0" sz="1450" spc="-10">
                <a:latin typeface="Times New Roman"/>
                <a:cs typeface="Times New Roman"/>
              </a:rPr>
              <a:t>advanced</a:t>
            </a:r>
            <a:r>
              <a:rPr dirty="0" sz="1450" spc="55">
                <a:latin typeface="Times New Roman"/>
                <a:cs typeface="Times New Roman"/>
              </a:rPr>
              <a:t> </a:t>
            </a:r>
            <a:r>
              <a:rPr dirty="0" sz="1450" spc="-10">
                <a:latin typeface="Times New Roman"/>
                <a:cs typeface="Times New Roman"/>
              </a:rPr>
              <a:t>when</a:t>
            </a:r>
            <a:r>
              <a:rPr dirty="0" sz="1450" spc="55">
                <a:latin typeface="Times New Roman"/>
                <a:cs typeface="Times New Roman"/>
              </a:rPr>
              <a:t>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plump</a:t>
            </a:r>
            <a:r>
              <a:rPr dirty="0" sz="1450" spc="55">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cold</a:t>
            </a:r>
            <a:r>
              <a:rPr dirty="0" sz="1450" spc="55">
                <a:latin typeface="Times New Roman"/>
                <a:cs typeface="Times New Roman"/>
              </a:rPr>
              <a:t> </a:t>
            </a:r>
            <a:r>
              <a:rPr dirty="0" sz="1450" spc="-10">
                <a:latin typeface="Times New Roman"/>
                <a:cs typeface="Times New Roman"/>
              </a:rPr>
              <a:t>rain</a:t>
            </a:r>
            <a:r>
              <a:rPr dirty="0" sz="1450" spc="55">
                <a:latin typeface="Times New Roman"/>
                <a:cs typeface="Times New Roman"/>
              </a:rPr>
              <a:t> </a:t>
            </a:r>
            <a:r>
              <a:rPr dirty="0" sz="1450" spc="-10">
                <a:latin typeface="Times New Roman"/>
                <a:cs typeface="Times New Roman"/>
              </a:rPr>
              <a:t>fell</a:t>
            </a:r>
            <a:r>
              <a:rPr dirty="0" sz="1450" spc="55">
                <a:latin typeface="Times New Roman"/>
                <a:cs typeface="Times New Roman"/>
              </a:rPr>
              <a:t> </a:t>
            </a:r>
            <a:r>
              <a:rPr dirty="0" sz="1450" spc="-10">
                <a:latin typeface="Times New Roman"/>
                <a:cs typeface="Times New Roman"/>
              </a:rPr>
              <a:t>suddenly</a:t>
            </a:r>
            <a:endParaRPr sz="145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5">
                <a:latin typeface="Times New Roman"/>
                <a:cs typeface="Times New Roman"/>
              </a:rPr>
              <a:t>out of </a:t>
            </a:r>
            <a:r>
              <a:rPr dirty="0" sz="1450" spc="-10">
                <a:latin typeface="Times New Roman"/>
                <a:cs typeface="Times New Roman"/>
              </a:rPr>
              <a:t>the darkness. Brackenbury paused under some trees, and as </a:t>
            </a:r>
            <a:r>
              <a:rPr dirty="0" sz="1450" spc="-5">
                <a:latin typeface="Times New Roman"/>
                <a:cs typeface="Times New Roman"/>
              </a:rPr>
              <a:t>he </a:t>
            </a:r>
            <a:r>
              <a:rPr dirty="0" sz="1450" spc="-10">
                <a:latin typeface="Times New Roman"/>
                <a:cs typeface="Times New Roman"/>
              </a:rPr>
              <a:t>did so </a:t>
            </a:r>
            <a:r>
              <a:rPr dirty="0" sz="1450" spc="-5">
                <a:latin typeface="Times New Roman"/>
                <a:cs typeface="Times New Roman"/>
              </a:rPr>
              <a:t>he  </a:t>
            </a:r>
            <a:r>
              <a:rPr dirty="0" sz="1450" spc="-10">
                <a:latin typeface="Times New Roman"/>
                <a:cs typeface="Times New Roman"/>
              </a:rPr>
              <a:t>caught sight </a:t>
            </a:r>
            <a:r>
              <a:rPr dirty="0" sz="1450" spc="-5">
                <a:latin typeface="Times New Roman"/>
                <a:cs typeface="Times New Roman"/>
              </a:rPr>
              <a:t>of a </a:t>
            </a:r>
            <a:r>
              <a:rPr dirty="0" sz="1450" spc="-10">
                <a:latin typeface="Times New Roman"/>
                <a:cs typeface="Times New Roman"/>
              </a:rPr>
              <a:t>hansom cabman making him </a:t>
            </a:r>
            <a:r>
              <a:rPr dirty="0" sz="1450" spc="-5">
                <a:latin typeface="Times New Roman"/>
                <a:cs typeface="Times New Roman"/>
              </a:rPr>
              <a:t>a </a:t>
            </a:r>
            <a:r>
              <a:rPr dirty="0" sz="1450" spc="-10">
                <a:latin typeface="Times New Roman"/>
                <a:cs typeface="Times New Roman"/>
              </a:rPr>
              <a:t>sign that </a:t>
            </a:r>
            <a:r>
              <a:rPr dirty="0" sz="1450" spc="-5">
                <a:latin typeface="Times New Roman"/>
                <a:cs typeface="Times New Roman"/>
              </a:rPr>
              <a:t>he </a:t>
            </a:r>
            <a:r>
              <a:rPr dirty="0" sz="1450" spc="-10">
                <a:latin typeface="Times New Roman"/>
                <a:cs typeface="Times New Roman"/>
              </a:rPr>
              <a:t>was disengaged.  The circumstance fell in so happily to the occasion that </a:t>
            </a:r>
            <a:r>
              <a:rPr dirty="0" sz="1450" spc="-5">
                <a:latin typeface="Times New Roman"/>
                <a:cs typeface="Times New Roman"/>
              </a:rPr>
              <a:t>he </a:t>
            </a:r>
            <a:r>
              <a:rPr dirty="0" sz="1450" spc="-10">
                <a:latin typeface="Times New Roman"/>
                <a:cs typeface="Times New Roman"/>
              </a:rPr>
              <a:t>at once raised his  cane in </a:t>
            </a:r>
            <a:r>
              <a:rPr dirty="0" sz="1450" spc="-20">
                <a:latin typeface="Times New Roman"/>
                <a:cs typeface="Times New Roman"/>
              </a:rPr>
              <a:t>answer, </a:t>
            </a:r>
            <a:r>
              <a:rPr dirty="0" sz="1450" spc="-10">
                <a:latin typeface="Times New Roman"/>
                <a:cs typeface="Times New Roman"/>
              </a:rPr>
              <a:t>and had soon ensconced himself in the London</a:t>
            </a:r>
            <a:r>
              <a:rPr dirty="0" sz="1450" spc="114">
                <a:latin typeface="Times New Roman"/>
                <a:cs typeface="Times New Roman"/>
              </a:rPr>
              <a:t> </a:t>
            </a:r>
            <a:r>
              <a:rPr dirty="0" sz="1450" spc="-10">
                <a:latin typeface="Times New Roman"/>
                <a:cs typeface="Times New Roman"/>
              </a:rPr>
              <a:t>gondola.</a:t>
            </a:r>
            <a:endParaRPr sz="1450">
              <a:latin typeface="Times New Roman"/>
              <a:cs typeface="Times New Roman"/>
            </a:endParaRPr>
          </a:p>
          <a:p>
            <a:pPr algn="just" marL="12700" marR="2915285">
              <a:lnSpc>
                <a:spcPts val="2590"/>
              </a:lnSpc>
              <a:spcBef>
                <a:spcPts val="170"/>
              </a:spcBef>
            </a:pPr>
            <a:r>
              <a:rPr dirty="0" sz="1450" spc="-10">
                <a:latin typeface="Times New Roman"/>
                <a:cs typeface="Times New Roman"/>
              </a:rPr>
              <a:t>"Where </a:t>
            </a:r>
            <a:r>
              <a:rPr dirty="0" sz="1450" spc="-5">
                <a:latin typeface="Times New Roman"/>
                <a:cs typeface="Times New Roman"/>
              </a:rPr>
              <a:t>to, </a:t>
            </a:r>
            <a:r>
              <a:rPr dirty="0" sz="1450" spc="-10">
                <a:latin typeface="Times New Roman"/>
                <a:cs typeface="Times New Roman"/>
              </a:rPr>
              <a:t>sir?" asked the </a:t>
            </a:r>
            <a:r>
              <a:rPr dirty="0" sz="1450" spc="-20">
                <a:latin typeface="Times New Roman"/>
                <a:cs typeface="Times New Roman"/>
              </a:rPr>
              <a:t>driver.  </a:t>
            </a:r>
            <a:r>
              <a:rPr dirty="0" sz="1450" spc="-10">
                <a:latin typeface="Times New Roman"/>
                <a:cs typeface="Times New Roman"/>
              </a:rPr>
              <a:t>"Where </a:t>
            </a:r>
            <a:r>
              <a:rPr dirty="0" sz="1450" spc="-5">
                <a:latin typeface="Times New Roman"/>
                <a:cs typeface="Times New Roman"/>
              </a:rPr>
              <a:t>you </a:t>
            </a:r>
            <a:r>
              <a:rPr dirty="0" sz="1450" spc="-10">
                <a:latin typeface="Times New Roman"/>
                <a:cs typeface="Times New Roman"/>
              </a:rPr>
              <a:t>please," said</a:t>
            </a:r>
            <a:r>
              <a:rPr dirty="0" sz="1450" spc="-40">
                <a:latin typeface="Times New Roman"/>
                <a:cs typeface="Times New Roman"/>
              </a:rPr>
              <a:t> </a:t>
            </a:r>
            <a:r>
              <a:rPr dirty="0" sz="1450" spc="-15">
                <a:latin typeface="Times New Roman"/>
                <a:cs typeface="Times New Roman"/>
              </a:rPr>
              <a:t>Brackenbury.</a:t>
            </a:r>
            <a:endParaRPr sz="1450">
              <a:latin typeface="Times New Roman"/>
              <a:cs typeface="Times New Roman"/>
            </a:endParaRPr>
          </a:p>
          <a:p>
            <a:pPr algn="just" marL="12700" marR="5715">
              <a:lnSpc>
                <a:spcPts val="1730"/>
              </a:lnSpc>
              <a:spcBef>
                <a:spcPts val="695"/>
              </a:spcBef>
            </a:pPr>
            <a:r>
              <a:rPr dirty="0" sz="1450" spc="-10">
                <a:latin typeface="Times New Roman"/>
                <a:cs typeface="Times New Roman"/>
              </a:rPr>
              <a:t>And </a:t>
            </a:r>
            <a:r>
              <a:rPr dirty="0" sz="1450" spc="-20">
                <a:latin typeface="Times New Roman"/>
                <a:cs typeface="Times New Roman"/>
              </a:rPr>
              <a:t>immediately,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pace </a:t>
            </a:r>
            <a:r>
              <a:rPr dirty="0" sz="1450" spc="-5">
                <a:latin typeface="Times New Roman"/>
                <a:cs typeface="Times New Roman"/>
              </a:rPr>
              <a:t>of </a:t>
            </a:r>
            <a:r>
              <a:rPr dirty="0" sz="1450" spc="-10">
                <a:latin typeface="Times New Roman"/>
                <a:cs typeface="Times New Roman"/>
              </a:rPr>
              <a:t>surprising swiftness, the hansom drove </a:t>
            </a:r>
            <a:r>
              <a:rPr dirty="0" sz="1450" spc="-15">
                <a:latin typeface="Times New Roman"/>
                <a:cs typeface="Times New Roman"/>
              </a:rPr>
              <a:t>off  </a:t>
            </a:r>
            <a:r>
              <a:rPr dirty="0" sz="1450" spc="-10">
                <a:latin typeface="Times New Roman"/>
                <a:cs typeface="Times New Roman"/>
              </a:rPr>
              <a:t>through the rain into </a:t>
            </a:r>
            <a:r>
              <a:rPr dirty="0" sz="1450" spc="-5">
                <a:latin typeface="Times New Roman"/>
                <a:cs typeface="Times New Roman"/>
              </a:rPr>
              <a:t>a </a:t>
            </a:r>
            <a:r>
              <a:rPr dirty="0" sz="1450" spc="-10">
                <a:latin typeface="Times New Roman"/>
                <a:cs typeface="Times New Roman"/>
              </a:rPr>
              <a:t>maze </a:t>
            </a:r>
            <a:r>
              <a:rPr dirty="0" sz="1450" spc="-5">
                <a:latin typeface="Times New Roman"/>
                <a:cs typeface="Times New Roman"/>
              </a:rPr>
              <a:t>of </a:t>
            </a:r>
            <a:r>
              <a:rPr dirty="0" sz="1450" spc="-10">
                <a:latin typeface="Times New Roman"/>
                <a:cs typeface="Times New Roman"/>
              </a:rPr>
              <a:t>villas. One villa was so like </a:t>
            </a:r>
            <a:r>
              <a:rPr dirty="0" sz="1450" spc="-15">
                <a:latin typeface="Times New Roman"/>
                <a:cs typeface="Times New Roman"/>
              </a:rPr>
              <a:t>another, </a:t>
            </a:r>
            <a:r>
              <a:rPr dirty="0" sz="1450" spc="-10">
                <a:latin typeface="Times New Roman"/>
                <a:cs typeface="Times New Roman"/>
              </a:rPr>
              <a:t>each with  its front garden, and there was so little to distinguish the deserted lamp-lit  streets and crescents through which the flying hansom took its </a:t>
            </a:r>
            <a:r>
              <a:rPr dirty="0" sz="1450" spc="-35">
                <a:latin typeface="Times New Roman"/>
                <a:cs typeface="Times New Roman"/>
              </a:rPr>
              <a:t>way, </a:t>
            </a:r>
            <a:r>
              <a:rPr dirty="0" sz="1450" spc="-10">
                <a:latin typeface="Times New Roman"/>
                <a:cs typeface="Times New Roman"/>
              </a:rPr>
              <a:t>that  Brackenbury soon lost all idea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direction.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He would have been tempted to believe that the cabman was amusing himself  </a:t>
            </a:r>
            <a:r>
              <a:rPr dirty="0" sz="1450" spc="-5">
                <a:latin typeface="Times New Roman"/>
                <a:cs typeface="Times New Roman"/>
              </a:rPr>
              <a:t>by </a:t>
            </a:r>
            <a:r>
              <a:rPr dirty="0" sz="1450" spc="-10">
                <a:latin typeface="Times New Roman"/>
                <a:cs typeface="Times New Roman"/>
              </a:rPr>
              <a:t>driving him round and round and in and </a:t>
            </a:r>
            <a:r>
              <a:rPr dirty="0" sz="1450" spc="-5">
                <a:latin typeface="Times New Roman"/>
                <a:cs typeface="Times New Roman"/>
              </a:rPr>
              <a:t>out </a:t>
            </a:r>
            <a:r>
              <a:rPr dirty="0" sz="1450" spc="-10">
                <a:latin typeface="Times New Roman"/>
                <a:cs typeface="Times New Roman"/>
              </a:rPr>
              <a:t>about </a:t>
            </a:r>
            <a:r>
              <a:rPr dirty="0" sz="1450" spc="-5">
                <a:latin typeface="Times New Roman"/>
                <a:cs typeface="Times New Roman"/>
              </a:rPr>
              <a:t>a </a:t>
            </a:r>
            <a:r>
              <a:rPr dirty="0" sz="1450" spc="-10">
                <a:latin typeface="Times New Roman"/>
                <a:cs typeface="Times New Roman"/>
              </a:rPr>
              <a:t>small </a:t>
            </a:r>
            <a:r>
              <a:rPr dirty="0" sz="1450" spc="-15">
                <a:latin typeface="Times New Roman"/>
                <a:cs typeface="Times New Roman"/>
              </a:rPr>
              <a:t>quarter, </a:t>
            </a:r>
            <a:r>
              <a:rPr dirty="0" sz="1450" spc="-5">
                <a:latin typeface="Times New Roman"/>
                <a:cs typeface="Times New Roman"/>
              </a:rPr>
              <a:t>but </a:t>
            </a:r>
            <a:r>
              <a:rPr dirty="0" sz="1450" spc="-10">
                <a:latin typeface="Times New Roman"/>
                <a:cs typeface="Times New Roman"/>
              </a:rPr>
              <a:t>there  was something business-like in the speed which convinced him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contrary. </a:t>
            </a:r>
            <a:r>
              <a:rPr dirty="0" sz="1450" spc="-10">
                <a:latin typeface="Times New Roman"/>
                <a:cs typeface="Times New Roman"/>
              </a:rPr>
              <a:t>The man had an object in </a:t>
            </a:r>
            <a:r>
              <a:rPr dirty="0" sz="1450" spc="-30">
                <a:latin typeface="Times New Roman"/>
                <a:cs typeface="Times New Roman"/>
              </a:rPr>
              <a:t>view, </a:t>
            </a:r>
            <a:r>
              <a:rPr dirty="0" sz="1450" spc="-5">
                <a:latin typeface="Times New Roman"/>
                <a:cs typeface="Times New Roman"/>
              </a:rPr>
              <a:t>he </a:t>
            </a:r>
            <a:r>
              <a:rPr dirty="0" sz="1450" spc="-10">
                <a:latin typeface="Times New Roman"/>
                <a:cs typeface="Times New Roman"/>
              </a:rPr>
              <a:t>was hastening towards </a:t>
            </a:r>
            <a:r>
              <a:rPr dirty="0" sz="1450" spc="-5">
                <a:latin typeface="Times New Roman"/>
                <a:cs typeface="Times New Roman"/>
              </a:rPr>
              <a:t>a </a:t>
            </a:r>
            <a:r>
              <a:rPr dirty="0" sz="1450" spc="-10">
                <a:latin typeface="Times New Roman"/>
                <a:cs typeface="Times New Roman"/>
              </a:rPr>
              <a:t>definite  end; and Brackenbury was at once astonished at the fellow's skill in picking </a:t>
            </a:r>
            <a:r>
              <a:rPr dirty="0" sz="1450" spc="-5">
                <a:latin typeface="Times New Roman"/>
                <a:cs typeface="Times New Roman"/>
              </a:rPr>
              <a:t>a  </a:t>
            </a:r>
            <a:r>
              <a:rPr dirty="0" sz="1450" spc="-10">
                <a:latin typeface="Times New Roman"/>
                <a:cs typeface="Times New Roman"/>
              </a:rPr>
              <a:t>way through such </a:t>
            </a:r>
            <a:r>
              <a:rPr dirty="0" sz="1450" spc="-5">
                <a:latin typeface="Times New Roman"/>
                <a:cs typeface="Times New Roman"/>
              </a:rPr>
              <a:t>a </a:t>
            </a:r>
            <a:r>
              <a:rPr dirty="0" sz="1450" spc="-10">
                <a:latin typeface="Times New Roman"/>
                <a:cs typeface="Times New Roman"/>
              </a:rPr>
              <a:t>labyrinth, and </a:t>
            </a:r>
            <a:r>
              <a:rPr dirty="0" sz="1450" spc="-5">
                <a:latin typeface="Times New Roman"/>
                <a:cs typeface="Times New Roman"/>
              </a:rPr>
              <a:t>a </a:t>
            </a:r>
            <a:r>
              <a:rPr dirty="0" sz="1450" spc="-10">
                <a:latin typeface="Times New Roman"/>
                <a:cs typeface="Times New Roman"/>
              </a:rPr>
              <a:t>little concerned to imagine what was the  occasion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hurry. </a:t>
            </a:r>
            <a:r>
              <a:rPr dirty="0" sz="1450" spc="-10">
                <a:latin typeface="Times New Roman"/>
                <a:cs typeface="Times New Roman"/>
              </a:rPr>
              <a:t>He had heard tales </a:t>
            </a:r>
            <a:r>
              <a:rPr dirty="0" sz="1450" spc="-5">
                <a:latin typeface="Times New Roman"/>
                <a:cs typeface="Times New Roman"/>
              </a:rPr>
              <a:t>of </a:t>
            </a:r>
            <a:r>
              <a:rPr dirty="0" sz="1450" spc="-10">
                <a:latin typeface="Times New Roman"/>
                <a:cs typeface="Times New Roman"/>
              </a:rPr>
              <a:t>strangers falling ill in London. Did  the driver belong to some bloody and treacherous association? and was </a:t>
            </a:r>
            <a:r>
              <a:rPr dirty="0" sz="1450" spc="-5">
                <a:latin typeface="Times New Roman"/>
                <a:cs typeface="Times New Roman"/>
              </a:rPr>
              <a:t>he  </a:t>
            </a:r>
            <a:r>
              <a:rPr dirty="0" sz="1450" spc="-10">
                <a:latin typeface="Times New Roman"/>
                <a:cs typeface="Times New Roman"/>
              </a:rPr>
              <a:t>himself being whirled to </a:t>
            </a:r>
            <a:r>
              <a:rPr dirty="0" sz="1450" spc="-5">
                <a:latin typeface="Times New Roman"/>
                <a:cs typeface="Times New Roman"/>
              </a:rPr>
              <a:t>a </a:t>
            </a:r>
            <a:r>
              <a:rPr dirty="0" sz="1450" spc="-10">
                <a:latin typeface="Times New Roman"/>
                <a:cs typeface="Times New Roman"/>
              </a:rPr>
              <a:t>murderous</a:t>
            </a:r>
            <a:r>
              <a:rPr dirty="0" sz="1450" spc="1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a:t>
            </a:r>
            <a:r>
              <a:rPr dirty="0" sz="1450" spc="-5">
                <a:latin typeface="Times New Roman"/>
                <a:cs typeface="Times New Roman"/>
              </a:rPr>
              <a:t>thought </a:t>
            </a:r>
            <a:r>
              <a:rPr dirty="0" sz="1450" spc="-10">
                <a:latin typeface="Times New Roman"/>
                <a:cs typeface="Times New Roman"/>
              </a:rPr>
              <a:t>had scarcely presented itself, when the cab swung sharply round </a:t>
            </a:r>
            <a:r>
              <a:rPr dirty="0" sz="1450" spc="-5">
                <a:latin typeface="Times New Roman"/>
                <a:cs typeface="Times New Roman"/>
              </a:rPr>
              <a:t>a  </a:t>
            </a:r>
            <a:r>
              <a:rPr dirty="0" sz="1450" spc="-10">
                <a:latin typeface="Times New Roman"/>
                <a:cs typeface="Times New Roman"/>
              </a:rPr>
              <a:t>corner and pulled </a:t>
            </a:r>
            <a:r>
              <a:rPr dirty="0" sz="1450" spc="-5">
                <a:latin typeface="Times New Roman"/>
                <a:cs typeface="Times New Roman"/>
              </a:rPr>
              <a:t>up </a:t>
            </a:r>
            <a:r>
              <a:rPr dirty="0" sz="1450" spc="-10">
                <a:latin typeface="Times New Roman"/>
                <a:cs typeface="Times New Roman"/>
              </a:rPr>
              <a:t>before the garden gate </a:t>
            </a:r>
            <a:r>
              <a:rPr dirty="0" sz="1450" spc="-5">
                <a:latin typeface="Times New Roman"/>
                <a:cs typeface="Times New Roman"/>
              </a:rPr>
              <a:t>of a </a:t>
            </a:r>
            <a:r>
              <a:rPr dirty="0" sz="1450" spc="-10">
                <a:latin typeface="Times New Roman"/>
                <a:cs typeface="Times New Roman"/>
              </a:rPr>
              <a:t>villa in </a:t>
            </a:r>
            <a:r>
              <a:rPr dirty="0" sz="1450" spc="-5">
                <a:latin typeface="Times New Roman"/>
                <a:cs typeface="Times New Roman"/>
              </a:rPr>
              <a:t>a </a:t>
            </a:r>
            <a:r>
              <a:rPr dirty="0" sz="1450" spc="-10">
                <a:latin typeface="Times New Roman"/>
                <a:cs typeface="Times New Roman"/>
              </a:rPr>
              <a:t>long and wide road.  The house was brilliantly lighted </a:t>
            </a:r>
            <a:r>
              <a:rPr dirty="0" sz="1450" spc="-5">
                <a:latin typeface="Times New Roman"/>
                <a:cs typeface="Times New Roman"/>
              </a:rPr>
              <a:t>up. </a:t>
            </a:r>
            <a:r>
              <a:rPr dirty="0" sz="1450" spc="-10">
                <a:latin typeface="Times New Roman"/>
                <a:cs typeface="Times New Roman"/>
              </a:rPr>
              <a:t>Another hansom had just driven </a:t>
            </a:r>
            <a:r>
              <a:rPr dirty="0" sz="1450" spc="-30">
                <a:latin typeface="Times New Roman"/>
                <a:cs typeface="Times New Roman"/>
              </a:rPr>
              <a:t>away,  </a:t>
            </a:r>
            <a:r>
              <a:rPr dirty="0" sz="1450" spc="-10">
                <a:latin typeface="Times New Roman"/>
                <a:cs typeface="Times New Roman"/>
              </a:rPr>
              <a:t>and Brackenbury could see </a:t>
            </a:r>
            <a:r>
              <a:rPr dirty="0" sz="1450" spc="-5">
                <a:latin typeface="Times New Roman"/>
                <a:cs typeface="Times New Roman"/>
              </a:rPr>
              <a:t>a </a:t>
            </a:r>
            <a:r>
              <a:rPr dirty="0" sz="1450" spc="-10">
                <a:latin typeface="Times New Roman"/>
                <a:cs typeface="Times New Roman"/>
              </a:rPr>
              <a:t>gentleman being admitted at the front </a:t>
            </a:r>
            <a:r>
              <a:rPr dirty="0" sz="1450" spc="-5">
                <a:latin typeface="Times New Roman"/>
                <a:cs typeface="Times New Roman"/>
              </a:rPr>
              <a:t>door </a:t>
            </a:r>
            <a:r>
              <a:rPr dirty="0" sz="1450" spc="-10">
                <a:latin typeface="Times New Roman"/>
                <a:cs typeface="Times New Roman"/>
              </a:rPr>
              <a:t>and  received </a:t>
            </a:r>
            <a:r>
              <a:rPr dirty="0" sz="1450" spc="-5">
                <a:latin typeface="Times New Roman"/>
                <a:cs typeface="Times New Roman"/>
              </a:rPr>
              <a:t>by </a:t>
            </a:r>
            <a:r>
              <a:rPr dirty="0" sz="1450" spc="-10">
                <a:latin typeface="Times New Roman"/>
                <a:cs typeface="Times New Roman"/>
              </a:rPr>
              <a:t>several liveried servants. He was surprised that the cabman should  have stopped so immediately in front </a:t>
            </a:r>
            <a:r>
              <a:rPr dirty="0" sz="1450" spc="-5">
                <a:latin typeface="Times New Roman"/>
                <a:cs typeface="Times New Roman"/>
              </a:rPr>
              <a:t>of a </a:t>
            </a:r>
            <a:r>
              <a:rPr dirty="0" sz="1450" spc="-10">
                <a:latin typeface="Times New Roman"/>
                <a:cs typeface="Times New Roman"/>
              </a:rPr>
              <a:t>house where </a:t>
            </a:r>
            <a:r>
              <a:rPr dirty="0" sz="1450" spc="-5">
                <a:latin typeface="Times New Roman"/>
                <a:cs typeface="Times New Roman"/>
              </a:rPr>
              <a:t>a </a:t>
            </a:r>
            <a:r>
              <a:rPr dirty="0" sz="1450" spc="-10">
                <a:latin typeface="Times New Roman"/>
                <a:cs typeface="Times New Roman"/>
              </a:rPr>
              <a:t>reception was being  held; </a:t>
            </a:r>
            <a:r>
              <a:rPr dirty="0" sz="1450" spc="-5">
                <a:latin typeface="Times New Roman"/>
                <a:cs typeface="Times New Roman"/>
              </a:rPr>
              <a:t>but he </a:t>
            </a:r>
            <a:r>
              <a:rPr dirty="0" sz="1450" spc="-10">
                <a:latin typeface="Times New Roman"/>
                <a:cs typeface="Times New Roman"/>
              </a:rPr>
              <a:t>did </a:t>
            </a:r>
            <a:r>
              <a:rPr dirty="0" sz="1450" spc="-5">
                <a:latin typeface="Times New Roman"/>
                <a:cs typeface="Times New Roman"/>
              </a:rPr>
              <a:t>not doubt </a:t>
            </a:r>
            <a:r>
              <a:rPr dirty="0" sz="1450" spc="-10">
                <a:latin typeface="Times New Roman"/>
                <a:cs typeface="Times New Roman"/>
              </a:rPr>
              <a:t>it was the result </a:t>
            </a:r>
            <a:r>
              <a:rPr dirty="0" sz="1450" spc="-5">
                <a:latin typeface="Times New Roman"/>
                <a:cs typeface="Times New Roman"/>
              </a:rPr>
              <a:t>of </a:t>
            </a:r>
            <a:r>
              <a:rPr dirty="0" sz="1450" spc="-10">
                <a:latin typeface="Times New Roman"/>
                <a:cs typeface="Times New Roman"/>
              </a:rPr>
              <a:t>accident, and sat placidly  smoking where </a:t>
            </a:r>
            <a:r>
              <a:rPr dirty="0" sz="1450" spc="-5">
                <a:latin typeface="Times New Roman"/>
                <a:cs typeface="Times New Roman"/>
              </a:rPr>
              <a:t>he </a:t>
            </a:r>
            <a:r>
              <a:rPr dirty="0" sz="1450" spc="-10">
                <a:latin typeface="Times New Roman"/>
                <a:cs typeface="Times New Roman"/>
              </a:rPr>
              <a:t>was, until </a:t>
            </a:r>
            <a:r>
              <a:rPr dirty="0" sz="1450" spc="-5">
                <a:latin typeface="Times New Roman"/>
                <a:cs typeface="Times New Roman"/>
              </a:rPr>
              <a:t>he </a:t>
            </a:r>
            <a:r>
              <a:rPr dirty="0" sz="1450" spc="-10">
                <a:latin typeface="Times New Roman"/>
                <a:cs typeface="Times New Roman"/>
              </a:rPr>
              <a:t>heard the trap thrown open over his</a:t>
            </a:r>
            <a:r>
              <a:rPr dirty="0" sz="1450" spc="10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2766695">
              <a:lnSpc>
                <a:spcPts val="2590"/>
              </a:lnSpc>
              <a:spcBef>
                <a:spcPts val="165"/>
              </a:spcBef>
            </a:pPr>
            <a:r>
              <a:rPr dirty="0" sz="1450" spc="-10">
                <a:latin typeface="Times New Roman"/>
                <a:cs typeface="Times New Roman"/>
              </a:rPr>
              <a:t>"Here we are, </a:t>
            </a:r>
            <a:r>
              <a:rPr dirty="0" sz="1450" spc="-20">
                <a:latin typeface="Times New Roman"/>
                <a:cs typeface="Times New Roman"/>
              </a:rPr>
              <a:t>sir," </a:t>
            </a:r>
            <a:r>
              <a:rPr dirty="0" sz="1450" spc="-10">
                <a:latin typeface="Times New Roman"/>
                <a:cs typeface="Times New Roman"/>
              </a:rPr>
              <a:t>said the </a:t>
            </a:r>
            <a:r>
              <a:rPr dirty="0" sz="1450" spc="-20">
                <a:latin typeface="Times New Roman"/>
                <a:cs typeface="Times New Roman"/>
              </a:rPr>
              <a:t>driver.  </a:t>
            </a:r>
            <a:r>
              <a:rPr dirty="0" sz="1450" spc="-10">
                <a:latin typeface="Times New Roman"/>
                <a:cs typeface="Times New Roman"/>
              </a:rPr>
              <a:t>"Here!" repeated </a:t>
            </a:r>
            <a:r>
              <a:rPr dirty="0" sz="1450" spc="-15">
                <a:latin typeface="Times New Roman"/>
                <a:cs typeface="Times New Roman"/>
              </a:rPr>
              <a:t>Brackenbury.</a:t>
            </a:r>
            <a:r>
              <a:rPr dirty="0" sz="1450" spc="-45">
                <a:latin typeface="Times New Roman"/>
                <a:cs typeface="Times New Roman"/>
              </a:rPr>
              <a:t> </a:t>
            </a:r>
            <a:r>
              <a:rPr dirty="0" sz="1450" spc="-10">
                <a:latin typeface="Times New Roman"/>
                <a:cs typeface="Times New Roman"/>
              </a:rPr>
              <a:t>"Where?"</a:t>
            </a:r>
            <a:endParaRPr sz="1450">
              <a:latin typeface="Times New Roman"/>
              <a:cs typeface="Times New Roman"/>
            </a:endParaRPr>
          </a:p>
          <a:p>
            <a:pPr algn="just" marL="12700" marR="6985">
              <a:lnSpc>
                <a:spcPts val="1730"/>
              </a:lnSpc>
              <a:spcBef>
                <a:spcPts val="690"/>
              </a:spcBef>
            </a:pPr>
            <a:r>
              <a:rPr dirty="0" sz="1450" spc="-45">
                <a:latin typeface="Times New Roman"/>
                <a:cs typeface="Times New Roman"/>
              </a:rPr>
              <a:t>"You </a:t>
            </a:r>
            <a:r>
              <a:rPr dirty="0" sz="1450" spc="-10">
                <a:latin typeface="Times New Roman"/>
                <a:cs typeface="Times New Roman"/>
              </a:rPr>
              <a:t>told me to take </a:t>
            </a:r>
            <a:r>
              <a:rPr dirty="0" sz="1450" spc="-5">
                <a:latin typeface="Times New Roman"/>
                <a:cs typeface="Times New Roman"/>
              </a:rPr>
              <a:t>you </a:t>
            </a: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pleased, </a:t>
            </a:r>
            <a:r>
              <a:rPr dirty="0" sz="1450" spc="-20">
                <a:latin typeface="Times New Roman"/>
                <a:cs typeface="Times New Roman"/>
              </a:rPr>
              <a:t>sir," </a:t>
            </a:r>
            <a:r>
              <a:rPr dirty="0" sz="1450" spc="-10">
                <a:latin typeface="Times New Roman"/>
                <a:cs typeface="Times New Roman"/>
              </a:rPr>
              <a:t>returned the man with </a:t>
            </a:r>
            <a:r>
              <a:rPr dirty="0" sz="1450" spc="-5">
                <a:latin typeface="Times New Roman"/>
                <a:cs typeface="Times New Roman"/>
              </a:rPr>
              <a:t>a  </a:t>
            </a:r>
            <a:r>
              <a:rPr dirty="0" sz="1450" spc="-10">
                <a:latin typeface="Times New Roman"/>
                <a:cs typeface="Times New Roman"/>
              </a:rPr>
              <a:t>chuckle, "and here we</a:t>
            </a:r>
            <a:r>
              <a:rPr dirty="0" sz="1450" spc="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8255">
              <a:lnSpc>
                <a:spcPts val="1730"/>
              </a:lnSpc>
              <a:spcBef>
                <a:spcPts val="865"/>
              </a:spcBef>
            </a:pPr>
            <a:r>
              <a:rPr dirty="0" sz="1450" spc="-10">
                <a:latin typeface="Times New Roman"/>
                <a:cs typeface="Times New Roman"/>
              </a:rPr>
              <a:t>It struck Brackenbury that the voice was wonderfully smooth and courteous  for </a:t>
            </a:r>
            <a:r>
              <a:rPr dirty="0" sz="1450" spc="-5">
                <a:latin typeface="Times New Roman"/>
                <a:cs typeface="Times New Roman"/>
              </a:rPr>
              <a:t>a </a:t>
            </a:r>
            <a:r>
              <a:rPr dirty="0" sz="1450" spc="-10">
                <a:latin typeface="Times New Roman"/>
                <a:cs typeface="Times New Roman"/>
              </a:rPr>
              <a:t>man in so inferior </a:t>
            </a:r>
            <a:r>
              <a:rPr dirty="0" sz="1450" spc="-5">
                <a:latin typeface="Times New Roman"/>
                <a:cs typeface="Times New Roman"/>
              </a:rPr>
              <a:t>a </a:t>
            </a:r>
            <a:r>
              <a:rPr dirty="0" sz="1450" spc="-10">
                <a:latin typeface="Times New Roman"/>
                <a:cs typeface="Times New Roman"/>
              </a:rPr>
              <a:t>position; </a:t>
            </a:r>
            <a:r>
              <a:rPr dirty="0" sz="1450" spc="-5">
                <a:latin typeface="Times New Roman"/>
                <a:cs typeface="Times New Roman"/>
              </a:rPr>
              <a:t>he </a:t>
            </a:r>
            <a:r>
              <a:rPr dirty="0" sz="1450" spc="-10">
                <a:latin typeface="Times New Roman"/>
                <a:cs typeface="Times New Roman"/>
              </a:rPr>
              <a:t>remembered the speed at which </a:t>
            </a:r>
            <a:r>
              <a:rPr dirty="0" sz="1450" spc="-5">
                <a:latin typeface="Times New Roman"/>
                <a:cs typeface="Times New Roman"/>
              </a:rPr>
              <a:t>he </a:t>
            </a:r>
            <a:r>
              <a:rPr dirty="0" sz="1450" spc="-10">
                <a:latin typeface="Times New Roman"/>
                <a:cs typeface="Times New Roman"/>
              </a:rPr>
              <a:t>had  been driven; and now it occurred to him that the hansom was more luxuriously  appointed than the common run </a:t>
            </a:r>
            <a:r>
              <a:rPr dirty="0" sz="1450" spc="-5">
                <a:latin typeface="Times New Roman"/>
                <a:cs typeface="Times New Roman"/>
              </a:rPr>
              <a:t>of </a:t>
            </a:r>
            <a:r>
              <a:rPr dirty="0" sz="1450" spc="-10">
                <a:latin typeface="Times New Roman"/>
                <a:cs typeface="Times New Roman"/>
              </a:rPr>
              <a:t>public</a:t>
            </a:r>
            <a:r>
              <a:rPr dirty="0" sz="1450" spc="25">
                <a:latin typeface="Times New Roman"/>
                <a:cs typeface="Times New Roman"/>
              </a:rPr>
              <a:t> </a:t>
            </a:r>
            <a:r>
              <a:rPr dirty="0" sz="1450" spc="-10">
                <a:latin typeface="Times New Roman"/>
                <a:cs typeface="Times New Roman"/>
              </a:rPr>
              <a:t>conveyances.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a:t>
            </a:r>
            <a:r>
              <a:rPr dirty="0" sz="1450" spc="165">
                <a:latin typeface="Times New Roman"/>
                <a:cs typeface="Times New Roman"/>
              </a:rPr>
              <a:t> </a:t>
            </a:r>
            <a:r>
              <a:rPr dirty="0" sz="1450" spc="-10">
                <a:latin typeface="Times New Roman"/>
                <a:cs typeface="Times New Roman"/>
              </a:rPr>
              <a:t>must</a:t>
            </a:r>
            <a:r>
              <a:rPr dirty="0" sz="1450" spc="170">
                <a:latin typeface="Times New Roman"/>
                <a:cs typeface="Times New Roman"/>
              </a:rPr>
              <a:t> </a:t>
            </a:r>
            <a:r>
              <a:rPr dirty="0" sz="1450" spc="-10">
                <a:latin typeface="Times New Roman"/>
                <a:cs typeface="Times New Roman"/>
              </a:rPr>
              <a:t>ask</a:t>
            </a:r>
            <a:r>
              <a:rPr dirty="0" sz="1450" spc="170">
                <a:latin typeface="Times New Roman"/>
                <a:cs typeface="Times New Roman"/>
              </a:rPr>
              <a:t> </a:t>
            </a:r>
            <a:r>
              <a:rPr dirty="0" sz="1450" spc="-5">
                <a:latin typeface="Times New Roman"/>
                <a:cs typeface="Times New Roman"/>
              </a:rPr>
              <a:t>you</a:t>
            </a:r>
            <a:r>
              <a:rPr dirty="0" sz="1450" spc="170">
                <a:latin typeface="Times New Roman"/>
                <a:cs typeface="Times New Roman"/>
              </a:rPr>
              <a:t> </a:t>
            </a:r>
            <a:r>
              <a:rPr dirty="0" sz="1450" spc="-10">
                <a:latin typeface="Times New Roman"/>
                <a:cs typeface="Times New Roman"/>
              </a:rPr>
              <a:t>to</a:t>
            </a:r>
            <a:r>
              <a:rPr dirty="0" sz="1450" spc="170">
                <a:latin typeface="Times New Roman"/>
                <a:cs typeface="Times New Roman"/>
              </a:rPr>
              <a:t> </a:t>
            </a:r>
            <a:r>
              <a:rPr dirty="0" sz="1450" spc="-10">
                <a:latin typeface="Times New Roman"/>
                <a:cs typeface="Times New Roman"/>
              </a:rPr>
              <a:t>explain,"</a:t>
            </a:r>
            <a:r>
              <a:rPr dirty="0" sz="1450" spc="165">
                <a:latin typeface="Times New Roman"/>
                <a:cs typeface="Times New Roman"/>
              </a:rPr>
              <a:t> </a:t>
            </a:r>
            <a:r>
              <a:rPr dirty="0" sz="1450" spc="-10">
                <a:latin typeface="Times New Roman"/>
                <a:cs typeface="Times New Roman"/>
              </a:rPr>
              <a:t>said</a:t>
            </a:r>
            <a:r>
              <a:rPr dirty="0" sz="1450" spc="170">
                <a:latin typeface="Times New Roman"/>
                <a:cs typeface="Times New Roman"/>
              </a:rPr>
              <a:t> </a:t>
            </a:r>
            <a:r>
              <a:rPr dirty="0" sz="1450" spc="-10">
                <a:latin typeface="Times New Roman"/>
                <a:cs typeface="Times New Roman"/>
              </a:rPr>
              <a:t>he.</a:t>
            </a:r>
            <a:r>
              <a:rPr dirty="0" sz="1450" spc="170">
                <a:latin typeface="Times New Roman"/>
                <a:cs typeface="Times New Roman"/>
              </a:rPr>
              <a:t> </a:t>
            </a:r>
            <a:r>
              <a:rPr dirty="0" sz="1450" spc="-10">
                <a:latin typeface="Times New Roman"/>
                <a:cs typeface="Times New Roman"/>
              </a:rPr>
              <a:t>"Do</a:t>
            </a:r>
            <a:r>
              <a:rPr dirty="0" sz="1450" spc="170">
                <a:latin typeface="Times New Roman"/>
                <a:cs typeface="Times New Roman"/>
              </a:rPr>
              <a:t> </a:t>
            </a:r>
            <a:r>
              <a:rPr dirty="0" sz="1450" spc="-5">
                <a:latin typeface="Times New Roman"/>
                <a:cs typeface="Times New Roman"/>
              </a:rPr>
              <a:t>you</a:t>
            </a:r>
            <a:r>
              <a:rPr dirty="0" sz="1450" spc="170">
                <a:latin typeface="Times New Roman"/>
                <a:cs typeface="Times New Roman"/>
              </a:rPr>
              <a:t> </a:t>
            </a:r>
            <a:r>
              <a:rPr dirty="0" sz="1450" spc="-10">
                <a:latin typeface="Times New Roman"/>
                <a:cs typeface="Times New Roman"/>
              </a:rPr>
              <a:t>mean</a:t>
            </a:r>
            <a:r>
              <a:rPr dirty="0" sz="1450" spc="165">
                <a:latin typeface="Times New Roman"/>
                <a:cs typeface="Times New Roman"/>
              </a:rPr>
              <a:t> </a:t>
            </a:r>
            <a:r>
              <a:rPr dirty="0" sz="1450" spc="-10">
                <a:latin typeface="Times New Roman"/>
                <a:cs typeface="Times New Roman"/>
              </a:rPr>
              <a:t>to</a:t>
            </a:r>
            <a:r>
              <a:rPr dirty="0" sz="1450" spc="170">
                <a:latin typeface="Times New Roman"/>
                <a:cs typeface="Times New Roman"/>
              </a:rPr>
              <a:t> </a:t>
            </a:r>
            <a:r>
              <a:rPr dirty="0" sz="1450" spc="-10">
                <a:latin typeface="Times New Roman"/>
                <a:cs typeface="Times New Roman"/>
              </a:rPr>
              <a:t>turn</a:t>
            </a:r>
            <a:r>
              <a:rPr dirty="0" sz="1450" spc="170">
                <a:latin typeface="Times New Roman"/>
                <a:cs typeface="Times New Roman"/>
              </a:rPr>
              <a:t> </a:t>
            </a:r>
            <a:r>
              <a:rPr dirty="0" sz="1450" spc="-10">
                <a:latin typeface="Times New Roman"/>
                <a:cs typeface="Times New Roman"/>
              </a:rPr>
              <a:t>me</a:t>
            </a:r>
            <a:r>
              <a:rPr dirty="0" sz="1450" spc="170">
                <a:latin typeface="Times New Roman"/>
                <a:cs typeface="Times New Roman"/>
              </a:rPr>
              <a:t> </a:t>
            </a:r>
            <a:r>
              <a:rPr dirty="0" sz="1450" spc="-5">
                <a:latin typeface="Times New Roman"/>
                <a:cs typeface="Times New Roman"/>
              </a:rPr>
              <a:t>out</a:t>
            </a:r>
            <a:r>
              <a:rPr dirty="0" sz="1450" spc="170">
                <a:latin typeface="Times New Roman"/>
                <a:cs typeface="Times New Roman"/>
              </a:rPr>
              <a:t> </a:t>
            </a:r>
            <a:r>
              <a:rPr dirty="0" sz="1450" spc="-10">
                <a:latin typeface="Times New Roman"/>
                <a:cs typeface="Times New Roman"/>
              </a:rPr>
              <a:t>into</a:t>
            </a:r>
            <a:r>
              <a:rPr dirty="0" sz="1450" spc="17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rain? My </a:t>
            </a:r>
            <a:r>
              <a:rPr dirty="0" sz="1450" spc="-5">
                <a:latin typeface="Times New Roman"/>
                <a:cs typeface="Times New Roman"/>
              </a:rPr>
              <a:t>good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suspect the choice is</a:t>
            </a:r>
            <a:r>
              <a:rPr dirty="0" sz="1450" spc="25">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choice is certainly yours," replied the driver; "but when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know how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of your </a:t>
            </a:r>
            <a:r>
              <a:rPr dirty="0" sz="1450" spc="-10">
                <a:latin typeface="Times New Roman"/>
                <a:cs typeface="Times New Roman"/>
              </a:rPr>
              <a:t>figure will decide. There is </a:t>
            </a:r>
            <a:r>
              <a:rPr dirty="0" sz="1450" spc="-5">
                <a:latin typeface="Times New Roman"/>
                <a:cs typeface="Times New Roman"/>
              </a:rPr>
              <a:t>a  </a:t>
            </a:r>
            <a:r>
              <a:rPr dirty="0" sz="1450" spc="-10">
                <a:latin typeface="Times New Roman"/>
                <a:cs typeface="Times New Roman"/>
              </a:rPr>
              <a:t>gentlemen's party in this house. </a:t>
            </a:r>
            <a:r>
              <a:rPr dirty="0" sz="1450" spc="-5">
                <a:latin typeface="Times New Roman"/>
                <a:cs typeface="Times New Roman"/>
              </a:rPr>
              <a:t>I do not </a:t>
            </a:r>
            <a:r>
              <a:rPr dirty="0" sz="1450" spc="-10">
                <a:latin typeface="Times New Roman"/>
                <a:cs typeface="Times New Roman"/>
              </a:rPr>
              <a:t>know whether the master </a:t>
            </a:r>
            <a:r>
              <a:rPr dirty="0" sz="1450" spc="-5">
                <a:latin typeface="Times New Roman"/>
                <a:cs typeface="Times New Roman"/>
              </a:rPr>
              <a:t>be a  </a:t>
            </a:r>
            <a:r>
              <a:rPr dirty="0" sz="1450" spc="-10">
                <a:latin typeface="Times New Roman"/>
                <a:cs typeface="Times New Roman"/>
              </a:rPr>
              <a:t>stranger to London and without acquaintances </a:t>
            </a:r>
            <a:r>
              <a:rPr dirty="0" sz="1450" spc="-5">
                <a:latin typeface="Times New Roman"/>
                <a:cs typeface="Times New Roman"/>
              </a:rPr>
              <a:t>of </a:t>
            </a:r>
            <a:r>
              <a:rPr dirty="0" sz="1450" spc="-10">
                <a:latin typeface="Times New Roman"/>
                <a:cs typeface="Times New Roman"/>
              </a:rPr>
              <a:t>his own; </a:t>
            </a:r>
            <a:r>
              <a:rPr dirty="0" sz="1450" spc="-5">
                <a:latin typeface="Times New Roman"/>
                <a:cs typeface="Times New Roman"/>
              </a:rPr>
              <a:t>or </a:t>
            </a:r>
            <a:r>
              <a:rPr dirty="0" sz="1450" spc="-10">
                <a:latin typeface="Times New Roman"/>
                <a:cs typeface="Times New Roman"/>
              </a:rPr>
              <a:t>whether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odd </a:t>
            </a:r>
            <a:r>
              <a:rPr dirty="0" sz="1450" spc="-10">
                <a:latin typeface="Times New Roman"/>
                <a:cs typeface="Times New Roman"/>
              </a:rPr>
              <a:t>notions. But certainly </a:t>
            </a:r>
            <a:r>
              <a:rPr dirty="0" sz="1450" spc="-5">
                <a:latin typeface="Times New Roman"/>
                <a:cs typeface="Times New Roman"/>
              </a:rPr>
              <a:t>I </a:t>
            </a:r>
            <a:r>
              <a:rPr dirty="0" sz="1450" spc="-10">
                <a:latin typeface="Times New Roman"/>
                <a:cs typeface="Times New Roman"/>
              </a:rPr>
              <a:t>was hired to kidnap single gentlemen in  evening dress, as many as </a:t>
            </a:r>
            <a:r>
              <a:rPr dirty="0" sz="1450" spc="-5">
                <a:latin typeface="Times New Roman"/>
                <a:cs typeface="Times New Roman"/>
              </a:rPr>
              <a:t>I </a:t>
            </a:r>
            <a:r>
              <a:rPr dirty="0" sz="1450" spc="-10">
                <a:latin typeface="Times New Roman"/>
                <a:cs typeface="Times New Roman"/>
              </a:rPr>
              <a:t>pleased, </a:t>
            </a:r>
            <a:r>
              <a:rPr dirty="0" sz="1450" spc="-5">
                <a:latin typeface="Times New Roman"/>
                <a:cs typeface="Times New Roman"/>
              </a:rPr>
              <a:t>but </a:t>
            </a:r>
            <a:r>
              <a:rPr dirty="0" sz="1450" spc="-10">
                <a:latin typeface="Times New Roman"/>
                <a:cs typeface="Times New Roman"/>
              </a:rPr>
              <a:t>military </a:t>
            </a:r>
            <a:r>
              <a:rPr dirty="0" sz="1450" spc="-15">
                <a:latin typeface="Times New Roman"/>
                <a:cs typeface="Times New Roman"/>
              </a:rPr>
              <a:t>officers </a:t>
            </a:r>
            <a:r>
              <a:rPr dirty="0" sz="1450" spc="-5">
                <a:latin typeface="Times New Roman"/>
                <a:cs typeface="Times New Roman"/>
              </a:rPr>
              <a:t>by </a:t>
            </a:r>
            <a:r>
              <a:rPr dirty="0" sz="1450" spc="-10">
                <a:latin typeface="Times New Roman"/>
                <a:cs typeface="Times New Roman"/>
              </a:rPr>
              <a:t>preference. </a:t>
            </a:r>
            <a:r>
              <a:rPr dirty="0" sz="1450" spc="-60">
                <a:latin typeface="Times New Roman"/>
                <a:cs typeface="Times New Roman"/>
              </a:rPr>
              <a:t>You  </a:t>
            </a:r>
            <a:r>
              <a:rPr dirty="0" sz="1450" spc="-10">
                <a:latin typeface="Times New Roman"/>
                <a:cs typeface="Times New Roman"/>
              </a:rPr>
              <a:t>have simply to </a:t>
            </a:r>
            <a:r>
              <a:rPr dirty="0" sz="1450" spc="-5">
                <a:latin typeface="Times New Roman"/>
                <a:cs typeface="Times New Roman"/>
              </a:rPr>
              <a:t>go </a:t>
            </a:r>
            <a:r>
              <a:rPr dirty="0" sz="1450" spc="-10">
                <a:latin typeface="Times New Roman"/>
                <a:cs typeface="Times New Roman"/>
              </a:rPr>
              <a:t>in and say that </a:t>
            </a:r>
            <a:r>
              <a:rPr dirty="0" sz="1450" spc="-35">
                <a:latin typeface="Times New Roman"/>
                <a:cs typeface="Times New Roman"/>
              </a:rPr>
              <a:t>Mr. </a:t>
            </a:r>
            <a:r>
              <a:rPr dirty="0" sz="1450" spc="-10">
                <a:latin typeface="Times New Roman"/>
                <a:cs typeface="Times New Roman"/>
              </a:rPr>
              <a:t>Morris invited</a:t>
            </a:r>
            <a:r>
              <a:rPr dirty="0" sz="1450" spc="7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"Are </a:t>
            </a:r>
            <a:r>
              <a:rPr dirty="0" sz="1450" spc="-5">
                <a:latin typeface="Times New Roman"/>
                <a:cs typeface="Times New Roman"/>
              </a:rPr>
              <a:t>you </a:t>
            </a:r>
            <a:r>
              <a:rPr dirty="0" sz="1450" spc="-35">
                <a:latin typeface="Times New Roman"/>
                <a:cs typeface="Times New Roman"/>
              </a:rPr>
              <a:t>Mr. </a:t>
            </a:r>
            <a:r>
              <a:rPr dirty="0" sz="1450" spc="-10">
                <a:latin typeface="Times New Roman"/>
                <a:cs typeface="Times New Roman"/>
              </a:rPr>
              <a:t>Morris?" inquired the</a:t>
            </a:r>
            <a:r>
              <a:rPr dirty="0" sz="1450" spc="40">
                <a:latin typeface="Times New Roman"/>
                <a:cs typeface="Times New Roman"/>
              </a:rPr>
              <a:t> </a:t>
            </a:r>
            <a:r>
              <a:rPr dirty="0" sz="1450" spc="-10">
                <a:latin typeface="Times New Roman"/>
                <a:cs typeface="Times New Roman"/>
              </a:rPr>
              <a:t>Lieutenant.</a:t>
            </a:r>
            <a:endParaRPr sz="1450">
              <a:latin typeface="Times New Roman"/>
              <a:cs typeface="Times New Roman"/>
            </a:endParaRPr>
          </a:p>
          <a:p>
            <a:pPr algn="just" marL="12700">
              <a:lnSpc>
                <a:spcPct val="100000"/>
              </a:lnSpc>
              <a:spcBef>
                <a:spcPts val="850"/>
              </a:spcBef>
            </a:pPr>
            <a:r>
              <a:rPr dirty="0" sz="1450" spc="-10">
                <a:latin typeface="Times New Roman"/>
                <a:cs typeface="Times New Roman"/>
              </a:rPr>
              <a:t>"Oh, </a:t>
            </a:r>
            <a:r>
              <a:rPr dirty="0" sz="1450" spc="-5">
                <a:latin typeface="Times New Roman"/>
                <a:cs typeface="Times New Roman"/>
              </a:rPr>
              <a:t>no," </a:t>
            </a:r>
            <a:r>
              <a:rPr dirty="0" sz="1450" spc="-10">
                <a:latin typeface="Times New Roman"/>
                <a:cs typeface="Times New Roman"/>
              </a:rPr>
              <a:t>replied the cabman. </a:t>
            </a:r>
            <a:r>
              <a:rPr dirty="0" sz="1450" spc="-30">
                <a:latin typeface="Times New Roman"/>
                <a:cs typeface="Times New Roman"/>
              </a:rPr>
              <a:t>"Mr. </a:t>
            </a:r>
            <a:r>
              <a:rPr dirty="0" sz="1450" spc="-10">
                <a:latin typeface="Times New Roman"/>
                <a:cs typeface="Times New Roman"/>
              </a:rPr>
              <a:t>Morris is the person </a:t>
            </a:r>
            <a:r>
              <a:rPr dirty="0" sz="1450" spc="-5">
                <a:latin typeface="Times New Roman"/>
                <a:cs typeface="Times New Roman"/>
              </a:rPr>
              <a:t>of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"It is </a:t>
            </a:r>
            <a:r>
              <a:rPr dirty="0" sz="1450" spc="-5">
                <a:latin typeface="Times New Roman"/>
                <a:cs typeface="Times New Roman"/>
              </a:rPr>
              <a:t>not a </a:t>
            </a:r>
            <a:r>
              <a:rPr dirty="0" sz="1450" spc="-10">
                <a:latin typeface="Times New Roman"/>
                <a:cs typeface="Times New Roman"/>
              </a:rPr>
              <a:t>common way </a:t>
            </a:r>
            <a:r>
              <a:rPr dirty="0" sz="1450" spc="-5">
                <a:latin typeface="Times New Roman"/>
                <a:cs typeface="Times New Roman"/>
              </a:rPr>
              <a:t>of </a:t>
            </a:r>
            <a:r>
              <a:rPr dirty="0" sz="1450" spc="-10">
                <a:latin typeface="Times New Roman"/>
                <a:cs typeface="Times New Roman"/>
              </a:rPr>
              <a:t>collecting guests," said Brackenbury: "but an  eccentric man might very well indulge the whim without any intention to  offend. And suppose that </a:t>
            </a:r>
            <a:r>
              <a:rPr dirty="0" sz="1450" spc="-5">
                <a:latin typeface="Times New Roman"/>
                <a:cs typeface="Times New Roman"/>
              </a:rPr>
              <a:t>I </a:t>
            </a:r>
            <a:r>
              <a:rPr dirty="0" sz="1450" spc="-10">
                <a:latin typeface="Times New Roman"/>
                <a:cs typeface="Times New Roman"/>
              </a:rPr>
              <a:t>refuse </a:t>
            </a:r>
            <a:r>
              <a:rPr dirty="0" sz="1450" spc="-35">
                <a:latin typeface="Times New Roman"/>
                <a:cs typeface="Times New Roman"/>
              </a:rPr>
              <a:t>Mr. </a:t>
            </a:r>
            <a:r>
              <a:rPr dirty="0" sz="1450" spc="-10">
                <a:latin typeface="Times New Roman"/>
                <a:cs typeface="Times New Roman"/>
              </a:rPr>
              <a:t>Morris's invitation,"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"what  then?"</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"My orders are to drive </a:t>
            </a:r>
            <a:r>
              <a:rPr dirty="0" sz="1450" spc="-5">
                <a:latin typeface="Times New Roman"/>
                <a:cs typeface="Times New Roman"/>
              </a:rPr>
              <a:t>you </a:t>
            </a:r>
            <a:r>
              <a:rPr dirty="0" sz="1450" spc="-10">
                <a:latin typeface="Times New Roman"/>
                <a:cs typeface="Times New Roman"/>
              </a:rPr>
              <a:t>back where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you </a:t>
            </a:r>
            <a:r>
              <a:rPr dirty="0" sz="1450" spc="-10">
                <a:latin typeface="Times New Roman"/>
                <a:cs typeface="Times New Roman"/>
              </a:rPr>
              <a:t>from," replied the man,  "and set </a:t>
            </a:r>
            <a:r>
              <a:rPr dirty="0" sz="1450" spc="-5">
                <a:latin typeface="Times New Roman"/>
                <a:cs typeface="Times New Roman"/>
              </a:rPr>
              <a:t>out </a:t>
            </a:r>
            <a:r>
              <a:rPr dirty="0" sz="1450" spc="-10">
                <a:latin typeface="Times New Roman"/>
                <a:cs typeface="Times New Roman"/>
              </a:rPr>
              <a:t>to look for others </a:t>
            </a:r>
            <a:r>
              <a:rPr dirty="0" sz="1450" spc="-5">
                <a:latin typeface="Times New Roman"/>
                <a:cs typeface="Times New Roman"/>
              </a:rPr>
              <a:t>up </a:t>
            </a:r>
            <a:r>
              <a:rPr dirty="0" sz="1450" spc="-10">
                <a:latin typeface="Times New Roman"/>
                <a:cs typeface="Times New Roman"/>
              </a:rPr>
              <a:t>to midnight. Those who have </a:t>
            </a:r>
            <a:r>
              <a:rPr dirty="0" sz="1450" spc="-5">
                <a:latin typeface="Times New Roman"/>
                <a:cs typeface="Times New Roman"/>
              </a:rPr>
              <a:t>no </a:t>
            </a:r>
            <a:r>
              <a:rPr dirty="0" sz="1450" spc="-10">
                <a:latin typeface="Times New Roman"/>
                <a:cs typeface="Times New Roman"/>
              </a:rPr>
              <a:t>fancy for  such an adventure, </a:t>
            </a:r>
            <a:r>
              <a:rPr dirty="0" sz="1450" spc="-35">
                <a:latin typeface="Times New Roman"/>
                <a:cs typeface="Times New Roman"/>
              </a:rPr>
              <a:t>Mr. </a:t>
            </a:r>
            <a:r>
              <a:rPr dirty="0" sz="1450" spc="-10">
                <a:latin typeface="Times New Roman"/>
                <a:cs typeface="Times New Roman"/>
              </a:rPr>
              <a:t>Morris said, were </a:t>
            </a:r>
            <a:r>
              <a:rPr dirty="0" sz="1450" spc="-5">
                <a:latin typeface="Times New Roman"/>
                <a:cs typeface="Times New Roman"/>
              </a:rPr>
              <a:t>not </a:t>
            </a:r>
            <a:r>
              <a:rPr dirty="0" sz="1450" spc="-10">
                <a:latin typeface="Times New Roman"/>
                <a:cs typeface="Times New Roman"/>
              </a:rPr>
              <a:t>the guests for</a:t>
            </a:r>
            <a:r>
              <a:rPr dirty="0" sz="1450" spc="8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These words decided the Lieutenant </a:t>
            </a:r>
            <a:r>
              <a:rPr dirty="0" sz="1450" spc="-5">
                <a:latin typeface="Times New Roman"/>
                <a:cs typeface="Times New Roman"/>
              </a:rPr>
              <a:t>on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spot.</a:t>
            </a:r>
            <a:endParaRPr sz="1450">
              <a:latin typeface="Times New Roman"/>
              <a:cs typeface="Times New Roman"/>
            </a:endParaRPr>
          </a:p>
          <a:p>
            <a:pPr algn="just" marL="12700" marR="8890">
              <a:lnSpc>
                <a:spcPts val="1730"/>
              </a:lnSpc>
              <a:spcBef>
                <a:spcPts val="919"/>
              </a:spcBef>
            </a:pPr>
            <a:r>
              <a:rPr dirty="0" sz="1450" spc="-10">
                <a:latin typeface="Times New Roman"/>
                <a:cs typeface="Times New Roman"/>
              </a:rPr>
              <a:t>"After all," </a:t>
            </a:r>
            <a:r>
              <a:rPr dirty="0" sz="1450" spc="-5">
                <a:latin typeface="Times New Roman"/>
                <a:cs typeface="Times New Roman"/>
              </a:rPr>
              <a:t>he </a:t>
            </a:r>
            <a:r>
              <a:rPr dirty="0" sz="1450" spc="-10">
                <a:latin typeface="Times New Roman"/>
                <a:cs typeface="Times New Roman"/>
              </a:rPr>
              <a:t>reflected, as </a:t>
            </a:r>
            <a:r>
              <a:rPr dirty="0" sz="1450" spc="-5">
                <a:latin typeface="Times New Roman"/>
                <a:cs typeface="Times New Roman"/>
              </a:rPr>
              <a:t>he </a:t>
            </a:r>
            <a:r>
              <a:rPr dirty="0" sz="1450" spc="-10">
                <a:latin typeface="Times New Roman"/>
                <a:cs typeface="Times New Roman"/>
              </a:rPr>
              <a:t>descended from the hansom, "I have </a:t>
            </a:r>
            <a:r>
              <a:rPr dirty="0" sz="1450" spc="-5">
                <a:latin typeface="Times New Roman"/>
                <a:cs typeface="Times New Roman"/>
              </a:rPr>
              <a:t>not </a:t>
            </a:r>
            <a:r>
              <a:rPr dirty="0" sz="1450" spc="-10">
                <a:latin typeface="Times New Roman"/>
                <a:cs typeface="Times New Roman"/>
              </a:rPr>
              <a:t>had  long to wait for my</a:t>
            </a:r>
            <a:r>
              <a:rPr dirty="0" sz="1450" spc="10">
                <a:latin typeface="Times New Roman"/>
                <a:cs typeface="Times New Roman"/>
              </a:rPr>
              <a:t> </a:t>
            </a:r>
            <a:r>
              <a:rPr dirty="0" sz="1450" spc="-10">
                <a:latin typeface="Times New Roman"/>
                <a:cs typeface="Times New Roman"/>
              </a:rPr>
              <a:t>adventure."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He had hardly found footing </a:t>
            </a:r>
            <a:r>
              <a:rPr dirty="0" sz="1450" spc="-5">
                <a:latin typeface="Times New Roman"/>
                <a:cs typeface="Times New Roman"/>
              </a:rPr>
              <a:t>on </a:t>
            </a:r>
            <a:r>
              <a:rPr dirty="0" sz="1450" spc="-10">
                <a:latin typeface="Times New Roman"/>
                <a:cs typeface="Times New Roman"/>
              </a:rPr>
              <a:t>the side-walk, and was still feeling in his  pocket for the fare, when the cab swung about and drove </a:t>
            </a:r>
            <a:r>
              <a:rPr dirty="0" sz="1450" spc="-15">
                <a:latin typeface="Times New Roman"/>
                <a:cs typeface="Times New Roman"/>
              </a:rPr>
              <a:t>off </a:t>
            </a:r>
            <a:r>
              <a:rPr dirty="0" sz="1450" spc="-5">
                <a:latin typeface="Times New Roman"/>
                <a:cs typeface="Times New Roman"/>
              </a:rPr>
              <a:t>by </a:t>
            </a:r>
            <a:r>
              <a:rPr dirty="0" sz="1450" spc="-10">
                <a:latin typeface="Times New Roman"/>
                <a:cs typeface="Times New Roman"/>
              </a:rPr>
              <a:t>the way it  came at the former break-neck </a:t>
            </a:r>
            <a:r>
              <a:rPr dirty="0" sz="1450" spc="-20">
                <a:latin typeface="Times New Roman"/>
                <a:cs typeface="Times New Roman"/>
              </a:rPr>
              <a:t>velocity. </a:t>
            </a:r>
            <a:r>
              <a:rPr dirty="0" sz="1450" spc="-10">
                <a:latin typeface="Times New Roman"/>
                <a:cs typeface="Times New Roman"/>
              </a:rPr>
              <a:t>Brackenbury shouted after the man,  who paid </a:t>
            </a:r>
            <a:r>
              <a:rPr dirty="0" sz="1450" spc="-5">
                <a:latin typeface="Times New Roman"/>
                <a:cs typeface="Times New Roman"/>
              </a:rPr>
              <a:t>no </a:t>
            </a:r>
            <a:r>
              <a:rPr dirty="0" sz="1450" spc="-10">
                <a:latin typeface="Times New Roman"/>
                <a:cs typeface="Times New Roman"/>
              </a:rPr>
              <a:t>heed, and continued to drive away; </a:t>
            </a:r>
            <a:r>
              <a:rPr dirty="0" sz="1450" spc="-5">
                <a:latin typeface="Times New Roman"/>
                <a:cs typeface="Times New Roman"/>
              </a:rPr>
              <a:t>but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his voice was  overheard in the house, the </a:t>
            </a:r>
            <a:r>
              <a:rPr dirty="0" sz="1450" spc="-5">
                <a:latin typeface="Times New Roman"/>
                <a:cs typeface="Times New Roman"/>
              </a:rPr>
              <a:t>door </a:t>
            </a:r>
            <a:r>
              <a:rPr dirty="0" sz="1450" spc="-10">
                <a:latin typeface="Times New Roman"/>
                <a:cs typeface="Times New Roman"/>
              </a:rPr>
              <a:t>was again thrown open, emitting </a:t>
            </a:r>
            <a:r>
              <a:rPr dirty="0" sz="1450" spc="-5">
                <a:latin typeface="Times New Roman"/>
                <a:cs typeface="Times New Roman"/>
              </a:rPr>
              <a:t>a </a:t>
            </a:r>
            <a:r>
              <a:rPr dirty="0" sz="1450" spc="-10">
                <a:latin typeface="Times New Roman"/>
                <a:cs typeface="Times New Roman"/>
              </a:rPr>
              <a:t>flood </a:t>
            </a:r>
            <a:r>
              <a:rPr dirty="0" sz="1450" spc="-5">
                <a:latin typeface="Times New Roman"/>
                <a:cs typeface="Times New Roman"/>
              </a:rPr>
              <a:t>of  </a:t>
            </a:r>
            <a:r>
              <a:rPr dirty="0" sz="1450" spc="-10">
                <a:latin typeface="Times New Roman"/>
                <a:cs typeface="Times New Roman"/>
              </a:rPr>
              <a:t>light </a:t>
            </a:r>
            <a:r>
              <a:rPr dirty="0" sz="1450" spc="-5">
                <a:latin typeface="Times New Roman"/>
                <a:cs typeface="Times New Roman"/>
              </a:rPr>
              <a:t>upon </a:t>
            </a:r>
            <a:r>
              <a:rPr dirty="0" sz="1450" spc="-10">
                <a:latin typeface="Times New Roman"/>
                <a:cs typeface="Times New Roman"/>
              </a:rPr>
              <a:t>the garden, and </a:t>
            </a:r>
            <a:r>
              <a:rPr dirty="0" sz="1450" spc="-5">
                <a:latin typeface="Times New Roman"/>
                <a:cs typeface="Times New Roman"/>
              </a:rPr>
              <a:t>a </a:t>
            </a:r>
            <a:r>
              <a:rPr dirty="0" sz="1450" spc="-10">
                <a:latin typeface="Times New Roman"/>
                <a:cs typeface="Times New Roman"/>
              </a:rPr>
              <a:t>servant ran down to meet him holding an  umbrella.</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"The cabman has been paid," observed the servant in </a:t>
            </a:r>
            <a:r>
              <a:rPr dirty="0" sz="1450" spc="-5">
                <a:latin typeface="Times New Roman"/>
                <a:cs typeface="Times New Roman"/>
              </a:rPr>
              <a:t>a </a:t>
            </a:r>
            <a:r>
              <a:rPr dirty="0" sz="1450" spc="-10">
                <a:latin typeface="Times New Roman"/>
                <a:cs typeface="Times New Roman"/>
              </a:rPr>
              <a:t>very civil tone; and </a:t>
            </a:r>
            <a:r>
              <a:rPr dirty="0" sz="1450" spc="-5">
                <a:latin typeface="Times New Roman"/>
                <a:cs typeface="Times New Roman"/>
              </a:rPr>
              <a:t>he  </a:t>
            </a:r>
            <a:r>
              <a:rPr dirty="0" sz="1450" spc="-10">
                <a:latin typeface="Times New Roman"/>
                <a:cs typeface="Times New Roman"/>
              </a:rPr>
              <a:t>proceeded to escort Brackenbury along the path and </a:t>
            </a:r>
            <a:r>
              <a:rPr dirty="0" sz="1450" spc="-5">
                <a:latin typeface="Times New Roman"/>
                <a:cs typeface="Times New Roman"/>
              </a:rPr>
              <a:t>up </a:t>
            </a:r>
            <a:r>
              <a:rPr dirty="0" sz="1450" spc="-10">
                <a:latin typeface="Times New Roman"/>
                <a:cs typeface="Times New Roman"/>
              </a:rPr>
              <a:t>the steps. In the hall  several other attendants relieved him </a:t>
            </a:r>
            <a:r>
              <a:rPr dirty="0" sz="1450" spc="-5">
                <a:latin typeface="Times New Roman"/>
                <a:cs typeface="Times New Roman"/>
              </a:rPr>
              <a:t>of </a:t>
            </a:r>
            <a:r>
              <a:rPr dirty="0" sz="1450" spc="-10">
                <a:latin typeface="Times New Roman"/>
                <a:cs typeface="Times New Roman"/>
              </a:rPr>
              <a:t>his hat, cane, and paletot, gave him </a:t>
            </a:r>
            <a:r>
              <a:rPr dirty="0" sz="1450" spc="-5">
                <a:latin typeface="Times New Roman"/>
                <a:cs typeface="Times New Roman"/>
              </a:rPr>
              <a:t>a  </a:t>
            </a:r>
            <a:r>
              <a:rPr dirty="0" sz="1450" spc="-10">
                <a:latin typeface="Times New Roman"/>
                <a:cs typeface="Times New Roman"/>
              </a:rPr>
              <a:t>ticket with </a:t>
            </a:r>
            <a:r>
              <a:rPr dirty="0" sz="1450" spc="-5">
                <a:latin typeface="Times New Roman"/>
                <a:cs typeface="Times New Roman"/>
              </a:rPr>
              <a:t>a </a:t>
            </a:r>
            <a:r>
              <a:rPr dirty="0" sz="1450" spc="-10">
                <a:latin typeface="Times New Roman"/>
                <a:cs typeface="Times New Roman"/>
              </a:rPr>
              <a:t>number in return, and politely hurried him </a:t>
            </a:r>
            <a:r>
              <a:rPr dirty="0" sz="1450" spc="-5">
                <a:latin typeface="Times New Roman"/>
                <a:cs typeface="Times New Roman"/>
              </a:rPr>
              <a:t>up a </a:t>
            </a:r>
            <a:r>
              <a:rPr dirty="0" sz="1450" spc="-10">
                <a:latin typeface="Times New Roman"/>
                <a:cs typeface="Times New Roman"/>
              </a:rPr>
              <a:t>stair adorned with  tropical flowers, to the </a:t>
            </a:r>
            <a:r>
              <a:rPr dirty="0" sz="1450" spc="-5">
                <a:latin typeface="Times New Roman"/>
                <a:cs typeface="Times New Roman"/>
              </a:rPr>
              <a:t>door of </a:t>
            </a:r>
            <a:r>
              <a:rPr dirty="0" sz="1450" spc="-10">
                <a:latin typeface="Times New Roman"/>
                <a:cs typeface="Times New Roman"/>
              </a:rPr>
              <a:t>an apartment </a:t>
            </a:r>
            <a:r>
              <a:rPr dirty="0" sz="1450" spc="-5">
                <a:latin typeface="Times New Roman"/>
                <a:cs typeface="Times New Roman"/>
              </a:rPr>
              <a:t>on </a:t>
            </a:r>
            <a:r>
              <a:rPr dirty="0" sz="1450" spc="-10">
                <a:latin typeface="Times New Roman"/>
                <a:cs typeface="Times New Roman"/>
              </a:rPr>
              <a:t>the first </a:t>
            </a:r>
            <a:r>
              <a:rPr dirty="0" sz="1450" spc="-20">
                <a:latin typeface="Times New Roman"/>
                <a:cs typeface="Times New Roman"/>
              </a:rPr>
              <a:t>storey. </a:t>
            </a:r>
            <a:r>
              <a:rPr dirty="0" sz="1450" spc="-10">
                <a:latin typeface="Times New Roman"/>
                <a:cs typeface="Times New Roman"/>
              </a:rPr>
              <a:t>Here </a:t>
            </a:r>
            <a:r>
              <a:rPr dirty="0" sz="1450" spc="-5">
                <a:latin typeface="Times New Roman"/>
                <a:cs typeface="Times New Roman"/>
              </a:rPr>
              <a:t>a </a:t>
            </a:r>
            <a:r>
              <a:rPr dirty="0" sz="1450" spc="-10">
                <a:latin typeface="Times New Roman"/>
                <a:cs typeface="Times New Roman"/>
              </a:rPr>
              <a:t>grave  butler inquired his name, and announcing "Lieutenant Brackenbury Rich,"  ushered him into the drawing-room </a:t>
            </a:r>
            <a:r>
              <a:rPr dirty="0" sz="1450" spc="-5">
                <a:latin typeface="Times New Roman"/>
                <a:cs typeface="Times New Roman"/>
              </a:rPr>
              <a:t>of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7620">
              <a:lnSpc>
                <a:spcPts val="1730"/>
              </a:lnSpc>
              <a:spcBef>
                <a:spcPts val="855"/>
              </a:spcBef>
            </a:pPr>
            <a:r>
              <a:rPr dirty="0" sz="1450" spc="-10">
                <a:latin typeface="Times New Roman"/>
                <a:cs typeface="Times New Roman"/>
              </a:rPr>
              <a:t>A </a:t>
            </a:r>
            <a:r>
              <a:rPr dirty="0" sz="1450" spc="-5">
                <a:latin typeface="Times New Roman"/>
                <a:cs typeface="Times New Roman"/>
              </a:rPr>
              <a:t>young </a:t>
            </a:r>
            <a:r>
              <a:rPr dirty="0" sz="1450" spc="-10">
                <a:latin typeface="Times New Roman"/>
                <a:cs typeface="Times New Roman"/>
              </a:rPr>
              <a:t>man, slender and singularly handsome, came forward and greeted  him with an air at once courtly and affectionate. Hundreds </a:t>
            </a:r>
            <a:r>
              <a:rPr dirty="0" sz="1450" spc="-5">
                <a:latin typeface="Times New Roman"/>
                <a:cs typeface="Times New Roman"/>
              </a:rPr>
              <a:t>of </a:t>
            </a:r>
            <a:r>
              <a:rPr dirty="0" sz="1450" spc="-10">
                <a:latin typeface="Times New Roman"/>
                <a:cs typeface="Times New Roman"/>
              </a:rPr>
              <a:t>candles, </a:t>
            </a:r>
            <a:r>
              <a:rPr dirty="0" sz="1450" spc="-5">
                <a:latin typeface="Times New Roman"/>
                <a:cs typeface="Times New Roman"/>
              </a:rPr>
              <a:t>of </a:t>
            </a:r>
            <a:r>
              <a:rPr dirty="0" sz="1450" spc="-10">
                <a:latin typeface="Times New Roman"/>
                <a:cs typeface="Times New Roman"/>
              </a:rPr>
              <a:t>the  finest</a:t>
            </a:r>
            <a:r>
              <a:rPr dirty="0" sz="1450" spc="95">
                <a:latin typeface="Times New Roman"/>
                <a:cs typeface="Times New Roman"/>
              </a:rPr>
              <a:t> </a:t>
            </a:r>
            <a:r>
              <a:rPr dirty="0" sz="1450" spc="-10">
                <a:latin typeface="Times New Roman"/>
                <a:cs typeface="Times New Roman"/>
              </a:rPr>
              <a:t>wax,</a:t>
            </a:r>
            <a:r>
              <a:rPr dirty="0" sz="1450" spc="95">
                <a:latin typeface="Times New Roman"/>
                <a:cs typeface="Times New Roman"/>
              </a:rPr>
              <a:t> </a:t>
            </a:r>
            <a:r>
              <a:rPr dirty="0" sz="1450" spc="-10">
                <a:latin typeface="Times New Roman"/>
                <a:cs typeface="Times New Roman"/>
              </a:rPr>
              <a:t>lit</a:t>
            </a:r>
            <a:r>
              <a:rPr dirty="0" sz="1450" spc="95">
                <a:latin typeface="Times New Roman"/>
                <a:cs typeface="Times New Roman"/>
              </a:rPr>
              <a:t> </a:t>
            </a:r>
            <a:r>
              <a:rPr dirty="0" sz="1450" spc="-5">
                <a:latin typeface="Times New Roman"/>
                <a:cs typeface="Times New Roman"/>
              </a:rPr>
              <a:t>up</a:t>
            </a:r>
            <a:r>
              <a:rPr dirty="0" sz="1450" spc="90">
                <a:latin typeface="Times New Roman"/>
                <a:cs typeface="Times New Roman"/>
              </a:rPr>
              <a:t>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room</a:t>
            </a:r>
            <a:r>
              <a:rPr dirty="0" sz="1450" spc="95">
                <a:latin typeface="Times New Roman"/>
                <a:cs typeface="Times New Roman"/>
              </a:rPr>
              <a:t> </a:t>
            </a:r>
            <a:r>
              <a:rPr dirty="0" sz="1450" spc="-10">
                <a:latin typeface="Times New Roman"/>
                <a:cs typeface="Times New Roman"/>
              </a:rPr>
              <a:t>that</a:t>
            </a:r>
            <a:r>
              <a:rPr dirty="0" sz="1450" spc="95">
                <a:latin typeface="Times New Roman"/>
                <a:cs typeface="Times New Roman"/>
              </a:rPr>
              <a:t> </a:t>
            </a:r>
            <a:r>
              <a:rPr dirty="0" sz="1450" spc="-10">
                <a:latin typeface="Times New Roman"/>
                <a:cs typeface="Times New Roman"/>
              </a:rPr>
              <a:t>was</a:t>
            </a:r>
            <a:r>
              <a:rPr dirty="0" sz="1450" spc="95">
                <a:latin typeface="Times New Roman"/>
                <a:cs typeface="Times New Roman"/>
              </a:rPr>
              <a:t> </a:t>
            </a:r>
            <a:r>
              <a:rPr dirty="0" sz="1450" spc="-10">
                <a:latin typeface="Times New Roman"/>
                <a:cs typeface="Times New Roman"/>
              </a:rPr>
              <a:t>perfumed,</a:t>
            </a:r>
            <a:r>
              <a:rPr dirty="0" sz="1450" spc="95">
                <a:latin typeface="Times New Roman"/>
                <a:cs typeface="Times New Roman"/>
              </a:rPr>
              <a:t> </a:t>
            </a:r>
            <a:r>
              <a:rPr dirty="0" sz="1450" spc="-10">
                <a:latin typeface="Times New Roman"/>
                <a:cs typeface="Times New Roman"/>
              </a:rPr>
              <a:t>like</a:t>
            </a:r>
            <a:r>
              <a:rPr dirty="0" sz="1450" spc="9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staircase,</a:t>
            </a:r>
            <a:r>
              <a:rPr dirty="0" sz="1450" spc="95">
                <a:latin typeface="Times New Roman"/>
                <a:cs typeface="Times New Roman"/>
              </a:rPr>
              <a:t> </a:t>
            </a:r>
            <a:r>
              <a:rPr dirty="0" sz="1450" spc="-10">
                <a:latin typeface="Times New Roman"/>
                <a:cs typeface="Times New Roman"/>
              </a:rPr>
              <a:t>with</a:t>
            </a:r>
            <a:r>
              <a:rPr dirty="0" sz="1450" spc="9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profusion </a:t>
            </a:r>
            <a:r>
              <a:rPr dirty="0" sz="1450" spc="-5">
                <a:latin typeface="Times New Roman"/>
                <a:cs typeface="Times New Roman"/>
              </a:rPr>
              <a:t>of </a:t>
            </a:r>
            <a:r>
              <a:rPr dirty="0" sz="1450" spc="-10">
                <a:latin typeface="Times New Roman"/>
                <a:cs typeface="Times New Roman"/>
              </a:rPr>
              <a:t>rare and beautiful flowering shrubs. A side-table was loaded with  tempting viands. Several servants went to and fro with fruits and goblets </a:t>
            </a:r>
            <a:r>
              <a:rPr dirty="0" sz="1450" spc="-5">
                <a:latin typeface="Times New Roman"/>
                <a:cs typeface="Times New Roman"/>
              </a:rPr>
              <a:t>of  </a:t>
            </a:r>
            <a:r>
              <a:rPr dirty="0" sz="1450" spc="-10">
                <a:latin typeface="Times New Roman"/>
                <a:cs typeface="Times New Roman"/>
              </a:rPr>
              <a:t>champagne. The company was perhaps sixteen in </a:t>
            </a:r>
            <a:r>
              <a:rPr dirty="0" sz="1450" spc="-15">
                <a:latin typeface="Times New Roman"/>
                <a:cs typeface="Times New Roman"/>
              </a:rPr>
              <a:t>number, </a:t>
            </a:r>
            <a:r>
              <a:rPr dirty="0" sz="1450" spc="-10">
                <a:latin typeface="Times New Roman"/>
                <a:cs typeface="Times New Roman"/>
              </a:rPr>
              <a:t>all men, few  beyond the prime </a:t>
            </a:r>
            <a:r>
              <a:rPr dirty="0" sz="1450" spc="-5">
                <a:latin typeface="Times New Roman"/>
                <a:cs typeface="Times New Roman"/>
              </a:rPr>
              <a:t>of </a:t>
            </a:r>
            <a:r>
              <a:rPr dirty="0" sz="1450" spc="-10">
                <a:latin typeface="Times New Roman"/>
                <a:cs typeface="Times New Roman"/>
              </a:rPr>
              <a:t>life, and with hardly an exception, </a:t>
            </a:r>
            <a:r>
              <a:rPr dirty="0" sz="1450" spc="-5">
                <a:latin typeface="Times New Roman"/>
                <a:cs typeface="Times New Roman"/>
              </a:rPr>
              <a:t>of a </a:t>
            </a:r>
            <a:r>
              <a:rPr dirty="0" sz="1450" spc="-10">
                <a:latin typeface="Times New Roman"/>
                <a:cs typeface="Times New Roman"/>
              </a:rPr>
              <a:t>dashing and  capable </a:t>
            </a:r>
            <a:r>
              <a:rPr dirty="0" sz="1450" spc="-20">
                <a:latin typeface="Times New Roman"/>
                <a:cs typeface="Times New Roman"/>
              </a:rPr>
              <a:t>exterior. </a:t>
            </a:r>
            <a:r>
              <a:rPr dirty="0" sz="1450" spc="-10">
                <a:latin typeface="Times New Roman"/>
                <a:cs typeface="Times New Roman"/>
              </a:rPr>
              <a:t>They were divided into two groups, </a:t>
            </a:r>
            <a:r>
              <a:rPr dirty="0" sz="1450" spc="-5">
                <a:latin typeface="Times New Roman"/>
                <a:cs typeface="Times New Roman"/>
              </a:rPr>
              <a:t>one </a:t>
            </a:r>
            <a:r>
              <a:rPr dirty="0" sz="1450" spc="-10">
                <a:latin typeface="Times New Roman"/>
                <a:cs typeface="Times New Roman"/>
              </a:rPr>
              <a:t>about </a:t>
            </a:r>
            <a:r>
              <a:rPr dirty="0" sz="1450" spc="-5">
                <a:latin typeface="Times New Roman"/>
                <a:cs typeface="Times New Roman"/>
              </a:rPr>
              <a:t>a </a:t>
            </a:r>
            <a:r>
              <a:rPr dirty="0" sz="1450" spc="-10">
                <a:latin typeface="Times New Roman"/>
                <a:cs typeface="Times New Roman"/>
              </a:rPr>
              <a:t>roulette  board, and the other surrounding </a:t>
            </a:r>
            <a:r>
              <a:rPr dirty="0" sz="1450" spc="-5">
                <a:latin typeface="Times New Roman"/>
                <a:cs typeface="Times New Roman"/>
              </a:rPr>
              <a:t>a </a:t>
            </a:r>
            <a:r>
              <a:rPr dirty="0" sz="1450" spc="-10">
                <a:latin typeface="Times New Roman"/>
                <a:cs typeface="Times New Roman"/>
              </a:rPr>
              <a:t>table at which </a:t>
            </a:r>
            <a:r>
              <a:rPr dirty="0" sz="1450" spc="-5">
                <a:latin typeface="Times New Roman"/>
                <a:cs typeface="Times New Roman"/>
              </a:rPr>
              <a:t>one of </a:t>
            </a:r>
            <a:r>
              <a:rPr dirty="0" sz="1450" spc="-10">
                <a:latin typeface="Times New Roman"/>
                <a:cs typeface="Times New Roman"/>
              </a:rPr>
              <a:t>their number held </a:t>
            </a:r>
            <a:r>
              <a:rPr dirty="0" sz="1450" spc="-5">
                <a:latin typeface="Times New Roman"/>
                <a:cs typeface="Times New Roman"/>
              </a:rPr>
              <a:t>a  </a:t>
            </a:r>
            <a:r>
              <a:rPr dirty="0" sz="1450" spc="-10">
                <a:latin typeface="Times New Roman"/>
                <a:cs typeface="Times New Roman"/>
              </a:rPr>
              <a:t>bank </a:t>
            </a:r>
            <a:r>
              <a:rPr dirty="0" sz="1450" spc="-5">
                <a:latin typeface="Times New Roman"/>
                <a:cs typeface="Times New Roman"/>
              </a:rPr>
              <a:t>of </a:t>
            </a:r>
            <a:r>
              <a:rPr dirty="0" sz="1450" spc="-10">
                <a:latin typeface="Times New Roman"/>
                <a:cs typeface="Times New Roman"/>
              </a:rPr>
              <a:t>baccarat.</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"I see," </a:t>
            </a:r>
            <a:r>
              <a:rPr dirty="0" sz="1450" spc="-5">
                <a:latin typeface="Times New Roman"/>
                <a:cs typeface="Times New Roman"/>
              </a:rPr>
              <a:t>thought </a:t>
            </a:r>
            <a:r>
              <a:rPr dirty="0" sz="1450" spc="-15">
                <a:latin typeface="Times New Roman"/>
                <a:cs typeface="Times New Roman"/>
              </a:rPr>
              <a:t>Brackenbury, </a:t>
            </a:r>
            <a:r>
              <a:rPr dirty="0" sz="1450" spc="-10">
                <a:latin typeface="Times New Roman"/>
                <a:cs typeface="Times New Roman"/>
              </a:rPr>
              <a:t>"I am in </a:t>
            </a:r>
            <a:r>
              <a:rPr dirty="0" sz="1450" spc="-5">
                <a:latin typeface="Times New Roman"/>
                <a:cs typeface="Times New Roman"/>
              </a:rPr>
              <a:t>a </a:t>
            </a:r>
            <a:r>
              <a:rPr dirty="0" sz="1450" spc="-10">
                <a:latin typeface="Times New Roman"/>
                <a:cs typeface="Times New Roman"/>
              </a:rPr>
              <a:t>private gambling saloon, and the  cabman was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tout."</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His eye had embraced the details, and his mind formed the conclusion, while  his host was still holding him </a:t>
            </a:r>
            <a:r>
              <a:rPr dirty="0" sz="1450" spc="-5">
                <a:latin typeface="Times New Roman"/>
                <a:cs typeface="Times New Roman"/>
              </a:rPr>
              <a:t>by </a:t>
            </a:r>
            <a:r>
              <a:rPr dirty="0" sz="1450" spc="-10">
                <a:latin typeface="Times New Roman"/>
                <a:cs typeface="Times New Roman"/>
              </a:rPr>
              <a:t>the hand; and to him his </a:t>
            </a:r>
            <a:r>
              <a:rPr dirty="0" sz="1450" spc="-5">
                <a:latin typeface="Times New Roman"/>
                <a:cs typeface="Times New Roman"/>
              </a:rPr>
              <a:t>looks </a:t>
            </a:r>
            <a:r>
              <a:rPr dirty="0" sz="1450" spc="-10">
                <a:latin typeface="Times New Roman"/>
                <a:cs typeface="Times New Roman"/>
              </a:rPr>
              <a:t>returned from  this rapid </a:t>
            </a:r>
            <a:r>
              <a:rPr dirty="0" sz="1450" spc="-20">
                <a:latin typeface="Times New Roman"/>
                <a:cs typeface="Times New Roman"/>
              </a:rPr>
              <a:t>survey.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second view </a:t>
            </a:r>
            <a:r>
              <a:rPr dirty="0" sz="1450" spc="-35">
                <a:latin typeface="Times New Roman"/>
                <a:cs typeface="Times New Roman"/>
              </a:rPr>
              <a:t>Mr. </a:t>
            </a:r>
            <a:r>
              <a:rPr dirty="0" sz="1450" spc="-10">
                <a:latin typeface="Times New Roman"/>
                <a:cs typeface="Times New Roman"/>
              </a:rPr>
              <a:t>Morris surprised him still more than  </a:t>
            </a:r>
            <a:r>
              <a:rPr dirty="0" sz="1450" spc="-5">
                <a:latin typeface="Times New Roman"/>
                <a:cs typeface="Times New Roman"/>
              </a:rPr>
              <a:t>on </a:t>
            </a:r>
            <a:r>
              <a:rPr dirty="0" sz="1450" spc="-10">
                <a:latin typeface="Times New Roman"/>
                <a:cs typeface="Times New Roman"/>
              </a:rPr>
              <a:t>the first. The easy elegance </a:t>
            </a:r>
            <a:r>
              <a:rPr dirty="0" sz="1450" spc="-5">
                <a:latin typeface="Times New Roman"/>
                <a:cs typeface="Times New Roman"/>
              </a:rPr>
              <a:t>of </a:t>
            </a:r>
            <a:r>
              <a:rPr dirty="0" sz="1450" spc="-10">
                <a:latin typeface="Times New Roman"/>
                <a:cs typeface="Times New Roman"/>
              </a:rPr>
              <a:t>his manners, the distinction, </a:t>
            </a:r>
            <a:r>
              <a:rPr dirty="0" sz="1450" spc="-20">
                <a:latin typeface="Times New Roman"/>
                <a:cs typeface="Times New Roman"/>
              </a:rPr>
              <a:t>amiability, </a:t>
            </a:r>
            <a:r>
              <a:rPr dirty="0" sz="1450" spc="-10">
                <a:latin typeface="Times New Roman"/>
                <a:cs typeface="Times New Roman"/>
              </a:rPr>
              <a:t>and  courage that appeared </a:t>
            </a:r>
            <a:r>
              <a:rPr dirty="0" sz="1450" spc="-5">
                <a:latin typeface="Times New Roman"/>
                <a:cs typeface="Times New Roman"/>
              </a:rPr>
              <a:t>upon </a:t>
            </a:r>
            <a:r>
              <a:rPr dirty="0" sz="1450" spc="-10">
                <a:latin typeface="Times New Roman"/>
                <a:cs typeface="Times New Roman"/>
              </a:rPr>
              <a:t>his features, fitted very ill with the Lieutenant's  preconceptions </a:t>
            </a:r>
            <a:r>
              <a:rPr dirty="0" sz="1450" spc="-5">
                <a:latin typeface="Times New Roman"/>
                <a:cs typeface="Times New Roman"/>
              </a:rPr>
              <a:t>on </a:t>
            </a:r>
            <a:r>
              <a:rPr dirty="0" sz="1450" spc="-10">
                <a:latin typeface="Times New Roman"/>
                <a:cs typeface="Times New Roman"/>
              </a:rPr>
              <a:t>the subject </a:t>
            </a:r>
            <a:r>
              <a:rPr dirty="0" sz="1450" spc="-5">
                <a:latin typeface="Times New Roman"/>
                <a:cs typeface="Times New Roman"/>
              </a:rPr>
              <a:t>of </a:t>
            </a:r>
            <a:r>
              <a:rPr dirty="0" sz="1450" spc="-10">
                <a:latin typeface="Times New Roman"/>
                <a:cs typeface="Times New Roman"/>
              </a:rPr>
              <a:t>the proprietor </a:t>
            </a:r>
            <a:r>
              <a:rPr dirty="0" sz="1450" spc="-5">
                <a:latin typeface="Times New Roman"/>
                <a:cs typeface="Times New Roman"/>
              </a:rPr>
              <a:t>of a </a:t>
            </a:r>
            <a:r>
              <a:rPr dirty="0" sz="1450" spc="-10">
                <a:latin typeface="Times New Roman"/>
                <a:cs typeface="Times New Roman"/>
              </a:rPr>
              <a:t>hell; and the tone </a:t>
            </a:r>
            <a:r>
              <a:rPr dirty="0" sz="1450" spc="-5">
                <a:latin typeface="Times New Roman"/>
                <a:cs typeface="Times New Roman"/>
              </a:rPr>
              <a:t>of </a:t>
            </a:r>
            <a:r>
              <a:rPr dirty="0" sz="1450" spc="-10">
                <a:latin typeface="Times New Roman"/>
                <a:cs typeface="Times New Roman"/>
              </a:rPr>
              <a:t>his  conversation seemed to mark him </a:t>
            </a:r>
            <a:r>
              <a:rPr dirty="0" sz="1450" spc="-5">
                <a:latin typeface="Times New Roman"/>
                <a:cs typeface="Times New Roman"/>
              </a:rPr>
              <a:t>out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position and merit.  Brackenbury found </a:t>
            </a:r>
            <a:r>
              <a:rPr dirty="0" sz="1450" spc="-5">
                <a:latin typeface="Times New Roman"/>
                <a:cs typeface="Times New Roman"/>
              </a:rPr>
              <a:t>he </a:t>
            </a:r>
            <a:r>
              <a:rPr dirty="0" sz="1450" spc="-10">
                <a:latin typeface="Times New Roman"/>
                <a:cs typeface="Times New Roman"/>
              </a:rPr>
              <a:t>had an instinctive liking for his entertainer; and though  </a:t>
            </a:r>
            <a:r>
              <a:rPr dirty="0" sz="1450" spc="-5">
                <a:latin typeface="Times New Roman"/>
                <a:cs typeface="Times New Roman"/>
              </a:rPr>
              <a:t>he </a:t>
            </a:r>
            <a:r>
              <a:rPr dirty="0" sz="1450" spc="-10">
                <a:latin typeface="Times New Roman"/>
                <a:cs typeface="Times New Roman"/>
              </a:rPr>
              <a:t>chid himself for the weakness, </a:t>
            </a:r>
            <a:r>
              <a:rPr dirty="0" sz="1450" spc="-5">
                <a:latin typeface="Times New Roman"/>
                <a:cs typeface="Times New Roman"/>
              </a:rPr>
              <a:t>he </a:t>
            </a:r>
            <a:r>
              <a:rPr dirty="0" sz="1450" spc="-10">
                <a:latin typeface="Times New Roman"/>
                <a:cs typeface="Times New Roman"/>
              </a:rPr>
              <a:t>was unable to resist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friendly  attraction for </a:t>
            </a:r>
            <a:r>
              <a:rPr dirty="0" sz="1450" spc="-35">
                <a:latin typeface="Times New Roman"/>
                <a:cs typeface="Times New Roman"/>
              </a:rPr>
              <a:t>Mr. </a:t>
            </a:r>
            <a:r>
              <a:rPr dirty="0" sz="1450" spc="-10">
                <a:latin typeface="Times New Roman"/>
                <a:cs typeface="Times New Roman"/>
              </a:rPr>
              <a:t>Morris's person and</a:t>
            </a:r>
            <a:r>
              <a:rPr dirty="0" sz="1450" spc="45">
                <a:latin typeface="Times New Roman"/>
                <a:cs typeface="Times New Roman"/>
              </a:rPr>
              <a:t> </a:t>
            </a:r>
            <a:r>
              <a:rPr dirty="0" sz="1450" spc="-20">
                <a:latin typeface="Times New Roman"/>
                <a:cs typeface="Times New Roman"/>
              </a:rPr>
              <a:t>character.</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"I have heard </a:t>
            </a:r>
            <a:r>
              <a:rPr dirty="0" sz="1450" spc="-5">
                <a:latin typeface="Times New Roman"/>
                <a:cs typeface="Times New Roman"/>
              </a:rPr>
              <a:t>of you, </a:t>
            </a:r>
            <a:r>
              <a:rPr dirty="0" sz="1450" spc="-10">
                <a:latin typeface="Times New Roman"/>
                <a:cs typeface="Times New Roman"/>
              </a:rPr>
              <a:t>Lieutenant Rich," said </a:t>
            </a:r>
            <a:r>
              <a:rPr dirty="0" sz="1450" spc="-35">
                <a:latin typeface="Times New Roman"/>
                <a:cs typeface="Times New Roman"/>
              </a:rPr>
              <a:t>Mr. </a:t>
            </a:r>
            <a:r>
              <a:rPr dirty="0" sz="1450" spc="-10">
                <a:latin typeface="Times New Roman"/>
                <a:cs typeface="Times New Roman"/>
              </a:rPr>
              <a:t>Morris, lowering his tone;  "and believe me </a:t>
            </a:r>
            <a:r>
              <a:rPr dirty="0" sz="1450" spc="-5">
                <a:latin typeface="Times New Roman"/>
                <a:cs typeface="Times New Roman"/>
              </a:rPr>
              <a:t>I </a:t>
            </a:r>
            <a:r>
              <a:rPr dirty="0" sz="1450" spc="-10">
                <a:latin typeface="Times New Roman"/>
                <a:cs typeface="Times New Roman"/>
              </a:rPr>
              <a:t>am gratified to make </a:t>
            </a:r>
            <a:r>
              <a:rPr dirty="0" sz="1450" spc="-5">
                <a:latin typeface="Times New Roman"/>
                <a:cs typeface="Times New Roman"/>
              </a:rPr>
              <a:t>your </a:t>
            </a:r>
            <a:r>
              <a:rPr dirty="0" sz="1450" spc="-10">
                <a:latin typeface="Times New Roman"/>
                <a:cs typeface="Times New Roman"/>
              </a:rPr>
              <a:t>acquaintance. </a:t>
            </a:r>
            <a:r>
              <a:rPr dirty="0" sz="1450" spc="-45">
                <a:latin typeface="Times New Roman"/>
                <a:cs typeface="Times New Roman"/>
              </a:rPr>
              <a:t>Your </a:t>
            </a:r>
            <a:r>
              <a:rPr dirty="0" sz="1450" spc="-5">
                <a:latin typeface="Times New Roman"/>
                <a:cs typeface="Times New Roman"/>
              </a:rPr>
              <a:t>looks </a:t>
            </a:r>
            <a:r>
              <a:rPr dirty="0" sz="1450" spc="-10">
                <a:latin typeface="Times New Roman"/>
                <a:cs typeface="Times New Roman"/>
              </a:rPr>
              <a:t>accord  with the reputation that has preceded </a:t>
            </a:r>
            <a:r>
              <a:rPr dirty="0" sz="1450" spc="-5">
                <a:latin typeface="Times New Roman"/>
                <a:cs typeface="Times New Roman"/>
              </a:rPr>
              <a:t>you </a:t>
            </a:r>
            <a:r>
              <a:rPr dirty="0" sz="1450" spc="-10">
                <a:latin typeface="Times New Roman"/>
                <a:cs typeface="Times New Roman"/>
              </a:rPr>
              <a:t>from India. And if </a:t>
            </a:r>
            <a:r>
              <a:rPr dirty="0" sz="1450" spc="-5">
                <a:latin typeface="Times New Roman"/>
                <a:cs typeface="Times New Roman"/>
              </a:rPr>
              <a:t>you </a:t>
            </a:r>
            <a:r>
              <a:rPr dirty="0" sz="1450" spc="-10">
                <a:latin typeface="Times New Roman"/>
                <a:cs typeface="Times New Roman"/>
              </a:rPr>
              <a:t>will </a:t>
            </a:r>
            <a:r>
              <a:rPr dirty="0" sz="1450" spc="-15">
                <a:latin typeface="Times New Roman"/>
                <a:cs typeface="Times New Roman"/>
              </a:rPr>
              <a:t>forget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while the irregularity </a:t>
            </a:r>
            <a:r>
              <a:rPr dirty="0" sz="1450" spc="-5">
                <a:latin typeface="Times New Roman"/>
                <a:cs typeface="Times New Roman"/>
              </a:rPr>
              <a:t>of your </a:t>
            </a:r>
            <a:r>
              <a:rPr dirty="0" sz="1450" spc="-10">
                <a:latin typeface="Times New Roman"/>
                <a:cs typeface="Times New Roman"/>
              </a:rPr>
              <a:t>presentation in my house, </a:t>
            </a:r>
            <a:r>
              <a:rPr dirty="0" sz="1450" spc="-5">
                <a:latin typeface="Times New Roman"/>
                <a:cs typeface="Times New Roman"/>
              </a:rPr>
              <a:t>I </a:t>
            </a:r>
            <a:r>
              <a:rPr dirty="0" sz="1450" spc="-10">
                <a:latin typeface="Times New Roman"/>
                <a:cs typeface="Times New Roman"/>
              </a:rPr>
              <a:t>shall feel it </a:t>
            </a:r>
            <a:r>
              <a:rPr dirty="0" sz="1450" spc="-5">
                <a:latin typeface="Times New Roman"/>
                <a:cs typeface="Times New Roman"/>
              </a:rPr>
              <a:t>not  </a:t>
            </a:r>
            <a:r>
              <a:rPr dirty="0" sz="1450" spc="-10">
                <a:latin typeface="Times New Roman"/>
                <a:cs typeface="Times New Roman"/>
              </a:rPr>
              <a:t>only an </a:t>
            </a:r>
            <a:r>
              <a:rPr dirty="0" sz="1450" spc="-15">
                <a:latin typeface="Times New Roman"/>
                <a:cs typeface="Times New Roman"/>
              </a:rPr>
              <a:t>honour, </a:t>
            </a:r>
            <a:r>
              <a:rPr dirty="0" sz="1450" spc="-5">
                <a:latin typeface="Times New Roman"/>
                <a:cs typeface="Times New Roman"/>
              </a:rPr>
              <a:t>but a </a:t>
            </a:r>
            <a:r>
              <a:rPr dirty="0" sz="1450" spc="-10">
                <a:latin typeface="Times New Roman"/>
                <a:cs typeface="Times New Roman"/>
              </a:rPr>
              <a:t>genuine pleasure besides. A man who makes </a:t>
            </a:r>
            <a:r>
              <a:rPr dirty="0" sz="1450" spc="-5">
                <a:latin typeface="Times New Roman"/>
                <a:cs typeface="Times New Roman"/>
              </a:rPr>
              <a:t>a </a:t>
            </a:r>
            <a:r>
              <a:rPr dirty="0" sz="1450" spc="-10">
                <a:latin typeface="Times New Roman"/>
                <a:cs typeface="Times New Roman"/>
              </a:rPr>
              <a:t>mouthful  </a:t>
            </a:r>
            <a:r>
              <a:rPr dirty="0" sz="1450" spc="-5">
                <a:latin typeface="Times New Roman"/>
                <a:cs typeface="Times New Roman"/>
              </a:rPr>
              <a:t>of </a:t>
            </a:r>
            <a:r>
              <a:rPr dirty="0" sz="1450" spc="-10">
                <a:latin typeface="Times New Roman"/>
                <a:cs typeface="Times New Roman"/>
              </a:rPr>
              <a:t>barbarian cavaliers,"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 </a:t>
            </a:r>
            <a:r>
              <a:rPr dirty="0" sz="1450" spc="-10">
                <a:latin typeface="Times New Roman"/>
                <a:cs typeface="Times New Roman"/>
              </a:rPr>
              <a:t>laugh, "should </a:t>
            </a:r>
            <a:r>
              <a:rPr dirty="0" sz="1450" spc="-5">
                <a:latin typeface="Times New Roman"/>
                <a:cs typeface="Times New Roman"/>
              </a:rPr>
              <a:t>not be </a:t>
            </a:r>
            <a:r>
              <a:rPr dirty="0" sz="1450" spc="-10">
                <a:latin typeface="Times New Roman"/>
                <a:cs typeface="Times New Roman"/>
              </a:rPr>
              <a:t>appalled </a:t>
            </a:r>
            <a:r>
              <a:rPr dirty="0" sz="1450" spc="-5">
                <a:latin typeface="Times New Roman"/>
                <a:cs typeface="Times New Roman"/>
              </a:rPr>
              <a:t>by a  </a:t>
            </a:r>
            <a:r>
              <a:rPr dirty="0" sz="1450" spc="-10">
                <a:latin typeface="Times New Roman"/>
                <a:cs typeface="Times New Roman"/>
              </a:rPr>
              <a:t>breach </a:t>
            </a:r>
            <a:r>
              <a:rPr dirty="0" sz="1450" spc="-5">
                <a:latin typeface="Times New Roman"/>
                <a:cs typeface="Times New Roman"/>
              </a:rPr>
              <a:t>of </a:t>
            </a:r>
            <a:r>
              <a:rPr dirty="0" sz="1450" spc="-10">
                <a:latin typeface="Times New Roman"/>
                <a:cs typeface="Times New Roman"/>
              </a:rPr>
              <a:t>etiquette, however</a:t>
            </a:r>
            <a:r>
              <a:rPr dirty="0" sz="1450" spc="5">
                <a:latin typeface="Times New Roman"/>
                <a:cs typeface="Times New Roman"/>
              </a:rPr>
              <a:t> </a:t>
            </a:r>
            <a:r>
              <a:rPr dirty="0" sz="1450" spc="-10">
                <a:latin typeface="Times New Roman"/>
                <a:cs typeface="Times New Roman"/>
              </a:rPr>
              <a:t>serious."</a:t>
            </a:r>
            <a:endParaRPr sz="1450">
              <a:latin typeface="Times New Roman"/>
              <a:cs typeface="Times New Roman"/>
            </a:endParaRPr>
          </a:p>
          <a:p>
            <a:pPr algn="just" marL="12700" marR="8890">
              <a:lnSpc>
                <a:spcPts val="1730"/>
              </a:lnSpc>
              <a:spcBef>
                <a:spcPts val="85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led him towards the sideboard and pressed him to partake </a:t>
            </a:r>
            <a:r>
              <a:rPr dirty="0" sz="1450" spc="-5">
                <a:latin typeface="Times New Roman"/>
                <a:cs typeface="Times New Roman"/>
              </a:rPr>
              <a:t>of </a:t>
            </a:r>
            <a:r>
              <a:rPr dirty="0" sz="1450" spc="-10">
                <a:latin typeface="Times New Roman"/>
                <a:cs typeface="Times New Roman"/>
              </a:rPr>
              <a:t>some  refreshment.</a:t>
            </a:r>
            <a:endParaRPr sz="1450">
              <a:latin typeface="Times New Roman"/>
              <a:cs typeface="Times New Roman"/>
            </a:endParaRPr>
          </a:p>
          <a:p>
            <a:pPr algn="just" marL="12700" marR="10795">
              <a:lnSpc>
                <a:spcPts val="1730"/>
              </a:lnSpc>
              <a:spcBef>
                <a:spcPts val="860"/>
              </a:spcBef>
            </a:pPr>
            <a:r>
              <a:rPr dirty="0" sz="1450" spc="-10">
                <a:latin typeface="Times New Roman"/>
                <a:cs typeface="Times New Roman"/>
              </a:rPr>
              <a:t>"Upon my word," the Lieutenant reflected, "this is </a:t>
            </a:r>
            <a:r>
              <a:rPr dirty="0" sz="1450" spc="-5">
                <a:latin typeface="Times New Roman"/>
                <a:cs typeface="Times New Roman"/>
              </a:rPr>
              <a:t>one of </a:t>
            </a:r>
            <a:r>
              <a:rPr dirty="0" sz="1450" spc="-10">
                <a:latin typeface="Times New Roman"/>
                <a:cs typeface="Times New Roman"/>
              </a:rPr>
              <a:t>the pleasantest  fellows and, </a:t>
            </a:r>
            <a:r>
              <a:rPr dirty="0" sz="1450" spc="-5">
                <a:latin typeface="Times New Roman"/>
                <a:cs typeface="Times New Roman"/>
              </a:rPr>
              <a:t>I do not doubt, one of </a:t>
            </a:r>
            <a:r>
              <a:rPr dirty="0" sz="1450" spc="-10">
                <a:latin typeface="Times New Roman"/>
                <a:cs typeface="Times New Roman"/>
              </a:rPr>
              <a:t>the most agreeable societies in</a:t>
            </a:r>
            <a:r>
              <a:rPr dirty="0" sz="1450" spc="45">
                <a:latin typeface="Times New Roman"/>
                <a:cs typeface="Times New Roman"/>
              </a:rPr>
              <a:t> </a:t>
            </a:r>
            <a:r>
              <a:rPr dirty="0" sz="1450" spc="-5">
                <a:latin typeface="Times New Roman"/>
                <a:cs typeface="Times New Roman"/>
              </a:rPr>
              <a:t>London."</a:t>
            </a:r>
            <a:endParaRPr sz="1450">
              <a:latin typeface="Times New Roman"/>
              <a:cs typeface="Times New Roman"/>
            </a:endParaRPr>
          </a:p>
          <a:p>
            <a:pPr algn="just" marL="12700" marR="5715">
              <a:lnSpc>
                <a:spcPts val="1730"/>
              </a:lnSpc>
              <a:spcBef>
                <a:spcPts val="865"/>
              </a:spcBef>
            </a:pPr>
            <a:r>
              <a:rPr dirty="0" sz="1450" spc="-10">
                <a:latin typeface="Times New Roman"/>
                <a:cs typeface="Times New Roman"/>
              </a:rPr>
              <a:t>He partook </a:t>
            </a:r>
            <a:r>
              <a:rPr dirty="0" sz="1450" spc="-5">
                <a:latin typeface="Times New Roman"/>
                <a:cs typeface="Times New Roman"/>
              </a:rPr>
              <a:t>of </a:t>
            </a:r>
            <a:r>
              <a:rPr dirty="0" sz="1450" spc="-10">
                <a:latin typeface="Times New Roman"/>
                <a:cs typeface="Times New Roman"/>
              </a:rPr>
              <a:t>some champagne, which </a:t>
            </a:r>
            <a:r>
              <a:rPr dirty="0" sz="1450" spc="-5">
                <a:latin typeface="Times New Roman"/>
                <a:cs typeface="Times New Roman"/>
              </a:rPr>
              <a:t>he </a:t>
            </a:r>
            <a:r>
              <a:rPr dirty="0" sz="1450" spc="-10">
                <a:latin typeface="Times New Roman"/>
                <a:cs typeface="Times New Roman"/>
              </a:rPr>
              <a:t>found excellent; and observing that  many </a:t>
            </a:r>
            <a:r>
              <a:rPr dirty="0" sz="1450" spc="-5">
                <a:latin typeface="Times New Roman"/>
                <a:cs typeface="Times New Roman"/>
              </a:rPr>
              <a:t>of </a:t>
            </a:r>
            <a:r>
              <a:rPr dirty="0" sz="1450" spc="-10">
                <a:latin typeface="Times New Roman"/>
                <a:cs typeface="Times New Roman"/>
              </a:rPr>
              <a:t>the company were already smoking, </a:t>
            </a:r>
            <a:r>
              <a:rPr dirty="0" sz="1450" spc="-5">
                <a:latin typeface="Times New Roman"/>
                <a:cs typeface="Times New Roman"/>
              </a:rPr>
              <a:t>he </a:t>
            </a:r>
            <a:r>
              <a:rPr dirty="0" sz="1450" spc="-10">
                <a:latin typeface="Times New Roman"/>
                <a:cs typeface="Times New Roman"/>
              </a:rPr>
              <a:t>lit </a:t>
            </a:r>
            <a:r>
              <a:rPr dirty="0" sz="1450" spc="-5">
                <a:latin typeface="Times New Roman"/>
                <a:cs typeface="Times New Roman"/>
              </a:rPr>
              <a:t>one of </a:t>
            </a:r>
            <a:r>
              <a:rPr dirty="0" sz="1450" spc="-10">
                <a:latin typeface="Times New Roman"/>
                <a:cs typeface="Times New Roman"/>
              </a:rPr>
              <a:t>his own Manillas,  and strolled </a:t>
            </a:r>
            <a:r>
              <a:rPr dirty="0" sz="1450" spc="-5">
                <a:latin typeface="Times New Roman"/>
                <a:cs typeface="Times New Roman"/>
              </a:rPr>
              <a:t>up </a:t>
            </a:r>
            <a:r>
              <a:rPr dirty="0" sz="1450" spc="-10">
                <a:latin typeface="Times New Roman"/>
                <a:cs typeface="Times New Roman"/>
              </a:rPr>
              <a:t>to the roulette board, where </a:t>
            </a:r>
            <a:r>
              <a:rPr dirty="0" sz="1450" spc="-5">
                <a:latin typeface="Times New Roman"/>
                <a:cs typeface="Times New Roman"/>
              </a:rPr>
              <a:t>he </a:t>
            </a:r>
            <a:r>
              <a:rPr dirty="0" sz="1450" spc="-10">
                <a:latin typeface="Times New Roman"/>
                <a:cs typeface="Times New Roman"/>
              </a:rPr>
              <a:t>sometimes made </a:t>
            </a:r>
            <a:r>
              <a:rPr dirty="0" sz="1450" spc="-5">
                <a:latin typeface="Times New Roman"/>
                <a:cs typeface="Times New Roman"/>
              </a:rPr>
              <a:t>a </a:t>
            </a:r>
            <a:r>
              <a:rPr dirty="0" sz="1450" spc="-10">
                <a:latin typeface="Times New Roman"/>
                <a:cs typeface="Times New Roman"/>
              </a:rPr>
              <a:t>stake and  sometimes looked </a:t>
            </a:r>
            <a:r>
              <a:rPr dirty="0" sz="1450" spc="-5">
                <a:latin typeface="Times New Roman"/>
                <a:cs typeface="Times New Roman"/>
              </a:rPr>
              <a:t>on </a:t>
            </a:r>
            <a:r>
              <a:rPr dirty="0" sz="1450" spc="-10">
                <a:latin typeface="Times New Roman"/>
                <a:cs typeface="Times New Roman"/>
              </a:rPr>
              <a:t>smilingly </a:t>
            </a:r>
            <a:r>
              <a:rPr dirty="0" sz="1450" spc="-5">
                <a:latin typeface="Times New Roman"/>
                <a:cs typeface="Times New Roman"/>
              </a:rPr>
              <a:t>on </a:t>
            </a:r>
            <a:r>
              <a:rPr dirty="0" sz="1450" spc="-10">
                <a:latin typeface="Times New Roman"/>
                <a:cs typeface="Times New Roman"/>
              </a:rPr>
              <a:t>the fortune </a:t>
            </a:r>
            <a:r>
              <a:rPr dirty="0" sz="1450" spc="-5">
                <a:latin typeface="Times New Roman"/>
                <a:cs typeface="Times New Roman"/>
              </a:rPr>
              <a:t>of </a:t>
            </a:r>
            <a:r>
              <a:rPr dirty="0" sz="1450" spc="-10">
                <a:latin typeface="Times New Roman"/>
                <a:cs typeface="Times New Roman"/>
              </a:rPr>
              <a:t>others. It was while </a:t>
            </a:r>
            <a:r>
              <a:rPr dirty="0" sz="1450" spc="-5">
                <a:latin typeface="Times New Roman"/>
                <a:cs typeface="Times New Roman"/>
              </a:rPr>
              <a:t>he </a:t>
            </a:r>
            <a:r>
              <a:rPr dirty="0" sz="1450" spc="-10">
                <a:latin typeface="Times New Roman"/>
                <a:cs typeface="Times New Roman"/>
              </a:rPr>
              <a:t>was  thus idling that </a:t>
            </a:r>
            <a:r>
              <a:rPr dirty="0" sz="1450" spc="-5">
                <a:latin typeface="Times New Roman"/>
                <a:cs typeface="Times New Roman"/>
              </a:rPr>
              <a:t>he </a:t>
            </a:r>
            <a:r>
              <a:rPr dirty="0" sz="1450" spc="-10">
                <a:latin typeface="Times New Roman"/>
                <a:cs typeface="Times New Roman"/>
              </a:rPr>
              <a:t>became aware </a:t>
            </a:r>
            <a:r>
              <a:rPr dirty="0" sz="1450" spc="-5">
                <a:latin typeface="Times New Roman"/>
                <a:cs typeface="Times New Roman"/>
              </a:rPr>
              <a:t>of a </a:t>
            </a:r>
            <a:r>
              <a:rPr dirty="0" sz="1450" spc="-10">
                <a:latin typeface="Times New Roman"/>
                <a:cs typeface="Times New Roman"/>
              </a:rPr>
              <a:t>sharp scrutiny to which the whole </a:t>
            </a:r>
            <a:r>
              <a:rPr dirty="0" sz="1450" spc="-5">
                <a:latin typeface="Times New Roman"/>
                <a:cs typeface="Times New Roman"/>
              </a:rPr>
              <a:t>of </a:t>
            </a:r>
            <a:r>
              <a:rPr dirty="0" sz="1450" spc="-10">
                <a:latin typeface="Times New Roman"/>
                <a:cs typeface="Times New Roman"/>
              </a:rPr>
              <a:t>the  guests were subjected. </a:t>
            </a:r>
            <a:r>
              <a:rPr dirty="0" sz="1450" spc="-35">
                <a:latin typeface="Times New Roman"/>
                <a:cs typeface="Times New Roman"/>
              </a:rPr>
              <a:t>Mr. </a:t>
            </a:r>
            <a:r>
              <a:rPr dirty="0" sz="1450" spc="-10">
                <a:latin typeface="Times New Roman"/>
                <a:cs typeface="Times New Roman"/>
              </a:rPr>
              <a:t>Morris went here and there, ostensibly busied </a:t>
            </a:r>
            <a:r>
              <a:rPr dirty="0" sz="1450" spc="-5">
                <a:latin typeface="Times New Roman"/>
                <a:cs typeface="Times New Roman"/>
              </a:rPr>
              <a:t>on  </a:t>
            </a:r>
            <a:r>
              <a:rPr dirty="0" sz="1450" spc="-10">
                <a:latin typeface="Times New Roman"/>
                <a:cs typeface="Times New Roman"/>
              </a:rPr>
              <a:t>hospitable concerns; </a:t>
            </a:r>
            <a:r>
              <a:rPr dirty="0" sz="1450" spc="-5">
                <a:latin typeface="Times New Roman"/>
                <a:cs typeface="Times New Roman"/>
              </a:rPr>
              <a:t>but he </a:t>
            </a:r>
            <a:r>
              <a:rPr dirty="0" sz="1450" spc="-10">
                <a:latin typeface="Times New Roman"/>
                <a:cs typeface="Times New Roman"/>
              </a:rPr>
              <a:t>had ever </a:t>
            </a:r>
            <a:r>
              <a:rPr dirty="0" sz="1450" spc="-5">
                <a:latin typeface="Times New Roman"/>
                <a:cs typeface="Times New Roman"/>
              </a:rPr>
              <a:t>a </a:t>
            </a:r>
            <a:r>
              <a:rPr dirty="0" sz="1450" spc="-10">
                <a:latin typeface="Times New Roman"/>
                <a:cs typeface="Times New Roman"/>
              </a:rPr>
              <a:t>shrewd glance at disposal; </a:t>
            </a:r>
            <a:r>
              <a:rPr dirty="0" sz="1450" spc="-5">
                <a:latin typeface="Times New Roman"/>
                <a:cs typeface="Times New Roman"/>
              </a:rPr>
              <a:t>not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party escaped his sudden, searching looks; </a:t>
            </a:r>
            <a:r>
              <a:rPr dirty="0" sz="1450" spc="-5">
                <a:latin typeface="Times New Roman"/>
                <a:cs typeface="Times New Roman"/>
              </a:rPr>
              <a:t>he </a:t>
            </a:r>
            <a:r>
              <a:rPr dirty="0" sz="1450" spc="-10">
                <a:latin typeface="Times New Roman"/>
                <a:cs typeface="Times New Roman"/>
              </a:rPr>
              <a:t>took stock </a:t>
            </a:r>
            <a:r>
              <a:rPr dirty="0" sz="1450" spc="-5">
                <a:latin typeface="Times New Roman"/>
                <a:cs typeface="Times New Roman"/>
              </a:rPr>
              <a:t>of </a:t>
            </a:r>
            <a:r>
              <a:rPr dirty="0" sz="1450" spc="-10">
                <a:latin typeface="Times New Roman"/>
                <a:cs typeface="Times New Roman"/>
              </a:rPr>
              <a:t>the bearing </a:t>
            </a:r>
            <a:r>
              <a:rPr dirty="0" sz="1450" spc="-5">
                <a:latin typeface="Times New Roman"/>
                <a:cs typeface="Times New Roman"/>
              </a:rPr>
              <a:t>of  </a:t>
            </a:r>
            <a:r>
              <a:rPr dirty="0" sz="1450" spc="-10">
                <a:latin typeface="Times New Roman"/>
                <a:cs typeface="Times New Roman"/>
              </a:rPr>
              <a:t>heavy</a:t>
            </a:r>
            <a:r>
              <a:rPr dirty="0" sz="1450" spc="190">
                <a:latin typeface="Times New Roman"/>
                <a:cs typeface="Times New Roman"/>
              </a:rPr>
              <a:t> </a:t>
            </a:r>
            <a:r>
              <a:rPr dirty="0" sz="1450" spc="-10">
                <a:latin typeface="Times New Roman"/>
                <a:cs typeface="Times New Roman"/>
              </a:rPr>
              <a:t>losers,</a:t>
            </a:r>
            <a:r>
              <a:rPr dirty="0" sz="1450" spc="190">
                <a:latin typeface="Times New Roman"/>
                <a:cs typeface="Times New Roman"/>
              </a:rPr>
              <a:t> </a:t>
            </a:r>
            <a:r>
              <a:rPr dirty="0" sz="1450" spc="-5">
                <a:latin typeface="Times New Roman"/>
                <a:cs typeface="Times New Roman"/>
              </a:rPr>
              <a:t>he</a:t>
            </a:r>
            <a:r>
              <a:rPr dirty="0" sz="1450" spc="190">
                <a:latin typeface="Times New Roman"/>
                <a:cs typeface="Times New Roman"/>
              </a:rPr>
              <a:t> </a:t>
            </a:r>
            <a:r>
              <a:rPr dirty="0" sz="1450" spc="-10">
                <a:latin typeface="Times New Roman"/>
                <a:cs typeface="Times New Roman"/>
              </a:rPr>
              <a:t>valued</a:t>
            </a:r>
            <a:r>
              <a:rPr dirty="0" sz="1450" spc="190">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amount</a:t>
            </a:r>
            <a:r>
              <a:rPr dirty="0" sz="1450" spc="190">
                <a:latin typeface="Times New Roman"/>
                <a:cs typeface="Times New Roman"/>
              </a:rPr>
              <a:t> </a:t>
            </a:r>
            <a:r>
              <a:rPr dirty="0" sz="1450" spc="-5">
                <a:latin typeface="Times New Roman"/>
                <a:cs typeface="Times New Roman"/>
              </a:rPr>
              <a:t>of</a:t>
            </a:r>
            <a:r>
              <a:rPr dirty="0" sz="1450" spc="190">
                <a:latin typeface="Times New Roman"/>
                <a:cs typeface="Times New Roman"/>
              </a:rPr>
              <a:t> </a:t>
            </a:r>
            <a:r>
              <a:rPr dirty="0" sz="1450" spc="-10">
                <a:latin typeface="Times New Roman"/>
                <a:cs typeface="Times New Roman"/>
              </a:rPr>
              <a:t>the</a:t>
            </a:r>
            <a:r>
              <a:rPr dirty="0" sz="1450" spc="190">
                <a:latin typeface="Times New Roman"/>
                <a:cs typeface="Times New Roman"/>
              </a:rPr>
              <a:t> </a:t>
            </a:r>
            <a:r>
              <a:rPr dirty="0" sz="1450" spc="-10">
                <a:latin typeface="Times New Roman"/>
                <a:cs typeface="Times New Roman"/>
              </a:rPr>
              <a:t>stakes,</a:t>
            </a:r>
            <a:r>
              <a:rPr dirty="0" sz="1450" spc="190">
                <a:latin typeface="Times New Roman"/>
                <a:cs typeface="Times New Roman"/>
              </a:rPr>
              <a:t> </a:t>
            </a:r>
            <a:r>
              <a:rPr dirty="0" sz="1450" spc="-5">
                <a:latin typeface="Times New Roman"/>
                <a:cs typeface="Times New Roman"/>
              </a:rPr>
              <a:t>he</a:t>
            </a:r>
            <a:r>
              <a:rPr dirty="0" sz="1450" spc="195">
                <a:latin typeface="Times New Roman"/>
                <a:cs typeface="Times New Roman"/>
              </a:rPr>
              <a:t> </a:t>
            </a:r>
            <a:r>
              <a:rPr dirty="0" sz="1450" spc="-10">
                <a:latin typeface="Times New Roman"/>
                <a:cs typeface="Times New Roman"/>
              </a:rPr>
              <a:t>paused</a:t>
            </a:r>
            <a:r>
              <a:rPr dirty="0" sz="1450" spc="190">
                <a:latin typeface="Times New Roman"/>
                <a:cs typeface="Times New Roman"/>
              </a:rPr>
              <a:t> </a:t>
            </a:r>
            <a:r>
              <a:rPr dirty="0" sz="1450" spc="-10">
                <a:latin typeface="Times New Roman"/>
                <a:cs typeface="Times New Roman"/>
              </a:rPr>
              <a:t>behind</a:t>
            </a:r>
            <a:r>
              <a:rPr dirty="0" sz="1450" spc="190">
                <a:latin typeface="Times New Roman"/>
                <a:cs typeface="Times New Roman"/>
              </a:rPr>
              <a:t> </a:t>
            </a:r>
            <a:r>
              <a:rPr dirty="0" sz="1450" spc="-10">
                <a:latin typeface="Times New Roman"/>
                <a:cs typeface="Times New Roman"/>
              </a:rPr>
              <a:t>couples</a:t>
            </a:r>
            <a:endParaRPr sz="14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"There is every reason why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my </a:t>
            </a:r>
            <a:r>
              <a:rPr dirty="0" sz="1450" spc="-25">
                <a:latin typeface="Times New Roman"/>
                <a:cs typeface="Times New Roman"/>
              </a:rPr>
              <a:t>story. </a:t>
            </a:r>
            <a:r>
              <a:rPr dirty="0" sz="1450" spc="-10">
                <a:latin typeface="Times New Roman"/>
                <a:cs typeface="Times New Roman"/>
              </a:rPr>
              <a:t>Perhaps that is just  the reason why </a:t>
            </a:r>
            <a:r>
              <a:rPr dirty="0" sz="1450" spc="-5">
                <a:latin typeface="Times New Roman"/>
                <a:cs typeface="Times New Roman"/>
              </a:rPr>
              <a:t>I </a:t>
            </a:r>
            <a:r>
              <a:rPr dirty="0" sz="1450" spc="-10">
                <a:latin typeface="Times New Roman"/>
                <a:cs typeface="Times New Roman"/>
              </a:rPr>
              <a:t>am going to </a:t>
            </a:r>
            <a:r>
              <a:rPr dirty="0" sz="1450" spc="-5">
                <a:latin typeface="Times New Roman"/>
                <a:cs typeface="Times New Roman"/>
              </a:rPr>
              <a:t>do </a:t>
            </a:r>
            <a:r>
              <a:rPr dirty="0" sz="1450" spc="-10">
                <a:latin typeface="Times New Roman"/>
                <a:cs typeface="Times New Roman"/>
              </a:rPr>
              <a:t>so. At least, </a:t>
            </a:r>
            <a:r>
              <a:rPr dirty="0" sz="1450" spc="-5">
                <a:latin typeface="Times New Roman"/>
                <a:cs typeface="Times New Roman"/>
              </a:rPr>
              <a:t>you </a:t>
            </a:r>
            <a:r>
              <a:rPr dirty="0" sz="1450" spc="-10">
                <a:latin typeface="Times New Roman"/>
                <a:cs typeface="Times New Roman"/>
              </a:rPr>
              <a:t>seem so well prepared to  hear </a:t>
            </a:r>
            <a:r>
              <a:rPr dirty="0" sz="1450" spc="-5">
                <a:latin typeface="Times New Roman"/>
                <a:cs typeface="Times New Roman"/>
              </a:rPr>
              <a:t>a </a:t>
            </a:r>
            <a:r>
              <a:rPr dirty="0" sz="1450" spc="-10">
                <a:latin typeface="Times New Roman"/>
                <a:cs typeface="Times New Roman"/>
              </a:rPr>
              <a:t>tale </a:t>
            </a:r>
            <a:r>
              <a:rPr dirty="0" sz="1450" spc="-5">
                <a:latin typeface="Times New Roman"/>
                <a:cs typeface="Times New Roman"/>
              </a:rPr>
              <a:t>of </a:t>
            </a:r>
            <a:r>
              <a:rPr dirty="0" sz="1450" spc="-10">
                <a:latin typeface="Times New Roman"/>
                <a:cs typeface="Times New Roman"/>
              </a:rPr>
              <a:t>silliness that </a:t>
            </a:r>
            <a:r>
              <a:rPr dirty="0" sz="1450" spc="-5">
                <a:latin typeface="Times New Roman"/>
                <a:cs typeface="Times New Roman"/>
              </a:rPr>
              <a:t>I </a:t>
            </a:r>
            <a:r>
              <a:rPr dirty="0" sz="1450" spc="-10">
                <a:latin typeface="Times New Roman"/>
                <a:cs typeface="Times New Roman"/>
              </a:rPr>
              <a:t>cannot find it in my heart to disappoint </a:t>
            </a:r>
            <a:r>
              <a:rPr dirty="0" sz="1450" spc="-5">
                <a:latin typeface="Times New Roman"/>
                <a:cs typeface="Times New Roman"/>
              </a:rPr>
              <a:t>you. </a:t>
            </a:r>
            <a:r>
              <a:rPr dirty="0" sz="1450" spc="-10">
                <a:latin typeface="Times New Roman"/>
                <a:cs typeface="Times New Roman"/>
              </a:rPr>
              <a:t>My  name, in spite </a:t>
            </a:r>
            <a:r>
              <a:rPr dirty="0" sz="1450" spc="-5">
                <a:latin typeface="Times New Roman"/>
                <a:cs typeface="Times New Roman"/>
              </a:rPr>
              <a:t>of your </a:t>
            </a:r>
            <a:r>
              <a:rPr dirty="0" sz="1450" spc="-10">
                <a:latin typeface="Times New Roman"/>
                <a:cs typeface="Times New Roman"/>
              </a:rPr>
              <a:t>example, </a:t>
            </a:r>
            <a:r>
              <a:rPr dirty="0" sz="1450" spc="-5">
                <a:latin typeface="Times New Roman"/>
                <a:cs typeface="Times New Roman"/>
              </a:rPr>
              <a:t>I </a:t>
            </a:r>
            <a:r>
              <a:rPr dirty="0" sz="1450" spc="-10">
                <a:latin typeface="Times New Roman"/>
                <a:cs typeface="Times New Roman"/>
              </a:rPr>
              <a:t>shall keep to myself. My age is </a:t>
            </a:r>
            <a:r>
              <a:rPr dirty="0" sz="1450" spc="-5">
                <a:latin typeface="Times New Roman"/>
                <a:cs typeface="Times New Roman"/>
              </a:rPr>
              <a:t>not </a:t>
            </a:r>
            <a:r>
              <a:rPr dirty="0" sz="1450" spc="-10">
                <a:latin typeface="Times New Roman"/>
                <a:cs typeface="Times New Roman"/>
              </a:rPr>
              <a:t>essential  to the narrative. </a:t>
            </a:r>
            <a:r>
              <a:rPr dirty="0" sz="1450" spc="-5">
                <a:latin typeface="Times New Roman"/>
                <a:cs typeface="Times New Roman"/>
              </a:rPr>
              <a:t>I </a:t>
            </a:r>
            <a:r>
              <a:rPr dirty="0" sz="1450" spc="-10">
                <a:latin typeface="Times New Roman"/>
                <a:cs typeface="Times New Roman"/>
              </a:rPr>
              <a:t>am descended from my ancestors </a:t>
            </a:r>
            <a:r>
              <a:rPr dirty="0" sz="1450" spc="-5">
                <a:latin typeface="Times New Roman"/>
                <a:cs typeface="Times New Roman"/>
              </a:rPr>
              <a:t>by </a:t>
            </a:r>
            <a:r>
              <a:rPr dirty="0" sz="1450" spc="-10">
                <a:latin typeface="Times New Roman"/>
                <a:cs typeface="Times New Roman"/>
              </a:rPr>
              <a:t>ordinary generation,  and from them </a:t>
            </a:r>
            <a:r>
              <a:rPr dirty="0" sz="1450" spc="-5">
                <a:latin typeface="Times New Roman"/>
                <a:cs typeface="Times New Roman"/>
              </a:rPr>
              <a:t>I </a:t>
            </a:r>
            <a:r>
              <a:rPr dirty="0" sz="1450" spc="-10">
                <a:latin typeface="Times New Roman"/>
                <a:cs typeface="Times New Roman"/>
              </a:rPr>
              <a:t>inherited the very eligible human tenement which </a:t>
            </a:r>
            <a:r>
              <a:rPr dirty="0" sz="1450" spc="-5">
                <a:latin typeface="Times New Roman"/>
                <a:cs typeface="Times New Roman"/>
              </a:rPr>
              <a:t>I </a:t>
            </a:r>
            <a:r>
              <a:rPr dirty="0" sz="1450" spc="-10">
                <a:latin typeface="Times New Roman"/>
                <a:cs typeface="Times New Roman"/>
              </a:rPr>
              <a:t>still  occupy and </a:t>
            </a:r>
            <a:r>
              <a:rPr dirty="0" sz="1450" spc="-5">
                <a:latin typeface="Times New Roman"/>
                <a:cs typeface="Times New Roman"/>
              </a:rPr>
              <a:t>a </a:t>
            </a:r>
            <a:r>
              <a:rPr dirty="0" sz="1450" spc="-10">
                <a:latin typeface="Times New Roman"/>
                <a:cs typeface="Times New Roman"/>
              </a:rPr>
              <a:t>fortune </a:t>
            </a:r>
            <a:r>
              <a:rPr dirty="0" sz="1450" spc="-5">
                <a:latin typeface="Times New Roman"/>
                <a:cs typeface="Times New Roman"/>
              </a:rPr>
              <a:t>of </a:t>
            </a:r>
            <a:r>
              <a:rPr dirty="0" sz="1450" spc="-10">
                <a:latin typeface="Times New Roman"/>
                <a:cs typeface="Times New Roman"/>
              </a:rPr>
              <a:t>three hundred </a:t>
            </a:r>
            <a:r>
              <a:rPr dirty="0" sz="1450" spc="-5">
                <a:latin typeface="Times New Roman"/>
                <a:cs typeface="Times New Roman"/>
              </a:rPr>
              <a:t>pounds a </a:t>
            </a:r>
            <a:r>
              <a:rPr dirty="0" sz="1450" spc="-25">
                <a:latin typeface="Times New Roman"/>
                <a:cs typeface="Times New Roman"/>
              </a:rPr>
              <a:t>year. </a:t>
            </a:r>
            <a:r>
              <a:rPr dirty="0" sz="1450" spc="-5">
                <a:latin typeface="Times New Roman"/>
                <a:cs typeface="Times New Roman"/>
              </a:rPr>
              <a:t>I </a:t>
            </a:r>
            <a:r>
              <a:rPr dirty="0" sz="1450" spc="-10">
                <a:latin typeface="Times New Roman"/>
                <a:cs typeface="Times New Roman"/>
              </a:rPr>
              <a:t>suppose they also  handed </a:t>
            </a:r>
            <a:r>
              <a:rPr dirty="0" sz="1450" spc="-5">
                <a:latin typeface="Times New Roman"/>
                <a:cs typeface="Times New Roman"/>
              </a:rPr>
              <a:t>on </a:t>
            </a:r>
            <a:r>
              <a:rPr dirty="0" sz="1450" spc="-10">
                <a:latin typeface="Times New Roman"/>
                <a:cs typeface="Times New Roman"/>
              </a:rPr>
              <a:t>to me </a:t>
            </a:r>
            <a:r>
              <a:rPr dirty="0" sz="1450" spc="-5">
                <a:latin typeface="Times New Roman"/>
                <a:cs typeface="Times New Roman"/>
              </a:rPr>
              <a:t>a </a:t>
            </a:r>
            <a:r>
              <a:rPr dirty="0" sz="1450" spc="-10">
                <a:latin typeface="Times New Roman"/>
                <a:cs typeface="Times New Roman"/>
              </a:rPr>
              <a:t>hare-brain </a:t>
            </a:r>
            <a:r>
              <a:rPr dirty="0" sz="1450" spc="-15">
                <a:latin typeface="Times New Roman"/>
                <a:cs typeface="Times New Roman"/>
              </a:rPr>
              <a:t>humour, </a:t>
            </a:r>
            <a:r>
              <a:rPr dirty="0" sz="1450" spc="-10">
                <a:latin typeface="Times New Roman"/>
                <a:cs typeface="Times New Roman"/>
              </a:rPr>
              <a:t>which it has been my chief delight to  indulge. </a:t>
            </a:r>
            <a:r>
              <a:rPr dirty="0" sz="1450" spc="-5">
                <a:latin typeface="Times New Roman"/>
                <a:cs typeface="Times New Roman"/>
              </a:rPr>
              <a:t>I </a:t>
            </a:r>
            <a:r>
              <a:rPr dirty="0" sz="1450" spc="-10">
                <a:latin typeface="Times New Roman"/>
                <a:cs typeface="Times New Roman"/>
              </a:rPr>
              <a:t>received </a:t>
            </a:r>
            <a:r>
              <a:rPr dirty="0" sz="1450" spc="-5">
                <a:latin typeface="Times New Roman"/>
                <a:cs typeface="Times New Roman"/>
              </a:rPr>
              <a:t>a good </a:t>
            </a:r>
            <a:r>
              <a:rPr dirty="0" sz="1450" spc="-10">
                <a:latin typeface="Times New Roman"/>
                <a:cs typeface="Times New Roman"/>
              </a:rPr>
              <a:t>education. </a:t>
            </a:r>
            <a:r>
              <a:rPr dirty="0" sz="1450" spc="-5">
                <a:latin typeface="Times New Roman"/>
                <a:cs typeface="Times New Roman"/>
              </a:rPr>
              <a:t>I </a:t>
            </a:r>
            <a:r>
              <a:rPr dirty="0" sz="1450" spc="-10">
                <a:latin typeface="Times New Roman"/>
                <a:cs typeface="Times New Roman"/>
              </a:rPr>
              <a:t>can play the violin nearly well enough  to earn money in the orchestra </a:t>
            </a:r>
            <a:r>
              <a:rPr dirty="0" sz="1450" spc="-5">
                <a:latin typeface="Times New Roman"/>
                <a:cs typeface="Times New Roman"/>
              </a:rPr>
              <a:t>of a </a:t>
            </a:r>
            <a:r>
              <a:rPr dirty="0" sz="1450" spc="-10">
                <a:latin typeface="Times New Roman"/>
                <a:cs typeface="Times New Roman"/>
              </a:rPr>
              <a:t>penny </a:t>
            </a:r>
            <a:r>
              <a:rPr dirty="0" sz="1450" spc="-15">
                <a:latin typeface="Times New Roman"/>
                <a:cs typeface="Times New Roman"/>
              </a:rPr>
              <a:t>gaff, </a:t>
            </a:r>
            <a:r>
              <a:rPr dirty="0" sz="1450" spc="-5">
                <a:latin typeface="Times New Roman"/>
                <a:cs typeface="Times New Roman"/>
              </a:rPr>
              <a:t>but not </a:t>
            </a:r>
            <a:r>
              <a:rPr dirty="0" sz="1450" spc="-10">
                <a:latin typeface="Times New Roman"/>
                <a:cs typeface="Times New Roman"/>
              </a:rPr>
              <a:t>quite. The same remark  applies to the flute and the French </a:t>
            </a:r>
            <a:r>
              <a:rPr dirty="0" sz="1450" spc="-5">
                <a:latin typeface="Times New Roman"/>
                <a:cs typeface="Times New Roman"/>
              </a:rPr>
              <a:t>horn. I </a:t>
            </a:r>
            <a:r>
              <a:rPr dirty="0" sz="1450" spc="-10">
                <a:latin typeface="Times New Roman"/>
                <a:cs typeface="Times New Roman"/>
              </a:rPr>
              <a:t>learned enough </a:t>
            </a:r>
            <a:r>
              <a:rPr dirty="0" sz="1450" spc="-5">
                <a:latin typeface="Times New Roman"/>
                <a:cs typeface="Times New Roman"/>
              </a:rPr>
              <a:t>of </a:t>
            </a:r>
            <a:r>
              <a:rPr dirty="0" sz="1450" spc="-10">
                <a:latin typeface="Times New Roman"/>
                <a:cs typeface="Times New Roman"/>
              </a:rPr>
              <a:t>whist to lose  about </a:t>
            </a:r>
            <a:r>
              <a:rPr dirty="0" sz="1450" spc="-5">
                <a:latin typeface="Times New Roman"/>
                <a:cs typeface="Times New Roman"/>
              </a:rPr>
              <a:t>a </a:t>
            </a:r>
            <a:r>
              <a:rPr dirty="0" sz="1450" spc="-10">
                <a:latin typeface="Times New Roman"/>
                <a:cs typeface="Times New Roman"/>
              </a:rPr>
              <a:t>hundred </a:t>
            </a:r>
            <a:r>
              <a:rPr dirty="0" sz="1450" spc="-5">
                <a:latin typeface="Times New Roman"/>
                <a:cs typeface="Times New Roman"/>
              </a:rPr>
              <a:t>a </a:t>
            </a:r>
            <a:r>
              <a:rPr dirty="0" sz="1450" spc="-10">
                <a:latin typeface="Times New Roman"/>
                <a:cs typeface="Times New Roman"/>
              </a:rPr>
              <a:t>year at that scientific game. My acquaintance with French  was sufficient to enable me to squander money in Paris with almost the same  facility as in London. In short,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person full </a:t>
            </a:r>
            <a:r>
              <a:rPr dirty="0" sz="1450" spc="-5">
                <a:latin typeface="Times New Roman"/>
                <a:cs typeface="Times New Roman"/>
              </a:rPr>
              <a:t>of </a:t>
            </a:r>
            <a:r>
              <a:rPr dirty="0" sz="1450" spc="-10">
                <a:latin typeface="Times New Roman"/>
                <a:cs typeface="Times New Roman"/>
              </a:rPr>
              <a:t>manly accomplishments. </a:t>
            </a:r>
            <a:r>
              <a:rPr dirty="0" sz="1450" spc="-5">
                <a:latin typeface="Times New Roman"/>
                <a:cs typeface="Times New Roman"/>
              </a:rPr>
              <a:t>I  </a:t>
            </a:r>
            <a:r>
              <a:rPr dirty="0" sz="1450" spc="-10">
                <a:latin typeface="Times New Roman"/>
                <a:cs typeface="Times New Roman"/>
              </a:rPr>
              <a:t>have had every sort </a:t>
            </a:r>
            <a:r>
              <a:rPr dirty="0" sz="1450" spc="-5">
                <a:latin typeface="Times New Roman"/>
                <a:cs typeface="Times New Roman"/>
              </a:rPr>
              <a:t>of </a:t>
            </a:r>
            <a:r>
              <a:rPr dirty="0" sz="1450" spc="-10">
                <a:latin typeface="Times New Roman"/>
                <a:cs typeface="Times New Roman"/>
              </a:rPr>
              <a:t>adventure, including </a:t>
            </a:r>
            <a:r>
              <a:rPr dirty="0" sz="1450" spc="-5">
                <a:latin typeface="Times New Roman"/>
                <a:cs typeface="Times New Roman"/>
              </a:rPr>
              <a:t>a </a:t>
            </a:r>
            <a:r>
              <a:rPr dirty="0" sz="1450" spc="-10">
                <a:latin typeface="Times New Roman"/>
                <a:cs typeface="Times New Roman"/>
              </a:rPr>
              <a:t>duel about nothing. Only two  months ago </a:t>
            </a:r>
            <a:r>
              <a:rPr dirty="0" sz="1450" spc="-5">
                <a:latin typeface="Times New Roman"/>
                <a:cs typeface="Times New Roman"/>
              </a:rPr>
              <a:t>I </a:t>
            </a:r>
            <a:r>
              <a:rPr dirty="0" sz="1450" spc="-10">
                <a:latin typeface="Times New Roman"/>
                <a:cs typeface="Times New Roman"/>
              </a:rPr>
              <a:t>met </a:t>
            </a:r>
            <a:r>
              <a:rPr dirty="0" sz="1450" spc="-5">
                <a:latin typeface="Times New Roman"/>
                <a:cs typeface="Times New Roman"/>
              </a:rPr>
              <a:t>a young </a:t>
            </a:r>
            <a:r>
              <a:rPr dirty="0" sz="1450" spc="-10">
                <a:latin typeface="Times New Roman"/>
                <a:cs typeface="Times New Roman"/>
              </a:rPr>
              <a:t>lady exactly suited to my taste in mind and </a:t>
            </a:r>
            <a:r>
              <a:rPr dirty="0" sz="1450" spc="-5">
                <a:latin typeface="Times New Roman"/>
                <a:cs typeface="Times New Roman"/>
              </a:rPr>
              <a:t>body; I  </a:t>
            </a:r>
            <a:r>
              <a:rPr dirty="0" sz="1450" spc="-10">
                <a:latin typeface="Times New Roman"/>
                <a:cs typeface="Times New Roman"/>
              </a:rPr>
              <a:t>found my heart melt; </a:t>
            </a:r>
            <a:r>
              <a:rPr dirty="0" sz="1450" spc="-5">
                <a:latin typeface="Times New Roman"/>
                <a:cs typeface="Times New Roman"/>
              </a:rPr>
              <a:t>I </a:t>
            </a:r>
            <a:r>
              <a:rPr dirty="0" sz="1450" spc="-10">
                <a:latin typeface="Times New Roman"/>
                <a:cs typeface="Times New Roman"/>
              </a:rPr>
              <a:t>saw that </a:t>
            </a:r>
            <a:r>
              <a:rPr dirty="0" sz="1450" spc="-5">
                <a:latin typeface="Times New Roman"/>
                <a:cs typeface="Times New Roman"/>
              </a:rPr>
              <a:t>I </a:t>
            </a:r>
            <a:r>
              <a:rPr dirty="0" sz="1450" spc="-10">
                <a:latin typeface="Times New Roman"/>
                <a:cs typeface="Times New Roman"/>
              </a:rPr>
              <a:t>had come </a:t>
            </a:r>
            <a:r>
              <a:rPr dirty="0" sz="1450" spc="-5">
                <a:latin typeface="Times New Roman"/>
                <a:cs typeface="Times New Roman"/>
              </a:rPr>
              <a:t>upon </a:t>
            </a:r>
            <a:r>
              <a:rPr dirty="0" sz="1450" spc="-10">
                <a:latin typeface="Times New Roman"/>
                <a:cs typeface="Times New Roman"/>
              </a:rPr>
              <a:t>my fate at last, and was in  the way to fall in love. But when </a:t>
            </a:r>
            <a:r>
              <a:rPr dirty="0" sz="1450" spc="-5">
                <a:latin typeface="Times New Roman"/>
                <a:cs typeface="Times New Roman"/>
              </a:rPr>
              <a:t>I </a:t>
            </a:r>
            <a:r>
              <a:rPr dirty="0" sz="1450" spc="-10">
                <a:latin typeface="Times New Roman"/>
                <a:cs typeface="Times New Roman"/>
              </a:rPr>
              <a:t>came to reckon </a:t>
            </a:r>
            <a:r>
              <a:rPr dirty="0" sz="1450" spc="-5">
                <a:latin typeface="Times New Roman"/>
                <a:cs typeface="Times New Roman"/>
              </a:rPr>
              <a:t>up </a:t>
            </a:r>
            <a:r>
              <a:rPr dirty="0" sz="1450" spc="-10">
                <a:latin typeface="Times New Roman"/>
                <a:cs typeface="Times New Roman"/>
              </a:rPr>
              <a:t>what remained to me </a:t>
            </a:r>
            <a:r>
              <a:rPr dirty="0" sz="1450" spc="-5">
                <a:latin typeface="Times New Roman"/>
                <a:cs typeface="Times New Roman"/>
              </a:rPr>
              <a:t>of  </a:t>
            </a:r>
            <a:r>
              <a:rPr dirty="0" sz="1450" spc="-10">
                <a:latin typeface="Times New Roman"/>
                <a:cs typeface="Times New Roman"/>
              </a:rPr>
              <a:t>my capital, </a:t>
            </a:r>
            <a:r>
              <a:rPr dirty="0" sz="1450" spc="-5">
                <a:latin typeface="Times New Roman"/>
                <a:cs typeface="Times New Roman"/>
              </a:rPr>
              <a:t>I </a:t>
            </a:r>
            <a:r>
              <a:rPr dirty="0" sz="1450" spc="-10">
                <a:latin typeface="Times New Roman"/>
                <a:cs typeface="Times New Roman"/>
              </a:rPr>
              <a:t>found it amounted to something less than four hundred </a:t>
            </a:r>
            <a:r>
              <a:rPr dirty="0" sz="1450" spc="-5">
                <a:latin typeface="Times New Roman"/>
                <a:cs typeface="Times New Roman"/>
              </a:rPr>
              <a:t>pounds! 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fairly </a:t>
            </a:r>
            <a:r>
              <a:rPr dirty="0" sz="1450" spc="-5">
                <a:latin typeface="Times New Roman"/>
                <a:cs typeface="Times New Roman"/>
              </a:rPr>
              <a:t>- </a:t>
            </a:r>
            <a:r>
              <a:rPr dirty="0" sz="1450" spc="-10">
                <a:latin typeface="Times New Roman"/>
                <a:cs typeface="Times New Roman"/>
              </a:rPr>
              <a:t>can </a:t>
            </a:r>
            <a:r>
              <a:rPr dirty="0" sz="1450" spc="-5">
                <a:latin typeface="Times New Roman"/>
                <a:cs typeface="Times New Roman"/>
              </a:rPr>
              <a:t>a </a:t>
            </a:r>
            <a:r>
              <a:rPr dirty="0" sz="1450" spc="-10">
                <a:latin typeface="Times New Roman"/>
                <a:cs typeface="Times New Roman"/>
              </a:rPr>
              <a:t>man who respects himself fall in love </a:t>
            </a:r>
            <a:r>
              <a:rPr dirty="0" sz="1450" spc="-5">
                <a:latin typeface="Times New Roman"/>
                <a:cs typeface="Times New Roman"/>
              </a:rPr>
              <a:t>on </a:t>
            </a:r>
            <a:r>
              <a:rPr dirty="0" sz="1450" spc="-10">
                <a:latin typeface="Times New Roman"/>
                <a:cs typeface="Times New Roman"/>
              </a:rPr>
              <a:t>four hundred  pounds? </a:t>
            </a:r>
            <a:r>
              <a:rPr dirty="0" sz="1450" spc="-5">
                <a:latin typeface="Times New Roman"/>
                <a:cs typeface="Times New Roman"/>
              </a:rPr>
              <a:t>I </a:t>
            </a:r>
            <a:r>
              <a:rPr dirty="0" sz="1450" spc="-10">
                <a:latin typeface="Times New Roman"/>
                <a:cs typeface="Times New Roman"/>
              </a:rPr>
              <a:t>concluded, certainly </a:t>
            </a:r>
            <a:r>
              <a:rPr dirty="0" sz="1450" spc="-5">
                <a:latin typeface="Times New Roman"/>
                <a:cs typeface="Times New Roman"/>
              </a:rPr>
              <a:t>not; </a:t>
            </a:r>
            <a:r>
              <a:rPr dirty="0" sz="1450" spc="-10">
                <a:latin typeface="Times New Roman"/>
                <a:cs typeface="Times New Roman"/>
              </a:rPr>
              <a:t>left the presence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charmer, </a:t>
            </a:r>
            <a:r>
              <a:rPr dirty="0" sz="1450" spc="-10">
                <a:latin typeface="Times New Roman"/>
                <a:cs typeface="Times New Roman"/>
              </a:rPr>
              <a:t>and  slightly accelerating my usual rate </a:t>
            </a:r>
            <a:r>
              <a:rPr dirty="0" sz="1450" spc="-5">
                <a:latin typeface="Times New Roman"/>
                <a:cs typeface="Times New Roman"/>
              </a:rPr>
              <a:t>of </a:t>
            </a:r>
            <a:r>
              <a:rPr dirty="0" sz="1450" spc="-10">
                <a:latin typeface="Times New Roman"/>
                <a:cs typeface="Times New Roman"/>
              </a:rPr>
              <a:t>expenditure, came this morning to my  last eighty </a:t>
            </a:r>
            <a:r>
              <a:rPr dirty="0" sz="1450" spc="-5">
                <a:latin typeface="Times New Roman"/>
                <a:cs typeface="Times New Roman"/>
              </a:rPr>
              <a:t>pounds. </a:t>
            </a: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divided into two equal parts; forty </a:t>
            </a:r>
            <a:r>
              <a:rPr dirty="0" sz="1450" spc="-5">
                <a:latin typeface="Times New Roman"/>
                <a:cs typeface="Times New Roman"/>
              </a:rPr>
              <a:t>I </a:t>
            </a:r>
            <a:r>
              <a:rPr dirty="0" sz="1450" spc="-10">
                <a:latin typeface="Times New Roman"/>
                <a:cs typeface="Times New Roman"/>
              </a:rPr>
              <a:t>reserved for </a:t>
            </a:r>
            <a:r>
              <a:rPr dirty="0" sz="1450" spc="-5">
                <a:latin typeface="Times New Roman"/>
                <a:cs typeface="Times New Roman"/>
              </a:rPr>
              <a:t>a  </a:t>
            </a:r>
            <a:r>
              <a:rPr dirty="0" sz="1450" spc="-10">
                <a:latin typeface="Times New Roman"/>
                <a:cs typeface="Times New Roman"/>
              </a:rPr>
              <a:t>particular purpose; the remaining forty </a:t>
            </a:r>
            <a:r>
              <a:rPr dirty="0" sz="1450" spc="-5">
                <a:latin typeface="Times New Roman"/>
                <a:cs typeface="Times New Roman"/>
              </a:rPr>
              <a:t>I </a:t>
            </a:r>
            <a:r>
              <a:rPr dirty="0" sz="1450" spc="-10">
                <a:latin typeface="Times New Roman"/>
                <a:cs typeface="Times New Roman"/>
              </a:rPr>
              <a:t>was to dissipate before the night. </a:t>
            </a:r>
            <a:r>
              <a:rPr dirty="0" sz="1450" spc="-5">
                <a:latin typeface="Times New Roman"/>
                <a:cs typeface="Times New Roman"/>
              </a:rPr>
              <a:t>I  </a:t>
            </a:r>
            <a:r>
              <a:rPr dirty="0" sz="1450" spc="-10">
                <a:latin typeface="Times New Roman"/>
                <a:cs typeface="Times New Roman"/>
              </a:rPr>
              <a:t>have passed </a:t>
            </a:r>
            <a:r>
              <a:rPr dirty="0" sz="1450" spc="-5">
                <a:latin typeface="Times New Roman"/>
                <a:cs typeface="Times New Roman"/>
              </a:rPr>
              <a:t>a </a:t>
            </a:r>
            <a:r>
              <a:rPr dirty="0" sz="1450" spc="-10">
                <a:latin typeface="Times New Roman"/>
                <a:cs typeface="Times New Roman"/>
              </a:rPr>
              <a:t>very entertaining </a:t>
            </a:r>
            <a:r>
              <a:rPr dirty="0" sz="1450" spc="-30">
                <a:latin typeface="Times New Roman"/>
                <a:cs typeface="Times New Roman"/>
              </a:rPr>
              <a:t>day, </a:t>
            </a:r>
            <a:r>
              <a:rPr dirty="0" sz="1450" spc="-10">
                <a:latin typeface="Times New Roman"/>
                <a:cs typeface="Times New Roman"/>
              </a:rPr>
              <a:t>and played many farces besides that </a:t>
            </a:r>
            <a:r>
              <a:rPr dirty="0" sz="1450" spc="-5">
                <a:latin typeface="Times New Roman"/>
                <a:cs typeface="Times New Roman"/>
              </a:rPr>
              <a:t>of  </a:t>
            </a:r>
            <a:r>
              <a:rPr dirty="0" sz="1450" spc="-10">
                <a:latin typeface="Times New Roman"/>
                <a:cs typeface="Times New Roman"/>
              </a:rPr>
              <a:t>the cream tarts which procured me the advantage </a:t>
            </a:r>
            <a:r>
              <a:rPr dirty="0" sz="1450" spc="-5">
                <a:latin typeface="Times New Roman"/>
                <a:cs typeface="Times New Roman"/>
              </a:rPr>
              <a:t>of your </a:t>
            </a:r>
            <a:r>
              <a:rPr dirty="0" sz="1450" spc="-10">
                <a:latin typeface="Times New Roman"/>
                <a:cs typeface="Times New Roman"/>
              </a:rPr>
              <a:t>acquaintance; for </a:t>
            </a:r>
            <a:r>
              <a:rPr dirty="0" sz="1450" spc="-5">
                <a:latin typeface="Times New Roman"/>
                <a:cs typeface="Times New Roman"/>
              </a:rPr>
              <a:t>I  </a:t>
            </a:r>
            <a:r>
              <a:rPr dirty="0" sz="1450" spc="-10">
                <a:latin typeface="Times New Roman"/>
                <a:cs typeface="Times New Roman"/>
              </a:rPr>
              <a:t>was determined, as </a:t>
            </a:r>
            <a:r>
              <a:rPr dirty="0" sz="1450" spc="-5">
                <a:latin typeface="Times New Roman"/>
                <a:cs typeface="Times New Roman"/>
              </a:rPr>
              <a:t>I </a:t>
            </a:r>
            <a:r>
              <a:rPr dirty="0" sz="1450" spc="-10">
                <a:latin typeface="Times New Roman"/>
                <a:cs typeface="Times New Roman"/>
              </a:rPr>
              <a:t>told </a:t>
            </a:r>
            <a:r>
              <a:rPr dirty="0" sz="1450" spc="-5">
                <a:latin typeface="Times New Roman"/>
                <a:cs typeface="Times New Roman"/>
              </a:rPr>
              <a:t>you, </a:t>
            </a:r>
            <a:r>
              <a:rPr dirty="0" sz="1450" spc="-10">
                <a:latin typeface="Times New Roman"/>
                <a:cs typeface="Times New Roman"/>
              </a:rPr>
              <a:t>to bring </a:t>
            </a:r>
            <a:r>
              <a:rPr dirty="0" sz="1450" spc="-5">
                <a:latin typeface="Times New Roman"/>
                <a:cs typeface="Times New Roman"/>
              </a:rPr>
              <a:t>a </a:t>
            </a:r>
            <a:r>
              <a:rPr dirty="0" sz="1450" spc="-10">
                <a:latin typeface="Times New Roman"/>
                <a:cs typeface="Times New Roman"/>
              </a:rPr>
              <a:t>foolish career to </a:t>
            </a:r>
            <a:r>
              <a:rPr dirty="0" sz="1450" spc="-5">
                <a:latin typeface="Times New Roman"/>
                <a:cs typeface="Times New Roman"/>
              </a:rPr>
              <a:t>a </a:t>
            </a:r>
            <a:r>
              <a:rPr dirty="0" sz="1450" spc="-10">
                <a:latin typeface="Times New Roman"/>
                <a:cs typeface="Times New Roman"/>
              </a:rPr>
              <a:t>still more foolish  conclusion; and when </a:t>
            </a:r>
            <a:r>
              <a:rPr dirty="0" sz="1450" spc="-5">
                <a:latin typeface="Times New Roman"/>
                <a:cs typeface="Times New Roman"/>
              </a:rPr>
              <a:t>you </a:t>
            </a:r>
            <a:r>
              <a:rPr dirty="0" sz="1450" spc="-10">
                <a:latin typeface="Times New Roman"/>
                <a:cs typeface="Times New Roman"/>
              </a:rPr>
              <a:t>saw me throw my purse into the street, the forty  </a:t>
            </a:r>
            <a:r>
              <a:rPr dirty="0" sz="1450" spc="-5">
                <a:latin typeface="Times New Roman"/>
                <a:cs typeface="Times New Roman"/>
              </a:rPr>
              <a:t>pounds </a:t>
            </a:r>
            <a:r>
              <a:rPr dirty="0" sz="1450" spc="-10">
                <a:latin typeface="Times New Roman"/>
                <a:cs typeface="Times New Roman"/>
              </a:rPr>
              <a:t>were at an end. Now </a:t>
            </a:r>
            <a:r>
              <a:rPr dirty="0" sz="1450" spc="-5">
                <a:latin typeface="Times New Roman"/>
                <a:cs typeface="Times New Roman"/>
              </a:rPr>
              <a:t>you </a:t>
            </a:r>
            <a:r>
              <a:rPr dirty="0" sz="1450" spc="-10">
                <a:latin typeface="Times New Roman"/>
                <a:cs typeface="Times New Roman"/>
              </a:rPr>
              <a:t>know me as well as </a:t>
            </a:r>
            <a:r>
              <a:rPr dirty="0" sz="1450" spc="-5">
                <a:latin typeface="Times New Roman"/>
                <a:cs typeface="Times New Roman"/>
              </a:rPr>
              <a:t>I </a:t>
            </a:r>
            <a:r>
              <a:rPr dirty="0" sz="1450" spc="-10">
                <a:latin typeface="Times New Roman"/>
                <a:cs typeface="Times New Roman"/>
              </a:rPr>
              <a:t>know myself: </a:t>
            </a:r>
            <a:r>
              <a:rPr dirty="0" sz="1450" spc="-5">
                <a:latin typeface="Times New Roman"/>
                <a:cs typeface="Times New Roman"/>
              </a:rPr>
              <a:t>a </a:t>
            </a:r>
            <a:r>
              <a:rPr dirty="0" sz="1450" spc="-10">
                <a:latin typeface="Times New Roman"/>
                <a:cs typeface="Times New Roman"/>
              </a:rPr>
              <a:t>fool,  </a:t>
            </a:r>
            <a:r>
              <a:rPr dirty="0" sz="1450" spc="-5">
                <a:latin typeface="Times New Roman"/>
                <a:cs typeface="Times New Roman"/>
              </a:rPr>
              <a:t>but </a:t>
            </a:r>
            <a:r>
              <a:rPr dirty="0" sz="1450" spc="-10">
                <a:latin typeface="Times New Roman"/>
                <a:cs typeface="Times New Roman"/>
              </a:rPr>
              <a:t>consistent in his folly; and, as </a:t>
            </a:r>
            <a:r>
              <a:rPr dirty="0" sz="1450" spc="-5">
                <a:latin typeface="Times New Roman"/>
                <a:cs typeface="Times New Roman"/>
              </a:rPr>
              <a:t>I </a:t>
            </a:r>
            <a:r>
              <a:rPr dirty="0" sz="1450" spc="-10">
                <a:latin typeface="Times New Roman"/>
                <a:cs typeface="Times New Roman"/>
              </a:rPr>
              <a:t>will ask </a:t>
            </a:r>
            <a:r>
              <a:rPr dirty="0" sz="1450" spc="-5">
                <a:latin typeface="Times New Roman"/>
                <a:cs typeface="Times New Roman"/>
              </a:rPr>
              <a:t>you </a:t>
            </a:r>
            <a:r>
              <a:rPr dirty="0" sz="1450" spc="-10">
                <a:latin typeface="Times New Roman"/>
                <a:cs typeface="Times New Roman"/>
              </a:rPr>
              <a:t>to believe, neither </a:t>
            </a:r>
            <a:r>
              <a:rPr dirty="0" sz="1450" spc="-5">
                <a:latin typeface="Times New Roman"/>
                <a:cs typeface="Times New Roman"/>
              </a:rPr>
              <a:t>a  </a:t>
            </a:r>
            <a:r>
              <a:rPr dirty="0" sz="1450" spc="-10">
                <a:latin typeface="Times New Roman"/>
                <a:cs typeface="Times New Roman"/>
              </a:rPr>
              <a:t>whimperer </a:t>
            </a:r>
            <a:r>
              <a:rPr dirty="0" sz="1450" spc="-5">
                <a:latin typeface="Times New Roman"/>
                <a:cs typeface="Times New Roman"/>
              </a:rPr>
              <a:t>nor a </a:t>
            </a:r>
            <a:r>
              <a:rPr dirty="0" sz="1450" spc="-10">
                <a:latin typeface="Times New Roman"/>
                <a:cs typeface="Times New Roman"/>
              </a:rPr>
              <a:t>coward."</a:t>
            </a:r>
            <a:endParaRPr sz="1450">
              <a:latin typeface="Times New Roman"/>
              <a:cs typeface="Times New Roman"/>
            </a:endParaRPr>
          </a:p>
          <a:p>
            <a:pPr algn="just" marL="12700" marR="6985">
              <a:lnSpc>
                <a:spcPts val="1730"/>
              </a:lnSpc>
              <a:spcBef>
                <a:spcPts val="815"/>
              </a:spcBef>
            </a:pPr>
            <a:r>
              <a:rPr dirty="0" sz="1450" spc="-10">
                <a:latin typeface="Times New Roman"/>
                <a:cs typeface="Times New Roman"/>
              </a:rPr>
              <a:t>From the whole tone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man's statement it was plain that </a:t>
            </a:r>
            <a:r>
              <a:rPr dirty="0" sz="1450" spc="-5">
                <a:latin typeface="Times New Roman"/>
                <a:cs typeface="Times New Roman"/>
              </a:rPr>
              <a:t>he  </a:t>
            </a:r>
            <a:r>
              <a:rPr dirty="0" sz="1450" spc="-10">
                <a:latin typeface="Times New Roman"/>
                <a:cs typeface="Times New Roman"/>
              </a:rPr>
              <a:t>harboured very bitter and contemptuous thoughts about himself. His auditors  were led to imagine that his love </a:t>
            </a:r>
            <a:r>
              <a:rPr dirty="0" sz="1450" spc="-15">
                <a:latin typeface="Times New Roman"/>
                <a:cs typeface="Times New Roman"/>
              </a:rPr>
              <a:t>affair </a:t>
            </a:r>
            <a:r>
              <a:rPr dirty="0" sz="1450" spc="-10">
                <a:latin typeface="Times New Roman"/>
                <a:cs typeface="Times New Roman"/>
              </a:rPr>
              <a:t>was nearer his heart than </a:t>
            </a:r>
            <a:r>
              <a:rPr dirty="0" sz="1450" spc="-5">
                <a:latin typeface="Times New Roman"/>
                <a:cs typeface="Times New Roman"/>
              </a:rPr>
              <a:t>he </a:t>
            </a:r>
            <a:r>
              <a:rPr dirty="0" sz="1450" spc="-10">
                <a:latin typeface="Times New Roman"/>
                <a:cs typeface="Times New Roman"/>
              </a:rPr>
              <a:t>admitted,  and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design </a:t>
            </a:r>
            <a:r>
              <a:rPr dirty="0" sz="1450" spc="-5">
                <a:latin typeface="Times New Roman"/>
                <a:cs typeface="Times New Roman"/>
              </a:rPr>
              <a:t>on </a:t>
            </a:r>
            <a:r>
              <a:rPr dirty="0" sz="1450" spc="-10">
                <a:latin typeface="Times New Roman"/>
                <a:cs typeface="Times New Roman"/>
              </a:rPr>
              <a:t>his own life. The farce </a:t>
            </a:r>
            <a:r>
              <a:rPr dirty="0" sz="1450" spc="-5">
                <a:latin typeface="Times New Roman"/>
                <a:cs typeface="Times New Roman"/>
              </a:rPr>
              <a:t>of </a:t>
            </a:r>
            <a:r>
              <a:rPr dirty="0" sz="1450" spc="-10">
                <a:latin typeface="Times New Roman"/>
                <a:cs typeface="Times New Roman"/>
              </a:rPr>
              <a:t>the cream tarts began to  have very much the air </a:t>
            </a:r>
            <a:r>
              <a:rPr dirty="0" sz="1450" spc="-5">
                <a:latin typeface="Times New Roman"/>
                <a:cs typeface="Times New Roman"/>
              </a:rPr>
              <a:t>of a </a:t>
            </a:r>
            <a:r>
              <a:rPr dirty="0" sz="1450" spc="-10">
                <a:latin typeface="Times New Roman"/>
                <a:cs typeface="Times New Roman"/>
              </a:rPr>
              <a:t>tragedy in</a:t>
            </a:r>
            <a:r>
              <a:rPr dirty="0" sz="1450" spc="25">
                <a:latin typeface="Times New Roman"/>
                <a:cs typeface="Times New Roman"/>
              </a:rPr>
              <a:t> </a:t>
            </a:r>
            <a:r>
              <a:rPr dirty="0" sz="1450" spc="-10">
                <a:latin typeface="Times New Roman"/>
                <a:cs typeface="Times New Roman"/>
              </a:rPr>
              <a:t>disguise.</a:t>
            </a:r>
            <a:endParaRPr sz="1450">
              <a:latin typeface="Times New Roman"/>
              <a:cs typeface="Times New Roman"/>
            </a:endParaRPr>
          </a:p>
          <a:p>
            <a:pPr algn="just" marL="12700" marR="6350">
              <a:lnSpc>
                <a:spcPts val="1730"/>
              </a:lnSpc>
              <a:spcBef>
                <a:spcPts val="855"/>
              </a:spcBef>
            </a:pPr>
            <a:r>
              <a:rPr dirty="0" sz="1450" spc="-30">
                <a:latin typeface="Times New Roman"/>
                <a:cs typeface="Times New Roman"/>
              </a:rPr>
              <a:t>"Why, </a:t>
            </a:r>
            <a:r>
              <a:rPr dirty="0" sz="1450" spc="-10">
                <a:latin typeface="Times New Roman"/>
                <a:cs typeface="Times New Roman"/>
              </a:rPr>
              <a:t>is this </a:t>
            </a:r>
            <a:r>
              <a:rPr dirty="0" sz="1450" spc="-5">
                <a:latin typeface="Times New Roman"/>
                <a:cs typeface="Times New Roman"/>
              </a:rPr>
              <a:t>not odd," </a:t>
            </a:r>
            <a:r>
              <a:rPr dirty="0" sz="1450" spc="-10">
                <a:latin typeface="Times New Roman"/>
                <a:cs typeface="Times New Roman"/>
              </a:rPr>
              <a:t>broke </a:t>
            </a:r>
            <a:r>
              <a:rPr dirty="0" sz="1450" spc="-5">
                <a:latin typeface="Times New Roman"/>
                <a:cs typeface="Times New Roman"/>
              </a:rPr>
              <a:t>out </a:t>
            </a:r>
            <a:r>
              <a:rPr dirty="0" sz="1450" spc="-10">
                <a:latin typeface="Times New Roman"/>
                <a:cs typeface="Times New Roman"/>
              </a:rPr>
              <a:t>Geraldine, giving </a:t>
            </a:r>
            <a:r>
              <a:rPr dirty="0" sz="1450" spc="-5">
                <a:latin typeface="Times New Roman"/>
                <a:cs typeface="Times New Roman"/>
              </a:rPr>
              <a:t>a </a:t>
            </a:r>
            <a:r>
              <a:rPr dirty="0" sz="1450" spc="-10">
                <a:latin typeface="Times New Roman"/>
                <a:cs typeface="Times New Roman"/>
              </a:rPr>
              <a:t>look to Prince Florizel,  "that we three fellows should have met </a:t>
            </a:r>
            <a:r>
              <a:rPr dirty="0" sz="1450" spc="-5">
                <a:latin typeface="Times New Roman"/>
                <a:cs typeface="Times New Roman"/>
              </a:rPr>
              <a:t>by </a:t>
            </a:r>
            <a:r>
              <a:rPr dirty="0" sz="1450" spc="-10">
                <a:latin typeface="Times New Roman"/>
                <a:cs typeface="Times New Roman"/>
              </a:rPr>
              <a:t>the merest accident in so </a:t>
            </a:r>
            <a:r>
              <a:rPr dirty="0" sz="1450" spc="-15">
                <a:latin typeface="Times New Roman"/>
                <a:cs typeface="Times New Roman"/>
              </a:rPr>
              <a:t>large </a:t>
            </a:r>
            <a:r>
              <a:rPr dirty="0" sz="1450" spc="-5">
                <a:latin typeface="Times New Roman"/>
                <a:cs typeface="Times New Roman"/>
              </a:rPr>
              <a:t>a  </a:t>
            </a:r>
            <a:r>
              <a:rPr dirty="0" sz="1450" spc="-10">
                <a:latin typeface="Times New Roman"/>
                <a:cs typeface="Times New Roman"/>
              </a:rPr>
              <a:t>wilderness as London, and should </a:t>
            </a:r>
            <a:r>
              <a:rPr dirty="0" sz="1450" spc="-5">
                <a:latin typeface="Times New Roman"/>
                <a:cs typeface="Times New Roman"/>
              </a:rPr>
              <a:t>be </a:t>
            </a:r>
            <a:r>
              <a:rPr dirty="0" sz="1450" spc="-10">
                <a:latin typeface="Times New Roman"/>
                <a:cs typeface="Times New Roman"/>
              </a:rPr>
              <a:t>so nearly in the same</a:t>
            </a:r>
            <a:r>
              <a:rPr dirty="0" sz="1450" spc="80">
                <a:latin typeface="Times New Roman"/>
                <a:cs typeface="Times New Roman"/>
              </a:rPr>
              <a:t> </a:t>
            </a:r>
            <a:r>
              <a:rPr dirty="0" sz="1450" spc="-10">
                <a:latin typeface="Times New Roman"/>
                <a:cs typeface="Times New Roman"/>
              </a:rPr>
              <a:t>condition?"</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"How?" cried the </a:t>
            </a:r>
            <a:r>
              <a:rPr dirty="0" sz="1450" spc="-5">
                <a:latin typeface="Times New Roman"/>
                <a:cs typeface="Times New Roman"/>
              </a:rPr>
              <a:t>young </a:t>
            </a:r>
            <a:r>
              <a:rPr dirty="0" sz="1450" spc="-10">
                <a:latin typeface="Times New Roman"/>
                <a:cs typeface="Times New Roman"/>
              </a:rPr>
              <a:t>man. "Are </a:t>
            </a:r>
            <a:r>
              <a:rPr dirty="0" sz="1450" spc="-5">
                <a:latin typeface="Times New Roman"/>
                <a:cs typeface="Times New Roman"/>
              </a:rPr>
              <a:t>you, too, </a:t>
            </a:r>
            <a:r>
              <a:rPr dirty="0" sz="1450" spc="-10">
                <a:latin typeface="Times New Roman"/>
                <a:cs typeface="Times New Roman"/>
              </a:rPr>
              <a:t>ruined? Is this supper </a:t>
            </a:r>
            <a:r>
              <a:rPr dirty="0" sz="1450" spc="-5">
                <a:latin typeface="Times New Roman"/>
                <a:cs typeface="Times New Roman"/>
              </a:rPr>
              <a:t>a </a:t>
            </a:r>
            <a:r>
              <a:rPr dirty="0" sz="1450" spc="-10">
                <a:latin typeface="Times New Roman"/>
                <a:cs typeface="Times New Roman"/>
              </a:rPr>
              <a:t>folly like  my cream tarts? Has the devil </a:t>
            </a:r>
            <a:r>
              <a:rPr dirty="0" sz="1450" spc="-5">
                <a:latin typeface="Times New Roman"/>
                <a:cs typeface="Times New Roman"/>
              </a:rPr>
              <a:t>brought </a:t>
            </a:r>
            <a:r>
              <a:rPr dirty="0" sz="1450" spc="-10">
                <a:latin typeface="Times New Roman"/>
                <a:cs typeface="Times New Roman"/>
              </a:rPr>
              <a:t>three </a:t>
            </a:r>
            <a:r>
              <a:rPr dirty="0" sz="1450" spc="-5">
                <a:latin typeface="Times New Roman"/>
                <a:cs typeface="Times New Roman"/>
              </a:rPr>
              <a:t>of </a:t>
            </a:r>
            <a:r>
              <a:rPr dirty="0" sz="1450" spc="-10">
                <a:latin typeface="Times New Roman"/>
                <a:cs typeface="Times New Roman"/>
              </a:rPr>
              <a:t>his own together for</a:t>
            </a:r>
            <a:r>
              <a:rPr dirty="0" sz="1450" spc="-90">
                <a:latin typeface="Times New Roman"/>
                <a:cs typeface="Times New Roman"/>
              </a:rPr>
              <a:t> </a:t>
            </a:r>
            <a:r>
              <a:rPr dirty="0" sz="1450" spc="-5">
                <a:latin typeface="Times New Roman"/>
                <a:cs typeface="Times New Roman"/>
              </a:rPr>
              <a:t>a </a:t>
            </a:r>
            <a:r>
              <a:rPr dirty="0" sz="1450" spc="-10">
                <a:latin typeface="Times New Roman"/>
                <a:cs typeface="Times New Roman"/>
              </a:rPr>
              <a:t>last</a:t>
            </a:r>
            <a:endParaRPr sz="14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who were deep in conversation; and, in </a:t>
            </a:r>
            <a:r>
              <a:rPr dirty="0" sz="1450" spc="-5">
                <a:latin typeface="Times New Roman"/>
                <a:cs typeface="Times New Roman"/>
              </a:rPr>
              <a:t>a </a:t>
            </a:r>
            <a:r>
              <a:rPr dirty="0" sz="1450" spc="-10">
                <a:latin typeface="Times New Roman"/>
                <a:cs typeface="Times New Roman"/>
              </a:rPr>
              <a:t>word, there was hardly </a:t>
            </a:r>
            <a:r>
              <a:rPr dirty="0" sz="1450" spc="-5">
                <a:latin typeface="Times New Roman"/>
                <a:cs typeface="Times New Roman"/>
              </a:rPr>
              <a:t>a  </a:t>
            </a:r>
            <a:r>
              <a:rPr dirty="0" sz="1450" spc="-10">
                <a:latin typeface="Times New Roman"/>
                <a:cs typeface="Times New Roman"/>
              </a:rPr>
              <a:t>characteristic </a:t>
            </a:r>
            <a:r>
              <a:rPr dirty="0" sz="1450" spc="-5">
                <a:latin typeface="Times New Roman"/>
                <a:cs typeface="Times New Roman"/>
              </a:rPr>
              <a:t>of </a:t>
            </a: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present </a:t>
            </a:r>
            <a:r>
              <a:rPr dirty="0" sz="1450" spc="-5">
                <a:latin typeface="Times New Roman"/>
                <a:cs typeface="Times New Roman"/>
              </a:rPr>
              <a:t>but he </a:t>
            </a:r>
            <a:r>
              <a:rPr dirty="0" sz="1450" spc="-10">
                <a:latin typeface="Times New Roman"/>
                <a:cs typeface="Times New Roman"/>
              </a:rPr>
              <a:t>seemed to catch and make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it.  Brackenbury began to wonder if this were indeed </a:t>
            </a:r>
            <a:r>
              <a:rPr dirty="0" sz="1450" spc="-5">
                <a:latin typeface="Times New Roman"/>
                <a:cs typeface="Times New Roman"/>
              </a:rPr>
              <a:t>a </a:t>
            </a:r>
            <a:r>
              <a:rPr dirty="0" sz="1450" spc="-10">
                <a:latin typeface="Times New Roman"/>
                <a:cs typeface="Times New Roman"/>
              </a:rPr>
              <a:t>gambling hell: it had so  much the air </a:t>
            </a:r>
            <a:r>
              <a:rPr dirty="0" sz="1450" spc="-5">
                <a:latin typeface="Times New Roman"/>
                <a:cs typeface="Times New Roman"/>
              </a:rPr>
              <a:t>of a </a:t>
            </a:r>
            <a:r>
              <a:rPr dirty="0" sz="1450" spc="-10">
                <a:latin typeface="Times New Roman"/>
                <a:cs typeface="Times New Roman"/>
              </a:rPr>
              <a:t>private inquisition. He followed </a:t>
            </a:r>
            <a:r>
              <a:rPr dirty="0" sz="1450" spc="-35">
                <a:latin typeface="Times New Roman"/>
                <a:cs typeface="Times New Roman"/>
              </a:rPr>
              <a:t>Mr. </a:t>
            </a:r>
            <a:r>
              <a:rPr dirty="0" sz="1450" spc="-10">
                <a:latin typeface="Times New Roman"/>
                <a:cs typeface="Times New Roman"/>
              </a:rPr>
              <a:t>Morris in all his  movements; and although the man had </a:t>
            </a:r>
            <a:r>
              <a:rPr dirty="0" sz="1450" spc="-5">
                <a:latin typeface="Times New Roman"/>
                <a:cs typeface="Times New Roman"/>
              </a:rPr>
              <a:t>a </a:t>
            </a:r>
            <a:r>
              <a:rPr dirty="0" sz="1450" spc="-10">
                <a:latin typeface="Times New Roman"/>
                <a:cs typeface="Times New Roman"/>
              </a:rPr>
              <a:t>ready smile, </a:t>
            </a:r>
            <a:r>
              <a:rPr dirty="0" sz="1450" spc="-5">
                <a:latin typeface="Times New Roman"/>
                <a:cs typeface="Times New Roman"/>
              </a:rPr>
              <a:t>he </a:t>
            </a:r>
            <a:r>
              <a:rPr dirty="0" sz="1450" spc="-10">
                <a:latin typeface="Times New Roman"/>
                <a:cs typeface="Times New Roman"/>
              </a:rPr>
              <a:t>seemed to perceive,  as it were under </a:t>
            </a:r>
            <a:r>
              <a:rPr dirty="0" sz="1450" spc="-5">
                <a:latin typeface="Times New Roman"/>
                <a:cs typeface="Times New Roman"/>
              </a:rPr>
              <a:t>a </a:t>
            </a:r>
            <a:r>
              <a:rPr dirty="0" sz="1450" spc="-10">
                <a:latin typeface="Times New Roman"/>
                <a:cs typeface="Times New Roman"/>
              </a:rPr>
              <a:t>mask, </a:t>
            </a:r>
            <a:r>
              <a:rPr dirty="0" sz="1450" spc="-5">
                <a:latin typeface="Times New Roman"/>
                <a:cs typeface="Times New Roman"/>
              </a:rPr>
              <a:t>a </a:t>
            </a:r>
            <a:r>
              <a:rPr dirty="0" sz="1450" spc="-10">
                <a:latin typeface="Times New Roman"/>
                <a:cs typeface="Times New Roman"/>
              </a:rPr>
              <a:t>haggard, careworn, and preoccupied spirit. The  fellows around him laughed and made their game; </a:t>
            </a:r>
            <a:r>
              <a:rPr dirty="0" sz="1450" spc="-5">
                <a:latin typeface="Times New Roman"/>
                <a:cs typeface="Times New Roman"/>
              </a:rPr>
              <a:t>but </a:t>
            </a:r>
            <a:r>
              <a:rPr dirty="0" sz="1450" spc="-10">
                <a:latin typeface="Times New Roman"/>
                <a:cs typeface="Times New Roman"/>
              </a:rPr>
              <a:t>Brackenbury had lost  interest in the</a:t>
            </a:r>
            <a:r>
              <a:rPr dirty="0" sz="1450">
                <a:latin typeface="Times New Roman"/>
                <a:cs typeface="Times New Roman"/>
              </a:rPr>
              <a:t> </a:t>
            </a:r>
            <a:r>
              <a:rPr dirty="0" sz="1450" spc="-10">
                <a:latin typeface="Times New Roman"/>
                <a:cs typeface="Times New Roman"/>
              </a:rPr>
              <a:t>guests.</a:t>
            </a:r>
            <a:endParaRPr sz="1450">
              <a:latin typeface="Times New Roman"/>
              <a:cs typeface="Times New Roman"/>
            </a:endParaRPr>
          </a:p>
          <a:p>
            <a:pPr algn="just" marL="12700" marR="12700">
              <a:lnSpc>
                <a:spcPts val="1730"/>
              </a:lnSpc>
              <a:spcBef>
                <a:spcPts val="850"/>
              </a:spcBef>
            </a:pPr>
            <a:r>
              <a:rPr dirty="0" sz="1450" spc="-10">
                <a:latin typeface="Times New Roman"/>
                <a:cs typeface="Times New Roman"/>
              </a:rPr>
              <a:t>"This Morris," </a:t>
            </a:r>
            <a:r>
              <a:rPr dirty="0" sz="1450" spc="-5">
                <a:latin typeface="Times New Roman"/>
                <a:cs typeface="Times New Roman"/>
              </a:rPr>
              <a:t>thought </a:t>
            </a:r>
            <a:r>
              <a:rPr dirty="0" sz="1450" spc="-10">
                <a:latin typeface="Times New Roman"/>
                <a:cs typeface="Times New Roman"/>
              </a:rPr>
              <a:t>he, "is </a:t>
            </a:r>
            <a:r>
              <a:rPr dirty="0" sz="1450" spc="-5">
                <a:latin typeface="Times New Roman"/>
                <a:cs typeface="Times New Roman"/>
              </a:rPr>
              <a:t>no </a:t>
            </a:r>
            <a:r>
              <a:rPr dirty="0" sz="1450" spc="-10">
                <a:latin typeface="Times New Roman"/>
                <a:cs typeface="Times New Roman"/>
              </a:rPr>
              <a:t>idler in the room. Some deep purpose  inspires him; let it </a:t>
            </a:r>
            <a:r>
              <a:rPr dirty="0" sz="1450" spc="-5">
                <a:latin typeface="Times New Roman"/>
                <a:cs typeface="Times New Roman"/>
              </a:rPr>
              <a:t>be </a:t>
            </a:r>
            <a:r>
              <a:rPr dirty="0" sz="1450" spc="-10">
                <a:latin typeface="Times New Roman"/>
                <a:cs typeface="Times New Roman"/>
              </a:rPr>
              <a:t>mine to fathom</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a:lnSpc>
                <a:spcPts val="1730"/>
              </a:lnSpc>
              <a:spcBef>
                <a:spcPts val="865"/>
              </a:spcBef>
            </a:pPr>
            <a:r>
              <a:rPr dirty="0" sz="1450" spc="-10">
                <a:latin typeface="Times New Roman"/>
                <a:cs typeface="Times New Roman"/>
              </a:rPr>
              <a:t>Now and then </a:t>
            </a:r>
            <a:r>
              <a:rPr dirty="0" sz="1450" spc="-35">
                <a:latin typeface="Times New Roman"/>
                <a:cs typeface="Times New Roman"/>
              </a:rPr>
              <a:t>Mr. </a:t>
            </a:r>
            <a:r>
              <a:rPr dirty="0" sz="1450" spc="-10">
                <a:latin typeface="Times New Roman"/>
                <a:cs typeface="Times New Roman"/>
              </a:rPr>
              <a:t>Morris would call </a:t>
            </a:r>
            <a:r>
              <a:rPr dirty="0" sz="1450" spc="-5">
                <a:latin typeface="Times New Roman"/>
                <a:cs typeface="Times New Roman"/>
              </a:rPr>
              <a:t>one of </a:t>
            </a:r>
            <a:r>
              <a:rPr dirty="0" sz="1450" spc="-10">
                <a:latin typeface="Times New Roman"/>
                <a:cs typeface="Times New Roman"/>
              </a:rPr>
              <a:t>his visitors aside; and after </a:t>
            </a:r>
            <a:r>
              <a:rPr dirty="0" sz="1450" spc="-5">
                <a:latin typeface="Times New Roman"/>
                <a:cs typeface="Times New Roman"/>
              </a:rPr>
              <a:t>a </a:t>
            </a:r>
            <a:r>
              <a:rPr dirty="0" sz="1450" spc="-10">
                <a:latin typeface="Times New Roman"/>
                <a:cs typeface="Times New Roman"/>
              </a:rPr>
              <a:t>brief  colloquy in an ante-room, </a:t>
            </a:r>
            <a:r>
              <a:rPr dirty="0" sz="1450" spc="-5">
                <a:latin typeface="Times New Roman"/>
                <a:cs typeface="Times New Roman"/>
              </a:rPr>
              <a:t>he </a:t>
            </a:r>
            <a:r>
              <a:rPr dirty="0" sz="1450" spc="-10">
                <a:latin typeface="Times New Roman"/>
                <a:cs typeface="Times New Roman"/>
              </a:rPr>
              <a:t>would return alone, and the visitors in question  reappeared </a:t>
            </a:r>
            <a:r>
              <a:rPr dirty="0" sz="1450" spc="-5">
                <a:latin typeface="Times New Roman"/>
                <a:cs typeface="Times New Roman"/>
              </a:rPr>
              <a:t>no </a:t>
            </a:r>
            <a:r>
              <a:rPr dirty="0" sz="1450" spc="-10">
                <a:latin typeface="Times New Roman"/>
                <a:cs typeface="Times New Roman"/>
              </a:rPr>
              <a:t>more. After </a:t>
            </a:r>
            <a:r>
              <a:rPr dirty="0" sz="1450" spc="-5">
                <a:latin typeface="Times New Roman"/>
                <a:cs typeface="Times New Roman"/>
              </a:rPr>
              <a:t>a </a:t>
            </a:r>
            <a:r>
              <a:rPr dirty="0" sz="1450" spc="-10">
                <a:latin typeface="Times New Roman"/>
                <a:cs typeface="Times New Roman"/>
              </a:rPr>
              <a:t>certain number </a:t>
            </a:r>
            <a:r>
              <a:rPr dirty="0" sz="1450" spc="-5">
                <a:latin typeface="Times New Roman"/>
                <a:cs typeface="Times New Roman"/>
              </a:rPr>
              <a:t>of </a:t>
            </a:r>
            <a:r>
              <a:rPr dirty="0" sz="1450" spc="-10">
                <a:latin typeface="Times New Roman"/>
                <a:cs typeface="Times New Roman"/>
              </a:rPr>
              <a:t>repetitions, this performance  excited Brackenbury's curiosity to </a:t>
            </a:r>
            <a:r>
              <a:rPr dirty="0" sz="1450" spc="-5">
                <a:latin typeface="Times New Roman"/>
                <a:cs typeface="Times New Roman"/>
              </a:rPr>
              <a:t>a </a:t>
            </a:r>
            <a:r>
              <a:rPr dirty="0" sz="1450" spc="-10">
                <a:latin typeface="Times New Roman"/>
                <a:cs typeface="Times New Roman"/>
              </a:rPr>
              <a:t>high degree. He determined to </a:t>
            </a:r>
            <a:r>
              <a:rPr dirty="0" sz="1450" spc="-5">
                <a:latin typeface="Times New Roman"/>
                <a:cs typeface="Times New Roman"/>
              </a:rPr>
              <a:t>be </a:t>
            </a:r>
            <a:r>
              <a:rPr dirty="0" sz="1450" spc="-10">
                <a:latin typeface="Times New Roman"/>
                <a:cs typeface="Times New Roman"/>
              </a:rPr>
              <a:t>at the  bottom </a:t>
            </a:r>
            <a:r>
              <a:rPr dirty="0" sz="1450" spc="-5">
                <a:latin typeface="Times New Roman"/>
                <a:cs typeface="Times New Roman"/>
              </a:rPr>
              <a:t>of </a:t>
            </a:r>
            <a:r>
              <a:rPr dirty="0" sz="1450" spc="-10">
                <a:latin typeface="Times New Roman"/>
                <a:cs typeface="Times New Roman"/>
              </a:rPr>
              <a:t>this minor mystery at once; and strolling into the ante-room, found </a:t>
            </a:r>
            <a:r>
              <a:rPr dirty="0" sz="1450" spc="-5">
                <a:latin typeface="Times New Roman"/>
                <a:cs typeface="Times New Roman"/>
              </a:rPr>
              <a:t>a  </a:t>
            </a:r>
            <a:r>
              <a:rPr dirty="0" sz="1450" spc="-10">
                <a:latin typeface="Times New Roman"/>
                <a:cs typeface="Times New Roman"/>
              </a:rPr>
              <a:t>deep window recess concealed </a:t>
            </a:r>
            <a:r>
              <a:rPr dirty="0" sz="1450" spc="-5">
                <a:latin typeface="Times New Roman"/>
                <a:cs typeface="Times New Roman"/>
              </a:rPr>
              <a:t>by </a:t>
            </a:r>
            <a:r>
              <a:rPr dirty="0" sz="1450" spc="-10">
                <a:latin typeface="Times New Roman"/>
                <a:cs typeface="Times New Roman"/>
              </a:rPr>
              <a:t>curtains </a:t>
            </a:r>
            <a:r>
              <a:rPr dirty="0" sz="1450" spc="-5">
                <a:latin typeface="Times New Roman"/>
                <a:cs typeface="Times New Roman"/>
              </a:rPr>
              <a:t>of </a:t>
            </a:r>
            <a:r>
              <a:rPr dirty="0" sz="1450" spc="-10">
                <a:latin typeface="Times New Roman"/>
                <a:cs typeface="Times New Roman"/>
              </a:rPr>
              <a:t>the fashionable green. Here </a:t>
            </a:r>
            <a:r>
              <a:rPr dirty="0" sz="1450" spc="-5">
                <a:latin typeface="Times New Roman"/>
                <a:cs typeface="Times New Roman"/>
              </a:rPr>
              <a:t>he  </a:t>
            </a:r>
            <a:r>
              <a:rPr dirty="0" sz="1450" spc="-10">
                <a:latin typeface="Times New Roman"/>
                <a:cs typeface="Times New Roman"/>
              </a:rPr>
              <a:t>hurriedly ensconced himself; </a:t>
            </a:r>
            <a:r>
              <a:rPr dirty="0" sz="1450" spc="-5">
                <a:latin typeface="Times New Roman"/>
                <a:cs typeface="Times New Roman"/>
              </a:rPr>
              <a:t>nor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to wait long before the sound </a:t>
            </a:r>
            <a:r>
              <a:rPr dirty="0" sz="1450" spc="-5">
                <a:latin typeface="Times New Roman"/>
                <a:cs typeface="Times New Roman"/>
              </a:rPr>
              <a:t>of </a:t>
            </a:r>
            <a:r>
              <a:rPr dirty="0" sz="1450" spc="-10">
                <a:latin typeface="Times New Roman"/>
                <a:cs typeface="Times New Roman"/>
              </a:rPr>
              <a:t>steps  and voices drew near him from the principal apartment. Peering through the  division, </a:t>
            </a:r>
            <a:r>
              <a:rPr dirty="0" sz="1450" spc="-5">
                <a:latin typeface="Times New Roman"/>
                <a:cs typeface="Times New Roman"/>
              </a:rPr>
              <a:t>he </a:t>
            </a:r>
            <a:r>
              <a:rPr dirty="0" sz="1450" spc="-10">
                <a:latin typeface="Times New Roman"/>
                <a:cs typeface="Times New Roman"/>
              </a:rPr>
              <a:t>saw </a:t>
            </a:r>
            <a:r>
              <a:rPr dirty="0" sz="1450" spc="-35">
                <a:latin typeface="Times New Roman"/>
                <a:cs typeface="Times New Roman"/>
              </a:rPr>
              <a:t>Mr. </a:t>
            </a:r>
            <a:r>
              <a:rPr dirty="0" sz="1450" spc="-10">
                <a:latin typeface="Times New Roman"/>
                <a:cs typeface="Times New Roman"/>
              </a:rPr>
              <a:t>Morris escorting </a:t>
            </a:r>
            <a:r>
              <a:rPr dirty="0" sz="1450" spc="-5">
                <a:latin typeface="Times New Roman"/>
                <a:cs typeface="Times New Roman"/>
              </a:rPr>
              <a:t>a </a:t>
            </a:r>
            <a:r>
              <a:rPr dirty="0" sz="1450" spc="-10">
                <a:latin typeface="Times New Roman"/>
                <a:cs typeface="Times New Roman"/>
              </a:rPr>
              <a:t>fat and ruddy personage, with  somewhat the look </a:t>
            </a:r>
            <a:r>
              <a:rPr dirty="0" sz="1450" spc="-5">
                <a:latin typeface="Times New Roman"/>
                <a:cs typeface="Times New Roman"/>
              </a:rPr>
              <a:t>of a </a:t>
            </a:r>
            <a:r>
              <a:rPr dirty="0" sz="1450" spc="-10">
                <a:latin typeface="Times New Roman"/>
                <a:cs typeface="Times New Roman"/>
              </a:rPr>
              <a:t>commercial </a:t>
            </a:r>
            <a:r>
              <a:rPr dirty="0" sz="1450" spc="-15">
                <a:latin typeface="Times New Roman"/>
                <a:cs typeface="Times New Roman"/>
              </a:rPr>
              <a:t>traveller, </a:t>
            </a:r>
            <a:r>
              <a:rPr dirty="0" sz="1450" spc="-10">
                <a:latin typeface="Times New Roman"/>
                <a:cs typeface="Times New Roman"/>
              </a:rPr>
              <a:t>whom Brackenbury had already  remarked for his coarse laugh and under-bred behaviour at the table. The pair  halted immediately before the </a:t>
            </a:r>
            <a:r>
              <a:rPr dirty="0" sz="1450" spc="-20">
                <a:latin typeface="Times New Roman"/>
                <a:cs typeface="Times New Roman"/>
              </a:rPr>
              <a:t>window, </a:t>
            </a:r>
            <a:r>
              <a:rPr dirty="0" sz="1450" spc="-10">
                <a:latin typeface="Times New Roman"/>
                <a:cs typeface="Times New Roman"/>
              </a:rPr>
              <a:t>so that Brackenbury lost </a:t>
            </a:r>
            <a:r>
              <a:rPr dirty="0" sz="1450" spc="-5">
                <a:latin typeface="Times New Roman"/>
                <a:cs typeface="Times New Roman"/>
              </a:rPr>
              <a:t>not 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the following</a:t>
            </a:r>
            <a:r>
              <a:rPr dirty="0" sz="1450" spc="-5">
                <a:latin typeface="Times New Roman"/>
                <a:cs typeface="Times New Roman"/>
              </a:rPr>
              <a:t> </a:t>
            </a:r>
            <a:r>
              <a:rPr dirty="0" sz="1450" spc="-10">
                <a:latin typeface="Times New Roman"/>
                <a:cs typeface="Times New Roman"/>
              </a:rPr>
              <a:t>discourse:-</a:t>
            </a:r>
            <a:endParaRPr sz="1450">
              <a:latin typeface="Times New Roman"/>
              <a:cs typeface="Times New Roman"/>
            </a:endParaRPr>
          </a:p>
          <a:p>
            <a:pPr algn="just" marL="12700" marR="5715">
              <a:lnSpc>
                <a:spcPts val="1730"/>
              </a:lnSpc>
              <a:spcBef>
                <a:spcPts val="840"/>
              </a:spcBef>
            </a:pPr>
            <a:r>
              <a:rPr dirty="0" sz="1450" spc="-10">
                <a:latin typeface="Times New Roman"/>
                <a:cs typeface="Times New Roman"/>
              </a:rPr>
              <a:t>"I beg </a:t>
            </a:r>
            <a:r>
              <a:rPr dirty="0" sz="1450" spc="-5">
                <a:latin typeface="Times New Roman"/>
                <a:cs typeface="Times New Roman"/>
              </a:rPr>
              <a:t>you a </a:t>
            </a:r>
            <a:r>
              <a:rPr dirty="0" sz="1450" spc="-10">
                <a:latin typeface="Times New Roman"/>
                <a:cs typeface="Times New Roman"/>
              </a:rPr>
              <a:t>thousand pardons!" began </a:t>
            </a:r>
            <a:r>
              <a:rPr dirty="0" sz="1450" spc="-35">
                <a:latin typeface="Times New Roman"/>
                <a:cs typeface="Times New Roman"/>
              </a:rPr>
              <a:t>Mr. </a:t>
            </a:r>
            <a:r>
              <a:rPr dirty="0" sz="1450" spc="-10">
                <a:latin typeface="Times New Roman"/>
                <a:cs typeface="Times New Roman"/>
              </a:rPr>
              <a:t>Morris, with the most conciliatory  manner; "and, if </a:t>
            </a:r>
            <a:r>
              <a:rPr dirty="0" sz="1450" spc="-5">
                <a:latin typeface="Times New Roman"/>
                <a:cs typeface="Times New Roman"/>
              </a:rPr>
              <a:t>I </a:t>
            </a:r>
            <a:r>
              <a:rPr dirty="0" sz="1450" spc="-10">
                <a:latin typeface="Times New Roman"/>
                <a:cs typeface="Times New Roman"/>
              </a:rPr>
              <a:t>appear rude,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will readily forgive me. In </a:t>
            </a:r>
            <a:r>
              <a:rPr dirty="0" sz="1450" spc="-5">
                <a:latin typeface="Times New Roman"/>
                <a:cs typeface="Times New Roman"/>
              </a:rPr>
              <a:t>a  </a:t>
            </a:r>
            <a:r>
              <a:rPr dirty="0" sz="1450" spc="-10">
                <a:latin typeface="Times New Roman"/>
                <a:cs typeface="Times New Roman"/>
              </a:rPr>
              <a:t>place so great as London accidents must continually happen; and the best that  we can </a:t>
            </a:r>
            <a:r>
              <a:rPr dirty="0" sz="1450" spc="-5">
                <a:latin typeface="Times New Roman"/>
                <a:cs typeface="Times New Roman"/>
              </a:rPr>
              <a:t>hope </a:t>
            </a:r>
            <a:r>
              <a:rPr dirty="0" sz="1450" spc="-10">
                <a:latin typeface="Times New Roman"/>
                <a:cs typeface="Times New Roman"/>
              </a:rPr>
              <a:t>is to remedy them with as small delay as possible.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deny  that </a:t>
            </a:r>
            <a:r>
              <a:rPr dirty="0" sz="1450" spc="-5">
                <a:latin typeface="Times New Roman"/>
                <a:cs typeface="Times New Roman"/>
              </a:rPr>
              <a:t>I </a:t>
            </a:r>
            <a:r>
              <a:rPr dirty="0" sz="1450" spc="-10">
                <a:latin typeface="Times New Roman"/>
                <a:cs typeface="Times New Roman"/>
              </a:rPr>
              <a:t>fear </a:t>
            </a:r>
            <a:r>
              <a:rPr dirty="0" sz="1450" spc="-5">
                <a:latin typeface="Times New Roman"/>
                <a:cs typeface="Times New Roman"/>
              </a:rPr>
              <a:t>you </a:t>
            </a:r>
            <a:r>
              <a:rPr dirty="0" sz="1450" spc="-10">
                <a:latin typeface="Times New Roman"/>
                <a:cs typeface="Times New Roman"/>
              </a:rPr>
              <a:t>have made </a:t>
            </a:r>
            <a:r>
              <a:rPr dirty="0" sz="1450" spc="-5">
                <a:latin typeface="Times New Roman"/>
                <a:cs typeface="Times New Roman"/>
              </a:rPr>
              <a:t>a </a:t>
            </a:r>
            <a:r>
              <a:rPr dirty="0" sz="1450" spc="-10">
                <a:latin typeface="Times New Roman"/>
                <a:cs typeface="Times New Roman"/>
              </a:rPr>
              <a:t>mistake and honoured my </a:t>
            </a:r>
            <a:r>
              <a:rPr dirty="0" sz="1450" spc="-5">
                <a:latin typeface="Times New Roman"/>
                <a:cs typeface="Times New Roman"/>
              </a:rPr>
              <a:t>poor </a:t>
            </a:r>
            <a:r>
              <a:rPr dirty="0" sz="1450" spc="-10">
                <a:latin typeface="Times New Roman"/>
                <a:cs typeface="Times New Roman"/>
              </a:rPr>
              <a:t>house </a:t>
            </a:r>
            <a:r>
              <a:rPr dirty="0" sz="1450" spc="-5">
                <a:latin typeface="Times New Roman"/>
                <a:cs typeface="Times New Roman"/>
              </a:rPr>
              <a:t>by  </a:t>
            </a:r>
            <a:r>
              <a:rPr dirty="0" sz="1450" spc="-10">
                <a:latin typeface="Times New Roman"/>
                <a:cs typeface="Times New Roman"/>
              </a:rPr>
              <a:t>inadvertence; </a:t>
            </a:r>
            <a:r>
              <a:rPr dirty="0" sz="1450" spc="-20">
                <a:latin typeface="Times New Roman"/>
                <a:cs typeface="Times New Roman"/>
              </a:rPr>
              <a:t>for, </a:t>
            </a:r>
            <a:r>
              <a:rPr dirty="0" sz="1450" spc="-10">
                <a:latin typeface="Times New Roman"/>
                <a:cs typeface="Times New Roman"/>
              </a:rPr>
              <a:t>to speak </a:t>
            </a:r>
            <a:r>
              <a:rPr dirty="0" sz="1450" spc="-20">
                <a:latin typeface="Times New Roman"/>
                <a:cs typeface="Times New Roman"/>
              </a:rPr>
              <a:t>openly, </a:t>
            </a:r>
            <a:r>
              <a:rPr dirty="0" sz="1450" spc="-5">
                <a:latin typeface="Times New Roman"/>
                <a:cs typeface="Times New Roman"/>
              </a:rPr>
              <a:t>I </a:t>
            </a:r>
            <a:r>
              <a:rPr dirty="0" sz="1450" spc="-10">
                <a:latin typeface="Times New Roman"/>
                <a:cs typeface="Times New Roman"/>
              </a:rPr>
              <a:t>cannot at all remember </a:t>
            </a:r>
            <a:r>
              <a:rPr dirty="0" sz="1450" spc="-5">
                <a:latin typeface="Times New Roman"/>
                <a:cs typeface="Times New Roman"/>
              </a:rPr>
              <a:t>your </a:t>
            </a:r>
            <a:r>
              <a:rPr dirty="0" sz="1450" spc="-10">
                <a:latin typeface="Times New Roman"/>
                <a:cs typeface="Times New Roman"/>
              </a:rPr>
              <a:t>appearance.  Let me </a:t>
            </a:r>
            <a:r>
              <a:rPr dirty="0" sz="1450" spc="-5">
                <a:latin typeface="Times New Roman"/>
                <a:cs typeface="Times New Roman"/>
              </a:rPr>
              <a:t>put </a:t>
            </a:r>
            <a:r>
              <a:rPr dirty="0" sz="1450" spc="-10">
                <a:latin typeface="Times New Roman"/>
                <a:cs typeface="Times New Roman"/>
              </a:rPr>
              <a:t>the question without unnecessary circumlocution </a:t>
            </a:r>
            <a:r>
              <a:rPr dirty="0" sz="1450" spc="-5">
                <a:latin typeface="Times New Roman"/>
                <a:cs typeface="Times New Roman"/>
              </a:rPr>
              <a:t>- </a:t>
            </a:r>
            <a:r>
              <a:rPr dirty="0" sz="1450" spc="-10">
                <a:latin typeface="Times New Roman"/>
                <a:cs typeface="Times New Roman"/>
              </a:rPr>
              <a:t>between  gentlemen </a:t>
            </a:r>
            <a:r>
              <a:rPr dirty="0" sz="1450" spc="-5">
                <a:latin typeface="Times New Roman"/>
                <a:cs typeface="Times New Roman"/>
              </a:rPr>
              <a:t>of honour a </a:t>
            </a:r>
            <a:r>
              <a:rPr dirty="0" sz="1450" spc="-10">
                <a:latin typeface="Times New Roman"/>
                <a:cs typeface="Times New Roman"/>
              </a:rPr>
              <a:t>word will </a:t>
            </a:r>
            <a:r>
              <a:rPr dirty="0" sz="1450" spc="-15">
                <a:latin typeface="Times New Roman"/>
                <a:cs typeface="Times New Roman"/>
              </a:rPr>
              <a:t>suffice </a:t>
            </a:r>
            <a:r>
              <a:rPr dirty="0" sz="1450" spc="-5">
                <a:latin typeface="Times New Roman"/>
                <a:cs typeface="Times New Roman"/>
              </a:rPr>
              <a:t>- </a:t>
            </a:r>
            <a:r>
              <a:rPr dirty="0" sz="1450" spc="-10">
                <a:latin typeface="Times New Roman"/>
                <a:cs typeface="Times New Roman"/>
              </a:rPr>
              <a:t>Under whose roof </a:t>
            </a:r>
            <a:r>
              <a:rPr dirty="0" sz="1450" spc="-5">
                <a:latin typeface="Times New Roman"/>
                <a:cs typeface="Times New Roman"/>
              </a:rPr>
              <a:t>do you </a:t>
            </a:r>
            <a:r>
              <a:rPr dirty="0" sz="1450" spc="-10">
                <a:latin typeface="Times New Roman"/>
                <a:cs typeface="Times New Roman"/>
              </a:rPr>
              <a:t>suppose  yourself to</a:t>
            </a:r>
            <a:r>
              <a:rPr dirty="0" sz="1450" spc="-5">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"That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Morris," replied the </a:t>
            </a:r>
            <a:r>
              <a:rPr dirty="0" sz="1450" spc="-20">
                <a:latin typeface="Times New Roman"/>
                <a:cs typeface="Times New Roman"/>
              </a:rPr>
              <a:t>other,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prodigious display </a:t>
            </a:r>
            <a:r>
              <a:rPr dirty="0" sz="1450" spc="-5">
                <a:latin typeface="Times New Roman"/>
                <a:cs typeface="Times New Roman"/>
              </a:rPr>
              <a:t>of </a:t>
            </a:r>
            <a:r>
              <a:rPr dirty="0" sz="1450" spc="-10">
                <a:latin typeface="Times New Roman"/>
                <a:cs typeface="Times New Roman"/>
              </a:rPr>
              <a:t>confusion,  which had been visibly growing </a:t>
            </a:r>
            <a:r>
              <a:rPr dirty="0" sz="1450" spc="-5">
                <a:latin typeface="Times New Roman"/>
                <a:cs typeface="Times New Roman"/>
              </a:rPr>
              <a:t>upon </a:t>
            </a:r>
            <a:r>
              <a:rPr dirty="0" sz="1450" spc="-10">
                <a:latin typeface="Times New Roman"/>
                <a:cs typeface="Times New Roman"/>
              </a:rPr>
              <a:t>him throughout the last few</a:t>
            </a:r>
            <a:r>
              <a:rPr dirty="0" sz="1450" spc="90">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a:lnSpc>
                <a:spcPct val="100000"/>
              </a:lnSpc>
              <a:spcBef>
                <a:spcPts val="795"/>
              </a:spcBef>
            </a:pPr>
            <a:r>
              <a:rPr dirty="0" sz="1450" spc="-30">
                <a:latin typeface="Times New Roman"/>
                <a:cs typeface="Times New Roman"/>
              </a:rPr>
              <a:t>"Mr. </a:t>
            </a:r>
            <a:r>
              <a:rPr dirty="0" sz="1450" spc="-10">
                <a:latin typeface="Times New Roman"/>
                <a:cs typeface="Times New Roman"/>
              </a:rPr>
              <a:t>John </a:t>
            </a:r>
            <a:r>
              <a:rPr dirty="0" sz="1450" spc="-5">
                <a:latin typeface="Times New Roman"/>
                <a:cs typeface="Times New Roman"/>
              </a:rPr>
              <a:t>or </a:t>
            </a:r>
            <a:r>
              <a:rPr dirty="0" sz="1450" spc="-35">
                <a:latin typeface="Times New Roman"/>
                <a:cs typeface="Times New Roman"/>
              </a:rPr>
              <a:t>Mr. </a:t>
            </a:r>
            <a:r>
              <a:rPr dirty="0" sz="1450" spc="-10">
                <a:latin typeface="Times New Roman"/>
                <a:cs typeface="Times New Roman"/>
              </a:rPr>
              <a:t>James Morris?" inquired the</a:t>
            </a:r>
            <a:r>
              <a:rPr dirty="0" sz="1450" spc="70">
                <a:latin typeface="Times New Roman"/>
                <a:cs typeface="Times New Roman"/>
              </a:rPr>
              <a:t> </a:t>
            </a:r>
            <a:r>
              <a:rPr dirty="0" sz="1450" spc="-10">
                <a:latin typeface="Times New Roman"/>
                <a:cs typeface="Times New Roman"/>
              </a:rPr>
              <a:t>host.</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"I really cannot tell </a:t>
            </a:r>
            <a:r>
              <a:rPr dirty="0" sz="1450" spc="-5">
                <a:latin typeface="Times New Roman"/>
                <a:cs typeface="Times New Roman"/>
              </a:rPr>
              <a:t>you," </a:t>
            </a:r>
            <a:r>
              <a:rPr dirty="0" sz="1450" spc="-10">
                <a:latin typeface="Times New Roman"/>
                <a:cs typeface="Times New Roman"/>
              </a:rPr>
              <a:t>returned the unfortunate guest. "I am </a:t>
            </a:r>
            <a:r>
              <a:rPr dirty="0" sz="1450" spc="-5">
                <a:latin typeface="Times New Roman"/>
                <a:cs typeface="Times New Roman"/>
              </a:rPr>
              <a:t>not </a:t>
            </a:r>
            <a:r>
              <a:rPr dirty="0" sz="1450" spc="-10">
                <a:latin typeface="Times New Roman"/>
                <a:cs typeface="Times New Roman"/>
              </a:rPr>
              <a:t>personally  acquainted with the gentleman, any more than </a:t>
            </a:r>
            <a:r>
              <a:rPr dirty="0" sz="1450" spc="-5">
                <a:latin typeface="Times New Roman"/>
                <a:cs typeface="Times New Roman"/>
              </a:rPr>
              <a:t>I </a:t>
            </a:r>
            <a:r>
              <a:rPr dirty="0" sz="1450" spc="-10">
                <a:latin typeface="Times New Roman"/>
                <a:cs typeface="Times New Roman"/>
              </a:rPr>
              <a:t>am with</a:t>
            </a:r>
            <a:r>
              <a:rPr dirty="0" sz="1450" spc="55">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"I see," said </a:t>
            </a:r>
            <a:r>
              <a:rPr dirty="0" sz="1450" spc="-35">
                <a:latin typeface="Times New Roman"/>
                <a:cs typeface="Times New Roman"/>
              </a:rPr>
              <a:t>Mr. </a:t>
            </a:r>
            <a:r>
              <a:rPr dirty="0" sz="1450" spc="-10">
                <a:latin typeface="Times New Roman"/>
                <a:cs typeface="Times New Roman"/>
              </a:rPr>
              <a:t>Morris. "There is another person </a:t>
            </a:r>
            <a:r>
              <a:rPr dirty="0" sz="1450" spc="-5">
                <a:latin typeface="Times New Roman"/>
                <a:cs typeface="Times New Roman"/>
              </a:rPr>
              <a:t>of </a:t>
            </a:r>
            <a:r>
              <a:rPr dirty="0" sz="1450" spc="-10">
                <a:latin typeface="Times New Roman"/>
                <a:cs typeface="Times New Roman"/>
              </a:rPr>
              <a:t>the same name farther  down</a:t>
            </a:r>
            <a:r>
              <a:rPr dirty="0" sz="1450" spc="5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street;</a:t>
            </a:r>
            <a:r>
              <a:rPr dirty="0" sz="1450" spc="4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5">
                <a:latin typeface="Times New Roman"/>
                <a:cs typeface="Times New Roman"/>
              </a:rPr>
              <a:t>I</a:t>
            </a:r>
            <a:r>
              <a:rPr dirty="0" sz="1450" spc="50">
                <a:latin typeface="Times New Roman"/>
                <a:cs typeface="Times New Roman"/>
              </a:rPr>
              <a:t> </a:t>
            </a:r>
            <a:r>
              <a:rPr dirty="0" sz="1450" spc="-10">
                <a:latin typeface="Times New Roman"/>
                <a:cs typeface="Times New Roman"/>
              </a:rPr>
              <a:t>have</a:t>
            </a:r>
            <a:r>
              <a:rPr dirty="0" sz="1450" spc="45">
                <a:latin typeface="Times New Roman"/>
                <a:cs typeface="Times New Roman"/>
              </a:rPr>
              <a:t> </a:t>
            </a:r>
            <a:r>
              <a:rPr dirty="0" sz="1450" spc="-5">
                <a:latin typeface="Times New Roman"/>
                <a:cs typeface="Times New Roman"/>
              </a:rPr>
              <a:t>no</a:t>
            </a:r>
            <a:r>
              <a:rPr dirty="0" sz="1450" spc="50">
                <a:latin typeface="Times New Roman"/>
                <a:cs typeface="Times New Roman"/>
              </a:rPr>
              <a:t> </a:t>
            </a:r>
            <a:r>
              <a:rPr dirty="0" sz="1450" spc="-5">
                <a:latin typeface="Times New Roman"/>
                <a:cs typeface="Times New Roman"/>
              </a:rPr>
              <a:t>doubt</a:t>
            </a:r>
            <a:r>
              <a:rPr dirty="0" sz="1450" spc="5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policeman</a:t>
            </a:r>
            <a:r>
              <a:rPr dirty="0" sz="1450" spc="50">
                <a:latin typeface="Times New Roman"/>
                <a:cs typeface="Times New Roman"/>
              </a:rPr>
              <a:t> </a:t>
            </a:r>
            <a:r>
              <a:rPr dirty="0" sz="1450" spc="-10">
                <a:latin typeface="Times New Roman"/>
                <a:cs typeface="Times New Roman"/>
              </a:rPr>
              <a:t>will</a:t>
            </a:r>
            <a:r>
              <a:rPr dirty="0" sz="1450" spc="50">
                <a:latin typeface="Times New Roman"/>
                <a:cs typeface="Times New Roman"/>
              </a:rPr>
              <a:t> </a:t>
            </a:r>
            <a:r>
              <a:rPr dirty="0" sz="1450" spc="-5">
                <a:latin typeface="Times New Roman"/>
                <a:cs typeface="Times New Roman"/>
              </a:rPr>
              <a:t>be</a:t>
            </a:r>
            <a:r>
              <a:rPr dirty="0" sz="1450" spc="45">
                <a:latin typeface="Times New Roman"/>
                <a:cs typeface="Times New Roman"/>
              </a:rPr>
              <a:t> </a:t>
            </a:r>
            <a:r>
              <a:rPr dirty="0" sz="1450" spc="-10">
                <a:latin typeface="Times New Roman"/>
                <a:cs typeface="Times New Roman"/>
              </a:rPr>
              <a:t>able</a:t>
            </a:r>
            <a:r>
              <a:rPr dirty="0" sz="1450" spc="50">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10">
                <a:latin typeface="Times New Roman"/>
                <a:cs typeface="Times New Roman"/>
              </a:rPr>
              <a:t>supply</a:t>
            </a:r>
            <a:r>
              <a:rPr dirty="0" sz="1450" spc="50">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with his </a:t>
            </a:r>
            <a:r>
              <a:rPr dirty="0" sz="1450" spc="-20">
                <a:latin typeface="Times New Roman"/>
                <a:cs typeface="Times New Roman"/>
              </a:rPr>
              <a:t>number. </a:t>
            </a:r>
            <a:r>
              <a:rPr dirty="0" sz="1450" spc="-10">
                <a:latin typeface="Times New Roman"/>
                <a:cs typeface="Times New Roman"/>
              </a:rPr>
              <a:t>Believe me, </a:t>
            </a:r>
            <a:r>
              <a:rPr dirty="0" sz="1450" spc="-5">
                <a:latin typeface="Times New Roman"/>
                <a:cs typeface="Times New Roman"/>
              </a:rPr>
              <a:t>I </a:t>
            </a:r>
            <a:r>
              <a:rPr dirty="0" sz="1450" spc="-10">
                <a:latin typeface="Times New Roman"/>
                <a:cs typeface="Times New Roman"/>
              </a:rPr>
              <a:t>felicitate myself </a:t>
            </a:r>
            <a:r>
              <a:rPr dirty="0" sz="1450" spc="-5">
                <a:latin typeface="Times New Roman"/>
                <a:cs typeface="Times New Roman"/>
              </a:rPr>
              <a:t>on </a:t>
            </a:r>
            <a:r>
              <a:rPr dirty="0" sz="1450" spc="-10">
                <a:latin typeface="Times New Roman"/>
                <a:cs typeface="Times New Roman"/>
              </a:rPr>
              <a:t>the misunderstanding  which has procured me the pleasure </a:t>
            </a:r>
            <a:r>
              <a:rPr dirty="0" sz="1450" spc="-5">
                <a:latin typeface="Times New Roman"/>
                <a:cs typeface="Times New Roman"/>
              </a:rPr>
              <a:t>of your </a:t>
            </a:r>
            <a:r>
              <a:rPr dirty="0" sz="1450" spc="-10">
                <a:latin typeface="Times New Roman"/>
                <a:cs typeface="Times New Roman"/>
              </a:rPr>
              <a:t>company for so </a:t>
            </a:r>
            <a:r>
              <a:rPr dirty="0" sz="1450" spc="-5">
                <a:latin typeface="Times New Roman"/>
                <a:cs typeface="Times New Roman"/>
              </a:rPr>
              <a:t>long; </a:t>
            </a:r>
            <a:r>
              <a:rPr dirty="0" sz="1450" spc="-10">
                <a:latin typeface="Times New Roman"/>
                <a:cs typeface="Times New Roman"/>
              </a:rPr>
              <a:t>and let me  express </a:t>
            </a:r>
            <a:r>
              <a:rPr dirty="0" sz="1450" spc="-5">
                <a:latin typeface="Times New Roman"/>
                <a:cs typeface="Times New Roman"/>
              </a:rPr>
              <a:t>a hope </a:t>
            </a:r>
            <a:r>
              <a:rPr dirty="0" sz="1450" spc="-10">
                <a:latin typeface="Times New Roman"/>
                <a:cs typeface="Times New Roman"/>
              </a:rPr>
              <a:t>that we may meet again </a:t>
            </a:r>
            <a:r>
              <a:rPr dirty="0" sz="1450" spc="-5">
                <a:latin typeface="Times New Roman"/>
                <a:cs typeface="Times New Roman"/>
              </a:rPr>
              <a:t>upon a </a:t>
            </a:r>
            <a:r>
              <a:rPr dirty="0" sz="1450" spc="-10">
                <a:latin typeface="Times New Roman"/>
                <a:cs typeface="Times New Roman"/>
              </a:rPr>
              <a:t>more regular footing.  Meantime,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for the world detain </a:t>
            </a:r>
            <a:r>
              <a:rPr dirty="0" sz="1450" spc="-5">
                <a:latin typeface="Times New Roman"/>
                <a:cs typeface="Times New Roman"/>
              </a:rPr>
              <a:t>you </a:t>
            </a:r>
            <a:r>
              <a:rPr dirty="0" sz="1450" spc="-10">
                <a:latin typeface="Times New Roman"/>
                <a:cs typeface="Times New Roman"/>
              </a:rPr>
              <a:t>longer from </a:t>
            </a:r>
            <a:r>
              <a:rPr dirty="0" sz="1450" spc="-5">
                <a:latin typeface="Times New Roman"/>
                <a:cs typeface="Times New Roman"/>
              </a:rPr>
              <a:t>your </a:t>
            </a:r>
            <a:r>
              <a:rPr dirty="0" sz="1450" spc="-10">
                <a:latin typeface="Times New Roman"/>
                <a:cs typeface="Times New Roman"/>
              </a:rPr>
              <a:t>friends.  </a:t>
            </a:r>
            <a:r>
              <a:rPr dirty="0" sz="1450" spc="-5">
                <a:latin typeface="Times New Roman"/>
                <a:cs typeface="Times New Roman"/>
              </a:rPr>
              <a:t>John," he </a:t>
            </a:r>
            <a:r>
              <a:rPr dirty="0" sz="1450" spc="-10">
                <a:latin typeface="Times New Roman"/>
                <a:cs typeface="Times New Roman"/>
              </a:rPr>
              <a:t>added, raising his voice, "will </a:t>
            </a:r>
            <a:r>
              <a:rPr dirty="0" sz="1450" spc="-5">
                <a:latin typeface="Times New Roman"/>
                <a:cs typeface="Times New Roman"/>
              </a:rPr>
              <a:t>you </a:t>
            </a:r>
            <a:r>
              <a:rPr dirty="0" sz="1450" spc="-10">
                <a:latin typeface="Times New Roman"/>
                <a:cs typeface="Times New Roman"/>
              </a:rPr>
              <a:t>see that this gentleman finds his  great-coat?"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And with the most agreeable air </a:t>
            </a:r>
            <a:r>
              <a:rPr dirty="0" sz="1450" spc="-35">
                <a:latin typeface="Times New Roman"/>
                <a:cs typeface="Times New Roman"/>
              </a:rPr>
              <a:t>Mr. </a:t>
            </a:r>
            <a:r>
              <a:rPr dirty="0" sz="1450" spc="-10">
                <a:latin typeface="Times New Roman"/>
                <a:cs typeface="Times New Roman"/>
              </a:rPr>
              <a:t>Morris escorted his visitor as far as the  ante-room </a:t>
            </a:r>
            <a:r>
              <a:rPr dirty="0" sz="1450" spc="-20">
                <a:latin typeface="Times New Roman"/>
                <a:cs typeface="Times New Roman"/>
              </a:rPr>
              <a:t>door,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left him under conduct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butler.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passed  the </a:t>
            </a:r>
            <a:r>
              <a:rPr dirty="0" sz="1450" spc="-20">
                <a:latin typeface="Times New Roman"/>
                <a:cs typeface="Times New Roman"/>
              </a:rPr>
              <a:t>window, </a:t>
            </a:r>
            <a:r>
              <a:rPr dirty="0" sz="1450" spc="-5">
                <a:latin typeface="Times New Roman"/>
                <a:cs typeface="Times New Roman"/>
              </a:rPr>
              <a:t>on </a:t>
            </a:r>
            <a:r>
              <a:rPr dirty="0" sz="1450" spc="-10">
                <a:latin typeface="Times New Roman"/>
                <a:cs typeface="Times New Roman"/>
              </a:rPr>
              <a:t>his return to the drawing- room, Brackenbury could hear him  utter </a:t>
            </a:r>
            <a:r>
              <a:rPr dirty="0" sz="1450" spc="-5">
                <a:latin typeface="Times New Roman"/>
                <a:cs typeface="Times New Roman"/>
              </a:rPr>
              <a:t>a </a:t>
            </a:r>
            <a:r>
              <a:rPr dirty="0" sz="1450" spc="-10">
                <a:latin typeface="Times New Roman"/>
                <a:cs typeface="Times New Roman"/>
              </a:rPr>
              <a:t>profound sigh, as though his mind was loaded with </a:t>
            </a:r>
            <a:r>
              <a:rPr dirty="0" sz="1450" spc="-5">
                <a:latin typeface="Times New Roman"/>
                <a:cs typeface="Times New Roman"/>
              </a:rPr>
              <a:t>a </a:t>
            </a:r>
            <a:r>
              <a:rPr dirty="0" sz="1450" spc="-10">
                <a:latin typeface="Times New Roman"/>
                <a:cs typeface="Times New Roman"/>
              </a:rPr>
              <a:t>great </a:t>
            </a:r>
            <a:r>
              <a:rPr dirty="0" sz="1450" spc="-20">
                <a:latin typeface="Times New Roman"/>
                <a:cs typeface="Times New Roman"/>
              </a:rPr>
              <a:t>anxiety, </a:t>
            </a:r>
            <a:r>
              <a:rPr dirty="0" sz="1450" spc="-10">
                <a:latin typeface="Times New Roman"/>
                <a:cs typeface="Times New Roman"/>
              </a:rPr>
              <a:t>and  his nerves already fatigued with the task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engaged.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For perhaps an </a:t>
            </a:r>
            <a:r>
              <a:rPr dirty="0" sz="1450" spc="-5">
                <a:latin typeface="Times New Roman"/>
                <a:cs typeface="Times New Roman"/>
              </a:rPr>
              <a:t>hour </a:t>
            </a:r>
            <a:r>
              <a:rPr dirty="0" sz="1450" spc="-10">
                <a:latin typeface="Times New Roman"/>
                <a:cs typeface="Times New Roman"/>
              </a:rPr>
              <a:t>the hansoms kept arriving with such </a:t>
            </a:r>
            <a:r>
              <a:rPr dirty="0" sz="1450" spc="-20">
                <a:latin typeface="Times New Roman"/>
                <a:cs typeface="Times New Roman"/>
              </a:rPr>
              <a:t>frequency, </a:t>
            </a:r>
            <a:r>
              <a:rPr dirty="0" sz="1450" spc="-10">
                <a:latin typeface="Times New Roman"/>
                <a:cs typeface="Times New Roman"/>
              </a:rPr>
              <a:t>that </a:t>
            </a:r>
            <a:r>
              <a:rPr dirty="0" sz="1450" spc="-35">
                <a:latin typeface="Times New Roman"/>
                <a:cs typeface="Times New Roman"/>
              </a:rPr>
              <a:t>Mr.  </a:t>
            </a:r>
            <a:r>
              <a:rPr dirty="0" sz="1450" spc="-10">
                <a:latin typeface="Times New Roman"/>
                <a:cs typeface="Times New Roman"/>
              </a:rPr>
              <a:t>Morris had to receive </a:t>
            </a:r>
            <a:r>
              <a:rPr dirty="0" sz="1450" spc="-5">
                <a:latin typeface="Times New Roman"/>
                <a:cs typeface="Times New Roman"/>
              </a:rPr>
              <a:t>a </a:t>
            </a:r>
            <a:r>
              <a:rPr dirty="0" sz="1450" spc="-10">
                <a:latin typeface="Times New Roman"/>
                <a:cs typeface="Times New Roman"/>
              </a:rPr>
              <a:t>new guest for every old </a:t>
            </a:r>
            <a:r>
              <a:rPr dirty="0" sz="1450" spc="-5">
                <a:latin typeface="Times New Roman"/>
                <a:cs typeface="Times New Roman"/>
              </a:rPr>
              <a:t>one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sent </a:t>
            </a:r>
            <a:r>
              <a:rPr dirty="0" sz="1450" spc="-30">
                <a:latin typeface="Times New Roman"/>
                <a:cs typeface="Times New Roman"/>
              </a:rPr>
              <a:t>away, </a:t>
            </a:r>
            <a:r>
              <a:rPr dirty="0" sz="1450" spc="-10">
                <a:latin typeface="Times New Roman"/>
                <a:cs typeface="Times New Roman"/>
              </a:rPr>
              <a:t>and the  company preserved its number undiminished. But towards the end </a:t>
            </a:r>
            <a:r>
              <a:rPr dirty="0" sz="1450" spc="-5">
                <a:latin typeface="Times New Roman"/>
                <a:cs typeface="Times New Roman"/>
              </a:rPr>
              <a:t>of </a:t>
            </a:r>
            <a:r>
              <a:rPr dirty="0" sz="1450" spc="-10">
                <a:latin typeface="Times New Roman"/>
                <a:cs typeface="Times New Roman"/>
              </a:rPr>
              <a:t>that time  the arrivals grew few and far between, and at length ceased </a:t>
            </a:r>
            <a:r>
              <a:rPr dirty="0" sz="1450" spc="-20">
                <a:latin typeface="Times New Roman"/>
                <a:cs typeface="Times New Roman"/>
              </a:rPr>
              <a:t>entirely, </a:t>
            </a:r>
            <a:r>
              <a:rPr dirty="0" sz="1450" spc="-10">
                <a:latin typeface="Times New Roman"/>
                <a:cs typeface="Times New Roman"/>
              </a:rPr>
              <a:t>while the  process </a:t>
            </a:r>
            <a:r>
              <a:rPr dirty="0" sz="1450" spc="-5">
                <a:latin typeface="Times New Roman"/>
                <a:cs typeface="Times New Roman"/>
              </a:rPr>
              <a:t>of </a:t>
            </a:r>
            <a:r>
              <a:rPr dirty="0" sz="1450" spc="-10">
                <a:latin typeface="Times New Roman"/>
                <a:cs typeface="Times New Roman"/>
              </a:rPr>
              <a:t>elimination was continued with unimpaired </a:t>
            </a:r>
            <a:r>
              <a:rPr dirty="0" sz="1450" spc="-20">
                <a:latin typeface="Times New Roman"/>
                <a:cs typeface="Times New Roman"/>
              </a:rPr>
              <a:t>activity. </a:t>
            </a:r>
            <a:r>
              <a:rPr dirty="0" sz="1450" spc="-10">
                <a:latin typeface="Times New Roman"/>
                <a:cs typeface="Times New Roman"/>
              </a:rPr>
              <a:t>The drawing-  room began to look empty: the baccarat was discontinued for lack </a:t>
            </a:r>
            <a:r>
              <a:rPr dirty="0" sz="1450" spc="-5">
                <a:latin typeface="Times New Roman"/>
                <a:cs typeface="Times New Roman"/>
              </a:rPr>
              <a:t>of a </a:t>
            </a:r>
            <a:r>
              <a:rPr dirty="0" sz="1450" spc="-10">
                <a:latin typeface="Times New Roman"/>
                <a:cs typeface="Times New Roman"/>
              </a:rPr>
              <a:t>banker;  more than </a:t>
            </a:r>
            <a:r>
              <a:rPr dirty="0" sz="1450" spc="-5">
                <a:latin typeface="Times New Roman"/>
                <a:cs typeface="Times New Roman"/>
              </a:rPr>
              <a:t>one </a:t>
            </a:r>
            <a:r>
              <a:rPr dirty="0" sz="1450" spc="-10">
                <a:latin typeface="Times New Roman"/>
                <a:cs typeface="Times New Roman"/>
              </a:rPr>
              <a:t>person said good-night </a:t>
            </a:r>
            <a:r>
              <a:rPr dirty="0" sz="1450" spc="-5">
                <a:latin typeface="Times New Roman"/>
                <a:cs typeface="Times New Roman"/>
              </a:rPr>
              <a:t>of </a:t>
            </a:r>
            <a:r>
              <a:rPr dirty="0" sz="1450" spc="-10">
                <a:latin typeface="Times New Roman"/>
                <a:cs typeface="Times New Roman"/>
              </a:rPr>
              <a:t>his own accord, and was </a:t>
            </a:r>
            <a:r>
              <a:rPr dirty="0" sz="1450" spc="-15">
                <a:latin typeface="Times New Roman"/>
                <a:cs typeface="Times New Roman"/>
              </a:rPr>
              <a:t>suffered </a:t>
            </a:r>
            <a:r>
              <a:rPr dirty="0" sz="1450" spc="-10">
                <a:latin typeface="Times New Roman"/>
                <a:cs typeface="Times New Roman"/>
              </a:rPr>
              <a:t>to  depart without expostulation; and in the meanwhile </a:t>
            </a:r>
            <a:r>
              <a:rPr dirty="0" sz="1450" spc="-35">
                <a:latin typeface="Times New Roman"/>
                <a:cs typeface="Times New Roman"/>
              </a:rPr>
              <a:t>Mr. </a:t>
            </a:r>
            <a:r>
              <a:rPr dirty="0" sz="1450" spc="-10">
                <a:latin typeface="Times New Roman"/>
                <a:cs typeface="Times New Roman"/>
              </a:rPr>
              <a:t>Morris redoubled in  agreeable attentions to those who stayed behind. He went from group to group  and from person to person with </a:t>
            </a:r>
            <a:r>
              <a:rPr dirty="0" sz="1450" spc="-5">
                <a:latin typeface="Times New Roman"/>
                <a:cs typeface="Times New Roman"/>
              </a:rPr>
              <a:t>looks of </a:t>
            </a:r>
            <a:r>
              <a:rPr dirty="0" sz="1450" spc="-10">
                <a:latin typeface="Times New Roman"/>
                <a:cs typeface="Times New Roman"/>
              </a:rPr>
              <a:t>the readiest sympathy and the most  pertinent and pleasing talk;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so much like </a:t>
            </a:r>
            <a:r>
              <a:rPr dirty="0" sz="1450" spc="-5">
                <a:latin typeface="Times New Roman"/>
                <a:cs typeface="Times New Roman"/>
              </a:rPr>
              <a:t>a </a:t>
            </a:r>
            <a:r>
              <a:rPr dirty="0" sz="1450" spc="-10">
                <a:latin typeface="Times New Roman"/>
                <a:cs typeface="Times New Roman"/>
              </a:rPr>
              <a:t>host as like </a:t>
            </a:r>
            <a:r>
              <a:rPr dirty="0" sz="1450" spc="-5">
                <a:latin typeface="Times New Roman"/>
                <a:cs typeface="Times New Roman"/>
              </a:rPr>
              <a:t>a </a:t>
            </a:r>
            <a:r>
              <a:rPr dirty="0" sz="1450" spc="-10">
                <a:latin typeface="Times New Roman"/>
                <a:cs typeface="Times New Roman"/>
              </a:rPr>
              <a:t>hostess,  and there was </a:t>
            </a:r>
            <a:r>
              <a:rPr dirty="0" sz="1450" spc="-5">
                <a:latin typeface="Times New Roman"/>
                <a:cs typeface="Times New Roman"/>
              </a:rPr>
              <a:t>a </a:t>
            </a:r>
            <a:r>
              <a:rPr dirty="0" sz="1450" spc="-10">
                <a:latin typeface="Times New Roman"/>
                <a:cs typeface="Times New Roman"/>
              </a:rPr>
              <a:t>feminine coquetry and condescension in his manner which  charmed the hearts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As the guests grew </a:t>
            </a:r>
            <a:r>
              <a:rPr dirty="0" sz="1450" spc="-15">
                <a:latin typeface="Times New Roman"/>
                <a:cs typeface="Times New Roman"/>
              </a:rPr>
              <a:t>thinner, </a:t>
            </a:r>
            <a:r>
              <a:rPr dirty="0" sz="1450" spc="-10">
                <a:latin typeface="Times New Roman"/>
                <a:cs typeface="Times New Roman"/>
              </a:rPr>
              <a:t>Lieutenant Rich strolled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out of </a:t>
            </a:r>
            <a:r>
              <a:rPr dirty="0" sz="1450" spc="-10">
                <a:latin typeface="Times New Roman"/>
                <a:cs typeface="Times New Roman"/>
              </a:rPr>
              <a:t>the  drawing-room into the hall in quest </a:t>
            </a:r>
            <a:r>
              <a:rPr dirty="0" sz="1450" spc="-5">
                <a:latin typeface="Times New Roman"/>
                <a:cs typeface="Times New Roman"/>
              </a:rPr>
              <a:t>of </a:t>
            </a:r>
            <a:r>
              <a:rPr dirty="0" sz="1450" spc="-10">
                <a:latin typeface="Times New Roman"/>
                <a:cs typeface="Times New Roman"/>
              </a:rPr>
              <a:t>fresher </a:t>
            </a:r>
            <a:r>
              <a:rPr dirty="0" sz="1450" spc="-30">
                <a:latin typeface="Times New Roman"/>
                <a:cs typeface="Times New Roman"/>
              </a:rPr>
              <a:t>air.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sooner passed  the threshold </a:t>
            </a:r>
            <a:r>
              <a:rPr dirty="0" sz="1450" spc="-5">
                <a:latin typeface="Times New Roman"/>
                <a:cs typeface="Times New Roman"/>
              </a:rPr>
              <a:t>of </a:t>
            </a:r>
            <a:r>
              <a:rPr dirty="0" sz="1450" spc="-10">
                <a:latin typeface="Times New Roman"/>
                <a:cs typeface="Times New Roman"/>
              </a:rPr>
              <a:t>the ante-chamber than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brought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dead halt </a:t>
            </a:r>
            <a:r>
              <a:rPr dirty="0" sz="1450" spc="-5">
                <a:latin typeface="Times New Roman"/>
                <a:cs typeface="Times New Roman"/>
              </a:rPr>
              <a:t>by a  </a:t>
            </a:r>
            <a:r>
              <a:rPr dirty="0" sz="1450" spc="-10">
                <a:latin typeface="Times New Roman"/>
                <a:cs typeface="Times New Roman"/>
              </a:rPr>
              <a:t>discovery </a:t>
            </a:r>
            <a:r>
              <a:rPr dirty="0" sz="1450" spc="-5">
                <a:latin typeface="Times New Roman"/>
                <a:cs typeface="Times New Roman"/>
              </a:rPr>
              <a:t>of </a:t>
            </a:r>
            <a:r>
              <a:rPr dirty="0" sz="1450" spc="-10">
                <a:latin typeface="Times New Roman"/>
                <a:cs typeface="Times New Roman"/>
              </a:rPr>
              <a:t>the most surprising nature. The flowering shrubs had disappeared  from the staircase; three </a:t>
            </a:r>
            <a:r>
              <a:rPr dirty="0" sz="1450" spc="-15">
                <a:latin typeface="Times New Roman"/>
                <a:cs typeface="Times New Roman"/>
              </a:rPr>
              <a:t>large </a:t>
            </a:r>
            <a:r>
              <a:rPr dirty="0" sz="1450" spc="-10">
                <a:latin typeface="Times New Roman"/>
                <a:cs typeface="Times New Roman"/>
              </a:rPr>
              <a:t>furniture waggons stood before the garden gate;  the servants were busy dismantling the house </a:t>
            </a:r>
            <a:r>
              <a:rPr dirty="0" sz="1450" spc="-5">
                <a:latin typeface="Times New Roman"/>
                <a:cs typeface="Times New Roman"/>
              </a:rPr>
              <a:t>upon </a:t>
            </a:r>
            <a:r>
              <a:rPr dirty="0" sz="1450" spc="-10">
                <a:latin typeface="Times New Roman"/>
                <a:cs typeface="Times New Roman"/>
              </a:rPr>
              <a:t>all sides; and some </a:t>
            </a:r>
            <a:r>
              <a:rPr dirty="0" sz="1450" spc="-5">
                <a:latin typeface="Times New Roman"/>
                <a:cs typeface="Times New Roman"/>
              </a:rPr>
              <a:t>of </a:t>
            </a:r>
            <a:r>
              <a:rPr dirty="0" sz="1450" spc="-10">
                <a:latin typeface="Times New Roman"/>
                <a:cs typeface="Times New Roman"/>
              </a:rPr>
              <a:t>them  had already donned their great-coats and were preparing to depart. It was like  the end </a:t>
            </a:r>
            <a:r>
              <a:rPr dirty="0" sz="1450" spc="-5">
                <a:latin typeface="Times New Roman"/>
                <a:cs typeface="Times New Roman"/>
              </a:rPr>
              <a:t>of a </a:t>
            </a:r>
            <a:r>
              <a:rPr dirty="0" sz="1450" spc="-10">
                <a:latin typeface="Times New Roman"/>
                <a:cs typeface="Times New Roman"/>
              </a:rPr>
              <a:t>country ball, where everything has been supplied </a:t>
            </a:r>
            <a:r>
              <a:rPr dirty="0" sz="1450" spc="-5">
                <a:latin typeface="Times New Roman"/>
                <a:cs typeface="Times New Roman"/>
              </a:rPr>
              <a:t>by </a:t>
            </a:r>
            <a:r>
              <a:rPr dirty="0" sz="1450" spc="-10">
                <a:latin typeface="Times New Roman"/>
                <a:cs typeface="Times New Roman"/>
              </a:rPr>
              <a:t>contract.  Brackenbury had indeed some matter for reflection. First, the guests, who  were </a:t>
            </a:r>
            <a:r>
              <a:rPr dirty="0" sz="1450" spc="-5">
                <a:latin typeface="Times New Roman"/>
                <a:cs typeface="Times New Roman"/>
              </a:rPr>
              <a:t>no </a:t>
            </a:r>
            <a:r>
              <a:rPr dirty="0" sz="1450" spc="-10">
                <a:latin typeface="Times New Roman"/>
                <a:cs typeface="Times New Roman"/>
              </a:rPr>
              <a:t>real guests after all, had been dismissed; and now the servants, who  could hardly </a:t>
            </a:r>
            <a:r>
              <a:rPr dirty="0" sz="1450" spc="-5">
                <a:latin typeface="Times New Roman"/>
                <a:cs typeface="Times New Roman"/>
              </a:rPr>
              <a:t>be </a:t>
            </a:r>
            <a:r>
              <a:rPr dirty="0" sz="1450" spc="-10">
                <a:latin typeface="Times New Roman"/>
                <a:cs typeface="Times New Roman"/>
              </a:rPr>
              <a:t>genuine servants, were actively</a:t>
            </a:r>
            <a:r>
              <a:rPr dirty="0" sz="1450" spc="30">
                <a:latin typeface="Times New Roman"/>
                <a:cs typeface="Times New Roman"/>
              </a:rPr>
              <a:t> </a:t>
            </a:r>
            <a:r>
              <a:rPr dirty="0" sz="1450" spc="-10">
                <a:latin typeface="Times New Roman"/>
                <a:cs typeface="Times New Roman"/>
              </a:rPr>
              <a:t>dispersing.</a:t>
            </a:r>
            <a:endParaRPr sz="1450">
              <a:latin typeface="Times New Roman"/>
              <a:cs typeface="Times New Roman"/>
            </a:endParaRPr>
          </a:p>
          <a:p>
            <a:pPr algn="just" marL="12700" marR="6985">
              <a:lnSpc>
                <a:spcPts val="1730"/>
              </a:lnSpc>
              <a:spcBef>
                <a:spcPts val="844"/>
              </a:spcBef>
            </a:pPr>
            <a:r>
              <a:rPr dirty="0" sz="1450" spc="-35">
                <a:latin typeface="Times New Roman"/>
                <a:cs typeface="Times New Roman"/>
              </a:rPr>
              <a:t>'"Was </a:t>
            </a:r>
            <a:r>
              <a:rPr dirty="0" sz="1450" spc="-10">
                <a:latin typeface="Times New Roman"/>
                <a:cs typeface="Times New Roman"/>
              </a:rPr>
              <a:t>the whole establishment </a:t>
            </a:r>
            <a:r>
              <a:rPr dirty="0" sz="1450" spc="-5">
                <a:latin typeface="Times New Roman"/>
                <a:cs typeface="Times New Roman"/>
              </a:rPr>
              <a:t>a </a:t>
            </a:r>
            <a:r>
              <a:rPr dirty="0" sz="1450" spc="-10">
                <a:latin typeface="Times New Roman"/>
                <a:cs typeface="Times New Roman"/>
              </a:rPr>
              <a:t>sham?" </a:t>
            </a:r>
            <a:r>
              <a:rPr dirty="0" sz="1450" spc="-5">
                <a:latin typeface="Times New Roman"/>
                <a:cs typeface="Times New Roman"/>
              </a:rPr>
              <a:t>he </a:t>
            </a:r>
            <a:r>
              <a:rPr dirty="0" sz="1450" spc="-10">
                <a:latin typeface="Times New Roman"/>
                <a:cs typeface="Times New Roman"/>
              </a:rPr>
              <a:t>asked himself. "The mushroom </a:t>
            </a:r>
            <a:r>
              <a:rPr dirty="0" sz="1450" spc="-5">
                <a:latin typeface="Times New Roman"/>
                <a:cs typeface="Times New Roman"/>
              </a:rPr>
              <a:t>of  a </a:t>
            </a:r>
            <a:r>
              <a:rPr dirty="0" sz="1450" spc="-10">
                <a:latin typeface="Times New Roman"/>
                <a:cs typeface="Times New Roman"/>
              </a:rPr>
              <a:t>single </a:t>
            </a:r>
            <a:r>
              <a:rPr dirty="0" sz="1450" spc="-5">
                <a:latin typeface="Times New Roman"/>
                <a:cs typeface="Times New Roman"/>
              </a:rPr>
              <a:t>night </a:t>
            </a:r>
            <a:r>
              <a:rPr dirty="0" sz="1450" spc="-10">
                <a:latin typeface="Times New Roman"/>
                <a:cs typeface="Times New Roman"/>
              </a:rPr>
              <a:t>which should disappear before</a:t>
            </a:r>
            <a:r>
              <a:rPr dirty="0" sz="1450" spc="20">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algn="just" marL="12700" marR="5080">
              <a:lnSpc>
                <a:spcPts val="1730"/>
              </a:lnSpc>
              <a:spcBef>
                <a:spcPts val="865"/>
              </a:spcBef>
            </a:pPr>
            <a:r>
              <a:rPr dirty="0" sz="1450" spc="-25">
                <a:latin typeface="Times New Roman"/>
                <a:cs typeface="Times New Roman"/>
              </a:rPr>
              <a:t>Watching </a:t>
            </a:r>
            <a:r>
              <a:rPr dirty="0" sz="1450" spc="-5">
                <a:latin typeface="Times New Roman"/>
                <a:cs typeface="Times New Roman"/>
              </a:rPr>
              <a:t>a </a:t>
            </a:r>
            <a:r>
              <a:rPr dirty="0" sz="1450" spc="-10">
                <a:latin typeface="Times New Roman"/>
                <a:cs typeface="Times New Roman"/>
              </a:rPr>
              <a:t>favourable </a:t>
            </a:r>
            <a:r>
              <a:rPr dirty="0" sz="1450" spc="-15">
                <a:latin typeface="Times New Roman"/>
                <a:cs typeface="Times New Roman"/>
              </a:rPr>
              <a:t>opportunity, </a:t>
            </a:r>
            <a:r>
              <a:rPr dirty="0" sz="1450" spc="-10">
                <a:latin typeface="Times New Roman"/>
                <a:cs typeface="Times New Roman"/>
              </a:rPr>
              <a:t>Brackenbury dashed upstairs to the highest  regions </a:t>
            </a:r>
            <a:r>
              <a:rPr dirty="0" sz="1450" spc="-5">
                <a:latin typeface="Times New Roman"/>
                <a:cs typeface="Times New Roman"/>
              </a:rPr>
              <a:t>of </a:t>
            </a:r>
            <a:r>
              <a:rPr dirty="0" sz="1450" spc="-10">
                <a:latin typeface="Times New Roman"/>
                <a:cs typeface="Times New Roman"/>
              </a:rPr>
              <a:t>the house. It was as </a:t>
            </a:r>
            <a:r>
              <a:rPr dirty="0" sz="1450" spc="-5">
                <a:latin typeface="Times New Roman"/>
                <a:cs typeface="Times New Roman"/>
              </a:rPr>
              <a:t>he </a:t>
            </a:r>
            <a:r>
              <a:rPr dirty="0" sz="1450" spc="-10">
                <a:latin typeface="Times New Roman"/>
                <a:cs typeface="Times New Roman"/>
              </a:rPr>
              <a:t>had expected. He ran from room to room,  and saw </a:t>
            </a:r>
            <a:r>
              <a:rPr dirty="0" sz="1450" spc="-5">
                <a:latin typeface="Times New Roman"/>
                <a:cs typeface="Times New Roman"/>
              </a:rPr>
              <a:t>not a </a:t>
            </a:r>
            <a:r>
              <a:rPr dirty="0" sz="1450" spc="-10">
                <a:latin typeface="Times New Roman"/>
                <a:cs typeface="Times New Roman"/>
              </a:rPr>
              <a:t>stick </a:t>
            </a:r>
            <a:r>
              <a:rPr dirty="0" sz="1450" spc="-5">
                <a:latin typeface="Times New Roman"/>
                <a:cs typeface="Times New Roman"/>
              </a:rPr>
              <a:t>of </a:t>
            </a:r>
            <a:r>
              <a:rPr dirty="0" sz="1450" spc="-10">
                <a:latin typeface="Times New Roman"/>
                <a:cs typeface="Times New Roman"/>
              </a:rPr>
              <a:t>furniture </a:t>
            </a:r>
            <a:r>
              <a:rPr dirty="0" sz="1450" spc="-5">
                <a:latin typeface="Times New Roman"/>
                <a:cs typeface="Times New Roman"/>
              </a:rPr>
              <a:t>nor </a:t>
            </a:r>
            <a:r>
              <a:rPr dirty="0" sz="1450" spc="-10">
                <a:latin typeface="Times New Roman"/>
                <a:cs typeface="Times New Roman"/>
              </a:rPr>
              <a:t>so much as </a:t>
            </a:r>
            <a:r>
              <a:rPr dirty="0" sz="1450" spc="-5">
                <a:latin typeface="Times New Roman"/>
                <a:cs typeface="Times New Roman"/>
              </a:rPr>
              <a:t>a </a:t>
            </a:r>
            <a:r>
              <a:rPr dirty="0" sz="1450" spc="-10">
                <a:latin typeface="Times New Roman"/>
                <a:cs typeface="Times New Roman"/>
              </a:rPr>
              <a:t>picture </a:t>
            </a:r>
            <a:r>
              <a:rPr dirty="0" sz="1450" spc="-5">
                <a:latin typeface="Times New Roman"/>
                <a:cs typeface="Times New Roman"/>
              </a:rPr>
              <a:t>on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walls.</a:t>
            </a:r>
            <a:endParaRPr sz="14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Although the house had been painted and papered, it was </a:t>
            </a:r>
            <a:r>
              <a:rPr dirty="0" sz="1450" spc="-5">
                <a:latin typeface="Times New Roman"/>
                <a:cs typeface="Times New Roman"/>
              </a:rPr>
              <a:t>not </a:t>
            </a:r>
            <a:r>
              <a:rPr dirty="0" sz="1450" spc="-10">
                <a:latin typeface="Times New Roman"/>
                <a:cs typeface="Times New Roman"/>
              </a:rPr>
              <a:t>only uninhabited  at present, </a:t>
            </a:r>
            <a:r>
              <a:rPr dirty="0" sz="1450" spc="-5">
                <a:latin typeface="Times New Roman"/>
                <a:cs typeface="Times New Roman"/>
              </a:rPr>
              <a:t>but </a:t>
            </a:r>
            <a:r>
              <a:rPr dirty="0" sz="1450" spc="-10">
                <a:latin typeface="Times New Roman"/>
                <a:cs typeface="Times New Roman"/>
              </a:rPr>
              <a:t>plainly had never been inhabited at all. The </a:t>
            </a:r>
            <a:r>
              <a:rPr dirty="0" sz="1450" spc="-5">
                <a:latin typeface="Times New Roman"/>
                <a:cs typeface="Times New Roman"/>
              </a:rPr>
              <a:t>young </a:t>
            </a:r>
            <a:r>
              <a:rPr dirty="0" sz="1450" spc="-15">
                <a:latin typeface="Times New Roman"/>
                <a:cs typeface="Times New Roman"/>
              </a:rPr>
              <a:t>officer  </a:t>
            </a:r>
            <a:r>
              <a:rPr dirty="0" sz="1450" spc="-10">
                <a:latin typeface="Times New Roman"/>
                <a:cs typeface="Times New Roman"/>
              </a:rPr>
              <a:t>remembered with astonishment its specious, settled, and hospitable air </a:t>
            </a:r>
            <a:r>
              <a:rPr dirty="0" sz="1450" spc="-5">
                <a:latin typeface="Times New Roman"/>
                <a:cs typeface="Times New Roman"/>
              </a:rPr>
              <a:t>on </a:t>
            </a:r>
            <a:r>
              <a:rPr dirty="0" sz="1450" spc="-10">
                <a:latin typeface="Times New Roman"/>
                <a:cs typeface="Times New Roman"/>
              </a:rPr>
              <a:t>his  arrival</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It was only at </a:t>
            </a:r>
            <a:r>
              <a:rPr dirty="0" sz="1450" spc="-5">
                <a:latin typeface="Times New Roman"/>
                <a:cs typeface="Times New Roman"/>
              </a:rPr>
              <a:t>a </a:t>
            </a:r>
            <a:r>
              <a:rPr dirty="0" sz="1450" spc="-10">
                <a:latin typeface="Times New Roman"/>
                <a:cs typeface="Times New Roman"/>
              </a:rPr>
              <a:t>prodigious cost that the imposture could have been carried </a:t>
            </a:r>
            <a:r>
              <a:rPr dirty="0" sz="1450" spc="-5">
                <a:latin typeface="Times New Roman"/>
                <a:cs typeface="Times New Roman"/>
              </a:rPr>
              <a:t>out  upon </a:t>
            </a:r>
            <a:r>
              <a:rPr dirty="0" sz="1450" spc="-10">
                <a:latin typeface="Times New Roman"/>
                <a:cs typeface="Times New Roman"/>
              </a:rPr>
              <a:t>so great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scale.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Who, then, was </a:t>
            </a:r>
            <a:r>
              <a:rPr dirty="0" sz="1450" spc="-35">
                <a:latin typeface="Times New Roman"/>
                <a:cs typeface="Times New Roman"/>
              </a:rPr>
              <a:t>Mr. </a:t>
            </a:r>
            <a:r>
              <a:rPr dirty="0" sz="1450" spc="-10">
                <a:latin typeface="Times New Roman"/>
                <a:cs typeface="Times New Roman"/>
              </a:rPr>
              <a:t>Morris? What was his intention in thus playing the  householder for </a:t>
            </a:r>
            <a:r>
              <a:rPr dirty="0" sz="1450" spc="-5">
                <a:latin typeface="Times New Roman"/>
                <a:cs typeface="Times New Roman"/>
              </a:rPr>
              <a:t>a </a:t>
            </a:r>
            <a:r>
              <a:rPr dirty="0" sz="1450" spc="-10">
                <a:latin typeface="Times New Roman"/>
                <a:cs typeface="Times New Roman"/>
              </a:rPr>
              <a:t>single </a:t>
            </a:r>
            <a:r>
              <a:rPr dirty="0" sz="1450" spc="-5">
                <a:latin typeface="Times New Roman"/>
                <a:cs typeface="Times New Roman"/>
              </a:rPr>
              <a:t>night </a:t>
            </a:r>
            <a:r>
              <a:rPr dirty="0" sz="1450" spc="-10">
                <a:latin typeface="Times New Roman"/>
                <a:cs typeface="Times New Roman"/>
              </a:rPr>
              <a:t>in the remote west </a:t>
            </a:r>
            <a:r>
              <a:rPr dirty="0" sz="1450" spc="-5">
                <a:latin typeface="Times New Roman"/>
                <a:cs typeface="Times New Roman"/>
              </a:rPr>
              <a:t>of </a:t>
            </a:r>
            <a:r>
              <a:rPr dirty="0" sz="1450" spc="-10">
                <a:latin typeface="Times New Roman"/>
                <a:cs typeface="Times New Roman"/>
              </a:rPr>
              <a:t>London? And why did </a:t>
            </a:r>
            <a:r>
              <a:rPr dirty="0" sz="1450" spc="-5">
                <a:latin typeface="Times New Roman"/>
                <a:cs typeface="Times New Roman"/>
              </a:rPr>
              <a:t>he  </a:t>
            </a:r>
            <a:r>
              <a:rPr dirty="0" sz="1450" spc="-10">
                <a:latin typeface="Times New Roman"/>
                <a:cs typeface="Times New Roman"/>
              </a:rPr>
              <a:t>collect his visitors at hazard from the</a:t>
            </a:r>
            <a:r>
              <a:rPr dirty="0" sz="1450" spc="25">
                <a:latin typeface="Times New Roman"/>
                <a:cs typeface="Times New Roman"/>
              </a:rPr>
              <a:t> </a:t>
            </a:r>
            <a:r>
              <a:rPr dirty="0" sz="1450" spc="-10">
                <a:latin typeface="Times New Roman"/>
                <a:cs typeface="Times New Roman"/>
              </a:rPr>
              <a:t>streets?</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Brackenbury remembered that </a:t>
            </a:r>
            <a:r>
              <a:rPr dirty="0" sz="1450" spc="-5">
                <a:latin typeface="Times New Roman"/>
                <a:cs typeface="Times New Roman"/>
              </a:rPr>
              <a:t>he </a:t>
            </a:r>
            <a:r>
              <a:rPr dirty="0" sz="1450" spc="-10">
                <a:latin typeface="Times New Roman"/>
                <a:cs typeface="Times New Roman"/>
              </a:rPr>
              <a:t>had already delayed too </a:t>
            </a:r>
            <a:r>
              <a:rPr dirty="0" sz="1450" spc="-5">
                <a:latin typeface="Times New Roman"/>
                <a:cs typeface="Times New Roman"/>
              </a:rPr>
              <a:t>long, </a:t>
            </a:r>
            <a:r>
              <a:rPr dirty="0" sz="1450" spc="-10">
                <a:latin typeface="Times New Roman"/>
                <a:cs typeface="Times New Roman"/>
              </a:rPr>
              <a:t>and hastened  to join the </a:t>
            </a:r>
            <a:r>
              <a:rPr dirty="0" sz="1450" spc="-20">
                <a:latin typeface="Times New Roman"/>
                <a:cs typeface="Times New Roman"/>
              </a:rPr>
              <a:t>company. </a:t>
            </a:r>
            <a:r>
              <a:rPr dirty="0" sz="1450" spc="-10">
                <a:latin typeface="Times New Roman"/>
                <a:cs typeface="Times New Roman"/>
              </a:rPr>
              <a:t>Many had left during his absence; and counting the  Lieutenant and his host, there were </a:t>
            </a:r>
            <a:r>
              <a:rPr dirty="0" sz="1450" spc="-5">
                <a:latin typeface="Times New Roman"/>
                <a:cs typeface="Times New Roman"/>
              </a:rPr>
              <a:t>not </a:t>
            </a:r>
            <a:r>
              <a:rPr dirty="0" sz="1450" spc="-10">
                <a:latin typeface="Times New Roman"/>
                <a:cs typeface="Times New Roman"/>
              </a:rPr>
              <a:t>more than five persons in the drawing-  room </a:t>
            </a:r>
            <a:r>
              <a:rPr dirty="0" sz="1450" spc="-5">
                <a:latin typeface="Times New Roman"/>
                <a:cs typeface="Times New Roman"/>
              </a:rPr>
              <a:t>- </a:t>
            </a:r>
            <a:r>
              <a:rPr dirty="0" sz="1450" spc="-10">
                <a:latin typeface="Times New Roman"/>
                <a:cs typeface="Times New Roman"/>
              </a:rPr>
              <a:t>recently so thronged. </a:t>
            </a:r>
            <a:r>
              <a:rPr dirty="0" sz="1450" spc="-35">
                <a:latin typeface="Times New Roman"/>
                <a:cs typeface="Times New Roman"/>
              </a:rPr>
              <a:t>Mr. </a:t>
            </a:r>
            <a:r>
              <a:rPr dirty="0" sz="1450" spc="-10">
                <a:latin typeface="Times New Roman"/>
                <a:cs typeface="Times New Roman"/>
              </a:rPr>
              <a:t>Morris greeted him, as </a:t>
            </a:r>
            <a:r>
              <a:rPr dirty="0" sz="1450" spc="-5">
                <a:latin typeface="Times New Roman"/>
                <a:cs typeface="Times New Roman"/>
              </a:rPr>
              <a:t>he </a:t>
            </a:r>
            <a:r>
              <a:rPr dirty="0" sz="1450" spc="-10">
                <a:latin typeface="Times New Roman"/>
                <a:cs typeface="Times New Roman"/>
              </a:rPr>
              <a:t>re-entered the  apartment, with </a:t>
            </a:r>
            <a:r>
              <a:rPr dirty="0" sz="1450" spc="-5">
                <a:latin typeface="Times New Roman"/>
                <a:cs typeface="Times New Roman"/>
              </a:rPr>
              <a:t>a </a:t>
            </a:r>
            <a:r>
              <a:rPr dirty="0" sz="1450" spc="-10">
                <a:latin typeface="Times New Roman"/>
                <a:cs typeface="Times New Roman"/>
              </a:rPr>
              <a:t>smile, and immediately rose to his</a:t>
            </a:r>
            <a:r>
              <a:rPr dirty="0" sz="1450" spc="35">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is now time, gentlemen," said he, "to explain my purpose in decoying </a:t>
            </a:r>
            <a:r>
              <a:rPr dirty="0" sz="1450" spc="-5">
                <a:latin typeface="Times New Roman"/>
                <a:cs typeface="Times New Roman"/>
              </a:rPr>
              <a:t>you  </a:t>
            </a:r>
            <a:r>
              <a:rPr dirty="0" sz="1450" spc="-10">
                <a:latin typeface="Times New Roman"/>
                <a:cs typeface="Times New Roman"/>
              </a:rPr>
              <a:t>from </a:t>
            </a:r>
            <a:r>
              <a:rPr dirty="0" sz="1450" spc="-5">
                <a:latin typeface="Times New Roman"/>
                <a:cs typeface="Times New Roman"/>
              </a:rPr>
              <a:t>your </a:t>
            </a:r>
            <a:r>
              <a:rPr dirty="0" sz="1450" spc="-10">
                <a:latin typeface="Times New Roman"/>
                <a:cs typeface="Times New Roman"/>
              </a:rPr>
              <a:t>amusements.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you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find the evening hang very dully </a:t>
            </a:r>
            <a:r>
              <a:rPr dirty="0" sz="1450" spc="-5">
                <a:latin typeface="Times New Roman"/>
                <a:cs typeface="Times New Roman"/>
              </a:rPr>
              <a:t>on  your </a:t>
            </a:r>
            <a:r>
              <a:rPr dirty="0" sz="1450" spc="-10">
                <a:latin typeface="Times New Roman"/>
                <a:cs typeface="Times New Roman"/>
              </a:rPr>
              <a:t>hands; </a:t>
            </a:r>
            <a:r>
              <a:rPr dirty="0" sz="1450" spc="-5">
                <a:latin typeface="Times New Roman"/>
                <a:cs typeface="Times New Roman"/>
              </a:rPr>
              <a:t>but </a:t>
            </a:r>
            <a:r>
              <a:rPr dirty="0" sz="1450" spc="-10">
                <a:latin typeface="Times New Roman"/>
                <a:cs typeface="Times New Roman"/>
              </a:rPr>
              <a:t>my object, </a:t>
            </a:r>
            <a:r>
              <a:rPr dirty="0" sz="1450" spc="-5">
                <a:latin typeface="Times New Roman"/>
                <a:cs typeface="Times New Roman"/>
              </a:rPr>
              <a:t>I </a:t>
            </a:r>
            <a:r>
              <a:rPr dirty="0" sz="1450" spc="-10">
                <a:latin typeface="Times New Roman"/>
                <a:cs typeface="Times New Roman"/>
              </a:rPr>
              <a:t>will confess it, was </a:t>
            </a:r>
            <a:r>
              <a:rPr dirty="0" sz="1450" spc="-5">
                <a:latin typeface="Times New Roman"/>
                <a:cs typeface="Times New Roman"/>
              </a:rPr>
              <a:t>not </a:t>
            </a:r>
            <a:r>
              <a:rPr dirty="0" sz="1450" spc="-10">
                <a:latin typeface="Times New Roman"/>
                <a:cs typeface="Times New Roman"/>
              </a:rPr>
              <a:t>to entertain </a:t>
            </a:r>
            <a:r>
              <a:rPr dirty="0" sz="1450" spc="-5">
                <a:latin typeface="Times New Roman"/>
                <a:cs typeface="Times New Roman"/>
              </a:rPr>
              <a:t>your </a:t>
            </a:r>
            <a:r>
              <a:rPr dirty="0" sz="1450" spc="-10">
                <a:latin typeface="Times New Roman"/>
                <a:cs typeface="Times New Roman"/>
              </a:rPr>
              <a:t>leisure,  </a:t>
            </a:r>
            <a:r>
              <a:rPr dirty="0" sz="1450" spc="-5">
                <a:latin typeface="Times New Roman"/>
                <a:cs typeface="Times New Roman"/>
              </a:rPr>
              <a:t>but </a:t>
            </a:r>
            <a:r>
              <a:rPr dirty="0" sz="1450" spc="-10">
                <a:latin typeface="Times New Roman"/>
                <a:cs typeface="Times New Roman"/>
              </a:rPr>
              <a:t>to help myself in an unfortunate </a:t>
            </a:r>
            <a:r>
              <a:rPr dirty="0" sz="1450" spc="-20">
                <a:latin typeface="Times New Roman"/>
                <a:cs typeface="Times New Roman"/>
              </a:rPr>
              <a:t>necessity. </a:t>
            </a:r>
            <a:r>
              <a:rPr dirty="0" sz="1450" spc="-60">
                <a:latin typeface="Times New Roman"/>
                <a:cs typeface="Times New Roman"/>
              </a:rPr>
              <a:t>You </a:t>
            </a:r>
            <a:r>
              <a:rPr dirty="0" sz="1450" spc="-10">
                <a:latin typeface="Times New Roman"/>
                <a:cs typeface="Times New Roman"/>
              </a:rPr>
              <a:t>are all gentlemen," </a:t>
            </a:r>
            <a:r>
              <a:rPr dirty="0" sz="1450" spc="-5">
                <a:latin typeface="Times New Roman"/>
                <a:cs typeface="Times New Roman"/>
              </a:rPr>
              <a:t>he  </a:t>
            </a:r>
            <a:r>
              <a:rPr dirty="0" sz="1450" spc="-10">
                <a:latin typeface="Times New Roman"/>
                <a:cs typeface="Times New Roman"/>
              </a:rPr>
              <a:t>continued, "your appearance does </a:t>
            </a:r>
            <a:r>
              <a:rPr dirty="0" sz="1450" spc="-5">
                <a:latin typeface="Times New Roman"/>
                <a:cs typeface="Times New Roman"/>
              </a:rPr>
              <a:t>you </a:t>
            </a:r>
            <a:r>
              <a:rPr dirty="0" sz="1450" spc="-10">
                <a:latin typeface="Times New Roman"/>
                <a:cs typeface="Times New Roman"/>
              </a:rPr>
              <a:t>that much justice, and </a:t>
            </a:r>
            <a:r>
              <a:rPr dirty="0" sz="1450" spc="-5">
                <a:latin typeface="Times New Roman"/>
                <a:cs typeface="Times New Roman"/>
              </a:rPr>
              <a:t>I </a:t>
            </a:r>
            <a:r>
              <a:rPr dirty="0" sz="1450" spc="-10">
                <a:latin typeface="Times New Roman"/>
                <a:cs typeface="Times New Roman"/>
              </a:rPr>
              <a:t>ask for </a:t>
            </a:r>
            <a:r>
              <a:rPr dirty="0" sz="1450" spc="-5">
                <a:latin typeface="Times New Roman"/>
                <a:cs typeface="Times New Roman"/>
              </a:rPr>
              <a:t>no  </a:t>
            </a:r>
            <a:r>
              <a:rPr dirty="0" sz="1450" spc="-10">
                <a:latin typeface="Times New Roman"/>
                <a:cs typeface="Times New Roman"/>
              </a:rPr>
              <a:t>better </a:t>
            </a:r>
            <a:r>
              <a:rPr dirty="0" sz="1450" spc="-20">
                <a:latin typeface="Times New Roman"/>
                <a:cs typeface="Times New Roman"/>
              </a:rPr>
              <a:t>security. </a:t>
            </a:r>
            <a:r>
              <a:rPr dirty="0" sz="1450" spc="-10">
                <a:latin typeface="Times New Roman"/>
                <a:cs typeface="Times New Roman"/>
              </a:rPr>
              <a:t>Hence, </a:t>
            </a:r>
            <a:r>
              <a:rPr dirty="0" sz="1450" spc="-5">
                <a:latin typeface="Times New Roman"/>
                <a:cs typeface="Times New Roman"/>
              </a:rPr>
              <a:t>I </a:t>
            </a:r>
            <a:r>
              <a:rPr dirty="0" sz="1450" spc="-10">
                <a:latin typeface="Times New Roman"/>
                <a:cs typeface="Times New Roman"/>
              </a:rPr>
              <a:t>speak it without concealment,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to render me  </a:t>
            </a:r>
            <a:r>
              <a:rPr dirty="0" sz="1450" spc="-5">
                <a:latin typeface="Times New Roman"/>
                <a:cs typeface="Times New Roman"/>
              </a:rPr>
              <a:t>a </a:t>
            </a:r>
            <a:r>
              <a:rPr dirty="0" sz="1450" spc="-10">
                <a:latin typeface="Times New Roman"/>
                <a:cs typeface="Times New Roman"/>
              </a:rPr>
              <a:t>dangerous and delicate service; dangerous because </a:t>
            </a:r>
            <a:r>
              <a:rPr dirty="0" sz="1450" spc="-5">
                <a:latin typeface="Times New Roman"/>
                <a:cs typeface="Times New Roman"/>
              </a:rPr>
              <a:t>you </a:t>
            </a:r>
            <a:r>
              <a:rPr dirty="0" sz="1450" spc="-10">
                <a:latin typeface="Times New Roman"/>
                <a:cs typeface="Times New Roman"/>
              </a:rPr>
              <a:t>may run the hazard  </a:t>
            </a:r>
            <a:r>
              <a:rPr dirty="0" sz="1450" spc="-5">
                <a:latin typeface="Times New Roman"/>
                <a:cs typeface="Times New Roman"/>
              </a:rPr>
              <a:t>of your </a:t>
            </a:r>
            <a:r>
              <a:rPr dirty="0" sz="1450" spc="-10">
                <a:latin typeface="Times New Roman"/>
                <a:cs typeface="Times New Roman"/>
              </a:rPr>
              <a:t>lives, and delicate because </a:t>
            </a:r>
            <a:r>
              <a:rPr dirty="0" sz="1450" spc="-5">
                <a:latin typeface="Times New Roman"/>
                <a:cs typeface="Times New Roman"/>
              </a:rPr>
              <a:t>I </a:t>
            </a:r>
            <a:r>
              <a:rPr dirty="0" sz="1450" spc="-10">
                <a:latin typeface="Times New Roman"/>
                <a:cs typeface="Times New Roman"/>
              </a:rPr>
              <a:t>must ask an absolute discretion </a:t>
            </a:r>
            <a:r>
              <a:rPr dirty="0" sz="1450" spc="-5">
                <a:latin typeface="Times New Roman"/>
                <a:cs typeface="Times New Roman"/>
              </a:rPr>
              <a:t>upon </a:t>
            </a:r>
            <a:r>
              <a:rPr dirty="0" sz="1450" spc="-10">
                <a:latin typeface="Times New Roman"/>
                <a:cs typeface="Times New Roman"/>
              </a:rPr>
              <a:t>all  that </a:t>
            </a:r>
            <a:r>
              <a:rPr dirty="0" sz="1450" spc="-5">
                <a:latin typeface="Times New Roman"/>
                <a:cs typeface="Times New Roman"/>
              </a:rPr>
              <a:t>you </a:t>
            </a:r>
            <a:r>
              <a:rPr dirty="0" sz="1450" spc="-10">
                <a:latin typeface="Times New Roman"/>
                <a:cs typeface="Times New Roman"/>
              </a:rPr>
              <a:t>shall see </a:t>
            </a:r>
            <a:r>
              <a:rPr dirty="0" sz="1450" spc="-5">
                <a:latin typeface="Times New Roman"/>
                <a:cs typeface="Times New Roman"/>
              </a:rPr>
              <a:t>or </a:t>
            </a:r>
            <a:r>
              <a:rPr dirty="0" sz="1450" spc="-25">
                <a:latin typeface="Times New Roman"/>
                <a:cs typeface="Times New Roman"/>
              </a:rPr>
              <a:t>hear. </a:t>
            </a:r>
            <a:r>
              <a:rPr dirty="0" sz="1450" spc="-10">
                <a:latin typeface="Times New Roman"/>
                <a:cs typeface="Times New Roman"/>
              </a:rPr>
              <a:t>From an utter stranger the request is almost  comically extravagant; </a:t>
            </a:r>
            <a:r>
              <a:rPr dirty="0" sz="1450" spc="-5">
                <a:latin typeface="Times New Roman"/>
                <a:cs typeface="Times New Roman"/>
              </a:rPr>
              <a:t>I </a:t>
            </a:r>
            <a:r>
              <a:rPr dirty="0" sz="1450" spc="-10">
                <a:latin typeface="Times New Roman"/>
                <a:cs typeface="Times New Roman"/>
              </a:rPr>
              <a:t>am well aware </a:t>
            </a:r>
            <a:r>
              <a:rPr dirty="0" sz="1450" spc="-5">
                <a:latin typeface="Times New Roman"/>
                <a:cs typeface="Times New Roman"/>
              </a:rPr>
              <a:t>of </a:t>
            </a:r>
            <a:r>
              <a:rPr dirty="0" sz="1450" spc="-10">
                <a:latin typeface="Times New Roman"/>
                <a:cs typeface="Times New Roman"/>
              </a:rPr>
              <a:t>this; and </a:t>
            </a:r>
            <a:r>
              <a:rPr dirty="0" sz="1450" spc="-5">
                <a:latin typeface="Times New Roman"/>
                <a:cs typeface="Times New Roman"/>
              </a:rPr>
              <a:t>I </a:t>
            </a:r>
            <a:r>
              <a:rPr dirty="0" sz="1450" spc="-10">
                <a:latin typeface="Times New Roman"/>
                <a:cs typeface="Times New Roman"/>
              </a:rPr>
              <a:t>would add at once, if  there </a:t>
            </a:r>
            <a:r>
              <a:rPr dirty="0" sz="1450" spc="-5">
                <a:latin typeface="Times New Roman"/>
                <a:cs typeface="Times New Roman"/>
              </a:rPr>
              <a:t>be </a:t>
            </a: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present who has heard </a:t>
            </a:r>
            <a:r>
              <a:rPr dirty="0" sz="1450" spc="-5">
                <a:latin typeface="Times New Roman"/>
                <a:cs typeface="Times New Roman"/>
              </a:rPr>
              <a:t>enough, </a:t>
            </a:r>
            <a:r>
              <a:rPr dirty="0" sz="1450" spc="-10">
                <a:latin typeface="Times New Roman"/>
                <a:cs typeface="Times New Roman"/>
              </a:rPr>
              <a:t>if there </a:t>
            </a:r>
            <a:r>
              <a:rPr dirty="0" sz="1450" spc="-5">
                <a:latin typeface="Times New Roman"/>
                <a:cs typeface="Times New Roman"/>
              </a:rPr>
              <a:t>be one </a:t>
            </a:r>
            <a:r>
              <a:rPr dirty="0" sz="1450" spc="-10">
                <a:latin typeface="Times New Roman"/>
                <a:cs typeface="Times New Roman"/>
              </a:rPr>
              <a:t>among the  party who recoils from </a:t>
            </a:r>
            <a:r>
              <a:rPr dirty="0" sz="1450" spc="-5">
                <a:latin typeface="Times New Roman"/>
                <a:cs typeface="Times New Roman"/>
              </a:rPr>
              <a:t>a </a:t>
            </a:r>
            <a:r>
              <a:rPr dirty="0" sz="1450" spc="-10">
                <a:latin typeface="Times New Roman"/>
                <a:cs typeface="Times New Roman"/>
              </a:rPr>
              <a:t>dangerous confidence and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Quixotic  devotion to </a:t>
            </a:r>
            <a:r>
              <a:rPr dirty="0" sz="1450" spc="-5">
                <a:latin typeface="Times New Roman"/>
                <a:cs typeface="Times New Roman"/>
              </a:rPr>
              <a:t>he </a:t>
            </a:r>
            <a:r>
              <a:rPr dirty="0" sz="1450" spc="-10">
                <a:latin typeface="Times New Roman"/>
                <a:cs typeface="Times New Roman"/>
              </a:rPr>
              <a:t>knows </a:t>
            </a:r>
            <a:r>
              <a:rPr dirty="0" sz="1450" spc="-5">
                <a:latin typeface="Times New Roman"/>
                <a:cs typeface="Times New Roman"/>
              </a:rPr>
              <a:t>not </a:t>
            </a:r>
            <a:r>
              <a:rPr dirty="0" sz="1450" spc="-10">
                <a:latin typeface="Times New Roman"/>
                <a:cs typeface="Times New Roman"/>
              </a:rPr>
              <a:t>whom </a:t>
            </a:r>
            <a:r>
              <a:rPr dirty="0" sz="1450" spc="-5">
                <a:latin typeface="Times New Roman"/>
                <a:cs typeface="Times New Roman"/>
              </a:rPr>
              <a:t>- </a:t>
            </a:r>
            <a:r>
              <a:rPr dirty="0" sz="1450" spc="-10">
                <a:latin typeface="Times New Roman"/>
                <a:cs typeface="Times New Roman"/>
              </a:rPr>
              <a:t>here is my hand </a:t>
            </a:r>
            <a:r>
              <a:rPr dirty="0" sz="1450" spc="-25">
                <a:latin typeface="Times New Roman"/>
                <a:cs typeface="Times New Roman"/>
              </a:rPr>
              <a:t>ready,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shall wish him  good-night and God-speed with all the sincerity in the</a:t>
            </a:r>
            <a:r>
              <a:rPr dirty="0" sz="1450" spc="5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12700">
              <a:lnSpc>
                <a:spcPts val="1730"/>
              </a:lnSpc>
              <a:spcBef>
                <a:spcPts val="840"/>
              </a:spcBef>
            </a:pPr>
            <a:r>
              <a:rPr dirty="0" sz="1450" spc="-10">
                <a:latin typeface="Times New Roman"/>
                <a:cs typeface="Times New Roman"/>
              </a:rPr>
              <a:t>A very tall, black man, with </a:t>
            </a:r>
            <a:r>
              <a:rPr dirty="0" sz="1450" spc="-5">
                <a:latin typeface="Times New Roman"/>
                <a:cs typeface="Times New Roman"/>
              </a:rPr>
              <a:t>a </a:t>
            </a:r>
            <a:r>
              <a:rPr dirty="0" sz="1450" spc="-10">
                <a:latin typeface="Times New Roman"/>
                <a:cs typeface="Times New Roman"/>
              </a:rPr>
              <a:t>heavy stoop, immediately responded to this  appeal.</a:t>
            </a:r>
            <a:endParaRPr sz="1450">
              <a:latin typeface="Times New Roman"/>
              <a:cs typeface="Times New Roman"/>
            </a:endParaRPr>
          </a:p>
          <a:p>
            <a:pPr algn="just" marL="12700" marR="6350">
              <a:lnSpc>
                <a:spcPts val="1730"/>
              </a:lnSpc>
              <a:spcBef>
                <a:spcPts val="865"/>
              </a:spcBef>
            </a:pPr>
            <a:r>
              <a:rPr dirty="0" sz="1450" spc="-10">
                <a:latin typeface="Times New Roman"/>
                <a:cs typeface="Times New Roman"/>
              </a:rPr>
              <a:t>"I commend </a:t>
            </a:r>
            <a:r>
              <a:rPr dirty="0" sz="1450" spc="-5">
                <a:latin typeface="Times New Roman"/>
                <a:cs typeface="Times New Roman"/>
              </a:rPr>
              <a:t>your </a:t>
            </a:r>
            <a:r>
              <a:rPr dirty="0" sz="1450" spc="-10">
                <a:latin typeface="Times New Roman"/>
                <a:cs typeface="Times New Roman"/>
              </a:rPr>
              <a:t>frankness, </a:t>
            </a:r>
            <a:r>
              <a:rPr dirty="0" sz="1450" spc="-20">
                <a:latin typeface="Times New Roman"/>
                <a:cs typeface="Times New Roman"/>
              </a:rPr>
              <a:t>Sir," </a:t>
            </a:r>
            <a:r>
              <a:rPr dirty="0" sz="1450" spc="-10">
                <a:latin typeface="Times New Roman"/>
                <a:cs typeface="Times New Roman"/>
              </a:rPr>
              <a:t>said he; "and, for my part, </a:t>
            </a:r>
            <a:r>
              <a:rPr dirty="0" sz="1450" spc="-5">
                <a:latin typeface="Times New Roman"/>
                <a:cs typeface="Times New Roman"/>
              </a:rPr>
              <a:t>I go. I </a:t>
            </a:r>
            <a:r>
              <a:rPr dirty="0" sz="1450" spc="-10">
                <a:latin typeface="Times New Roman"/>
                <a:cs typeface="Times New Roman"/>
              </a:rPr>
              <a:t>make </a:t>
            </a:r>
            <a:r>
              <a:rPr dirty="0" sz="1450" spc="-5">
                <a:latin typeface="Times New Roman"/>
                <a:cs typeface="Times New Roman"/>
              </a:rPr>
              <a:t>no  </a:t>
            </a:r>
            <a:r>
              <a:rPr dirty="0" sz="1450" spc="-10">
                <a:latin typeface="Times New Roman"/>
                <a:cs typeface="Times New Roman"/>
              </a:rPr>
              <a:t>reflections; </a:t>
            </a:r>
            <a:r>
              <a:rPr dirty="0" sz="1450" spc="-5">
                <a:latin typeface="Times New Roman"/>
                <a:cs typeface="Times New Roman"/>
              </a:rPr>
              <a:t>but I </a:t>
            </a:r>
            <a:r>
              <a:rPr dirty="0" sz="1450" spc="-10">
                <a:latin typeface="Times New Roman"/>
                <a:cs typeface="Times New Roman"/>
              </a:rPr>
              <a:t>cannot deny that </a:t>
            </a:r>
            <a:r>
              <a:rPr dirty="0" sz="1450" spc="-5">
                <a:latin typeface="Times New Roman"/>
                <a:cs typeface="Times New Roman"/>
              </a:rPr>
              <a:t>you </a:t>
            </a:r>
            <a:r>
              <a:rPr dirty="0" sz="1450" spc="-10">
                <a:latin typeface="Times New Roman"/>
                <a:cs typeface="Times New Roman"/>
              </a:rPr>
              <a:t>fill me with suspicious thoughts. </a:t>
            </a:r>
            <a:r>
              <a:rPr dirty="0" sz="1450" spc="-5">
                <a:latin typeface="Times New Roman"/>
                <a:cs typeface="Times New Roman"/>
              </a:rPr>
              <a:t>I go  </a:t>
            </a:r>
            <a:r>
              <a:rPr dirty="0" sz="1450" spc="-10">
                <a:latin typeface="Times New Roman"/>
                <a:cs typeface="Times New Roman"/>
              </a:rPr>
              <a:t>myself, as </a:t>
            </a:r>
            <a:r>
              <a:rPr dirty="0" sz="1450" spc="-5">
                <a:latin typeface="Times New Roman"/>
                <a:cs typeface="Times New Roman"/>
              </a:rPr>
              <a:t>I </a:t>
            </a:r>
            <a:r>
              <a:rPr dirty="0" sz="1450" spc="-10">
                <a:latin typeface="Times New Roman"/>
                <a:cs typeface="Times New Roman"/>
              </a:rPr>
              <a:t>say; and perhaps </a:t>
            </a:r>
            <a:r>
              <a:rPr dirty="0" sz="1450" spc="-5">
                <a:latin typeface="Times New Roman"/>
                <a:cs typeface="Times New Roman"/>
              </a:rPr>
              <a:t>you </a:t>
            </a:r>
            <a:r>
              <a:rPr dirty="0" sz="1450" spc="-10">
                <a:latin typeface="Times New Roman"/>
                <a:cs typeface="Times New Roman"/>
              </a:rPr>
              <a:t>will think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right to add words to my  example."</a:t>
            </a:r>
            <a:endParaRPr sz="1450">
              <a:latin typeface="Times New Roman"/>
              <a:cs typeface="Times New Roman"/>
            </a:endParaRPr>
          </a:p>
          <a:p>
            <a:pPr algn="just" marL="12700" marR="10795">
              <a:lnSpc>
                <a:spcPts val="1730"/>
              </a:lnSpc>
              <a:spcBef>
                <a:spcPts val="855"/>
              </a:spcBef>
            </a:pPr>
            <a:r>
              <a:rPr dirty="0" sz="1450" spc="-10">
                <a:latin typeface="Times New Roman"/>
                <a:cs typeface="Times New Roman"/>
              </a:rPr>
              <a:t>"On the </a:t>
            </a:r>
            <a:r>
              <a:rPr dirty="0" sz="1450" spc="-20">
                <a:latin typeface="Times New Roman"/>
                <a:cs typeface="Times New Roman"/>
              </a:rPr>
              <a:t>contrary," </a:t>
            </a:r>
            <a:r>
              <a:rPr dirty="0" sz="1450" spc="-10">
                <a:latin typeface="Times New Roman"/>
                <a:cs typeface="Times New Roman"/>
              </a:rPr>
              <a:t>replied </a:t>
            </a:r>
            <a:r>
              <a:rPr dirty="0" sz="1450" spc="-35">
                <a:latin typeface="Times New Roman"/>
                <a:cs typeface="Times New Roman"/>
              </a:rPr>
              <a:t>Mr. </a:t>
            </a:r>
            <a:r>
              <a:rPr dirty="0" sz="1450" spc="-10">
                <a:latin typeface="Times New Roman"/>
                <a:cs typeface="Times New Roman"/>
              </a:rPr>
              <a:t>Morris, "I am obliged to </a:t>
            </a:r>
            <a:r>
              <a:rPr dirty="0" sz="1450" spc="-5">
                <a:latin typeface="Times New Roman"/>
                <a:cs typeface="Times New Roman"/>
              </a:rPr>
              <a:t>you </a:t>
            </a:r>
            <a:r>
              <a:rPr dirty="0" sz="1450" spc="-10">
                <a:latin typeface="Times New Roman"/>
                <a:cs typeface="Times New Roman"/>
              </a:rPr>
              <a:t>for all </a:t>
            </a:r>
            <a:r>
              <a:rPr dirty="0" sz="1450" spc="-5">
                <a:latin typeface="Times New Roman"/>
                <a:cs typeface="Times New Roman"/>
              </a:rPr>
              <a:t>you </a:t>
            </a:r>
            <a:r>
              <a:rPr dirty="0" sz="1450" spc="-30">
                <a:latin typeface="Times New Roman"/>
                <a:cs typeface="Times New Roman"/>
              </a:rPr>
              <a:t>say.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impossible to exaggerate the gravity </a:t>
            </a:r>
            <a:r>
              <a:rPr dirty="0" sz="1450" spc="-5">
                <a:latin typeface="Times New Roman"/>
                <a:cs typeface="Times New Roman"/>
              </a:rPr>
              <a:t>of </a:t>
            </a:r>
            <a:r>
              <a:rPr dirty="0" sz="1450" spc="-10">
                <a:latin typeface="Times New Roman"/>
                <a:cs typeface="Times New Roman"/>
              </a:rPr>
              <a:t>my</a:t>
            </a:r>
            <a:r>
              <a:rPr dirty="0" sz="1450" spc="40">
                <a:latin typeface="Times New Roman"/>
                <a:cs typeface="Times New Roman"/>
              </a:rPr>
              <a:t> </a:t>
            </a:r>
            <a:r>
              <a:rPr dirty="0" sz="1450" spc="-10">
                <a:latin typeface="Times New Roman"/>
                <a:cs typeface="Times New Roman"/>
              </a:rPr>
              <a:t>proposal."</a:t>
            </a:r>
            <a:endParaRPr sz="1450">
              <a:latin typeface="Times New Roman"/>
              <a:cs typeface="Times New Roman"/>
            </a:endParaRPr>
          </a:p>
          <a:p>
            <a:pPr algn="just" marL="12700" marR="5715">
              <a:lnSpc>
                <a:spcPts val="1730"/>
              </a:lnSpc>
              <a:spcBef>
                <a:spcPts val="860"/>
              </a:spcBef>
            </a:pPr>
            <a:r>
              <a:rPr dirty="0" sz="1450" spc="-30">
                <a:latin typeface="Times New Roman"/>
                <a:cs typeface="Times New Roman"/>
              </a:rPr>
              <a:t>"Well, </a:t>
            </a:r>
            <a:r>
              <a:rPr dirty="0" sz="1450" spc="-10">
                <a:latin typeface="Times New Roman"/>
                <a:cs typeface="Times New Roman"/>
              </a:rPr>
              <a:t>gentlemen, what </a:t>
            </a:r>
            <a:r>
              <a:rPr dirty="0" sz="1450" spc="-5">
                <a:latin typeface="Times New Roman"/>
                <a:cs typeface="Times New Roman"/>
              </a:rPr>
              <a:t>do you </a:t>
            </a:r>
            <a:r>
              <a:rPr dirty="0" sz="1450" spc="-10">
                <a:latin typeface="Times New Roman"/>
                <a:cs typeface="Times New Roman"/>
              </a:rPr>
              <a:t>say?" said the tall man, addressing the others.  </a:t>
            </a:r>
            <a:r>
              <a:rPr dirty="0" sz="1450" spc="-50">
                <a:latin typeface="Times New Roman"/>
                <a:cs typeface="Times New Roman"/>
              </a:rPr>
              <a:t>"We</a:t>
            </a:r>
            <a:r>
              <a:rPr dirty="0" sz="1450" spc="145">
                <a:latin typeface="Times New Roman"/>
                <a:cs typeface="Times New Roman"/>
              </a:rPr>
              <a:t> </a:t>
            </a:r>
            <a:r>
              <a:rPr dirty="0" sz="1450" spc="-10">
                <a:latin typeface="Times New Roman"/>
                <a:cs typeface="Times New Roman"/>
              </a:rPr>
              <a:t>have</a:t>
            </a:r>
            <a:r>
              <a:rPr dirty="0" sz="1450" spc="145">
                <a:latin typeface="Times New Roman"/>
                <a:cs typeface="Times New Roman"/>
              </a:rPr>
              <a:t> </a:t>
            </a:r>
            <a:r>
              <a:rPr dirty="0" sz="1450" spc="-10">
                <a:latin typeface="Times New Roman"/>
                <a:cs typeface="Times New Roman"/>
              </a:rPr>
              <a:t>had</a:t>
            </a:r>
            <a:r>
              <a:rPr dirty="0" sz="1450" spc="145">
                <a:latin typeface="Times New Roman"/>
                <a:cs typeface="Times New Roman"/>
              </a:rPr>
              <a:t> </a:t>
            </a:r>
            <a:r>
              <a:rPr dirty="0" sz="1450" spc="-5">
                <a:latin typeface="Times New Roman"/>
                <a:cs typeface="Times New Roman"/>
              </a:rPr>
              <a:t>our</a:t>
            </a:r>
            <a:r>
              <a:rPr dirty="0" sz="1450" spc="145">
                <a:latin typeface="Times New Roman"/>
                <a:cs typeface="Times New Roman"/>
              </a:rPr>
              <a:t> </a:t>
            </a:r>
            <a:r>
              <a:rPr dirty="0" sz="1450" spc="-10">
                <a:latin typeface="Times New Roman"/>
                <a:cs typeface="Times New Roman"/>
              </a:rPr>
              <a:t>evening's</a:t>
            </a:r>
            <a:r>
              <a:rPr dirty="0" sz="1450" spc="145">
                <a:latin typeface="Times New Roman"/>
                <a:cs typeface="Times New Roman"/>
              </a:rPr>
              <a:t> </a:t>
            </a:r>
            <a:r>
              <a:rPr dirty="0" sz="1450" spc="-10">
                <a:latin typeface="Times New Roman"/>
                <a:cs typeface="Times New Roman"/>
              </a:rPr>
              <a:t>frolic;</a:t>
            </a:r>
            <a:r>
              <a:rPr dirty="0" sz="1450" spc="150">
                <a:latin typeface="Times New Roman"/>
                <a:cs typeface="Times New Roman"/>
              </a:rPr>
              <a:t> </a:t>
            </a:r>
            <a:r>
              <a:rPr dirty="0" sz="1450" spc="-10">
                <a:latin typeface="Times New Roman"/>
                <a:cs typeface="Times New Roman"/>
              </a:rPr>
              <a:t>shall</a:t>
            </a:r>
            <a:r>
              <a:rPr dirty="0" sz="1450" spc="145">
                <a:latin typeface="Times New Roman"/>
                <a:cs typeface="Times New Roman"/>
              </a:rPr>
              <a:t> </a:t>
            </a:r>
            <a:r>
              <a:rPr dirty="0" sz="1450" spc="-10">
                <a:latin typeface="Times New Roman"/>
                <a:cs typeface="Times New Roman"/>
              </a:rPr>
              <a:t>we</a:t>
            </a:r>
            <a:r>
              <a:rPr dirty="0" sz="1450" spc="145">
                <a:latin typeface="Times New Roman"/>
                <a:cs typeface="Times New Roman"/>
              </a:rPr>
              <a:t> </a:t>
            </a:r>
            <a:r>
              <a:rPr dirty="0" sz="1450" spc="-10">
                <a:latin typeface="Times New Roman"/>
                <a:cs typeface="Times New Roman"/>
              </a:rPr>
              <a:t>all</a:t>
            </a:r>
            <a:r>
              <a:rPr dirty="0" sz="1450" spc="145">
                <a:latin typeface="Times New Roman"/>
                <a:cs typeface="Times New Roman"/>
              </a:rPr>
              <a:t> </a:t>
            </a:r>
            <a:r>
              <a:rPr dirty="0" sz="1450" spc="-5">
                <a:latin typeface="Times New Roman"/>
                <a:cs typeface="Times New Roman"/>
              </a:rPr>
              <a:t>go</a:t>
            </a:r>
            <a:r>
              <a:rPr dirty="0" sz="1450" spc="145">
                <a:latin typeface="Times New Roman"/>
                <a:cs typeface="Times New Roman"/>
              </a:rPr>
              <a:t> </a:t>
            </a:r>
            <a:r>
              <a:rPr dirty="0" sz="1450" spc="-10">
                <a:latin typeface="Times New Roman"/>
                <a:cs typeface="Times New Roman"/>
              </a:rPr>
              <a:t>homeward</a:t>
            </a:r>
            <a:r>
              <a:rPr dirty="0" sz="1450" spc="150">
                <a:latin typeface="Times New Roman"/>
                <a:cs typeface="Times New Roman"/>
              </a:rPr>
              <a:t> </a:t>
            </a:r>
            <a:r>
              <a:rPr dirty="0" sz="1450" spc="-10">
                <a:latin typeface="Times New Roman"/>
                <a:cs typeface="Times New Roman"/>
              </a:rPr>
              <a:t>peaceably</a:t>
            </a:r>
            <a:r>
              <a:rPr dirty="0" sz="1450" spc="145">
                <a:latin typeface="Times New Roman"/>
                <a:cs typeface="Times New Roman"/>
              </a:rPr>
              <a:t> </a:t>
            </a:r>
            <a:r>
              <a:rPr dirty="0" sz="1450" spc="-10">
                <a:latin typeface="Times New Roman"/>
                <a:cs typeface="Times New Roman"/>
              </a:rPr>
              <a:t>in</a:t>
            </a:r>
            <a:r>
              <a:rPr dirty="0" sz="1450" spc="14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8255">
              <a:lnSpc>
                <a:spcPts val="1730"/>
              </a:lnSpc>
              <a:spcBef>
                <a:spcPts val="155"/>
              </a:spcBef>
            </a:pPr>
            <a:r>
              <a:rPr dirty="0" sz="1450" spc="-5">
                <a:latin typeface="Times New Roman"/>
                <a:cs typeface="Times New Roman"/>
              </a:rPr>
              <a:t>body? </a:t>
            </a:r>
            <a:r>
              <a:rPr dirty="0" sz="1450" spc="-60">
                <a:latin typeface="Times New Roman"/>
                <a:cs typeface="Times New Roman"/>
              </a:rPr>
              <a:t>You </a:t>
            </a:r>
            <a:r>
              <a:rPr dirty="0" sz="1450" spc="-10">
                <a:latin typeface="Times New Roman"/>
                <a:cs typeface="Times New Roman"/>
              </a:rPr>
              <a:t>will think well </a:t>
            </a:r>
            <a:r>
              <a:rPr dirty="0" sz="1450" spc="-5">
                <a:latin typeface="Times New Roman"/>
                <a:cs typeface="Times New Roman"/>
              </a:rPr>
              <a:t>of </a:t>
            </a:r>
            <a:r>
              <a:rPr dirty="0" sz="1450" spc="-10">
                <a:latin typeface="Times New Roman"/>
                <a:cs typeface="Times New Roman"/>
              </a:rPr>
              <a:t>my suggestion in the morning, when </a:t>
            </a:r>
            <a:r>
              <a:rPr dirty="0" sz="1450" spc="-5">
                <a:latin typeface="Times New Roman"/>
                <a:cs typeface="Times New Roman"/>
              </a:rPr>
              <a:t>you </a:t>
            </a:r>
            <a:r>
              <a:rPr dirty="0" sz="1450" spc="-10">
                <a:latin typeface="Times New Roman"/>
                <a:cs typeface="Times New Roman"/>
              </a:rPr>
              <a:t>see the  sun again in innocence and</a:t>
            </a:r>
            <a:r>
              <a:rPr dirty="0" sz="1450" spc="10">
                <a:latin typeface="Times New Roman"/>
                <a:cs typeface="Times New Roman"/>
              </a:rPr>
              <a:t> </a:t>
            </a:r>
            <a:r>
              <a:rPr dirty="0" sz="1450" spc="-20">
                <a:latin typeface="Times New Roman"/>
                <a:cs typeface="Times New Roman"/>
              </a:rPr>
              <a:t>safety."</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 speaker pronounced the last words with an intonation which added to their  force; and his face wore </a:t>
            </a:r>
            <a:r>
              <a:rPr dirty="0" sz="1450" spc="-5">
                <a:latin typeface="Times New Roman"/>
                <a:cs typeface="Times New Roman"/>
              </a:rPr>
              <a:t>a </a:t>
            </a:r>
            <a:r>
              <a:rPr dirty="0" sz="1450" spc="-10">
                <a:latin typeface="Times New Roman"/>
                <a:cs typeface="Times New Roman"/>
              </a:rPr>
              <a:t>singular expression, full </a:t>
            </a:r>
            <a:r>
              <a:rPr dirty="0" sz="1450" spc="-5">
                <a:latin typeface="Times New Roman"/>
                <a:cs typeface="Times New Roman"/>
              </a:rPr>
              <a:t>of </a:t>
            </a:r>
            <a:r>
              <a:rPr dirty="0" sz="1450" spc="-10">
                <a:latin typeface="Times New Roman"/>
                <a:cs typeface="Times New Roman"/>
              </a:rPr>
              <a:t>gravity and significance.  Another </a:t>
            </a:r>
            <a:r>
              <a:rPr dirty="0" sz="1450" spc="-5">
                <a:latin typeface="Times New Roman"/>
                <a:cs typeface="Times New Roman"/>
              </a:rPr>
              <a:t>of </a:t>
            </a:r>
            <a:r>
              <a:rPr dirty="0" sz="1450" spc="-10">
                <a:latin typeface="Times New Roman"/>
                <a:cs typeface="Times New Roman"/>
              </a:rPr>
              <a:t>the company rose </a:t>
            </a:r>
            <a:r>
              <a:rPr dirty="0" sz="1450" spc="-20">
                <a:latin typeface="Times New Roman"/>
                <a:cs typeface="Times New Roman"/>
              </a:rPr>
              <a:t>hastily, </a:t>
            </a:r>
            <a:r>
              <a:rPr dirty="0" sz="1450" spc="-10">
                <a:latin typeface="Times New Roman"/>
                <a:cs typeface="Times New Roman"/>
              </a:rPr>
              <a:t>and, with some appearance </a:t>
            </a:r>
            <a:r>
              <a:rPr dirty="0" sz="1450" spc="-5">
                <a:latin typeface="Times New Roman"/>
                <a:cs typeface="Times New Roman"/>
              </a:rPr>
              <a:t>of </a:t>
            </a:r>
            <a:r>
              <a:rPr dirty="0" sz="1450" spc="-10">
                <a:latin typeface="Times New Roman"/>
                <a:cs typeface="Times New Roman"/>
              </a:rPr>
              <a:t>alarm,  prepared to take his leave. There were only two who held their </a:t>
            </a:r>
            <a:r>
              <a:rPr dirty="0" sz="1450" spc="-5">
                <a:latin typeface="Times New Roman"/>
                <a:cs typeface="Times New Roman"/>
              </a:rPr>
              <a:t>ground,  </a:t>
            </a:r>
            <a:r>
              <a:rPr dirty="0" sz="1450" spc="-10">
                <a:latin typeface="Times New Roman"/>
                <a:cs typeface="Times New Roman"/>
              </a:rPr>
              <a:t>Brackenbury and an old red-nosed cavalry Major; </a:t>
            </a:r>
            <a:r>
              <a:rPr dirty="0" sz="1450" spc="-5">
                <a:latin typeface="Times New Roman"/>
                <a:cs typeface="Times New Roman"/>
              </a:rPr>
              <a:t>but </a:t>
            </a:r>
            <a:r>
              <a:rPr dirty="0" sz="1450" spc="-10">
                <a:latin typeface="Times New Roman"/>
                <a:cs typeface="Times New Roman"/>
              </a:rPr>
              <a:t>these two preserved </a:t>
            </a:r>
            <a:r>
              <a:rPr dirty="0" sz="1450" spc="-5">
                <a:latin typeface="Times New Roman"/>
                <a:cs typeface="Times New Roman"/>
              </a:rPr>
              <a:t>a  </a:t>
            </a:r>
            <a:r>
              <a:rPr dirty="0" sz="1450" spc="-10">
                <a:latin typeface="Times New Roman"/>
                <a:cs typeface="Times New Roman"/>
              </a:rPr>
              <a:t>nonchalant </a:t>
            </a:r>
            <a:r>
              <a:rPr dirty="0" sz="1450" spc="-15">
                <a:latin typeface="Times New Roman"/>
                <a:cs typeface="Times New Roman"/>
              </a:rPr>
              <a:t>demeanour, </a:t>
            </a:r>
            <a:r>
              <a:rPr dirty="0" sz="1450" spc="-10">
                <a:latin typeface="Times New Roman"/>
                <a:cs typeface="Times New Roman"/>
              </a:rPr>
              <a:t>and, beyond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intelligence which they rapidly  exchanged, appeared entirely foreign to the discussion that had just been  terminated.</a:t>
            </a:r>
            <a:endParaRPr sz="1450">
              <a:latin typeface="Times New Roman"/>
              <a:cs typeface="Times New Roman"/>
            </a:endParaRPr>
          </a:p>
          <a:p>
            <a:pPr algn="just" marL="12700" marR="5080">
              <a:lnSpc>
                <a:spcPts val="1730"/>
              </a:lnSpc>
              <a:spcBef>
                <a:spcPts val="855"/>
              </a:spcBef>
            </a:pPr>
            <a:r>
              <a:rPr dirty="0" sz="1450" spc="-35">
                <a:latin typeface="Times New Roman"/>
                <a:cs typeface="Times New Roman"/>
              </a:rPr>
              <a:t>Mr. </a:t>
            </a:r>
            <a:r>
              <a:rPr dirty="0" sz="1450" spc="-10">
                <a:latin typeface="Times New Roman"/>
                <a:cs typeface="Times New Roman"/>
              </a:rPr>
              <a:t>Morris conducted the deserters as far as the </a:t>
            </a:r>
            <a:r>
              <a:rPr dirty="0" sz="1450" spc="-20">
                <a:latin typeface="Times New Roman"/>
                <a:cs typeface="Times New Roman"/>
              </a:rPr>
              <a:t>door,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closed </a:t>
            </a:r>
            <a:r>
              <a:rPr dirty="0" sz="1450" spc="-5">
                <a:latin typeface="Times New Roman"/>
                <a:cs typeface="Times New Roman"/>
              </a:rPr>
              <a:t>upon  </a:t>
            </a:r>
            <a:r>
              <a:rPr dirty="0" sz="1450" spc="-10">
                <a:latin typeface="Times New Roman"/>
                <a:cs typeface="Times New Roman"/>
              </a:rPr>
              <a:t>their heels; then </a:t>
            </a:r>
            <a:r>
              <a:rPr dirty="0" sz="1450" spc="-5">
                <a:latin typeface="Times New Roman"/>
                <a:cs typeface="Times New Roman"/>
              </a:rPr>
              <a:t>he </a:t>
            </a:r>
            <a:r>
              <a:rPr dirty="0" sz="1450" spc="-10">
                <a:latin typeface="Times New Roman"/>
                <a:cs typeface="Times New Roman"/>
              </a:rPr>
              <a:t>turned </a:t>
            </a:r>
            <a:r>
              <a:rPr dirty="0" sz="1450" spc="-5">
                <a:latin typeface="Times New Roman"/>
                <a:cs typeface="Times New Roman"/>
              </a:rPr>
              <a:t>round, </a:t>
            </a:r>
            <a:r>
              <a:rPr dirty="0" sz="1450" spc="-10">
                <a:latin typeface="Times New Roman"/>
                <a:cs typeface="Times New Roman"/>
              </a:rPr>
              <a:t>disclosing </a:t>
            </a:r>
            <a:r>
              <a:rPr dirty="0" sz="1450" spc="-5">
                <a:latin typeface="Times New Roman"/>
                <a:cs typeface="Times New Roman"/>
              </a:rPr>
              <a:t>a </a:t>
            </a:r>
            <a:r>
              <a:rPr dirty="0" sz="1450" spc="-10">
                <a:latin typeface="Times New Roman"/>
                <a:cs typeface="Times New Roman"/>
              </a:rPr>
              <a:t>countenance </a:t>
            </a:r>
            <a:r>
              <a:rPr dirty="0" sz="1450" spc="-5">
                <a:latin typeface="Times New Roman"/>
                <a:cs typeface="Times New Roman"/>
              </a:rPr>
              <a:t>of </a:t>
            </a:r>
            <a:r>
              <a:rPr dirty="0" sz="1450" spc="-10">
                <a:latin typeface="Times New Roman"/>
                <a:cs typeface="Times New Roman"/>
              </a:rPr>
              <a:t>mingled relief  and animation, and addressed the two </a:t>
            </a:r>
            <a:r>
              <a:rPr dirty="0" sz="1450" spc="-15">
                <a:latin typeface="Times New Roman"/>
                <a:cs typeface="Times New Roman"/>
              </a:rPr>
              <a:t>officers </a:t>
            </a:r>
            <a:r>
              <a:rPr dirty="0" sz="1450" spc="-10">
                <a:latin typeface="Times New Roman"/>
                <a:cs typeface="Times New Roman"/>
              </a:rPr>
              <a:t>as</a:t>
            </a:r>
            <a:r>
              <a:rPr dirty="0" sz="1450" spc="45">
                <a:latin typeface="Times New Roman"/>
                <a:cs typeface="Times New Roman"/>
              </a:rPr>
              <a:t> </a:t>
            </a:r>
            <a:r>
              <a:rPr dirty="0" sz="1450" spc="-10">
                <a:latin typeface="Times New Roman"/>
                <a:cs typeface="Times New Roman"/>
              </a:rPr>
              <a:t>follows.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have chosen my men like Joshua in the Bible," said </a:t>
            </a:r>
            <a:r>
              <a:rPr dirty="0" sz="1450" spc="-35">
                <a:latin typeface="Times New Roman"/>
                <a:cs typeface="Times New Roman"/>
              </a:rPr>
              <a:t>Mr. </a:t>
            </a:r>
            <a:r>
              <a:rPr dirty="0" sz="1450" spc="-10">
                <a:latin typeface="Times New Roman"/>
                <a:cs typeface="Times New Roman"/>
              </a:rPr>
              <a:t>Morris, "and </a:t>
            </a:r>
            <a:r>
              <a:rPr dirty="0" sz="1450" spc="-5">
                <a:latin typeface="Times New Roman"/>
                <a:cs typeface="Times New Roman"/>
              </a:rPr>
              <a:t>I </a:t>
            </a:r>
            <a:r>
              <a:rPr dirty="0" sz="1450" spc="-10">
                <a:latin typeface="Times New Roman"/>
                <a:cs typeface="Times New Roman"/>
              </a:rPr>
              <a:t>now  believe </a:t>
            </a:r>
            <a:r>
              <a:rPr dirty="0" sz="1450" spc="-5">
                <a:latin typeface="Times New Roman"/>
                <a:cs typeface="Times New Roman"/>
              </a:rPr>
              <a:t>I </a:t>
            </a:r>
            <a:r>
              <a:rPr dirty="0" sz="1450" spc="-10">
                <a:latin typeface="Times New Roman"/>
                <a:cs typeface="Times New Roman"/>
              </a:rPr>
              <a:t>have the pick </a:t>
            </a:r>
            <a:r>
              <a:rPr dirty="0" sz="1450" spc="-5">
                <a:latin typeface="Times New Roman"/>
                <a:cs typeface="Times New Roman"/>
              </a:rPr>
              <a:t>of </a:t>
            </a:r>
            <a:r>
              <a:rPr dirty="0" sz="1450" spc="-10">
                <a:latin typeface="Times New Roman"/>
                <a:cs typeface="Times New Roman"/>
              </a:rPr>
              <a:t>London. </a:t>
            </a:r>
            <a:r>
              <a:rPr dirty="0" sz="1450" spc="-45">
                <a:latin typeface="Times New Roman"/>
                <a:cs typeface="Times New Roman"/>
              </a:rPr>
              <a:t>Your </a:t>
            </a:r>
            <a:r>
              <a:rPr dirty="0" sz="1450" spc="-10">
                <a:latin typeface="Times New Roman"/>
                <a:cs typeface="Times New Roman"/>
              </a:rPr>
              <a:t>appearance pleased my hansom  cabmen; then it delighted me; </a:t>
            </a:r>
            <a:r>
              <a:rPr dirty="0" sz="1450" spc="-5">
                <a:latin typeface="Times New Roman"/>
                <a:cs typeface="Times New Roman"/>
              </a:rPr>
              <a:t>I </a:t>
            </a:r>
            <a:r>
              <a:rPr dirty="0" sz="1450" spc="-10">
                <a:latin typeface="Times New Roman"/>
                <a:cs typeface="Times New Roman"/>
              </a:rPr>
              <a:t>have watched </a:t>
            </a:r>
            <a:r>
              <a:rPr dirty="0" sz="1450" spc="-5">
                <a:latin typeface="Times New Roman"/>
                <a:cs typeface="Times New Roman"/>
              </a:rPr>
              <a:t>your </a:t>
            </a:r>
            <a:r>
              <a:rPr dirty="0" sz="1450" spc="-10">
                <a:latin typeface="Times New Roman"/>
                <a:cs typeface="Times New Roman"/>
              </a:rPr>
              <a:t>behaviour in </a:t>
            </a:r>
            <a:r>
              <a:rPr dirty="0" sz="1450" spc="-5">
                <a:latin typeface="Times New Roman"/>
                <a:cs typeface="Times New Roman"/>
              </a:rPr>
              <a:t>a </a:t>
            </a:r>
            <a:r>
              <a:rPr dirty="0" sz="1450" spc="-10">
                <a:latin typeface="Times New Roman"/>
                <a:cs typeface="Times New Roman"/>
              </a:rPr>
              <a:t>strange  </a:t>
            </a:r>
            <a:r>
              <a:rPr dirty="0" sz="1450" spc="-20">
                <a:latin typeface="Times New Roman"/>
                <a:cs typeface="Times New Roman"/>
              </a:rPr>
              <a:t>company, </a:t>
            </a:r>
            <a:r>
              <a:rPr dirty="0" sz="1450" spc="-10">
                <a:latin typeface="Times New Roman"/>
                <a:cs typeface="Times New Roman"/>
              </a:rPr>
              <a:t>and under the most unusual circumstances: </a:t>
            </a:r>
            <a:r>
              <a:rPr dirty="0" sz="1450" spc="-5">
                <a:latin typeface="Times New Roman"/>
                <a:cs typeface="Times New Roman"/>
              </a:rPr>
              <a:t>I </a:t>
            </a:r>
            <a:r>
              <a:rPr dirty="0" sz="1450" spc="-10">
                <a:latin typeface="Times New Roman"/>
                <a:cs typeface="Times New Roman"/>
              </a:rPr>
              <a:t>have studied how </a:t>
            </a:r>
            <a:r>
              <a:rPr dirty="0" sz="1450" spc="-5">
                <a:latin typeface="Times New Roman"/>
                <a:cs typeface="Times New Roman"/>
              </a:rPr>
              <a:t>you  </a:t>
            </a:r>
            <a:r>
              <a:rPr dirty="0" sz="1450" spc="-10">
                <a:latin typeface="Times New Roman"/>
                <a:cs typeface="Times New Roman"/>
              </a:rPr>
              <a:t>played and how </a:t>
            </a:r>
            <a:r>
              <a:rPr dirty="0" sz="1450" spc="-5">
                <a:latin typeface="Times New Roman"/>
                <a:cs typeface="Times New Roman"/>
              </a:rPr>
              <a:t>you </a:t>
            </a:r>
            <a:r>
              <a:rPr dirty="0" sz="1450" spc="-10">
                <a:latin typeface="Times New Roman"/>
                <a:cs typeface="Times New Roman"/>
              </a:rPr>
              <a:t>bore </a:t>
            </a:r>
            <a:r>
              <a:rPr dirty="0" sz="1450" spc="-5">
                <a:latin typeface="Times New Roman"/>
                <a:cs typeface="Times New Roman"/>
              </a:rPr>
              <a:t>your </a:t>
            </a:r>
            <a:r>
              <a:rPr dirty="0" sz="1450" spc="-10">
                <a:latin typeface="Times New Roman"/>
                <a:cs typeface="Times New Roman"/>
              </a:rPr>
              <a:t>losses; </a:t>
            </a:r>
            <a:r>
              <a:rPr dirty="0" sz="1450" spc="-25">
                <a:latin typeface="Times New Roman"/>
                <a:cs typeface="Times New Roman"/>
              </a:rPr>
              <a:t>lastly,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put you </a:t>
            </a:r>
            <a:r>
              <a:rPr dirty="0" sz="1450" spc="-10">
                <a:latin typeface="Times New Roman"/>
                <a:cs typeface="Times New Roman"/>
              </a:rPr>
              <a:t>to the test </a:t>
            </a:r>
            <a:r>
              <a:rPr dirty="0" sz="1450" spc="-5">
                <a:latin typeface="Times New Roman"/>
                <a:cs typeface="Times New Roman"/>
              </a:rPr>
              <a:t>of a  </a:t>
            </a:r>
            <a:r>
              <a:rPr dirty="0" sz="1450" spc="-10">
                <a:latin typeface="Times New Roman"/>
                <a:cs typeface="Times New Roman"/>
              </a:rPr>
              <a:t>staggering announcement, and </a:t>
            </a:r>
            <a:r>
              <a:rPr dirty="0" sz="1450" spc="-5">
                <a:latin typeface="Times New Roman"/>
                <a:cs typeface="Times New Roman"/>
              </a:rPr>
              <a:t>you </a:t>
            </a:r>
            <a:r>
              <a:rPr dirty="0" sz="1450" spc="-10">
                <a:latin typeface="Times New Roman"/>
                <a:cs typeface="Times New Roman"/>
              </a:rPr>
              <a:t>received it like an invitation to </a:t>
            </a:r>
            <a:r>
              <a:rPr dirty="0" sz="1450" spc="-20">
                <a:latin typeface="Times New Roman"/>
                <a:cs typeface="Times New Roman"/>
              </a:rPr>
              <a:t>dinner.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for </a:t>
            </a:r>
            <a:r>
              <a:rPr dirty="0" sz="1450" spc="-5">
                <a:latin typeface="Times New Roman"/>
                <a:cs typeface="Times New Roman"/>
              </a:rPr>
              <a:t>nothing," he </a:t>
            </a:r>
            <a:r>
              <a:rPr dirty="0" sz="1450" spc="-10">
                <a:latin typeface="Times New Roman"/>
                <a:cs typeface="Times New Roman"/>
              </a:rPr>
              <a:t>cried, "that </a:t>
            </a:r>
            <a:r>
              <a:rPr dirty="0" sz="1450" spc="-5">
                <a:latin typeface="Times New Roman"/>
                <a:cs typeface="Times New Roman"/>
              </a:rPr>
              <a:t>I </a:t>
            </a:r>
            <a:r>
              <a:rPr dirty="0" sz="1450" spc="-10">
                <a:latin typeface="Times New Roman"/>
                <a:cs typeface="Times New Roman"/>
              </a:rPr>
              <a:t>have been for years the companion and the  </a:t>
            </a:r>
            <a:r>
              <a:rPr dirty="0" sz="1450" spc="-5">
                <a:latin typeface="Times New Roman"/>
                <a:cs typeface="Times New Roman"/>
              </a:rPr>
              <a:t>pupil of </a:t>
            </a:r>
            <a:r>
              <a:rPr dirty="0" sz="1450" spc="-10">
                <a:latin typeface="Times New Roman"/>
                <a:cs typeface="Times New Roman"/>
              </a:rPr>
              <a:t>the bravest and wisest potentate in</a:t>
            </a:r>
            <a:r>
              <a:rPr dirty="0" sz="1450" spc="25">
                <a:latin typeface="Times New Roman"/>
                <a:cs typeface="Times New Roman"/>
              </a:rPr>
              <a:t> </a:t>
            </a:r>
            <a:r>
              <a:rPr dirty="0" sz="1450" spc="-10">
                <a:latin typeface="Times New Roman"/>
                <a:cs typeface="Times New Roman"/>
              </a:rPr>
              <a:t>Europe."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"At the </a:t>
            </a:r>
            <a:r>
              <a:rPr dirty="0" sz="1450" spc="-15">
                <a:latin typeface="Times New Roman"/>
                <a:cs typeface="Times New Roman"/>
              </a:rPr>
              <a:t>affair </a:t>
            </a:r>
            <a:r>
              <a:rPr dirty="0" sz="1450" spc="-5">
                <a:latin typeface="Times New Roman"/>
                <a:cs typeface="Times New Roman"/>
              </a:rPr>
              <a:t>of </a:t>
            </a:r>
            <a:r>
              <a:rPr dirty="0" sz="1450" spc="-10">
                <a:latin typeface="Times New Roman"/>
                <a:cs typeface="Times New Roman"/>
              </a:rPr>
              <a:t>Bunderchang," observed the </a:t>
            </a:r>
            <a:r>
              <a:rPr dirty="0" sz="1450" spc="-20">
                <a:latin typeface="Times New Roman"/>
                <a:cs typeface="Times New Roman"/>
              </a:rPr>
              <a:t>Major, </a:t>
            </a:r>
            <a:r>
              <a:rPr dirty="0" sz="1450" spc="-10">
                <a:latin typeface="Times New Roman"/>
                <a:cs typeface="Times New Roman"/>
              </a:rPr>
              <a:t>"I asked for twelve  volunteers, and every trooper in the ranks replied to my appeal. But </a:t>
            </a:r>
            <a:r>
              <a:rPr dirty="0" sz="1450" spc="-5">
                <a:latin typeface="Times New Roman"/>
                <a:cs typeface="Times New Roman"/>
              </a:rPr>
              <a:t>a </a:t>
            </a:r>
            <a:r>
              <a:rPr dirty="0" sz="1450" spc="-10">
                <a:latin typeface="Times New Roman"/>
                <a:cs typeface="Times New Roman"/>
              </a:rPr>
              <a:t>gaming  party is </a:t>
            </a:r>
            <a:r>
              <a:rPr dirty="0" sz="1450" spc="-5">
                <a:latin typeface="Times New Roman"/>
                <a:cs typeface="Times New Roman"/>
              </a:rPr>
              <a:t>not </a:t>
            </a:r>
            <a:r>
              <a:rPr dirty="0" sz="1450" spc="-10">
                <a:latin typeface="Times New Roman"/>
                <a:cs typeface="Times New Roman"/>
              </a:rPr>
              <a:t>the same thing as </a:t>
            </a:r>
            <a:r>
              <a:rPr dirty="0" sz="1450" spc="-5">
                <a:latin typeface="Times New Roman"/>
                <a:cs typeface="Times New Roman"/>
              </a:rPr>
              <a:t>a </a:t>
            </a:r>
            <a:r>
              <a:rPr dirty="0" sz="1450" spc="-10">
                <a:latin typeface="Times New Roman"/>
                <a:cs typeface="Times New Roman"/>
              </a:rPr>
              <a:t>regiment under fire. </a:t>
            </a:r>
            <a:r>
              <a:rPr dirty="0" sz="1450" spc="-60">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pleased, </a:t>
            </a:r>
            <a:r>
              <a:rPr dirty="0" sz="1450" spc="-5">
                <a:latin typeface="Times New Roman"/>
                <a:cs typeface="Times New Roman"/>
              </a:rPr>
              <a:t>I  </a:t>
            </a:r>
            <a:r>
              <a:rPr dirty="0" sz="1450" spc="-10">
                <a:latin typeface="Times New Roman"/>
                <a:cs typeface="Times New Roman"/>
              </a:rPr>
              <a:t>suppose, to have found two, and two who will </a:t>
            </a:r>
            <a:r>
              <a:rPr dirty="0" sz="1450" spc="-5">
                <a:latin typeface="Times New Roman"/>
                <a:cs typeface="Times New Roman"/>
              </a:rPr>
              <a:t>not </a:t>
            </a:r>
            <a:r>
              <a:rPr dirty="0" sz="1450" spc="-10">
                <a:latin typeface="Times New Roman"/>
                <a:cs typeface="Times New Roman"/>
              </a:rPr>
              <a:t>fail </a:t>
            </a:r>
            <a:r>
              <a:rPr dirty="0" sz="1450" spc="-5">
                <a:latin typeface="Times New Roman"/>
                <a:cs typeface="Times New Roman"/>
              </a:rPr>
              <a:t>you </a:t>
            </a:r>
            <a:r>
              <a:rPr dirty="0" sz="1450" spc="-10">
                <a:latin typeface="Times New Roman"/>
                <a:cs typeface="Times New Roman"/>
              </a:rPr>
              <a:t>at </a:t>
            </a:r>
            <a:r>
              <a:rPr dirty="0" sz="1450" spc="-5">
                <a:latin typeface="Times New Roman"/>
                <a:cs typeface="Times New Roman"/>
              </a:rPr>
              <a:t>a push. </a:t>
            </a:r>
            <a:r>
              <a:rPr dirty="0" sz="1450" spc="-10">
                <a:latin typeface="Times New Roman"/>
                <a:cs typeface="Times New Roman"/>
              </a:rPr>
              <a:t>As for the  pair who ran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count them among the most pitiful </a:t>
            </a:r>
            <a:r>
              <a:rPr dirty="0" sz="1450" spc="-5">
                <a:latin typeface="Times New Roman"/>
                <a:cs typeface="Times New Roman"/>
              </a:rPr>
              <a:t>hounds I </a:t>
            </a:r>
            <a:r>
              <a:rPr dirty="0" sz="1450" spc="-10">
                <a:latin typeface="Times New Roman"/>
                <a:cs typeface="Times New Roman"/>
              </a:rPr>
              <a:t>ever met  with. Lieutenant Rich," </a:t>
            </a:r>
            <a:r>
              <a:rPr dirty="0" sz="1450" spc="-5">
                <a:latin typeface="Times New Roman"/>
                <a:cs typeface="Times New Roman"/>
              </a:rPr>
              <a:t>he </a:t>
            </a:r>
            <a:r>
              <a:rPr dirty="0" sz="1450" spc="-10">
                <a:latin typeface="Times New Roman"/>
                <a:cs typeface="Times New Roman"/>
              </a:rPr>
              <a:t>added, addressing </a:t>
            </a:r>
            <a:r>
              <a:rPr dirty="0" sz="1450" spc="-15">
                <a:latin typeface="Times New Roman"/>
                <a:cs typeface="Times New Roman"/>
              </a:rPr>
              <a:t>Brackenbury, </a:t>
            </a:r>
            <a:r>
              <a:rPr dirty="0" sz="1450" spc="-10">
                <a:latin typeface="Times New Roman"/>
                <a:cs typeface="Times New Roman"/>
              </a:rPr>
              <a:t>"I have heard  much </a:t>
            </a:r>
            <a:r>
              <a:rPr dirty="0" sz="1450" spc="-5">
                <a:latin typeface="Times New Roman"/>
                <a:cs typeface="Times New Roman"/>
              </a:rPr>
              <a:t>of you of </a:t>
            </a:r>
            <a:r>
              <a:rPr dirty="0" sz="1450" spc="-10">
                <a:latin typeface="Times New Roman"/>
                <a:cs typeface="Times New Roman"/>
              </a:rPr>
              <a:t>late; and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doubt but you </a:t>
            </a:r>
            <a:r>
              <a:rPr dirty="0" sz="1450" spc="-10">
                <a:latin typeface="Times New Roman"/>
                <a:cs typeface="Times New Roman"/>
              </a:rPr>
              <a:t>have also heard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am  Major O'Rooke."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And the veteran tendered his hand, which was red and tremulous, to the </a:t>
            </a:r>
            <a:r>
              <a:rPr dirty="0" sz="1450" spc="-5">
                <a:latin typeface="Times New Roman"/>
                <a:cs typeface="Times New Roman"/>
              </a:rPr>
              <a:t>young  </a:t>
            </a:r>
            <a:r>
              <a:rPr dirty="0" sz="1450" spc="-10">
                <a:latin typeface="Times New Roman"/>
                <a:cs typeface="Times New Roman"/>
              </a:rPr>
              <a:t>Lieutenant.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"Who has not?" answered</a:t>
            </a:r>
            <a:r>
              <a:rPr dirty="0" sz="1450" spc="5">
                <a:latin typeface="Times New Roman"/>
                <a:cs typeface="Times New Roman"/>
              </a:rPr>
              <a:t> </a:t>
            </a:r>
            <a:r>
              <a:rPr dirty="0" sz="1450" spc="-15">
                <a:latin typeface="Times New Roman"/>
                <a:cs typeface="Times New Roman"/>
              </a:rPr>
              <a:t>Brackenbury.</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"When this little matter is settled," said </a:t>
            </a:r>
            <a:r>
              <a:rPr dirty="0" sz="1450" spc="-35">
                <a:latin typeface="Times New Roman"/>
                <a:cs typeface="Times New Roman"/>
              </a:rPr>
              <a:t>Mr. </a:t>
            </a:r>
            <a:r>
              <a:rPr dirty="0" sz="1450" spc="-10">
                <a:latin typeface="Times New Roman"/>
                <a:cs typeface="Times New Roman"/>
              </a:rPr>
              <a:t>Morris, "you will think </a:t>
            </a:r>
            <a:r>
              <a:rPr dirty="0" sz="1450" spc="-5">
                <a:latin typeface="Times New Roman"/>
                <a:cs typeface="Times New Roman"/>
              </a:rPr>
              <a:t>I </a:t>
            </a:r>
            <a:r>
              <a:rPr dirty="0" sz="1450" spc="-10">
                <a:latin typeface="Times New Roman"/>
                <a:cs typeface="Times New Roman"/>
              </a:rPr>
              <a:t>have  sufficiently rewarded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could </a:t>
            </a:r>
            <a:r>
              <a:rPr dirty="0" sz="1450" spc="-15">
                <a:latin typeface="Times New Roman"/>
                <a:cs typeface="Times New Roman"/>
              </a:rPr>
              <a:t>offer </a:t>
            </a:r>
            <a:r>
              <a:rPr dirty="0" sz="1450" spc="-10">
                <a:latin typeface="Times New Roman"/>
                <a:cs typeface="Times New Roman"/>
              </a:rPr>
              <a:t>neither </a:t>
            </a:r>
            <a:r>
              <a:rPr dirty="0" sz="1450" spc="-5">
                <a:latin typeface="Times New Roman"/>
                <a:cs typeface="Times New Roman"/>
              </a:rPr>
              <a:t>a </a:t>
            </a:r>
            <a:r>
              <a:rPr dirty="0" sz="1450" spc="-10">
                <a:latin typeface="Times New Roman"/>
                <a:cs typeface="Times New Roman"/>
              </a:rPr>
              <a:t>more valuable service  than to make him acquainted with the</a:t>
            </a:r>
            <a:r>
              <a:rPr dirty="0" sz="1450" spc="2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said Major O'Rooke, "is it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duel?"</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"A duel after </a:t>
            </a:r>
            <a:r>
              <a:rPr dirty="0" sz="1450" spc="-5">
                <a:latin typeface="Times New Roman"/>
                <a:cs typeface="Times New Roman"/>
              </a:rPr>
              <a:t>a </a:t>
            </a:r>
            <a:r>
              <a:rPr dirty="0" sz="1450" spc="-10">
                <a:latin typeface="Times New Roman"/>
                <a:cs typeface="Times New Roman"/>
              </a:rPr>
              <a:t>fashion," replied </a:t>
            </a:r>
            <a:r>
              <a:rPr dirty="0" sz="1450" spc="-35">
                <a:latin typeface="Times New Roman"/>
                <a:cs typeface="Times New Roman"/>
              </a:rPr>
              <a:t>Mr. </a:t>
            </a:r>
            <a:r>
              <a:rPr dirty="0" sz="1450" spc="-10">
                <a:latin typeface="Times New Roman"/>
                <a:cs typeface="Times New Roman"/>
              </a:rPr>
              <a:t>Morris, "a duel with unknown and  dangerous</a:t>
            </a:r>
            <a:r>
              <a:rPr dirty="0" sz="1450" spc="25">
                <a:latin typeface="Times New Roman"/>
                <a:cs typeface="Times New Roman"/>
              </a:rPr>
              <a:t> </a:t>
            </a:r>
            <a:r>
              <a:rPr dirty="0" sz="1450" spc="-10">
                <a:latin typeface="Times New Roman"/>
                <a:cs typeface="Times New Roman"/>
              </a:rPr>
              <a:t>enemies,</a:t>
            </a:r>
            <a:r>
              <a:rPr dirty="0" sz="1450" spc="2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as</a:t>
            </a:r>
            <a:r>
              <a:rPr dirty="0" sz="1450" spc="25">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gravely</a:t>
            </a:r>
            <a:r>
              <a:rPr dirty="0" sz="1450" spc="30">
                <a:latin typeface="Times New Roman"/>
                <a:cs typeface="Times New Roman"/>
              </a:rPr>
              <a:t> </a:t>
            </a:r>
            <a:r>
              <a:rPr dirty="0" sz="1450" spc="-20">
                <a:latin typeface="Times New Roman"/>
                <a:cs typeface="Times New Roman"/>
              </a:rPr>
              <a:t>fear,</a:t>
            </a:r>
            <a:r>
              <a:rPr dirty="0" sz="1450" spc="25">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duel</a:t>
            </a:r>
            <a:r>
              <a:rPr dirty="0" sz="1450" spc="30">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death.</a:t>
            </a:r>
            <a:r>
              <a:rPr dirty="0" sz="1450" spc="30">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must</a:t>
            </a:r>
            <a:r>
              <a:rPr dirty="0" sz="1450" spc="25">
                <a:latin typeface="Times New Roman"/>
                <a:cs typeface="Times New Roman"/>
              </a:rPr>
              <a:t> </a:t>
            </a:r>
            <a:r>
              <a:rPr dirty="0" sz="1450" spc="-10">
                <a:latin typeface="Times New Roman"/>
                <a:cs typeface="Times New Roman"/>
              </a:rPr>
              <a:t>ask</a:t>
            </a:r>
            <a:r>
              <a:rPr dirty="0" sz="1450" spc="30">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463550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he </a:t>
            </a:r>
            <a:r>
              <a:rPr dirty="0" sz="1450" spc="-10">
                <a:latin typeface="Times New Roman"/>
                <a:cs typeface="Times New Roman"/>
              </a:rPr>
              <a:t>continued, "to call me Morris </a:t>
            </a:r>
            <a:r>
              <a:rPr dirty="0" sz="1450" spc="-5">
                <a:latin typeface="Times New Roman"/>
                <a:cs typeface="Times New Roman"/>
              </a:rPr>
              <a:t>no </a:t>
            </a:r>
            <a:r>
              <a:rPr dirty="0" sz="1450" spc="-10">
                <a:latin typeface="Times New Roman"/>
                <a:cs typeface="Times New Roman"/>
              </a:rPr>
              <a:t>longer; call me, if </a:t>
            </a:r>
            <a:r>
              <a:rPr dirty="0" sz="1450" spc="-5">
                <a:latin typeface="Times New Roman"/>
                <a:cs typeface="Times New Roman"/>
              </a:rPr>
              <a:t>you </a:t>
            </a:r>
            <a:r>
              <a:rPr dirty="0" sz="1450" spc="-10">
                <a:latin typeface="Times New Roman"/>
                <a:cs typeface="Times New Roman"/>
              </a:rPr>
              <a:t>please,  Hammersmith; my real name, as well as that </a:t>
            </a:r>
            <a:r>
              <a:rPr dirty="0" sz="1450" spc="-5">
                <a:latin typeface="Times New Roman"/>
                <a:cs typeface="Times New Roman"/>
              </a:rPr>
              <a:t>of </a:t>
            </a:r>
            <a:r>
              <a:rPr dirty="0" sz="1450" spc="-10">
                <a:latin typeface="Times New Roman"/>
                <a:cs typeface="Times New Roman"/>
              </a:rPr>
              <a:t>another person to whom </a:t>
            </a:r>
            <a:r>
              <a:rPr dirty="0" sz="1450" spc="-5">
                <a:latin typeface="Times New Roman"/>
                <a:cs typeface="Times New Roman"/>
              </a:rPr>
              <a:t>I  hope </a:t>
            </a:r>
            <a:r>
              <a:rPr dirty="0" sz="1450" spc="-10">
                <a:latin typeface="Times New Roman"/>
                <a:cs typeface="Times New Roman"/>
              </a:rPr>
              <a:t>to present </a:t>
            </a:r>
            <a:r>
              <a:rPr dirty="0" sz="1450" spc="-5">
                <a:latin typeface="Times New Roman"/>
                <a:cs typeface="Times New Roman"/>
              </a:rPr>
              <a:t>you </a:t>
            </a:r>
            <a:r>
              <a:rPr dirty="0" sz="1450" spc="-10">
                <a:latin typeface="Times New Roman"/>
                <a:cs typeface="Times New Roman"/>
              </a:rPr>
              <a:t>before </a:t>
            </a:r>
            <a:r>
              <a:rPr dirty="0" sz="1450" spc="-5">
                <a:latin typeface="Times New Roman"/>
                <a:cs typeface="Times New Roman"/>
              </a:rPr>
              <a:t>long, you </a:t>
            </a:r>
            <a:r>
              <a:rPr dirty="0" sz="1450" spc="-10">
                <a:latin typeface="Times New Roman"/>
                <a:cs typeface="Times New Roman"/>
              </a:rPr>
              <a:t>will gratify me </a:t>
            </a:r>
            <a:r>
              <a:rPr dirty="0" sz="1450" spc="-5">
                <a:latin typeface="Times New Roman"/>
                <a:cs typeface="Times New Roman"/>
              </a:rPr>
              <a:t>by not </a:t>
            </a:r>
            <a:r>
              <a:rPr dirty="0" sz="1450" spc="-10">
                <a:latin typeface="Times New Roman"/>
                <a:cs typeface="Times New Roman"/>
              </a:rPr>
              <a:t>asking and </a:t>
            </a:r>
            <a:r>
              <a:rPr dirty="0" sz="1450" spc="-5">
                <a:latin typeface="Times New Roman"/>
                <a:cs typeface="Times New Roman"/>
              </a:rPr>
              <a:t>not  </a:t>
            </a:r>
            <a:r>
              <a:rPr dirty="0" sz="1450" spc="-10">
                <a:latin typeface="Times New Roman"/>
                <a:cs typeface="Times New Roman"/>
              </a:rPr>
              <a:t>seeking to discover for yourselves. Three days ago the person </a:t>
            </a:r>
            <a:r>
              <a:rPr dirty="0" sz="1450" spc="-5">
                <a:latin typeface="Times New Roman"/>
                <a:cs typeface="Times New Roman"/>
              </a:rPr>
              <a:t>of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speak  disappeared suddenly from home; and, until this morning, </a:t>
            </a:r>
            <a:r>
              <a:rPr dirty="0" sz="1450" spc="-5">
                <a:latin typeface="Times New Roman"/>
                <a:cs typeface="Times New Roman"/>
              </a:rPr>
              <a:t>I </a:t>
            </a:r>
            <a:r>
              <a:rPr dirty="0" sz="1450" spc="-10">
                <a:latin typeface="Times New Roman"/>
                <a:cs typeface="Times New Roman"/>
              </a:rPr>
              <a:t>received </a:t>
            </a:r>
            <a:r>
              <a:rPr dirty="0" sz="1450" spc="-5">
                <a:latin typeface="Times New Roman"/>
                <a:cs typeface="Times New Roman"/>
              </a:rPr>
              <a:t>no hint of  </a:t>
            </a:r>
            <a:r>
              <a:rPr dirty="0" sz="1450" spc="-10">
                <a:latin typeface="Times New Roman"/>
                <a:cs typeface="Times New Roman"/>
              </a:rPr>
              <a:t>his situation. </a:t>
            </a:r>
            <a:r>
              <a:rPr dirty="0" sz="1450" spc="-60">
                <a:latin typeface="Times New Roman"/>
                <a:cs typeface="Times New Roman"/>
              </a:rPr>
              <a:t>You </a:t>
            </a:r>
            <a:r>
              <a:rPr dirty="0" sz="1450" spc="-10">
                <a:latin typeface="Times New Roman"/>
                <a:cs typeface="Times New Roman"/>
              </a:rPr>
              <a:t>will fancy my alarm when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is engaged </a:t>
            </a:r>
            <a:r>
              <a:rPr dirty="0" sz="1450" spc="-5">
                <a:latin typeface="Times New Roman"/>
                <a:cs typeface="Times New Roman"/>
              </a:rPr>
              <a:t>upon  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private justice. Bound </a:t>
            </a:r>
            <a:r>
              <a:rPr dirty="0" sz="1450" spc="-5">
                <a:latin typeface="Times New Roman"/>
                <a:cs typeface="Times New Roman"/>
              </a:rPr>
              <a:t>by </a:t>
            </a:r>
            <a:r>
              <a:rPr dirty="0" sz="1450" spc="-10">
                <a:latin typeface="Times New Roman"/>
                <a:cs typeface="Times New Roman"/>
              </a:rPr>
              <a:t>an unhappy oath, too lightly sworn, </a:t>
            </a:r>
            <a:r>
              <a:rPr dirty="0" sz="1450" spc="-5">
                <a:latin typeface="Times New Roman"/>
                <a:cs typeface="Times New Roman"/>
              </a:rPr>
              <a:t>he  </a:t>
            </a:r>
            <a:r>
              <a:rPr dirty="0" sz="1450" spc="-10">
                <a:latin typeface="Times New Roman"/>
                <a:cs typeface="Times New Roman"/>
              </a:rPr>
              <a:t>finds it </a:t>
            </a:r>
            <a:r>
              <a:rPr dirty="0" sz="1450" spc="-20">
                <a:latin typeface="Times New Roman"/>
                <a:cs typeface="Times New Roman"/>
              </a:rPr>
              <a:t>necessary, </a:t>
            </a:r>
            <a:r>
              <a:rPr dirty="0" sz="1450" spc="-10">
                <a:latin typeface="Times New Roman"/>
                <a:cs typeface="Times New Roman"/>
              </a:rPr>
              <a:t>without the help </a:t>
            </a:r>
            <a:r>
              <a:rPr dirty="0" sz="1450" spc="-5">
                <a:latin typeface="Times New Roman"/>
                <a:cs typeface="Times New Roman"/>
              </a:rPr>
              <a:t>of </a:t>
            </a:r>
            <a:r>
              <a:rPr dirty="0" sz="1450" spc="-35">
                <a:latin typeface="Times New Roman"/>
                <a:cs typeface="Times New Roman"/>
              </a:rPr>
              <a:t>law, </a:t>
            </a:r>
            <a:r>
              <a:rPr dirty="0" sz="1450" spc="-10">
                <a:latin typeface="Times New Roman"/>
                <a:cs typeface="Times New Roman"/>
              </a:rPr>
              <a:t>to rid the earth </a:t>
            </a:r>
            <a:r>
              <a:rPr dirty="0" sz="1450" spc="-5">
                <a:latin typeface="Times New Roman"/>
                <a:cs typeface="Times New Roman"/>
              </a:rPr>
              <a:t>of </a:t>
            </a:r>
            <a:r>
              <a:rPr dirty="0" sz="1450" spc="-10">
                <a:latin typeface="Times New Roman"/>
                <a:cs typeface="Times New Roman"/>
              </a:rPr>
              <a:t>an insidious and  bloody villain. Already two </a:t>
            </a:r>
            <a:r>
              <a:rPr dirty="0" sz="1450" spc="-5">
                <a:latin typeface="Times New Roman"/>
                <a:cs typeface="Times New Roman"/>
              </a:rPr>
              <a:t>of our </a:t>
            </a:r>
            <a:r>
              <a:rPr dirty="0" sz="1450" spc="-10">
                <a:latin typeface="Times New Roman"/>
                <a:cs typeface="Times New Roman"/>
              </a:rPr>
              <a:t>friends, and </a:t>
            </a:r>
            <a:r>
              <a:rPr dirty="0" sz="1450" spc="-5">
                <a:latin typeface="Times New Roman"/>
                <a:cs typeface="Times New Roman"/>
              </a:rPr>
              <a:t>one of </a:t>
            </a:r>
            <a:r>
              <a:rPr dirty="0" sz="1450" spc="-10">
                <a:latin typeface="Times New Roman"/>
                <a:cs typeface="Times New Roman"/>
              </a:rPr>
              <a:t>them my own born  </a:t>
            </a:r>
            <a:r>
              <a:rPr dirty="0" sz="1450" spc="-15">
                <a:latin typeface="Times New Roman"/>
                <a:cs typeface="Times New Roman"/>
              </a:rPr>
              <a:t>brother, </a:t>
            </a:r>
            <a:r>
              <a:rPr dirty="0" sz="1450" spc="-10">
                <a:latin typeface="Times New Roman"/>
                <a:cs typeface="Times New Roman"/>
              </a:rPr>
              <a:t>have perished in the enterprise. He himself, </a:t>
            </a:r>
            <a:r>
              <a:rPr dirty="0" sz="1450" spc="-5">
                <a:latin typeface="Times New Roman"/>
                <a:cs typeface="Times New Roman"/>
              </a:rPr>
              <a:t>or I </a:t>
            </a:r>
            <a:r>
              <a:rPr dirty="0" sz="1450" spc="-10">
                <a:latin typeface="Times New Roman"/>
                <a:cs typeface="Times New Roman"/>
              </a:rPr>
              <a:t>am much deceived, is  taken in the same fatal toils. But at least </a:t>
            </a:r>
            <a:r>
              <a:rPr dirty="0" sz="1450" spc="-5">
                <a:latin typeface="Times New Roman"/>
                <a:cs typeface="Times New Roman"/>
              </a:rPr>
              <a:t>he </a:t>
            </a:r>
            <a:r>
              <a:rPr dirty="0" sz="1450" spc="-10">
                <a:latin typeface="Times New Roman"/>
                <a:cs typeface="Times New Roman"/>
              </a:rPr>
              <a:t>still lives and still hopes, as this  billet sufficiently</a:t>
            </a:r>
            <a:r>
              <a:rPr dirty="0" sz="1450" spc="-5">
                <a:latin typeface="Times New Roman"/>
                <a:cs typeface="Times New Roman"/>
              </a:rPr>
              <a:t> </a:t>
            </a:r>
            <a:r>
              <a:rPr dirty="0" sz="1450" spc="-10">
                <a:latin typeface="Times New Roman"/>
                <a:cs typeface="Times New Roman"/>
              </a:rPr>
              <a:t>proves."</a:t>
            </a:r>
            <a:endParaRPr sz="1450">
              <a:latin typeface="Times New Roman"/>
              <a:cs typeface="Times New Roman"/>
            </a:endParaRPr>
          </a:p>
          <a:p>
            <a:pPr algn="just" marL="12700" marR="12065">
              <a:lnSpc>
                <a:spcPts val="1730"/>
              </a:lnSpc>
              <a:spcBef>
                <a:spcPts val="844"/>
              </a:spcBef>
            </a:pPr>
            <a:r>
              <a:rPr dirty="0" sz="1450" spc="-10">
                <a:latin typeface="Times New Roman"/>
                <a:cs typeface="Times New Roman"/>
              </a:rPr>
              <a:t>And the </a:t>
            </a:r>
            <a:r>
              <a:rPr dirty="0" sz="1450" spc="-15">
                <a:latin typeface="Times New Roman"/>
                <a:cs typeface="Times New Roman"/>
              </a:rPr>
              <a:t>speaker, </a:t>
            </a:r>
            <a:r>
              <a:rPr dirty="0" sz="1450" spc="-5">
                <a:latin typeface="Times New Roman"/>
                <a:cs typeface="Times New Roman"/>
              </a:rPr>
              <a:t>no </a:t>
            </a:r>
            <a:r>
              <a:rPr dirty="0" sz="1450" spc="-10">
                <a:latin typeface="Times New Roman"/>
                <a:cs typeface="Times New Roman"/>
              </a:rPr>
              <a:t>other than Colonel Geraldine, proffered </a:t>
            </a:r>
            <a:r>
              <a:rPr dirty="0" sz="1450" spc="-5">
                <a:latin typeface="Times New Roman"/>
                <a:cs typeface="Times New Roman"/>
              </a:rPr>
              <a:t>a </a:t>
            </a:r>
            <a:r>
              <a:rPr dirty="0" sz="1450" spc="-20">
                <a:latin typeface="Times New Roman"/>
                <a:cs typeface="Times New Roman"/>
              </a:rPr>
              <a:t>letter, </a:t>
            </a:r>
            <a:r>
              <a:rPr dirty="0" sz="1450" spc="-10">
                <a:latin typeface="Times New Roman"/>
                <a:cs typeface="Times New Roman"/>
              </a:rPr>
              <a:t>thus  conceived:-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"Major Hammersmith, </a:t>
            </a:r>
            <a:r>
              <a:rPr dirty="0" sz="1450" spc="-5">
                <a:latin typeface="Times New Roman"/>
                <a:cs typeface="Times New Roman"/>
              </a:rPr>
              <a:t>- </a:t>
            </a:r>
            <a:r>
              <a:rPr dirty="0" sz="1450" spc="-10">
                <a:latin typeface="Times New Roman"/>
                <a:cs typeface="Times New Roman"/>
              </a:rPr>
              <a:t>On </a:t>
            </a:r>
            <a:r>
              <a:rPr dirty="0" sz="1450" spc="-30">
                <a:latin typeface="Times New Roman"/>
                <a:cs typeface="Times New Roman"/>
              </a:rPr>
              <a:t>Wednesday, </a:t>
            </a:r>
            <a:r>
              <a:rPr dirty="0" sz="1450" spc="-10">
                <a:latin typeface="Times New Roman"/>
                <a:cs typeface="Times New Roman"/>
              </a:rPr>
              <a:t>at </a:t>
            </a:r>
            <a:r>
              <a:rPr dirty="0" sz="1450" spc="-5">
                <a:latin typeface="Times New Roman"/>
                <a:cs typeface="Times New Roman"/>
              </a:rPr>
              <a:t>3 </a:t>
            </a:r>
            <a:r>
              <a:rPr dirty="0" sz="1450" spc="-10">
                <a:latin typeface="Times New Roman"/>
                <a:cs typeface="Times New Roman"/>
              </a:rPr>
              <a:t>A.M.,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admitted </a:t>
            </a:r>
            <a:r>
              <a:rPr dirty="0" sz="1450" spc="-5">
                <a:latin typeface="Times New Roman"/>
                <a:cs typeface="Times New Roman"/>
              </a:rPr>
              <a:t>by  </a:t>
            </a:r>
            <a:r>
              <a:rPr dirty="0" sz="1450" spc="-10">
                <a:latin typeface="Times New Roman"/>
                <a:cs typeface="Times New Roman"/>
              </a:rPr>
              <a:t>the small </a:t>
            </a:r>
            <a:r>
              <a:rPr dirty="0" sz="1450" spc="-5">
                <a:latin typeface="Times New Roman"/>
                <a:cs typeface="Times New Roman"/>
              </a:rPr>
              <a:t>door </a:t>
            </a:r>
            <a:r>
              <a:rPr dirty="0" sz="1450" spc="-10">
                <a:latin typeface="Times New Roman"/>
                <a:cs typeface="Times New Roman"/>
              </a:rPr>
              <a:t>to the gardens </a:t>
            </a:r>
            <a:r>
              <a:rPr dirty="0" sz="1450" spc="-5">
                <a:latin typeface="Times New Roman"/>
                <a:cs typeface="Times New Roman"/>
              </a:rPr>
              <a:t>of </a:t>
            </a:r>
            <a:r>
              <a:rPr dirty="0" sz="1450" spc="-10">
                <a:latin typeface="Times New Roman"/>
                <a:cs typeface="Times New Roman"/>
              </a:rPr>
              <a:t>Rochester House, Regent's Park, </a:t>
            </a:r>
            <a:r>
              <a:rPr dirty="0" sz="1450" spc="-5">
                <a:latin typeface="Times New Roman"/>
                <a:cs typeface="Times New Roman"/>
              </a:rPr>
              <a:t>by a </a:t>
            </a:r>
            <a:r>
              <a:rPr dirty="0" sz="1450" spc="-10">
                <a:latin typeface="Times New Roman"/>
                <a:cs typeface="Times New Roman"/>
              </a:rPr>
              <a:t>man  who is entirely in my interest. </a:t>
            </a:r>
            <a:r>
              <a:rPr dirty="0" sz="1450" spc="-5">
                <a:latin typeface="Times New Roman"/>
                <a:cs typeface="Times New Roman"/>
              </a:rPr>
              <a:t>I </a:t>
            </a:r>
            <a:r>
              <a:rPr dirty="0" sz="1450" spc="-10">
                <a:latin typeface="Times New Roman"/>
                <a:cs typeface="Times New Roman"/>
              </a:rPr>
              <a:t>must request </a:t>
            </a:r>
            <a:r>
              <a:rPr dirty="0" sz="1450" spc="-5">
                <a:latin typeface="Times New Roman"/>
                <a:cs typeface="Times New Roman"/>
              </a:rPr>
              <a:t>you not </a:t>
            </a:r>
            <a:r>
              <a:rPr dirty="0" sz="1450" spc="-10">
                <a:latin typeface="Times New Roman"/>
                <a:cs typeface="Times New Roman"/>
              </a:rPr>
              <a:t>to fail me </a:t>
            </a:r>
            <a:r>
              <a:rPr dirty="0" sz="1450" spc="-5">
                <a:latin typeface="Times New Roman"/>
                <a:cs typeface="Times New Roman"/>
              </a:rPr>
              <a:t>by a </a:t>
            </a:r>
            <a:r>
              <a:rPr dirty="0" sz="1450" spc="-10">
                <a:latin typeface="Times New Roman"/>
                <a:cs typeface="Times New Roman"/>
              </a:rPr>
              <a:t>second.  Pray bring my case </a:t>
            </a:r>
            <a:r>
              <a:rPr dirty="0" sz="1450" spc="-5">
                <a:latin typeface="Times New Roman"/>
                <a:cs typeface="Times New Roman"/>
              </a:rPr>
              <a:t>of </a:t>
            </a:r>
            <a:r>
              <a:rPr dirty="0" sz="1450" spc="-10">
                <a:latin typeface="Times New Roman"/>
                <a:cs typeface="Times New Roman"/>
              </a:rPr>
              <a:t>swords, and, if </a:t>
            </a:r>
            <a:r>
              <a:rPr dirty="0" sz="1450" spc="-5">
                <a:latin typeface="Times New Roman"/>
                <a:cs typeface="Times New Roman"/>
              </a:rPr>
              <a:t>you </a:t>
            </a:r>
            <a:r>
              <a:rPr dirty="0" sz="1450" spc="-10">
                <a:latin typeface="Times New Roman"/>
                <a:cs typeface="Times New Roman"/>
              </a:rPr>
              <a:t>can find them, </a:t>
            </a:r>
            <a:r>
              <a:rPr dirty="0" sz="1450" spc="-5">
                <a:latin typeface="Times New Roman"/>
                <a:cs typeface="Times New Roman"/>
              </a:rPr>
              <a:t>one or </a:t>
            </a:r>
            <a:r>
              <a:rPr dirty="0" sz="1450" spc="-10">
                <a:latin typeface="Times New Roman"/>
                <a:cs typeface="Times New Roman"/>
              </a:rPr>
              <a:t>two gentlemen  </a:t>
            </a:r>
            <a:r>
              <a:rPr dirty="0" sz="1450" spc="-5">
                <a:latin typeface="Times New Roman"/>
                <a:cs typeface="Times New Roman"/>
              </a:rPr>
              <a:t>of </a:t>
            </a:r>
            <a:r>
              <a:rPr dirty="0" sz="1450" spc="-10">
                <a:latin typeface="Times New Roman"/>
                <a:cs typeface="Times New Roman"/>
              </a:rPr>
              <a:t>conduct and discretion to whom my person is unknown. My name must </a:t>
            </a:r>
            <a:r>
              <a:rPr dirty="0" sz="1450" spc="-5">
                <a:latin typeface="Times New Roman"/>
                <a:cs typeface="Times New Roman"/>
              </a:rPr>
              <a:t>not  be </a:t>
            </a:r>
            <a:r>
              <a:rPr dirty="0" sz="1450" spc="-10">
                <a:latin typeface="Times New Roman"/>
                <a:cs typeface="Times New Roman"/>
              </a:rPr>
              <a:t>used in this</a:t>
            </a:r>
            <a:r>
              <a:rPr dirty="0" sz="1450">
                <a:latin typeface="Times New Roman"/>
                <a:cs typeface="Times New Roman"/>
              </a:rPr>
              <a:t> </a:t>
            </a:r>
            <a:r>
              <a:rPr dirty="0" sz="1450" spc="-25">
                <a:latin typeface="Times New Roman"/>
                <a:cs typeface="Times New Roman"/>
              </a:rPr>
              <a:t>affair.</a:t>
            </a:r>
            <a:endParaRPr sz="1450">
              <a:latin typeface="Times New Roman"/>
              <a:cs typeface="Times New Roman"/>
            </a:endParaRPr>
          </a:p>
        </p:txBody>
      </p:sp>
      <p:sp>
        <p:nvSpPr>
          <p:cNvPr id="3" name="object 3"/>
          <p:cNvSpPr txBox="1"/>
          <p:nvPr/>
        </p:nvSpPr>
        <p:spPr>
          <a:xfrm>
            <a:off x="876300" y="5868353"/>
            <a:ext cx="5806440" cy="4141470"/>
          </a:xfrm>
          <a:prstGeom prst="rect">
            <a:avLst/>
          </a:prstGeom>
        </p:spPr>
        <p:txBody>
          <a:bodyPr wrap="square" lIns="0" tIns="11430" rIns="0" bIns="0" rtlCol="0" vert="horz">
            <a:spAutoFit/>
          </a:bodyPr>
          <a:lstStyle/>
          <a:p>
            <a:pPr marL="2333625">
              <a:lnSpc>
                <a:spcPct val="100000"/>
              </a:lnSpc>
              <a:spcBef>
                <a:spcPts val="90"/>
              </a:spcBef>
            </a:pPr>
            <a:r>
              <a:rPr dirty="0" sz="1450" spc="-60" b="1">
                <a:latin typeface="Times New Roman"/>
                <a:cs typeface="Times New Roman"/>
              </a:rPr>
              <a:t>T.</a:t>
            </a:r>
            <a:r>
              <a:rPr dirty="0" sz="1450" spc="-10" b="1">
                <a:latin typeface="Times New Roman"/>
                <a:cs typeface="Times New Roman"/>
              </a:rPr>
              <a:t> GODALL."</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"From his wisdom alone, if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other title," pursued Colonel Geraldine,  when the others had each satisfied his </a:t>
            </a:r>
            <a:r>
              <a:rPr dirty="0" sz="1450" spc="-20">
                <a:latin typeface="Times New Roman"/>
                <a:cs typeface="Times New Roman"/>
              </a:rPr>
              <a:t>curiosity, </a:t>
            </a:r>
            <a:r>
              <a:rPr dirty="0" sz="1450" spc="-10">
                <a:latin typeface="Times New Roman"/>
                <a:cs typeface="Times New Roman"/>
              </a:rPr>
              <a:t>"my friend is </a:t>
            </a:r>
            <a:r>
              <a:rPr dirty="0" sz="1450" spc="-5">
                <a:latin typeface="Times New Roman"/>
                <a:cs typeface="Times New Roman"/>
              </a:rPr>
              <a:t>a </a:t>
            </a:r>
            <a:r>
              <a:rPr dirty="0" sz="1450" spc="-10">
                <a:latin typeface="Times New Roman"/>
                <a:cs typeface="Times New Roman"/>
              </a:rPr>
              <a:t>man whose  directions should implicitly </a:t>
            </a:r>
            <a:r>
              <a:rPr dirty="0" sz="1450" spc="-5">
                <a:latin typeface="Times New Roman"/>
                <a:cs typeface="Times New Roman"/>
              </a:rPr>
              <a:t>be </a:t>
            </a:r>
            <a:r>
              <a:rPr dirty="0" sz="1450" spc="-10">
                <a:latin typeface="Times New Roman"/>
                <a:cs typeface="Times New Roman"/>
              </a:rPr>
              <a:t>followed. </a:t>
            </a:r>
            <a:r>
              <a:rPr dirty="0" sz="1450" spc="-5">
                <a:latin typeface="Times New Roman"/>
                <a:cs typeface="Times New Roman"/>
              </a:rPr>
              <a:t>I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therefore, 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so much as visited the neighbourhood </a:t>
            </a:r>
            <a:r>
              <a:rPr dirty="0" sz="1450" spc="-5">
                <a:latin typeface="Times New Roman"/>
                <a:cs typeface="Times New Roman"/>
              </a:rPr>
              <a:t>of </a:t>
            </a:r>
            <a:r>
              <a:rPr dirty="0" sz="1450" spc="-10">
                <a:latin typeface="Times New Roman"/>
                <a:cs typeface="Times New Roman"/>
              </a:rPr>
              <a:t>Rochester House; and that </a:t>
            </a:r>
            <a:r>
              <a:rPr dirty="0" sz="1450" spc="-5">
                <a:latin typeface="Times New Roman"/>
                <a:cs typeface="Times New Roman"/>
              </a:rPr>
              <a:t>I  </a:t>
            </a:r>
            <a:r>
              <a:rPr dirty="0" sz="1450" spc="-10">
                <a:latin typeface="Times New Roman"/>
                <a:cs typeface="Times New Roman"/>
              </a:rPr>
              <a:t>am still as wholly in the dark as either </a:t>
            </a:r>
            <a:r>
              <a:rPr dirty="0" sz="1450" spc="-5">
                <a:latin typeface="Times New Roman"/>
                <a:cs typeface="Times New Roman"/>
              </a:rPr>
              <a:t>of </a:t>
            </a:r>
            <a:r>
              <a:rPr dirty="0" sz="1450" spc="-10">
                <a:latin typeface="Times New Roman"/>
                <a:cs typeface="Times New Roman"/>
              </a:rPr>
              <a:t>yourselves as to the nature </a:t>
            </a:r>
            <a:r>
              <a:rPr dirty="0" sz="1450" spc="-5">
                <a:latin typeface="Times New Roman"/>
                <a:cs typeface="Times New Roman"/>
              </a:rPr>
              <a:t>of </a:t>
            </a:r>
            <a:r>
              <a:rPr dirty="0" sz="1450" spc="-10">
                <a:latin typeface="Times New Roman"/>
                <a:cs typeface="Times New Roman"/>
              </a:rPr>
              <a:t>my  friend's dilemma. </a:t>
            </a:r>
            <a:r>
              <a:rPr dirty="0" sz="1450" spc="-5">
                <a:latin typeface="Times New Roman"/>
                <a:cs typeface="Times New Roman"/>
              </a:rPr>
              <a:t>I </a:t>
            </a:r>
            <a:r>
              <a:rPr dirty="0" sz="1450" spc="-10">
                <a:latin typeface="Times New Roman"/>
                <a:cs typeface="Times New Roman"/>
              </a:rPr>
              <a:t>betook myself, as soon as </a:t>
            </a:r>
            <a:r>
              <a:rPr dirty="0" sz="1450" spc="-5">
                <a:latin typeface="Times New Roman"/>
                <a:cs typeface="Times New Roman"/>
              </a:rPr>
              <a:t>I </a:t>
            </a:r>
            <a:r>
              <a:rPr dirty="0" sz="1450" spc="-10">
                <a:latin typeface="Times New Roman"/>
                <a:cs typeface="Times New Roman"/>
              </a:rPr>
              <a:t>had received this </a:t>
            </a:r>
            <a:r>
              <a:rPr dirty="0" sz="1450" spc="-20">
                <a:latin typeface="Times New Roman"/>
                <a:cs typeface="Times New Roman"/>
              </a:rPr>
              <a:t>order,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furnishing </a:t>
            </a:r>
            <a:r>
              <a:rPr dirty="0" sz="1450" spc="-15">
                <a:latin typeface="Times New Roman"/>
                <a:cs typeface="Times New Roman"/>
              </a:rPr>
              <a:t>contractor, </a:t>
            </a:r>
            <a:r>
              <a:rPr dirty="0" sz="1450" spc="-10">
                <a:latin typeface="Times New Roman"/>
                <a:cs typeface="Times New Roman"/>
              </a:rPr>
              <a:t>and, in </a:t>
            </a:r>
            <a:r>
              <a:rPr dirty="0" sz="1450" spc="-5">
                <a:latin typeface="Times New Roman"/>
                <a:cs typeface="Times New Roman"/>
              </a:rPr>
              <a:t>a </a:t>
            </a:r>
            <a:r>
              <a:rPr dirty="0" sz="1450" spc="-10">
                <a:latin typeface="Times New Roman"/>
                <a:cs typeface="Times New Roman"/>
              </a:rPr>
              <a:t>few hours, the house in which we now are had  assumed its late air </a:t>
            </a:r>
            <a:r>
              <a:rPr dirty="0" sz="1450" spc="-5">
                <a:latin typeface="Times New Roman"/>
                <a:cs typeface="Times New Roman"/>
              </a:rPr>
              <a:t>of </a:t>
            </a:r>
            <a:r>
              <a:rPr dirty="0" sz="1450" spc="-10">
                <a:latin typeface="Times New Roman"/>
                <a:cs typeface="Times New Roman"/>
              </a:rPr>
              <a:t>festival. My scheme was at least original; and </a:t>
            </a:r>
            <a:r>
              <a:rPr dirty="0" sz="1450" spc="-5">
                <a:latin typeface="Times New Roman"/>
                <a:cs typeface="Times New Roman"/>
              </a:rPr>
              <a:t>I </a:t>
            </a:r>
            <a:r>
              <a:rPr dirty="0" sz="1450" spc="-10">
                <a:latin typeface="Times New Roman"/>
                <a:cs typeface="Times New Roman"/>
              </a:rPr>
              <a:t>am far  from regretting an action which has procured me the services </a:t>
            </a:r>
            <a:r>
              <a:rPr dirty="0" sz="1450" spc="-5">
                <a:latin typeface="Times New Roman"/>
                <a:cs typeface="Times New Roman"/>
              </a:rPr>
              <a:t>of </a:t>
            </a:r>
            <a:r>
              <a:rPr dirty="0" sz="1450" spc="-10">
                <a:latin typeface="Times New Roman"/>
                <a:cs typeface="Times New Roman"/>
              </a:rPr>
              <a:t>Major  O'Rooke and Lieutenant Brackenbury Rich. But the servants in the street will  have </a:t>
            </a:r>
            <a:r>
              <a:rPr dirty="0" sz="1450" spc="-5">
                <a:latin typeface="Times New Roman"/>
                <a:cs typeface="Times New Roman"/>
              </a:rPr>
              <a:t>a </a:t>
            </a:r>
            <a:r>
              <a:rPr dirty="0" sz="1450" spc="-10">
                <a:latin typeface="Times New Roman"/>
                <a:cs typeface="Times New Roman"/>
              </a:rPr>
              <a:t>strange awakening. The house which this evening was full </a:t>
            </a:r>
            <a:r>
              <a:rPr dirty="0" sz="1450" spc="-5">
                <a:latin typeface="Times New Roman"/>
                <a:cs typeface="Times New Roman"/>
              </a:rPr>
              <a:t>of </a:t>
            </a:r>
            <a:r>
              <a:rPr dirty="0" sz="1450" spc="-10">
                <a:latin typeface="Times New Roman"/>
                <a:cs typeface="Times New Roman"/>
              </a:rPr>
              <a:t>lights and  visitors they will find uninhabited and for sale to-morrow morning. Thus even  the most serious concerns," added the Colonel, "have </a:t>
            </a:r>
            <a:r>
              <a:rPr dirty="0" sz="1450" spc="-5">
                <a:latin typeface="Times New Roman"/>
                <a:cs typeface="Times New Roman"/>
              </a:rPr>
              <a:t>a </a:t>
            </a:r>
            <a:r>
              <a:rPr dirty="0" sz="1450" spc="-10">
                <a:latin typeface="Times New Roman"/>
                <a:cs typeface="Times New Roman"/>
              </a:rPr>
              <a:t>merry</a:t>
            </a:r>
            <a:r>
              <a:rPr dirty="0" sz="1450" spc="65">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2011045">
              <a:lnSpc>
                <a:spcPts val="2590"/>
              </a:lnSpc>
              <a:spcBef>
                <a:spcPts val="155"/>
              </a:spcBef>
            </a:pPr>
            <a:r>
              <a:rPr dirty="0" sz="1450" spc="-10">
                <a:latin typeface="Times New Roman"/>
                <a:cs typeface="Times New Roman"/>
              </a:rPr>
              <a:t>"And let </a:t>
            </a:r>
            <a:r>
              <a:rPr dirty="0" sz="1450" spc="-5">
                <a:latin typeface="Times New Roman"/>
                <a:cs typeface="Times New Roman"/>
              </a:rPr>
              <a:t>us </a:t>
            </a:r>
            <a:r>
              <a:rPr dirty="0" sz="1450" spc="-10">
                <a:latin typeface="Times New Roman"/>
                <a:cs typeface="Times New Roman"/>
              </a:rPr>
              <a:t>add </a:t>
            </a:r>
            <a:r>
              <a:rPr dirty="0" sz="1450" spc="-5">
                <a:latin typeface="Times New Roman"/>
                <a:cs typeface="Times New Roman"/>
              </a:rPr>
              <a:t>a </a:t>
            </a:r>
            <a:r>
              <a:rPr dirty="0" sz="1450" spc="-10">
                <a:latin typeface="Times New Roman"/>
                <a:cs typeface="Times New Roman"/>
              </a:rPr>
              <a:t>merry ending," said </a:t>
            </a:r>
            <a:r>
              <a:rPr dirty="0" sz="1450" spc="-15">
                <a:latin typeface="Times New Roman"/>
                <a:cs typeface="Times New Roman"/>
              </a:rPr>
              <a:t>Brackenbury.  </a:t>
            </a:r>
            <a:r>
              <a:rPr dirty="0" sz="1450" spc="-10">
                <a:latin typeface="Times New Roman"/>
                <a:cs typeface="Times New Roman"/>
              </a:rPr>
              <a:t>The Colonel consulted his</a:t>
            </a:r>
            <a:r>
              <a:rPr dirty="0" sz="1450" spc="5">
                <a:latin typeface="Times New Roman"/>
                <a:cs typeface="Times New Roman"/>
              </a:rPr>
              <a:t> </a:t>
            </a:r>
            <a:r>
              <a:rPr dirty="0" sz="1450" spc="-10">
                <a:latin typeface="Times New Roman"/>
                <a:cs typeface="Times New Roman"/>
              </a:rPr>
              <a:t>watch.</a:t>
            </a:r>
            <a:endParaRPr sz="145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"It is now hard </a:t>
            </a:r>
            <a:r>
              <a:rPr dirty="0" sz="1450" spc="-5">
                <a:latin typeface="Times New Roman"/>
                <a:cs typeface="Times New Roman"/>
              </a:rPr>
              <a:t>on </a:t>
            </a:r>
            <a:r>
              <a:rPr dirty="0" sz="1450" spc="-10">
                <a:latin typeface="Times New Roman"/>
                <a:cs typeface="Times New Roman"/>
              </a:rPr>
              <a:t>two," </a:t>
            </a:r>
            <a:r>
              <a:rPr dirty="0" sz="1450" spc="-5">
                <a:latin typeface="Times New Roman"/>
                <a:cs typeface="Times New Roman"/>
              </a:rPr>
              <a:t>he </a:t>
            </a:r>
            <a:r>
              <a:rPr dirty="0" sz="1450" spc="-10">
                <a:latin typeface="Times New Roman"/>
                <a:cs typeface="Times New Roman"/>
              </a:rPr>
              <a:t>said. </a:t>
            </a:r>
            <a:r>
              <a:rPr dirty="0" sz="1450" spc="-50">
                <a:latin typeface="Times New Roman"/>
                <a:cs typeface="Times New Roman"/>
              </a:rPr>
              <a:t>"We </a:t>
            </a:r>
            <a:r>
              <a:rPr dirty="0" sz="1450" spc="-10">
                <a:latin typeface="Times New Roman"/>
                <a:cs typeface="Times New Roman"/>
              </a:rPr>
              <a:t>have an </a:t>
            </a:r>
            <a:r>
              <a:rPr dirty="0" sz="1450" spc="-5">
                <a:latin typeface="Times New Roman"/>
                <a:cs typeface="Times New Roman"/>
              </a:rPr>
              <a:t>hour </a:t>
            </a:r>
            <a:r>
              <a:rPr dirty="0" sz="1450" spc="-10">
                <a:latin typeface="Times New Roman"/>
                <a:cs typeface="Times New Roman"/>
              </a:rPr>
              <a:t>before us, and </a:t>
            </a:r>
            <a:r>
              <a:rPr dirty="0" sz="1450" spc="-5">
                <a:latin typeface="Times New Roman"/>
                <a:cs typeface="Times New Roman"/>
              </a:rPr>
              <a:t>a </a:t>
            </a:r>
            <a:r>
              <a:rPr dirty="0" sz="1450" spc="-10">
                <a:latin typeface="Times New Roman"/>
                <a:cs typeface="Times New Roman"/>
              </a:rPr>
              <a:t>swift cab  is at the </a:t>
            </a:r>
            <a:r>
              <a:rPr dirty="0" sz="1450" spc="-25">
                <a:latin typeface="Times New Roman"/>
                <a:cs typeface="Times New Roman"/>
              </a:rPr>
              <a:t>door. </a:t>
            </a:r>
            <a:r>
              <a:rPr dirty="0" sz="1450" spc="-35">
                <a:latin typeface="Times New Roman"/>
                <a:cs typeface="Times New Roman"/>
              </a:rPr>
              <a:t>Tell </a:t>
            </a:r>
            <a:r>
              <a:rPr dirty="0" sz="1450" spc="-10">
                <a:latin typeface="Times New Roman"/>
                <a:cs typeface="Times New Roman"/>
              </a:rPr>
              <a:t>me if </a:t>
            </a:r>
            <a:r>
              <a:rPr dirty="0" sz="1450" spc="-5">
                <a:latin typeface="Times New Roman"/>
                <a:cs typeface="Times New Roman"/>
              </a:rPr>
              <a:t>I </a:t>
            </a:r>
            <a:r>
              <a:rPr dirty="0" sz="1450" spc="-10">
                <a:latin typeface="Times New Roman"/>
                <a:cs typeface="Times New Roman"/>
              </a:rPr>
              <a:t>may count </a:t>
            </a:r>
            <a:r>
              <a:rPr dirty="0" sz="1450" spc="-5">
                <a:latin typeface="Times New Roman"/>
                <a:cs typeface="Times New Roman"/>
              </a:rPr>
              <a:t>upon your</a:t>
            </a:r>
            <a:r>
              <a:rPr dirty="0" sz="1450" spc="85">
                <a:latin typeface="Times New Roman"/>
                <a:cs typeface="Times New Roman"/>
              </a:rPr>
              <a:t> </a:t>
            </a:r>
            <a:r>
              <a:rPr dirty="0" sz="1450" spc="-10">
                <a:latin typeface="Times New Roman"/>
                <a:cs typeface="Times New Roman"/>
              </a:rPr>
              <a:t>help."</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"During </a:t>
            </a:r>
            <a:r>
              <a:rPr dirty="0" sz="1450" spc="-5">
                <a:latin typeface="Times New Roman"/>
                <a:cs typeface="Times New Roman"/>
              </a:rPr>
              <a:t>a </a:t>
            </a:r>
            <a:r>
              <a:rPr dirty="0" sz="1450" spc="-10">
                <a:latin typeface="Times New Roman"/>
                <a:cs typeface="Times New Roman"/>
              </a:rPr>
              <a:t>long life," replied Major O'Rooke, "I never took back my hand from  anything, </a:t>
            </a:r>
            <a:r>
              <a:rPr dirty="0" sz="1450" spc="-5">
                <a:latin typeface="Times New Roman"/>
                <a:cs typeface="Times New Roman"/>
              </a:rPr>
              <a:t>nor </a:t>
            </a:r>
            <a:r>
              <a:rPr dirty="0" sz="1450" spc="-10">
                <a:latin typeface="Times New Roman"/>
                <a:cs typeface="Times New Roman"/>
              </a:rPr>
              <a:t>so much as hedged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bet."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Brackenbury signified his readiness in the most becoming terms; and after  they had drunk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wine, the Colonel gave each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a </a:t>
            </a:r>
            <a:r>
              <a:rPr dirty="0" sz="1450" spc="-10">
                <a:latin typeface="Times New Roman"/>
                <a:cs typeface="Times New Roman"/>
              </a:rPr>
              <a:t>loaded  </a:t>
            </a:r>
            <a:r>
              <a:rPr dirty="0" sz="1450" spc="-15">
                <a:latin typeface="Times New Roman"/>
                <a:cs typeface="Times New Roman"/>
              </a:rPr>
              <a:t>revolver, </a:t>
            </a:r>
            <a:r>
              <a:rPr dirty="0" sz="1450" spc="-10">
                <a:latin typeface="Times New Roman"/>
                <a:cs typeface="Times New Roman"/>
              </a:rPr>
              <a:t>and the three mounted into the cab and drove </a:t>
            </a:r>
            <a:r>
              <a:rPr dirty="0" sz="1450" spc="-15">
                <a:latin typeface="Times New Roman"/>
                <a:cs typeface="Times New Roman"/>
              </a:rPr>
              <a:t>off </a:t>
            </a:r>
            <a:r>
              <a:rPr dirty="0" sz="1450" spc="-10">
                <a:latin typeface="Times New Roman"/>
                <a:cs typeface="Times New Roman"/>
              </a:rPr>
              <a:t>for the address in  question.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Rochester House was </a:t>
            </a:r>
            <a:r>
              <a:rPr dirty="0" sz="1450" spc="-5">
                <a:latin typeface="Times New Roman"/>
                <a:cs typeface="Times New Roman"/>
              </a:rPr>
              <a:t>a </a:t>
            </a:r>
            <a:r>
              <a:rPr dirty="0" sz="1450" spc="-10">
                <a:latin typeface="Times New Roman"/>
                <a:cs typeface="Times New Roman"/>
              </a:rPr>
              <a:t>magnificent residence </a:t>
            </a:r>
            <a:r>
              <a:rPr dirty="0" sz="1450" spc="-5">
                <a:latin typeface="Times New Roman"/>
                <a:cs typeface="Times New Roman"/>
              </a:rPr>
              <a:t>on </a:t>
            </a:r>
            <a:r>
              <a:rPr dirty="0" sz="1450" spc="-10">
                <a:latin typeface="Times New Roman"/>
                <a:cs typeface="Times New Roman"/>
              </a:rPr>
              <a:t>the banks </a:t>
            </a:r>
            <a:r>
              <a:rPr dirty="0" sz="1450" spc="-5">
                <a:latin typeface="Times New Roman"/>
                <a:cs typeface="Times New Roman"/>
              </a:rPr>
              <a:t>of </a:t>
            </a:r>
            <a:r>
              <a:rPr dirty="0" sz="1450" spc="-10">
                <a:latin typeface="Times New Roman"/>
                <a:cs typeface="Times New Roman"/>
              </a:rPr>
              <a:t>the canal. The  </a:t>
            </a:r>
            <a:r>
              <a:rPr dirty="0" sz="1450" spc="-15">
                <a:latin typeface="Times New Roman"/>
                <a:cs typeface="Times New Roman"/>
              </a:rPr>
              <a:t>large </a:t>
            </a:r>
            <a:r>
              <a:rPr dirty="0" sz="1450" spc="-10">
                <a:latin typeface="Times New Roman"/>
                <a:cs typeface="Times New Roman"/>
              </a:rPr>
              <a:t>extent </a:t>
            </a:r>
            <a:r>
              <a:rPr dirty="0" sz="1450" spc="-5">
                <a:latin typeface="Times New Roman"/>
                <a:cs typeface="Times New Roman"/>
              </a:rPr>
              <a:t>of </a:t>
            </a:r>
            <a:r>
              <a:rPr dirty="0" sz="1450" spc="-10">
                <a:latin typeface="Times New Roman"/>
                <a:cs typeface="Times New Roman"/>
              </a:rPr>
              <a:t>the garden isolated it in an unusual degree from the annoyances  </a:t>
            </a:r>
            <a:r>
              <a:rPr dirty="0" sz="1450" spc="-5">
                <a:latin typeface="Times New Roman"/>
                <a:cs typeface="Times New Roman"/>
              </a:rPr>
              <a:t>of </a:t>
            </a:r>
            <a:r>
              <a:rPr dirty="0" sz="1450" spc="-10">
                <a:latin typeface="Times New Roman"/>
                <a:cs typeface="Times New Roman"/>
              </a:rPr>
              <a:t>neighbourhood. It seemed the </a:t>
            </a:r>
            <a:r>
              <a:rPr dirty="0" sz="1450" spc="-45">
                <a:latin typeface="Times New Roman"/>
                <a:cs typeface="Times New Roman"/>
              </a:rPr>
              <a:t>PARC </a:t>
            </a:r>
            <a:r>
              <a:rPr dirty="0" sz="1450" spc="-10">
                <a:latin typeface="Times New Roman"/>
                <a:cs typeface="Times New Roman"/>
              </a:rPr>
              <a:t>AUX CERFS </a:t>
            </a:r>
            <a:r>
              <a:rPr dirty="0" sz="1450" spc="-5">
                <a:latin typeface="Times New Roman"/>
                <a:cs typeface="Times New Roman"/>
              </a:rPr>
              <a:t>of </a:t>
            </a:r>
            <a:r>
              <a:rPr dirty="0" sz="1450" spc="-10">
                <a:latin typeface="Times New Roman"/>
                <a:cs typeface="Times New Roman"/>
              </a:rPr>
              <a:t>some great nobleman  </a:t>
            </a:r>
            <a:r>
              <a:rPr dirty="0" sz="1450" spc="-5">
                <a:latin typeface="Times New Roman"/>
                <a:cs typeface="Times New Roman"/>
              </a:rPr>
              <a:t>or </a:t>
            </a:r>
            <a:r>
              <a:rPr dirty="0" sz="1450" spc="-10">
                <a:latin typeface="Times New Roman"/>
                <a:cs typeface="Times New Roman"/>
              </a:rPr>
              <a:t>millionaire. As far as could </a:t>
            </a:r>
            <a:r>
              <a:rPr dirty="0" sz="1450" spc="-5">
                <a:latin typeface="Times New Roman"/>
                <a:cs typeface="Times New Roman"/>
              </a:rPr>
              <a:t>be </a:t>
            </a:r>
            <a:r>
              <a:rPr dirty="0" sz="1450" spc="-10">
                <a:latin typeface="Times New Roman"/>
                <a:cs typeface="Times New Roman"/>
              </a:rPr>
              <a:t>seen from the street, there was </a:t>
            </a:r>
            <a:r>
              <a:rPr dirty="0" sz="1450" spc="-5">
                <a:latin typeface="Times New Roman"/>
                <a:cs typeface="Times New Roman"/>
              </a:rPr>
              <a:t>not a </a:t>
            </a:r>
            <a:r>
              <a:rPr dirty="0" sz="1450" spc="-10">
                <a:latin typeface="Times New Roman"/>
                <a:cs typeface="Times New Roman"/>
              </a:rPr>
              <a:t>glimmer  </a:t>
            </a:r>
            <a:r>
              <a:rPr dirty="0" sz="1450" spc="-5">
                <a:latin typeface="Times New Roman"/>
                <a:cs typeface="Times New Roman"/>
              </a:rPr>
              <a:t>of </a:t>
            </a:r>
            <a:r>
              <a:rPr dirty="0" sz="1450" spc="-10">
                <a:latin typeface="Times New Roman"/>
                <a:cs typeface="Times New Roman"/>
              </a:rPr>
              <a:t>light in any </a:t>
            </a:r>
            <a:r>
              <a:rPr dirty="0" sz="1450" spc="-5">
                <a:latin typeface="Times New Roman"/>
                <a:cs typeface="Times New Roman"/>
              </a:rPr>
              <a:t>of </a:t>
            </a:r>
            <a:r>
              <a:rPr dirty="0" sz="1450" spc="-10">
                <a:latin typeface="Times New Roman"/>
                <a:cs typeface="Times New Roman"/>
              </a:rPr>
              <a:t>the numerous windows </a:t>
            </a:r>
            <a:r>
              <a:rPr dirty="0" sz="1450" spc="-5">
                <a:latin typeface="Times New Roman"/>
                <a:cs typeface="Times New Roman"/>
              </a:rPr>
              <a:t>of </a:t>
            </a:r>
            <a:r>
              <a:rPr dirty="0" sz="1450" spc="-10">
                <a:latin typeface="Times New Roman"/>
                <a:cs typeface="Times New Roman"/>
              </a:rPr>
              <a:t>the mansion; and the place had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neglect, as though the master had been long from</a:t>
            </a:r>
            <a:r>
              <a:rPr dirty="0" sz="1450" spc="60">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The cab was discharged, and the three gentlemen were </a:t>
            </a:r>
            <a:r>
              <a:rPr dirty="0" sz="1450" spc="-5">
                <a:latin typeface="Times New Roman"/>
                <a:cs typeface="Times New Roman"/>
              </a:rPr>
              <a:t>not </a:t>
            </a:r>
            <a:r>
              <a:rPr dirty="0" sz="1450" spc="-10">
                <a:latin typeface="Times New Roman"/>
                <a:cs typeface="Times New Roman"/>
              </a:rPr>
              <a:t>long in discovering  the small </a:t>
            </a:r>
            <a:r>
              <a:rPr dirty="0" sz="1450" spc="-20">
                <a:latin typeface="Times New Roman"/>
                <a:cs typeface="Times New Roman"/>
              </a:rPr>
              <a:t>door, </a:t>
            </a:r>
            <a:r>
              <a:rPr dirty="0" sz="1450" spc="-10">
                <a:latin typeface="Times New Roman"/>
                <a:cs typeface="Times New Roman"/>
              </a:rPr>
              <a:t>which 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postern in </a:t>
            </a:r>
            <a:r>
              <a:rPr dirty="0" sz="1450" spc="-5">
                <a:latin typeface="Times New Roman"/>
                <a:cs typeface="Times New Roman"/>
              </a:rPr>
              <a:t>a </a:t>
            </a:r>
            <a:r>
              <a:rPr dirty="0" sz="1450" spc="-10">
                <a:latin typeface="Times New Roman"/>
                <a:cs typeface="Times New Roman"/>
              </a:rPr>
              <a:t>lane between two garden  walls. It still wanted ten </a:t>
            </a:r>
            <a:r>
              <a:rPr dirty="0" sz="1450" spc="-5">
                <a:latin typeface="Times New Roman"/>
                <a:cs typeface="Times New Roman"/>
              </a:rPr>
              <a:t>or </a:t>
            </a:r>
            <a:r>
              <a:rPr dirty="0" sz="1450" spc="-10">
                <a:latin typeface="Times New Roman"/>
                <a:cs typeface="Times New Roman"/>
              </a:rPr>
              <a:t>fifteen minutes </a:t>
            </a:r>
            <a:r>
              <a:rPr dirty="0" sz="1450" spc="-5">
                <a:latin typeface="Times New Roman"/>
                <a:cs typeface="Times New Roman"/>
              </a:rPr>
              <a:t>of </a:t>
            </a:r>
            <a:r>
              <a:rPr dirty="0" sz="1450" spc="-10">
                <a:latin typeface="Times New Roman"/>
                <a:cs typeface="Times New Roman"/>
              </a:rPr>
              <a:t>the appointed time; the rain fell  </a:t>
            </a:r>
            <a:r>
              <a:rPr dirty="0" sz="1450" spc="-20">
                <a:latin typeface="Times New Roman"/>
                <a:cs typeface="Times New Roman"/>
              </a:rPr>
              <a:t>heavily, </a:t>
            </a:r>
            <a:r>
              <a:rPr dirty="0" sz="1450" spc="-10">
                <a:latin typeface="Times New Roman"/>
                <a:cs typeface="Times New Roman"/>
              </a:rPr>
              <a:t>and the adventurers sheltered themselves below some pendant </a:t>
            </a:r>
            <a:r>
              <a:rPr dirty="0" sz="1450" spc="-30">
                <a:latin typeface="Times New Roman"/>
                <a:cs typeface="Times New Roman"/>
              </a:rPr>
              <a:t>ivy,  </a:t>
            </a:r>
            <a:r>
              <a:rPr dirty="0" sz="1450" spc="-10">
                <a:latin typeface="Times New Roman"/>
                <a:cs typeface="Times New Roman"/>
              </a:rPr>
              <a:t>and spoke in low tones </a:t>
            </a:r>
            <a:r>
              <a:rPr dirty="0" sz="1450" spc="-5">
                <a:latin typeface="Times New Roman"/>
                <a:cs typeface="Times New Roman"/>
              </a:rPr>
              <a:t>of </a:t>
            </a:r>
            <a:r>
              <a:rPr dirty="0" sz="1450" spc="-10">
                <a:latin typeface="Times New Roman"/>
                <a:cs typeface="Times New Roman"/>
              </a:rPr>
              <a:t>the approaching</a:t>
            </a:r>
            <a:r>
              <a:rPr dirty="0" sz="1450" spc="30">
                <a:latin typeface="Times New Roman"/>
                <a:cs typeface="Times New Roman"/>
              </a:rPr>
              <a:t> </a:t>
            </a:r>
            <a:r>
              <a:rPr dirty="0" sz="1450" spc="-10">
                <a:latin typeface="Times New Roman"/>
                <a:cs typeface="Times New Roman"/>
              </a:rPr>
              <a:t>trial.</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Suddenly Geraldine raised his finger to command silence, and all three bent  their hearing to the utmost. Through the continuous noise </a:t>
            </a:r>
            <a:r>
              <a:rPr dirty="0" sz="1450" spc="-5">
                <a:latin typeface="Times New Roman"/>
                <a:cs typeface="Times New Roman"/>
              </a:rPr>
              <a:t>of </a:t>
            </a:r>
            <a:r>
              <a:rPr dirty="0" sz="1450" spc="-10">
                <a:latin typeface="Times New Roman"/>
                <a:cs typeface="Times New Roman"/>
              </a:rPr>
              <a:t>the rain, the steps  and voices </a:t>
            </a:r>
            <a:r>
              <a:rPr dirty="0" sz="1450" spc="-5">
                <a:latin typeface="Times New Roman"/>
                <a:cs typeface="Times New Roman"/>
              </a:rPr>
              <a:t>of </a:t>
            </a:r>
            <a:r>
              <a:rPr dirty="0" sz="1450" spc="-10">
                <a:latin typeface="Times New Roman"/>
                <a:cs typeface="Times New Roman"/>
              </a:rPr>
              <a:t>two men became audible from the other side </a:t>
            </a:r>
            <a:r>
              <a:rPr dirty="0" sz="1450" spc="-5">
                <a:latin typeface="Times New Roman"/>
                <a:cs typeface="Times New Roman"/>
              </a:rPr>
              <a:t>of </a:t>
            </a:r>
            <a:r>
              <a:rPr dirty="0" sz="1450" spc="-10">
                <a:latin typeface="Times New Roman"/>
                <a:cs typeface="Times New Roman"/>
              </a:rPr>
              <a:t>the wall; and, as  they drew </a:t>
            </a:r>
            <a:r>
              <a:rPr dirty="0" sz="1450" spc="-20">
                <a:latin typeface="Times New Roman"/>
                <a:cs typeface="Times New Roman"/>
              </a:rPr>
              <a:t>nearer, </a:t>
            </a:r>
            <a:r>
              <a:rPr dirty="0" sz="1450" spc="-15">
                <a:latin typeface="Times New Roman"/>
                <a:cs typeface="Times New Roman"/>
              </a:rPr>
              <a:t>Brackenbury, </a:t>
            </a:r>
            <a:r>
              <a:rPr dirty="0" sz="1450" spc="-10">
                <a:latin typeface="Times New Roman"/>
                <a:cs typeface="Times New Roman"/>
              </a:rPr>
              <a:t>whose sense </a:t>
            </a:r>
            <a:r>
              <a:rPr dirty="0" sz="1450" spc="-5">
                <a:latin typeface="Times New Roman"/>
                <a:cs typeface="Times New Roman"/>
              </a:rPr>
              <a:t>of </a:t>
            </a:r>
            <a:r>
              <a:rPr dirty="0" sz="1450" spc="-10">
                <a:latin typeface="Times New Roman"/>
                <a:cs typeface="Times New Roman"/>
              </a:rPr>
              <a:t>hearing was remarkably acute,  could even distinguish some fragments </a:t>
            </a:r>
            <a:r>
              <a:rPr dirty="0" sz="1450" spc="-5">
                <a:latin typeface="Times New Roman"/>
                <a:cs typeface="Times New Roman"/>
              </a:rPr>
              <a:t>of </a:t>
            </a:r>
            <a:r>
              <a:rPr dirty="0" sz="1450" spc="-10">
                <a:latin typeface="Times New Roman"/>
                <a:cs typeface="Times New Roman"/>
              </a:rPr>
              <a:t>their</a:t>
            </a:r>
            <a:r>
              <a:rPr dirty="0" sz="1450" spc="25">
                <a:latin typeface="Times New Roman"/>
                <a:cs typeface="Times New Roman"/>
              </a:rPr>
              <a:t> </a:t>
            </a:r>
            <a:r>
              <a:rPr dirty="0" sz="1450" spc="-10">
                <a:latin typeface="Times New Roman"/>
                <a:cs typeface="Times New Roman"/>
              </a:rPr>
              <a:t>talk.</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"Is the grave dug?" asked</a:t>
            </a:r>
            <a:r>
              <a:rPr dirty="0" sz="1450" spc="15">
                <a:latin typeface="Times New Roman"/>
                <a:cs typeface="Times New Roman"/>
              </a:rPr>
              <a:t> </a:t>
            </a:r>
            <a:r>
              <a:rPr dirty="0" sz="1450" spc="-10">
                <a:latin typeface="Times New Roman"/>
                <a:cs typeface="Times New Roman"/>
              </a:rPr>
              <a:t>one.</a:t>
            </a:r>
            <a:endParaRPr sz="1450">
              <a:latin typeface="Times New Roman"/>
              <a:cs typeface="Times New Roman"/>
            </a:endParaRPr>
          </a:p>
          <a:p>
            <a:pPr marL="12700" marR="5715">
              <a:lnSpc>
                <a:spcPts val="1730"/>
              </a:lnSpc>
              <a:spcBef>
                <a:spcPts val="919"/>
              </a:spcBef>
            </a:pPr>
            <a:r>
              <a:rPr dirty="0" sz="1450" spc="-10">
                <a:latin typeface="Times New Roman"/>
                <a:cs typeface="Times New Roman"/>
              </a:rPr>
              <a:t>"It is," replied the other; "behind the laurel hedge. When the job is done, we  can cover it with </a:t>
            </a:r>
            <a:r>
              <a:rPr dirty="0" sz="1450" spc="-5">
                <a:latin typeface="Times New Roman"/>
                <a:cs typeface="Times New Roman"/>
              </a:rPr>
              <a:t>a </a:t>
            </a:r>
            <a:r>
              <a:rPr dirty="0" sz="1450" spc="-10">
                <a:latin typeface="Times New Roman"/>
                <a:cs typeface="Times New Roman"/>
              </a:rPr>
              <a:t>pile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stakes."</a:t>
            </a:r>
            <a:endParaRPr sz="1450">
              <a:latin typeface="Times New Roman"/>
              <a:cs typeface="Times New Roman"/>
            </a:endParaRPr>
          </a:p>
          <a:p>
            <a:pPr marL="12700" marR="12065">
              <a:lnSpc>
                <a:spcPts val="1730"/>
              </a:lnSpc>
              <a:spcBef>
                <a:spcPts val="860"/>
              </a:spcBef>
            </a:pPr>
            <a:r>
              <a:rPr dirty="0" sz="1450" spc="-10">
                <a:latin typeface="Times New Roman"/>
                <a:cs typeface="Times New Roman"/>
              </a:rPr>
              <a:t>The first speaker laughed, and the sound </a:t>
            </a:r>
            <a:r>
              <a:rPr dirty="0" sz="1450" spc="-5">
                <a:latin typeface="Times New Roman"/>
                <a:cs typeface="Times New Roman"/>
              </a:rPr>
              <a:t>of </a:t>
            </a:r>
            <a:r>
              <a:rPr dirty="0" sz="1450" spc="-10">
                <a:latin typeface="Times New Roman"/>
                <a:cs typeface="Times New Roman"/>
              </a:rPr>
              <a:t>his merriment was shocking to the  listeners </a:t>
            </a:r>
            <a:r>
              <a:rPr dirty="0" sz="1450" spc="-5">
                <a:latin typeface="Times New Roman"/>
                <a:cs typeface="Times New Roman"/>
              </a:rPr>
              <a:t>on </a:t>
            </a:r>
            <a:r>
              <a:rPr dirty="0" sz="1450" spc="-10">
                <a:latin typeface="Times New Roman"/>
                <a:cs typeface="Times New Roman"/>
              </a:rPr>
              <a:t>the other</a:t>
            </a:r>
            <a:r>
              <a:rPr dirty="0" sz="145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marL="12700">
              <a:lnSpc>
                <a:spcPct val="100000"/>
              </a:lnSpc>
              <a:spcBef>
                <a:spcPts val="795"/>
              </a:spcBef>
            </a:pPr>
            <a:r>
              <a:rPr dirty="0" sz="1450" spc="-10">
                <a:latin typeface="Times New Roman"/>
                <a:cs typeface="Times New Roman"/>
              </a:rPr>
              <a:t>"In an </a:t>
            </a:r>
            <a:r>
              <a:rPr dirty="0" sz="1450" spc="-5">
                <a:latin typeface="Times New Roman"/>
                <a:cs typeface="Times New Roman"/>
              </a:rPr>
              <a:t>hour </a:t>
            </a:r>
            <a:r>
              <a:rPr dirty="0" sz="1450" spc="-10">
                <a:latin typeface="Times New Roman"/>
                <a:cs typeface="Times New Roman"/>
              </a:rPr>
              <a:t>from </a:t>
            </a:r>
            <a:r>
              <a:rPr dirty="0" sz="1450" spc="-25">
                <a:latin typeface="Times New Roman"/>
                <a:cs typeface="Times New Roman"/>
              </a:rPr>
              <a:t>now,"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the steps it was </a:t>
            </a:r>
            <a:r>
              <a:rPr dirty="0" sz="1450" spc="-5">
                <a:latin typeface="Times New Roman"/>
                <a:cs typeface="Times New Roman"/>
              </a:rPr>
              <a:t>obvious </a:t>
            </a:r>
            <a:r>
              <a:rPr dirty="0" sz="1450" spc="-10">
                <a:latin typeface="Times New Roman"/>
                <a:cs typeface="Times New Roman"/>
              </a:rPr>
              <a:t>that the pair had separated, and  were proceeding in contrary</a:t>
            </a:r>
            <a:r>
              <a:rPr dirty="0" sz="1450" spc="10">
                <a:latin typeface="Times New Roman"/>
                <a:cs typeface="Times New Roman"/>
              </a:rPr>
              <a:t> </a:t>
            </a:r>
            <a:r>
              <a:rPr dirty="0" sz="1450" spc="-10">
                <a:latin typeface="Times New Roman"/>
                <a:cs typeface="Times New Roman"/>
              </a:rPr>
              <a:t>directions.</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Almost immediately after the postern </a:t>
            </a:r>
            <a:r>
              <a:rPr dirty="0" sz="1450" spc="-5">
                <a:latin typeface="Times New Roman"/>
                <a:cs typeface="Times New Roman"/>
              </a:rPr>
              <a:t>door </a:t>
            </a:r>
            <a:r>
              <a:rPr dirty="0" sz="1450" spc="-10">
                <a:latin typeface="Times New Roman"/>
                <a:cs typeface="Times New Roman"/>
              </a:rPr>
              <a:t>was cautiously opened, </a:t>
            </a:r>
            <a:r>
              <a:rPr dirty="0" sz="1450" spc="-5">
                <a:latin typeface="Times New Roman"/>
                <a:cs typeface="Times New Roman"/>
              </a:rPr>
              <a:t>a </a:t>
            </a:r>
            <a:r>
              <a:rPr dirty="0" sz="1450" spc="-10">
                <a:latin typeface="Times New Roman"/>
                <a:cs typeface="Times New Roman"/>
              </a:rPr>
              <a:t>white  face was protruded into the lane, and </a:t>
            </a:r>
            <a:r>
              <a:rPr dirty="0" sz="1450" spc="-5">
                <a:latin typeface="Times New Roman"/>
                <a:cs typeface="Times New Roman"/>
              </a:rPr>
              <a:t>a </a:t>
            </a:r>
            <a:r>
              <a:rPr dirty="0" sz="1450" spc="-10">
                <a:latin typeface="Times New Roman"/>
                <a:cs typeface="Times New Roman"/>
              </a:rPr>
              <a:t>hand was seen beckoning to the  watchers. In dead silence the three passed the </a:t>
            </a:r>
            <a:r>
              <a:rPr dirty="0" sz="1450" spc="-20">
                <a:latin typeface="Times New Roman"/>
                <a:cs typeface="Times New Roman"/>
              </a:rPr>
              <a:t>door, </a:t>
            </a:r>
            <a:r>
              <a:rPr dirty="0" sz="1450" spc="-10">
                <a:latin typeface="Times New Roman"/>
                <a:cs typeface="Times New Roman"/>
              </a:rPr>
              <a:t>which was immediately  locked behind them, and followed their guide through several garden alleys to  the</a:t>
            </a:r>
            <a:r>
              <a:rPr dirty="0" sz="1450" spc="145">
                <a:latin typeface="Times New Roman"/>
                <a:cs typeface="Times New Roman"/>
              </a:rPr>
              <a:t> </a:t>
            </a:r>
            <a:r>
              <a:rPr dirty="0" sz="1450" spc="-10">
                <a:latin typeface="Times New Roman"/>
                <a:cs typeface="Times New Roman"/>
              </a:rPr>
              <a:t>kitchen</a:t>
            </a:r>
            <a:r>
              <a:rPr dirty="0" sz="1450" spc="150">
                <a:latin typeface="Times New Roman"/>
                <a:cs typeface="Times New Roman"/>
              </a:rPr>
              <a:t> </a:t>
            </a:r>
            <a:r>
              <a:rPr dirty="0" sz="1450" spc="-10">
                <a:latin typeface="Times New Roman"/>
                <a:cs typeface="Times New Roman"/>
              </a:rPr>
              <a:t>entrance</a:t>
            </a:r>
            <a:r>
              <a:rPr dirty="0" sz="1450" spc="150">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house.</a:t>
            </a:r>
            <a:r>
              <a:rPr dirty="0" sz="1450" spc="150">
                <a:latin typeface="Times New Roman"/>
                <a:cs typeface="Times New Roman"/>
              </a:rPr>
              <a:t> </a:t>
            </a:r>
            <a:r>
              <a:rPr dirty="0" sz="1450" spc="-10">
                <a:latin typeface="Times New Roman"/>
                <a:cs typeface="Times New Roman"/>
              </a:rPr>
              <a:t>A</a:t>
            </a:r>
            <a:r>
              <a:rPr dirty="0" sz="1450" spc="70">
                <a:latin typeface="Times New Roman"/>
                <a:cs typeface="Times New Roman"/>
              </a:rPr>
              <a:t> </a:t>
            </a:r>
            <a:r>
              <a:rPr dirty="0" sz="1450" spc="-10">
                <a:latin typeface="Times New Roman"/>
                <a:cs typeface="Times New Roman"/>
              </a:rPr>
              <a:t>single</a:t>
            </a:r>
            <a:r>
              <a:rPr dirty="0" sz="1450" spc="150">
                <a:latin typeface="Times New Roman"/>
                <a:cs typeface="Times New Roman"/>
              </a:rPr>
              <a:t> </a:t>
            </a:r>
            <a:r>
              <a:rPr dirty="0" sz="1450" spc="-10">
                <a:latin typeface="Times New Roman"/>
                <a:cs typeface="Times New Roman"/>
              </a:rPr>
              <a:t>candle</a:t>
            </a:r>
            <a:r>
              <a:rPr dirty="0" sz="1450" spc="150">
                <a:latin typeface="Times New Roman"/>
                <a:cs typeface="Times New Roman"/>
              </a:rPr>
              <a:t> </a:t>
            </a:r>
            <a:r>
              <a:rPr dirty="0" sz="1450" spc="-10">
                <a:latin typeface="Times New Roman"/>
                <a:cs typeface="Times New Roman"/>
              </a:rPr>
              <a:t>burned</a:t>
            </a:r>
            <a:r>
              <a:rPr dirty="0" sz="1450" spc="150">
                <a:latin typeface="Times New Roman"/>
                <a:cs typeface="Times New Roman"/>
              </a:rPr>
              <a:t> </a:t>
            </a:r>
            <a:r>
              <a:rPr dirty="0" sz="1450" spc="-10">
                <a:latin typeface="Times New Roman"/>
                <a:cs typeface="Times New Roman"/>
              </a:rPr>
              <a:t>in</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great</a:t>
            </a:r>
            <a:r>
              <a:rPr dirty="0" sz="1450" spc="150">
                <a:latin typeface="Times New Roman"/>
                <a:cs typeface="Times New Roman"/>
              </a:rPr>
              <a:t> </a:t>
            </a:r>
            <a:r>
              <a:rPr dirty="0" sz="1450" spc="-10">
                <a:latin typeface="Times New Roman"/>
                <a:cs typeface="Times New Roman"/>
              </a:rPr>
              <a:t>paved</a:t>
            </a:r>
            <a:endParaRPr sz="145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0160">
              <a:lnSpc>
                <a:spcPts val="1730"/>
              </a:lnSpc>
              <a:spcBef>
                <a:spcPts val="155"/>
              </a:spcBef>
            </a:pPr>
            <a:r>
              <a:rPr dirty="0" sz="1450" spc="-10">
                <a:latin typeface="Times New Roman"/>
                <a:cs typeface="Times New Roman"/>
              </a:rPr>
              <a:t>kitchen, which was destitute </a:t>
            </a:r>
            <a:r>
              <a:rPr dirty="0" sz="1450" spc="-5">
                <a:latin typeface="Times New Roman"/>
                <a:cs typeface="Times New Roman"/>
              </a:rPr>
              <a:t>of </a:t>
            </a:r>
            <a:r>
              <a:rPr dirty="0" sz="1450" spc="-10">
                <a:latin typeface="Times New Roman"/>
                <a:cs typeface="Times New Roman"/>
              </a:rPr>
              <a:t>the customary furniture; and as the party  proceeded to ascend from thence </a:t>
            </a:r>
            <a:r>
              <a:rPr dirty="0" sz="1450" spc="-5">
                <a:latin typeface="Times New Roman"/>
                <a:cs typeface="Times New Roman"/>
              </a:rPr>
              <a:t>by a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winding stairs, </a:t>
            </a:r>
            <a:r>
              <a:rPr dirty="0" sz="1450" spc="-5">
                <a:latin typeface="Times New Roman"/>
                <a:cs typeface="Times New Roman"/>
              </a:rPr>
              <a:t>a </a:t>
            </a:r>
            <a:r>
              <a:rPr dirty="0" sz="1450" spc="-10">
                <a:latin typeface="Times New Roman"/>
                <a:cs typeface="Times New Roman"/>
              </a:rPr>
              <a:t>prodigious  noise </a:t>
            </a:r>
            <a:r>
              <a:rPr dirty="0" sz="1450" spc="-5">
                <a:latin typeface="Times New Roman"/>
                <a:cs typeface="Times New Roman"/>
              </a:rPr>
              <a:t>of </a:t>
            </a:r>
            <a:r>
              <a:rPr dirty="0" sz="1450" spc="-10">
                <a:latin typeface="Times New Roman"/>
                <a:cs typeface="Times New Roman"/>
              </a:rPr>
              <a:t>rats testified still more plainly to the dilapidation </a:t>
            </a:r>
            <a:r>
              <a:rPr dirty="0" sz="1450" spc="-5">
                <a:latin typeface="Times New Roman"/>
                <a:cs typeface="Times New Roman"/>
              </a:rPr>
              <a:t>of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Their conductor preceded them, carrying the candle. He was </a:t>
            </a:r>
            <a:r>
              <a:rPr dirty="0" sz="1450" spc="-5">
                <a:latin typeface="Times New Roman"/>
                <a:cs typeface="Times New Roman"/>
              </a:rPr>
              <a:t>a </a:t>
            </a:r>
            <a:r>
              <a:rPr dirty="0" sz="1450" spc="-10">
                <a:latin typeface="Times New Roman"/>
                <a:cs typeface="Times New Roman"/>
              </a:rPr>
              <a:t>lean man, much  bent, </a:t>
            </a:r>
            <a:r>
              <a:rPr dirty="0" sz="1450" spc="-5">
                <a:latin typeface="Times New Roman"/>
                <a:cs typeface="Times New Roman"/>
              </a:rPr>
              <a:t>but </a:t>
            </a:r>
            <a:r>
              <a:rPr dirty="0" sz="1450" spc="-10">
                <a:latin typeface="Times New Roman"/>
                <a:cs typeface="Times New Roman"/>
              </a:rPr>
              <a:t>still agile; and </a:t>
            </a:r>
            <a:r>
              <a:rPr dirty="0" sz="1450" spc="-5">
                <a:latin typeface="Times New Roman"/>
                <a:cs typeface="Times New Roman"/>
              </a:rPr>
              <a:t>he </a:t>
            </a:r>
            <a:r>
              <a:rPr dirty="0" sz="1450" spc="-10">
                <a:latin typeface="Times New Roman"/>
                <a:cs typeface="Times New Roman"/>
              </a:rPr>
              <a:t>turned from time to time and admonished silence  and caution </a:t>
            </a:r>
            <a:r>
              <a:rPr dirty="0" sz="1450" spc="-5">
                <a:latin typeface="Times New Roman"/>
                <a:cs typeface="Times New Roman"/>
              </a:rPr>
              <a:t>by </a:t>
            </a:r>
            <a:r>
              <a:rPr dirty="0" sz="1450" spc="-10">
                <a:latin typeface="Times New Roman"/>
                <a:cs typeface="Times New Roman"/>
              </a:rPr>
              <a:t>his gestures. Colonel Geraldine followed </a:t>
            </a:r>
            <a:r>
              <a:rPr dirty="0" sz="1450" spc="-5">
                <a:latin typeface="Times New Roman"/>
                <a:cs typeface="Times New Roman"/>
              </a:rPr>
              <a:t>on </a:t>
            </a:r>
            <a:r>
              <a:rPr dirty="0" sz="1450" spc="-10">
                <a:latin typeface="Times New Roman"/>
                <a:cs typeface="Times New Roman"/>
              </a:rPr>
              <a:t>his heels, the case  </a:t>
            </a:r>
            <a:r>
              <a:rPr dirty="0" sz="1450" spc="-5">
                <a:latin typeface="Times New Roman"/>
                <a:cs typeface="Times New Roman"/>
              </a:rPr>
              <a:t>of </a:t>
            </a:r>
            <a:r>
              <a:rPr dirty="0" sz="1450" spc="-10">
                <a:latin typeface="Times New Roman"/>
                <a:cs typeface="Times New Roman"/>
              </a:rPr>
              <a:t>swords under </a:t>
            </a:r>
            <a:r>
              <a:rPr dirty="0" sz="1450" spc="-5">
                <a:latin typeface="Times New Roman"/>
                <a:cs typeface="Times New Roman"/>
              </a:rPr>
              <a:t>one </a:t>
            </a:r>
            <a:r>
              <a:rPr dirty="0" sz="1450" spc="-10">
                <a:latin typeface="Times New Roman"/>
                <a:cs typeface="Times New Roman"/>
              </a:rPr>
              <a:t>arm, and </a:t>
            </a:r>
            <a:r>
              <a:rPr dirty="0" sz="1450" spc="-5">
                <a:latin typeface="Times New Roman"/>
                <a:cs typeface="Times New Roman"/>
              </a:rPr>
              <a:t>a </a:t>
            </a:r>
            <a:r>
              <a:rPr dirty="0" sz="1450" spc="-10">
                <a:latin typeface="Times New Roman"/>
                <a:cs typeface="Times New Roman"/>
              </a:rPr>
              <a:t>pistol ready in the </a:t>
            </a:r>
            <a:r>
              <a:rPr dirty="0" sz="1450" spc="-20">
                <a:latin typeface="Times New Roman"/>
                <a:cs typeface="Times New Roman"/>
              </a:rPr>
              <a:t>other. </a:t>
            </a:r>
            <a:r>
              <a:rPr dirty="0" sz="1450" spc="-10">
                <a:latin typeface="Times New Roman"/>
                <a:cs typeface="Times New Roman"/>
              </a:rPr>
              <a:t>Brackenbury's heart  beat </a:t>
            </a:r>
            <a:r>
              <a:rPr dirty="0" sz="1450" spc="-20">
                <a:latin typeface="Times New Roman"/>
                <a:cs typeface="Times New Roman"/>
              </a:rPr>
              <a:t>thickly. </a:t>
            </a:r>
            <a:r>
              <a:rPr dirty="0" sz="1450" spc="-10">
                <a:latin typeface="Times New Roman"/>
                <a:cs typeface="Times New Roman"/>
              </a:rPr>
              <a:t>He perceived that they were still in time; </a:t>
            </a:r>
            <a:r>
              <a:rPr dirty="0" sz="1450" spc="-5">
                <a:latin typeface="Times New Roman"/>
                <a:cs typeface="Times New Roman"/>
              </a:rPr>
              <a:t>but he </a:t>
            </a:r>
            <a:r>
              <a:rPr dirty="0" sz="1450" spc="-10">
                <a:latin typeface="Times New Roman"/>
                <a:cs typeface="Times New Roman"/>
              </a:rPr>
              <a:t>judged from the  alacrity </a:t>
            </a:r>
            <a:r>
              <a:rPr dirty="0" sz="1450" spc="-5">
                <a:latin typeface="Times New Roman"/>
                <a:cs typeface="Times New Roman"/>
              </a:rPr>
              <a:t>of </a:t>
            </a:r>
            <a:r>
              <a:rPr dirty="0" sz="1450" spc="-10">
                <a:latin typeface="Times New Roman"/>
                <a:cs typeface="Times New Roman"/>
              </a:rPr>
              <a:t>the old man that the </a:t>
            </a:r>
            <a:r>
              <a:rPr dirty="0" sz="1450" spc="-5">
                <a:latin typeface="Times New Roman"/>
                <a:cs typeface="Times New Roman"/>
              </a:rPr>
              <a:t>hour of </a:t>
            </a:r>
            <a:r>
              <a:rPr dirty="0" sz="1450" spc="-10">
                <a:latin typeface="Times New Roman"/>
                <a:cs typeface="Times New Roman"/>
              </a:rPr>
              <a:t>action must </a:t>
            </a:r>
            <a:r>
              <a:rPr dirty="0" sz="1450" spc="-5">
                <a:latin typeface="Times New Roman"/>
                <a:cs typeface="Times New Roman"/>
              </a:rPr>
              <a:t>be </a:t>
            </a:r>
            <a:r>
              <a:rPr dirty="0" sz="1450" spc="-10">
                <a:latin typeface="Times New Roman"/>
                <a:cs typeface="Times New Roman"/>
              </a:rPr>
              <a:t>near at hand; and the  circumstances </a:t>
            </a:r>
            <a:r>
              <a:rPr dirty="0" sz="1450" spc="-5">
                <a:latin typeface="Times New Roman"/>
                <a:cs typeface="Times New Roman"/>
              </a:rPr>
              <a:t>of </a:t>
            </a:r>
            <a:r>
              <a:rPr dirty="0" sz="1450" spc="-10">
                <a:latin typeface="Times New Roman"/>
                <a:cs typeface="Times New Roman"/>
              </a:rPr>
              <a:t>this adventure were so obscure and menacing, the place  seemed so well chosen for the darkest acts, that an older man than  Brackenbury might have been pardoned </a:t>
            </a:r>
            <a:r>
              <a:rPr dirty="0" sz="1450" spc="-5">
                <a:latin typeface="Times New Roman"/>
                <a:cs typeface="Times New Roman"/>
              </a:rPr>
              <a:t>a </a:t>
            </a:r>
            <a:r>
              <a:rPr dirty="0" sz="1450" spc="-10">
                <a:latin typeface="Times New Roman"/>
                <a:cs typeface="Times New Roman"/>
              </a:rPr>
              <a:t>measure </a:t>
            </a:r>
            <a:r>
              <a:rPr dirty="0" sz="1450" spc="-5">
                <a:latin typeface="Times New Roman"/>
                <a:cs typeface="Times New Roman"/>
              </a:rPr>
              <a:t>of </a:t>
            </a:r>
            <a:r>
              <a:rPr dirty="0" sz="1450" spc="-10">
                <a:latin typeface="Times New Roman"/>
                <a:cs typeface="Times New Roman"/>
              </a:rPr>
              <a:t>emotion as </a:t>
            </a:r>
            <a:r>
              <a:rPr dirty="0" sz="1450" spc="-5">
                <a:latin typeface="Times New Roman"/>
                <a:cs typeface="Times New Roman"/>
              </a:rPr>
              <a:t>he </a:t>
            </a:r>
            <a:r>
              <a:rPr dirty="0" sz="1450" spc="-10">
                <a:latin typeface="Times New Roman"/>
                <a:cs typeface="Times New Roman"/>
              </a:rPr>
              <a:t>closed the  procession </a:t>
            </a:r>
            <a:r>
              <a:rPr dirty="0" sz="1450" spc="-5">
                <a:latin typeface="Times New Roman"/>
                <a:cs typeface="Times New Roman"/>
              </a:rPr>
              <a:t>up </a:t>
            </a:r>
            <a:r>
              <a:rPr dirty="0" sz="1450" spc="-10">
                <a:latin typeface="Times New Roman"/>
                <a:cs typeface="Times New Roman"/>
              </a:rPr>
              <a:t>the winding</a:t>
            </a:r>
            <a:r>
              <a:rPr dirty="0" sz="1450">
                <a:latin typeface="Times New Roman"/>
                <a:cs typeface="Times New Roman"/>
              </a:rPr>
              <a:t> </a:t>
            </a:r>
            <a:r>
              <a:rPr dirty="0" sz="1450" spc="-25">
                <a:latin typeface="Times New Roman"/>
                <a:cs typeface="Times New Roman"/>
              </a:rPr>
              <a:t>stair.</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At the top the guide threw open </a:t>
            </a:r>
            <a:r>
              <a:rPr dirty="0" sz="1450" spc="-5">
                <a:latin typeface="Times New Roman"/>
                <a:cs typeface="Times New Roman"/>
              </a:rPr>
              <a:t>a door </a:t>
            </a:r>
            <a:r>
              <a:rPr dirty="0" sz="1450" spc="-10">
                <a:latin typeface="Times New Roman"/>
                <a:cs typeface="Times New Roman"/>
              </a:rPr>
              <a:t>and ushered the three </a:t>
            </a:r>
            <a:r>
              <a:rPr dirty="0" sz="1450" spc="-15">
                <a:latin typeface="Times New Roman"/>
                <a:cs typeface="Times New Roman"/>
              </a:rPr>
              <a:t>officers </a:t>
            </a:r>
            <a:r>
              <a:rPr dirty="0" sz="1450" spc="-10">
                <a:latin typeface="Times New Roman"/>
                <a:cs typeface="Times New Roman"/>
              </a:rPr>
              <a:t>before  him into </a:t>
            </a:r>
            <a:r>
              <a:rPr dirty="0" sz="1450" spc="-5">
                <a:latin typeface="Times New Roman"/>
                <a:cs typeface="Times New Roman"/>
              </a:rPr>
              <a:t>a </a:t>
            </a:r>
            <a:r>
              <a:rPr dirty="0" sz="1450" spc="-10">
                <a:latin typeface="Times New Roman"/>
                <a:cs typeface="Times New Roman"/>
              </a:rPr>
              <a:t>small apartment, lighted </a:t>
            </a:r>
            <a:r>
              <a:rPr dirty="0" sz="1450" spc="-5">
                <a:latin typeface="Times New Roman"/>
                <a:cs typeface="Times New Roman"/>
              </a:rPr>
              <a:t>by a </a:t>
            </a:r>
            <a:r>
              <a:rPr dirty="0" sz="1450" spc="-10">
                <a:latin typeface="Times New Roman"/>
                <a:cs typeface="Times New Roman"/>
              </a:rPr>
              <a:t>smoky lamp and the glow </a:t>
            </a:r>
            <a:r>
              <a:rPr dirty="0" sz="1450" spc="-5">
                <a:latin typeface="Times New Roman"/>
                <a:cs typeface="Times New Roman"/>
              </a:rPr>
              <a:t>of a </a:t>
            </a:r>
            <a:r>
              <a:rPr dirty="0" sz="1450" spc="-10">
                <a:latin typeface="Times New Roman"/>
                <a:cs typeface="Times New Roman"/>
              </a:rPr>
              <a:t>modest  fire. At the chimney corner sat </a:t>
            </a:r>
            <a:r>
              <a:rPr dirty="0" sz="1450" spc="-5">
                <a:latin typeface="Times New Roman"/>
                <a:cs typeface="Times New Roman"/>
              </a:rPr>
              <a:t>a </a:t>
            </a:r>
            <a:r>
              <a:rPr dirty="0" sz="1450" spc="-10">
                <a:latin typeface="Times New Roman"/>
                <a:cs typeface="Times New Roman"/>
              </a:rPr>
              <a:t>man in the early prime </a:t>
            </a:r>
            <a:r>
              <a:rPr dirty="0" sz="1450" spc="-5">
                <a:latin typeface="Times New Roman"/>
                <a:cs typeface="Times New Roman"/>
              </a:rPr>
              <a:t>of </a:t>
            </a:r>
            <a:r>
              <a:rPr dirty="0" sz="1450" spc="-10">
                <a:latin typeface="Times New Roman"/>
                <a:cs typeface="Times New Roman"/>
              </a:rPr>
              <a:t>life, and </a:t>
            </a:r>
            <a:r>
              <a:rPr dirty="0" sz="1450" spc="-5">
                <a:latin typeface="Times New Roman"/>
                <a:cs typeface="Times New Roman"/>
              </a:rPr>
              <a:t>of a </a:t>
            </a:r>
            <a:r>
              <a:rPr dirty="0" sz="1450" spc="-10">
                <a:latin typeface="Times New Roman"/>
                <a:cs typeface="Times New Roman"/>
              </a:rPr>
              <a:t>stout  </a:t>
            </a:r>
            <a:r>
              <a:rPr dirty="0" sz="1450" spc="-5">
                <a:latin typeface="Times New Roman"/>
                <a:cs typeface="Times New Roman"/>
              </a:rPr>
              <a:t>but </a:t>
            </a:r>
            <a:r>
              <a:rPr dirty="0" sz="1450" spc="-10">
                <a:latin typeface="Times New Roman"/>
                <a:cs typeface="Times New Roman"/>
              </a:rPr>
              <a:t>courtly and commanding appearance. His attitude and expression were  those </a:t>
            </a:r>
            <a:r>
              <a:rPr dirty="0" sz="1450" spc="-5">
                <a:latin typeface="Times New Roman"/>
                <a:cs typeface="Times New Roman"/>
              </a:rPr>
              <a:t>of </a:t>
            </a:r>
            <a:r>
              <a:rPr dirty="0" sz="1450" spc="-10">
                <a:latin typeface="Times New Roman"/>
                <a:cs typeface="Times New Roman"/>
              </a:rPr>
              <a:t>the most unmoved composure; </a:t>
            </a:r>
            <a:r>
              <a:rPr dirty="0" sz="1450" spc="-5">
                <a:latin typeface="Times New Roman"/>
                <a:cs typeface="Times New Roman"/>
              </a:rPr>
              <a:t>he </a:t>
            </a:r>
            <a:r>
              <a:rPr dirty="0" sz="1450" spc="-10">
                <a:latin typeface="Times New Roman"/>
                <a:cs typeface="Times New Roman"/>
              </a:rPr>
              <a:t>was smoking </a:t>
            </a:r>
            <a:r>
              <a:rPr dirty="0" sz="1450" spc="-5">
                <a:latin typeface="Times New Roman"/>
                <a:cs typeface="Times New Roman"/>
              </a:rPr>
              <a:t>a </a:t>
            </a:r>
            <a:r>
              <a:rPr dirty="0" sz="1450" spc="-10">
                <a:latin typeface="Times New Roman"/>
                <a:cs typeface="Times New Roman"/>
              </a:rPr>
              <a:t>cheroot with much  enjoyment and deliberation, and </a:t>
            </a:r>
            <a:r>
              <a:rPr dirty="0" sz="1450" spc="-5">
                <a:latin typeface="Times New Roman"/>
                <a:cs typeface="Times New Roman"/>
              </a:rPr>
              <a:t>on a </a:t>
            </a:r>
            <a:r>
              <a:rPr dirty="0" sz="1450" spc="-10">
                <a:latin typeface="Times New Roman"/>
                <a:cs typeface="Times New Roman"/>
              </a:rPr>
              <a:t>table </a:t>
            </a:r>
            <a:r>
              <a:rPr dirty="0" sz="1450" spc="-5">
                <a:latin typeface="Times New Roman"/>
                <a:cs typeface="Times New Roman"/>
              </a:rPr>
              <a:t>by </a:t>
            </a:r>
            <a:r>
              <a:rPr dirty="0" sz="1450" spc="-10">
                <a:latin typeface="Times New Roman"/>
                <a:cs typeface="Times New Roman"/>
              </a:rPr>
              <a:t>his elbow stood </a:t>
            </a:r>
            <a:r>
              <a:rPr dirty="0" sz="1450" spc="-5">
                <a:latin typeface="Times New Roman"/>
                <a:cs typeface="Times New Roman"/>
              </a:rPr>
              <a:t>a </a:t>
            </a:r>
            <a:r>
              <a:rPr dirty="0" sz="1450" spc="-10">
                <a:latin typeface="Times New Roman"/>
                <a:cs typeface="Times New Roman"/>
              </a:rPr>
              <a:t>long glass </a:t>
            </a:r>
            <a:r>
              <a:rPr dirty="0" sz="1450" spc="-5">
                <a:latin typeface="Times New Roman"/>
                <a:cs typeface="Times New Roman"/>
              </a:rPr>
              <a:t>of  </a:t>
            </a:r>
            <a:r>
              <a:rPr dirty="0" sz="1450" spc="-10">
                <a:latin typeface="Times New Roman"/>
                <a:cs typeface="Times New Roman"/>
              </a:rPr>
              <a:t>some effervescing beverage which diffused an agreeable </a:t>
            </a:r>
            <a:r>
              <a:rPr dirty="0" sz="1450" spc="-5">
                <a:latin typeface="Times New Roman"/>
                <a:cs typeface="Times New Roman"/>
              </a:rPr>
              <a:t>odour </a:t>
            </a:r>
            <a:r>
              <a:rPr dirty="0" sz="1450" spc="-10">
                <a:latin typeface="Times New Roman"/>
                <a:cs typeface="Times New Roman"/>
              </a:rPr>
              <a:t>through the  room.</a:t>
            </a:r>
            <a:endParaRPr sz="1450">
              <a:latin typeface="Times New Roman"/>
              <a:cs typeface="Times New Roman"/>
            </a:endParaRPr>
          </a:p>
          <a:p>
            <a:pPr algn="just" marL="12700" marR="8890">
              <a:lnSpc>
                <a:spcPts val="1730"/>
              </a:lnSpc>
              <a:spcBef>
                <a:spcPts val="850"/>
              </a:spcBef>
            </a:pPr>
            <a:r>
              <a:rPr dirty="0" sz="1450" spc="-20">
                <a:latin typeface="Times New Roman"/>
                <a:cs typeface="Times New Roman"/>
              </a:rPr>
              <a:t>"Welcome," </a:t>
            </a:r>
            <a:r>
              <a:rPr dirty="0" sz="1450" spc="-10">
                <a:latin typeface="Times New Roman"/>
                <a:cs typeface="Times New Roman"/>
              </a:rPr>
              <a:t>said he, extending his hand to Colonel Geraldine. "I knew </a:t>
            </a:r>
            <a:r>
              <a:rPr dirty="0" sz="1450" spc="-5">
                <a:latin typeface="Times New Roman"/>
                <a:cs typeface="Times New Roman"/>
              </a:rPr>
              <a:t>I </a:t>
            </a:r>
            <a:r>
              <a:rPr dirty="0" sz="1450" spc="-10">
                <a:latin typeface="Times New Roman"/>
                <a:cs typeface="Times New Roman"/>
              </a:rPr>
              <a:t>might  count </a:t>
            </a:r>
            <a:r>
              <a:rPr dirty="0" sz="1450" spc="-5">
                <a:latin typeface="Times New Roman"/>
                <a:cs typeface="Times New Roman"/>
              </a:rPr>
              <a:t>on your </a:t>
            </a:r>
            <a:r>
              <a:rPr dirty="0" sz="1450" spc="-10">
                <a:latin typeface="Times New Roman"/>
                <a:cs typeface="Times New Roman"/>
              </a:rPr>
              <a:t>exactitude."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"On my devotion," replied the Colonel, with </a:t>
            </a:r>
            <a:r>
              <a:rPr dirty="0" sz="1450" spc="-5">
                <a:latin typeface="Times New Roman"/>
                <a:cs typeface="Times New Roman"/>
              </a:rPr>
              <a:t>a</a:t>
            </a:r>
            <a:r>
              <a:rPr dirty="0" sz="1450" spc="30">
                <a:latin typeface="Times New Roman"/>
                <a:cs typeface="Times New Roman"/>
              </a:rPr>
              <a:t> </a:t>
            </a:r>
            <a:r>
              <a:rPr dirty="0" sz="1450" spc="-30">
                <a:latin typeface="Times New Roman"/>
                <a:cs typeface="Times New Roman"/>
              </a:rPr>
              <a:t>bow.</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"Present me to </a:t>
            </a:r>
            <a:r>
              <a:rPr dirty="0" sz="1450" spc="-5">
                <a:latin typeface="Times New Roman"/>
                <a:cs typeface="Times New Roman"/>
              </a:rPr>
              <a:t>your </a:t>
            </a:r>
            <a:r>
              <a:rPr dirty="0" sz="1450" spc="-10">
                <a:latin typeface="Times New Roman"/>
                <a:cs typeface="Times New Roman"/>
              </a:rPr>
              <a:t>friends," continued the first; and, when that ceremony had  been performed, "I wish, gentlemen," </a:t>
            </a:r>
            <a:r>
              <a:rPr dirty="0" sz="1450" spc="-5">
                <a:latin typeface="Times New Roman"/>
                <a:cs typeface="Times New Roman"/>
              </a:rPr>
              <a:t>he </a:t>
            </a:r>
            <a:r>
              <a:rPr dirty="0" sz="1450" spc="-10">
                <a:latin typeface="Times New Roman"/>
                <a:cs typeface="Times New Roman"/>
              </a:rPr>
              <a:t>added, with the most exquisite  </a:t>
            </a:r>
            <a:r>
              <a:rPr dirty="0" sz="1450" spc="-20">
                <a:latin typeface="Times New Roman"/>
                <a:cs typeface="Times New Roman"/>
              </a:rPr>
              <a:t>affability,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could </a:t>
            </a:r>
            <a:r>
              <a:rPr dirty="0" sz="1450" spc="-15">
                <a:latin typeface="Times New Roman"/>
                <a:cs typeface="Times New Roman"/>
              </a:rPr>
              <a:t>offer </a:t>
            </a:r>
            <a:r>
              <a:rPr dirty="0" sz="1450" spc="-5">
                <a:latin typeface="Times New Roman"/>
                <a:cs typeface="Times New Roman"/>
              </a:rPr>
              <a:t>you a </a:t>
            </a:r>
            <a:r>
              <a:rPr dirty="0" sz="1450" spc="-10">
                <a:latin typeface="Times New Roman"/>
                <a:cs typeface="Times New Roman"/>
              </a:rPr>
              <a:t>more cheerful programme; it is ungracious  to inaugurate an acquaintance </a:t>
            </a:r>
            <a:r>
              <a:rPr dirty="0" sz="1450" spc="-5">
                <a:latin typeface="Times New Roman"/>
                <a:cs typeface="Times New Roman"/>
              </a:rPr>
              <a:t>upon </a:t>
            </a:r>
            <a:r>
              <a:rPr dirty="0" sz="1450" spc="-10">
                <a:latin typeface="Times New Roman"/>
                <a:cs typeface="Times New Roman"/>
              </a:rPr>
              <a:t>serious </a:t>
            </a:r>
            <a:r>
              <a:rPr dirty="0" sz="1450" spc="-15">
                <a:latin typeface="Times New Roman"/>
                <a:cs typeface="Times New Roman"/>
              </a:rPr>
              <a:t>affairs; </a:t>
            </a:r>
            <a:r>
              <a:rPr dirty="0" sz="1450" spc="-5">
                <a:latin typeface="Times New Roman"/>
                <a:cs typeface="Times New Roman"/>
              </a:rPr>
              <a:t>but </a:t>
            </a:r>
            <a:r>
              <a:rPr dirty="0" sz="1450" spc="-10">
                <a:latin typeface="Times New Roman"/>
                <a:cs typeface="Times New Roman"/>
              </a:rPr>
              <a:t>the compulsion </a:t>
            </a:r>
            <a:r>
              <a:rPr dirty="0" sz="1450" spc="-5">
                <a:latin typeface="Times New Roman"/>
                <a:cs typeface="Times New Roman"/>
              </a:rPr>
              <a:t>of  </a:t>
            </a:r>
            <a:r>
              <a:rPr dirty="0" sz="1450" spc="-10">
                <a:latin typeface="Times New Roman"/>
                <a:cs typeface="Times New Roman"/>
              </a:rPr>
              <a:t>events is stronger than the obligations </a:t>
            </a:r>
            <a:r>
              <a:rPr dirty="0" sz="1450" spc="-5">
                <a:latin typeface="Times New Roman"/>
                <a:cs typeface="Times New Roman"/>
              </a:rPr>
              <a:t>of </a:t>
            </a:r>
            <a:r>
              <a:rPr dirty="0" sz="1450" spc="-10">
                <a:latin typeface="Times New Roman"/>
                <a:cs typeface="Times New Roman"/>
              </a:rPr>
              <a:t>good-fellowship. </a:t>
            </a:r>
            <a:r>
              <a:rPr dirty="0" sz="1450" spc="-5">
                <a:latin typeface="Times New Roman"/>
                <a:cs typeface="Times New Roman"/>
              </a:rPr>
              <a:t>I hope </a:t>
            </a:r>
            <a:r>
              <a:rPr dirty="0" sz="1450" spc="-10">
                <a:latin typeface="Times New Roman"/>
                <a:cs typeface="Times New Roman"/>
              </a:rPr>
              <a:t>and believe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able to forgive me this unpleasant evening; and for men </a:t>
            </a:r>
            <a:r>
              <a:rPr dirty="0" sz="1450" spc="-5">
                <a:latin typeface="Times New Roman"/>
                <a:cs typeface="Times New Roman"/>
              </a:rPr>
              <a:t>of your  </a:t>
            </a:r>
            <a:r>
              <a:rPr dirty="0" sz="1450" spc="-10">
                <a:latin typeface="Times New Roman"/>
                <a:cs typeface="Times New Roman"/>
              </a:rPr>
              <a:t>stamp it will </a:t>
            </a:r>
            <a:r>
              <a:rPr dirty="0" sz="1450" spc="-5">
                <a:latin typeface="Times New Roman"/>
                <a:cs typeface="Times New Roman"/>
              </a:rPr>
              <a:t>be </a:t>
            </a:r>
            <a:r>
              <a:rPr dirty="0" sz="1450" spc="-10">
                <a:latin typeface="Times New Roman"/>
                <a:cs typeface="Times New Roman"/>
              </a:rPr>
              <a:t>enough to know that </a:t>
            </a:r>
            <a:r>
              <a:rPr dirty="0" sz="1450" spc="-5">
                <a:latin typeface="Times New Roman"/>
                <a:cs typeface="Times New Roman"/>
              </a:rPr>
              <a:t>you </a:t>
            </a:r>
            <a:r>
              <a:rPr dirty="0" sz="1450" spc="-10">
                <a:latin typeface="Times New Roman"/>
                <a:cs typeface="Times New Roman"/>
              </a:rPr>
              <a:t>are conferring </a:t>
            </a:r>
            <a:r>
              <a:rPr dirty="0" sz="1450" spc="-5">
                <a:latin typeface="Times New Roman"/>
                <a:cs typeface="Times New Roman"/>
              </a:rPr>
              <a:t>a </a:t>
            </a:r>
            <a:r>
              <a:rPr dirty="0" sz="1450" spc="-10">
                <a:latin typeface="Times New Roman"/>
                <a:cs typeface="Times New Roman"/>
              </a:rPr>
              <a:t>considerable  </a:t>
            </a:r>
            <a:r>
              <a:rPr dirty="0" sz="1450" spc="-20">
                <a:latin typeface="Times New Roman"/>
                <a:cs typeface="Times New Roman"/>
              </a:rPr>
              <a:t>favour."</a:t>
            </a:r>
            <a:endParaRPr sz="1450">
              <a:latin typeface="Times New Roman"/>
              <a:cs typeface="Times New Roman"/>
            </a:endParaRPr>
          </a:p>
          <a:p>
            <a:pPr algn="just" marL="12700" marR="7620">
              <a:lnSpc>
                <a:spcPts val="1730"/>
              </a:lnSpc>
              <a:spcBef>
                <a:spcPts val="850"/>
              </a:spcBef>
            </a:pPr>
            <a:r>
              <a:rPr dirty="0" sz="1450" spc="-40">
                <a:latin typeface="Times New Roman"/>
                <a:cs typeface="Times New Roman"/>
              </a:rPr>
              <a:t>"Your </a:t>
            </a:r>
            <a:r>
              <a:rPr dirty="0" sz="1450" spc="-10">
                <a:latin typeface="Times New Roman"/>
                <a:cs typeface="Times New Roman"/>
              </a:rPr>
              <a:t>Highness," said the </a:t>
            </a:r>
            <a:r>
              <a:rPr dirty="0" sz="1450" spc="-20">
                <a:latin typeface="Times New Roman"/>
                <a:cs typeface="Times New Roman"/>
              </a:rPr>
              <a:t>Major, </a:t>
            </a:r>
            <a:r>
              <a:rPr dirty="0" sz="1450" spc="-10">
                <a:latin typeface="Times New Roman"/>
                <a:cs typeface="Times New Roman"/>
              </a:rPr>
              <a:t>"must pardon my bluntness. </a:t>
            </a:r>
            <a:r>
              <a:rPr dirty="0" sz="1450" spc="-5">
                <a:latin typeface="Times New Roman"/>
                <a:cs typeface="Times New Roman"/>
              </a:rPr>
              <a:t>I </a:t>
            </a:r>
            <a:r>
              <a:rPr dirty="0" sz="1450" spc="-10">
                <a:latin typeface="Times New Roman"/>
                <a:cs typeface="Times New Roman"/>
              </a:rPr>
              <a:t>am unable to  hide what </a:t>
            </a:r>
            <a:r>
              <a:rPr dirty="0" sz="1450" spc="-5">
                <a:latin typeface="Times New Roman"/>
                <a:cs typeface="Times New Roman"/>
              </a:rPr>
              <a:t>I </a:t>
            </a:r>
            <a:r>
              <a:rPr dirty="0" sz="1450" spc="-25">
                <a:latin typeface="Times New Roman"/>
                <a:cs typeface="Times New Roman"/>
              </a:rPr>
              <a:t>know. </a:t>
            </a:r>
            <a:r>
              <a:rPr dirty="0" sz="1450" spc="-10">
                <a:latin typeface="Times New Roman"/>
                <a:cs typeface="Times New Roman"/>
              </a:rPr>
              <a:t>For some time back </a:t>
            </a:r>
            <a:r>
              <a:rPr dirty="0" sz="1450" spc="-5">
                <a:latin typeface="Times New Roman"/>
                <a:cs typeface="Times New Roman"/>
              </a:rPr>
              <a:t>I </a:t>
            </a:r>
            <a:r>
              <a:rPr dirty="0" sz="1450" spc="-10">
                <a:latin typeface="Times New Roman"/>
                <a:cs typeface="Times New Roman"/>
              </a:rPr>
              <a:t>have suspected Major Hammersmith,  </a:t>
            </a:r>
            <a:r>
              <a:rPr dirty="0" sz="1450" spc="-5">
                <a:latin typeface="Times New Roman"/>
                <a:cs typeface="Times New Roman"/>
              </a:rPr>
              <a:t>but </a:t>
            </a:r>
            <a:r>
              <a:rPr dirty="0" sz="1450" spc="-35">
                <a:latin typeface="Times New Roman"/>
                <a:cs typeface="Times New Roman"/>
              </a:rPr>
              <a:t>Mr. </a:t>
            </a:r>
            <a:r>
              <a:rPr dirty="0" sz="1450" spc="-10">
                <a:latin typeface="Times New Roman"/>
                <a:cs typeface="Times New Roman"/>
              </a:rPr>
              <a:t>Godall is unmistakable. </a:t>
            </a:r>
            <a:r>
              <a:rPr dirty="0" sz="1450" spc="-60">
                <a:latin typeface="Times New Roman"/>
                <a:cs typeface="Times New Roman"/>
              </a:rPr>
              <a:t>To </a:t>
            </a:r>
            <a:r>
              <a:rPr dirty="0" sz="1450" spc="-10">
                <a:latin typeface="Times New Roman"/>
                <a:cs typeface="Times New Roman"/>
              </a:rPr>
              <a:t>seek two men in London unacquainted  with Prince Florizel </a:t>
            </a:r>
            <a:r>
              <a:rPr dirty="0" sz="1450" spc="-5">
                <a:latin typeface="Times New Roman"/>
                <a:cs typeface="Times New Roman"/>
              </a:rPr>
              <a:t>of </a:t>
            </a:r>
            <a:r>
              <a:rPr dirty="0" sz="1450" spc="-10">
                <a:latin typeface="Times New Roman"/>
                <a:cs typeface="Times New Roman"/>
              </a:rPr>
              <a:t>Bohemia was to ask too much at Fortune's</a:t>
            </a:r>
            <a:r>
              <a:rPr dirty="0" sz="1450" spc="90">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"Prince Florizel!" cried Brackenbury in</a:t>
            </a:r>
            <a:r>
              <a:rPr dirty="0" sz="1450" spc="15">
                <a:latin typeface="Times New Roman"/>
                <a:cs typeface="Times New Roman"/>
              </a:rPr>
              <a:t> </a:t>
            </a:r>
            <a:r>
              <a:rPr dirty="0" sz="1450" spc="-10">
                <a:latin typeface="Times New Roman"/>
                <a:cs typeface="Times New Roman"/>
              </a:rPr>
              <a:t>amazement.</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gazed with the deepest interest </a:t>
            </a:r>
            <a:r>
              <a:rPr dirty="0" sz="1450" spc="-5">
                <a:latin typeface="Times New Roman"/>
                <a:cs typeface="Times New Roman"/>
              </a:rPr>
              <a:t>on </a:t>
            </a:r>
            <a:r>
              <a:rPr dirty="0" sz="1450" spc="-10">
                <a:latin typeface="Times New Roman"/>
                <a:cs typeface="Times New Roman"/>
              </a:rPr>
              <a:t>the features </a:t>
            </a:r>
            <a:r>
              <a:rPr dirty="0" sz="1450" spc="-5">
                <a:latin typeface="Times New Roman"/>
                <a:cs typeface="Times New Roman"/>
              </a:rPr>
              <a:t>of </a:t>
            </a:r>
            <a:r>
              <a:rPr dirty="0" sz="1450" spc="-10">
                <a:latin typeface="Times New Roman"/>
                <a:cs typeface="Times New Roman"/>
              </a:rPr>
              <a:t>the</a:t>
            </a:r>
            <a:r>
              <a:rPr dirty="0" sz="1450" spc="320">
                <a:latin typeface="Times New Roman"/>
                <a:cs typeface="Times New Roman"/>
              </a:rPr>
              <a:t> </a:t>
            </a:r>
            <a:r>
              <a:rPr dirty="0" sz="1450" spc="-10">
                <a:latin typeface="Times New Roman"/>
                <a:cs typeface="Times New Roman"/>
              </a:rPr>
              <a:t>celebrated</a:t>
            </a:r>
            <a:endParaRPr sz="145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personage before</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"I shall </a:t>
            </a:r>
            <a:r>
              <a:rPr dirty="0" sz="1450" spc="-5">
                <a:latin typeface="Times New Roman"/>
                <a:cs typeface="Times New Roman"/>
              </a:rPr>
              <a:t>not </a:t>
            </a:r>
            <a:r>
              <a:rPr dirty="0" sz="1450" spc="-10">
                <a:latin typeface="Times New Roman"/>
                <a:cs typeface="Times New Roman"/>
              </a:rPr>
              <a:t>lament the loss </a:t>
            </a:r>
            <a:r>
              <a:rPr dirty="0" sz="1450" spc="-5">
                <a:latin typeface="Times New Roman"/>
                <a:cs typeface="Times New Roman"/>
              </a:rPr>
              <a:t>of </a:t>
            </a:r>
            <a:r>
              <a:rPr dirty="0" sz="1450" spc="-10">
                <a:latin typeface="Times New Roman"/>
                <a:cs typeface="Times New Roman"/>
              </a:rPr>
              <a:t>my incognito," remarked the Prince, "for it  enables me to thank </a:t>
            </a:r>
            <a:r>
              <a:rPr dirty="0" sz="1450" spc="-5">
                <a:latin typeface="Times New Roman"/>
                <a:cs typeface="Times New Roman"/>
              </a:rPr>
              <a:t>you </a:t>
            </a:r>
            <a:r>
              <a:rPr dirty="0" sz="1450" spc="-10">
                <a:latin typeface="Times New Roman"/>
                <a:cs typeface="Times New Roman"/>
              </a:rPr>
              <a:t>with the more </a:t>
            </a:r>
            <a:r>
              <a:rPr dirty="0" sz="1450" spc="-20">
                <a:latin typeface="Times New Roman"/>
                <a:cs typeface="Times New Roman"/>
              </a:rPr>
              <a:t>authority. </a:t>
            </a:r>
            <a:r>
              <a:rPr dirty="0" sz="1450" spc="-60">
                <a:latin typeface="Times New Roman"/>
                <a:cs typeface="Times New Roman"/>
              </a:rPr>
              <a:t>You </a:t>
            </a:r>
            <a:r>
              <a:rPr dirty="0" sz="1450" spc="-10">
                <a:latin typeface="Times New Roman"/>
                <a:cs typeface="Times New Roman"/>
              </a:rPr>
              <a:t>would have </a:t>
            </a:r>
            <a:r>
              <a:rPr dirty="0" sz="1450" spc="-5">
                <a:latin typeface="Times New Roman"/>
                <a:cs typeface="Times New Roman"/>
              </a:rPr>
              <a:t>done </a:t>
            </a:r>
            <a:r>
              <a:rPr dirty="0" sz="1450" spc="-10">
                <a:latin typeface="Times New Roman"/>
                <a:cs typeface="Times New Roman"/>
              </a:rPr>
              <a:t>as  much for </a:t>
            </a:r>
            <a:r>
              <a:rPr dirty="0" sz="1450" spc="-35">
                <a:latin typeface="Times New Roman"/>
                <a:cs typeface="Times New Roman"/>
              </a:rPr>
              <a:t>Mr. </a:t>
            </a:r>
            <a:r>
              <a:rPr dirty="0" sz="1450" spc="-10">
                <a:latin typeface="Times New Roman"/>
                <a:cs typeface="Times New Roman"/>
              </a:rPr>
              <a:t>Godall, </a:t>
            </a:r>
            <a:r>
              <a:rPr dirty="0" sz="1450" spc="-5">
                <a:latin typeface="Times New Roman"/>
                <a:cs typeface="Times New Roman"/>
              </a:rPr>
              <a:t>I </a:t>
            </a:r>
            <a:r>
              <a:rPr dirty="0" sz="1450" spc="-10">
                <a:latin typeface="Times New Roman"/>
                <a:cs typeface="Times New Roman"/>
              </a:rPr>
              <a:t>feel sure, as for the Prince </a:t>
            </a:r>
            <a:r>
              <a:rPr dirty="0" sz="1450" spc="-5">
                <a:latin typeface="Times New Roman"/>
                <a:cs typeface="Times New Roman"/>
              </a:rPr>
              <a:t>of </a:t>
            </a:r>
            <a:r>
              <a:rPr dirty="0" sz="1450" spc="-10">
                <a:latin typeface="Times New Roman"/>
                <a:cs typeface="Times New Roman"/>
              </a:rPr>
              <a:t>Bohemia; </a:t>
            </a:r>
            <a:r>
              <a:rPr dirty="0" sz="1450" spc="-5">
                <a:latin typeface="Times New Roman"/>
                <a:cs typeface="Times New Roman"/>
              </a:rPr>
              <a:t>but </a:t>
            </a:r>
            <a:r>
              <a:rPr dirty="0" sz="1450" spc="-10">
                <a:latin typeface="Times New Roman"/>
                <a:cs typeface="Times New Roman"/>
              </a:rPr>
              <a:t>the latter  can perhaps </a:t>
            </a:r>
            <a:r>
              <a:rPr dirty="0" sz="1450" spc="-5">
                <a:latin typeface="Times New Roman"/>
                <a:cs typeface="Times New Roman"/>
              </a:rPr>
              <a:t>do </a:t>
            </a:r>
            <a:r>
              <a:rPr dirty="0" sz="1450" spc="-10">
                <a:latin typeface="Times New Roman"/>
                <a:cs typeface="Times New Roman"/>
              </a:rPr>
              <a:t>more for </a:t>
            </a:r>
            <a:r>
              <a:rPr dirty="0" sz="1450" spc="-5">
                <a:latin typeface="Times New Roman"/>
                <a:cs typeface="Times New Roman"/>
              </a:rPr>
              <a:t>you. </a:t>
            </a:r>
            <a:r>
              <a:rPr dirty="0" sz="1450" spc="-10">
                <a:latin typeface="Times New Roman"/>
                <a:cs typeface="Times New Roman"/>
              </a:rPr>
              <a:t>The gain is mine,"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 </a:t>
            </a:r>
            <a:r>
              <a:rPr dirty="0" sz="1450" spc="-10">
                <a:latin typeface="Times New Roman"/>
                <a:cs typeface="Times New Roman"/>
              </a:rPr>
              <a:t>courteous  gesture.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And the next moment </a:t>
            </a:r>
            <a:r>
              <a:rPr dirty="0" sz="1450" spc="-5">
                <a:latin typeface="Times New Roman"/>
                <a:cs typeface="Times New Roman"/>
              </a:rPr>
              <a:t>he </a:t>
            </a:r>
            <a:r>
              <a:rPr dirty="0" sz="1450" spc="-10">
                <a:latin typeface="Times New Roman"/>
                <a:cs typeface="Times New Roman"/>
              </a:rPr>
              <a:t>was conversing with the two </a:t>
            </a:r>
            <a:r>
              <a:rPr dirty="0" sz="1450" spc="-15">
                <a:latin typeface="Times New Roman"/>
                <a:cs typeface="Times New Roman"/>
              </a:rPr>
              <a:t>officers </a:t>
            </a:r>
            <a:r>
              <a:rPr dirty="0" sz="1450" spc="-10">
                <a:latin typeface="Times New Roman"/>
                <a:cs typeface="Times New Roman"/>
              </a:rPr>
              <a:t>about the  Indian army and the native troops, </a:t>
            </a:r>
            <a:r>
              <a:rPr dirty="0" sz="1450" spc="-5">
                <a:latin typeface="Times New Roman"/>
                <a:cs typeface="Times New Roman"/>
              </a:rPr>
              <a:t>a </a:t>
            </a:r>
            <a:r>
              <a:rPr dirty="0" sz="1450" spc="-10">
                <a:latin typeface="Times New Roman"/>
                <a:cs typeface="Times New Roman"/>
              </a:rPr>
              <a:t>subject </a:t>
            </a:r>
            <a:r>
              <a:rPr dirty="0" sz="1450" spc="-5">
                <a:latin typeface="Times New Roman"/>
                <a:cs typeface="Times New Roman"/>
              </a:rPr>
              <a:t>on </a:t>
            </a:r>
            <a:r>
              <a:rPr dirty="0" sz="1450" spc="-10">
                <a:latin typeface="Times New Roman"/>
                <a:cs typeface="Times New Roman"/>
              </a:rPr>
              <a:t>which, as </a:t>
            </a:r>
            <a:r>
              <a:rPr dirty="0" sz="1450" spc="-5">
                <a:latin typeface="Times New Roman"/>
                <a:cs typeface="Times New Roman"/>
              </a:rPr>
              <a:t>on </a:t>
            </a:r>
            <a:r>
              <a:rPr dirty="0" sz="1450" spc="-10">
                <a:latin typeface="Times New Roman"/>
                <a:cs typeface="Times New Roman"/>
              </a:rPr>
              <a:t>all others,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remarkable fund </a:t>
            </a:r>
            <a:r>
              <a:rPr dirty="0" sz="1450" spc="-5">
                <a:latin typeface="Times New Roman"/>
                <a:cs typeface="Times New Roman"/>
              </a:rPr>
              <a:t>of </a:t>
            </a:r>
            <a:r>
              <a:rPr dirty="0" sz="1450" spc="-10">
                <a:latin typeface="Times New Roman"/>
                <a:cs typeface="Times New Roman"/>
              </a:rPr>
              <a:t>information and the soundest</a:t>
            </a:r>
            <a:r>
              <a:rPr dirty="0" sz="1450" spc="25">
                <a:latin typeface="Times New Roman"/>
                <a:cs typeface="Times New Roman"/>
              </a:rPr>
              <a:t> </a:t>
            </a:r>
            <a:r>
              <a:rPr dirty="0" sz="1450" spc="-10">
                <a:latin typeface="Times New Roman"/>
                <a:cs typeface="Times New Roman"/>
              </a:rPr>
              <a:t>views.</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There was something so striking in this man's attitude at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of </a:t>
            </a:r>
            <a:r>
              <a:rPr dirty="0" sz="1450" spc="-10">
                <a:latin typeface="Times New Roman"/>
                <a:cs typeface="Times New Roman"/>
              </a:rPr>
              <a:t>deadly  peril that Brackenbury was overcome with respectful admiration; </a:t>
            </a:r>
            <a:r>
              <a:rPr dirty="0" sz="1450" spc="-5">
                <a:latin typeface="Times New Roman"/>
                <a:cs typeface="Times New Roman"/>
              </a:rPr>
              <a:t>nor </a:t>
            </a:r>
            <a:r>
              <a:rPr dirty="0" sz="1450" spc="-10">
                <a:latin typeface="Times New Roman"/>
                <a:cs typeface="Times New Roman"/>
              </a:rPr>
              <a:t>was </a:t>
            </a:r>
            <a:r>
              <a:rPr dirty="0" sz="1450" spc="-5">
                <a:latin typeface="Times New Roman"/>
                <a:cs typeface="Times New Roman"/>
              </a:rPr>
              <a:t>he  </a:t>
            </a:r>
            <a:r>
              <a:rPr dirty="0" sz="1450" spc="-10">
                <a:latin typeface="Times New Roman"/>
                <a:cs typeface="Times New Roman"/>
              </a:rPr>
              <a:t>less sensible to the charm </a:t>
            </a:r>
            <a:r>
              <a:rPr dirty="0" sz="1450" spc="-5">
                <a:latin typeface="Times New Roman"/>
                <a:cs typeface="Times New Roman"/>
              </a:rPr>
              <a:t>of </a:t>
            </a:r>
            <a:r>
              <a:rPr dirty="0" sz="1450" spc="-10">
                <a:latin typeface="Times New Roman"/>
                <a:cs typeface="Times New Roman"/>
              </a:rPr>
              <a:t>his conversation </a:t>
            </a:r>
            <a:r>
              <a:rPr dirty="0" sz="1450" spc="-5">
                <a:latin typeface="Times New Roman"/>
                <a:cs typeface="Times New Roman"/>
              </a:rPr>
              <a:t>or </a:t>
            </a:r>
            <a:r>
              <a:rPr dirty="0" sz="1450" spc="-10">
                <a:latin typeface="Times New Roman"/>
                <a:cs typeface="Times New Roman"/>
              </a:rPr>
              <a:t>the surprising amenity </a:t>
            </a:r>
            <a:r>
              <a:rPr dirty="0" sz="1450" spc="-5">
                <a:latin typeface="Times New Roman"/>
                <a:cs typeface="Times New Roman"/>
              </a:rPr>
              <a:t>of </a:t>
            </a:r>
            <a:r>
              <a:rPr dirty="0" sz="1450" spc="-10">
                <a:latin typeface="Times New Roman"/>
                <a:cs typeface="Times New Roman"/>
              </a:rPr>
              <a:t>his  address. Every gesture, every intonation, was </a:t>
            </a:r>
            <a:r>
              <a:rPr dirty="0" sz="1450" spc="-5">
                <a:latin typeface="Times New Roman"/>
                <a:cs typeface="Times New Roman"/>
              </a:rPr>
              <a:t>not </a:t>
            </a:r>
            <a:r>
              <a:rPr dirty="0" sz="1450" spc="-10">
                <a:latin typeface="Times New Roman"/>
                <a:cs typeface="Times New Roman"/>
              </a:rPr>
              <a:t>only noble in itself, </a:t>
            </a:r>
            <a:r>
              <a:rPr dirty="0" sz="1450" spc="-5">
                <a:latin typeface="Times New Roman"/>
                <a:cs typeface="Times New Roman"/>
              </a:rPr>
              <a:t>but  </a:t>
            </a:r>
            <a:r>
              <a:rPr dirty="0" sz="1450" spc="-10">
                <a:latin typeface="Times New Roman"/>
                <a:cs typeface="Times New Roman"/>
              </a:rPr>
              <a:t>seemed to ennoble the fortunate mortal for whom it was intended; and  Brackenbury confessed to himself with enthusiasm that this was </a:t>
            </a:r>
            <a:r>
              <a:rPr dirty="0" sz="1450" spc="-5">
                <a:latin typeface="Times New Roman"/>
                <a:cs typeface="Times New Roman"/>
              </a:rPr>
              <a:t>a </a:t>
            </a:r>
            <a:r>
              <a:rPr dirty="0" sz="1450" spc="-10">
                <a:latin typeface="Times New Roman"/>
                <a:cs typeface="Times New Roman"/>
              </a:rPr>
              <a:t>sovereign  for whom </a:t>
            </a:r>
            <a:r>
              <a:rPr dirty="0" sz="1450" spc="-5">
                <a:latin typeface="Times New Roman"/>
                <a:cs typeface="Times New Roman"/>
              </a:rPr>
              <a:t>a </a:t>
            </a:r>
            <a:r>
              <a:rPr dirty="0" sz="1450" spc="-10">
                <a:latin typeface="Times New Roman"/>
                <a:cs typeface="Times New Roman"/>
              </a:rPr>
              <a:t>brave man might thankfully lay down his</a:t>
            </a:r>
            <a:r>
              <a:rPr dirty="0" sz="1450" spc="4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Many minutes had thus passed, when the person who had introduced them into  the house, and who had sat ever since in </a:t>
            </a:r>
            <a:r>
              <a:rPr dirty="0" sz="1450" spc="-5">
                <a:latin typeface="Times New Roman"/>
                <a:cs typeface="Times New Roman"/>
              </a:rPr>
              <a:t>a </a:t>
            </a:r>
            <a:r>
              <a:rPr dirty="0" sz="1450" spc="-15">
                <a:latin typeface="Times New Roman"/>
                <a:cs typeface="Times New Roman"/>
              </a:rPr>
              <a:t>corner, </a:t>
            </a:r>
            <a:r>
              <a:rPr dirty="0" sz="1450" spc="-10">
                <a:latin typeface="Times New Roman"/>
                <a:cs typeface="Times New Roman"/>
              </a:rPr>
              <a:t>and with his watch in his  hand, arose and whispered </a:t>
            </a:r>
            <a:r>
              <a:rPr dirty="0" sz="1450" spc="-5">
                <a:latin typeface="Times New Roman"/>
                <a:cs typeface="Times New Roman"/>
              </a:rPr>
              <a:t>a </a:t>
            </a:r>
            <a:r>
              <a:rPr dirty="0" sz="1450" spc="-10">
                <a:latin typeface="Times New Roman"/>
                <a:cs typeface="Times New Roman"/>
              </a:rPr>
              <a:t>word into the Prince's</a:t>
            </a:r>
            <a:r>
              <a:rPr dirty="0" sz="1450" spc="35">
                <a:latin typeface="Times New Roman"/>
                <a:cs typeface="Times New Roman"/>
              </a:rPr>
              <a:t> </a:t>
            </a:r>
            <a:r>
              <a:rPr dirty="0" sz="1450" spc="-30">
                <a:latin typeface="Times New Roman"/>
                <a:cs typeface="Times New Roman"/>
              </a:rPr>
              <a:t>ear.</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"It is well, </a:t>
            </a:r>
            <a:r>
              <a:rPr dirty="0" sz="1450" spc="-35">
                <a:latin typeface="Times New Roman"/>
                <a:cs typeface="Times New Roman"/>
              </a:rPr>
              <a:t>Dr. </a:t>
            </a:r>
            <a:r>
              <a:rPr dirty="0" sz="1450" spc="-10">
                <a:latin typeface="Times New Roman"/>
                <a:cs typeface="Times New Roman"/>
              </a:rPr>
              <a:t>Noel," replied Florizel, aloud; and then addressing the others,  </a:t>
            </a:r>
            <a:r>
              <a:rPr dirty="0" sz="1450" spc="-45">
                <a:latin typeface="Times New Roman"/>
                <a:cs typeface="Times New Roman"/>
              </a:rPr>
              <a:t>"You </a:t>
            </a:r>
            <a:r>
              <a:rPr dirty="0" sz="1450" spc="-10">
                <a:latin typeface="Times New Roman"/>
                <a:cs typeface="Times New Roman"/>
              </a:rPr>
              <a:t>will excuse me, gentlemen," </a:t>
            </a:r>
            <a:r>
              <a:rPr dirty="0" sz="1450" spc="-5">
                <a:latin typeface="Times New Roman"/>
                <a:cs typeface="Times New Roman"/>
              </a:rPr>
              <a:t>he </a:t>
            </a:r>
            <a:r>
              <a:rPr dirty="0" sz="1450" spc="-10">
                <a:latin typeface="Times New Roman"/>
                <a:cs typeface="Times New Roman"/>
              </a:rPr>
              <a:t>added, "if </a:t>
            </a:r>
            <a:r>
              <a:rPr dirty="0" sz="1450" spc="-5">
                <a:latin typeface="Times New Roman"/>
                <a:cs typeface="Times New Roman"/>
              </a:rPr>
              <a:t>I </a:t>
            </a:r>
            <a:r>
              <a:rPr dirty="0" sz="1450" spc="-10">
                <a:latin typeface="Times New Roman"/>
                <a:cs typeface="Times New Roman"/>
              </a:rPr>
              <a:t>have to leave </a:t>
            </a:r>
            <a:r>
              <a:rPr dirty="0" sz="1450" spc="-5">
                <a:latin typeface="Times New Roman"/>
                <a:cs typeface="Times New Roman"/>
              </a:rPr>
              <a:t>you </a:t>
            </a:r>
            <a:r>
              <a:rPr dirty="0" sz="1450" spc="-10">
                <a:latin typeface="Times New Roman"/>
                <a:cs typeface="Times New Roman"/>
              </a:rPr>
              <a:t>in the dark.  The moment now</a:t>
            </a:r>
            <a:r>
              <a:rPr dirty="0" sz="1450">
                <a:latin typeface="Times New Roman"/>
                <a:cs typeface="Times New Roman"/>
              </a:rPr>
              <a:t> </a:t>
            </a:r>
            <a:r>
              <a:rPr dirty="0" sz="1450" spc="-10">
                <a:latin typeface="Times New Roman"/>
                <a:cs typeface="Times New Roman"/>
              </a:rPr>
              <a:t>approaches."</a:t>
            </a:r>
            <a:endParaRPr sz="1450">
              <a:latin typeface="Times New Roman"/>
              <a:cs typeface="Times New Roman"/>
            </a:endParaRPr>
          </a:p>
          <a:p>
            <a:pPr algn="just" marL="12700" marR="6985">
              <a:lnSpc>
                <a:spcPts val="1730"/>
              </a:lnSpc>
              <a:spcBef>
                <a:spcPts val="860"/>
              </a:spcBef>
            </a:pPr>
            <a:r>
              <a:rPr dirty="0" sz="1450" spc="-35">
                <a:latin typeface="Times New Roman"/>
                <a:cs typeface="Times New Roman"/>
              </a:rPr>
              <a:t>Dr. </a:t>
            </a:r>
            <a:r>
              <a:rPr dirty="0" sz="1450" spc="-10">
                <a:latin typeface="Times New Roman"/>
                <a:cs typeface="Times New Roman"/>
              </a:rPr>
              <a:t>Noel extinguished the lamp. A faint, grey light, premonitory </a:t>
            </a:r>
            <a:r>
              <a:rPr dirty="0" sz="1450" spc="-5">
                <a:latin typeface="Times New Roman"/>
                <a:cs typeface="Times New Roman"/>
              </a:rPr>
              <a:t>of </a:t>
            </a:r>
            <a:r>
              <a:rPr dirty="0" sz="1450" spc="-10">
                <a:latin typeface="Times New Roman"/>
                <a:cs typeface="Times New Roman"/>
              </a:rPr>
              <a:t>the dawn,  illuminated the </a:t>
            </a:r>
            <a:r>
              <a:rPr dirty="0" sz="1450" spc="-20">
                <a:latin typeface="Times New Roman"/>
                <a:cs typeface="Times New Roman"/>
              </a:rPr>
              <a:t>window, </a:t>
            </a:r>
            <a:r>
              <a:rPr dirty="0" sz="1450" spc="-5">
                <a:latin typeface="Times New Roman"/>
                <a:cs typeface="Times New Roman"/>
              </a:rPr>
              <a:t>but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sufficient to illuminate the room; and  when the Prince rose to his feet, it was impossible to distinguish his features </a:t>
            </a:r>
            <a:r>
              <a:rPr dirty="0" sz="1450" spc="-5">
                <a:latin typeface="Times New Roman"/>
                <a:cs typeface="Times New Roman"/>
              </a:rPr>
              <a:t>or  </a:t>
            </a:r>
            <a:r>
              <a:rPr dirty="0" sz="1450" spc="-10">
                <a:latin typeface="Times New Roman"/>
                <a:cs typeface="Times New Roman"/>
              </a:rPr>
              <a:t>to make </a:t>
            </a:r>
            <a:r>
              <a:rPr dirty="0" sz="1450" spc="-5">
                <a:latin typeface="Times New Roman"/>
                <a:cs typeface="Times New Roman"/>
              </a:rPr>
              <a:t>a </a:t>
            </a:r>
            <a:r>
              <a:rPr dirty="0" sz="1450" spc="-10">
                <a:latin typeface="Times New Roman"/>
                <a:cs typeface="Times New Roman"/>
              </a:rPr>
              <a:t>guess at the nature </a:t>
            </a:r>
            <a:r>
              <a:rPr dirty="0" sz="1450" spc="-5">
                <a:latin typeface="Times New Roman"/>
                <a:cs typeface="Times New Roman"/>
              </a:rPr>
              <a:t>of </a:t>
            </a:r>
            <a:r>
              <a:rPr dirty="0" sz="1450" spc="-10">
                <a:latin typeface="Times New Roman"/>
                <a:cs typeface="Times New Roman"/>
              </a:rPr>
              <a:t>the emotion which obviously </a:t>
            </a:r>
            <a:r>
              <a:rPr dirty="0" sz="1450" spc="-15">
                <a:latin typeface="Times New Roman"/>
                <a:cs typeface="Times New Roman"/>
              </a:rPr>
              <a:t>affected </a:t>
            </a:r>
            <a:r>
              <a:rPr dirty="0" sz="1450" spc="-10">
                <a:latin typeface="Times New Roman"/>
                <a:cs typeface="Times New Roman"/>
              </a:rPr>
              <a:t>him as  </a:t>
            </a:r>
            <a:r>
              <a:rPr dirty="0" sz="1450" spc="-5">
                <a:latin typeface="Times New Roman"/>
                <a:cs typeface="Times New Roman"/>
              </a:rPr>
              <a:t>he </a:t>
            </a:r>
            <a:r>
              <a:rPr dirty="0" sz="1450" spc="-10">
                <a:latin typeface="Times New Roman"/>
                <a:cs typeface="Times New Roman"/>
              </a:rPr>
              <a:t>spoke. He moved towards the </a:t>
            </a:r>
            <a:r>
              <a:rPr dirty="0" sz="1450" spc="-20">
                <a:latin typeface="Times New Roman"/>
                <a:cs typeface="Times New Roman"/>
              </a:rPr>
              <a:t>door, </a:t>
            </a:r>
            <a:r>
              <a:rPr dirty="0" sz="1450" spc="-10">
                <a:latin typeface="Times New Roman"/>
                <a:cs typeface="Times New Roman"/>
              </a:rPr>
              <a:t>and placed himself at </a:t>
            </a:r>
            <a:r>
              <a:rPr dirty="0" sz="1450" spc="-5">
                <a:latin typeface="Times New Roman"/>
                <a:cs typeface="Times New Roman"/>
              </a:rPr>
              <a:t>one </a:t>
            </a:r>
            <a:r>
              <a:rPr dirty="0" sz="1450" spc="-10">
                <a:latin typeface="Times New Roman"/>
                <a:cs typeface="Times New Roman"/>
              </a:rPr>
              <a:t>side </a:t>
            </a:r>
            <a:r>
              <a:rPr dirty="0" sz="1450" spc="-5">
                <a:latin typeface="Times New Roman"/>
                <a:cs typeface="Times New Roman"/>
              </a:rPr>
              <a:t>of </a:t>
            </a:r>
            <a:r>
              <a:rPr dirty="0" sz="1450" spc="-10">
                <a:latin typeface="Times New Roman"/>
                <a:cs typeface="Times New Roman"/>
              </a:rPr>
              <a:t>it in  an attitude </a:t>
            </a:r>
            <a:r>
              <a:rPr dirty="0" sz="1450" spc="-5">
                <a:latin typeface="Times New Roman"/>
                <a:cs typeface="Times New Roman"/>
              </a:rPr>
              <a:t>of </a:t>
            </a:r>
            <a:r>
              <a:rPr dirty="0" sz="1450" spc="-10">
                <a:latin typeface="Times New Roman"/>
                <a:cs typeface="Times New Roman"/>
              </a:rPr>
              <a:t>the wariest</a:t>
            </a:r>
            <a:r>
              <a:rPr dirty="0" sz="1450" spc="5">
                <a:latin typeface="Times New Roman"/>
                <a:cs typeface="Times New Roman"/>
              </a:rPr>
              <a:t> </a:t>
            </a:r>
            <a:r>
              <a:rPr dirty="0" sz="1450" spc="-10">
                <a:latin typeface="Times New Roman"/>
                <a:cs typeface="Times New Roman"/>
              </a:rPr>
              <a:t>attention.</a:t>
            </a:r>
            <a:endParaRPr sz="1450">
              <a:latin typeface="Times New Roman"/>
              <a:cs typeface="Times New Roman"/>
            </a:endParaRPr>
          </a:p>
          <a:p>
            <a:pPr algn="just" marL="12700" marR="12065">
              <a:lnSpc>
                <a:spcPts val="1730"/>
              </a:lnSpc>
              <a:spcBef>
                <a:spcPts val="855"/>
              </a:spcBef>
            </a:pPr>
            <a:r>
              <a:rPr dirty="0" sz="1450" spc="-45">
                <a:latin typeface="Times New Roman"/>
                <a:cs typeface="Times New Roman"/>
              </a:rPr>
              <a:t>"You </a:t>
            </a:r>
            <a:r>
              <a:rPr dirty="0" sz="1450" spc="-10">
                <a:latin typeface="Times New Roman"/>
                <a:cs typeface="Times New Roman"/>
              </a:rPr>
              <a:t>will have the kindness," </a:t>
            </a:r>
            <a:r>
              <a:rPr dirty="0" sz="1450" spc="-5">
                <a:latin typeface="Times New Roman"/>
                <a:cs typeface="Times New Roman"/>
              </a:rPr>
              <a:t>he </a:t>
            </a:r>
            <a:r>
              <a:rPr dirty="0" sz="1450" spc="-10">
                <a:latin typeface="Times New Roman"/>
                <a:cs typeface="Times New Roman"/>
              </a:rPr>
              <a:t>said, "to maintain the strictest silence, and to  conceal yourselves in the densest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20">
                <a:latin typeface="Times New Roman"/>
                <a:cs typeface="Times New Roman"/>
              </a:rPr>
              <a:t>shadow."</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three </a:t>
            </a:r>
            <a:r>
              <a:rPr dirty="0" sz="1450" spc="-15">
                <a:latin typeface="Times New Roman"/>
                <a:cs typeface="Times New Roman"/>
              </a:rPr>
              <a:t>officers </a:t>
            </a:r>
            <a:r>
              <a:rPr dirty="0" sz="1450" spc="-10">
                <a:latin typeface="Times New Roman"/>
                <a:cs typeface="Times New Roman"/>
              </a:rPr>
              <a:t>and the physician hastened to </a:t>
            </a:r>
            <a:r>
              <a:rPr dirty="0" sz="1450" spc="-25">
                <a:latin typeface="Times New Roman"/>
                <a:cs typeface="Times New Roman"/>
              </a:rPr>
              <a:t>obey, </a:t>
            </a:r>
            <a:r>
              <a:rPr dirty="0" sz="1450" spc="-10">
                <a:latin typeface="Times New Roman"/>
                <a:cs typeface="Times New Roman"/>
              </a:rPr>
              <a:t>and for nearly ten  minutes the only sound in Rochester House was occasioned </a:t>
            </a:r>
            <a:r>
              <a:rPr dirty="0" sz="1450" spc="-5">
                <a:latin typeface="Times New Roman"/>
                <a:cs typeface="Times New Roman"/>
              </a:rPr>
              <a:t>by </a:t>
            </a:r>
            <a:r>
              <a:rPr dirty="0" sz="1450" spc="-10">
                <a:latin typeface="Times New Roman"/>
                <a:cs typeface="Times New Roman"/>
              </a:rPr>
              <a:t>the excursions  </a:t>
            </a:r>
            <a:r>
              <a:rPr dirty="0" sz="1450" spc="-5">
                <a:latin typeface="Times New Roman"/>
                <a:cs typeface="Times New Roman"/>
              </a:rPr>
              <a:t>of </a:t>
            </a:r>
            <a:r>
              <a:rPr dirty="0" sz="1450" spc="-10">
                <a:latin typeface="Times New Roman"/>
                <a:cs typeface="Times New Roman"/>
              </a:rPr>
              <a:t>the rats behind the woodwork. At the end </a:t>
            </a:r>
            <a:r>
              <a:rPr dirty="0" sz="1450" spc="-5">
                <a:latin typeface="Times New Roman"/>
                <a:cs typeface="Times New Roman"/>
              </a:rPr>
              <a:t>of </a:t>
            </a:r>
            <a:r>
              <a:rPr dirty="0" sz="1450" spc="-10">
                <a:latin typeface="Times New Roman"/>
                <a:cs typeface="Times New Roman"/>
              </a:rPr>
              <a:t>that period, </a:t>
            </a:r>
            <a:r>
              <a:rPr dirty="0" sz="1450" spc="-5">
                <a:latin typeface="Times New Roman"/>
                <a:cs typeface="Times New Roman"/>
              </a:rPr>
              <a:t>a </a:t>
            </a:r>
            <a:r>
              <a:rPr dirty="0" sz="1450" spc="-10">
                <a:latin typeface="Times New Roman"/>
                <a:cs typeface="Times New Roman"/>
              </a:rPr>
              <a:t>loud creak </a:t>
            </a:r>
            <a:r>
              <a:rPr dirty="0" sz="1450" spc="-5">
                <a:latin typeface="Times New Roman"/>
                <a:cs typeface="Times New Roman"/>
              </a:rPr>
              <a:t>of a  </a:t>
            </a:r>
            <a:r>
              <a:rPr dirty="0" sz="1450" spc="-10">
                <a:latin typeface="Times New Roman"/>
                <a:cs typeface="Times New Roman"/>
              </a:rPr>
              <a:t>hinge broke in with surprising distinctness </a:t>
            </a:r>
            <a:r>
              <a:rPr dirty="0" sz="1450" spc="-5">
                <a:latin typeface="Times New Roman"/>
                <a:cs typeface="Times New Roman"/>
              </a:rPr>
              <a:t>on </a:t>
            </a:r>
            <a:r>
              <a:rPr dirty="0" sz="1450" spc="-10">
                <a:latin typeface="Times New Roman"/>
                <a:cs typeface="Times New Roman"/>
              </a:rPr>
              <a:t>the silence; and shortly </a:t>
            </a:r>
            <a:r>
              <a:rPr dirty="0" sz="1450" spc="-20">
                <a:latin typeface="Times New Roman"/>
                <a:cs typeface="Times New Roman"/>
              </a:rPr>
              <a:t>after, </a:t>
            </a:r>
            <a:r>
              <a:rPr dirty="0" sz="1450" spc="-10">
                <a:latin typeface="Times New Roman"/>
                <a:cs typeface="Times New Roman"/>
              </a:rPr>
              <a:t>the  watchers could distinguish </a:t>
            </a:r>
            <a:r>
              <a:rPr dirty="0" sz="1450" spc="-5">
                <a:latin typeface="Times New Roman"/>
                <a:cs typeface="Times New Roman"/>
              </a:rPr>
              <a:t>a </a:t>
            </a:r>
            <a:r>
              <a:rPr dirty="0" sz="1450" spc="-10">
                <a:latin typeface="Times New Roman"/>
                <a:cs typeface="Times New Roman"/>
              </a:rPr>
              <a:t>slow and cautious tread approaching </a:t>
            </a:r>
            <a:r>
              <a:rPr dirty="0" sz="1450" spc="-5">
                <a:latin typeface="Times New Roman"/>
                <a:cs typeface="Times New Roman"/>
              </a:rPr>
              <a:t>up </a:t>
            </a:r>
            <a:r>
              <a:rPr dirty="0" sz="1450" spc="-10">
                <a:latin typeface="Times New Roman"/>
                <a:cs typeface="Times New Roman"/>
              </a:rPr>
              <a:t>the  kitchen </a:t>
            </a:r>
            <a:r>
              <a:rPr dirty="0" sz="1450" spc="-25">
                <a:latin typeface="Times New Roman"/>
                <a:cs typeface="Times New Roman"/>
              </a:rPr>
              <a:t>stair. </a:t>
            </a:r>
            <a:r>
              <a:rPr dirty="0" sz="1450" spc="-10">
                <a:latin typeface="Times New Roman"/>
                <a:cs typeface="Times New Roman"/>
              </a:rPr>
              <a:t>At every second step the intruder seemed to pause and lend an  </a:t>
            </a:r>
            <a:r>
              <a:rPr dirty="0" sz="1450" spc="-25">
                <a:latin typeface="Times New Roman"/>
                <a:cs typeface="Times New Roman"/>
              </a:rPr>
              <a:t>ear, </a:t>
            </a:r>
            <a:r>
              <a:rPr dirty="0" sz="1450" spc="-10">
                <a:latin typeface="Times New Roman"/>
                <a:cs typeface="Times New Roman"/>
              </a:rPr>
              <a:t>and during these intervals, which seemed </a:t>
            </a:r>
            <a:r>
              <a:rPr dirty="0" sz="1450" spc="-5">
                <a:latin typeface="Times New Roman"/>
                <a:cs typeface="Times New Roman"/>
              </a:rPr>
              <a:t>of </a:t>
            </a:r>
            <a:r>
              <a:rPr dirty="0" sz="1450" spc="-10">
                <a:latin typeface="Times New Roman"/>
                <a:cs typeface="Times New Roman"/>
              </a:rPr>
              <a:t>an incalculable duration, </a:t>
            </a:r>
            <a:r>
              <a:rPr dirty="0" sz="1450" spc="-5">
                <a:latin typeface="Times New Roman"/>
                <a:cs typeface="Times New Roman"/>
              </a:rPr>
              <a:t>a  </a:t>
            </a:r>
            <a:r>
              <a:rPr dirty="0" sz="1450" spc="-10">
                <a:latin typeface="Times New Roman"/>
                <a:cs typeface="Times New Roman"/>
              </a:rPr>
              <a:t>profound disquiet possessed the spirit </a:t>
            </a:r>
            <a:r>
              <a:rPr dirty="0" sz="1450" spc="-5">
                <a:latin typeface="Times New Roman"/>
                <a:cs typeface="Times New Roman"/>
              </a:rPr>
              <a:t>of </a:t>
            </a:r>
            <a:r>
              <a:rPr dirty="0" sz="1450" spc="-10">
                <a:latin typeface="Times New Roman"/>
                <a:cs typeface="Times New Roman"/>
              </a:rPr>
              <a:t>the listeners. </a:t>
            </a:r>
            <a:r>
              <a:rPr dirty="0" sz="1450" spc="-35">
                <a:latin typeface="Times New Roman"/>
                <a:cs typeface="Times New Roman"/>
              </a:rPr>
              <a:t>Dr. </a:t>
            </a:r>
            <a:r>
              <a:rPr dirty="0" sz="1450" spc="-10">
                <a:latin typeface="Times New Roman"/>
                <a:cs typeface="Times New Roman"/>
              </a:rPr>
              <a:t>Noel, accustomed</a:t>
            </a:r>
            <a:r>
              <a:rPr dirty="0" sz="1450" spc="40">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5">
                <a:latin typeface="Times New Roman"/>
                <a:cs typeface="Times New Roman"/>
              </a:rPr>
              <a:t>he </a:t>
            </a:r>
            <a:r>
              <a:rPr dirty="0" sz="1450" spc="-10">
                <a:latin typeface="Times New Roman"/>
                <a:cs typeface="Times New Roman"/>
              </a:rPr>
              <a:t>was to dangerous emotions, </a:t>
            </a:r>
            <a:r>
              <a:rPr dirty="0" sz="1450" spc="-15">
                <a:latin typeface="Times New Roman"/>
                <a:cs typeface="Times New Roman"/>
              </a:rPr>
              <a:t>suffered </a:t>
            </a:r>
            <a:r>
              <a:rPr dirty="0" sz="1450" spc="-10">
                <a:latin typeface="Times New Roman"/>
                <a:cs typeface="Times New Roman"/>
              </a:rPr>
              <a:t>an almost pitiful physical prostration;  his breath whistled in his lungs, his teeth grated </a:t>
            </a:r>
            <a:r>
              <a:rPr dirty="0" sz="1450" spc="-5">
                <a:latin typeface="Times New Roman"/>
                <a:cs typeface="Times New Roman"/>
              </a:rPr>
              <a:t>one upon </a:t>
            </a:r>
            <a:r>
              <a:rPr dirty="0" sz="1450" spc="-15">
                <a:latin typeface="Times New Roman"/>
                <a:cs typeface="Times New Roman"/>
              </a:rPr>
              <a:t>another, </a:t>
            </a:r>
            <a:r>
              <a:rPr dirty="0" sz="1450" spc="-10">
                <a:latin typeface="Times New Roman"/>
                <a:cs typeface="Times New Roman"/>
              </a:rPr>
              <a:t>and his  joints cracked aloud as </a:t>
            </a:r>
            <a:r>
              <a:rPr dirty="0" sz="1450" spc="-5">
                <a:latin typeface="Times New Roman"/>
                <a:cs typeface="Times New Roman"/>
              </a:rPr>
              <a:t>he </a:t>
            </a:r>
            <a:r>
              <a:rPr dirty="0" sz="1450" spc="-10">
                <a:latin typeface="Times New Roman"/>
                <a:cs typeface="Times New Roman"/>
              </a:rPr>
              <a:t>nervously shifted his</a:t>
            </a:r>
            <a:r>
              <a:rPr dirty="0" sz="1450" spc="35">
                <a:latin typeface="Times New Roman"/>
                <a:cs typeface="Times New Roman"/>
              </a:rPr>
              <a:t> </a:t>
            </a:r>
            <a:r>
              <a:rPr dirty="0" sz="1450" spc="-10">
                <a:latin typeface="Times New Roman"/>
                <a:cs typeface="Times New Roman"/>
              </a:rPr>
              <a:t>position.</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At last </a:t>
            </a:r>
            <a:r>
              <a:rPr dirty="0" sz="1450" spc="-5">
                <a:latin typeface="Times New Roman"/>
                <a:cs typeface="Times New Roman"/>
              </a:rPr>
              <a:t>a </a:t>
            </a:r>
            <a:r>
              <a:rPr dirty="0" sz="1450" spc="-10">
                <a:latin typeface="Times New Roman"/>
                <a:cs typeface="Times New Roman"/>
              </a:rPr>
              <a:t>hand was laid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door, </a:t>
            </a:r>
            <a:r>
              <a:rPr dirty="0" sz="1450" spc="-10">
                <a:latin typeface="Times New Roman"/>
                <a:cs typeface="Times New Roman"/>
              </a:rPr>
              <a:t>and the </a:t>
            </a:r>
            <a:r>
              <a:rPr dirty="0" sz="1450" spc="-5">
                <a:latin typeface="Times New Roman"/>
                <a:cs typeface="Times New Roman"/>
              </a:rPr>
              <a:t>bolt </a:t>
            </a:r>
            <a:r>
              <a:rPr dirty="0" sz="1450" spc="-10">
                <a:latin typeface="Times New Roman"/>
                <a:cs typeface="Times New Roman"/>
              </a:rPr>
              <a:t>shot back with </a:t>
            </a:r>
            <a:r>
              <a:rPr dirty="0" sz="1450" spc="-5">
                <a:latin typeface="Times New Roman"/>
                <a:cs typeface="Times New Roman"/>
              </a:rPr>
              <a:t>a </a:t>
            </a:r>
            <a:r>
              <a:rPr dirty="0" sz="1450" spc="-10">
                <a:latin typeface="Times New Roman"/>
                <a:cs typeface="Times New Roman"/>
              </a:rPr>
              <a:t>slight  report. There followed another pause, during which Brackenbury could see the  Prince draw himself together noiselessly as if for some unusual exertion. Then  the </a:t>
            </a:r>
            <a:r>
              <a:rPr dirty="0" sz="1450" spc="-5">
                <a:latin typeface="Times New Roman"/>
                <a:cs typeface="Times New Roman"/>
              </a:rPr>
              <a:t>door </a:t>
            </a:r>
            <a:r>
              <a:rPr dirty="0" sz="1450" spc="-10">
                <a:latin typeface="Times New Roman"/>
                <a:cs typeface="Times New Roman"/>
              </a:rPr>
              <a:t>opened, letting in </a:t>
            </a:r>
            <a:r>
              <a:rPr dirty="0" sz="1450" spc="-5">
                <a:latin typeface="Times New Roman"/>
                <a:cs typeface="Times New Roman"/>
              </a:rPr>
              <a:t>a </a:t>
            </a:r>
            <a:r>
              <a:rPr dirty="0" sz="1450" spc="-10">
                <a:latin typeface="Times New Roman"/>
                <a:cs typeface="Times New Roman"/>
              </a:rPr>
              <a:t>little more </a:t>
            </a:r>
            <a:r>
              <a:rPr dirty="0" sz="1450" spc="-5">
                <a:latin typeface="Times New Roman"/>
                <a:cs typeface="Times New Roman"/>
              </a:rPr>
              <a:t>of </a:t>
            </a:r>
            <a:r>
              <a:rPr dirty="0" sz="1450" spc="-10">
                <a:latin typeface="Times New Roman"/>
                <a:cs typeface="Times New Roman"/>
              </a:rPr>
              <a:t>the light </a:t>
            </a:r>
            <a:r>
              <a:rPr dirty="0" sz="1450" spc="-5">
                <a:latin typeface="Times New Roman"/>
                <a:cs typeface="Times New Roman"/>
              </a:rPr>
              <a:t>of </a:t>
            </a:r>
            <a:r>
              <a:rPr dirty="0" sz="1450" spc="-10">
                <a:latin typeface="Times New Roman"/>
                <a:cs typeface="Times New Roman"/>
              </a:rPr>
              <a:t>the morning; and the  figure </a:t>
            </a:r>
            <a:r>
              <a:rPr dirty="0" sz="1450" spc="-5">
                <a:latin typeface="Times New Roman"/>
                <a:cs typeface="Times New Roman"/>
              </a:rPr>
              <a:t>of a </a:t>
            </a:r>
            <a:r>
              <a:rPr dirty="0" sz="1450" spc="-10">
                <a:latin typeface="Times New Roman"/>
                <a:cs typeface="Times New Roman"/>
              </a:rPr>
              <a:t>man appeared </a:t>
            </a:r>
            <a:r>
              <a:rPr dirty="0" sz="1450" spc="-5">
                <a:latin typeface="Times New Roman"/>
                <a:cs typeface="Times New Roman"/>
              </a:rPr>
              <a:t>upon </a:t>
            </a:r>
            <a:r>
              <a:rPr dirty="0" sz="1450" spc="-10">
                <a:latin typeface="Times New Roman"/>
                <a:cs typeface="Times New Roman"/>
              </a:rPr>
              <a:t>the threshold and stood motionless. He was  tall, and carried </a:t>
            </a:r>
            <a:r>
              <a:rPr dirty="0" sz="1450" spc="-5">
                <a:latin typeface="Times New Roman"/>
                <a:cs typeface="Times New Roman"/>
              </a:rPr>
              <a:t>a </a:t>
            </a:r>
            <a:r>
              <a:rPr dirty="0" sz="1450" spc="-10">
                <a:latin typeface="Times New Roman"/>
                <a:cs typeface="Times New Roman"/>
              </a:rPr>
              <a:t>knife in his hand. Even in the twilight they could see his  upper teeth bare and glistening, for his mouth was open like that </a:t>
            </a:r>
            <a:r>
              <a:rPr dirty="0" sz="1450" spc="-5">
                <a:latin typeface="Times New Roman"/>
                <a:cs typeface="Times New Roman"/>
              </a:rPr>
              <a:t>of a hound  </a:t>
            </a:r>
            <a:r>
              <a:rPr dirty="0" sz="1450" spc="-10">
                <a:latin typeface="Times New Roman"/>
                <a:cs typeface="Times New Roman"/>
              </a:rPr>
              <a:t>about to leap. The man had evidently been over the head in water </a:t>
            </a:r>
            <a:r>
              <a:rPr dirty="0" sz="1450" spc="-5">
                <a:latin typeface="Times New Roman"/>
                <a:cs typeface="Times New Roman"/>
              </a:rPr>
              <a:t>but a </a:t>
            </a:r>
            <a:r>
              <a:rPr dirty="0" sz="1450" spc="-10">
                <a:latin typeface="Times New Roman"/>
                <a:cs typeface="Times New Roman"/>
              </a:rPr>
              <a:t>minute  </a:t>
            </a:r>
            <a:r>
              <a:rPr dirty="0" sz="1450" spc="-5">
                <a:latin typeface="Times New Roman"/>
                <a:cs typeface="Times New Roman"/>
              </a:rPr>
              <a:t>or </a:t>
            </a:r>
            <a:r>
              <a:rPr dirty="0" sz="1450" spc="-10">
                <a:latin typeface="Times New Roman"/>
                <a:cs typeface="Times New Roman"/>
              </a:rPr>
              <a:t>two before; and even while </a:t>
            </a:r>
            <a:r>
              <a:rPr dirty="0" sz="1450" spc="-5">
                <a:latin typeface="Times New Roman"/>
                <a:cs typeface="Times New Roman"/>
              </a:rPr>
              <a:t>he </a:t>
            </a:r>
            <a:r>
              <a:rPr dirty="0" sz="1450" spc="-10">
                <a:latin typeface="Times New Roman"/>
                <a:cs typeface="Times New Roman"/>
              </a:rPr>
              <a:t>stood there the drops kept falling from his  wet clothes and pattered </a:t>
            </a:r>
            <a:r>
              <a:rPr dirty="0" sz="1450" spc="-5">
                <a:latin typeface="Times New Roman"/>
                <a:cs typeface="Times New Roman"/>
              </a:rPr>
              <a:t>on </a:t>
            </a:r>
            <a:r>
              <a:rPr dirty="0" sz="1450" spc="-10">
                <a:latin typeface="Times New Roman"/>
                <a:cs typeface="Times New Roman"/>
              </a:rPr>
              <a:t>the</a:t>
            </a:r>
            <a:r>
              <a:rPr dirty="0" sz="1450" spc="10">
                <a:latin typeface="Times New Roman"/>
                <a:cs typeface="Times New Roman"/>
              </a:rPr>
              <a:t> </a:t>
            </a:r>
            <a:r>
              <a:rPr dirty="0" sz="1450" spc="-20">
                <a:latin typeface="Times New Roman"/>
                <a:cs typeface="Times New Roman"/>
              </a:rPr>
              <a:t>floor.</a:t>
            </a:r>
            <a:endParaRPr sz="1450">
              <a:latin typeface="Times New Roman"/>
              <a:cs typeface="Times New Roman"/>
            </a:endParaRPr>
          </a:p>
          <a:p>
            <a:pPr algn="just" marL="12700" marR="8890">
              <a:lnSpc>
                <a:spcPts val="1730"/>
              </a:lnSpc>
              <a:spcBef>
                <a:spcPts val="850"/>
              </a:spcBef>
            </a:pPr>
            <a:r>
              <a:rPr dirty="0" sz="1450" spc="-10">
                <a:latin typeface="Times New Roman"/>
                <a:cs typeface="Times New Roman"/>
              </a:rPr>
              <a:t>The next moment </a:t>
            </a:r>
            <a:r>
              <a:rPr dirty="0" sz="1450" spc="-5">
                <a:latin typeface="Times New Roman"/>
                <a:cs typeface="Times New Roman"/>
              </a:rPr>
              <a:t>he </a:t>
            </a:r>
            <a:r>
              <a:rPr dirty="0" sz="1450" spc="-10">
                <a:latin typeface="Times New Roman"/>
                <a:cs typeface="Times New Roman"/>
              </a:rPr>
              <a:t>crossed the threshold. There was </a:t>
            </a:r>
            <a:r>
              <a:rPr dirty="0" sz="1450" spc="-5">
                <a:latin typeface="Times New Roman"/>
                <a:cs typeface="Times New Roman"/>
              </a:rPr>
              <a:t>a </a:t>
            </a:r>
            <a:r>
              <a:rPr dirty="0" sz="1450" spc="-10">
                <a:latin typeface="Times New Roman"/>
                <a:cs typeface="Times New Roman"/>
              </a:rPr>
              <a:t>leap, </a:t>
            </a:r>
            <a:r>
              <a:rPr dirty="0" sz="1450" spc="-5">
                <a:latin typeface="Times New Roman"/>
                <a:cs typeface="Times New Roman"/>
              </a:rPr>
              <a:t>a </a:t>
            </a:r>
            <a:r>
              <a:rPr dirty="0" sz="1450" spc="-10">
                <a:latin typeface="Times New Roman"/>
                <a:cs typeface="Times New Roman"/>
              </a:rPr>
              <a:t>stifled </a:t>
            </a:r>
            <a:r>
              <a:rPr dirty="0" sz="1450" spc="-30">
                <a:latin typeface="Times New Roman"/>
                <a:cs typeface="Times New Roman"/>
              </a:rPr>
              <a:t>cry, </a:t>
            </a:r>
            <a:r>
              <a:rPr dirty="0" sz="1450" spc="-10">
                <a:latin typeface="Times New Roman"/>
                <a:cs typeface="Times New Roman"/>
              </a:rPr>
              <a:t>an  instantaneous struggle; and before Colonel Geraldine could spring to his aid,  the Prince held the man disarmed and helpless, </a:t>
            </a:r>
            <a:r>
              <a:rPr dirty="0" sz="1450" spc="-5">
                <a:latin typeface="Times New Roman"/>
                <a:cs typeface="Times New Roman"/>
              </a:rPr>
              <a:t>by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shoulders</a:t>
            </a:r>
            <a:endParaRPr sz="1450">
              <a:latin typeface="Times New Roman"/>
              <a:cs typeface="Times New Roman"/>
            </a:endParaRPr>
          </a:p>
          <a:p>
            <a:pPr algn="just" marL="12700">
              <a:lnSpc>
                <a:spcPct val="100000"/>
              </a:lnSpc>
              <a:spcBef>
                <a:spcPts val="790"/>
              </a:spcBef>
            </a:pPr>
            <a:r>
              <a:rPr dirty="0" sz="1450" spc="-30">
                <a:latin typeface="Times New Roman"/>
                <a:cs typeface="Times New Roman"/>
              </a:rPr>
              <a:t>"Dr. </a:t>
            </a:r>
            <a:r>
              <a:rPr dirty="0" sz="1450" spc="-10">
                <a:latin typeface="Times New Roman"/>
                <a:cs typeface="Times New Roman"/>
              </a:rPr>
              <a:t>Noel," </a:t>
            </a:r>
            <a:r>
              <a:rPr dirty="0" sz="1450" spc="-5">
                <a:latin typeface="Times New Roman"/>
                <a:cs typeface="Times New Roman"/>
              </a:rPr>
              <a:t>he </a:t>
            </a:r>
            <a:r>
              <a:rPr dirty="0" sz="1450" spc="-10">
                <a:latin typeface="Times New Roman"/>
                <a:cs typeface="Times New Roman"/>
              </a:rPr>
              <a:t>said, "you will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good </a:t>
            </a:r>
            <a:r>
              <a:rPr dirty="0" sz="1450" spc="-10">
                <a:latin typeface="Times New Roman"/>
                <a:cs typeface="Times New Roman"/>
              </a:rPr>
              <a:t>as to re-light the</a:t>
            </a:r>
            <a:r>
              <a:rPr dirty="0" sz="1450" spc="80">
                <a:latin typeface="Times New Roman"/>
                <a:cs typeface="Times New Roman"/>
              </a:rPr>
              <a:t> </a:t>
            </a:r>
            <a:r>
              <a:rPr dirty="0" sz="1450" spc="-10">
                <a:latin typeface="Times New Roman"/>
                <a:cs typeface="Times New Roman"/>
              </a:rPr>
              <a:t>lamp."</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And relinquishing the </a:t>
            </a:r>
            <a:r>
              <a:rPr dirty="0" sz="1450" spc="-15">
                <a:latin typeface="Times New Roman"/>
                <a:cs typeface="Times New Roman"/>
              </a:rPr>
              <a:t>charge </a:t>
            </a:r>
            <a:r>
              <a:rPr dirty="0" sz="1450" spc="-5">
                <a:latin typeface="Times New Roman"/>
                <a:cs typeface="Times New Roman"/>
              </a:rPr>
              <a:t>of </a:t>
            </a:r>
            <a:r>
              <a:rPr dirty="0" sz="1450" spc="-10">
                <a:latin typeface="Times New Roman"/>
                <a:cs typeface="Times New Roman"/>
              </a:rPr>
              <a:t>his prisoner to Geraldine and </a:t>
            </a:r>
            <a:r>
              <a:rPr dirty="0" sz="1450" spc="-15">
                <a:latin typeface="Times New Roman"/>
                <a:cs typeface="Times New Roman"/>
              </a:rPr>
              <a:t>Brackenbury, </a:t>
            </a:r>
            <a:r>
              <a:rPr dirty="0" sz="1450" spc="-5">
                <a:latin typeface="Times New Roman"/>
                <a:cs typeface="Times New Roman"/>
              </a:rPr>
              <a:t>he  </a:t>
            </a:r>
            <a:r>
              <a:rPr dirty="0" sz="1450" spc="-10">
                <a:latin typeface="Times New Roman"/>
                <a:cs typeface="Times New Roman"/>
              </a:rPr>
              <a:t>crossed the room and set his back against the chimney-piece. As soon as the  lamp had kindled, the party beheld an unaccustomed sternness </a:t>
            </a:r>
            <a:r>
              <a:rPr dirty="0" sz="1450" spc="-5">
                <a:latin typeface="Times New Roman"/>
                <a:cs typeface="Times New Roman"/>
              </a:rPr>
              <a:t>on </a:t>
            </a:r>
            <a:r>
              <a:rPr dirty="0" sz="1450" spc="-10">
                <a:latin typeface="Times New Roman"/>
                <a:cs typeface="Times New Roman"/>
              </a:rPr>
              <a:t>the Prince's  features. It was </a:t>
            </a:r>
            <a:r>
              <a:rPr dirty="0" sz="1450" spc="-5">
                <a:latin typeface="Times New Roman"/>
                <a:cs typeface="Times New Roman"/>
              </a:rPr>
              <a:t>no </a:t>
            </a:r>
            <a:r>
              <a:rPr dirty="0" sz="1450" spc="-10">
                <a:latin typeface="Times New Roman"/>
                <a:cs typeface="Times New Roman"/>
              </a:rPr>
              <a:t>longer Florizel, the careless gentleman; it was the Prince </a:t>
            </a:r>
            <a:r>
              <a:rPr dirty="0" sz="1450" spc="-5">
                <a:latin typeface="Times New Roman"/>
                <a:cs typeface="Times New Roman"/>
              </a:rPr>
              <a:t>of  </a:t>
            </a:r>
            <a:r>
              <a:rPr dirty="0" sz="1450" spc="-10">
                <a:latin typeface="Times New Roman"/>
                <a:cs typeface="Times New Roman"/>
              </a:rPr>
              <a:t>Bohemia, justly incensed and full </a:t>
            </a:r>
            <a:r>
              <a:rPr dirty="0" sz="1450" spc="-5">
                <a:latin typeface="Times New Roman"/>
                <a:cs typeface="Times New Roman"/>
              </a:rPr>
              <a:t>of </a:t>
            </a:r>
            <a:r>
              <a:rPr dirty="0" sz="1450" spc="-10">
                <a:latin typeface="Times New Roman"/>
                <a:cs typeface="Times New Roman"/>
              </a:rPr>
              <a:t>deadly purpose, who now raised his head  and addressed the captive President </a:t>
            </a:r>
            <a:r>
              <a:rPr dirty="0" sz="1450" spc="-5">
                <a:latin typeface="Times New Roman"/>
                <a:cs typeface="Times New Roman"/>
              </a:rPr>
              <a:t>of </a:t>
            </a:r>
            <a:r>
              <a:rPr dirty="0" sz="1450" spc="-10">
                <a:latin typeface="Times New Roman"/>
                <a:cs typeface="Times New Roman"/>
              </a:rPr>
              <a:t>the Suicide</a:t>
            </a:r>
            <a:r>
              <a:rPr dirty="0" sz="1450" spc="30">
                <a:latin typeface="Times New Roman"/>
                <a:cs typeface="Times New Roman"/>
              </a:rPr>
              <a:t> </a:t>
            </a:r>
            <a:r>
              <a:rPr dirty="0" sz="1450" spc="-10">
                <a:latin typeface="Times New Roman"/>
                <a:cs typeface="Times New Roman"/>
              </a:rPr>
              <a:t>Club.</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"President," </a:t>
            </a:r>
            <a:r>
              <a:rPr dirty="0" sz="1450" spc="-5">
                <a:latin typeface="Times New Roman"/>
                <a:cs typeface="Times New Roman"/>
              </a:rPr>
              <a:t>he </a:t>
            </a:r>
            <a:r>
              <a:rPr dirty="0" sz="1450" spc="-10">
                <a:latin typeface="Times New Roman"/>
                <a:cs typeface="Times New Roman"/>
              </a:rPr>
              <a:t>said, "you have laid </a:t>
            </a:r>
            <a:r>
              <a:rPr dirty="0" sz="1450" spc="-5">
                <a:latin typeface="Times New Roman"/>
                <a:cs typeface="Times New Roman"/>
              </a:rPr>
              <a:t>your </a:t>
            </a:r>
            <a:r>
              <a:rPr dirty="0" sz="1450" spc="-10">
                <a:latin typeface="Times New Roman"/>
                <a:cs typeface="Times New Roman"/>
              </a:rPr>
              <a:t>last snare, and </a:t>
            </a:r>
            <a:r>
              <a:rPr dirty="0" sz="1450" spc="-5">
                <a:latin typeface="Times New Roman"/>
                <a:cs typeface="Times New Roman"/>
              </a:rPr>
              <a:t>your </a:t>
            </a:r>
            <a:r>
              <a:rPr dirty="0" sz="1450" spc="-10">
                <a:latin typeface="Times New Roman"/>
                <a:cs typeface="Times New Roman"/>
              </a:rPr>
              <a:t>own feet are  taken in it. The day is beginning; it is </a:t>
            </a:r>
            <a:r>
              <a:rPr dirty="0" sz="1450" spc="-5">
                <a:latin typeface="Times New Roman"/>
                <a:cs typeface="Times New Roman"/>
              </a:rPr>
              <a:t>your </a:t>
            </a:r>
            <a:r>
              <a:rPr dirty="0" sz="1450" spc="-10">
                <a:latin typeface="Times New Roman"/>
                <a:cs typeface="Times New Roman"/>
              </a:rPr>
              <a:t>last morning. </a:t>
            </a:r>
            <a:r>
              <a:rPr dirty="0" sz="1450" spc="-60">
                <a:latin typeface="Times New Roman"/>
                <a:cs typeface="Times New Roman"/>
              </a:rPr>
              <a:t>You </a:t>
            </a:r>
            <a:r>
              <a:rPr dirty="0" sz="1450" spc="-10">
                <a:latin typeface="Times New Roman"/>
                <a:cs typeface="Times New Roman"/>
              </a:rPr>
              <a:t>have just swum  the Regent's Canal; it is </a:t>
            </a:r>
            <a:r>
              <a:rPr dirty="0" sz="1450" spc="-5">
                <a:latin typeface="Times New Roman"/>
                <a:cs typeface="Times New Roman"/>
              </a:rPr>
              <a:t>your </a:t>
            </a:r>
            <a:r>
              <a:rPr dirty="0" sz="1450" spc="-10">
                <a:latin typeface="Times New Roman"/>
                <a:cs typeface="Times New Roman"/>
              </a:rPr>
              <a:t>last bathe in this world. </a:t>
            </a:r>
            <a:r>
              <a:rPr dirty="0" sz="1450" spc="-45">
                <a:latin typeface="Times New Roman"/>
                <a:cs typeface="Times New Roman"/>
              </a:rPr>
              <a:t>Your </a:t>
            </a:r>
            <a:r>
              <a:rPr dirty="0" sz="1450" spc="-10">
                <a:latin typeface="Times New Roman"/>
                <a:cs typeface="Times New Roman"/>
              </a:rPr>
              <a:t>old accomplice, </a:t>
            </a:r>
            <a:r>
              <a:rPr dirty="0" sz="1450" spc="-35">
                <a:latin typeface="Times New Roman"/>
                <a:cs typeface="Times New Roman"/>
              </a:rPr>
              <a:t>Dr.  </a:t>
            </a:r>
            <a:r>
              <a:rPr dirty="0" sz="1450" spc="-10">
                <a:latin typeface="Times New Roman"/>
                <a:cs typeface="Times New Roman"/>
              </a:rPr>
              <a:t>Noel, so far from betraying me, has delivered </a:t>
            </a:r>
            <a:r>
              <a:rPr dirty="0" sz="1450" spc="-5">
                <a:latin typeface="Times New Roman"/>
                <a:cs typeface="Times New Roman"/>
              </a:rPr>
              <a:t>you </a:t>
            </a:r>
            <a:r>
              <a:rPr dirty="0" sz="1450" spc="-10">
                <a:latin typeface="Times New Roman"/>
                <a:cs typeface="Times New Roman"/>
              </a:rPr>
              <a:t>into my hands for judgment.  And the grave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dug </a:t>
            </a:r>
            <a:r>
              <a:rPr dirty="0" sz="1450" spc="-10">
                <a:latin typeface="Times New Roman"/>
                <a:cs typeface="Times New Roman"/>
              </a:rPr>
              <a:t>for me this afternoon shall serve, in God's  almighty providence, to hide </a:t>
            </a:r>
            <a:r>
              <a:rPr dirty="0" sz="1450" spc="-5">
                <a:latin typeface="Times New Roman"/>
                <a:cs typeface="Times New Roman"/>
              </a:rPr>
              <a:t>your </a:t>
            </a:r>
            <a:r>
              <a:rPr dirty="0" sz="1450" spc="-10">
                <a:latin typeface="Times New Roman"/>
                <a:cs typeface="Times New Roman"/>
              </a:rPr>
              <a:t>own just doom from the curiosity </a:t>
            </a:r>
            <a:r>
              <a:rPr dirty="0" sz="1450" spc="-5">
                <a:latin typeface="Times New Roman"/>
                <a:cs typeface="Times New Roman"/>
              </a:rPr>
              <a:t>of  </a:t>
            </a:r>
            <a:r>
              <a:rPr dirty="0" sz="1450" spc="-10">
                <a:latin typeface="Times New Roman"/>
                <a:cs typeface="Times New Roman"/>
              </a:rPr>
              <a:t>mankind. Kneel and </a:t>
            </a:r>
            <a:r>
              <a:rPr dirty="0" sz="1450" spc="-25">
                <a:latin typeface="Times New Roman"/>
                <a:cs typeface="Times New Roman"/>
              </a:rPr>
              <a:t>pray, sir,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mind that way; for </a:t>
            </a:r>
            <a:r>
              <a:rPr dirty="0" sz="1450" spc="-5">
                <a:latin typeface="Times New Roman"/>
                <a:cs typeface="Times New Roman"/>
              </a:rPr>
              <a:t>your </a:t>
            </a:r>
            <a:r>
              <a:rPr dirty="0" sz="1450" spc="-10">
                <a:latin typeface="Times New Roman"/>
                <a:cs typeface="Times New Roman"/>
              </a:rPr>
              <a:t>time is  short, and God is weary </a:t>
            </a:r>
            <a:r>
              <a:rPr dirty="0" sz="1450" spc="-5">
                <a:latin typeface="Times New Roman"/>
                <a:cs typeface="Times New Roman"/>
              </a:rPr>
              <a:t>of your</a:t>
            </a:r>
            <a:r>
              <a:rPr dirty="0" sz="1450" spc="20">
                <a:latin typeface="Times New Roman"/>
                <a:cs typeface="Times New Roman"/>
              </a:rPr>
              <a:t> </a:t>
            </a:r>
            <a:r>
              <a:rPr dirty="0" sz="1450" spc="-10">
                <a:latin typeface="Times New Roman"/>
                <a:cs typeface="Times New Roman"/>
              </a:rPr>
              <a:t>iniquities."</a:t>
            </a:r>
            <a:endParaRPr sz="1450">
              <a:latin typeface="Times New Roman"/>
              <a:cs typeface="Times New Roman"/>
            </a:endParaRPr>
          </a:p>
          <a:p>
            <a:pPr algn="just" marL="12700" marR="10795">
              <a:lnSpc>
                <a:spcPts val="1730"/>
              </a:lnSpc>
              <a:spcBef>
                <a:spcPts val="850"/>
              </a:spcBef>
            </a:pPr>
            <a:r>
              <a:rPr dirty="0" sz="1450" spc="-10">
                <a:latin typeface="Times New Roman"/>
                <a:cs typeface="Times New Roman"/>
              </a:rPr>
              <a:t>The President made </a:t>
            </a:r>
            <a:r>
              <a:rPr dirty="0" sz="1450" spc="-5">
                <a:latin typeface="Times New Roman"/>
                <a:cs typeface="Times New Roman"/>
              </a:rPr>
              <a:t>no </a:t>
            </a:r>
            <a:r>
              <a:rPr dirty="0" sz="1450" spc="-10">
                <a:latin typeface="Times New Roman"/>
                <a:cs typeface="Times New Roman"/>
              </a:rPr>
              <a:t>answer either </a:t>
            </a:r>
            <a:r>
              <a:rPr dirty="0" sz="1450" spc="-5">
                <a:latin typeface="Times New Roman"/>
                <a:cs typeface="Times New Roman"/>
              </a:rPr>
              <a:t>by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sign; </a:t>
            </a:r>
            <a:r>
              <a:rPr dirty="0" sz="1450" spc="-5">
                <a:latin typeface="Times New Roman"/>
                <a:cs typeface="Times New Roman"/>
              </a:rPr>
              <a:t>but </a:t>
            </a:r>
            <a:r>
              <a:rPr dirty="0" sz="1450" spc="-10">
                <a:latin typeface="Times New Roman"/>
                <a:cs typeface="Times New Roman"/>
              </a:rPr>
              <a:t>continued to hang  his head and gaze sullenly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as though </a:t>
            </a:r>
            <a:r>
              <a:rPr dirty="0" sz="1450" spc="-5">
                <a:latin typeface="Times New Roman"/>
                <a:cs typeface="Times New Roman"/>
              </a:rPr>
              <a:t>he </a:t>
            </a:r>
            <a:r>
              <a:rPr dirty="0" sz="1450" spc="-10">
                <a:latin typeface="Times New Roman"/>
                <a:cs typeface="Times New Roman"/>
              </a:rPr>
              <a:t>were conscious </a:t>
            </a:r>
            <a:r>
              <a:rPr dirty="0" sz="1450" spc="-5">
                <a:latin typeface="Times New Roman"/>
                <a:cs typeface="Times New Roman"/>
              </a:rPr>
              <a:t>of </a:t>
            </a:r>
            <a:r>
              <a:rPr dirty="0" sz="1450" spc="-10">
                <a:latin typeface="Times New Roman"/>
                <a:cs typeface="Times New Roman"/>
              </a:rPr>
              <a:t>the  Prince's prolonged and unsparing</a:t>
            </a:r>
            <a:r>
              <a:rPr dirty="0" sz="1450" spc="10">
                <a:latin typeface="Times New Roman"/>
                <a:cs typeface="Times New Roman"/>
              </a:rPr>
              <a:t> </a:t>
            </a:r>
            <a:r>
              <a:rPr dirty="0" sz="1450" spc="-10">
                <a:latin typeface="Times New Roman"/>
                <a:cs typeface="Times New Roman"/>
              </a:rPr>
              <a:t>regard.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"Gentlemen," continued Florizel, resuming the ordinary tone </a:t>
            </a:r>
            <a:r>
              <a:rPr dirty="0" sz="1450" spc="-5">
                <a:latin typeface="Times New Roman"/>
                <a:cs typeface="Times New Roman"/>
              </a:rPr>
              <a:t>of </a:t>
            </a:r>
            <a:r>
              <a:rPr dirty="0" sz="1450" spc="-10">
                <a:latin typeface="Times New Roman"/>
                <a:cs typeface="Times New Roman"/>
              </a:rPr>
              <a:t>his  conversation, "this is </a:t>
            </a:r>
            <a:r>
              <a:rPr dirty="0" sz="1450" spc="-5">
                <a:latin typeface="Times New Roman"/>
                <a:cs typeface="Times New Roman"/>
              </a:rPr>
              <a:t>a </a:t>
            </a:r>
            <a:r>
              <a:rPr dirty="0" sz="1450" spc="-10">
                <a:latin typeface="Times New Roman"/>
                <a:cs typeface="Times New Roman"/>
              </a:rPr>
              <a:t>fellow who has long eluded me, </a:t>
            </a:r>
            <a:r>
              <a:rPr dirty="0" sz="1450" spc="-5">
                <a:latin typeface="Times New Roman"/>
                <a:cs typeface="Times New Roman"/>
              </a:rPr>
              <a:t>but </a:t>
            </a:r>
            <a:r>
              <a:rPr dirty="0" sz="1450" spc="-10">
                <a:latin typeface="Times New Roman"/>
                <a:cs typeface="Times New Roman"/>
              </a:rPr>
              <a:t>whom, thanks to  </a:t>
            </a:r>
            <a:r>
              <a:rPr dirty="0" sz="1450" spc="-35">
                <a:latin typeface="Times New Roman"/>
                <a:cs typeface="Times New Roman"/>
              </a:rPr>
              <a:t>Dr. </a:t>
            </a:r>
            <a:r>
              <a:rPr dirty="0" sz="1450" spc="-10">
                <a:latin typeface="Times New Roman"/>
                <a:cs typeface="Times New Roman"/>
              </a:rPr>
              <a:t>Noel, </a:t>
            </a:r>
            <a:r>
              <a:rPr dirty="0" sz="1450" spc="-5">
                <a:latin typeface="Times New Roman"/>
                <a:cs typeface="Times New Roman"/>
              </a:rPr>
              <a:t>I </a:t>
            </a:r>
            <a:r>
              <a:rPr dirty="0" sz="1450" spc="-10">
                <a:latin typeface="Times New Roman"/>
                <a:cs typeface="Times New Roman"/>
              </a:rPr>
              <a:t>now have tightly </a:t>
            </a:r>
            <a:r>
              <a:rPr dirty="0" sz="1450" spc="-5">
                <a:latin typeface="Times New Roman"/>
                <a:cs typeface="Times New Roman"/>
              </a:rPr>
              <a:t>by </a:t>
            </a:r>
            <a:r>
              <a:rPr dirty="0" sz="1450" spc="-10">
                <a:latin typeface="Times New Roman"/>
                <a:cs typeface="Times New Roman"/>
              </a:rPr>
              <a:t>the heels. </a:t>
            </a:r>
            <a:r>
              <a:rPr dirty="0" sz="1450" spc="-60">
                <a:latin typeface="Times New Roman"/>
                <a:cs typeface="Times New Roman"/>
              </a:rPr>
              <a:t>To </a:t>
            </a:r>
            <a:r>
              <a:rPr dirty="0" sz="1450" spc="-10">
                <a:latin typeface="Times New Roman"/>
                <a:cs typeface="Times New Roman"/>
              </a:rPr>
              <a:t>tell the story </a:t>
            </a:r>
            <a:r>
              <a:rPr dirty="0" sz="1450" spc="-5">
                <a:latin typeface="Times New Roman"/>
                <a:cs typeface="Times New Roman"/>
              </a:rPr>
              <a:t>of </a:t>
            </a:r>
            <a:r>
              <a:rPr dirty="0" sz="1450" spc="-10">
                <a:latin typeface="Times New Roman"/>
                <a:cs typeface="Times New Roman"/>
              </a:rPr>
              <a:t>his misdeeds  would occupy more time than we can now afford; </a:t>
            </a:r>
            <a:r>
              <a:rPr dirty="0" sz="1450" spc="-5">
                <a:latin typeface="Times New Roman"/>
                <a:cs typeface="Times New Roman"/>
              </a:rPr>
              <a:t>but </a:t>
            </a:r>
            <a:r>
              <a:rPr dirty="0" sz="1450" spc="-10">
                <a:latin typeface="Times New Roman"/>
                <a:cs typeface="Times New Roman"/>
              </a:rPr>
              <a:t>if the canal had  contained nothing </a:t>
            </a:r>
            <a:r>
              <a:rPr dirty="0" sz="1450" spc="-5">
                <a:latin typeface="Times New Roman"/>
                <a:cs typeface="Times New Roman"/>
              </a:rPr>
              <a:t>but </a:t>
            </a:r>
            <a:r>
              <a:rPr dirty="0" sz="1450" spc="-10">
                <a:latin typeface="Times New Roman"/>
                <a:cs typeface="Times New Roman"/>
              </a:rPr>
              <a:t>the blood </a:t>
            </a:r>
            <a:r>
              <a:rPr dirty="0" sz="1450" spc="-5">
                <a:latin typeface="Times New Roman"/>
                <a:cs typeface="Times New Roman"/>
              </a:rPr>
              <a:t>of </a:t>
            </a:r>
            <a:r>
              <a:rPr dirty="0" sz="1450" spc="-10">
                <a:latin typeface="Times New Roman"/>
                <a:cs typeface="Times New Roman"/>
              </a:rPr>
              <a:t>his victims, </a:t>
            </a:r>
            <a:r>
              <a:rPr dirty="0" sz="1450" spc="-5">
                <a:latin typeface="Times New Roman"/>
                <a:cs typeface="Times New Roman"/>
              </a:rPr>
              <a:t>I </a:t>
            </a:r>
            <a:r>
              <a:rPr dirty="0" sz="1450" spc="-10">
                <a:latin typeface="Times New Roman"/>
                <a:cs typeface="Times New Roman"/>
              </a:rPr>
              <a:t>believe the wretch</a:t>
            </a:r>
            <a:r>
              <a:rPr dirty="0" sz="1450" spc="180">
                <a:latin typeface="Times New Roman"/>
                <a:cs typeface="Times New Roman"/>
              </a:rPr>
              <a:t> </a:t>
            </a:r>
            <a:r>
              <a:rPr dirty="0" sz="1450" spc="-10">
                <a:latin typeface="Times New Roman"/>
                <a:cs typeface="Times New Roman"/>
              </a:rPr>
              <a:t>would</a:t>
            </a:r>
            <a:endParaRPr sz="145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3511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have been </a:t>
            </a:r>
            <a:r>
              <a:rPr dirty="0" sz="1450" spc="-5">
                <a:latin typeface="Times New Roman"/>
                <a:cs typeface="Times New Roman"/>
              </a:rPr>
              <a:t>no </a:t>
            </a:r>
            <a:r>
              <a:rPr dirty="0" sz="1450" spc="-10">
                <a:latin typeface="Times New Roman"/>
                <a:cs typeface="Times New Roman"/>
              </a:rPr>
              <a:t>drier than </a:t>
            </a:r>
            <a:r>
              <a:rPr dirty="0" sz="1450" spc="-5">
                <a:latin typeface="Times New Roman"/>
                <a:cs typeface="Times New Roman"/>
              </a:rPr>
              <a:t>you </a:t>
            </a:r>
            <a:r>
              <a:rPr dirty="0" sz="1450" spc="-10">
                <a:latin typeface="Times New Roman"/>
                <a:cs typeface="Times New Roman"/>
              </a:rPr>
              <a:t>see him. Even in an </a:t>
            </a:r>
            <a:r>
              <a:rPr dirty="0" sz="1450" spc="-15">
                <a:latin typeface="Times New Roman"/>
                <a:cs typeface="Times New Roman"/>
              </a:rPr>
              <a:t>affair </a:t>
            </a:r>
            <a:r>
              <a:rPr dirty="0" sz="1450" spc="-5">
                <a:latin typeface="Times New Roman"/>
                <a:cs typeface="Times New Roman"/>
              </a:rPr>
              <a:t>of </a:t>
            </a:r>
            <a:r>
              <a:rPr dirty="0" sz="1450" spc="-10">
                <a:latin typeface="Times New Roman"/>
                <a:cs typeface="Times New Roman"/>
              </a:rPr>
              <a:t>this sort </a:t>
            </a:r>
            <a:r>
              <a:rPr dirty="0" sz="1450" spc="-5">
                <a:latin typeface="Times New Roman"/>
                <a:cs typeface="Times New Roman"/>
              </a:rPr>
              <a:t>I </a:t>
            </a:r>
            <a:r>
              <a:rPr dirty="0" sz="1450" spc="-10">
                <a:latin typeface="Times New Roman"/>
                <a:cs typeface="Times New Roman"/>
              </a:rPr>
              <a:t>desire to  preserve the forms </a:t>
            </a:r>
            <a:r>
              <a:rPr dirty="0" sz="1450" spc="-5">
                <a:latin typeface="Times New Roman"/>
                <a:cs typeface="Times New Roman"/>
              </a:rPr>
              <a:t>of </a:t>
            </a:r>
            <a:r>
              <a:rPr dirty="0" sz="1450" spc="-20">
                <a:latin typeface="Times New Roman"/>
                <a:cs typeface="Times New Roman"/>
              </a:rPr>
              <a:t>honour.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you </a:t>
            </a:r>
            <a:r>
              <a:rPr dirty="0" sz="1450" spc="-10">
                <a:latin typeface="Times New Roman"/>
                <a:cs typeface="Times New Roman"/>
              </a:rPr>
              <a:t>the judges, gentlemen </a:t>
            </a:r>
            <a:r>
              <a:rPr dirty="0" sz="1450" spc="-5">
                <a:latin typeface="Times New Roman"/>
                <a:cs typeface="Times New Roman"/>
              </a:rPr>
              <a:t>- </a:t>
            </a:r>
            <a:r>
              <a:rPr dirty="0" sz="1450" spc="-10">
                <a:latin typeface="Times New Roman"/>
                <a:cs typeface="Times New Roman"/>
              </a:rPr>
              <a:t>this is  more an execution than </a:t>
            </a:r>
            <a:r>
              <a:rPr dirty="0" sz="1450" spc="-5">
                <a:latin typeface="Times New Roman"/>
                <a:cs typeface="Times New Roman"/>
              </a:rPr>
              <a:t>a </a:t>
            </a:r>
            <a:r>
              <a:rPr dirty="0" sz="1450" spc="-10">
                <a:latin typeface="Times New Roman"/>
                <a:cs typeface="Times New Roman"/>
              </a:rPr>
              <a:t>duel and to give the rogue his choice </a:t>
            </a:r>
            <a:r>
              <a:rPr dirty="0" sz="1450" spc="-5">
                <a:latin typeface="Times New Roman"/>
                <a:cs typeface="Times New Roman"/>
              </a:rPr>
              <a:t>of </a:t>
            </a:r>
            <a:r>
              <a:rPr dirty="0" sz="1450" spc="-10">
                <a:latin typeface="Times New Roman"/>
                <a:cs typeface="Times New Roman"/>
              </a:rPr>
              <a:t>weapons  would </a:t>
            </a:r>
            <a:r>
              <a:rPr dirty="0" sz="1450" spc="-5">
                <a:latin typeface="Times New Roman"/>
                <a:cs typeface="Times New Roman"/>
              </a:rPr>
              <a:t>be </a:t>
            </a:r>
            <a:r>
              <a:rPr dirty="0" sz="1450" spc="-10">
                <a:latin typeface="Times New Roman"/>
                <a:cs typeface="Times New Roman"/>
              </a:rPr>
              <a:t>to push too far </a:t>
            </a:r>
            <a:r>
              <a:rPr dirty="0" sz="1450" spc="-5">
                <a:latin typeface="Times New Roman"/>
                <a:cs typeface="Times New Roman"/>
              </a:rPr>
              <a:t>a point of </a:t>
            </a:r>
            <a:r>
              <a:rPr dirty="0" sz="1450" spc="-10">
                <a:latin typeface="Times New Roman"/>
                <a:cs typeface="Times New Roman"/>
              </a:rPr>
              <a:t>etiquette. </a:t>
            </a:r>
            <a:r>
              <a:rPr dirty="0" sz="1450" spc="-5">
                <a:latin typeface="Times New Roman"/>
                <a:cs typeface="Times New Roman"/>
              </a:rPr>
              <a:t>I </a:t>
            </a:r>
            <a:r>
              <a:rPr dirty="0" sz="1450" spc="-10">
                <a:latin typeface="Times New Roman"/>
                <a:cs typeface="Times New Roman"/>
              </a:rPr>
              <a:t>cannot </a:t>
            </a:r>
            <a:r>
              <a:rPr dirty="0" sz="1450" spc="-15">
                <a:latin typeface="Times New Roman"/>
                <a:cs typeface="Times New Roman"/>
              </a:rPr>
              <a:t>afford </a:t>
            </a:r>
            <a:r>
              <a:rPr dirty="0" sz="1450" spc="-10">
                <a:latin typeface="Times New Roman"/>
                <a:cs typeface="Times New Roman"/>
              </a:rPr>
              <a:t>to lose my life in  such </a:t>
            </a:r>
            <a:r>
              <a:rPr dirty="0" sz="1450" spc="-5">
                <a:latin typeface="Times New Roman"/>
                <a:cs typeface="Times New Roman"/>
              </a:rPr>
              <a:t>a </a:t>
            </a:r>
            <a:r>
              <a:rPr dirty="0" sz="1450" spc="-10">
                <a:latin typeface="Times New Roman"/>
                <a:cs typeface="Times New Roman"/>
              </a:rPr>
              <a:t>business," </a:t>
            </a:r>
            <a:r>
              <a:rPr dirty="0" sz="1450" spc="-5">
                <a:latin typeface="Times New Roman"/>
                <a:cs typeface="Times New Roman"/>
              </a:rPr>
              <a:t>he </a:t>
            </a:r>
            <a:r>
              <a:rPr dirty="0" sz="1450" spc="-10">
                <a:latin typeface="Times New Roman"/>
                <a:cs typeface="Times New Roman"/>
              </a:rPr>
              <a:t>continued, unlocking the case </a:t>
            </a:r>
            <a:r>
              <a:rPr dirty="0" sz="1450" spc="-5">
                <a:latin typeface="Times New Roman"/>
                <a:cs typeface="Times New Roman"/>
              </a:rPr>
              <a:t>of </a:t>
            </a:r>
            <a:r>
              <a:rPr dirty="0" sz="1450" spc="-10">
                <a:latin typeface="Times New Roman"/>
                <a:cs typeface="Times New Roman"/>
              </a:rPr>
              <a:t>swords; "and as </a:t>
            </a:r>
            <a:r>
              <a:rPr dirty="0" sz="1450" spc="-5">
                <a:latin typeface="Times New Roman"/>
                <a:cs typeface="Times New Roman"/>
              </a:rPr>
              <a:t>a </a:t>
            </a:r>
            <a:r>
              <a:rPr dirty="0" sz="1450" spc="-10">
                <a:latin typeface="Times New Roman"/>
                <a:cs typeface="Times New Roman"/>
              </a:rPr>
              <a:t>pistol-  bullet travels so often </a:t>
            </a:r>
            <a:r>
              <a:rPr dirty="0" sz="1450" spc="-5">
                <a:latin typeface="Times New Roman"/>
                <a:cs typeface="Times New Roman"/>
              </a:rPr>
              <a:t>on </a:t>
            </a:r>
            <a:r>
              <a:rPr dirty="0" sz="1450" spc="-10">
                <a:latin typeface="Times New Roman"/>
                <a:cs typeface="Times New Roman"/>
              </a:rPr>
              <a:t>the wings </a:t>
            </a:r>
            <a:r>
              <a:rPr dirty="0" sz="1450" spc="-5">
                <a:latin typeface="Times New Roman"/>
                <a:cs typeface="Times New Roman"/>
              </a:rPr>
              <a:t>of </a:t>
            </a:r>
            <a:r>
              <a:rPr dirty="0" sz="1450" spc="-10">
                <a:latin typeface="Times New Roman"/>
                <a:cs typeface="Times New Roman"/>
              </a:rPr>
              <a:t>chance, and skill and courage may fall  </a:t>
            </a:r>
            <a:r>
              <a:rPr dirty="0" sz="1450" spc="-5">
                <a:latin typeface="Times New Roman"/>
                <a:cs typeface="Times New Roman"/>
              </a:rPr>
              <a:t>by </a:t>
            </a:r>
            <a:r>
              <a:rPr dirty="0" sz="1450" spc="-10">
                <a:latin typeface="Times New Roman"/>
                <a:cs typeface="Times New Roman"/>
              </a:rPr>
              <a:t>the most trembling marksman, </a:t>
            </a:r>
            <a:r>
              <a:rPr dirty="0" sz="1450" spc="-5">
                <a:latin typeface="Times New Roman"/>
                <a:cs typeface="Times New Roman"/>
              </a:rPr>
              <a:t>I </a:t>
            </a:r>
            <a:r>
              <a:rPr dirty="0" sz="1450" spc="-10">
                <a:latin typeface="Times New Roman"/>
                <a:cs typeface="Times New Roman"/>
              </a:rPr>
              <a:t>have decided, and </a:t>
            </a:r>
            <a:r>
              <a:rPr dirty="0" sz="1450" spc="-5">
                <a:latin typeface="Times New Roman"/>
                <a:cs typeface="Times New Roman"/>
              </a:rPr>
              <a:t>I </a:t>
            </a:r>
            <a:r>
              <a:rPr dirty="0" sz="1450" spc="-10">
                <a:latin typeface="Times New Roman"/>
                <a:cs typeface="Times New Roman"/>
              </a:rPr>
              <a:t>feel sure </a:t>
            </a:r>
            <a:r>
              <a:rPr dirty="0" sz="1450" spc="-5">
                <a:latin typeface="Times New Roman"/>
                <a:cs typeface="Times New Roman"/>
              </a:rPr>
              <a:t>you </a:t>
            </a:r>
            <a:r>
              <a:rPr dirty="0" sz="1450" spc="-10">
                <a:latin typeface="Times New Roman"/>
                <a:cs typeface="Times New Roman"/>
              </a:rPr>
              <a:t>will  approve my determination, to </a:t>
            </a:r>
            <a:r>
              <a:rPr dirty="0" sz="1450" spc="-5">
                <a:latin typeface="Times New Roman"/>
                <a:cs typeface="Times New Roman"/>
              </a:rPr>
              <a:t>put </a:t>
            </a:r>
            <a:r>
              <a:rPr dirty="0" sz="1450" spc="-10">
                <a:latin typeface="Times New Roman"/>
                <a:cs typeface="Times New Roman"/>
              </a:rPr>
              <a:t>this question to the touch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swords."</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When Brackenbury and Major O'Rooke, to whom these remarks were  particularly addressed, had each intimated his approval, "Quick, </a:t>
            </a:r>
            <a:r>
              <a:rPr dirty="0" sz="1450" spc="-20">
                <a:latin typeface="Times New Roman"/>
                <a:cs typeface="Times New Roman"/>
              </a:rPr>
              <a:t>sir," </a:t>
            </a:r>
            <a:r>
              <a:rPr dirty="0" sz="1450" spc="-10">
                <a:latin typeface="Times New Roman"/>
                <a:cs typeface="Times New Roman"/>
              </a:rPr>
              <a:t>added  Prince Florizel to the President, "choose </a:t>
            </a:r>
            <a:r>
              <a:rPr dirty="0" sz="1450" spc="-5">
                <a:latin typeface="Times New Roman"/>
                <a:cs typeface="Times New Roman"/>
              </a:rPr>
              <a:t>a </a:t>
            </a:r>
            <a:r>
              <a:rPr dirty="0" sz="1450" spc="-10">
                <a:latin typeface="Times New Roman"/>
                <a:cs typeface="Times New Roman"/>
              </a:rPr>
              <a:t>blade and </a:t>
            </a:r>
            <a:r>
              <a:rPr dirty="0" sz="1450" spc="-5">
                <a:latin typeface="Times New Roman"/>
                <a:cs typeface="Times New Roman"/>
              </a:rPr>
              <a:t>do not </a:t>
            </a:r>
            <a:r>
              <a:rPr dirty="0" sz="1450" spc="-10">
                <a:latin typeface="Times New Roman"/>
                <a:cs typeface="Times New Roman"/>
              </a:rPr>
              <a:t>keep me waiting; </a:t>
            </a:r>
            <a:r>
              <a:rPr dirty="0" sz="1450" spc="-5">
                <a:latin typeface="Times New Roman"/>
                <a:cs typeface="Times New Roman"/>
              </a:rPr>
              <a:t>I  </a:t>
            </a:r>
            <a:r>
              <a:rPr dirty="0" sz="1450" spc="-10">
                <a:latin typeface="Times New Roman"/>
                <a:cs typeface="Times New Roman"/>
              </a:rPr>
              <a:t>have an impatience to </a:t>
            </a:r>
            <a:r>
              <a:rPr dirty="0" sz="1450" spc="-5">
                <a:latin typeface="Times New Roman"/>
                <a:cs typeface="Times New Roman"/>
              </a:rPr>
              <a:t>be done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for</a:t>
            </a:r>
            <a:r>
              <a:rPr dirty="0" sz="1450" spc="15">
                <a:latin typeface="Times New Roman"/>
                <a:cs typeface="Times New Roman"/>
              </a:rPr>
              <a:t> </a:t>
            </a:r>
            <a:r>
              <a:rPr dirty="0" sz="1450" spc="-20">
                <a:latin typeface="Times New Roman"/>
                <a:cs typeface="Times New Roman"/>
              </a:rPr>
              <a:t>ever."</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For the first time since </a:t>
            </a:r>
            <a:r>
              <a:rPr dirty="0" sz="1450" spc="-5">
                <a:latin typeface="Times New Roman"/>
                <a:cs typeface="Times New Roman"/>
              </a:rPr>
              <a:t>he </a:t>
            </a:r>
            <a:r>
              <a:rPr dirty="0" sz="1450" spc="-10">
                <a:latin typeface="Times New Roman"/>
                <a:cs typeface="Times New Roman"/>
              </a:rPr>
              <a:t>was captured and disarmed the President raised his  head, and it was plain that </a:t>
            </a:r>
            <a:r>
              <a:rPr dirty="0" sz="1450" spc="-5">
                <a:latin typeface="Times New Roman"/>
                <a:cs typeface="Times New Roman"/>
              </a:rPr>
              <a:t>he </a:t>
            </a:r>
            <a:r>
              <a:rPr dirty="0" sz="1450" spc="-10">
                <a:latin typeface="Times New Roman"/>
                <a:cs typeface="Times New Roman"/>
              </a:rPr>
              <a:t>began instantly to pluck </a:t>
            </a:r>
            <a:r>
              <a:rPr dirty="0" sz="1450" spc="-5">
                <a:latin typeface="Times New Roman"/>
                <a:cs typeface="Times New Roman"/>
              </a:rPr>
              <a:t>up</a:t>
            </a:r>
            <a:r>
              <a:rPr dirty="0" sz="1450" spc="75">
                <a:latin typeface="Times New Roman"/>
                <a:cs typeface="Times New Roman"/>
              </a:rPr>
              <a:t> </a:t>
            </a:r>
            <a:r>
              <a:rPr dirty="0" sz="1450" spc="-10">
                <a:latin typeface="Times New Roman"/>
                <a:cs typeface="Times New Roman"/>
              </a:rPr>
              <a:t>courage.</a:t>
            </a:r>
            <a:endParaRPr sz="1450">
              <a:latin typeface="Times New Roman"/>
              <a:cs typeface="Times New Roman"/>
            </a:endParaRPr>
          </a:p>
          <a:p>
            <a:pPr algn="just" marL="12700" marR="816610">
              <a:lnSpc>
                <a:spcPts val="2590"/>
              </a:lnSpc>
              <a:spcBef>
                <a:spcPts val="175"/>
              </a:spcBef>
            </a:pPr>
            <a:r>
              <a:rPr dirty="0" sz="1450" spc="-10">
                <a:latin typeface="Times New Roman"/>
                <a:cs typeface="Times New Roman"/>
              </a:rPr>
              <a:t>"Is it to </a:t>
            </a:r>
            <a:r>
              <a:rPr dirty="0" sz="1450" spc="-5">
                <a:latin typeface="Times New Roman"/>
                <a:cs typeface="Times New Roman"/>
              </a:rPr>
              <a:t>be </a:t>
            </a:r>
            <a:r>
              <a:rPr dirty="0" sz="1450" spc="-10">
                <a:latin typeface="Times New Roman"/>
                <a:cs typeface="Times New Roman"/>
              </a:rPr>
              <a:t>stand up?" </a:t>
            </a:r>
            <a:r>
              <a:rPr dirty="0" sz="1450" spc="-5">
                <a:latin typeface="Times New Roman"/>
                <a:cs typeface="Times New Roman"/>
              </a:rPr>
              <a:t>he </a:t>
            </a:r>
            <a:r>
              <a:rPr dirty="0" sz="1450" spc="-10">
                <a:latin typeface="Times New Roman"/>
                <a:cs typeface="Times New Roman"/>
              </a:rPr>
              <a:t>asked </a:t>
            </a:r>
            <a:r>
              <a:rPr dirty="0" sz="1450" spc="-20">
                <a:latin typeface="Times New Roman"/>
                <a:cs typeface="Times New Roman"/>
              </a:rPr>
              <a:t>eagerly, </a:t>
            </a:r>
            <a:r>
              <a:rPr dirty="0" sz="1450" spc="-10">
                <a:latin typeface="Times New Roman"/>
                <a:cs typeface="Times New Roman"/>
              </a:rPr>
              <a:t>"and between </a:t>
            </a:r>
            <a:r>
              <a:rPr dirty="0" sz="1450" spc="-5">
                <a:latin typeface="Times New Roman"/>
                <a:cs typeface="Times New Roman"/>
              </a:rPr>
              <a:t>you </a:t>
            </a:r>
            <a:r>
              <a:rPr dirty="0" sz="1450" spc="-10">
                <a:latin typeface="Times New Roman"/>
                <a:cs typeface="Times New Roman"/>
              </a:rPr>
              <a:t>and me?"  "I mean so far to </a:t>
            </a:r>
            <a:r>
              <a:rPr dirty="0" sz="1450" spc="-5">
                <a:latin typeface="Times New Roman"/>
                <a:cs typeface="Times New Roman"/>
              </a:rPr>
              <a:t>honour you," </a:t>
            </a:r>
            <a:r>
              <a:rPr dirty="0" sz="1450" spc="-10">
                <a:latin typeface="Times New Roman"/>
                <a:cs typeface="Times New Roman"/>
              </a:rPr>
              <a:t>replied the</a:t>
            </a:r>
            <a:r>
              <a:rPr dirty="0" sz="1450" spc="20">
                <a:latin typeface="Times New Roman"/>
                <a:cs typeface="Times New Roman"/>
              </a:rPr>
              <a:t> </a:t>
            </a:r>
            <a:r>
              <a:rPr dirty="0" sz="1450" spc="-10">
                <a:latin typeface="Times New Roman"/>
                <a:cs typeface="Times New Roman"/>
              </a:rPr>
              <a:t>Prince.</a:t>
            </a:r>
            <a:endParaRPr sz="1450">
              <a:latin typeface="Times New Roman"/>
              <a:cs typeface="Times New Roman"/>
            </a:endParaRPr>
          </a:p>
          <a:p>
            <a:pPr algn="just" marL="12700" marR="5080">
              <a:lnSpc>
                <a:spcPts val="1730"/>
              </a:lnSpc>
              <a:spcBef>
                <a:spcPts val="690"/>
              </a:spcBef>
            </a:pPr>
            <a:r>
              <a:rPr dirty="0" sz="1450" spc="-10">
                <a:latin typeface="Times New Roman"/>
                <a:cs typeface="Times New Roman"/>
              </a:rPr>
              <a:t>"Oh, come!" cried the President. </a:t>
            </a:r>
            <a:r>
              <a:rPr dirty="0" sz="1450" spc="-20">
                <a:latin typeface="Times New Roman"/>
                <a:cs typeface="Times New Roman"/>
              </a:rPr>
              <a:t>"With </a:t>
            </a:r>
            <a:r>
              <a:rPr dirty="0" sz="1450" spc="-5">
                <a:latin typeface="Times New Roman"/>
                <a:cs typeface="Times New Roman"/>
              </a:rPr>
              <a:t>a </a:t>
            </a:r>
            <a:r>
              <a:rPr dirty="0" sz="1450" spc="-10">
                <a:latin typeface="Times New Roman"/>
                <a:cs typeface="Times New Roman"/>
              </a:rPr>
              <a:t>fair field, who knows how things  may happen? </a:t>
            </a:r>
            <a:r>
              <a:rPr dirty="0" sz="1450" spc="-5">
                <a:latin typeface="Times New Roman"/>
                <a:cs typeface="Times New Roman"/>
              </a:rPr>
              <a:t>I </a:t>
            </a:r>
            <a:r>
              <a:rPr dirty="0" sz="1450" spc="-10">
                <a:latin typeface="Times New Roman"/>
                <a:cs typeface="Times New Roman"/>
              </a:rPr>
              <a:t>must add that </a:t>
            </a:r>
            <a:r>
              <a:rPr dirty="0" sz="1450" spc="-5">
                <a:latin typeface="Times New Roman"/>
                <a:cs typeface="Times New Roman"/>
              </a:rPr>
              <a:t>I </a:t>
            </a:r>
            <a:r>
              <a:rPr dirty="0" sz="1450" spc="-10">
                <a:latin typeface="Times New Roman"/>
                <a:cs typeface="Times New Roman"/>
              </a:rPr>
              <a:t>consider it handsome behaviour </a:t>
            </a:r>
            <a:r>
              <a:rPr dirty="0" sz="1450" spc="-5">
                <a:latin typeface="Times New Roman"/>
                <a:cs typeface="Times New Roman"/>
              </a:rPr>
              <a:t>on your  </a:t>
            </a:r>
            <a:r>
              <a:rPr dirty="0" sz="1450" spc="-10">
                <a:latin typeface="Times New Roman"/>
                <a:cs typeface="Times New Roman"/>
              </a:rPr>
              <a:t>Highness's part; and if the worst comes to the worst </a:t>
            </a:r>
            <a:r>
              <a:rPr dirty="0" sz="1450" spc="-5">
                <a:latin typeface="Times New Roman"/>
                <a:cs typeface="Times New Roman"/>
              </a:rPr>
              <a:t>I </a:t>
            </a:r>
            <a:r>
              <a:rPr dirty="0" sz="1450" spc="-10">
                <a:latin typeface="Times New Roman"/>
                <a:cs typeface="Times New Roman"/>
              </a:rPr>
              <a:t>shall die </a:t>
            </a:r>
            <a:r>
              <a:rPr dirty="0" sz="1450" spc="-5">
                <a:latin typeface="Times New Roman"/>
                <a:cs typeface="Times New Roman"/>
              </a:rPr>
              <a:t>by one of </a:t>
            </a:r>
            <a:r>
              <a:rPr dirty="0" sz="1450" spc="-10">
                <a:latin typeface="Times New Roman"/>
                <a:cs typeface="Times New Roman"/>
              </a:rPr>
              <a:t>the  most gallant gentlemen in</a:t>
            </a:r>
            <a:r>
              <a:rPr dirty="0" sz="1450" spc="5">
                <a:latin typeface="Times New Roman"/>
                <a:cs typeface="Times New Roman"/>
              </a:rPr>
              <a:t> </a:t>
            </a:r>
            <a:r>
              <a:rPr dirty="0" sz="1450" spc="-10">
                <a:latin typeface="Times New Roman"/>
                <a:cs typeface="Times New Roman"/>
              </a:rPr>
              <a:t>Europe."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And the President, liberated </a:t>
            </a:r>
            <a:r>
              <a:rPr dirty="0" sz="1450" spc="-5">
                <a:latin typeface="Times New Roman"/>
                <a:cs typeface="Times New Roman"/>
              </a:rPr>
              <a:t>by </a:t>
            </a:r>
            <a:r>
              <a:rPr dirty="0" sz="1450" spc="-10">
                <a:latin typeface="Times New Roman"/>
                <a:cs typeface="Times New Roman"/>
              </a:rPr>
              <a:t>those who had detained him, stepped </a:t>
            </a:r>
            <a:r>
              <a:rPr dirty="0" sz="1450" spc="-5">
                <a:latin typeface="Times New Roman"/>
                <a:cs typeface="Times New Roman"/>
              </a:rPr>
              <a:t>up </a:t>
            </a:r>
            <a:r>
              <a:rPr dirty="0" sz="1450" spc="-10">
                <a:latin typeface="Times New Roman"/>
                <a:cs typeface="Times New Roman"/>
              </a:rPr>
              <a:t>to the  table and began, with minute attention, to select </a:t>
            </a:r>
            <a:r>
              <a:rPr dirty="0" sz="1450" spc="-5">
                <a:latin typeface="Times New Roman"/>
                <a:cs typeface="Times New Roman"/>
              </a:rPr>
              <a:t>a </a:t>
            </a:r>
            <a:r>
              <a:rPr dirty="0" sz="1450" spc="-10">
                <a:latin typeface="Times New Roman"/>
                <a:cs typeface="Times New Roman"/>
              </a:rPr>
              <a:t>sword. He was highly  elated, and seemed to feel </a:t>
            </a:r>
            <a:r>
              <a:rPr dirty="0" sz="1450" spc="-5">
                <a:latin typeface="Times New Roman"/>
                <a:cs typeface="Times New Roman"/>
              </a:rPr>
              <a:t>no doubt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should issue victorious from the  contest. The spectators grew alarmed in the face </a:t>
            </a:r>
            <a:r>
              <a:rPr dirty="0" sz="1450" spc="-5">
                <a:latin typeface="Times New Roman"/>
                <a:cs typeface="Times New Roman"/>
              </a:rPr>
              <a:t>of </a:t>
            </a:r>
            <a:r>
              <a:rPr dirty="0" sz="1450" spc="-10">
                <a:latin typeface="Times New Roman"/>
                <a:cs typeface="Times New Roman"/>
              </a:rPr>
              <a:t>so entire </a:t>
            </a:r>
            <a:r>
              <a:rPr dirty="0" sz="1450" spc="-5">
                <a:latin typeface="Times New Roman"/>
                <a:cs typeface="Times New Roman"/>
              </a:rPr>
              <a:t>a </a:t>
            </a:r>
            <a:r>
              <a:rPr dirty="0" sz="1450" spc="-10">
                <a:latin typeface="Times New Roman"/>
                <a:cs typeface="Times New Roman"/>
              </a:rPr>
              <a:t>confidence, and  adjured Prince Florizel to reconsider his</a:t>
            </a:r>
            <a:r>
              <a:rPr dirty="0" sz="1450" spc="25">
                <a:latin typeface="Times New Roman"/>
                <a:cs typeface="Times New Roman"/>
              </a:rPr>
              <a:t> </a:t>
            </a:r>
            <a:r>
              <a:rPr dirty="0" sz="1450" spc="-10">
                <a:latin typeface="Times New Roman"/>
                <a:cs typeface="Times New Roman"/>
              </a:rPr>
              <a:t>intention.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is </a:t>
            </a:r>
            <a:r>
              <a:rPr dirty="0" sz="1450" spc="-5">
                <a:latin typeface="Times New Roman"/>
                <a:cs typeface="Times New Roman"/>
              </a:rPr>
              <a:t>but a </a:t>
            </a:r>
            <a:r>
              <a:rPr dirty="0" sz="1450" spc="-10">
                <a:latin typeface="Times New Roman"/>
                <a:cs typeface="Times New Roman"/>
              </a:rPr>
              <a:t>farce," </a:t>
            </a:r>
            <a:r>
              <a:rPr dirty="0" sz="1450" spc="-5">
                <a:latin typeface="Times New Roman"/>
                <a:cs typeface="Times New Roman"/>
              </a:rPr>
              <a:t>he </a:t>
            </a:r>
            <a:r>
              <a:rPr dirty="0" sz="1450" spc="-10">
                <a:latin typeface="Times New Roman"/>
                <a:cs typeface="Times New Roman"/>
              </a:rPr>
              <a:t>answered; "and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can promise </a:t>
            </a:r>
            <a:r>
              <a:rPr dirty="0" sz="1450" spc="-5">
                <a:latin typeface="Times New Roman"/>
                <a:cs typeface="Times New Roman"/>
              </a:rPr>
              <a:t>you, </a:t>
            </a:r>
            <a:r>
              <a:rPr dirty="0" sz="1450" spc="-10">
                <a:latin typeface="Times New Roman"/>
                <a:cs typeface="Times New Roman"/>
              </a:rPr>
              <a:t>gentlemen,  that it will </a:t>
            </a:r>
            <a:r>
              <a:rPr dirty="0" sz="1450" spc="-5">
                <a:latin typeface="Times New Roman"/>
                <a:cs typeface="Times New Roman"/>
              </a:rPr>
              <a:t>not be </a:t>
            </a:r>
            <a:r>
              <a:rPr dirty="0" sz="1450" spc="-10">
                <a:latin typeface="Times New Roman"/>
                <a:cs typeface="Times New Roman"/>
              </a:rPr>
              <a:t>long</a:t>
            </a:r>
            <a:r>
              <a:rPr dirty="0" sz="1450" spc="10">
                <a:latin typeface="Times New Roman"/>
                <a:cs typeface="Times New Roman"/>
              </a:rPr>
              <a:t> </a:t>
            </a:r>
            <a:r>
              <a:rPr dirty="0" sz="1450" spc="-10">
                <a:latin typeface="Times New Roman"/>
                <a:cs typeface="Times New Roman"/>
              </a:rPr>
              <a:t>a-playing."</a:t>
            </a:r>
            <a:endParaRPr sz="1450">
              <a:latin typeface="Times New Roman"/>
              <a:cs typeface="Times New Roman"/>
            </a:endParaRPr>
          </a:p>
          <a:p>
            <a:pPr marL="12700" marR="1148715">
              <a:lnSpc>
                <a:spcPts val="1730"/>
              </a:lnSpc>
              <a:spcBef>
                <a:spcPts val="860"/>
              </a:spcBef>
            </a:pPr>
            <a:r>
              <a:rPr dirty="0" sz="1450" spc="-40">
                <a:latin typeface="Times New Roman"/>
                <a:cs typeface="Times New Roman"/>
              </a:rPr>
              <a:t>"Your </a:t>
            </a:r>
            <a:r>
              <a:rPr dirty="0" sz="1450" spc="-10">
                <a:latin typeface="Times New Roman"/>
                <a:cs typeface="Times New Roman"/>
              </a:rPr>
              <a:t>Highness will </a:t>
            </a:r>
            <a:r>
              <a:rPr dirty="0" sz="1450" spc="-5">
                <a:latin typeface="Times New Roman"/>
                <a:cs typeface="Times New Roman"/>
              </a:rPr>
              <a:t>be </a:t>
            </a:r>
            <a:r>
              <a:rPr dirty="0" sz="1450" spc="-10">
                <a:latin typeface="Times New Roman"/>
                <a:cs typeface="Times New Roman"/>
              </a:rPr>
              <a:t>careful </a:t>
            </a:r>
            <a:r>
              <a:rPr dirty="0" sz="1450" spc="-5">
                <a:latin typeface="Times New Roman"/>
                <a:cs typeface="Times New Roman"/>
              </a:rPr>
              <a:t>not </a:t>
            </a:r>
            <a:r>
              <a:rPr dirty="0" sz="1450" spc="-10">
                <a:latin typeface="Times New Roman"/>
                <a:cs typeface="Times New Roman"/>
              </a:rPr>
              <a:t>to over-reach," said Colonel  Geraldine.</a:t>
            </a:r>
            <a:endParaRPr sz="1450">
              <a:latin typeface="Times New Roman"/>
              <a:cs typeface="Times New Roman"/>
            </a:endParaRPr>
          </a:p>
          <a:p>
            <a:pPr marL="12700" marR="10795">
              <a:lnSpc>
                <a:spcPts val="1730"/>
              </a:lnSpc>
              <a:spcBef>
                <a:spcPts val="860"/>
              </a:spcBef>
            </a:pPr>
            <a:r>
              <a:rPr dirty="0" sz="1450" spc="-10">
                <a:latin typeface="Times New Roman"/>
                <a:cs typeface="Times New Roman"/>
              </a:rPr>
              <a:t>"Geraldine," returned the Prince, "did </a:t>
            </a:r>
            <a:r>
              <a:rPr dirty="0" sz="1450" spc="-5">
                <a:latin typeface="Times New Roman"/>
                <a:cs typeface="Times New Roman"/>
              </a:rPr>
              <a:t>you </a:t>
            </a:r>
            <a:r>
              <a:rPr dirty="0" sz="1450" spc="-10">
                <a:latin typeface="Times New Roman"/>
                <a:cs typeface="Times New Roman"/>
              </a:rPr>
              <a:t>ever know me fail in </a:t>
            </a:r>
            <a:r>
              <a:rPr dirty="0" sz="1450" spc="-5">
                <a:latin typeface="Times New Roman"/>
                <a:cs typeface="Times New Roman"/>
              </a:rPr>
              <a:t>a </a:t>
            </a:r>
            <a:r>
              <a:rPr dirty="0" sz="1450" spc="-10">
                <a:latin typeface="Times New Roman"/>
                <a:cs typeface="Times New Roman"/>
              </a:rPr>
              <a:t>debt </a:t>
            </a:r>
            <a:r>
              <a:rPr dirty="0" sz="1450" spc="-5">
                <a:latin typeface="Times New Roman"/>
                <a:cs typeface="Times New Roman"/>
              </a:rPr>
              <a:t>of  honour? I </a:t>
            </a:r>
            <a:r>
              <a:rPr dirty="0" sz="1450" spc="-10">
                <a:latin typeface="Times New Roman"/>
                <a:cs typeface="Times New Roman"/>
              </a:rPr>
              <a:t>owe </a:t>
            </a:r>
            <a:r>
              <a:rPr dirty="0" sz="1450" spc="-5">
                <a:latin typeface="Times New Roman"/>
                <a:cs typeface="Times New Roman"/>
              </a:rPr>
              <a:t>you </a:t>
            </a:r>
            <a:r>
              <a:rPr dirty="0" sz="1450" spc="-10">
                <a:latin typeface="Times New Roman"/>
                <a:cs typeface="Times New Roman"/>
              </a:rPr>
              <a:t>this man's death, and </a:t>
            </a:r>
            <a:r>
              <a:rPr dirty="0" sz="1450" spc="-5">
                <a:latin typeface="Times New Roman"/>
                <a:cs typeface="Times New Roman"/>
              </a:rPr>
              <a:t>you </a:t>
            </a:r>
            <a:r>
              <a:rPr dirty="0" sz="1450" spc="-10">
                <a:latin typeface="Times New Roman"/>
                <a:cs typeface="Times New Roman"/>
              </a:rPr>
              <a:t>shall have</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890">
              <a:lnSpc>
                <a:spcPts val="1730"/>
              </a:lnSpc>
              <a:spcBef>
                <a:spcPts val="865"/>
              </a:spcBef>
            </a:pPr>
            <a:r>
              <a:rPr dirty="0" sz="1450" spc="-10">
                <a:latin typeface="Times New Roman"/>
                <a:cs typeface="Times New Roman"/>
              </a:rPr>
              <a:t>The President at last satisfied himself with </a:t>
            </a:r>
            <a:r>
              <a:rPr dirty="0" sz="1450" spc="-5">
                <a:latin typeface="Times New Roman"/>
                <a:cs typeface="Times New Roman"/>
              </a:rPr>
              <a:t>one of </a:t>
            </a:r>
            <a:r>
              <a:rPr dirty="0" sz="1450" spc="-10">
                <a:latin typeface="Times New Roman"/>
                <a:cs typeface="Times New Roman"/>
              </a:rPr>
              <a:t>the rapiers, and signified his  readiness </a:t>
            </a:r>
            <a:r>
              <a:rPr dirty="0" sz="1450" spc="-5">
                <a:latin typeface="Times New Roman"/>
                <a:cs typeface="Times New Roman"/>
              </a:rPr>
              <a:t>by a </a:t>
            </a:r>
            <a:r>
              <a:rPr dirty="0" sz="1450" spc="-10">
                <a:latin typeface="Times New Roman"/>
                <a:cs typeface="Times New Roman"/>
              </a:rPr>
              <a:t>gesture that was </a:t>
            </a:r>
            <a:r>
              <a:rPr dirty="0" sz="1450" spc="-5">
                <a:latin typeface="Times New Roman"/>
                <a:cs typeface="Times New Roman"/>
              </a:rPr>
              <a:t>not </a:t>
            </a:r>
            <a:r>
              <a:rPr dirty="0" sz="1450" spc="-10">
                <a:latin typeface="Times New Roman"/>
                <a:cs typeface="Times New Roman"/>
              </a:rPr>
              <a:t>devoid </a:t>
            </a:r>
            <a:r>
              <a:rPr dirty="0" sz="1450" spc="-5">
                <a:latin typeface="Times New Roman"/>
                <a:cs typeface="Times New Roman"/>
              </a:rPr>
              <a:t>of a </a:t>
            </a:r>
            <a:r>
              <a:rPr dirty="0" sz="1450" spc="-10">
                <a:latin typeface="Times New Roman"/>
                <a:cs typeface="Times New Roman"/>
              </a:rPr>
              <a:t>rude </a:t>
            </a:r>
            <a:r>
              <a:rPr dirty="0" sz="1450" spc="-20">
                <a:latin typeface="Times New Roman"/>
                <a:cs typeface="Times New Roman"/>
              </a:rPr>
              <a:t>nobility. </a:t>
            </a:r>
            <a:r>
              <a:rPr dirty="0" sz="1450" spc="-10">
                <a:latin typeface="Times New Roman"/>
                <a:cs typeface="Times New Roman"/>
              </a:rPr>
              <a:t>The nearness </a:t>
            </a:r>
            <a:r>
              <a:rPr dirty="0" sz="1450" spc="-5">
                <a:latin typeface="Times New Roman"/>
                <a:cs typeface="Times New Roman"/>
              </a:rPr>
              <a:t>of  </a:t>
            </a:r>
            <a:r>
              <a:rPr dirty="0" sz="1450" spc="-10">
                <a:latin typeface="Times New Roman"/>
                <a:cs typeface="Times New Roman"/>
              </a:rPr>
              <a:t>peril, and the sense </a:t>
            </a:r>
            <a:r>
              <a:rPr dirty="0" sz="1450" spc="-5">
                <a:latin typeface="Times New Roman"/>
                <a:cs typeface="Times New Roman"/>
              </a:rPr>
              <a:t>of </a:t>
            </a:r>
            <a:r>
              <a:rPr dirty="0" sz="1450" spc="-10">
                <a:latin typeface="Times New Roman"/>
                <a:cs typeface="Times New Roman"/>
              </a:rPr>
              <a:t>courage, even to this </a:t>
            </a:r>
            <a:r>
              <a:rPr dirty="0" sz="1450" spc="-5">
                <a:latin typeface="Times New Roman"/>
                <a:cs typeface="Times New Roman"/>
              </a:rPr>
              <a:t>obnoxious </a:t>
            </a:r>
            <a:r>
              <a:rPr dirty="0" sz="1450" spc="-10">
                <a:latin typeface="Times New Roman"/>
                <a:cs typeface="Times New Roman"/>
              </a:rPr>
              <a:t>villain, lent an air </a:t>
            </a:r>
            <a:r>
              <a:rPr dirty="0" sz="1450" spc="-5">
                <a:latin typeface="Times New Roman"/>
                <a:cs typeface="Times New Roman"/>
              </a:rPr>
              <a:t>of  </a:t>
            </a:r>
            <a:r>
              <a:rPr dirty="0" sz="1450" spc="-10">
                <a:latin typeface="Times New Roman"/>
                <a:cs typeface="Times New Roman"/>
              </a:rPr>
              <a:t>manhood and </a:t>
            </a:r>
            <a:r>
              <a:rPr dirty="0" sz="1450" spc="-5">
                <a:latin typeface="Times New Roman"/>
                <a:cs typeface="Times New Roman"/>
              </a:rPr>
              <a:t>a </a:t>
            </a:r>
            <a:r>
              <a:rPr dirty="0" sz="1450" spc="-10">
                <a:latin typeface="Times New Roman"/>
                <a:cs typeface="Times New Roman"/>
              </a:rPr>
              <a:t>certain</a:t>
            </a:r>
            <a:r>
              <a:rPr dirty="0" sz="1450">
                <a:latin typeface="Times New Roman"/>
                <a:cs typeface="Times New Roman"/>
              </a:rPr>
              <a:t> </a:t>
            </a:r>
            <a:r>
              <a:rPr dirty="0" sz="1450" spc="-10">
                <a:latin typeface="Times New Roman"/>
                <a:cs typeface="Times New Roman"/>
              </a:rPr>
              <a:t>grace.</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 Prince helped himself at random to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sword.</a:t>
            </a:r>
            <a:endParaRPr sz="14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354820"/>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carouse?"</a:t>
            </a:r>
            <a:endParaRPr sz="1450">
              <a:latin typeface="Times New Roman"/>
              <a:cs typeface="Times New Roman"/>
            </a:endParaRPr>
          </a:p>
          <a:p>
            <a:pPr algn="just" marL="12700" marR="6350">
              <a:lnSpc>
                <a:spcPts val="1730"/>
              </a:lnSpc>
              <a:spcBef>
                <a:spcPts val="915"/>
              </a:spcBef>
            </a:pPr>
            <a:r>
              <a:rPr dirty="0" sz="1450" spc="-10">
                <a:latin typeface="Times New Roman"/>
                <a:cs typeface="Times New Roman"/>
              </a:rPr>
              <a:t>"The devil, depend </a:t>
            </a:r>
            <a:r>
              <a:rPr dirty="0" sz="1450" spc="-5">
                <a:latin typeface="Times New Roman"/>
                <a:cs typeface="Times New Roman"/>
              </a:rPr>
              <a:t>upon </a:t>
            </a:r>
            <a:r>
              <a:rPr dirty="0" sz="1450" spc="-10">
                <a:latin typeface="Times New Roman"/>
                <a:cs typeface="Times New Roman"/>
              </a:rPr>
              <a:t>it, can sometimes </a:t>
            </a:r>
            <a:r>
              <a:rPr dirty="0" sz="1450" spc="-5">
                <a:latin typeface="Times New Roman"/>
                <a:cs typeface="Times New Roman"/>
              </a:rPr>
              <a:t>do a </a:t>
            </a:r>
            <a:r>
              <a:rPr dirty="0" sz="1450" spc="-10">
                <a:latin typeface="Times New Roman"/>
                <a:cs typeface="Times New Roman"/>
              </a:rPr>
              <a:t>very gentlemanly </a:t>
            </a:r>
            <a:r>
              <a:rPr dirty="0" sz="1450" spc="-5">
                <a:latin typeface="Times New Roman"/>
                <a:cs typeface="Times New Roman"/>
              </a:rPr>
              <a:t>thing,"  </a:t>
            </a:r>
            <a:r>
              <a:rPr dirty="0" sz="1450" spc="-10">
                <a:latin typeface="Times New Roman"/>
                <a:cs typeface="Times New Roman"/>
              </a:rPr>
              <a:t>returned Prince Florizel; "and </a:t>
            </a:r>
            <a:r>
              <a:rPr dirty="0" sz="1450" spc="-5">
                <a:latin typeface="Times New Roman"/>
                <a:cs typeface="Times New Roman"/>
              </a:rPr>
              <a:t>I </a:t>
            </a:r>
            <a:r>
              <a:rPr dirty="0" sz="1450" spc="-10">
                <a:latin typeface="Times New Roman"/>
                <a:cs typeface="Times New Roman"/>
              </a:rPr>
              <a:t>am so much touched </a:t>
            </a:r>
            <a:r>
              <a:rPr dirty="0" sz="1450" spc="-5">
                <a:latin typeface="Times New Roman"/>
                <a:cs typeface="Times New Roman"/>
              </a:rPr>
              <a:t>by </a:t>
            </a:r>
            <a:r>
              <a:rPr dirty="0" sz="1450" spc="-10">
                <a:latin typeface="Times New Roman"/>
                <a:cs typeface="Times New Roman"/>
              </a:rPr>
              <a:t>this coincidence, that,  although we are </a:t>
            </a:r>
            <a:r>
              <a:rPr dirty="0" sz="1450" spc="-5">
                <a:latin typeface="Times New Roman"/>
                <a:cs typeface="Times New Roman"/>
              </a:rPr>
              <a:t>not </a:t>
            </a:r>
            <a:r>
              <a:rPr dirty="0" sz="1450" spc="-10">
                <a:latin typeface="Times New Roman"/>
                <a:cs typeface="Times New Roman"/>
              </a:rPr>
              <a:t>entirely in the same case, </a:t>
            </a:r>
            <a:r>
              <a:rPr dirty="0" sz="1450" spc="-5">
                <a:latin typeface="Times New Roman"/>
                <a:cs typeface="Times New Roman"/>
              </a:rPr>
              <a:t>I </a:t>
            </a:r>
            <a:r>
              <a:rPr dirty="0" sz="1450" spc="-10">
                <a:latin typeface="Times New Roman"/>
                <a:cs typeface="Times New Roman"/>
              </a:rPr>
              <a:t>am going to </a:t>
            </a:r>
            <a:r>
              <a:rPr dirty="0" sz="1450" spc="-5">
                <a:latin typeface="Times New Roman"/>
                <a:cs typeface="Times New Roman"/>
              </a:rPr>
              <a:t>put </a:t>
            </a:r>
            <a:r>
              <a:rPr dirty="0" sz="1450" spc="-10">
                <a:latin typeface="Times New Roman"/>
                <a:cs typeface="Times New Roman"/>
              </a:rPr>
              <a:t>an end to the  </a:t>
            </a:r>
            <a:r>
              <a:rPr dirty="0" sz="1450" spc="-20">
                <a:latin typeface="Times New Roman"/>
                <a:cs typeface="Times New Roman"/>
              </a:rPr>
              <a:t>disparity. </a:t>
            </a:r>
            <a:r>
              <a:rPr dirty="0" sz="1450" spc="-10">
                <a:latin typeface="Times New Roman"/>
                <a:cs typeface="Times New Roman"/>
              </a:rPr>
              <a:t>Let </a:t>
            </a:r>
            <a:r>
              <a:rPr dirty="0" sz="1450" spc="-5">
                <a:latin typeface="Times New Roman"/>
                <a:cs typeface="Times New Roman"/>
              </a:rPr>
              <a:t>your </a:t>
            </a:r>
            <a:r>
              <a:rPr dirty="0" sz="1450" spc="-10">
                <a:latin typeface="Times New Roman"/>
                <a:cs typeface="Times New Roman"/>
              </a:rPr>
              <a:t>heroic treatment </a:t>
            </a:r>
            <a:r>
              <a:rPr dirty="0" sz="1450" spc="-5">
                <a:latin typeface="Times New Roman"/>
                <a:cs typeface="Times New Roman"/>
              </a:rPr>
              <a:t>of </a:t>
            </a:r>
            <a:r>
              <a:rPr dirty="0" sz="1450" spc="-10">
                <a:latin typeface="Times New Roman"/>
                <a:cs typeface="Times New Roman"/>
              </a:rPr>
              <a:t>the last cream tarts </a:t>
            </a:r>
            <a:r>
              <a:rPr dirty="0" sz="1450" spc="-5">
                <a:latin typeface="Times New Roman"/>
                <a:cs typeface="Times New Roman"/>
              </a:rPr>
              <a:t>be </a:t>
            </a:r>
            <a:r>
              <a:rPr dirty="0" sz="1450" spc="-10">
                <a:latin typeface="Times New Roman"/>
                <a:cs typeface="Times New Roman"/>
              </a:rPr>
              <a:t>my</a:t>
            </a:r>
            <a:r>
              <a:rPr dirty="0" sz="1450" spc="90">
                <a:latin typeface="Times New Roman"/>
                <a:cs typeface="Times New Roman"/>
              </a:rPr>
              <a:t> </a:t>
            </a:r>
            <a:r>
              <a:rPr dirty="0" sz="1450" spc="-10">
                <a:latin typeface="Times New Roman"/>
                <a:cs typeface="Times New Roman"/>
              </a:rPr>
              <a:t>example."</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So saying, the Prince drew </a:t>
            </a:r>
            <a:r>
              <a:rPr dirty="0" sz="1450" spc="-5">
                <a:latin typeface="Times New Roman"/>
                <a:cs typeface="Times New Roman"/>
              </a:rPr>
              <a:t>out </a:t>
            </a:r>
            <a:r>
              <a:rPr dirty="0" sz="1450" spc="-10">
                <a:latin typeface="Times New Roman"/>
                <a:cs typeface="Times New Roman"/>
              </a:rPr>
              <a:t>his purse and took from it </a:t>
            </a:r>
            <a:r>
              <a:rPr dirty="0" sz="1450" spc="-5">
                <a:latin typeface="Times New Roman"/>
                <a:cs typeface="Times New Roman"/>
              </a:rPr>
              <a:t>a </a:t>
            </a:r>
            <a:r>
              <a:rPr dirty="0" sz="1450" spc="-10">
                <a:latin typeface="Times New Roman"/>
                <a:cs typeface="Times New Roman"/>
              </a:rPr>
              <a:t>small </a:t>
            </a:r>
            <a:r>
              <a:rPr dirty="0" sz="1450" spc="-5">
                <a:latin typeface="Times New Roman"/>
                <a:cs typeface="Times New Roman"/>
              </a:rPr>
              <a:t>bundle of  </a:t>
            </a:r>
            <a:r>
              <a:rPr dirty="0" sz="1450" spc="-10">
                <a:latin typeface="Times New Roman"/>
                <a:cs typeface="Times New Roman"/>
              </a:rPr>
              <a:t>bank-notes.</a:t>
            </a:r>
            <a:endParaRPr sz="1450">
              <a:latin typeface="Times New Roman"/>
              <a:cs typeface="Times New Roman"/>
            </a:endParaRPr>
          </a:p>
          <a:p>
            <a:pPr algn="just" marL="12700" marR="11430">
              <a:lnSpc>
                <a:spcPts val="1730"/>
              </a:lnSpc>
              <a:spcBef>
                <a:spcPts val="860"/>
              </a:spcBef>
            </a:pPr>
            <a:r>
              <a:rPr dirty="0" sz="1450" spc="-45">
                <a:latin typeface="Times New Roman"/>
                <a:cs typeface="Times New Roman"/>
              </a:rPr>
              <a:t>"You </a:t>
            </a:r>
            <a:r>
              <a:rPr dirty="0" sz="1450" spc="-10">
                <a:latin typeface="Times New Roman"/>
                <a:cs typeface="Times New Roman"/>
              </a:rPr>
              <a:t>see,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week </a:t>
            </a:r>
            <a:r>
              <a:rPr dirty="0" sz="1450" spc="-5">
                <a:latin typeface="Times New Roman"/>
                <a:cs typeface="Times New Roman"/>
              </a:rPr>
              <a:t>or </a:t>
            </a:r>
            <a:r>
              <a:rPr dirty="0" sz="1450" spc="-10">
                <a:latin typeface="Times New Roman"/>
                <a:cs typeface="Times New Roman"/>
              </a:rPr>
              <a:t>so behind </a:t>
            </a:r>
            <a:r>
              <a:rPr dirty="0" sz="1450" spc="-5">
                <a:latin typeface="Times New Roman"/>
                <a:cs typeface="Times New Roman"/>
              </a:rPr>
              <a:t>you, but I </a:t>
            </a:r>
            <a:r>
              <a:rPr dirty="0" sz="1450" spc="-10">
                <a:latin typeface="Times New Roman"/>
                <a:cs typeface="Times New Roman"/>
              </a:rPr>
              <a:t>mean to catch </a:t>
            </a:r>
            <a:r>
              <a:rPr dirty="0" sz="1450" spc="-5">
                <a:latin typeface="Times New Roman"/>
                <a:cs typeface="Times New Roman"/>
              </a:rPr>
              <a:t>you up </a:t>
            </a:r>
            <a:r>
              <a:rPr dirty="0" sz="1450" spc="-10">
                <a:latin typeface="Times New Roman"/>
                <a:cs typeface="Times New Roman"/>
              </a:rPr>
              <a:t>and come  neck and neck into the winning-post," </a:t>
            </a:r>
            <a:r>
              <a:rPr dirty="0" sz="1450" spc="-5">
                <a:latin typeface="Times New Roman"/>
                <a:cs typeface="Times New Roman"/>
              </a:rPr>
              <a:t>he </a:t>
            </a:r>
            <a:r>
              <a:rPr dirty="0" sz="1450" spc="-10">
                <a:latin typeface="Times New Roman"/>
                <a:cs typeface="Times New Roman"/>
              </a:rPr>
              <a:t>continued. "This," laying </a:t>
            </a:r>
            <a:r>
              <a:rPr dirty="0" sz="1450" spc="-5">
                <a:latin typeface="Times New Roman"/>
                <a:cs typeface="Times New Roman"/>
              </a:rPr>
              <a:t>one of </a:t>
            </a:r>
            <a:r>
              <a:rPr dirty="0" sz="1450" spc="-10">
                <a:latin typeface="Times New Roman"/>
                <a:cs typeface="Times New Roman"/>
              </a:rPr>
              <a:t>the  notes </a:t>
            </a:r>
            <a:r>
              <a:rPr dirty="0" sz="1450" spc="-5">
                <a:latin typeface="Times New Roman"/>
                <a:cs typeface="Times New Roman"/>
              </a:rPr>
              <a:t>upon </a:t>
            </a:r>
            <a:r>
              <a:rPr dirty="0" sz="1450" spc="-10">
                <a:latin typeface="Times New Roman"/>
                <a:cs typeface="Times New Roman"/>
              </a:rPr>
              <a:t>the table, "will </a:t>
            </a:r>
            <a:r>
              <a:rPr dirty="0" sz="1450" spc="-15">
                <a:latin typeface="Times New Roman"/>
                <a:cs typeface="Times New Roman"/>
              </a:rPr>
              <a:t>suffice </a:t>
            </a:r>
            <a:r>
              <a:rPr dirty="0" sz="1450" spc="-10">
                <a:latin typeface="Times New Roman"/>
                <a:cs typeface="Times New Roman"/>
              </a:rPr>
              <a:t>for the bill. As for the rest </a:t>
            </a:r>
            <a:r>
              <a:rPr dirty="0" sz="1450" spc="-5">
                <a:latin typeface="Times New Roman"/>
                <a:cs typeface="Times New Roman"/>
              </a:rPr>
              <a:t>-</a:t>
            </a:r>
            <a:r>
              <a:rPr dirty="0" sz="1450" spc="9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 tossed them into the fire, and they went </a:t>
            </a:r>
            <a:r>
              <a:rPr dirty="0" sz="1450" spc="-5">
                <a:latin typeface="Times New Roman"/>
                <a:cs typeface="Times New Roman"/>
              </a:rPr>
              <a:t>up </a:t>
            </a:r>
            <a:r>
              <a:rPr dirty="0" sz="1450" spc="-10">
                <a:latin typeface="Times New Roman"/>
                <a:cs typeface="Times New Roman"/>
              </a:rPr>
              <a:t>the chimney in </a:t>
            </a:r>
            <a:r>
              <a:rPr dirty="0" sz="1450" spc="-5">
                <a:latin typeface="Times New Roman"/>
                <a:cs typeface="Times New Roman"/>
              </a:rPr>
              <a:t>a </a:t>
            </a:r>
            <a:r>
              <a:rPr dirty="0" sz="1450" spc="-10">
                <a:latin typeface="Times New Roman"/>
                <a:cs typeface="Times New Roman"/>
              </a:rPr>
              <a:t>single</a:t>
            </a:r>
            <a:r>
              <a:rPr dirty="0" sz="1450" spc="125">
                <a:latin typeface="Times New Roman"/>
                <a:cs typeface="Times New Roman"/>
              </a:rPr>
              <a:t> </a:t>
            </a:r>
            <a:r>
              <a:rPr dirty="0" sz="1450" spc="-10">
                <a:latin typeface="Times New Roman"/>
                <a:cs typeface="Times New Roman"/>
              </a:rPr>
              <a:t>blaze.</a:t>
            </a:r>
            <a:endParaRPr sz="1450">
              <a:latin typeface="Times New Roman"/>
              <a:cs typeface="Times New Roman"/>
            </a:endParaRPr>
          </a:p>
          <a:p>
            <a:pPr marL="12700" marR="6350">
              <a:lnSpc>
                <a:spcPts val="1730"/>
              </a:lnSpc>
              <a:spcBef>
                <a:spcPts val="920"/>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man tried to catch his arm, </a:t>
            </a:r>
            <a:r>
              <a:rPr dirty="0" sz="1450" spc="-5">
                <a:latin typeface="Times New Roman"/>
                <a:cs typeface="Times New Roman"/>
              </a:rPr>
              <a:t>but </a:t>
            </a:r>
            <a:r>
              <a:rPr dirty="0" sz="1450" spc="-10">
                <a:latin typeface="Times New Roman"/>
                <a:cs typeface="Times New Roman"/>
              </a:rPr>
              <a:t>as the table was between them his  interference came too</a:t>
            </a:r>
            <a:r>
              <a:rPr dirty="0" sz="1450">
                <a:latin typeface="Times New Roman"/>
                <a:cs typeface="Times New Roman"/>
              </a:rPr>
              <a:t> </a:t>
            </a:r>
            <a:r>
              <a:rPr dirty="0" sz="1450" spc="-10">
                <a:latin typeface="Times New Roman"/>
                <a:cs typeface="Times New Roman"/>
              </a:rPr>
              <a:t>late.</a:t>
            </a:r>
            <a:endParaRPr sz="1450">
              <a:latin typeface="Times New Roman"/>
              <a:cs typeface="Times New Roman"/>
            </a:endParaRPr>
          </a:p>
          <a:p>
            <a:pPr marL="12700" marR="8255">
              <a:lnSpc>
                <a:spcPts val="1730"/>
              </a:lnSpc>
              <a:spcBef>
                <a:spcPts val="860"/>
              </a:spcBef>
            </a:pPr>
            <a:r>
              <a:rPr dirty="0" sz="1450" spc="-10">
                <a:latin typeface="Times New Roman"/>
                <a:cs typeface="Times New Roman"/>
              </a:rPr>
              <a:t>"Unhappy man," </a:t>
            </a:r>
            <a:r>
              <a:rPr dirty="0" sz="1450" spc="-5">
                <a:latin typeface="Times New Roman"/>
                <a:cs typeface="Times New Roman"/>
              </a:rPr>
              <a:t>he </a:t>
            </a:r>
            <a:r>
              <a:rPr dirty="0" sz="1450" spc="-10">
                <a:latin typeface="Times New Roman"/>
                <a:cs typeface="Times New Roman"/>
              </a:rPr>
              <a:t>cried, "you should </a:t>
            </a:r>
            <a:r>
              <a:rPr dirty="0" sz="1450" spc="-5">
                <a:latin typeface="Times New Roman"/>
                <a:cs typeface="Times New Roman"/>
              </a:rPr>
              <a:t>not </a:t>
            </a:r>
            <a:r>
              <a:rPr dirty="0" sz="1450" spc="-10">
                <a:latin typeface="Times New Roman"/>
                <a:cs typeface="Times New Roman"/>
              </a:rPr>
              <a:t>have burned them all! </a:t>
            </a:r>
            <a:r>
              <a:rPr dirty="0" sz="1450" spc="-60">
                <a:latin typeface="Times New Roman"/>
                <a:cs typeface="Times New Roman"/>
              </a:rPr>
              <a:t>You </a:t>
            </a:r>
            <a:r>
              <a:rPr dirty="0" sz="1450" spc="-10">
                <a:latin typeface="Times New Roman"/>
                <a:cs typeface="Times New Roman"/>
              </a:rPr>
              <a:t>should  have kept forty</a:t>
            </a:r>
            <a:r>
              <a:rPr dirty="0" sz="1450">
                <a:latin typeface="Times New Roman"/>
                <a:cs typeface="Times New Roman"/>
              </a:rPr>
              <a:t> </a:t>
            </a:r>
            <a:r>
              <a:rPr dirty="0" sz="1450" spc="-5">
                <a:latin typeface="Times New Roman"/>
                <a:cs typeface="Times New Roman"/>
              </a:rPr>
              <a:t>pounds."</a:t>
            </a:r>
            <a:endParaRPr sz="1450">
              <a:latin typeface="Times New Roman"/>
              <a:cs typeface="Times New Roman"/>
            </a:endParaRPr>
          </a:p>
          <a:p>
            <a:pPr marL="12700">
              <a:lnSpc>
                <a:spcPct val="100000"/>
              </a:lnSpc>
              <a:spcBef>
                <a:spcPts val="795"/>
              </a:spcBef>
            </a:pPr>
            <a:r>
              <a:rPr dirty="0" sz="1450" spc="-10">
                <a:latin typeface="Times New Roman"/>
                <a:cs typeface="Times New Roman"/>
              </a:rPr>
              <a:t>"Forty pounds!" repeated the Prince. </a:t>
            </a:r>
            <a:r>
              <a:rPr dirty="0" sz="1450" spc="-30">
                <a:latin typeface="Times New Roman"/>
                <a:cs typeface="Times New Roman"/>
              </a:rPr>
              <a:t>"Why, </a:t>
            </a:r>
            <a:r>
              <a:rPr dirty="0" sz="1450" spc="-10">
                <a:latin typeface="Times New Roman"/>
                <a:cs typeface="Times New Roman"/>
              </a:rPr>
              <a:t>in heaven's name, forty</a:t>
            </a:r>
            <a:r>
              <a:rPr dirty="0" sz="1450" spc="150">
                <a:latin typeface="Times New Roman"/>
                <a:cs typeface="Times New Roman"/>
              </a:rPr>
              <a:t> </a:t>
            </a:r>
            <a:r>
              <a:rPr dirty="0" sz="1450" spc="-10">
                <a:latin typeface="Times New Roman"/>
                <a:cs typeface="Times New Roman"/>
              </a:rPr>
              <a:t>pounds?"</a:t>
            </a:r>
            <a:endParaRPr sz="1450">
              <a:latin typeface="Times New Roman"/>
              <a:cs typeface="Times New Roman"/>
            </a:endParaRPr>
          </a:p>
          <a:p>
            <a:pPr marL="12700" marR="10160">
              <a:lnSpc>
                <a:spcPts val="1730"/>
              </a:lnSpc>
              <a:spcBef>
                <a:spcPts val="920"/>
              </a:spcBef>
            </a:pPr>
            <a:r>
              <a:rPr dirty="0" sz="1450" spc="-10">
                <a:latin typeface="Times New Roman"/>
                <a:cs typeface="Times New Roman"/>
              </a:rPr>
              <a:t>"Why </a:t>
            </a:r>
            <a:r>
              <a:rPr dirty="0" sz="1450" spc="-5">
                <a:latin typeface="Times New Roman"/>
                <a:cs typeface="Times New Roman"/>
              </a:rPr>
              <a:t>not </a:t>
            </a:r>
            <a:r>
              <a:rPr dirty="0" sz="1450" spc="-10">
                <a:latin typeface="Times New Roman"/>
                <a:cs typeface="Times New Roman"/>
              </a:rPr>
              <a:t>eighty?" cried the Colonel; "for to my certain knowledge there must  have been </a:t>
            </a:r>
            <a:r>
              <a:rPr dirty="0" sz="1450" spc="-5">
                <a:latin typeface="Times New Roman"/>
                <a:cs typeface="Times New Roman"/>
              </a:rPr>
              <a:t>a </a:t>
            </a:r>
            <a:r>
              <a:rPr dirty="0" sz="1450" spc="-10">
                <a:latin typeface="Times New Roman"/>
                <a:cs typeface="Times New Roman"/>
              </a:rPr>
              <a:t>hundred in the</a:t>
            </a:r>
            <a:r>
              <a:rPr dirty="0" sz="1450" spc="15">
                <a:latin typeface="Times New Roman"/>
                <a:cs typeface="Times New Roman"/>
              </a:rPr>
              <a:t> </a:t>
            </a:r>
            <a:r>
              <a:rPr dirty="0" sz="1450" spc="-10">
                <a:latin typeface="Times New Roman"/>
                <a:cs typeface="Times New Roman"/>
              </a:rPr>
              <a:t>bundle."</a:t>
            </a:r>
            <a:endParaRPr sz="1450">
              <a:latin typeface="Times New Roman"/>
              <a:cs typeface="Times New Roman"/>
            </a:endParaRPr>
          </a:p>
          <a:p>
            <a:pPr marL="12700" marR="807085">
              <a:lnSpc>
                <a:spcPts val="1730"/>
              </a:lnSpc>
              <a:spcBef>
                <a:spcPts val="860"/>
              </a:spcBef>
            </a:pPr>
            <a:r>
              <a:rPr dirty="0" sz="1450" spc="-10">
                <a:latin typeface="Times New Roman"/>
                <a:cs typeface="Times New Roman"/>
              </a:rPr>
              <a:t>"It was only forty </a:t>
            </a:r>
            <a:r>
              <a:rPr dirty="0" sz="1450" spc="-5">
                <a:latin typeface="Times New Roman"/>
                <a:cs typeface="Times New Roman"/>
              </a:rPr>
              <a:t>pounds he </a:t>
            </a:r>
            <a:r>
              <a:rPr dirty="0" sz="1450" spc="-10">
                <a:latin typeface="Times New Roman"/>
                <a:cs typeface="Times New Roman"/>
              </a:rPr>
              <a:t>needed," said the </a:t>
            </a:r>
            <a:r>
              <a:rPr dirty="0" sz="1450" spc="-5">
                <a:latin typeface="Times New Roman"/>
                <a:cs typeface="Times New Roman"/>
              </a:rPr>
              <a:t>young </a:t>
            </a:r>
            <a:r>
              <a:rPr dirty="0" sz="1450" spc="-10">
                <a:latin typeface="Times New Roman"/>
                <a:cs typeface="Times New Roman"/>
              </a:rPr>
              <a:t>man </a:t>
            </a:r>
            <a:r>
              <a:rPr dirty="0" sz="1450" spc="-20">
                <a:latin typeface="Times New Roman"/>
                <a:cs typeface="Times New Roman"/>
              </a:rPr>
              <a:t>gloomily.  </a:t>
            </a:r>
            <a:r>
              <a:rPr dirty="0" sz="1450" spc="-10">
                <a:latin typeface="Times New Roman"/>
                <a:cs typeface="Times New Roman"/>
              </a:rPr>
              <a:t>"But without them there is </a:t>
            </a:r>
            <a:r>
              <a:rPr dirty="0" sz="1450" spc="-5">
                <a:latin typeface="Times New Roman"/>
                <a:cs typeface="Times New Roman"/>
              </a:rPr>
              <a:t>no </a:t>
            </a:r>
            <a:r>
              <a:rPr dirty="0" sz="1450" spc="-10">
                <a:latin typeface="Times New Roman"/>
                <a:cs typeface="Times New Roman"/>
              </a:rPr>
              <a:t>admission. The rule is</a:t>
            </a:r>
            <a:r>
              <a:rPr dirty="0" sz="1450" spc="55">
                <a:latin typeface="Times New Roman"/>
                <a:cs typeface="Times New Roman"/>
              </a:rPr>
              <a:t> </a:t>
            </a:r>
            <a:r>
              <a:rPr dirty="0" sz="1450" spc="-10">
                <a:latin typeface="Times New Roman"/>
                <a:cs typeface="Times New Roman"/>
              </a:rPr>
              <a:t>strict.</a:t>
            </a:r>
            <a:endParaRPr sz="1450">
              <a:latin typeface="Times New Roman"/>
              <a:cs typeface="Times New Roman"/>
            </a:endParaRPr>
          </a:p>
          <a:p>
            <a:pPr marL="12700">
              <a:lnSpc>
                <a:spcPts val="1664"/>
              </a:lnSpc>
            </a:pPr>
            <a:r>
              <a:rPr dirty="0" sz="1450" spc="-10">
                <a:latin typeface="Times New Roman"/>
                <a:cs typeface="Times New Roman"/>
              </a:rPr>
              <a:t>Forty </a:t>
            </a:r>
            <a:r>
              <a:rPr dirty="0" sz="1450" spc="-5">
                <a:latin typeface="Times New Roman"/>
                <a:cs typeface="Times New Roman"/>
              </a:rPr>
              <a:t>pounds </a:t>
            </a:r>
            <a:r>
              <a:rPr dirty="0" sz="1450" spc="-10">
                <a:latin typeface="Times New Roman"/>
                <a:cs typeface="Times New Roman"/>
              </a:rPr>
              <a:t>for each. Accursed life, where </a:t>
            </a:r>
            <a:r>
              <a:rPr dirty="0" sz="1450" spc="-5">
                <a:latin typeface="Times New Roman"/>
                <a:cs typeface="Times New Roman"/>
              </a:rPr>
              <a:t>a </a:t>
            </a:r>
            <a:r>
              <a:rPr dirty="0" sz="1450" spc="-10">
                <a:latin typeface="Times New Roman"/>
                <a:cs typeface="Times New Roman"/>
              </a:rPr>
              <a:t>man cannot even</a:t>
            </a:r>
            <a:r>
              <a:rPr dirty="0" sz="1450" spc="50">
                <a:latin typeface="Times New Roman"/>
                <a:cs typeface="Times New Roman"/>
              </a:rPr>
              <a:t> </a:t>
            </a:r>
            <a:r>
              <a:rPr dirty="0" sz="1450" spc="-10">
                <a:latin typeface="Times New Roman"/>
                <a:cs typeface="Times New Roman"/>
              </a:rPr>
              <a:t>die</a:t>
            </a:r>
            <a:endParaRPr sz="1450">
              <a:latin typeface="Times New Roman"/>
              <a:cs typeface="Times New Roman"/>
            </a:endParaRPr>
          </a:p>
          <a:p>
            <a:pPr marL="12700">
              <a:lnSpc>
                <a:spcPts val="1735"/>
              </a:lnSpc>
            </a:pPr>
            <a:r>
              <a:rPr dirty="0" sz="1450" spc="-10">
                <a:latin typeface="Times New Roman"/>
                <a:cs typeface="Times New Roman"/>
              </a:rPr>
              <a:t>without money!"</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The Prince and the Colonel exchanged glances. "Explain yourself," said the  </a:t>
            </a:r>
            <a:r>
              <a:rPr dirty="0" sz="1450" spc="-20">
                <a:latin typeface="Times New Roman"/>
                <a:cs typeface="Times New Roman"/>
              </a:rPr>
              <a:t>latter. </a:t>
            </a:r>
            <a:r>
              <a:rPr dirty="0" sz="1450" spc="-10">
                <a:latin typeface="Times New Roman"/>
                <a:cs typeface="Times New Roman"/>
              </a:rPr>
              <a:t>"I have still </a:t>
            </a:r>
            <a:r>
              <a:rPr dirty="0" sz="1450" spc="-5">
                <a:latin typeface="Times New Roman"/>
                <a:cs typeface="Times New Roman"/>
              </a:rPr>
              <a:t>a </a:t>
            </a:r>
            <a:r>
              <a:rPr dirty="0" sz="1450" spc="-10">
                <a:latin typeface="Times New Roman"/>
                <a:cs typeface="Times New Roman"/>
              </a:rPr>
              <a:t>pocket-book tolerably well lined, and </a:t>
            </a:r>
            <a:r>
              <a:rPr dirty="0" sz="1450" spc="-5">
                <a:latin typeface="Times New Roman"/>
                <a:cs typeface="Times New Roman"/>
              </a:rPr>
              <a:t>I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say how  readily </a:t>
            </a:r>
            <a:r>
              <a:rPr dirty="0" sz="1450" spc="-5">
                <a:latin typeface="Times New Roman"/>
                <a:cs typeface="Times New Roman"/>
              </a:rPr>
              <a:t>I </a:t>
            </a:r>
            <a:r>
              <a:rPr dirty="0" sz="1450" spc="-10">
                <a:latin typeface="Times New Roman"/>
                <a:cs typeface="Times New Roman"/>
              </a:rPr>
              <a:t>should share my wealth with Godall. But </a:t>
            </a:r>
            <a:r>
              <a:rPr dirty="0" sz="1450" spc="-5">
                <a:latin typeface="Times New Roman"/>
                <a:cs typeface="Times New Roman"/>
              </a:rPr>
              <a:t>I </a:t>
            </a:r>
            <a:r>
              <a:rPr dirty="0" sz="1450" spc="-10">
                <a:latin typeface="Times New Roman"/>
                <a:cs typeface="Times New Roman"/>
              </a:rPr>
              <a:t>must know to what end:  </a:t>
            </a:r>
            <a:r>
              <a:rPr dirty="0" sz="1450" spc="-5">
                <a:latin typeface="Times New Roman"/>
                <a:cs typeface="Times New Roman"/>
              </a:rPr>
              <a:t>you </a:t>
            </a:r>
            <a:r>
              <a:rPr dirty="0" sz="1450" spc="-10">
                <a:latin typeface="Times New Roman"/>
                <a:cs typeface="Times New Roman"/>
              </a:rPr>
              <a:t>must certainly tell </a:t>
            </a:r>
            <a:r>
              <a:rPr dirty="0" sz="1450" spc="-5">
                <a:latin typeface="Times New Roman"/>
                <a:cs typeface="Times New Roman"/>
              </a:rPr>
              <a:t>us </a:t>
            </a:r>
            <a:r>
              <a:rPr dirty="0" sz="1450" spc="-10">
                <a:latin typeface="Times New Roman"/>
                <a:cs typeface="Times New Roman"/>
              </a:rPr>
              <a:t>what </a:t>
            </a:r>
            <a:r>
              <a:rPr dirty="0" sz="1450" spc="-5">
                <a:latin typeface="Times New Roman"/>
                <a:cs typeface="Times New Roman"/>
              </a:rPr>
              <a:t>you</a:t>
            </a:r>
            <a:r>
              <a:rPr dirty="0" sz="1450" spc="10">
                <a:latin typeface="Times New Roman"/>
                <a:cs typeface="Times New Roman"/>
              </a:rPr>
              <a:t> </a:t>
            </a:r>
            <a:r>
              <a:rPr dirty="0" sz="1450" spc="-10">
                <a:latin typeface="Times New Roman"/>
                <a:cs typeface="Times New Roman"/>
              </a:rPr>
              <a:t>mean."</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man seemed to awaken; </a:t>
            </a:r>
            <a:r>
              <a:rPr dirty="0" sz="1450" spc="-5">
                <a:latin typeface="Times New Roman"/>
                <a:cs typeface="Times New Roman"/>
              </a:rPr>
              <a:t>he </a:t>
            </a:r>
            <a:r>
              <a:rPr dirty="0" sz="1450" spc="-10">
                <a:latin typeface="Times New Roman"/>
                <a:cs typeface="Times New Roman"/>
              </a:rPr>
              <a:t>looked uneasily from </a:t>
            </a:r>
            <a:r>
              <a:rPr dirty="0" sz="1450" spc="-5">
                <a:latin typeface="Times New Roman"/>
                <a:cs typeface="Times New Roman"/>
              </a:rPr>
              <a:t>one </a:t>
            </a:r>
            <a:r>
              <a:rPr dirty="0" sz="1450" spc="-10">
                <a:latin typeface="Times New Roman"/>
                <a:cs typeface="Times New Roman"/>
              </a:rPr>
              <a:t>to the </a:t>
            </a:r>
            <a:r>
              <a:rPr dirty="0" sz="1450" spc="-20">
                <a:latin typeface="Times New Roman"/>
                <a:cs typeface="Times New Roman"/>
              </a:rPr>
              <a:t>other,  </a:t>
            </a:r>
            <a:r>
              <a:rPr dirty="0" sz="1450" spc="-10">
                <a:latin typeface="Times New Roman"/>
                <a:cs typeface="Times New Roman"/>
              </a:rPr>
              <a:t>and his face flushed</a:t>
            </a:r>
            <a:r>
              <a:rPr dirty="0" sz="1450" spc="5">
                <a:latin typeface="Times New Roman"/>
                <a:cs typeface="Times New Roman"/>
              </a:rPr>
              <a:t> </a:t>
            </a:r>
            <a:r>
              <a:rPr dirty="0" sz="1450" spc="-20">
                <a:latin typeface="Times New Roman"/>
                <a:cs typeface="Times New Roman"/>
              </a:rPr>
              <a:t>deeply.</a:t>
            </a:r>
            <a:endParaRPr sz="1450">
              <a:latin typeface="Times New Roman"/>
              <a:cs typeface="Times New Roman"/>
            </a:endParaRPr>
          </a:p>
          <a:p>
            <a:pPr marL="12700" marR="302895">
              <a:lnSpc>
                <a:spcPts val="2590"/>
              </a:lnSpc>
              <a:spcBef>
                <a:spcPts val="175"/>
              </a:spcBef>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fooling me?" </a:t>
            </a:r>
            <a:r>
              <a:rPr dirty="0" sz="1450" spc="-5">
                <a:latin typeface="Times New Roman"/>
                <a:cs typeface="Times New Roman"/>
              </a:rPr>
              <a:t>he </a:t>
            </a:r>
            <a:r>
              <a:rPr dirty="0" sz="1450" spc="-10">
                <a:latin typeface="Times New Roman"/>
                <a:cs typeface="Times New Roman"/>
              </a:rPr>
              <a:t>asked. </a:t>
            </a:r>
            <a:r>
              <a:rPr dirty="0" sz="1450" spc="-45">
                <a:latin typeface="Times New Roman"/>
                <a:cs typeface="Times New Roman"/>
              </a:rPr>
              <a:t>"You </a:t>
            </a:r>
            <a:r>
              <a:rPr dirty="0" sz="1450" spc="-10">
                <a:latin typeface="Times New Roman"/>
                <a:cs typeface="Times New Roman"/>
              </a:rPr>
              <a:t>are indeed ruined men like me?"  "Indeed, </a:t>
            </a:r>
            <a:r>
              <a:rPr dirty="0" sz="1450" spc="-5">
                <a:latin typeface="Times New Roman"/>
                <a:cs typeface="Times New Roman"/>
              </a:rPr>
              <a:t>I </a:t>
            </a:r>
            <a:r>
              <a:rPr dirty="0" sz="1450" spc="-10">
                <a:latin typeface="Times New Roman"/>
                <a:cs typeface="Times New Roman"/>
              </a:rPr>
              <a:t>am for my part," replied the</a:t>
            </a:r>
            <a:r>
              <a:rPr dirty="0" sz="1450" spc="30">
                <a:latin typeface="Times New Roman"/>
                <a:cs typeface="Times New Roman"/>
              </a:rPr>
              <a:t> </a:t>
            </a:r>
            <a:r>
              <a:rPr dirty="0" sz="1450" spc="-10">
                <a:latin typeface="Times New Roman"/>
                <a:cs typeface="Times New Roman"/>
              </a:rPr>
              <a:t>Colonel.</a:t>
            </a:r>
            <a:endParaRPr sz="1450">
              <a:latin typeface="Times New Roman"/>
              <a:cs typeface="Times New Roman"/>
            </a:endParaRPr>
          </a:p>
          <a:p>
            <a:pPr marL="12700" marR="9525">
              <a:lnSpc>
                <a:spcPts val="1730"/>
              </a:lnSpc>
              <a:spcBef>
                <a:spcPts val="690"/>
              </a:spcBef>
            </a:pPr>
            <a:r>
              <a:rPr dirty="0" sz="1450" spc="-10">
                <a:latin typeface="Times New Roman"/>
                <a:cs typeface="Times New Roman"/>
              </a:rPr>
              <a:t>"And for mine," said the Prince, "I have given </a:t>
            </a:r>
            <a:r>
              <a:rPr dirty="0" sz="1450" spc="-5">
                <a:latin typeface="Times New Roman"/>
                <a:cs typeface="Times New Roman"/>
              </a:rPr>
              <a:t>you </a:t>
            </a:r>
            <a:r>
              <a:rPr dirty="0" sz="1450" spc="-10">
                <a:latin typeface="Times New Roman"/>
                <a:cs typeface="Times New Roman"/>
              </a:rPr>
              <a:t>proof. Who </a:t>
            </a:r>
            <a:r>
              <a:rPr dirty="0" sz="1450" spc="-5">
                <a:latin typeface="Times New Roman"/>
                <a:cs typeface="Times New Roman"/>
              </a:rPr>
              <a:t>but a </a:t>
            </a:r>
            <a:r>
              <a:rPr dirty="0" sz="1450" spc="-10">
                <a:latin typeface="Times New Roman"/>
                <a:cs typeface="Times New Roman"/>
              </a:rPr>
              <a:t>ruined  man would throw his notes into the fire? The action speaks for</a:t>
            </a:r>
            <a:r>
              <a:rPr dirty="0" sz="1450" spc="95">
                <a:latin typeface="Times New Roman"/>
                <a:cs typeface="Times New Roman"/>
              </a:rPr>
              <a:t> </a:t>
            </a:r>
            <a:r>
              <a:rPr dirty="0" sz="1450" spc="-10">
                <a:latin typeface="Times New Roman"/>
                <a:cs typeface="Times New Roman"/>
              </a:rPr>
              <a:t>itself."</a:t>
            </a:r>
            <a:endParaRPr sz="1450">
              <a:latin typeface="Times New Roman"/>
              <a:cs typeface="Times New Roman"/>
            </a:endParaRPr>
          </a:p>
          <a:p>
            <a:pPr marL="12700" marR="5080">
              <a:lnSpc>
                <a:spcPts val="2590"/>
              </a:lnSpc>
              <a:spcBef>
                <a:spcPts val="175"/>
              </a:spcBef>
            </a:pPr>
            <a:r>
              <a:rPr dirty="0" sz="1450" spc="-10">
                <a:latin typeface="Times New Roman"/>
                <a:cs typeface="Times New Roman"/>
              </a:rPr>
              <a:t>"A ruined man </a:t>
            </a:r>
            <a:r>
              <a:rPr dirty="0" sz="1450" spc="-5">
                <a:latin typeface="Times New Roman"/>
                <a:cs typeface="Times New Roman"/>
              </a:rPr>
              <a:t>- </a:t>
            </a:r>
            <a:r>
              <a:rPr dirty="0" sz="1450" spc="-10">
                <a:latin typeface="Times New Roman"/>
                <a:cs typeface="Times New Roman"/>
              </a:rPr>
              <a:t>yes," returned the other </a:t>
            </a:r>
            <a:r>
              <a:rPr dirty="0" sz="1450" spc="-15">
                <a:latin typeface="Times New Roman"/>
                <a:cs typeface="Times New Roman"/>
              </a:rPr>
              <a:t>suspiciously, </a:t>
            </a:r>
            <a:r>
              <a:rPr dirty="0" sz="1450" spc="-10">
                <a:latin typeface="Times New Roman"/>
                <a:cs typeface="Times New Roman"/>
              </a:rPr>
              <a:t>"or else </a:t>
            </a:r>
            <a:r>
              <a:rPr dirty="0" sz="1450" spc="-5">
                <a:latin typeface="Times New Roman"/>
                <a:cs typeface="Times New Roman"/>
              </a:rPr>
              <a:t>a </a:t>
            </a:r>
            <a:r>
              <a:rPr dirty="0" sz="1450" spc="-10">
                <a:latin typeface="Times New Roman"/>
                <a:cs typeface="Times New Roman"/>
              </a:rPr>
              <a:t>millionaire."  "Enough,</a:t>
            </a:r>
            <a:r>
              <a:rPr dirty="0" sz="1450" spc="190">
                <a:latin typeface="Times New Roman"/>
                <a:cs typeface="Times New Roman"/>
              </a:rPr>
              <a:t> </a:t>
            </a:r>
            <a:r>
              <a:rPr dirty="0" sz="1450" spc="-20">
                <a:latin typeface="Times New Roman"/>
                <a:cs typeface="Times New Roman"/>
              </a:rPr>
              <a:t>sir,"</a:t>
            </a:r>
            <a:r>
              <a:rPr dirty="0" sz="1450" spc="200">
                <a:latin typeface="Times New Roman"/>
                <a:cs typeface="Times New Roman"/>
              </a:rPr>
              <a:t> </a:t>
            </a:r>
            <a:r>
              <a:rPr dirty="0" sz="1450" spc="-10">
                <a:latin typeface="Times New Roman"/>
                <a:cs typeface="Times New Roman"/>
              </a:rPr>
              <a:t>said</a:t>
            </a:r>
            <a:r>
              <a:rPr dirty="0" sz="1450" spc="200">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Prince;</a:t>
            </a:r>
            <a:r>
              <a:rPr dirty="0" sz="1450" spc="195">
                <a:latin typeface="Times New Roman"/>
                <a:cs typeface="Times New Roman"/>
              </a:rPr>
              <a:t> </a:t>
            </a:r>
            <a:r>
              <a:rPr dirty="0" sz="1450" spc="-10">
                <a:latin typeface="Times New Roman"/>
                <a:cs typeface="Times New Roman"/>
              </a:rPr>
              <a:t>"I</a:t>
            </a:r>
            <a:r>
              <a:rPr dirty="0" sz="1450" spc="200">
                <a:latin typeface="Times New Roman"/>
                <a:cs typeface="Times New Roman"/>
              </a:rPr>
              <a:t> </a:t>
            </a:r>
            <a:r>
              <a:rPr dirty="0" sz="1450" spc="-10">
                <a:latin typeface="Times New Roman"/>
                <a:cs typeface="Times New Roman"/>
              </a:rPr>
              <a:t>have</a:t>
            </a:r>
            <a:r>
              <a:rPr dirty="0" sz="1450" spc="200">
                <a:latin typeface="Times New Roman"/>
                <a:cs typeface="Times New Roman"/>
              </a:rPr>
              <a:t> </a:t>
            </a:r>
            <a:r>
              <a:rPr dirty="0" sz="1450" spc="-10">
                <a:latin typeface="Times New Roman"/>
                <a:cs typeface="Times New Roman"/>
              </a:rPr>
              <a:t>said</a:t>
            </a:r>
            <a:r>
              <a:rPr dirty="0" sz="1450" spc="195">
                <a:latin typeface="Times New Roman"/>
                <a:cs typeface="Times New Roman"/>
              </a:rPr>
              <a:t> </a:t>
            </a:r>
            <a:r>
              <a:rPr dirty="0" sz="1450" spc="-10">
                <a:latin typeface="Times New Roman"/>
                <a:cs typeface="Times New Roman"/>
              </a:rPr>
              <a:t>so,</a:t>
            </a:r>
            <a:r>
              <a:rPr dirty="0" sz="1450" spc="200">
                <a:latin typeface="Times New Roman"/>
                <a:cs typeface="Times New Roman"/>
              </a:rPr>
              <a:t> </a:t>
            </a:r>
            <a:r>
              <a:rPr dirty="0" sz="1450" spc="-10">
                <a:latin typeface="Times New Roman"/>
                <a:cs typeface="Times New Roman"/>
              </a:rPr>
              <a:t>and</a:t>
            </a:r>
            <a:r>
              <a:rPr dirty="0" sz="1450" spc="195">
                <a:latin typeface="Times New Roman"/>
                <a:cs typeface="Times New Roman"/>
              </a:rPr>
              <a:t> </a:t>
            </a:r>
            <a:r>
              <a:rPr dirty="0" sz="1450" spc="-5">
                <a:latin typeface="Times New Roman"/>
                <a:cs typeface="Times New Roman"/>
              </a:rPr>
              <a:t>I</a:t>
            </a:r>
            <a:r>
              <a:rPr dirty="0" sz="1450" spc="195">
                <a:latin typeface="Times New Roman"/>
                <a:cs typeface="Times New Roman"/>
              </a:rPr>
              <a:t> </a:t>
            </a:r>
            <a:r>
              <a:rPr dirty="0" sz="1450" spc="-10">
                <a:latin typeface="Times New Roman"/>
                <a:cs typeface="Times New Roman"/>
              </a:rPr>
              <a:t>am</a:t>
            </a:r>
            <a:r>
              <a:rPr dirty="0" sz="1450" spc="200">
                <a:latin typeface="Times New Roman"/>
                <a:cs typeface="Times New Roman"/>
              </a:rPr>
              <a:t> </a:t>
            </a:r>
            <a:r>
              <a:rPr dirty="0" sz="1450" spc="-5">
                <a:latin typeface="Times New Roman"/>
                <a:cs typeface="Times New Roman"/>
              </a:rPr>
              <a:t>not</a:t>
            </a:r>
            <a:r>
              <a:rPr dirty="0" sz="1450" spc="200">
                <a:latin typeface="Times New Roman"/>
                <a:cs typeface="Times New Roman"/>
              </a:rPr>
              <a:t> </a:t>
            </a:r>
            <a:r>
              <a:rPr dirty="0" sz="1450" spc="-10">
                <a:latin typeface="Times New Roman"/>
                <a:cs typeface="Times New Roman"/>
              </a:rPr>
              <a:t>accustomed</a:t>
            </a:r>
            <a:r>
              <a:rPr dirty="0" sz="1450" spc="20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"Colonel Geraldine and Doctor Noel," </a:t>
            </a:r>
            <a:r>
              <a:rPr dirty="0" sz="1450" spc="-5">
                <a:latin typeface="Times New Roman"/>
                <a:cs typeface="Times New Roman"/>
              </a:rPr>
              <a:t>he </a:t>
            </a:r>
            <a:r>
              <a:rPr dirty="0" sz="1450" spc="-10">
                <a:latin typeface="Times New Roman"/>
                <a:cs typeface="Times New Roman"/>
              </a:rPr>
              <a:t>said, "will have the goodness to  await me in this room.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no </a:t>
            </a:r>
            <a:r>
              <a:rPr dirty="0" sz="1450" spc="-10">
                <a:latin typeface="Times New Roman"/>
                <a:cs typeface="Times New Roman"/>
              </a:rPr>
              <a:t>personal friend </a:t>
            </a:r>
            <a:r>
              <a:rPr dirty="0" sz="1450" spc="-5">
                <a:latin typeface="Times New Roman"/>
                <a:cs typeface="Times New Roman"/>
              </a:rPr>
              <a:t>of </a:t>
            </a:r>
            <a:r>
              <a:rPr dirty="0" sz="1450" spc="-10">
                <a:latin typeface="Times New Roman"/>
                <a:cs typeface="Times New Roman"/>
              </a:rPr>
              <a:t>mine to </a:t>
            </a:r>
            <a:r>
              <a:rPr dirty="0" sz="1450" spc="-5">
                <a:latin typeface="Times New Roman"/>
                <a:cs typeface="Times New Roman"/>
              </a:rPr>
              <a:t>be </a:t>
            </a:r>
            <a:r>
              <a:rPr dirty="0" sz="1450" spc="-10">
                <a:latin typeface="Times New Roman"/>
                <a:cs typeface="Times New Roman"/>
              </a:rPr>
              <a:t>involved in this  transaction. Major O'Rooke,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some years and </a:t>
            </a:r>
            <a:r>
              <a:rPr dirty="0" sz="1450" spc="-5">
                <a:latin typeface="Times New Roman"/>
                <a:cs typeface="Times New Roman"/>
              </a:rPr>
              <a:t>a </a:t>
            </a:r>
            <a:r>
              <a:rPr dirty="0" sz="1450" spc="-10">
                <a:latin typeface="Times New Roman"/>
                <a:cs typeface="Times New Roman"/>
              </a:rPr>
              <a:t>settled  reputation </a:t>
            </a:r>
            <a:r>
              <a:rPr dirty="0" sz="1450" spc="-5">
                <a:latin typeface="Times New Roman"/>
                <a:cs typeface="Times New Roman"/>
              </a:rPr>
              <a:t>- </a:t>
            </a:r>
            <a:r>
              <a:rPr dirty="0" sz="1450" spc="-10">
                <a:latin typeface="Times New Roman"/>
                <a:cs typeface="Times New Roman"/>
              </a:rPr>
              <a:t>let me recommend the President to </a:t>
            </a:r>
            <a:r>
              <a:rPr dirty="0" sz="1450" spc="-5">
                <a:latin typeface="Times New Roman"/>
                <a:cs typeface="Times New Roman"/>
              </a:rPr>
              <a:t>your good </a:t>
            </a:r>
            <a:r>
              <a:rPr dirty="0" sz="1450" spc="-10">
                <a:latin typeface="Times New Roman"/>
                <a:cs typeface="Times New Roman"/>
              </a:rPr>
              <a:t>graces. Lieutenant  Rich will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good </a:t>
            </a:r>
            <a:r>
              <a:rPr dirty="0" sz="1450" spc="-10">
                <a:latin typeface="Times New Roman"/>
                <a:cs typeface="Times New Roman"/>
              </a:rPr>
              <a:t>as lend me his attentions: </a:t>
            </a:r>
            <a:r>
              <a:rPr dirty="0" sz="1450" spc="-5">
                <a:latin typeface="Times New Roman"/>
                <a:cs typeface="Times New Roman"/>
              </a:rPr>
              <a:t>a young </a:t>
            </a:r>
            <a:r>
              <a:rPr dirty="0" sz="1450" spc="-10">
                <a:latin typeface="Times New Roman"/>
                <a:cs typeface="Times New Roman"/>
              </a:rPr>
              <a:t>man cannot have too  much experience in such</a:t>
            </a:r>
            <a:r>
              <a:rPr dirty="0" sz="1450" spc="5">
                <a:latin typeface="Times New Roman"/>
                <a:cs typeface="Times New Roman"/>
              </a:rPr>
              <a:t> </a:t>
            </a:r>
            <a:r>
              <a:rPr dirty="0" sz="1450" spc="-10">
                <a:latin typeface="Times New Roman"/>
                <a:cs typeface="Times New Roman"/>
              </a:rPr>
              <a:t>affairs."</a:t>
            </a:r>
            <a:endParaRPr sz="1450">
              <a:latin typeface="Times New Roman"/>
              <a:cs typeface="Times New Roman"/>
            </a:endParaRPr>
          </a:p>
          <a:p>
            <a:pPr algn="just" marL="12700" marR="6985">
              <a:lnSpc>
                <a:spcPts val="1730"/>
              </a:lnSpc>
              <a:spcBef>
                <a:spcPts val="855"/>
              </a:spcBef>
            </a:pPr>
            <a:r>
              <a:rPr dirty="0" sz="1450" spc="-40">
                <a:latin typeface="Times New Roman"/>
                <a:cs typeface="Times New Roman"/>
              </a:rPr>
              <a:t>"Your </a:t>
            </a:r>
            <a:r>
              <a:rPr dirty="0" sz="1450" spc="-10">
                <a:latin typeface="Times New Roman"/>
                <a:cs typeface="Times New Roman"/>
              </a:rPr>
              <a:t>Highness," replied </a:t>
            </a:r>
            <a:r>
              <a:rPr dirty="0" sz="1450" spc="-15">
                <a:latin typeface="Times New Roman"/>
                <a:cs typeface="Times New Roman"/>
              </a:rPr>
              <a:t>Brackenbury, </a:t>
            </a:r>
            <a:r>
              <a:rPr dirty="0" sz="1450" spc="-10">
                <a:latin typeface="Times New Roman"/>
                <a:cs typeface="Times New Roman"/>
              </a:rPr>
              <a:t>"it is an </a:t>
            </a:r>
            <a:r>
              <a:rPr dirty="0" sz="1450" spc="-5">
                <a:latin typeface="Times New Roman"/>
                <a:cs typeface="Times New Roman"/>
              </a:rPr>
              <a:t>honour I </a:t>
            </a:r>
            <a:r>
              <a:rPr dirty="0" sz="1450" spc="-10">
                <a:latin typeface="Times New Roman"/>
                <a:cs typeface="Times New Roman"/>
              </a:rPr>
              <a:t>shall prize  </a:t>
            </a:r>
            <a:r>
              <a:rPr dirty="0" sz="1450" spc="-20">
                <a:latin typeface="Times New Roman"/>
                <a:cs typeface="Times New Roman"/>
              </a:rPr>
              <a:t>extremely."</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"It is well," returned Prince Florizel; "I shall </a:t>
            </a:r>
            <a:r>
              <a:rPr dirty="0" sz="1450" spc="-5">
                <a:latin typeface="Times New Roman"/>
                <a:cs typeface="Times New Roman"/>
              </a:rPr>
              <a:t>hope </a:t>
            </a:r>
            <a:r>
              <a:rPr dirty="0" sz="1450" spc="-10">
                <a:latin typeface="Times New Roman"/>
                <a:cs typeface="Times New Roman"/>
              </a:rPr>
              <a:t>to stand </a:t>
            </a:r>
            <a:r>
              <a:rPr dirty="0" sz="1450" spc="-5">
                <a:latin typeface="Times New Roman"/>
                <a:cs typeface="Times New Roman"/>
              </a:rPr>
              <a:t>your </a:t>
            </a:r>
            <a:r>
              <a:rPr dirty="0" sz="1450" spc="-10">
                <a:latin typeface="Times New Roman"/>
                <a:cs typeface="Times New Roman"/>
              </a:rPr>
              <a:t>friend in more  important circumstances."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so saying </a:t>
            </a:r>
            <a:r>
              <a:rPr dirty="0" sz="1450" spc="-5">
                <a:latin typeface="Times New Roman"/>
                <a:cs typeface="Times New Roman"/>
              </a:rPr>
              <a:t>he </a:t>
            </a:r>
            <a:r>
              <a:rPr dirty="0" sz="1450" spc="-10">
                <a:latin typeface="Times New Roman"/>
                <a:cs typeface="Times New Roman"/>
              </a:rPr>
              <a:t>led the way </a:t>
            </a:r>
            <a:r>
              <a:rPr dirty="0" sz="1450" spc="-5">
                <a:latin typeface="Times New Roman"/>
                <a:cs typeface="Times New Roman"/>
              </a:rPr>
              <a:t>out of </a:t>
            </a:r>
            <a:r>
              <a:rPr dirty="0" sz="1450" spc="-10">
                <a:latin typeface="Times New Roman"/>
                <a:cs typeface="Times New Roman"/>
              </a:rPr>
              <a:t>the apartment and down the kitchen</a:t>
            </a:r>
            <a:r>
              <a:rPr dirty="0" sz="1450" spc="130">
                <a:latin typeface="Times New Roman"/>
                <a:cs typeface="Times New Roman"/>
              </a:rPr>
              <a:t> </a:t>
            </a:r>
            <a:r>
              <a:rPr dirty="0" sz="1450" spc="-10">
                <a:latin typeface="Times New Roman"/>
                <a:cs typeface="Times New Roman"/>
              </a:rPr>
              <a:t>stairs.</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The two men who were thus left alone threw open the window and leaned </a:t>
            </a:r>
            <a:r>
              <a:rPr dirty="0" sz="1450" spc="-5">
                <a:latin typeface="Times New Roman"/>
                <a:cs typeface="Times New Roman"/>
              </a:rPr>
              <a:t>out,  </a:t>
            </a:r>
            <a:r>
              <a:rPr dirty="0" sz="1450" spc="-10">
                <a:latin typeface="Times New Roman"/>
                <a:cs typeface="Times New Roman"/>
              </a:rPr>
              <a:t>straining every sense to catch an indication </a:t>
            </a:r>
            <a:r>
              <a:rPr dirty="0" sz="1450" spc="-5">
                <a:latin typeface="Times New Roman"/>
                <a:cs typeface="Times New Roman"/>
              </a:rPr>
              <a:t>of </a:t>
            </a:r>
            <a:r>
              <a:rPr dirty="0" sz="1450" spc="-10">
                <a:latin typeface="Times New Roman"/>
                <a:cs typeface="Times New Roman"/>
              </a:rPr>
              <a:t>the tragical events that were  about to </a:t>
            </a:r>
            <a:r>
              <a:rPr dirty="0" sz="1450" spc="-20">
                <a:latin typeface="Times New Roman"/>
                <a:cs typeface="Times New Roman"/>
              </a:rPr>
              <a:t>follow. </a:t>
            </a:r>
            <a:r>
              <a:rPr dirty="0" sz="1450" spc="-10">
                <a:latin typeface="Times New Roman"/>
                <a:cs typeface="Times New Roman"/>
              </a:rPr>
              <a:t>The rain was now over; day had almost come, and the birds  were piping in the shrubbery and </a:t>
            </a:r>
            <a:r>
              <a:rPr dirty="0" sz="1450" spc="-5">
                <a:latin typeface="Times New Roman"/>
                <a:cs typeface="Times New Roman"/>
              </a:rPr>
              <a:t>on </a:t>
            </a:r>
            <a:r>
              <a:rPr dirty="0" sz="1450" spc="-10">
                <a:latin typeface="Times New Roman"/>
                <a:cs typeface="Times New Roman"/>
              </a:rPr>
              <a:t>the forest trees </a:t>
            </a:r>
            <a:r>
              <a:rPr dirty="0" sz="1450" spc="-5">
                <a:latin typeface="Times New Roman"/>
                <a:cs typeface="Times New Roman"/>
              </a:rPr>
              <a:t>of </a:t>
            </a:r>
            <a:r>
              <a:rPr dirty="0" sz="1450" spc="-10">
                <a:latin typeface="Times New Roman"/>
                <a:cs typeface="Times New Roman"/>
              </a:rPr>
              <a:t>the garden. The Prince  and his companions were visible for </a:t>
            </a:r>
            <a:r>
              <a:rPr dirty="0" sz="1450" spc="-5">
                <a:latin typeface="Times New Roman"/>
                <a:cs typeface="Times New Roman"/>
              </a:rPr>
              <a:t>a </a:t>
            </a:r>
            <a:r>
              <a:rPr dirty="0" sz="1450" spc="-10">
                <a:latin typeface="Times New Roman"/>
                <a:cs typeface="Times New Roman"/>
              </a:rPr>
              <a:t>moment as they followed an alley  between two flowering thickets; </a:t>
            </a:r>
            <a:r>
              <a:rPr dirty="0" sz="1450" spc="-5">
                <a:latin typeface="Times New Roman"/>
                <a:cs typeface="Times New Roman"/>
              </a:rPr>
              <a:t>but </a:t>
            </a:r>
            <a:r>
              <a:rPr dirty="0" sz="1450" spc="-10">
                <a:latin typeface="Times New Roman"/>
                <a:cs typeface="Times New Roman"/>
              </a:rPr>
              <a:t>at the first corner </a:t>
            </a:r>
            <a:r>
              <a:rPr dirty="0" sz="1450" spc="-5">
                <a:latin typeface="Times New Roman"/>
                <a:cs typeface="Times New Roman"/>
              </a:rPr>
              <a:t>a </a:t>
            </a:r>
            <a:r>
              <a:rPr dirty="0" sz="1450" spc="-10">
                <a:latin typeface="Times New Roman"/>
                <a:cs typeface="Times New Roman"/>
              </a:rPr>
              <a:t>clump </a:t>
            </a:r>
            <a:r>
              <a:rPr dirty="0" sz="1450" spc="-5">
                <a:latin typeface="Times New Roman"/>
                <a:cs typeface="Times New Roman"/>
              </a:rPr>
              <a:t>of </a:t>
            </a:r>
            <a:r>
              <a:rPr dirty="0" sz="1450" spc="-10">
                <a:latin typeface="Times New Roman"/>
                <a:cs typeface="Times New Roman"/>
              </a:rPr>
              <a:t>foliage  intervened, and they were again concealed from </a:t>
            </a:r>
            <a:r>
              <a:rPr dirty="0" sz="1450" spc="-30">
                <a:latin typeface="Times New Roman"/>
                <a:cs typeface="Times New Roman"/>
              </a:rPr>
              <a:t>view. </a:t>
            </a:r>
            <a:r>
              <a:rPr dirty="0" sz="1450" spc="-10">
                <a:latin typeface="Times New Roman"/>
                <a:cs typeface="Times New Roman"/>
              </a:rPr>
              <a:t>This was all that the  Colonel and the Physician had an opportunity to see, and the garden was so  vast, and the place </a:t>
            </a:r>
            <a:r>
              <a:rPr dirty="0" sz="1450" spc="-5">
                <a:latin typeface="Times New Roman"/>
                <a:cs typeface="Times New Roman"/>
              </a:rPr>
              <a:t>of </a:t>
            </a:r>
            <a:r>
              <a:rPr dirty="0" sz="1450" spc="-10">
                <a:latin typeface="Times New Roman"/>
                <a:cs typeface="Times New Roman"/>
              </a:rPr>
              <a:t>combat evidently so remote from the house, that </a:t>
            </a:r>
            <a:r>
              <a:rPr dirty="0" sz="1450" spc="-5">
                <a:latin typeface="Times New Roman"/>
                <a:cs typeface="Times New Roman"/>
              </a:rPr>
              <a:t>not  </a:t>
            </a:r>
            <a:r>
              <a:rPr dirty="0" sz="1450" spc="-10">
                <a:latin typeface="Times New Roman"/>
                <a:cs typeface="Times New Roman"/>
              </a:rPr>
              <a:t>even the noise </a:t>
            </a:r>
            <a:r>
              <a:rPr dirty="0" sz="1450" spc="-5">
                <a:latin typeface="Times New Roman"/>
                <a:cs typeface="Times New Roman"/>
              </a:rPr>
              <a:t>of </a:t>
            </a:r>
            <a:r>
              <a:rPr dirty="0" sz="1450" spc="-10">
                <a:latin typeface="Times New Roman"/>
                <a:cs typeface="Times New Roman"/>
              </a:rPr>
              <a:t>sword-play reached their</a:t>
            </a:r>
            <a:r>
              <a:rPr dirty="0" sz="1450" spc="20">
                <a:latin typeface="Times New Roman"/>
                <a:cs typeface="Times New Roman"/>
              </a:rPr>
              <a:t> </a:t>
            </a:r>
            <a:r>
              <a:rPr dirty="0" sz="1450" spc="-10">
                <a:latin typeface="Times New Roman"/>
                <a:cs typeface="Times New Roman"/>
              </a:rPr>
              <a:t>ears.</a:t>
            </a:r>
            <a:endParaRPr sz="1450">
              <a:latin typeface="Times New Roman"/>
              <a:cs typeface="Times New Roman"/>
            </a:endParaRPr>
          </a:p>
          <a:p>
            <a:pPr algn="just" marL="12700" marR="750570">
              <a:lnSpc>
                <a:spcPts val="2590"/>
              </a:lnSpc>
              <a:spcBef>
                <a:spcPts val="160"/>
              </a:spcBef>
            </a:pPr>
            <a:r>
              <a:rPr dirty="0" sz="1450" spc="-10">
                <a:latin typeface="Times New Roman"/>
                <a:cs typeface="Times New Roman"/>
              </a:rPr>
              <a:t>"He has taken him towards the grave," said </a:t>
            </a:r>
            <a:r>
              <a:rPr dirty="0" sz="1450" spc="-35">
                <a:latin typeface="Times New Roman"/>
                <a:cs typeface="Times New Roman"/>
              </a:rPr>
              <a:t>Dr. </a:t>
            </a:r>
            <a:r>
              <a:rPr dirty="0" sz="1450" spc="-10">
                <a:latin typeface="Times New Roman"/>
                <a:cs typeface="Times New Roman"/>
              </a:rPr>
              <a:t>Noel, with </a:t>
            </a:r>
            <a:r>
              <a:rPr dirty="0" sz="1450" spc="-5">
                <a:latin typeface="Times New Roman"/>
                <a:cs typeface="Times New Roman"/>
              </a:rPr>
              <a:t>a </a:t>
            </a:r>
            <a:r>
              <a:rPr dirty="0" sz="1450" spc="-20">
                <a:latin typeface="Times New Roman"/>
                <a:cs typeface="Times New Roman"/>
              </a:rPr>
              <a:t>shudder.  </a:t>
            </a:r>
            <a:r>
              <a:rPr dirty="0" sz="1450" spc="-10">
                <a:latin typeface="Times New Roman"/>
                <a:cs typeface="Times New Roman"/>
              </a:rPr>
              <a:t>"God," cried the Colonel, "God defend the</a:t>
            </a:r>
            <a:r>
              <a:rPr dirty="0" sz="1450" spc="30">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6350">
              <a:lnSpc>
                <a:spcPts val="1730"/>
              </a:lnSpc>
              <a:spcBef>
                <a:spcPts val="695"/>
              </a:spcBef>
            </a:pPr>
            <a:r>
              <a:rPr dirty="0" sz="1450" spc="-10">
                <a:latin typeface="Times New Roman"/>
                <a:cs typeface="Times New Roman"/>
              </a:rPr>
              <a:t>And they awaited the event in silence, the Doctor shaking with </a:t>
            </a:r>
            <a:r>
              <a:rPr dirty="0" sz="1450" spc="-20">
                <a:latin typeface="Times New Roman"/>
                <a:cs typeface="Times New Roman"/>
              </a:rPr>
              <a:t>fear, </a:t>
            </a:r>
            <a:r>
              <a:rPr dirty="0" sz="1450" spc="-10">
                <a:latin typeface="Times New Roman"/>
                <a:cs typeface="Times New Roman"/>
              </a:rPr>
              <a:t>the  Colonel in an agony </a:t>
            </a:r>
            <a:r>
              <a:rPr dirty="0" sz="1450" spc="-5">
                <a:latin typeface="Times New Roman"/>
                <a:cs typeface="Times New Roman"/>
              </a:rPr>
              <a:t>of </a:t>
            </a:r>
            <a:r>
              <a:rPr dirty="0" sz="1450" spc="-10">
                <a:latin typeface="Times New Roman"/>
                <a:cs typeface="Times New Roman"/>
              </a:rPr>
              <a:t>sweat. Many minutes must have elapsed, the day was  sensibly </a:t>
            </a:r>
            <a:r>
              <a:rPr dirty="0" sz="1450" spc="-15">
                <a:latin typeface="Times New Roman"/>
                <a:cs typeface="Times New Roman"/>
              </a:rPr>
              <a:t>broader, </a:t>
            </a:r>
            <a:r>
              <a:rPr dirty="0" sz="1450" spc="-10">
                <a:latin typeface="Times New Roman"/>
                <a:cs typeface="Times New Roman"/>
              </a:rPr>
              <a:t>and the birds were singing more heartily in the garden before  </a:t>
            </a:r>
            <a:r>
              <a:rPr dirty="0" sz="1450" spc="-5">
                <a:latin typeface="Times New Roman"/>
                <a:cs typeface="Times New Roman"/>
              </a:rPr>
              <a:t>a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returning footsteps recalled their glances towards the </a:t>
            </a:r>
            <a:r>
              <a:rPr dirty="0" sz="1450" spc="-25">
                <a:latin typeface="Times New Roman"/>
                <a:cs typeface="Times New Roman"/>
              </a:rPr>
              <a:t>door. </a:t>
            </a:r>
            <a:r>
              <a:rPr dirty="0" sz="1450" spc="-10">
                <a:latin typeface="Times New Roman"/>
                <a:cs typeface="Times New Roman"/>
              </a:rPr>
              <a:t>It was  the Prince and the two Indian </a:t>
            </a:r>
            <a:r>
              <a:rPr dirty="0" sz="1450" spc="-15">
                <a:latin typeface="Times New Roman"/>
                <a:cs typeface="Times New Roman"/>
              </a:rPr>
              <a:t>officers </a:t>
            </a:r>
            <a:r>
              <a:rPr dirty="0" sz="1450" spc="-10">
                <a:latin typeface="Times New Roman"/>
                <a:cs typeface="Times New Roman"/>
              </a:rPr>
              <a:t>who entered. God had defended the  right.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 am ashamed </a:t>
            </a:r>
            <a:r>
              <a:rPr dirty="0" sz="1450" spc="-5">
                <a:latin typeface="Times New Roman"/>
                <a:cs typeface="Times New Roman"/>
              </a:rPr>
              <a:t>of </a:t>
            </a:r>
            <a:r>
              <a:rPr dirty="0" sz="1450" spc="-10">
                <a:latin typeface="Times New Roman"/>
                <a:cs typeface="Times New Roman"/>
              </a:rPr>
              <a:t>my emotion," said Prince Florizel; "I feel it is </a:t>
            </a:r>
            <a:r>
              <a:rPr dirty="0" sz="1450" spc="-5">
                <a:latin typeface="Times New Roman"/>
                <a:cs typeface="Times New Roman"/>
              </a:rPr>
              <a:t>a </a:t>
            </a:r>
            <a:r>
              <a:rPr dirty="0" sz="1450" spc="-10">
                <a:latin typeface="Times New Roman"/>
                <a:cs typeface="Times New Roman"/>
              </a:rPr>
              <a:t>weakness  unworthy </a:t>
            </a:r>
            <a:r>
              <a:rPr dirty="0" sz="1450" spc="-5">
                <a:latin typeface="Times New Roman"/>
                <a:cs typeface="Times New Roman"/>
              </a:rPr>
              <a:t>of </a:t>
            </a:r>
            <a:r>
              <a:rPr dirty="0" sz="1450" spc="-10">
                <a:latin typeface="Times New Roman"/>
                <a:cs typeface="Times New Roman"/>
              </a:rPr>
              <a:t>my station, </a:t>
            </a:r>
            <a:r>
              <a:rPr dirty="0" sz="1450" spc="-5">
                <a:latin typeface="Times New Roman"/>
                <a:cs typeface="Times New Roman"/>
              </a:rPr>
              <a:t>but </a:t>
            </a:r>
            <a:r>
              <a:rPr dirty="0" sz="1450" spc="-10">
                <a:latin typeface="Times New Roman"/>
                <a:cs typeface="Times New Roman"/>
              </a:rPr>
              <a:t>the continued existence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hound of </a:t>
            </a:r>
            <a:r>
              <a:rPr dirty="0" sz="1450" spc="-10">
                <a:latin typeface="Times New Roman"/>
                <a:cs typeface="Times New Roman"/>
              </a:rPr>
              <a:t>hell had  begun to prey </a:t>
            </a:r>
            <a:r>
              <a:rPr dirty="0" sz="1450" spc="-5">
                <a:latin typeface="Times New Roman"/>
                <a:cs typeface="Times New Roman"/>
              </a:rPr>
              <a:t>upon </a:t>
            </a:r>
            <a:r>
              <a:rPr dirty="0" sz="1450" spc="-10">
                <a:latin typeface="Times New Roman"/>
                <a:cs typeface="Times New Roman"/>
              </a:rPr>
              <a:t>me like </a:t>
            </a:r>
            <a:r>
              <a:rPr dirty="0" sz="1450" spc="-5">
                <a:latin typeface="Times New Roman"/>
                <a:cs typeface="Times New Roman"/>
              </a:rPr>
              <a:t>a </a:t>
            </a:r>
            <a:r>
              <a:rPr dirty="0" sz="1450" spc="-10">
                <a:latin typeface="Times New Roman"/>
                <a:cs typeface="Times New Roman"/>
              </a:rPr>
              <a:t>disease, and his death has more refreshed me  than </a:t>
            </a:r>
            <a:r>
              <a:rPr dirty="0" sz="1450" spc="-5">
                <a:latin typeface="Times New Roman"/>
                <a:cs typeface="Times New Roman"/>
              </a:rPr>
              <a:t>a night of </a:t>
            </a:r>
            <a:r>
              <a:rPr dirty="0" sz="1450" spc="-20">
                <a:latin typeface="Times New Roman"/>
                <a:cs typeface="Times New Roman"/>
              </a:rPr>
              <a:t>slumber. </a:t>
            </a:r>
            <a:r>
              <a:rPr dirty="0" sz="1450" spc="-10">
                <a:latin typeface="Times New Roman"/>
                <a:cs typeface="Times New Roman"/>
              </a:rPr>
              <a:t>Look, Geraldine," </a:t>
            </a:r>
            <a:r>
              <a:rPr dirty="0" sz="1450" spc="-5">
                <a:latin typeface="Times New Roman"/>
                <a:cs typeface="Times New Roman"/>
              </a:rPr>
              <a:t>he </a:t>
            </a:r>
            <a:r>
              <a:rPr dirty="0" sz="1450" spc="-10">
                <a:latin typeface="Times New Roman"/>
                <a:cs typeface="Times New Roman"/>
              </a:rPr>
              <a:t>continued, throwing his sword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"there is the blood </a:t>
            </a:r>
            <a:r>
              <a:rPr dirty="0" sz="1450" spc="-5">
                <a:latin typeface="Times New Roman"/>
                <a:cs typeface="Times New Roman"/>
              </a:rPr>
              <a:t>of </a:t>
            </a:r>
            <a:r>
              <a:rPr dirty="0" sz="1450" spc="-10">
                <a:latin typeface="Times New Roman"/>
                <a:cs typeface="Times New Roman"/>
              </a:rPr>
              <a:t>the man who killed </a:t>
            </a:r>
            <a:r>
              <a:rPr dirty="0" sz="1450" spc="-5">
                <a:latin typeface="Times New Roman"/>
                <a:cs typeface="Times New Roman"/>
              </a:rPr>
              <a:t>your </a:t>
            </a:r>
            <a:r>
              <a:rPr dirty="0" sz="1450" spc="-20">
                <a:latin typeface="Times New Roman"/>
                <a:cs typeface="Times New Roman"/>
              </a:rPr>
              <a:t>brother. </a:t>
            </a:r>
            <a:r>
              <a:rPr dirty="0" sz="1450" spc="-10">
                <a:latin typeface="Times New Roman"/>
                <a:cs typeface="Times New Roman"/>
              </a:rPr>
              <a:t>It  should </a:t>
            </a:r>
            <a:r>
              <a:rPr dirty="0" sz="1450" spc="-5">
                <a:latin typeface="Times New Roman"/>
                <a:cs typeface="Times New Roman"/>
              </a:rPr>
              <a:t>be a </a:t>
            </a:r>
            <a:r>
              <a:rPr dirty="0" sz="1450" spc="-10">
                <a:latin typeface="Times New Roman"/>
                <a:cs typeface="Times New Roman"/>
              </a:rPr>
              <a:t>welcome sight. And yet," </a:t>
            </a:r>
            <a:r>
              <a:rPr dirty="0" sz="1450" spc="-5">
                <a:latin typeface="Times New Roman"/>
                <a:cs typeface="Times New Roman"/>
              </a:rPr>
              <a:t>he </a:t>
            </a:r>
            <a:r>
              <a:rPr dirty="0" sz="1450" spc="-10">
                <a:latin typeface="Times New Roman"/>
                <a:cs typeface="Times New Roman"/>
              </a:rPr>
              <a:t>added, "see how strangely we men  are made! my revenge is </a:t>
            </a:r>
            <a:r>
              <a:rPr dirty="0" sz="1450" spc="-5">
                <a:latin typeface="Times New Roman"/>
                <a:cs typeface="Times New Roman"/>
              </a:rPr>
              <a:t>not </a:t>
            </a:r>
            <a:r>
              <a:rPr dirty="0" sz="1450" spc="-10">
                <a:latin typeface="Times New Roman"/>
                <a:cs typeface="Times New Roman"/>
              </a:rPr>
              <a:t>yet five minutes </a:t>
            </a:r>
            <a:r>
              <a:rPr dirty="0" sz="1450" spc="-5">
                <a:latin typeface="Times New Roman"/>
                <a:cs typeface="Times New Roman"/>
              </a:rPr>
              <a:t>old, </a:t>
            </a:r>
            <a:r>
              <a:rPr dirty="0" sz="1450" spc="-10">
                <a:latin typeface="Times New Roman"/>
                <a:cs typeface="Times New Roman"/>
              </a:rPr>
              <a:t>and already </a:t>
            </a:r>
            <a:r>
              <a:rPr dirty="0" sz="1450" spc="-5">
                <a:latin typeface="Times New Roman"/>
                <a:cs typeface="Times New Roman"/>
              </a:rPr>
              <a:t>I </a:t>
            </a:r>
            <a:r>
              <a:rPr dirty="0" sz="1450" spc="-10">
                <a:latin typeface="Times New Roman"/>
                <a:cs typeface="Times New Roman"/>
              </a:rPr>
              <a:t>am beginning  to ask myself if even revenge </a:t>
            </a:r>
            <a:r>
              <a:rPr dirty="0" sz="1450" spc="-5">
                <a:latin typeface="Times New Roman"/>
                <a:cs typeface="Times New Roman"/>
              </a:rPr>
              <a:t>be </a:t>
            </a:r>
            <a:r>
              <a:rPr dirty="0" sz="1450" spc="-10">
                <a:latin typeface="Times New Roman"/>
                <a:cs typeface="Times New Roman"/>
              </a:rPr>
              <a:t>attainable </a:t>
            </a:r>
            <a:r>
              <a:rPr dirty="0" sz="1450" spc="-5">
                <a:latin typeface="Times New Roman"/>
                <a:cs typeface="Times New Roman"/>
              </a:rPr>
              <a:t>on </a:t>
            </a:r>
            <a:r>
              <a:rPr dirty="0" sz="1450" spc="-10">
                <a:latin typeface="Times New Roman"/>
                <a:cs typeface="Times New Roman"/>
              </a:rPr>
              <a:t>this precarious stage </a:t>
            </a:r>
            <a:r>
              <a:rPr dirty="0" sz="1450" spc="-5">
                <a:latin typeface="Times New Roman"/>
                <a:cs typeface="Times New Roman"/>
              </a:rPr>
              <a:t>of </a:t>
            </a:r>
            <a:r>
              <a:rPr dirty="0" sz="1450" spc="-10">
                <a:latin typeface="Times New Roman"/>
                <a:cs typeface="Times New Roman"/>
              </a:rPr>
              <a:t>life. The  ill</a:t>
            </a:r>
            <a:r>
              <a:rPr dirty="0" sz="1450" spc="150">
                <a:latin typeface="Times New Roman"/>
                <a:cs typeface="Times New Roman"/>
              </a:rPr>
              <a:t> </a:t>
            </a:r>
            <a:r>
              <a:rPr dirty="0" sz="1450" spc="-5">
                <a:latin typeface="Times New Roman"/>
                <a:cs typeface="Times New Roman"/>
              </a:rPr>
              <a:t>he</a:t>
            </a:r>
            <a:r>
              <a:rPr dirty="0" sz="1450" spc="150">
                <a:latin typeface="Times New Roman"/>
                <a:cs typeface="Times New Roman"/>
              </a:rPr>
              <a:t> </a:t>
            </a:r>
            <a:r>
              <a:rPr dirty="0" sz="1450" spc="-5">
                <a:latin typeface="Times New Roman"/>
                <a:cs typeface="Times New Roman"/>
              </a:rPr>
              <a:t>did,</a:t>
            </a:r>
            <a:r>
              <a:rPr dirty="0" sz="1450" spc="155">
                <a:latin typeface="Times New Roman"/>
                <a:cs typeface="Times New Roman"/>
              </a:rPr>
              <a:t> </a:t>
            </a:r>
            <a:r>
              <a:rPr dirty="0" sz="1450" spc="-10">
                <a:latin typeface="Times New Roman"/>
                <a:cs typeface="Times New Roman"/>
              </a:rPr>
              <a:t>who</a:t>
            </a:r>
            <a:r>
              <a:rPr dirty="0" sz="1450" spc="150">
                <a:latin typeface="Times New Roman"/>
                <a:cs typeface="Times New Roman"/>
              </a:rPr>
              <a:t> </a:t>
            </a:r>
            <a:r>
              <a:rPr dirty="0" sz="1450" spc="-10">
                <a:latin typeface="Times New Roman"/>
                <a:cs typeface="Times New Roman"/>
              </a:rPr>
              <a:t>can</a:t>
            </a:r>
            <a:r>
              <a:rPr dirty="0" sz="1450" spc="150">
                <a:latin typeface="Times New Roman"/>
                <a:cs typeface="Times New Roman"/>
              </a:rPr>
              <a:t> </a:t>
            </a:r>
            <a:r>
              <a:rPr dirty="0" sz="1450" spc="-5">
                <a:latin typeface="Times New Roman"/>
                <a:cs typeface="Times New Roman"/>
              </a:rPr>
              <a:t>undo</a:t>
            </a:r>
            <a:r>
              <a:rPr dirty="0" sz="1450" spc="155">
                <a:latin typeface="Times New Roman"/>
                <a:cs typeface="Times New Roman"/>
              </a:rPr>
              <a:t> </a:t>
            </a:r>
            <a:r>
              <a:rPr dirty="0" sz="1450" spc="-10">
                <a:latin typeface="Times New Roman"/>
                <a:cs typeface="Times New Roman"/>
              </a:rPr>
              <a:t>it?</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career</a:t>
            </a:r>
            <a:r>
              <a:rPr dirty="0" sz="1450" spc="155">
                <a:latin typeface="Times New Roman"/>
                <a:cs typeface="Times New Roman"/>
              </a:rPr>
              <a:t> </a:t>
            </a:r>
            <a:r>
              <a:rPr dirty="0" sz="1450" spc="-10">
                <a:latin typeface="Times New Roman"/>
                <a:cs typeface="Times New Roman"/>
              </a:rPr>
              <a:t>in</a:t>
            </a:r>
            <a:r>
              <a:rPr dirty="0" sz="1450" spc="150">
                <a:latin typeface="Times New Roman"/>
                <a:cs typeface="Times New Roman"/>
              </a:rPr>
              <a:t> </a:t>
            </a:r>
            <a:r>
              <a:rPr dirty="0" sz="1450" spc="-10">
                <a:latin typeface="Times New Roman"/>
                <a:cs typeface="Times New Roman"/>
              </a:rPr>
              <a:t>which</a:t>
            </a:r>
            <a:r>
              <a:rPr dirty="0" sz="1450" spc="150">
                <a:latin typeface="Times New Roman"/>
                <a:cs typeface="Times New Roman"/>
              </a:rPr>
              <a:t> </a:t>
            </a:r>
            <a:r>
              <a:rPr dirty="0" sz="1450" spc="-5">
                <a:latin typeface="Times New Roman"/>
                <a:cs typeface="Times New Roman"/>
              </a:rPr>
              <a:t>he</a:t>
            </a:r>
            <a:r>
              <a:rPr dirty="0" sz="1450" spc="155">
                <a:latin typeface="Times New Roman"/>
                <a:cs typeface="Times New Roman"/>
              </a:rPr>
              <a:t> </a:t>
            </a:r>
            <a:r>
              <a:rPr dirty="0" sz="1450" spc="-10">
                <a:latin typeface="Times New Roman"/>
                <a:cs typeface="Times New Roman"/>
              </a:rPr>
              <a:t>amassed</a:t>
            </a:r>
            <a:r>
              <a:rPr dirty="0" sz="1450" spc="150">
                <a:latin typeface="Times New Roman"/>
                <a:cs typeface="Times New Roman"/>
              </a:rPr>
              <a:t> </a:t>
            </a:r>
            <a:r>
              <a:rPr dirty="0" sz="1450" spc="-5">
                <a:latin typeface="Times New Roman"/>
                <a:cs typeface="Times New Roman"/>
              </a:rPr>
              <a:t>a</a:t>
            </a:r>
            <a:r>
              <a:rPr dirty="0" sz="1450" spc="150">
                <a:latin typeface="Times New Roman"/>
                <a:cs typeface="Times New Roman"/>
              </a:rPr>
              <a:t> </a:t>
            </a:r>
            <a:r>
              <a:rPr dirty="0" sz="1450" spc="-5">
                <a:latin typeface="Times New Roman"/>
                <a:cs typeface="Times New Roman"/>
              </a:rPr>
              <a:t>huge</a:t>
            </a:r>
            <a:r>
              <a:rPr dirty="0" sz="1450" spc="155">
                <a:latin typeface="Times New Roman"/>
                <a:cs typeface="Times New Roman"/>
              </a:rPr>
              <a:t> </a:t>
            </a:r>
            <a:r>
              <a:rPr dirty="0" sz="1450" spc="-10">
                <a:latin typeface="Times New Roman"/>
                <a:cs typeface="Times New Roman"/>
              </a:rPr>
              <a:t>fortune</a:t>
            </a:r>
            <a:endParaRPr sz="14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0021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(for the house itself in which we stand belonged to him) </a:t>
            </a:r>
            <a:r>
              <a:rPr dirty="0" sz="1450" spc="-5">
                <a:latin typeface="Times New Roman"/>
                <a:cs typeface="Times New Roman"/>
              </a:rPr>
              <a:t>- </a:t>
            </a:r>
            <a:r>
              <a:rPr dirty="0" sz="1450" spc="-10">
                <a:latin typeface="Times New Roman"/>
                <a:cs typeface="Times New Roman"/>
              </a:rPr>
              <a:t>that career is now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destiny </a:t>
            </a:r>
            <a:r>
              <a:rPr dirty="0" sz="1450" spc="-5">
                <a:latin typeface="Times New Roman"/>
                <a:cs typeface="Times New Roman"/>
              </a:rPr>
              <a:t>of </a:t>
            </a:r>
            <a:r>
              <a:rPr dirty="0" sz="1450" spc="-10">
                <a:latin typeface="Times New Roman"/>
                <a:cs typeface="Times New Roman"/>
              </a:rPr>
              <a:t>mankind for ever; and </a:t>
            </a:r>
            <a:r>
              <a:rPr dirty="0" sz="1450" spc="-5">
                <a:latin typeface="Times New Roman"/>
                <a:cs typeface="Times New Roman"/>
              </a:rPr>
              <a:t>I </a:t>
            </a:r>
            <a:r>
              <a:rPr dirty="0" sz="1450" spc="-10">
                <a:latin typeface="Times New Roman"/>
                <a:cs typeface="Times New Roman"/>
              </a:rPr>
              <a:t>might weary myself making  thrusts in carte until the crack </a:t>
            </a:r>
            <a:r>
              <a:rPr dirty="0" sz="1450" spc="-5">
                <a:latin typeface="Times New Roman"/>
                <a:cs typeface="Times New Roman"/>
              </a:rPr>
              <a:t>of </a:t>
            </a:r>
            <a:r>
              <a:rPr dirty="0" sz="1450" spc="-10">
                <a:latin typeface="Times New Roman"/>
                <a:cs typeface="Times New Roman"/>
              </a:rPr>
              <a:t>judgment, and Geraldine's brother would </a:t>
            </a:r>
            <a:r>
              <a:rPr dirty="0" sz="1450" spc="-5">
                <a:latin typeface="Times New Roman"/>
                <a:cs typeface="Times New Roman"/>
              </a:rPr>
              <a:t>be  none </a:t>
            </a:r>
            <a:r>
              <a:rPr dirty="0" sz="1450" spc="-10">
                <a:latin typeface="Times New Roman"/>
                <a:cs typeface="Times New Roman"/>
              </a:rPr>
              <a:t>the less dead, and </a:t>
            </a:r>
            <a:r>
              <a:rPr dirty="0" sz="1450" spc="-5">
                <a:latin typeface="Times New Roman"/>
                <a:cs typeface="Times New Roman"/>
              </a:rPr>
              <a:t>a </a:t>
            </a:r>
            <a:r>
              <a:rPr dirty="0" sz="1450" spc="-10">
                <a:latin typeface="Times New Roman"/>
                <a:cs typeface="Times New Roman"/>
              </a:rPr>
              <a:t>thousand other innocent persons would </a:t>
            </a:r>
            <a:r>
              <a:rPr dirty="0" sz="1450" spc="-5">
                <a:latin typeface="Times New Roman"/>
                <a:cs typeface="Times New Roman"/>
              </a:rPr>
              <a:t>be none </a:t>
            </a:r>
            <a:r>
              <a:rPr dirty="0" sz="1450" spc="-10">
                <a:latin typeface="Times New Roman"/>
                <a:cs typeface="Times New Roman"/>
              </a:rPr>
              <a:t>the  less dishonoured and debauched! The existence </a:t>
            </a:r>
            <a:r>
              <a:rPr dirty="0" sz="1450" spc="-5">
                <a:latin typeface="Times New Roman"/>
                <a:cs typeface="Times New Roman"/>
              </a:rPr>
              <a:t>of a </a:t>
            </a:r>
            <a:r>
              <a:rPr dirty="0" sz="1450" spc="-10">
                <a:latin typeface="Times New Roman"/>
                <a:cs typeface="Times New Roman"/>
              </a:rPr>
              <a:t>man is so small </a:t>
            </a:r>
            <a:r>
              <a:rPr dirty="0" sz="1450" spc="-5">
                <a:latin typeface="Times New Roman"/>
                <a:cs typeface="Times New Roman"/>
              </a:rPr>
              <a:t>a </a:t>
            </a:r>
            <a:r>
              <a:rPr dirty="0" sz="1450" spc="-10">
                <a:latin typeface="Times New Roman"/>
                <a:cs typeface="Times New Roman"/>
              </a:rPr>
              <a:t>thing to  take, so mighty </a:t>
            </a:r>
            <a:r>
              <a:rPr dirty="0" sz="1450" spc="-5">
                <a:latin typeface="Times New Roman"/>
                <a:cs typeface="Times New Roman"/>
              </a:rPr>
              <a:t>a </a:t>
            </a:r>
            <a:r>
              <a:rPr dirty="0" sz="1450" spc="-10">
                <a:latin typeface="Times New Roman"/>
                <a:cs typeface="Times New Roman"/>
              </a:rPr>
              <a:t>thing to employ! Alas!" </a:t>
            </a:r>
            <a:r>
              <a:rPr dirty="0" sz="1450" spc="-5">
                <a:latin typeface="Times New Roman"/>
                <a:cs typeface="Times New Roman"/>
              </a:rPr>
              <a:t>he </a:t>
            </a:r>
            <a:r>
              <a:rPr dirty="0" sz="1450" spc="-10">
                <a:latin typeface="Times New Roman"/>
                <a:cs typeface="Times New Roman"/>
              </a:rPr>
              <a:t>cried, "is there anything in life so  disenchanting as</a:t>
            </a:r>
            <a:r>
              <a:rPr dirty="0" sz="1450" spc="-5">
                <a:latin typeface="Times New Roman"/>
                <a:cs typeface="Times New Roman"/>
              </a:rPr>
              <a:t> </a:t>
            </a:r>
            <a:r>
              <a:rPr dirty="0" sz="1450" spc="-10">
                <a:latin typeface="Times New Roman"/>
                <a:cs typeface="Times New Roman"/>
              </a:rPr>
              <a:t>attainment?"</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"God's justice has been </a:t>
            </a:r>
            <a:r>
              <a:rPr dirty="0" sz="1450" spc="-5">
                <a:latin typeface="Times New Roman"/>
                <a:cs typeface="Times New Roman"/>
              </a:rPr>
              <a:t>done," </a:t>
            </a:r>
            <a:r>
              <a:rPr dirty="0" sz="1450" spc="-10">
                <a:latin typeface="Times New Roman"/>
                <a:cs typeface="Times New Roman"/>
              </a:rPr>
              <a:t>replied the </a:t>
            </a:r>
            <a:r>
              <a:rPr dirty="0" sz="1450" spc="-20">
                <a:latin typeface="Times New Roman"/>
                <a:cs typeface="Times New Roman"/>
              </a:rPr>
              <a:t>Doctor. </a:t>
            </a:r>
            <a:r>
              <a:rPr dirty="0" sz="1450" spc="-10">
                <a:latin typeface="Times New Roman"/>
                <a:cs typeface="Times New Roman"/>
              </a:rPr>
              <a:t>"So much </a:t>
            </a:r>
            <a:r>
              <a:rPr dirty="0" sz="1450" spc="-5">
                <a:latin typeface="Times New Roman"/>
                <a:cs typeface="Times New Roman"/>
              </a:rPr>
              <a:t>I </a:t>
            </a:r>
            <a:r>
              <a:rPr dirty="0" sz="1450" spc="-10">
                <a:latin typeface="Times New Roman"/>
                <a:cs typeface="Times New Roman"/>
              </a:rPr>
              <a:t>behold. The  lesson, </a:t>
            </a:r>
            <a:r>
              <a:rPr dirty="0" sz="1450" spc="-5">
                <a:latin typeface="Times New Roman"/>
                <a:cs typeface="Times New Roman"/>
              </a:rPr>
              <a:t>your </a:t>
            </a:r>
            <a:r>
              <a:rPr dirty="0" sz="1450" spc="-10">
                <a:latin typeface="Times New Roman"/>
                <a:cs typeface="Times New Roman"/>
              </a:rPr>
              <a:t>Highness, has been </a:t>
            </a:r>
            <a:r>
              <a:rPr dirty="0" sz="1450" spc="-5">
                <a:latin typeface="Times New Roman"/>
                <a:cs typeface="Times New Roman"/>
              </a:rPr>
              <a:t>a </a:t>
            </a:r>
            <a:r>
              <a:rPr dirty="0" sz="1450" spc="-10">
                <a:latin typeface="Times New Roman"/>
                <a:cs typeface="Times New Roman"/>
              </a:rPr>
              <a:t>cruel </a:t>
            </a:r>
            <a:r>
              <a:rPr dirty="0" sz="1450" spc="-5">
                <a:latin typeface="Times New Roman"/>
                <a:cs typeface="Times New Roman"/>
              </a:rPr>
              <a:t>one </a:t>
            </a:r>
            <a:r>
              <a:rPr dirty="0" sz="1450" spc="-10">
                <a:latin typeface="Times New Roman"/>
                <a:cs typeface="Times New Roman"/>
              </a:rPr>
              <a:t>for me; and </a:t>
            </a:r>
            <a:r>
              <a:rPr dirty="0" sz="1450" spc="-5">
                <a:latin typeface="Times New Roman"/>
                <a:cs typeface="Times New Roman"/>
              </a:rPr>
              <a:t>I </a:t>
            </a:r>
            <a:r>
              <a:rPr dirty="0" sz="1450" spc="-10">
                <a:latin typeface="Times New Roman"/>
                <a:cs typeface="Times New Roman"/>
              </a:rPr>
              <a:t>await my own turn  with deadly</a:t>
            </a:r>
            <a:r>
              <a:rPr dirty="0" sz="1450" spc="-5">
                <a:latin typeface="Times New Roman"/>
                <a:cs typeface="Times New Roman"/>
              </a:rPr>
              <a:t> </a:t>
            </a:r>
            <a:r>
              <a:rPr dirty="0" sz="1450" spc="-10">
                <a:latin typeface="Times New Roman"/>
                <a:cs typeface="Times New Roman"/>
              </a:rPr>
              <a:t>apprehension."</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"What was </a:t>
            </a:r>
            <a:r>
              <a:rPr dirty="0" sz="1450" spc="-5">
                <a:latin typeface="Times New Roman"/>
                <a:cs typeface="Times New Roman"/>
              </a:rPr>
              <a:t>I </a:t>
            </a:r>
            <a:r>
              <a:rPr dirty="0" sz="1450" spc="-10">
                <a:latin typeface="Times New Roman"/>
                <a:cs typeface="Times New Roman"/>
              </a:rPr>
              <a:t>saying?" cried the Prince. "I have punished, and here is the man  beside </a:t>
            </a:r>
            <a:r>
              <a:rPr dirty="0" sz="1450" spc="-5">
                <a:latin typeface="Times New Roman"/>
                <a:cs typeface="Times New Roman"/>
              </a:rPr>
              <a:t>us </a:t>
            </a:r>
            <a:r>
              <a:rPr dirty="0" sz="1450" spc="-10">
                <a:latin typeface="Times New Roman"/>
                <a:cs typeface="Times New Roman"/>
              </a:rPr>
              <a:t>who can help me to </a:t>
            </a:r>
            <a:r>
              <a:rPr dirty="0" sz="1450" spc="-5">
                <a:latin typeface="Times New Roman"/>
                <a:cs typeface="Times New Roman"/>
              </a:rPr>
              <a:t>undo. </a:t>
            </a:r>
            <a:r>
              <a:rPr dirty="0" sz="1450" spc="-10">
                <a:latin typeface="Times New Roman"/>
                <a:cs typeface="Times New Roman"/>
              </a:rPr>
              <a:t>Ah, </a:t>
            </a:r>
            <a:r>
              <a:rPr dirty="0" sz="1450" spc="-35">
                <a:latin typeface="Times New Roman"/>
                <a:cs typeface="Times New Roman"/>
              </a:rPr>
              <a:t>Dr. </a:t>
            </a:r>
            <a:r>
              <a:rPr dirty="0" sz="1450" spc="-10">
                <a:latin typeface="Times New Roman"/>
                <a:cs typeface="Times New Roman"/>
              </a:rPr>
              <a:t>Noel!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before </a:t>
            </a:r>
            <a:r>
              <a:rPr dirty="0" sz="1450" spc="-5">
                <a:latin typeface="Times New Roman"/>
                <a:cs typeface="Times New Roman"/>
              </a:rPr>
              <a:t>us  </a:t>
            </a:r>
            <a:r>
              <a:rPr dirty="0" sz="1450" spc="-10">
                <a:latin typeface="Times New Roman"/>
                <a:cs typeface="Times New Roman"/>
              </a:rPr>
              <a:t>many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of </a:t>
            </a:r>
            <a:r>
              <a:rPr dirty="0" sz="1450" spc="-10">
                <a:latin typeface="Times New Roman"/>
                <a:cs typeface="Times New Roman"/>
              </a:rPr>
              <a:t>hard and honourable toil; and perhaps, before we have none,  </a:t>
            </a:r>
            <a:r>
              <a:rPr dirty="0" sz="1450" spc="-5">
                <a:latin typeface="Times New Roman"/>
                <a:cs typeface="Times New Roman"/>
              </a:rPr>
              <a:t>you </a:t>
            </a:r>
            <a:r>
              <a:rPr dirty="0" sz="1450" spc="-10">
                <a:latin typeface="Times New Roman"/>
                <a:cs typeface="Times New Roman"/>
              </a:rPr>
              <a:t>may have more than redeemed </a:t>
            </a:r>
            <a:r>
              <a:rPr dirty="0" sz="1450" spc="-5">
                <a:latin typeface="Times New Roman"/>
                <a:cs typeface="Times New Roman"/>
              </a:rPr>
              <a:t>your </a:t>
            </a:r>
            <a:r>
              <a:rPr dirty="0" sz="1450" spc="-10">
                <a:latin typeface="Times New Roman"/>
                <a:cs typeface="Times New Roman"/>
              </a:rPr>
              <a:t>early</a:t>
            </a:r>
            <a:r>
              <a:rPr dirty="0" sz="1450" spc="20">
                <a:latin typeface="Times New Roman"/>
                <a:cs typeface="Times New Roman"/>
              </a:rPr>
              <a:t> </a:t>
            </a:r>
            <a:r>
              <a:rPr dirty="0" sz="1450" spc="-10">
                <a:latin typeface="Times New Roman"/>
                <a:cs typeface="Times New Roman"/>
              </a:rPr>
              <a:t>errors."</a:t>
            </a:r>
            <a:endParaRPr sz="1450">
              <a:latin typeface="Times New Roman"/>
              <a:cs typeface="Times New Roman"/>
            </a:endParaRPr>
          </a:p>
          <a:p>
            <a:pPr algn="just" marL="12700" marR="11430">
              <a:lnSpc>
                <a:spcPts val="1730"/>
              </a:lnSpc>
              <a:spcBef>
                <a:spcPts val="855"/>
              </a:spcBef>
            </a:pPr>
            <a:r>
              <a:rPr dirty="0" sz="1450" spc="-10">
                <a:latin typeface="Times New Roman"/>
                <a:cs typeface="Times New Roman"/>
              </a:rPr>
              <a:t>"And in the meantime," said the </a:t>
            </a:r>
            <a:r>
              <a:rPr dirty="0" sz="1450" spc="-15">
                <a:latin typeface="Times New Roman"/>
                <a:cs typeface="Times New Roman"/>
              </a:rPr>
              <a:t>Doctor, </a:t>
            </a:r>
            <a:r>
              <a:rPr dirty="0" sz="1450" spc="-10">
                <a:latin typeface="Times New Roman"/>
                <a:cs typeface="Times New Roman"/>
              </a:rPr>
              <a:t>"let me </a:t>
            </a:r>
            <a:r>
              <a:rPr dirty="0" sz="1450" spc="-5">
                <a:latin typeface="Times New Roman"/>
                <a:cs typeface="Times New Roman"/>
              </a:rPr>
              <a:t>go </a:t>
            </a:r>
            <a:r>
              <a:rPr dirty="0" sz="1450" spc="-10">
                <a:latin typeface="Times New Roman"/>
                <a:cs typeface="Times New Roman"/>
              </a:rPr>
              <a:t>and bury my oldest  friend."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(And this, observes the erudite Arabian, is the fortunate conclusion </a:t>
            </a:r>
            <a:r>
              <a:rPr dirty="0" sz="1450" spc="-5">
                <a:latin typeface="Times New Roman"/>
                <a:cs typeface="Times New Roman"/>
              </a:rPr>
              <a:t>of </a:t>
            </a:r>
            <a:r>
              <a:rPr dirty="0" sz="1450" spc="-10">
                <a:latin typeface="Times New Roman"/>
                <a:cs typeface="Times New Roman"/>
              </a:rPr>
              <a:t>the tale.  The Prince, it is superfluous to mention, forgot </a:t>
            </a:r>
            <a:r>
              <a:rPr dirty="0" sz="1450" spc="-5">
                <a:latin typeface="Times New Roman"/>
                <a:cs typeface="Times New Roman"/>
              </a:rPr>
              <a:t>none of </a:t>
            </a:r>
            <a:r>
              <a:rPr dirty="0" sz="1450" spc="-10">
                <a:latin typeface="Times New Roman"/>
                <a:cs typeface="Times New Roman"/>
              </a:rPr>
              <a:t>those who served him  in this great exploit; and to this day his authority and influence help them  forward in their public </a:t>
            </a:r>
            <a:r>
              <a:rPr dirty="0" sz="1450" spc="-20">
                <a:latin typeface="Times New Roman"/>
                <a:cs typeface="Times New Roman"/>
              </a:rPr>
              <a:t>career, </a:t>
            </a:r>
            <a:r>
              <a:rPr dirty="0" sz="1450" spc="-10">
                <a:latin typeface="Times New Roman"/>
                <a:cs typeface="Times New Roman"/>
              </a:rPr>
              <a:t>while his condescending friendship adds </a:t>
            </a:r>
            <a:r>
              <a:rPr dirty="0" sz="1450" spc="-5">
                <a:latin typeface="Times New Roman"/>
                <a:cs typeface="Times New Roman"/>
              </a:rPr>
              <a:t>a  </a:t>
            </a:r>
            <a:r>
              <a:rPr dirty="0" sz="1450" spc="-10">
                <a:latin typeface="Times New Roman"/>
                <a:cs typeface="Times New Roman"/>
              </a:rPr>
              <a:t>charm to their private life. </a:t>
            </a:r>
            <a:r>
              <a:rPr dirty="0" sz="1450" spc="-60">
                <a:latin typeface="Times New Roman"/>
                <a:cs typeface="Times New Roman"/>
              </a:rPr>
              <a:t>To </a:t>
            </a:r>
            <a:r>
              <a:rPr dirty="0" sz="1450" spc="-10">
                <a:latin typeface="Times New Roman"/>
                <a:cs typeface="Times New Roman"/>
              </a:rPr>
              <a:t>collect, continues my </a:t>
            </a:r>
            <a:r>
              <a:rPr dirty="0" sz="1450" spc="-15">
                <a:latin typeface="Times New Roman"/>
                <a:cs typeface="Times New Roman"/>
              </a:rPr>
              <a:t>author, </a:t>
            </a:r>
            <a:r>
              <a:rPr dirty="0" sz="1450" spc="-10">
                <a:latin typeface="Times New Roman"/>
                <a:cs typeface="Times New Roman"/>
              </a:rPr>
              <a:t>all the strange  events in which this Prince has played the part </a:t>
            </a:r>
            <a:r>
              <a:rPr dirty="0" sz="1450" spc="-5">
                <a:latin typeface="Times New Roman"/>
                <a:cs typeface="Times New Roman"/>
              </a:rPr>
              <a:t>of </a:t>
            </a:r>
            <a:r>
              <a:rPr dirty="0" sz="1450" spc="-10">
                <a:latin typeface="Times New Roman"/>
                <a:cs typeface="Times New Roman"/>
              </a:rPr>
              <a:t>Providence were to fill the  habitable globe with </a:t>
            </a:r>
            <a:r>
              <a:rPr dirty="0" sz="1450" spc="-5">
                <a:latin typeface="Times New Roman"/>
                <a:cs typeface="Times New Roman"/>
              </a:rPr>
              <a:t>books. </a:t>
            </a:r>
            <a:r>
              <a:rPr dirty="0" sz="1450" spc="-10">
                <a:latin typeface="Times New Roman"/>
                <a:cs typeface="Times New Roman"/>
              </a:rPr>
              <a:t>But the stories which relate to the fortunes </a:t>
            </a:r>
            <a:r>
              <a:rPr dirty="0" sz="1450" spc="-5">
                <a:latin typeface="Times New Roman"/>
                <a:cs typeface="Times New Roman"/>
              </a:rPr>
              <a:t>of </a:t>
            </a:r>
            <a:r>
              <a:rPr dirty="0" sz="1450" spc="-10">
                <a:latin typeface="Times New Roman"/>
                <a:cs typeface="Times New Roman"/>
              </a:rPr>
              <a:t>THE  RAJAH'S </a:t>
            </a:r>
            <a:r>
              <a:rPr dirty="0" sz="1450" spc="-15">
                <a:latin typeface="Times New Roman"/>
                <a:cs typeface="Times New Roman"/>
              </a:rPr>
              <a:t>DIAMOND </a:t>
            </a:r>
            <a:r>
              <a:rPr dirty="0" sz="1450" spc="-10">
                <a:latin typeface="Times New Roman"/>
                <a:cs typeface="Times New Roman"/>
              </a:rPr>
              <a:t>are </a:t>
            </a:r>
            <a:r>
              <a:rPr dirty="0" sz="1450" spc="-5">
                <a:latin typeface="Times New Roman"/>
                <a:cs typeface="Times New Roman"/>
              </a:rPr>
              <a:t>of </a:t>
            </a:r>
            <a:r>
              <a:rPr dirty="0" sz="1450" spc="-10">
                <a:latin typeface="Times New Roman"/>
                <a:cs typeface="Times New Roman"/>
              </a:rPr>
              <a:t>too entertaining </a:t>
            </a:r>
            <a:r>
              <a:rPr dirty="0" sz="1450" spc="-5">
                <a:latin typeface="Times New Roman"/>
                <a:cs typeface="Times New Roman"/>
              </a:rPr>
              <a:t>a </a:t>
            </a:r>
            <a:r>
              <a:rPr dirty="0" sz="1450" spc="-10">
                <a:latin typeface="Times New Roman"/>
                <a:cs typeface="Times New Roman"/>
              </a:rPr>
              <a:t>description, says he, to </a:t>
            </a:r>
            <a:r>
              <a:rPr dirty="0" sz="1450" spc="-5">
                <a:latin typeface="Times New Roman"/>
                <a:cs typeface="Times New Roman"/>
              </a:rPr>
              <a:t>be  </a:t>
            </a:r>
            <a:r>
              <a:rPr dirty="0" sz="1450" spc="-10">
                <a:latin typeface="Times New Roman"/>
                <a:cs typeface="Times New Roman"/>
              </a:rPr>
              <a:t>omitted. Following prudently in the footsteps </a:t>
            </a:r>
            <a:r>
              <a:rPr dirty="0" sz="1450" spc="-5">
                <a:latin typeface="Times New Roman"/>
                <a:cs typeface="Times New Roman"/>
              </a:rPr>
              <a:t>of </a:t>
            </a:r>
            <a:r>
              <a:rPr dirty="0" sz="1450" spc="-10">
                <a:latin typeface="Times New Roman"/>
                <a:cs typeface="Times New Roman"/>
              </a:rPr>
              <a:t>this Oriental, we shall now  begin the series to which </a:t>
            </a:r>
            <a:r>
              <a:rPr dirty="0" sz="1450" spc="-5">
                <a:latin typeface="Times New Roman"/>
                <a:cs typeface="Times New Roman"/>
              </a:rPr>
              <a:t>he </a:t>
            </a:r>
            <a:r>
              <a:rPr dirty="0" sz="1450" spc="-10">
                <a:latin typeface="Times New Roman"/>
                <a:cs typeface="Times New Roman"/>
              </a:rPr>
              <a:t>refers with the </a:t>
            </a:r>
            <a:r>
              <a:rPr dirty="0" sz="1450" spc="-35">
                <a:latin typeface="Times New Roman"/>
                <a:cs typeface="Times New Roman"/>
              </a:rPr>
              <a:t>STORY </a:t>
            </a:r>
            <a:r>
              <a:rPr dirty="0" sz="1450" spc="-10">
                <a:latin typeface="Times New Roman"/>
                <a:cs typeface="Times New Roman"/>
              </a:rPr>
              <a:t>OF THE</a:t>
            </a:r>
            <a:r>
              <a:rPr dirty="0" sz="1450" spc="35">
                <a:latin typeface="Times New Roman"/>
                <a:cs typeface="Times New Roman"/>
              </a:rPr>
              <a:t> </a:t>
            </a:r>
            <a:r>
              <a:rPr dirty="0" sz="1450" spc="-10">
                <a:latin typeface="Times New Roman"/>
                <a:cs typeface="Times New Roman"/>
              </a:rPr>
              <a:t>BANDBOX.)</a:t>
            </a:r>
            <a:endParaRPr sz="1450">
              <a:latin typeface="Times New Roman"/>
              <a:cs typeface="Times New Roman"/>
            </a:endParaRPr>
          </a:p>
          <a:p>
            <a:pPr>
              <a:lnSpc>
                <a:spcPct val="100000"/>
              </a:lnSpc>
            </a:pPr>
            <a:endParaRPr sz="1600">
              <a:latin typeface="Times New Roman"/>
              <a:cs typeface="Times New Roman"/>
            </a:endParaRPr>
          </a:p>
          <a:p>
            <a:pPr>
              <a:lnSpc>
                <a:spcPct val="100000"/>
              </a:lnSpc>
              <a:spcBef>
                <a:spcPts val="55"/>
              </a:spcBef>
            </a:pPr>
            <a:endParaRPr sz="2050">
              <a:latin typeface="Times New Roman"/>
              <a:cs typeface="Times New Roman"/>
            </a:endParaRPr>
          </a:p>
          <a:p>
            <a:pPr marL="1754505" marR="1746250" indent="61594">
              <a:lnSpc>
                <a:spcPct val="149000"/>
              </a:lnSpc>
            </a:pPr>
            <a:r>
              <a:rPr dirty="0" sz="1450" spc="-10" b="1">
                <a:latin typeface="Times New Roman"/>
                <a:cs typeface="Times New Roman"/>
              </a:rPr>
              <a:t>THE RAJAH'S </a:t>
            </a:r>
            <a:r>
              <a:rPr dirty="0" sz="1450" spc="-15" b="1">
                <a:latin typeface="Times New Roman"/>
                <a:cs typeface="Times New Roman"/>
              </a:rPr>
              <a:t>DIAMOND  </a:t>
            </a:r>
            <a:r>
              <a:rPr dirty="0" sz="1450" spc="-30" b="1">
                <a:latin typeface="Times New Roman"/>
                <a:cs typeface="Times New Roman"/>
              </a:rPr>
              <a:t>STORY </a:t>
            </a:r>
            <a:r>
              <a:rPr dirty="0" sz="1450" spc="-10" b="1">
                <a:latin typeface="Times New Roman"/>
                <a:cs typeface="Times New Roman"/>
              </a:rPr>
              <a:t>OF THE</a:t>
            </a:r>
            <a:r>
              <a:rPr dirty="0" sz="1450" spc="-130" b="1">
                <a:latin typeface="Times New Roman"/>
                <a:cs typeface="Times New Roman"/>
              </a:rPr>
              <a:t> </a:t>
            </a:r>
            <a:r>
              <a:rPr dirty="0" sz="1450" spc="-15" b="1">
                <a:latin typeface="Times New Roman"/>
                <a:cs typeface="Times New Roman"/>
              </a:rPr>
              <a:t>BANDBOX</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UP to the age </a:t>
            </a:r>
            <a:r>
              <a:rPr dirty="0" sz="1450" spc="-5">
                <a:latin typeface="Times New Roman"/>
                <a:cs typeface="Times New Roman"/>
              </a:rPr>
              <a:t>of </a:t>
            </a:r>
            <a:r>
              <a:rPr dirty="0" sz="1450" spc="-10">
                <a:latin typeface="Times New Roman"/>
                <a:cs typeface="Times New Roman"/>
              </a:rPr>
              <a:t>sixteen, at </a:t>
            </a:r>
            <a:r>
              <a:rPr dirty="0" sz="1450" spc="-5">
                <a:latin typeface="Times New Roman"/>
                <a:cs typeface="Times New Roman"/>
              </a:rPr>
              <a:t>a </a:t>
            </a:r>
            <a:r>
              <a:rPr dirty="0" sz="1450" spc="-10">
                <a:latin typeface="Times New Roman"/>
                <a:cs typeface="Times New Roman"/>
              </a:rPr>
              <a:t>private school and afterwards at </a:t>
            </a:r>
            <a:r>
              <a:rPr dirty="0" sz="1450" spc="-5">
                <a:latin typeface="Times New Roman"/>
                <a:cs typeface="Times New Roman"/>
              </a:rPr>
              <a:t>one of </a:t>
            </a:r>
            <a:r>
              <a:rPr dirty="0" sz="1450" spc="-10">
                <a:latin typeface="Times New Roman"/>
                <a:cs typeface="Times New Roman"/>
              </a:rPr>
              <a:t>those  great institutions for which England is justly famous, </a:t>
            </a:r>
            <a:r>
              <a:rPr dirty="0" sz="1450" spc="-35">
                <a:latin typeface="Times New Roman"/>
                <a:cs typeface="Times New Roman"/>
              </a:rPr>
              <a:t>Mr. </a:t>
            </a:r>
            <a:r>
              <a:rPr dirty="0" sz="1450" spc="-10">
                <a:latin typeface="Times New Roman"/>
                <a:cs typeface="Times New Roman"/>
              </a:rPr>
              <a:t>Harry Hartley had  received the ordinary education </a:t>
            </a:r>
            <a:r>
              <a:rPr dirty="0" sz="1450" spc="-5">
                <a:latin typeface="Times New Roman"/>
                <a:cs typeface="Times New Roman"/>
              </a:rPr>
              <a:t>of a </a:t>
            </a:r>
            <a:r>
              <a:rPr dirty="0" sz="1450" spc="-10">
                <a:latin typeface="Times New Roman"/>
                <a:cs typeface="Times New Roman"/>
              </a:rPr>
              <a:t>gentleman. At that period, </a:t>
            </a:r>
            <a:r>
              <a:rPr dirty="0" sz="1450" spc="-5">
                <a:latin typeface="Times New Roman"/>
                <a:cs typeface="Times New Roman"/>
              </a:rPr>
              <a:t>he </a:t>
            </a:r>
            <a:r>
              <a:rPr dirty="0" sz="1450" spc="-10">
                <a:latin typeface="Times New Roman"/>
                <a:cs typeface="Times New Roman"/>
              </a:rPr>
              <a:t>manifested  </a:t>
            </a:r>
            <a:r>
              <a:rPr dirty="0" sz="1450" spc="-5">
                <a:latin typeface="Times New Roman"/>
                <a:cs typeface="Times New Roman"/>
              </a:rPr>
              <a:t>a </a:t>
            </a:r>
            <a:r>
              <a:rPr dirty="0" sz="1450" spc="-10">
                <a:latin typeface="Times New Roman"/>
                <a:cs typeface="Times New Roman"/>
              </a:rPr>
              <a:t>remarkable distaste for study; and his only surviving parent being both weak  and ignorant, </a:t>
            </a:r>
            <a:r>
              <a:rPr dirty="0" sz="1450" spc="-5">
                <a:latin typeface="Times New Roman"/>
                <a:cs typeface="Times New Roman"/>
              </a:rPr>
              <a:t>he </a:t>
            </a:r>
            <a:r>
              <a:rPr dirty="0" sz="1450" spc="-10">
                <a:latin typeface="Times New Roman"/>
                <a:cs typeface="Times New Roman"/>
              </a:rPr>
              <a:t>was permitted thenceforward to spend his time in the  attainment </a:t>
            </a:r>
            <a:r>
              <a:rPr dirty="0" sz="1450" spc="-5">
                <a:latin typeface="Times New Roman"/>
                <a:cs typeface="Times New Roman"/>
              </a:rPr>
              <a:t>of </a:t>
            </a:r>
            <a:r>
              <a:rPr dirty="0" sz="1450" spc="-10">
                <a:latin typeface="Times New Roman"/>
                <a:cs typeface="Times New Roman"/>
              </a:rPr>
              <a:t>petty and purely elegant accomplishments. </a:t>
            </a:r>
            <a:r>
              <a:rPr dirty="0" sz="1450" spc="-45">
                <a:latin typeface="Times New Roman"/>
                <a:cs typeface="Times New Roman"/>
              </a:rPr>
              <a:t>Two </a:t>
            </a:r>
            <a:r>
              <a:rPr dirty="0" sz="1450" spc="-10">
                <a:latin typeface="Times New Roman"/>
                <a:cs typeface="Times New Roman"/>
              </a:rPr>
              <a:t>years </a:t>
            </a:r>
            <a:r>
              <a:rPr dirty="0" sz="1450" spc="-20">
                <a:latin typeface="Times New Roman"/>
                <a:cs typeface="Times New Roman"/>
              </a:rPr>
              <a:t>later, </a:t>
            </a:r>
            <a:r>
              <a:rPr dirty="0" sz="1450" spc="-5">
                <a:latin typeface="Times New Roman"/>
                <a:cs typeface="Times New Roman"/>
              </a:rPr>
              <a:t>he  </a:t>
            </a:r>
            <a:r>
              <a:rPr dirty="0" sz="1450" spc="-10">
                <a:latin typeface="Times New Roman"/>
                <a:cs typeface="Times New Roman"/>
              </a:rPr>
              <a:t>was</a:t>
            </a:r>
            <a:r>
              <a:rPr dirty="0" sz="1450" spc="20">
                <a:latin typeface="Times New Roman"/>
                <a:cs typeface="Times New Roman"/>
              </a:rPr>
              <a:t> </a:t>
            </a:r>
            <a:r>
              <a:rPr dirty="0" sz="1450" spc="-10">
                <a:latin typeface="Times New Roman"/>
                <a:cs typeface="Times New Roman"/>
              </a:rPr>
              <a:t>left</a:t>
            </a:r>
            <a:r>
              <a:rPr dirty="0" sz="1450" spc="25">
                <a:latin typeface="Times New Roman"/>
                <a:cs typeface="Times New Roman"/>
              </a:rPr>
              <a:t> </a:t>
            </a:r>
            <a:r>
              <a:rPr dirty="0" sz="1450" spc="-10">
                <a:latin typeface="Times New Roman"/>
                <a:cs typeface="Times New Roman"/>
              </a:rPr>
              <a:t>an</a:t>
            </a:r>
            <a:r>
              <a:rPr dirty="0" sz="1450" spc="30">
                <a:latin typeface="Times New Roman"/>
                <a:cs typeface="Times New Roman"/>
              </a:rPr>
              <a:t> </a:t>
            </a:r>
            <a:r>
              <a:rPr dirty="0" sz="1450" spc="-10">
                <a:latin typeface="Times New Roman"/>
                <a:cs typeface="Times New Roman"/>
              </a:rPr>
              <a:t>orphan</a:t>
            </a:r>
            <a:r>
              <a:rPr dirty="0" sz="1450" spc="2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almost</a:t>
            </a:r>
            <a:r>
              <a:rPr dirty="0" sz="1450" spc="20">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20">
                <a:latin typeface="Times New Roman"/>
                <a:cs typeface="Times New Roman"/>
              </a:rPr>
              <a:t>beggar.</a:t>
            </a:r>
            <a:r>
              <a:rPr dirty="0" sz="1450" spc="30">
                <a:latin typeface="Times New Roman"/>
                <a:cs typeface="Times New Roman"/>
              </a:rPr>
              <a:t> </a:t>
            </a:r>
            <a:r>
              <a:rPr dirty="0" sz="1450" spc="-10">
                <a:latin typeface="Times New Roman"/>
                <a:cs typeface="Times New Roman"/>
              </a:rPr>
              <a:t>For</a:t>
            </a:r>
            <a:r>
              <a:rPr dirty="0" sz="1450" spc="25">
                <a:latin typeface="Times New Roman"/>
                <a:cs typeface="Times New Roman"/>
              </a:rPr>
              <a:t> </a:t>
            </a:r>
            <a:r>
              <a:rPr dirty="0" sz="1450" spc="-10">
                <a:latin typeface="Times New Roman"/>
                <a:cs typeface="Times New Roman"/>
              </a:rPr>
              <a:t>all</a:t>
            </a:r>
            <a:r>
              <a:rPr dirty="0" sz="1450" spc="25">
                <a:latin typeface="Times New Roman"/>
                <a:cs typeface="Times New Roman"/>
              </a:rPr>
              <a:t> </a:t>
            </a:r>
            <a:r>
              <a:rPr dirty="0" sz="1450" spc="-10">
                <a:latin typeface="Times New Roman"/>
                <a:cs typeface="Times New Roman"/>
              </a:rPr>
              <a:t>active</a:t>
            </a:r>
            <a:r>
              <a:rPr dirty="0" sz="1450" spc="30">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10">
                <a:latin typeface="Times New Roman"/>
                <a:cs typeface="Times New Roman"/>
              </a:rPr>
              <a:t>industrious</a:t>
            </a:r>
            <a:r>
              <a:rPr dirty="0" sz="1450" spc="30">
                <a:latin typeface="Times New Roman"/>
                <a:cs typeface="Times New Roman"/>
              </a:rPr>
              <a:t> </a:t>
            </a:r>
            <a:r>
              <a:rPr dirty="0" sz="1450" spc="-10">
                <a:latin typeface="Times New Roman"/>
                <a:cs typeface="Times New Roman"/>
              </a:rPr>
              <a:t>pursuits,</a:t>
            </a:r>
            <a:endParaRPr sz="14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Harry was unfitted alike </a:t>
            </a:r>
            <a:r>
              <a:rPr dirty="0" sz="1450" spc="-5">
                <a:latin typeface="Times New Roman"/>
                <a:cs typeface="Times New Roman"/>
              </a:rPr>
              <a:t>by </a:t>
            </a:r>
            <a:r>
              <a:rPr dirty="0" sz="1450" spc="-10">
                <a:latin typeface="Times New Roman"/>
                <a:cs typeface="Times New Roman"/>
              </a:rPr>
              <a:t>nature and training. He could sing romantic ditties,  and accompany himself with discretion </a:t>
            </a:r>
            <a:r>
              <a:rPr dirty="0" sz="1450" spc="-5">
                <a:latin typeface="Times New Roman"/>
                <a:cs typeface="Times New Roman"/>
              </a:rPr>
              <a:t>on </a:t>
            </a:r>
            <a:r>
              <a:rPr dirty="0" sz="1450" spc="-10">
                <a:latin typeface="Times New Roman"/>
                <a:cs typeface="Times New Roman"/>
              </a:rPr>
              <a:t>the piano;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graceful  although </a:t>
            </a:r>
            <a:r>
              <a:rPr dirty="0" sz="1450" spc="-5">
                <a:latin typeface="Times New Roman"/>
                <a:cs typeface="Times New Roman"/>
              </a:rPr>
              <a:t>a </a:t>
            </a:r>
            <a:r>
              <a:rPr dirty="0" sz="1450" spc="-10">
                <a:latin typeface="Times New Roman"/>
                <a:cs typeface="Times New Roman"/>
              </a:rPr>
              <a:t>timid cavalier;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pronounced taste for chess; and nature had  sent him into the world with </a:t>
            </a:r>
            <a:r>
              <a:rPr dirty="0" sz="1450" spc="-5">
                <a:latin typeface="Times New Roman"/>
                <a:cs typeface="Times New Roman"/>
              </a:rPr>
              <a:t>one of </a:t>
            </a:r>
            <a:r>
              <a:rPr dirty="0" sz="1450" spc="-10">
                <a:latin typeface="Times New Roman"/>
                <a:cs typeface="Times New Roman"/>
              </a:rPr>
              <a:t>the most engaging exteriors that can well  </a:t>
            </a:r>
            <a:r>
              <a:rPr dirty="0" sz="1450" spc="-5">
                <a:latin typeface="Times New Roman"/>
                <a:cs typeface="Times New Roman"/>
              </a:rPr>
              <a:t>be </a:t>
            </a:r>
            <a:r>
              <a:rPr dirty="0" sz="1450" spc="-10">
                <a:latin typeface="Times New Roman"/>
                <a:cs typeface="Times New Roman"/>
              </a:rPr>
              <a:t>fancied. Blond and </a:t>
            </a:r>
            <a:r>
              <a:rPr dirty="0" sz="1450" spc="-5">
                <a:latin typeface="Times New Roman"/>
                <a:cs typeface="Times New Roman"/>
              </a:rPr>
              <a:t>pink, </a:t>
            </a:r>
            <a:r>
              <a:rPr dirty="0" sz="1450" spc="-10">
                <a:latin typeface="Times New Roman"/>
                <a:cs typeface="Times New Roman"/>
              </a:rPr>
              <a:t>with dove's eyes and </a:t>
            </a:r>
            <a:r>
              <a:rPr dirty="0" sz="1450" spc="-5">
                <a:latin typeface="Times New Roman"/>
                <a:cs typeface="Times New Roman"/>
              </a:rPr>
              <a:t>a </a:t>
            </a:r>
            <a:r>
              <a:rPr dirty="0" sz="1450" spc="-10">
                <a:latin typeface="Times New Roman"/>
                <a:cs typeface="Times New Roman"/>
              </a:rPr>
              <a:t>gentle smile, </a:t>
            </a:r>
            <a:r>
              <a:rPr dirty="0" sz="1450" spc="-5">
                <a:latin typeface="Times New Roman"/>
                <a:cs typeface="Times New Roman"/>
              </a:rPr>
              <a:t>he </a:t>
            </a:r>
            <a:r>
              <a:rPr dirty="0" sz="1450" spc="-10">
                <a:latin typeface="Times New Roman"/>
                <a:cs typeface="Times New Roman"/>
              </a:rPr>
              <a:t>had an air  </a:t>
            </a:r>
            <a:r>
              <a:rPr dirty="0" sz="1450" spc="-5">
                <a:latin typeface="Times New Roman"/>
                <a:cs typeface="Times New Roman"/>
              </a:rPr>
              <a:t>of </a:t>
            </a:r>
            <a:r>
              <a:rPr dirty="0" sz="1450" spc="-10">
                <a:latin typeface="Times New Roman"/>
                <a:cs typeface="Times New Roman"/>
              </a:rPr>
              <a:t>agreeable tenderness and </a:t>
            </a:r>
            <a:r>
              <a:rPr dirty="0" sz="1450" spc="-20">
                <a:latin typeface="Times New Roman"/>
                <a:cs typeface="Times New Roman"/>
              </a:rPr>
              <a:t>melancholy,</a:t>
            </a:r>
            <a:r>
              <a:rPr dirty="0" sz="1450" spc="320">
                <a:latin typeface="Times New Roman"/>
                <a:cs typeface="Times New Roman"/>
              </a:rPr>
              <a:t> </a:t>
            </a:r>
            <a:r>
              <a:rPr dirty="0" sz="1450" spc="-10">
                <a:latin typeface="Times New Roman"/>
                <a:cs typeface="Times New Roman"/>
              </a:rPr>
              <a:t>and the most submissive and  caressing manners. But when all is said,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the man to lead armaments  </a:t>
            </a:r>
            <a:r>
              <a:rPr dirty="0" sz="1450" spc="-5">
                <a:latin typeface="Times New Roman"/>
                <a:cs typeface="Times New Roman"/>
              </a:rPr>
              <a:t>of </a:t>
            </a:r>
            <a:r>
              <a:rPr dirty="0" sz="1450" spc="-25">
                <a:latin typeface="Times New Roman"/>
                <a:cs typeface="Times New Roman"/>
              </a:rPr>
              <a:t>war, </a:t>
            </a:r>
            <a:r>
              <a:rPr dirty="0" sz="1450" spc="-5">
                <a:latin typeface="Times New Roman"/>
                <a:cs typeface="Times New Roman"/>
              </a:rPr>
              <a:t>or </a:t>
            </a:r>
            <a:r>
              <a:rPr dirty="0" sz="1450" spc="-10">
                <a:latin typeface="Times New Roman"/>
                <a:cs typeface="Times New Roman"/>
              </a:rPr>
              <a:t>direct the councils </a:t>
            </a:r>
            <a:r>
              <a:rPr dirty="0" sz="1450" spc="-5">
                <a:latin typeface="Times New Roman"/>
                <a:cs typeface="Times New Roman"/>
              </a:rPr>
              <a:t>of a</a:t>
            </a:r>
            <a:r>
              <a:rPr dirty="0" sz="1450" spc="25">
                <a:latin typeface="Times New Roman"/>
                <a:cs typeface="Times New Roman"/>
              </a:rPr>
              <a:t> </a:t>
            </a:r>
            <a:r>
              <a:rPr dirty="0" sz="1450" spc="-10">
                <a:latin typeface="Times New Roman"/>
                <a:cs typeface="Times New Roman"/>
              </a:rPr>
              <a:t>State.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 fortunate chance and some influence obtained for </a:t>
            </a:r>
            <a:r>
              <a:rPr dirty="0" sz="1450" spc="-25">
                <a:latin typeface="Times New Roman"/>
                <a:cs typeface="Times New Roman"/>
              </a:rPr>
              <a:t>Harry, </a:t>
            </a:r>
            <a:r>
              <a:rPr dirty="0" sz="1450" spc="-10">
                <a:latin typeface="Times New Roman"/>
                <a:cs typeface="Times New Roman"/>
              </a:rPr>
              <a:t>at the time </a:t>
            </a:r>
            <a:r>
              <a:rPr dirty="0" sz="1450" spc="-5">
                <a:latin typeface="Times New Roman"/>
                <a:cs typeface="Times New Roman"/>
              </a:rPr>
              <a:t>of </a:t>
            </a:r>
            <a:r>
              <a:rPr dirty="0" sz="1450" spc="-10">
                <a:latin typeface="Times New Roman"/>
                <a:cs typeface="Times New Roman"/>
              </a:rPr>
              <a:t>his  bereavement, the position </a:t>
            </a:r>
            <a:r>
              <a:rPr dirty="0" sz="1450" spc="-5">
                <a:latin typeface="Times New Roman"/>
                <a:cs typeface="Times New Roman"/>
              </a:rPr>
              <a:t>of </a:t>
            </a:r>
            <a:r>
              <a:rPr dirty="0" sz="1450" spc="-10">
                <a:latin typeface="Times New Roman"/>
                <a:cs typeface="Times New Roman"/>
              </a:rPr>
              <a:t>private secretary to Major-General Sir Thomas  </a:t>
            </a:r>
            <a:r>
              <a:rPr dirty="0" sz="1450" spc="-30">
                <a:latin typeface="Times New Roman"/>
                <a:cs typeface="Times New Roman"/>
              </a:rPr>
              <a:t>Vandeleur, </a:t>
            </a:r>
            <a:r>
              <a:rPr dirty="0" sz="1450" spc="-10">
                <a:latin typeface="Times New Roman"/>
                <a:cs typeface="Times New Roman"/>
              </a:rPr>
              <a:t>C.B. Sir Thomas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25">
                <a:latin typeface="Times New Roman"/>
                <a:cs typeface="Times New Roman"/>
              </a:rPr>
              <a:t>sixty, </a:t>
            </a:r>
            <a:r>
              <a:rPr dirty="0" sz="1450" spc="-10">
                <a:latin typeface="Times New Roman"/>
                <a:cs typeface="Times New Roman"/>
              </a:rPr>
              <a:t>loud-spoken, boisterous, and  domineering. For some reason, some service the nature </a:t>
            </a:r>
            <a:r>
              <a:rPr dirty="0" sz="1450" spc="-5">
                <a:latin typeface="Times New Roman"/>
                <a:cs typeface="Times New Roman"/>
              </a:rPr>
              <a:t>of </a:t>
            </a:r>
            <a:r>
              <a:rPr dirty="0" sz="1450" spc="-10">
                <a:latin typeface="Times New Roman"/>
                <a:cs typeface="Times New Roman"/>
              </a:rPr>
              <a:t>which had been  often whispered and repeatedly denied, the Rajah </a:t>
            </a:r>
            <a:r>
              <a:rPr dirty="0" sz="1450" spc="-5">
                <a:latin typeface="Times New Roman"/>
                <a:cs typeface="Times New Roman"/>
              </a:rPr>
              <a:t>of </a:t>
            </a:r>
            <a:r>
              <a:rPr dirty="0" sz="1450" spc="-10">
                <a:latin typeface="Times New Roman"/>
                <a:cs typeface="Times New Roman"/>
              </a:rPr>
              <a:t>Kashgar had presented  this </a:t>
            </a:r>
            <a:r>
              <a:rPr dirty="0" sz="1450" spc="-15">
                <a:latin typeface="Times New Roman"/>
                <a:cs typeface="Times New Roman"/>
              </a:rPr>
              <a:t>officer </a:t>
            </a:r>
            <a:r>
              <a:rPr dirty="0" sz="1450" spc="-10">
                <a:latin typeface="Times New Roman"/>
                <a:cs typeface="Times New Roman"/>
              </a:rPr>
              <a:t>with the sixth known diamond </a:t>
            </a:r>
            <a:r>
              <a:rPr dirty="0" sz="1450" spc="-5">
                <a:latin typeface="Times New Roman"/>
                <a:cs typeface="Times New Roman"/>
              </a:rPr>
              <a:t>of </a:t>
            </a:r>
            <a:r>
              <a:rPr dirty="0" sz="1450" spc="-10">
                <a:latin typeface="Times New Roman"/>
                <a:cs typeface="Times New Roman"/>
              </a:rPr>
              <a:t>the world. The gift transformed  General </a:t>
            </a:r>
            <a:r>
              <a:rPr dirty="0" sz="1450" spc="-25">
                <a:latin typeface="Times New Roman"/>
                <a:cs typeface="Times New Roman"/>
              </a:rPr>
              <a:t>Vandeleur </a:t>
            </a:r>
            <a:r>
              <a:rPr dirty="0" sz="1450" spc="-10">
                <a:latin typeface="Times New Roman"/>
                <a:cs typeface="Times New Roman"/>
              </a:rPr>
              <a:t>from </a:t>
            </a:r>
            <a:r>
              <a:rPr dirty="0" sz="1450" spc="-5">
                <a:latin typeface="Times New Roman"/>
                <a:cs typeface="Times New Roman"/>
              </a:rPr>
              <a:t>a poor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wealthy man, from an obscure and  unpopular soldier into </a:t>
            </a:r>
            <a:r>
              <a:rPr dirty="0" sz="1450" spc="-5">
                <a:latin typeface="Times New Roman"/>
                <a:cs typeface="Times New Roman"/>
              </a:rPr>
              <a:t>one of </a:t>
            </a:r>
            <a:r>
              <a:rPr dirty="0" sz="1450" spc="-10">
                <a:latin typeface="Times New Roman"/>
                <a:cs typeface="Times New Roman"/>
              </a:rPr>
              <a:t>the lions </a:t>
            </a:r>
            <a:r>
              <a:rPr dirty="0" sz="1450" spc="-5">
                <a:latin typeface="Times New Roman"/>
                <a:cs typeface="Times New Roman"/>
              </a:rPr>
              <a:t>of </a:t>
            </a:r>
            <a:r>
              <a:rPr dirty="0" sz="1450" spc="-10">
                <a:latin typeface="Times New Roman"/>
                <a:cs typeface="Times New Roman"/>
              </a:rPr>
              <a:t>London society; the possessor </a:t>
            </a:r>
            <a:r>
              <a:rPr dirty="0" sz="1450" spc="-5">
                <a:latin typeface="Times New Roman"/>
                <a:cs typeface="Times New Roman"/>
              </a:rPr>
              <a:t>of </a:t>
            </a:r>
            <a:r>
              <a:rPr dirty="0" sz="1450" spc="-10">
                <a:latin typeface="Times New Roman"/>
                <a:cs typeface="Times New Roman"/>
              </a:rPr>
              <a:t>the  Rajah's Diamond was welcome in the most exclusive circles; and </a:t>
            </a:r>
            <a:r>
              <a:rPr dirty="0" sz="1450" spc="-5">
                <a:latin typeface="Times New Roman"/>
                <a:cs typeface="Times New Roman"/>
              </a:rPr>
              <a:t>he </a:t>
            </a:r>
            <a:r>
              <a:rPr dirty="0" sz="1450" spc="-10">
                <a:latin typeface="Times New Roman"/>
                <a:cs typeface="Times New Roman"/>
              </a:rPr>
              <a:t>had found  </a:t>
            </a:r>
            <a:r>
              <a:rPr dirty="0" sz="1450" spc="-5">
                <a:latin typeface="Times New Roman"/>
                <a:cs typeface="Times New Roman"/>
              </a:rPr>
              <a:t>a </a:t>
            </a:r>
            <a:r>
              <a:rPr dirty="0" sz="1450" spc="-25">
                <a:latin typeface="Times New Roman"/>
                <a:cs typeface="Times New Roman"/>
              </a:rPr>
              <a:t>lady, </a:t>
            </a:r>
            <a:r>
              <a:rPr dirty="0" sz="1450" spc="-5">
                <a:latin typeface="Times New Roman"/>
                <a:cs typeface="Times New Roman"/>
              </a:rPr>
              <a:t>young, </a:t>
            </a:r>
            <a:r>
              <a:rPr dirty="0" sz="1450" spc="-10">
                <a:latin typeface="Times New Roman"/>
                <a:cs typeface="Times New Roman"/>
              </a:rPr>
              <a:t>beautiful, and well-born, who was willing to call the diamond  hers even at the price </a:t>
            </a:r>
            <a:r>
              <a:rPr dirty="0" sz="1450" spc="-5">
                <a:latin typeface="Times New Roman"/>
                <a:cs typeface="Times New Roman"/>
              </a:rPr>
              <a:t>of </a:t>
            </a:r>
            <a:r>
              <a:rPr dirty="0" sz="1450" spc="-10">
                <a:latin typeface="Times New Roman"/>
                <a:cs typeface="Times New Roman"/>
              </a:rPr>
              <a:t>marriage with Sir Thomas </a:t>
            </a:r>
            <a:r>
              <a:rPr dirty="0" sz="1450" spc="-35">
                <a:latin typeface="Times New Roman"/>
                <a:cs typeface="Times New Roman"/>
              </a:rPr>
              <a:t>Vandeleur. </a:t>
            </a:r>
            <a:r>
              <a:rPr dirty="0" sz="1450" spc="-10">
                <a:latin typeface="Times New Roman"/>
                <a:cs typeface="Times New Roman"/>
              </a:rPr>
              <a:t>It was  commonly said at the time that, as like draws to like, </a:t>
            </a:r>
            <a:r>
              <a:rPr dirty="0" sz="1450" spc="-5">
                <a:latin typeface="Times New Roman"/>
                <a:cs typeface="Times New Roman"/>
              </a:rPr>
              <a:t>one </a:t>
            </a:r>
            <a:r>
              <a:rPr dirty="0" sz="1450" spc="-10">
                <a:latin typeface="Times New Roman"/>
                <a:cs typeface="Times New Roman"/>
              </a:rPr>
              <a:t>jewel had attracted  another; certainly Lady </a:t>
            </a:r>
            <a:r>
              <a:rPr dirty="0" sz="1450" spc="-25">
                <a:latin typeface="Times New Roman"/>
                <a:cs typeface="Times New Roman"/>
              </a:rPr>
              <a:t>Vandeleur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gem </a:t>
            </a:r>
            <a:r>
              <a:rPr dirty="0" sz="1450" spc="-5">
                <a:latin typeface="Times New Roman"/>
                <a:cs typeface="Times New Roman"/>
              </a:rPr>
              <a:t>of </a:t>
            </a:r>
            <a:r>
              <a:rPr dirty="0" sz="1450" spc="-10">
                <a:latin typeface="Times New Roman"/>
                <a:cs typeface="Times New Roman"/>
              </a:rPr>
              <a:t>the finest water in  her own person, </a:t>
            </a:r>
            <a:r>
              <a:rPr dirty="0" sz="1450" spc="-5">
                <a:latin typeface="Times New Roman"/>
                <a:cs typeface="Times New Roman"/>
              </a:rPr>
              <a:t>but </a:t>
            </a:r>
            <a:r>
              <a:rPr dirty="0" sz="1450" spc="-10">
                <a:latin typeface="Times New Roman"/>
                <a:cs typeface="Times New Roman"/>
              </a:rPr>
              <a:t>she showed herself to the world in </a:t>
            </a:r>
            <a:r>
              <a:rPr dirty="0" sz="1450" spc="-5">
                <a:latin typeface="Times New Roman"/>
                <a:cs typeface="Times New Roman"/>
              </a:rPr>
              <a:t>a </a:t>
            </a:r>
            <a:r>
              <a:rPr dirty="0" sz="1450" spc="-10">
                <a:latin typeface="Times New Roman"/>
                <a:cs typeface="Times New Roman"/>
              </a:rPr>
              <a:t>very costly setting;  and she was considered </a:t>
            </a:r>
            <a:r>
              <a:rPr dirty="0" sz="1450" spc="-5">
                <a:latin typeface="Times New Roman"/>
                <a:cs typeface="Times New Roman"/>
              </a:rPr>
              <a:t>by </a:t>
            </a:r>
            <a:r>
              <a:rPr dirty="0" sz="1450" spc="-10">
                <a:latin typeface="Times New Roman"/>
                <a:cs typeface="Times New Roman"/>
              </a:rPr>
              <a:t>many respectable authorities, as </a:t>
            </a:r>
            <a:r>
              <a:rPr dirty="0" sz="1450" spc="-5">
                <a:latin typeface="Times New Roman"/>
                <a:cs typeface="Times New Roman"/>
              </a:rPr>
              <a:t>one </a:t>
            </a:r>
            <a:r>
              <a:rPr dirty="0" sz="1450" spc="-10">
                <a:latin typeface="Times New Roman"/>
                <a:cs typeface="Times New Roman"/>
              </a:rPr>
              <a:t>among the  three </a:t>
            </a:r>
            <a:r>
              <a:rPr dirty="0" sz="1450" spc="-5">
                <a:latin typeface="Times New Roman"/>
                <a:cs typeface="Times New Roman"/>
              </a:rPr>
              <a:t>or </a:t>
            </a:r>
            <a:r>
              <a:rPr dirty="0" sz="1450" spc="-10">
                <a:latin typeface="Times New Roman"/>
                <a:cs typeface="Times New Roman"/>
              </a:rPr>
              <a:t>four best dressed women in</a:t>
            </a:r>
            <a:r>
              <a:rPr dirty="0" sz="1450" spc="20">
                <a:latin typeface="Times New Roman"/>
                <a:cs typeface="Times New Roman"/>
              </a:rPr>
              <a:t> </a:t>
            </a:r>
            <a:r>
              <a:rPr dirty="0" sz="1450" spc="-10">
                <a:latin typeface="Times New Roman"/>
                <a:cs typeface="Times New Roman"/>
              </a:rPr>
              <a:t>England.</a:t>
            </a:r>
            <a:endParaRPr sz="1450">
              <a:latin typeface="Times New Roman"/>
              <a:cs typeface="Times New Roman"/>
            </a:endParaRPr>
          </a:p>
          <a:p>
            <a:pPr algn="just" marL="12700" marR="5715">
              <a:lnSpc>
                <a:spcPts val="1730"/>
              </a:lnSpc>
              <a:spcBef>
                <a:spcPts val="840"/>
              </a:spcBef>
            </a:pPr>
            <a:r>
              <a:rPr dirty="0" sz="1450" spc="-10">
                <a:latin typeface="Times New Roman"/>
                <a:cs typeface="Times New Roman"/>
              </a:rPr>
              <a:t>Harry's duty as secretary was </a:t>
            </a:r>
            <a:r>
              <a:rPr dirty="0" sz="1450" spc="-5">
                <a:latin typeface="Times New Roman"/>
                <a:cs typeface="Times New Roman"/>
              </a:rPr>
              <a:t>not </a:t>
            </a:r>
            <a:r>
              <a:rPr dirty="0" sz="1450" spc="-10">
                <a:latin typeface="Times New Roman"/>
                <a:cs typeface="Times New Roman"/>
              </a:rPr>
              <a:t>particularly onerous;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dislike for  all prolonged work; it gave him pain to ink his lingers; and the charms </a:t>
            </a:r>
            <a:r>
              <a:rPr dirty="0" sz="1450" spc="-5">
                <a:latin typeface="Times New Roman"/>
                <a:cs typeface="Times New Roman"/>
              </a:rPr>
              <a:t>of </a:t>
            </a:r>
            <a:r>
              <a:rPr dirty="0" sz="1450" spc="-10">
                <a:latin typeface="Times New Roman"/>
                <a:cs typeface="Times New Roman"/>
              </a:rPr>
              <a:t>Lady  </a:t>
            </a:r>
            <a:r>
              <a:rPr dirty="0" sz="1450" spc="-25">
                <a:latin typeface="Times New Roman"/>
                <a:cs typeface="Times New Roman"/>
              </a:rPr>
              <a:t>Vandeleur </a:t>
            </a:r>
            <a:r>
              <a:rPr dirty="0" sz="1450" spc="-10">
                <a:latin typeface="Times New Roman"/>
                <a:cs typeface="Times New Roman"/>
              </a:rPr>
              <a:t>and her toilettes drew him often from the library to the </a:t>
            </a:r>
            <a:r>
              <a:rPr dirty="0" sz="1450" spc="-20">
                <a:latin typeface="Times New Roman"/>
                <a:cs typeface="Times New Roman"/>
              </a:rPr>
              <a:t>boudoir. </a:t>
            </a:r>
            <a:r>
              <a:rPr dirty="0" sz="1450" spc="-10">
                <a:latin typeface="Times New Roman"/>
                <a:cs typeface="Times New Roman"/>
              </a:rPr>
              <a:t>He  had the prettiest ways among women, could talk fashions with enjoyment, and  was never more happy than when criticising </a:t>
            </a:r>
            <a:r>
              <a:rPr dirty="0" sz="1450" spc="-5">
                <a:latin typeface="Times New Roman"/>
                <a:cs typeface="Times New Roman"/>
              </a:rPr>
              <a:t>a </a:t>
            </a:r>
            <a:r>
              <a:rPr dirty="0" sz="1450" spc="-10">
                <a:latin typeface="Times New Roman"/>
                <a:cs typeface="Times New Roman"/>
              </a:rPr>
              <a:t>shade </a:t>
            </a:r>
            <a:r>
              <a:rPr dirty="0" sz="1450" spc="-5">
                <a:latin typeface="Times New Roman"/>
                <a:cs typeface="Times New Roman"/>
              </a:rPr>
              <a:t>of </a:t>
            </a:r>
            <a:r>
              <a:rPr dirty="0" sz="1450" spc="-10">
                <a:latin typeface="Times New Roman"/>
                <a:cs typeface="Times New Roman"/>
              </a:rPr>
              <a:t>ribbon, </a:t>
            </a:r>
            <a:r>
              <a:rPr dirty="0" sz="1450" spc="-5">
                <a:latin typeface="Times New Roman"/>
                <a:cs typeface="Times New Roman"/>
              </a:rPr>
              <a:t>or </a:t>
            </a:r>
            <a:r>
              <a:rPr dirty="0" sz="1450" spc="-10">
                <a:latin typeface="Times New Roman"/>
                <a:cs typeface="Times New Roman"/>
              </a:rPr>
              <a:t>running </a:t>
            </a:r>
            <a:r>
              <a:rPr dirty="0" sz="1450" spc="-5">
                <a:latin typeface="Times New Roman"/>
                <a:cs typeface="Times New Roman"/>
              </a:rPr>
              <a:t>on  </a:t>
            </a:r>
            <a:r>
              <a:rPr dirty="0" sz="1450" spc="-10">
                <a:latin typeface="Times New Roman"/>
                <a:cs typeface="Times New Roman"/>
              </a:rPr>
              <a:t>an errand to the milliner's. In short, Sir Thomas's correspondence fell into  pitiful arrears, and my Lady had another lady's</a:t>
            </a:r>
            <a:r>
              <a:rPr dirty="0" sz="1450" spc="35">
                <a:latin typeface="Times New Roman"/>
                <a:cs typeface="Times New Roman"/>
              </a:rPr>
              <a:t> </a:t>
            </a:r>
            <a:r>
              <a:rPr dirty="0" sz="1450" spc="-10">
                <a:latin typeface="Times New Roman"/>
                <a:cs typeface="Times New Roman"/>
              </a:rPr>
              <a:t>maid.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At last the General, who was </a:t>
            </a:r>
            <a:r>
              <a:rPr dirty="0" sz="1450" spc="-5">
                <a:latin typeface="Times New Roman"/>
                <a:cs typeface="Times New Roman"/>
              </a:rPr>
              <a:t>one of </a:t>
            </a:r>
            <a:r>
              <a:rPr dirty="0" sz="1450" spc="-10">
                <a:latin typeface="Times New Roman"/>
                <a:cs typeface="Times New Roman"/>
              </a:rPr>
              <a:t>the least patient </a:t>
            </a:r>
            <a:r>
              <a:rPr dirty="0" sz="1450" spc="-5">
                <a:latin typeface="Times New Roman"/>
                <a:cs typeface="Times New Roman"/>
              </a:rPr>
              <a:t>of </a:t>
            </a:r>
            <a:r>
              <a:rPr dirty="0" sz="1450" spc="-10">
                <a:latin typeface="Times New Roman"/>
                <a:cs typeface="Times New Roman"/>
              </a:rPr>
              <a:t>military commanders,  arose from his place in </a:t>
            </a:r>
            <a:r>
              <a:rPr dirty="0" sz="1450" spc="-5">
                <a:latin typeface="Times New Roman"/>
                <a:cs typeface="Times New Roman"/>
              </a:rPr>
              <a:t>a </a:t>
            </a:r>
            <a:r>
              <a:rPr dirty="0" sz="1450" spc="-10">
                <a:latin typeface="Times New Roman"/>
                <a:cs typeface="Times New Roman"/>
              </a:rPr>
              <a:t>violent access </a:t>
            </a:r>
            <a:r>
              <a:rPr dirty="0" sz="1450" spc="-5">
                <a:latin typeface="Times New Roman"/>
                <a:cs typeface="Times New Roman"/>
              </a:rPr>
              <a:t>of </a:t>
            </a:r>
            <a:r>
              <a:rPr dirty="0" sz="1450" spc="-10">
                <a:latin typeface="Times New Roman"/>
                <a:cs typeface="Times New Roman"/>
              </a:rPr>
              <a:t>passion, and indicated to his  secretary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further need for his services, with </a:t>
            </a:r>
            <a:r>
              <a:rPr dirty="0" sz="1450" spc="-5">
                <a:latin typeface="Times New Roman"/>
                <a:cs typeface="Times New Roman"/>
              </a:rPr>
              <a:t>one of </a:t>
            </a:r>
            <a:r>
              <a:rPr dirty="0" sz="1450" spc="-10">
                <a:latin typeface="Times New Roman"/>
                <a:cs typeface="Times New Roman"/>
              </a:rPr>
              <a:t>those  explanatory gestures which are most rarely employed between gentlemen. The  </a:t>
            </a:r>
            <a:r>
              <a:rPr dirty="0" sz="1450" spc="-5">
                <a:latin typeface="Times New Roman"/>
                <a:cs typeface="Times New Roman"/>
              </a:rPr>
              <a:t>door </a:t>
            </a:r>
            <a:r>
              <a:rPr dirty="0" sz="1450" spc="-10">
                <a:latin typeface="Times New Roman"/>
                <a:cs typeface="Times New Roman"/>
              </a:rPr>
              <a:t>being unfortunately open, </a:t>
            </a:r>
            <a:r>
              <a:rPr dirty="0" sz="1450" spc="-35">
                <a:latin typeface="Times New Roman"/>
                <a:cs typeface="Times New Roman"/>
              </a:rPr>
              <a:t>Mr. </a:t>
            </a:r>
            <a:r>
              <a:rPr dirty="0" sz="1450" spc="-10">
                <a:latin typeface="Times New Roman"/>
                <a:cs typeface="Times New Roman"/>
              </a:rPr>
              <a:t>Hartley fell downstairs head</a:t>
            </a:r>
            <a:r>
              <a:rPr dirty="0" sz="1450" spc="95">
                <a:latin typeface="Times New Roman"/>
                <a:cs typeface="Times New Roman"/>
              </a:rPr>
              <a:t> </a:t>
            </a:r>
            <a:r>
              <a:rPr dirty="0" sz="1450" spc="-10">
                <a:latin typeface="Times New Roman"/>
                <a:cs typeface="Times New Roman"/>
              </a:rPr>
              <a:t>foremost.</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He arose somewhat </a:t>
            </a:r>
            <a:r>
              <a:rPr dirty="0" sz="1450" spc="-5">
                <a:latin typeface="Times New Roman"/>
                <a:cs typeface="Times New Roman"/>
              </a:rPr>
              <a:t>hurt </a:t>
            </a:r>
            <a:r>
              <a:rPr dirty="0" sz="1450" spc="-10">
                <a:latin typeface="Times New Roman"/>
                <a:cs typeface="Times New Roman"/>
              </a:rPr>
              <a:t>and very deeply aggrieved. The life in the General's  house precisely suited him; </a:t>
            </a:r>
            <a:r>
              <a:rPr dirty="0" sz="1450" spc="-5">
                <a:latin typeface="Times New Roman"/>
                <a:cs typeface="Times New Roman"/>
              </a:rPr>
              <a:t>he </a:t>
            </a:r>
            <a:r>
              <a:rPr dirty="0" sz="1450" spc="-10">
                <a:latin typeface="Times New Roman"/>
                <a:cs typeface="Times New Roman"/>
              </a:rPr>
              <a:t>moved, </a:t>
            </a:r>
            <a:r>
              <a:rPr dirty="0" sz="1450" spc="-5">
                <a:latin typeface="Times New Roman"/>
                <a:cs typeface="Times New Roman"/>
              </a:rPr>
              <a:t>on a </a:t>
            </a:r>
            <a:r>
              <a:rPr dirty="0" sz="1450" spc="-10">
                <a:latin typeface="Times New Roman"/>
                <a:cs typeface="Times New Roman"/>
              </a:rPr>
              <a:t>more </a:t>
            </a:r>
            <a:r>
              <a:rPr dirty="0" sz="1450" spc="-5">
                <a:latin typeface="Times New Roman"/>
                <a:cs typeface="Times New Roman"/>
              </a:rPr>
              <a:t>or </a:t>
            </a:r>
            <a:r>
              <a:rPr dirty="0" sz="1450" spc="-10">
                <a:latin typeface="Times New Roman"/>
                <a:cs typeface="Times New Roman"/>
              </a:rPr>
              <a:t>less doubtful footing, in  very genteel </a:t>
            </a:r>
            <a:r>
              <a:rPr dirty="0" sz="1450" spc="-20">
                <a:latin typeface="Times New Roman"/>
                <a:cs typeface="Times New Roman"/>
              </a:rPr>
              <a:t>company, </a:t>
            </a:r>
            <a:r>
              <a:rPr dirty="0" sz="1450" spc="-5">
                <a:latin typeface="Times New Roman"/>
                <a:cs typeface="Times New Roman"/>
              </a:rPr>
              <a:t>he </a:t>
            </a:r>
            <a:r>
              <a:rPr dirty="0" sz="1450" spc="-10">
                <a:latin typeface="Times New Roman"/>
                <a:cs typeface="Times New Roman"/>
              </a:rPr>
              <a:t>did little, </a:t>
            </a:r>
            <a:r>
              <a:rPr dirty="0" sz="1450" spc="-5">
                <a:latin typeface="Times New Roman"/>
                <a:cs typeface="Times New Roman"/>
              </a:rPr>
              <a:t>he </a:t>
            </a:r>
            <a:r>
              <a:rPr dirty="0" sz="1450" spc="-10">
                <a:latin typeface="Times New Roman"/>
                <a:cs typeface="Times New Roman"/>
              </a:rPr>
              <a:t>ate </a:t>
            </a:r>
            <a:r>
              <a:rPr dirty="0" sz="1450" spc="-5">
                <a:latin typeface="Times New Roman"/>
                <a:cs typeface="Times New Roman"/>
              </a:rPr>
              <a:t>of </a:t>
            </a:r>
            <a:r>
              <a:rPr dirty="0" sz="1450" spc="-10">
                <a:latin typeface="Times New Roman"/>
                <a:cs typeface="Times New Roman"/>
              </a:rPr>
              <a:t>the best, 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lukewarm  satisfaction</a:t>
            </a:r>
            <a:r>
              <a:rPr dirty="0" sz="1450" spc="220">
                <a:latin typeface="Times New Roman"/>
                <a:cs typeface="Times New Roman"/>
              </a:rPr>
              <a:t> </a:t>
            </a:r>
            <a:r>
              <a:rPr dirty="0" sz="1450" spc="-10">
                <a:latin typeface="Times New Roman"/>
                <a:cs typeface="Times New Roman"/>
              </a:rPr>
              <a:t>in</a:t>
            </a:r>
            <a:r>
              <a:rPr dirty="0" sz="1450" spc="225">
                <a:latin typeface="Times New Roman"/>
                <a:cs typeface="Times New Roman"/>
              </a:rPr>
              <a:t> </a:t>
            </a:r>
            <a:r>
              <a:rPr dirty="0" sz="1450" spc="-10">
                <a:latin typeface="Times New Roman"/>
                <a:cs typeface="Times New Roman"/>
              </a:rPr>
              <a:t>the</a:t>
            </a:r>
            <a:r>
              <a:rPr dirty="0" sz="1450" spc="220">
                <a:latin typeface="Times New Roman"/>
                <a:cs typeface="Times New Roman"/>
              </a:rPr>
              <a:t> </a:t>
            </a:r>
            <a:r>
              <a:rPr dirty="0" sz="1450" spc="-10">
                <a:latin typeface="Times New Roman"/>
                <a:cs typeface="Times New Roman"/>
              </a:rPr>
              <a:t>presence</a:t>
            </a:r>
            <a:r>
              <a:rPr dirty="0" sz="1450" spc="225">
                <a:latin typeface="Times New Roman"/>
                <a:cs typeface="Times New Roman"/>
              </a:rPr>
              <a:t> </a:t>
            </a:r>
            <a:r>
              <a:rPr dirty="0" sz="1450" spc="-5">
                <a:latin typeface="Times New Roman"/>
                <a:cs typeface="Times New Roman"/>
              </a:rPr>
              <a:t>of</a:t>
            </a:r>
            <a:r>
              <a:rPr dirty="0" sz="1450" spc="225">
                <a:latin typeface="Times New Roman"/>
                <a:cs typeface="Times New Roman"/>
              </a:rPr>
              <a:t> </a:t>
            </a:r>
            <a:r>
              <a:rPr dirty="0" sz="1450" spc="-10">
                <a:latin typeface="Times New Roman"/>
                <a:cs typeface="Times New Roman"/>
              </a:rPr>
              <a:t>Lady</a:t>
            </a:r>
            <a:r>
              <a:rPr dirty="0" sz="1450" spc="220">
                <a:latin typeface="Times New Roman"/>
                <a:cs typeface="Times New Roman"/>
              </a:rPr>
              <a:t> </a:t>
            </a:r>
            <a:r>
              <a:rPr dirty="0" sz="1450" spc="-30">
                <a:latin typeface="Times New Roman"/>
                <a:cs typeface="Times New Roman"/>
              </a:rPr>
              <a:t>Vandeleur,</a:t>
            </a:r>
            <a:r>
              <a:rPr dirty="0" sz="1450" spc="225">
                <a:latin typeface="Times New Roman"/>
                <a:cs typeface="Times New Roman"/>
              </a:rPr>
              <a:t> </a:t>
            </a:r>
            <a:r>
              <a:rPr dirty="0" sz="1450" spc="-10">
                <a:latin typeface="Times New Roman"/>
                <a:cs typeface="Times New Roman"/>
              </a:rPr>
              <a:t>which,</a:t>
            </a:r>
            <a:r>
              <a:rPr dirty="0" sz="1450" spc="225">
                <a:latin typeface="Times New Roman"/>
                <a:cs typeface="Times New Roman"/>
              </a:rPr>
              <a:t> </a:t>
            </a:r>
            <a:r>
              <a:rPr dirty="0" sz="1450" spc="-10">
                <a:latin typeface="Times New Roman"/>
                <a:cs typeface="Times New Roman"/>
              </a:rPr>
              <a:t>in</a:t>
            </a:r>
            <a:r>
              <a:rPr dirty="0" sz="1450" spc="220">
                <a:latin typeface="Times New Roman"/>
                <a:cs typeface="Times New Roman"/>
              </a:rPr>
              <a:t> </a:t>
            </a:r>
            <a:r>
              <a:rPr dirty="0" sz="1450" spc="-10">
                <a:latin typeface="Times New Roman"/>
                <a:cs typeface="Times New Roman"/>
              </a:rPr>
              <a:t>his</a:t>
            </a:r>
            <a:r>
              <a:rPr dirty="0" sz="1450" spc="225">
                <a:latin typeface="Times New Roman"/>
                <a:cs typeface="Times New Roman"/>
              </a:rPr>
              <a:t> </a:t>
            </a:r>
            <a:r>
              <a:rPr dirty="0" sz="1450" spc="-10">
                <a:latin typeface="Times New Roman"/>
                <a:cs typeface="Times New Roman"/>
              </a:rPr>
              <a:t>own</a:t>
            </a:r>
            <a:r>
              <a:rPr dirty="0" sz="1450" spc="225">
                <a:latin typeface="Times New Roman"/>
                <a:cs typeface="Times New Roman"/>
              </a:rPr>
              <a:t> </a:t>
            </a:r>
            <a:r>
              <a:rPr dirty="0" sz="1450" spc="-10">
                <a:latin typeface="Times New Roman"/>
                <a:cs typeface="Times New Roman"/>
              </a:rPr>
              <a:t>heart,</a:t>
            </a:r>
            <a:r>
              <a:rPr dirty="0" sz="1450" spc="220">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dubbed </a:t>
            </a:r>
            <a:r>
              <a:rPr dirty="0" sz="1450" spc="-5">
                <a:latin typeface="Times New Roman"/>
                <a:cs typeface="Times New Roman"/>
              </a:rPr>
              <a:t>by a </a:t>
            </a:r>
            <a:r>
              <a:rPr dirty="0" sz="1450" spc="-10">
                <a:latin typeface="Times New Roman"/>
                <a:cs typeface="Times New Roman"/>
              </a:rPr>
              <a:t>more emphatic</a:t>
            </a:r>
            <a:r>
              <a:rPr dirty="0" sz="1450">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8255">
              <a:lnSpc>
                <a:spcPts val="1730"/>
              </a:lnSpc>
              <a:spcBef>
                <a:spcPts val="915"/>
              </a:spcBef>
            </a:pPr>
            <a:r>
              <a:rPr dirty="0" sz="1450" spc="-10">
                <a:latin typeface="Times New Roman"/>
                <a:cs typeface="Times New Roman"/>
              </a:rPr>
              <a:t>Immediately after </a:t>
            </a:r>
            <a:r>
              <a:rPr dirty="0" sz="1450" spc="-5">
                <a:latin typeface="Times New Roman"/>
                <a:cs typeface="Times New Roman"/>
              </a:rPr>
              <a:t>he </a:t>
            </a:r>
            <a:r>
              <a:rPr dirty="0" sz="1450" spc="-10">
                <a:latin typeface="Times New Roman"/>
                <a:cs typeface="Times New Roman"/>
              </a:rPr>
              <a:t>had been outraged </a:t>
            </a:r>
            <a:r>
              <a:rPr dirty="0" sz="1450" spc="-5">
                <a:latin typeface="Times New Roman"/>
                <a:cs typeface="Times New Roman"/>
              </a:rPr>
              <a:t>by </a:t>
            </a:r>
            <a:r>
              <a:rPr dirty="0" sz="1450" spc="-10">
                <a:latin typeface="Times New Roman"/>
                <a:cs typeface="Times New Roman"/>
              </a:rPr>
              <a:t>the military foot, </a:t>
            </a:r>
            <a:r>
              <a:rPr dirty="0" sz="1450" spc="-5">
                <a:latin typeface="Times New Roman"/>
                <a:cs typeface="Times New Roman"/>
              </a:rPr>
              <a:t>he </a:t>
            </a:r>
            <a:r>
              <a:rPr dirty="0" sz="1450" spc="-10">
                <a:latin typeface="Times New Roman"/>
                <a:cs typeface="Times New Roman"/>
              </a:rPr>
              <a:t>hurried to the  </a:t>
            </a:r>
            <a:r>
              <a:rPr dirty="0" sz="1450" spc="-5">
                <a:latin typeface="Times New Roman"/>
                <a:cs typeface="Times New Roman"/>
              </a:rPr>
              <a:t>boudoir </a:t>
            </a:r>
            <a:r>
              <a:rPr dirty="0" sz="1450" spc="-10">
                <a:latin typeface="Times New Roman"/>
                <a:cs typeface="Times New Roman"/>
              </a:rPr>
              <a:t>and recounted his</a:t>
            </a:r>
            <a:r>
              <a:rPr dirty="0" sz="1450">
                <a:latin typeface="Times New Roman"/>
                <a:cs typeface="Times New Roman"/>
              </a:rPr>
              <a:t> </a:t>
            </a:r>
            <a:r>
              <a:rPr dirty="0" sz="1450" spc="-10">
                <a:latin typeface="Times New Roman"/>
                <a:cs typeface="Times New Roman"/>
              </a:rPr>
              <a:t>sorrows.</a:t>
            </a:r>
            <a:endParaRPr sz="1450">
              <a:latin typeface="Times New Roman"/>
              <a:cs typeface="Times New Roman"/>
            </a:endParaRPr>
          </a:p>
          <a:p>
            <a:pPr algn="just" marL="12700" marR="5080">
              <a:lnSpc>
                <a:spcPts val="1730"/>
              </a:lnSpc>
              <a:spcBef>
                <a:spcPts val="865"/>
              </a:spcBef>
            </a:pPr>
            <a:r>
              <a:rPr dirty="0" sz="1450" spc="-45">
                <a:latin typeface="Times New Roman"/>
                <a:cs typeface="Times New Roman"/>
              </a:rPr>
              <a:t>"You </a:t>
            </a:r>
            <a:r>
              <a:rPr dirty="0" sz="1450" spc="-10">
                <a:latin typeface="Times New Roman"/>
                <a:cs typeface="Times New Roman"/>
              </a:rPr>
              <a:t>know very well, my dear </a:t>
            </a:r>
            <a:r>
              <a:rPr dirty="0" sz="1450" spc="-25">
                <a:latin typeface="Times New Roman"/>
                <a:cs typeface="Times New Roman"/>
              </a:rPr>
              <a:t>Harry," </a:t>
            </a:r>
            <a:r>
              <a:rPr dirty="0" sz="1450" spc="-10">
                <a:latin typeface="Times New Roman"/>
                <a:cs typeface="Times New Roman"/>
              </a:rPr>
              <a:t>replied Lady </a:t>
            </a:r>
            <a:r>
              <a:rPr dirty="0" sz="1450" spc="-30">
                <a:latin typeface="Times New Roman"/>
                <a:cs typeface="Times New Roman"/>
              </a:rPr>
              <a:t>Vandeleur, </a:t>
            </a:r>
            <a:r>
              <a:rPr dirty="0" sz="1450" spc="-10">
                <a:latin typeface="Times New Roman"/>
                <a:cs typeface="Times New Roman"/>
              </a:rPr>
              <a:t>for she called  him </a:t>
            </a:r>
            <a:r>
              <a:rPr dirty="0" sz="1450" spc="-5">
                <a:latin typeface="Times New Roman"/>
                <a:cs typeface="Times New Roman"/>
              </a:rPr>
              <a:t>by </a:t>
            </a:r>
            <a:r>
              <a:rPr dirty="0" sz="1450" spc="-10">
                <a:latin typeface="Times New Roman"/>
                <a:cs typeface="Times New Roman"/>
              </a:rPr>
              <a:t>name like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or a </a:t>
            </a:r>
            <a:r>
              <a:rPr dirty="0" sz="1450" spc="-10">
                <a:latin typeface="Times New Roman"/>
                <a:cs typeface="Times New Roman"/>
              </a:rPr>
              <a:t>domestic servant, "that </a:t>
            </a:r>
            <a:r>
              <a:rPr dirty="0" sz="1450" spc="-5">
                <a:latin typeface="Times New Roman"/>
                <a:cs typeface="Times New Roman"/>
              </a:rPr>
              <a:t>you </a:t>
            </a:r>
            <a:r>
              <a:rPr dirty="0" sz="1450" spc="-10">
                <a:latin typeface="Times New Roman"/>
                <a:cs typeface="Times New Roman"/>
              </a:rPr>
              <a:t>never </a:t>
            </a:r>
            <a:r>
              <a:rPr dirty="0" sz="1450" spc="-5">
                <a:latin typeface="Times New Roman"/>
                <a:cs typeface="Times New Roman"/>
              </a:rPr>
              <a:t>by </a:t>
            </a:r>
            <a:r>
              <a:rPr dirty="0" sz="1450" spc="-10">
                <a:latin typeface="Times New Roman"/>
                <a:cs typeface="Times New Roman"/>
              </a:rPr>
              <a:t>any chance  </a:t>
            </a:r>
            <a:r>
              <a:rPr dirty="0" sz="1450" spc="-5">
                <a:latin typeface="Times New Roman"/>
                <a:cs typeface="Times New Roman"/>
              </a:rPr>
              <a:t>do </a:t>
            </a:r>
            <a:r>
              <a:rPr dirty="0" sz="1450" spc="-10">
                <a:latin typeface="Times New Roman"/>
                <a:cs typeface="Times New Roman"/>
              </a:rPr>
              <a:t>what the General tells </a:t>
            </a:r>
            <a:r>
              <a:rPr dirty="0" sz="1450" spc="-5">
                <a:latin typeface="Times New Roman"/>
                <a:cs typeface="Times New Roman"/>
              </a:rPr>
              <a:t>you. </a:t>
            </a:r>
            <a:r>
              <a:rPr dirty="0" sz="1450" spc="-10">
                <a:latin typeface="Times New Roman"/>
                <a:cs typeface="Times New Roman"/>
              </a:rPr>
              <a:t>No more </a:t>
            </a:r>
            <a:r>
              <a:rPr dirty="0" sz="1450" spc="-5">
                <a:latin typeface="Times New Roman"/>
                <a:cs typeface="Times New Roman"/>
              </a:rPr>
              <a:t>do </a:t>
            </a:r>
            <a:r>
              <a:rPr dirty="0" sz="1450" spc="-10">
                <a:latin typeface="Times New Roman"/>
                <a:cs typeface="Times New Roman"/>
              </a:rPr>
              <a:t>I, </a:t>
            </a:r>
            <a:r>
              <a:rPr dirty="0" sz="1450" spc="-5">
                <a:latin typeface="Times New Roman"/>
                <a:cs typeface="Times New Roman"/>
              </a:rPr>
              <a:t>you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But that is  different. A woman can earn her pardon for </a:t>
            </a:r>
            <a:r>
              <a:rPr dirty="0" sz="1450" spc="-5">
                <a:latin typeface="Times New Roman"/>
                <a:cs typeface="Times New Roman"/>
              </a:rPr>
              <a:t>a good </a:t>
            </a:r>
            <a:r>
              <a:rPr dirty="0" sz="1450" spc="-10">
                <a:latin typeface="Times New Roman"/>
                <a:cs typeface="Times New Roman"/>
              </a:rPr>
              <a:t>year </a:t>
            </a:r>
            <a:r>
              <a:rPr dirty="0" sz="1450" spc="-5">
                <a:latin typeface="Times New Roman"/>
                <a:cs typeface="Times New Roman"/>
              </a:rPr>
              <a:t>of </a:t>
            </a:r>
            <a:r>
              <a:rPr dirty="0" sz="1450" spc="-10">
                <a:latin typeface="Times New Roman"/>
                <a:cs typeface="Times New Roman"/>
              </a:rPr>
              <a:t>disobedience </a:t>
            </a:r>
            <a:r>
              <a:rPr dirty="0" sz="1450" spc="-5">
                <a:latin typeface="Times New Roman"/>
                <a:cs typeface="Times New Roman"/>
              </a:rPr>
              <a:t>by a  </a:t>
            </a:r>
            <a:r>
              <a:rPr dirty="0" sz="1450" spc="-10">
                <a:latin typeface="Times New Roman"/>
                <a:cs typeface="Times New Roman"/>
              </a:rPr>
              <a:t>single adroit submission; and, besides, </a:t>
            </a:r>
            <a:r>
              <a:rPr dirty="0" sz="1450" spc="-5">
                <a:latin typeface="Times New Roman"/>
                <a:cs typeface="Times New Roman"/>
              </a:rPr>
              <a:t>no one </a:t>
            </a:r>
            <a:r>
              <a:rPr dirty="0" sz="1450" spc="-10">
                <a:latin typeface="Times New Roman"/>
                <a:cs typeface="Times New Roman"/>
              </a:rPr>
              <a:t>is married to his private  </a:t>
            </a:r>
            <a:r>
              <a:rPr dirty="0" sz="1450" spc="-20">
                <a:latin typeface="Times New Roman"/>
                <a:cs typeface="Times New Roman"/>
              </a:rPr>
              <a:t>secretary.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sorry to lose </a:t>
            </a:r>
            <a:r>
              <a:rPr dirty="0" sz="1450" spc="-5">
                <a:latin typeface="Times New Roman"/>
                <a:cs typeface="Times New Roman"/>
              </a:rPr>
              <a:t>you; but </a:t>
            </a:r>
            <a:r>
              <a:rPr dirty="0" sz="1450" spc="-10">
                <a:latin typeface="Times New Roman"/>
                <a:cs typeface="Times New Roman"/>
              </a:rPr>
              <a:t>since </a:t>
            </a:r>
            <a:r>
              <a:rPr dirty="0" sz="1450" spc="-5">
                <a:latin typeface="Times New Roman"/>
                <a:cs typeface="Times New Roman"/>
              </a:rPr>
              <a:t>you </a:t>
            </a:r>
            <a:r>
              <a:rPr dirty="0" sz="1450" spc="-10">
                <a:latin typeface="Times New Roman"/>
                <a:cs typeface="Times New Roman"/>
              </a:rPr>
              <a:t>cannot stay longer in </a:t>
            </a:r>
            <a:r>
              <a:rPr dirty="0" sz="1450" spc="-5">
                <a:latin typeface="Times New Roman"/>
                <a:cs typeface="Times New Roman"/>
              </a:rPr>
              <a:t>a  </a:t>
            </a:r>
            <a:r>
              <a:rPr dirty="0" sz="1450" spc="-10">
                <a:latin typeface="Times New Roman"/>
                <a:cs typeface="Times New Roman"/>
              </a:rPr>
              <a:t>house where </a:t>
            </a:r>
            <a:r>
              <a:rPr dirty="0" sz="1450" spc="-5">
                <a:latin typeface="Times New Roman"/>
                <a:cs typeface="Times New Roman"/>
              </a:rPr>
              <a:t>you </a:t>
            </a:r>
            <a:r>
              <a:rPr dirty="0" sz="1450" spc="-10">
                <a:latin typeface="Times New Roman"/>
                <a:cs typeface="Times New Roman"/>
              </a:rPr>
              <a:t>have been insulted, </a:t>
            </a:r>
            <a:r>
              <a:rPr dirty="0" sz="1450" spc="-5">
                <a:latin typeface="Times New Roman"/>
                <a:cs typeface="Times New Roman"/>
              </a:rPr>
              <a:t>I </a:t>
            </a:r>
            <a:r>
              <a:rPr dirty="0" sz="1450" spc="-10">
                <a:latin typeface="Times New Roman"/>
                <a:cs typeface="Times New Roman"/>
              </a:rPr>
              <a:t>shall wish </a:t>
            </a:r>
            <a:r>
              <a:rPr dirty="0" sz="1450" spc="-5">
                <a:latin typeface="Times New Roman"/>
                <a:cs typeface="Times New Roman"/>
              </a:rPr>
              <a:t>you </a:t>
            </a:r>
            <a:r>
              <a:rPr dirty="0" sz="1450" spc="-10">
                <a:latin typeface="Times New Roman"/>
                <a:cs typeface="Times New Roman"/>
              </a:rPr>
              <a:t>good-bye, and </a:t>
            </a:r>
            <a:r>
              <a:rPr dirty="0" sz="1450" spc="-5">
                <a:latin typeface="Times New Roman"/>
                <a:cs typeface="Times New Roman"/>
              </a:rPr>
              <a:t>I </a:t>
            </a:r>
            <a:r>
              <a:rPr dirty="0" sz="1450" spc="-10">
                <a:latin typeface="Times New Roman"/>
                <a:cs typeface="Times New Roman"/>
              </a:rPr>
              <a:t>promise  </a:t>
            </a:r>
            <a:r>
              <a:rPr dirty="0" sz="1450" spc="-5">
                <a:latin typeface="Times New Roman"/>
                <a:cs typeface="Times New Roman"/>
              </a:rPr>
              <a:t>you </a:t>
            </a:r>
            <a:r>
              <a:rPr dirty="0" sz="1450" spc="-10">
                <a:latin typeface="Times New Roman"/>
                <a:cs typeface="Times New Roman"/>
              </a:rPr>
              <a:t>to make the General smart for his</a:t>
            </a:r>
            <a:r>
              <a:rPr dirty="0" sz="1450" spc="25">
                <a:latin typeface="Times New Roman"/>
                <a:cs typeface="Times New Roman"/>
              </a:rPr>
              <a:t> </a:t>
            </a:r>
            <a:r>
              <a:rPr dirty="0" sz="1450" spc="-15">
                <a:latin typeface="Times New Roman"/>
                <a:cs typeface="Times New Roman"/>
              </a:rPr>
              <a:t>behaviour."</a:t>
            </a:r>
            <a:endParaRPr sz="1450">
              <a:latin typeface="Times New Roman"/>
              <a:cs typeface="Times New Roman"/>
            </a:endParaRPr>
          </a:p>
          <a:p>
            <a:pPr algn="just" marL="12700" marR="897890">
              <a:lnSpc>
                <a:spcPts val="1730"/>
              </a:lnSpc>
              <a:spcBef>
                <a:spcPts val="850"/>
              </a:spcBef>
            </a:pPr>
            <a:r>
              <a:rPr dirty="0" sz="1450" spc="-10">
                <a:latin typeface="Times New Roman"/>
                <a:cs typeface="Times New Roman"/>
              </a:rPr>
              <a:t>Harry's countenance fell; tears came into his eyes, and </a:t>
            </a:r>
            <a:r>
              <a:rPr dirty="0" sz="1450" spc="-5">
                <a:latin typeface="Times New Roman"/>
                <a:cs typeface="Times New Roman"/>
              </a:rPr>
              <a:t>he </a:t>
            </a:r>
            <a:r>
              <a:rPr dirty="0" sz="1450" spc="-10">
                <a:latin typeface="Times New Roman"/>
                <a:cs typeface="Times New Roman"/>
              </a:rPr>
              <a:t>gazed </a:t>
            </a:r>
            <a:r>
              <a:rPr dirty="0" sz="1450" spc="-5">
                <a:latin typeface="Times New Roman"/>
                <a:cs typeface="Times New Roman"/>
              </a:rPr>
              <a:t>on  </a:t>
            </a:r>
            <a:r>
              <a:rPr dirty="0" sz="1450" spc="-10">
                <a:latin typeface="Times New Roman"/>
                <a:cs typeface="Times New Roman"/>
              </a:rPr>
              <a:t>Lady </a:t>
            </a:r>
            <a:r>
              <a:rPr dirty="0" sz="1450" spc="-25">
                <a:latin typeface="Times New Roman"/>
                <a:cs typeface="Times New Roman"/>
              </a:rPr>
              <a:t>Vandeleur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tender</a:t>
            </a:r>
            <a:r>
              <a:rPr dirty="0" sz="1450" spc="20">
                <a:latin typeface="Times New Roman"/>
                <a:cs typeface="Times New Roman"/>
              </a:rPr>
              <a:t> </a:t>
            </a:r>
            <a:r>
              <a:rPr dirty="0" sz="1450" spc="-10">
                <a:latin typeface="Times New Roman"/>
                <a:cs typeface="Times New Roman"/>
              </a:rPr>
              <a:t>reproach.</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"My </a:t>
            </a:r>
            <a:r>
              <a:rPr dirty="0" sz="1450" spc="-25">
                <a:latin typeface="Times New Roman"/>
                <a:cs typeface="Times New Roman"/>
              </a:rPr>
              <a:t>Lady," </a:t>
            </a:r>
            <a:r>
              <a:rPr dirty="0" sz="1450" spc="-10">
                <a:latin typeface="Times New Roman"/>
                <a:cs typeface="Times New Roman"/>
              </a:rPr>
              <a:t>said he, "what is an insult? </a:t>
            </a:r>
            <a:r>
              <a:rPr dirty="0" sz="1450" spc="-5">
                <a:latin typeface="Times New Roman"/>
                <a:cs typeface="Times New Roman"/>
              </a:rPr>
              <a:t>I </a:t>
            </a:r>
            <a:r>
              <a:rPr dirty="0" sz="1450" spc="-10">
                <a:latin typeface="Times New Roman"/>
                <a:cs typeface="Times New Roman"/>
              </a:rPr>
              <a:t>should think little indeed </a:t>
            </a:r>
            <a:r>
              <a:rPr dirty="0" sz="1450" spc="-5">
                <a:latin typeface="Times New Roman"/>
                <a:cs typeface="Times New Roman"/>
              </a:rPr>
              <a:t>of </a:t>
            </a: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who could </a:t>
            </a:r>
            <a:r>
              <a:rPr dirty="0" sz="1450" spc="-5">
                <a:latin typeface="Times New Roman"/>
                <a:cs typeface="Times New Roman"/>
              </a:rPr>
              <a:t>not </a:t>
            </a:r>
            <a:r>
              <a:rPr dirty="0" sz="1450" spc="-10">
                <a:latin typeface="Times New Roman"/>
                <a:cs typeface="Times New Roman"/>
              </a:rPr>
              <a:t>forgive them </a:t>
            </a:r>
            <a:r>
              <a:rPr dirty="0" sz="1450" spc="-5">
                <a:latin typeface="Times New Roman"/>
                <a:cs typeface="Times New Roman"/>
              </a:rPr>
              <a:t>by </a:t>
            </a:r>
            <a:r>
              <a:rPr dirty="0" sz="1450" spc="-10">
                <a:latin typeface="Times New Roman"/>
                <a:cs typeface="Times New Roman"/>
              </a:rPr>
              <a:t>the score. But to leave one's friends; to tear </a:t>
            </a:r>
            <a:r>
              <a:rPr dirty="0" sz="1450" spc="-5">
                <a:latin typeface="Times New Roman"/>
                <a:cs typeface="Times New Roman"/>
              </a:rPr>
              <a:t>up  </a:t>
            </a:r>
            <a:r>
              <a:rPr dirty="0" sz="1450" spc="-10">
                <a:latin typeface="Times New Roman"/>
                <a:cs typeface="Times New Roman"/>
              </a:rPr>
              <a:t>the </a:t>
            </a:r>
            <a:r>
              <a:rPr dirty="0" sz="1450" spc="-5">
                <a:latin typeface="Times New Roman"/>
                <a:cs typeface="Times New Roman"/>
              </a:rPr>
              <a:t>bonds of </a:t>
            </a:r>
            <a:r>
              <a:rPr dirty="0" sz="1450" spc="-15">
                <a:latin typeface="Times New Roman"/>
                <a:cs typeface="Times New Roman"/>
              </a:rPr>
              <a:t>affection </a:t>
            </a:r>
            <a:r>
              <a:rPr dirty="0" sz="1450" spc="-5">
                <a:latin typeface="Times New Roman"/>
                <a:cs typeface="Times New Roman"/>
              </a:rPr>
              <a:t>-</a:t>
            </a:r>
            <a:r>
              <a:rPr dirty="0" sz="1450" spc="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 was unable to continue, for his emotion choked him, and </a:t>
            </a:r>
            <a:r>
              <a:rPr dirty="0" sz="1450" spc="-5">
                <a:latin typeface="Times New Roman"/>
                <a:cs typeface="Times New Roman"/>
              </a:rPr>
              <a:t>he </a:t>
            </a:r>
            <a:r>
              <a:rPr dirty="0" sz="1450" spc="-10">
                <a:latin typeface="Times New Roman"/>
                <a:cs typeface="Times New Roman"/>
              </a:rPr>
              <a:t>began to</a:t>
            </a:r>
            <a:r>
              <a:rPr dirty="0" sz="1450" spc="160">
                <a:latin typeface="Times New Roman"/>
                <a:cs typeface="Times New Roman"/>
              </a:rPr>
              <a:t> </a:t>
            </a:r>
            <a:r>
              <a:rPr dirty="0" sz="1450" spc="-10">
                <a:latin typeface="Times New Roman"/>
                <a:cs typeface="Times New Roman"/>
              </a:rPr>
              <a:t>weep.</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Lady </a:t>
            </a:r>
            <a:r>
              <a:rPr dirty="0" sz="1450" spc="-25">
                <a:latin typeface="Times New Roman"/>
                <a:cs typeface="Times New Roman"/>
              </a:rPr>
              <a:t>Vandeleur </a:t>
            </a:r>
            <a:r>
              <a:rPr dirty="0" sz="1450" spc="-10">
                <a:latin typeface="Times New Roman"/>
                <a:cs typeface="Times New Roman"/>
              </a:rPr>
              <a:t>looked at him with </a:t>
            </a:r>
            <a:r>
              <a:rPr dirty="0" sz="1450" spc="-5">
                <a:latin typeface="Times New Roman"/>
                <a:cs typeface="Times New Roman"/>
              </a:rPr>
              <a:t>a </a:t>
            </a:r>
            <a:r>
              <a:rPr dirty="0" sz="1450" spc="-10">
                <a:latin typeface="Times New Roman"/>
                <a:cs typeface="Times New Roman"/>
              </a:rPr>
              <a:t>curious expression. "This little fool," she  thought, "imagines himself to </a:t>
            </a:r>
            <a:r>
              <a:rPr dirty="0" sz="1450" spc="-5">
                <a:latin typeface="Times New Roman"/>
                <a:cs typeface="Times New Roman"/>
              </a:rPr>
              <a:t>be </a:t>
            </a:r>
            <a:r>
              <a:rPr dirty="0" sz="1450" spc="-10">
                <a:latin typeface="Times New Roman"/>
                <a:cs typeface="Times New Roman"/>
              </a:rPr>
              <a:t>in love with me. Why should </a:t>
            </a:r>
            <a:r>
              <a:rPr dirty="0" sz="1450" spc="-5">
                <a:latin typeface="Times New Roman"/>
                <a:cs typeface="Times New Roman"/>
              </a:rPr>
              <a:t>he not </a:t>
            </a:r>
            <a:r>
              <a:rPr dirty="0" sz="1450" spc="-10">
                <a:latin typeface="Times New Roman"/>
                <a:cs typeface="Times New Roman"/>
              </a:rPr>
              <a:t>become  my servant instead </a:t>
            </a:r>
            <a:r>
              <a:rPr dirty="0" sz="1450" spc="-5">
                <a:latin typeface="Times New Roman"/>
                <a:cs typeface="Times New Roman"/>
              </a:rPr>
              <a:t>of </a:t>
            </a:r>
            <a:r>
              <a:rPr dirty="0" sz="1450" spc="-10">
                <a:latin typeface="Times New Roman"/>
                <a:cs typeface="Times New Roman"/>
              </a:rPr>
              <a:t>the General's? He is good-natured, obliging, and  understands dress; and besides it will keep him </a:t>
            </a:r>
            <a:r>
              <a:rPr dirty="0" sz="1450" spc="-5">
                <a:latin typeface="Times New Roman"/>
                <a:cs typeface="Times New Roman"/>
              </a:rPr>
              <a:t>out of </a:t>
            </a:r>
            <a:r>
              <a:rPr dirty="0" sz="1450" spc="-10">
                <a:latin typeface="Times New Roman"/>
                <a:cs typeface="Times New Roman"/>
              </a:rPr>
              <a:t>mischief. He is  positively too pretty to </a:t>
            </a:r>
            <a:r>
              <a:rPr dirty="0" sz="1450" spc="-5">
                <a:latin typeface="Times New Roman"/>
                <a:cs typeface="Times New Roman"/>
              </a:rPr>
              <a:t>be </a:t>
            </a:r>
            <a:r>
              <a:rPr dirty="0" sz="1450" spc="-10">
                <a:latin typeface="Times New Roman"/>
                <a:cs typeface="Times New Roman"/>
              </a:rPr>
              <a:t>unattached." That </a:t>
            </a:r>
            <a:r>
              <a:rPr dirty="0" sz="1450" spc="-5">
                <a:latin typeface="Times New Roman"/>
                <a:cs typeface="Times New Roman"/>
              </a:rPr>
              <a:t>night </a:t>
            </a:r>
            <a:r>
              <a:rPr dirty="0" sz="1450" spc="-10">
                <a:latin typeface="Times New Roman"/>
                <a:cs typeface="Times New Roman"/>
              </a:rPr>
              <a:t>she talked over the General,  who was already somewhat ashamed </a:t>
            </a:r>
            <a:r>
              <a:rPr dirty="0" sz="1450" spc="-5">
                <a:latin typeface="Times New Roman"/>
                <a:cs typeface="Times New Roman"/>
              </a:rPr>
              <a:t>of </a:t>
            </a:r>
            <a:r>
              <a:rPr dirty="0" sz="1450" spc="-10">
                <a:latin typeface="Times New Roman"/>
                <a:cs typeface="Times New Roman"/>
              </a:rPr>
              <a:t>his vivacity; and Harry was  transferred to the feminine department, where his life was little short </a:t>
            </a:r>
            <a:r>
              <a:rPr dirty="0" sz="1450" spc="-5">
                <a:latin typeface="Times New Roman"/>
                <a:cs typeface="Times New Roman"/>
              </a:rPr>
              <a:t>of  </a:t>
            </a:r>
            <a:r>
              <a:rPr dirty="0" sz="1450" spc="-20">
                <a:latin typeface="Times New Roman"/>
                <a:cs typeface="Times New Roman"/>
              </a:rPr>
              <a:t>heavenly.</a:t>
            </a:r>
            <a:r>
              <a:rPr dirty="0" sz="1450" spc="320">
                <a:latin typeface="Times New Roman"/>
                <a:cs typeface="Times New Roman"/>
              </a:rPr>
              <a:t> </a:t>
            </a:r>
            <a:r>
              <a:rPr dirty="0" sz="1450" spc="-10">
                <a:latin typeface="Times New Roman"/>
                <a:cs typeface="Times New Roman"/>
              </a:rPr>
              <a:t>He was always dressed with uncommon </a:t>
            </a:r>
            <a:r>
              <a:rPr dirty="0" sz="1450" spc="-20">
                <a:latin typeface="Times New Roman"/>
                <a:cs typeface="Times New Roman"/>
              </a:rPr>
              <a:t>nicety,  </a:t>
            </a:r>
            <a:r>
              <a:rPr dirty="0" sz="1450" spc="-10">
                <a:latin typeface="Times New Roman"/>
                <a:cs typeface="Times New Roman"/>
              </a:rPr>
              <a:t>wore delicate  flowers in his button-hole, and could entertain </a:t>
            </a:r>
            <a:r>
              <a:rPr dirty="0" sz="1450" spc="-5">
                <a:latin typeface="Times New Roman"/>
                <a:cs typeface="Times New Roman"/>
              </a:rPr>
              <a:t>a </a:t>
            </a:r>
            <a:r>
              <a:rPr dirty="0" sz="1450" spc="-10">
                <a:latin typeface="Times New Roman"/>
                <a:cs typeface="Times New Roman"/>
              </a:rPr>
              <a:t>visitor with tact and  </a:t>
            </a:r>
            <a:r>
              <a:rPr dirty="0" sz="1450" spc="-20">
                <a:latin typeface="Times New Roman"/>
                <a:cs typeface="Times New Roman"/>
              </a:rPr>
              <a:t>pleasantry. </a:t>
            </a:r>
            <a:r>
              <a:rPr dirty="0" sz="1450" spc="-10">
                <a:latin typeface="Times New Roman"/>
                <a:cs typeface="Times New Roman"/>
              </a:rPr>
              <a:t>He took </a:t>
            </a:r>
            <a:r>
              <a:rPr dirty="0" sz="1450" spc="-5">
                <a:latin typeface="Times New Roman"/>
                <a:cs typeface="Times New Roman"/>
              </a:rPr>
              <a:t>a </a:t>
            </a:r>
            <a:r>
              <a:rPr dirty="0" sz="1450" spc="-10">
                <a:latin typeface="Times New Roman"/>
                <a:cs typeface="Times New Roman"/>
              </a:rPr>
              <a:t>pride in servility to </a:t>
            </a:r>
            <a:r>
              <a:rPr dirty="0" sz="1450" spc="-5">
                <a:latin typeface="Times New Roman"/>
                <a:cs typeface="Times New Roman"/>
              </a:rPr>
              <a:t>a </a:t>
            </a:r>
            <a:r>
              <a:rPr dirty="0" sz="1450" spc="-10">
                <a:latin typeface="Times New Roman"/>
                <a:cs typeface="Times New Roman"/>
              </a:rPr>
              <a:t>beautiful woman; received Lady  </a:t>
            </a:r>
            <a:r>
              <a:rPr dirty="0" sz="1450" spc="-25">
                <a:latin typeface="Times New Roman"/>
                <a:cs typeface="Times New Roman"/>
              </a:rPr>
              <a:t>Vandeleur's </a:t>
            </a:r>
            <a:r>
              <a:rPr dirty="0" sz="1450" spc="-10">
                <a:latin typeface="Times New Roman"/>
                <a:cs typeface="Times New Roman"/>
              </a:rPr>
              <a:t>commands as so many marks </a:t>
            </a:r>
            <a:r>
              <a:rPr dirty="0" sz="1450" spc="-5">
                <a:latin typeface="Times New Roman"/>
                <a:cs typeface="Times New Roman"/>
              </a:rPr>
              <a:t>of </a:t>
            </a:r>
            <a:r>
              <a:rPr dirty="0" sz="1450" spc="-10">
                <a:latin typeface="Times New Roman"/>
                <a:cs typeface="Times New Roman"/>
              </a:rPr>
              <a:t>favour; and was pleased to  exhibit himself before other men, who derided and despised him, in his  character </a:t>
            </a:r>
            <a:r>
              <a:rPr dirty="0" sz="1450" spc="-5">
                <a:latin typeface="Times New Roman"/>
                <a:cs typeface="Times New Roman"/>
              </a:rPr>
              <a:t>of </a:t>
            </a:r>
            <a:r>
              <a:rPr dirty="0" sz="1450" spc="-10">
                <a:latin typeface="Times New Roman"/>
                <a:cs typeface="Times New Roman"/>
              </a:rPr>
              <a:t>male lady's- maid and man </a:t>
            </a:r>
            <a:r>
              <a:rPr dirty="0" sz="1450" spc="-20">
                <a:latin typeface="Times New Roman"/>
                <a:cs typeface="Times New Roman"/>
              </a:rPr>
              <a:t>milliner. </a:t>
            </a:r>
            <a:r>
              <a:rPr dirty="0" sz="1450" spc="-10">
                <a:latin typeface="Times New Roman"/>
                <a:cs typeface="Times New Roman"/>
              </a:rPr>
              <a:t>Nor could </a:t>
            </a:r>
            <a:r>
              <a:rPr dirty="0" sz="1450" spc="-5">
                <a:latin typeface="Times New Roman"/>
                <a:cs typeface="Times New Roman"/>
              </a:rPr>
              <a:t>he </a:t>
            </a:r>
            <a:r>
              <a:rPr dirty="0" sz="1450" spc="-10">
                <a:latin typeface="Times New Roman"/>
                <a:cs typeface="Times New Roman"/>
              </a:rPr>
              <a:t>think enough </a:t>
            </a:r>
            <a:r>
              <a:rPr dirty="0" sz="1450" spc="-5">
                <a:latin typeface="Times New Roman"/>
                <a:cs typeface="Times New Roman"/>
              </a:rPr>
              <a:t>of  </a:t>
            </a:r>
            <a:r>
              <a:rPr dirty="0" sz="1450" spc="-10">
                <a:latin typeface="Times New Roman"/>
                <a:cs typeface="Times New Roman"/>
              </a:rPr>
              <a:t>his existence from </a:t>
            </a:r>
            <a:r>
              <a:rPr dirty="0" sz="1450" spc="-5">
                <a:latin typeface="Times New Roman"/>
                <a:cs typeface="Times New Roman"/>
              </a:rPr>
              <a:t>a </a:t>
            </a:r>
            <a:r>
              <a:rPr dirty="0" sz="1450" spc="-10">
                <a:latin typeface="Times New Roman"/>
                <a:cs typeface="Times New Roman"/>
              </a:rPr>
              <a:t>moral </a:t>
            </a:r>
            <a:r>
              <a:rPr dirty="0" sz="1450" spc="-5">
                <a:latin typeface="Times New Roman"/>
                <a:cs typeface="Times New Roman"/>
              </a:rPr>
              <a:t>point of </a:t>
            </a:r>
            <a:r>
              <a:rPr dirty="0" sz="1450" spc="-30">
                <a:latin typeface="Times New Roman"/>
                <a:cs typeface="Times New Roman"/>
              </a:rPr>
              <a:t>view. </a:t>
            </a:r>
            <a:r>
              <a:rPr dirty="0" sz="1450" spc="-15">
                <a:latin typeface="Times New Roman"/>
                <a:cs typeface="Times New Roman"/>
              </a:rPr>
              <a:t>Wickedness </a:t>
            </a:r>
            <a:r>
              <a:rPr dirty="0" sz="1450" spc="-10">
                <a:latin typeface="Times New Roman"/>
                <a:cs typeface="Times New Roman"/>
              </a:rPr>
              <a:t>seemed to him an  essentially male attribute, and to pass one's days with </a:t>
            </a:r>
            <a:r>
              <a:rPr dirty="0" sz="1450" spc="-5">
                <a:latin typeface="Times New Roman"/>
                <a:cs typeface="Times New Roman"/>
              </a:rPr>
              <a:t>a </a:t>
            </a:r>
            <a:r>
              <a:rPr dirty="0" sz="1450" spc="-10">
                <a:latin typeface="Times New Roman"/>
                <a:cs typeface="Times New Roman"/>
              </a:rPr>
              <a:t>delicate woman, and  principally occupied about trimmings, was to inhabit an enchanted isle among  the storms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715">
              <a:lnSpc>
                <a:spcPts val="1730"/>
              </a:lnSpc>
              <a:spcBef>
                <a:spcPts val="835"/>
              </a:spcBef>
            </a:pPr>
            <a:r>
              <a:rPr dirty="0" sz="1450" spc="-10">
                <a:latin typeface="Times New Roman"/>
                <a:cs typeface="Times New Roman"/>
              </a:rPr>
              <a:t>One fine morning </a:t>
            </a:r>
            <a:r>
              <a:rPr dirty="0" sz="1450" spc="-5">
                <a:latin typeface="Times New Roman"/>
                <a:cs typeface="Times New Roman"/>
              </a:rPr>
              <a:t>he </a:t>
            </a:r>
            <a:r>
              <a:rPr dirty="0" sz="1450" spc="-10">
                <a:latin typeface="Times New Roman"/>
                <a:cs typeface="Times New Roman"/>
              </a:rPr>
              <a:t>came into the drawing-room and began to arrange some  music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the piano. Lady </a:t>
            </a:r>
            <a:r>
              <a:rPr dirty="0" sz="1450" spc="-30">
                <a:latin typeface="Times New Roman"/>
                <a:cs typeface="Times New Roman"/>
              </a:rPr>
              <a:t>Vandeleur, </a:t>
            </a:r>
            <a:r>
              <a:rPr dirty="0" sz="1450" spc="-10">
                <a:latin typeface="Times New Roman"/>
                <a:cs typeface="Times New Roman"/>
              </a:rPr>
              <a:t>at the other end </a:t>
            </a:r>
            <a:r>
              <a:rPr dirty="0" sz="1450" spc="-5">
                <a:latin typeface="Times New Roman"/>
                <a:cs typeface="Times New Roman"/>
              </a:rPr>
              <a:t>of </a:t>
            </a:r>
            <a:r>
              <a:rPr dirty="0" sz="1450" spc="-10">
                <a:latin typeface="Times New Roman"/>
                <a:cs typeface="Times New Roman"/>
              </a:rPr>
              <a:t>the  apartment, was speaking somewhat eagerly with her </a:t>
            </a:r>
            <a:r>
              <a:rPr dirty="0" sz="1450" spc="-15">
                <a:latin typeface="Times New Roman"/>
                <a:cs typeface="Times New Roman"/>
              </a:rPr>
              <a:t>brother, </a:t>
            </a:r>
            <a:r>
              <a:rPr dirty="0" sz="1450" spc="-10">
                <a:latin typeface="Times New Roman"/>
                <a:cs typeface="Times New Roman"/>
              </a:rPr>
              <a:t>Charlie  Pendragon, an elderly </a:t>
            </a:r>
            <a:r>
              <a:rPr dirty="0" sz="1450" spc="-5">
                <a:latin typeface="Times New Roman"/>
                <a:cs typeface="Times New Roman"/>
              </a:rPr>
              <a:t>young </a:t>
            </a:r>
            <a:r>
              <a:rPr dirty="0" sz="1450" spc="-10">
                <a:latin typeface="Times New Roman"/>
                <a:cs typeface="Times New Roman"/>
              </a:rPr>
              <a:t>man, much broken with dissipation, and very  lame </a:t>
            </a:r>
            <a:r>
              <a:rPr dirty="0" sz="1450" spc="-5">
                <a:latin typeface="Times New Roman"/>
                <a:cs typeface="Times New Roman"/>
              </a:rPr>
              <a:t>of one </a:t>
            </a:r>
            <a:r>
              <a:rPr dirty="0" sz="1450" spc="-10">
                <a:latin typeface="Times New Roman"/>
                <a:cs typeface="Times New Roman"/>
              </a:rPr>
              <a:t>foot. The private </a:t>
            </a:r>
            <a:r>
              <a:rPr dirty="0" sz="1450" spc="-20">
                <a:latin typeface="Times New Roman"/>
                <a:cs typeface="Times New Roman"/>
              </a:rPr>
              <a:t>secretary, </a:t>
            </a:r>
            <a:r>
              <a:rPr dirty="0" sz="1450" spc="-10">
                <a:latin typeface="Times New Roman"/>
                <a:cs typeface="Times New Roman"/>
              </a:rPr>
              <a:t>to whose entrance they paid </a:t>
            </a:r>
            <a:r>
              <a:rPr dirty="0" sz="1450" spc="-5">
                <a:latin typeface="Times New Roman"/>
                <a:cs typeface="Times New Roman"/>
              </a:rPr>
              <a:t>no</a:t>
            </a:r>
            <a:r>
              <a:rPr dirty="0" sz="1450" spc="340">
                <a:latin typeface="Times New Roman"/>
                <a:cs typeface="Times New Roman"/>
              </a:rPr>
              <a:t> </a:t>
            </a:r>
            <a:r>
              <a:rPr dirty="0" sz="1450" spc="-10">
                <a:latin typeface="Times New Roman"/>
                <a:cs typeface="Times New Roman"/>
              </a:rPr>
              <a:t>regard,</a:t>
            </a:r>
            <a:endParaRPr sz="145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46467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avoid overhearing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their</a:t>
            </a:r>
            <a:r>
              <a:rPr dirty="0" sz="1450" spc="25">
                <a:latin typeface="Times New Roman"/>
                <a:cs typeface="Times New Roman"/>
              </a:rPr>
              <a:t> </a:t>
            </a:r>
            <a:r>
              <a:rPr dirty="0" sz="1450" spc="-10">
                <a:latin typeface="Times New Roman"/>
                <a:cs typeface="Times New Roman"/>
              </a:rPr>
              <a:t>conversation.</a:t>
            </a:r>
            <a:endParaRPr sz="1450">
              <a:latin typeface="Times New Roman"/>
              <a:cs typeface="Times New Roman"/>
            </a:endParaRPr>
          </a:p>
          <a:p>
            <a:pPr marL="12700">
              <a:lnSpc>
                <a:spcPct val="100000"/>
              </a:lnSpc>
              <a:spcBef>
                <a:spcPts val="850"/>
              </a:spcBef>
            </a:pPr>
            <a:r>
              <a:rPr dirty="0" sz="1450" spc="-25">
                <a:latin typeface="Times New Roman"/>
                <a:cs typeface="Times New Roman"/>
              </a:rPr>
              <a:t>"To-day </a:t>
            </a:r>
            <a:r>
              <a:rPr dirty="0" sz="1450" spc="-5">
                <a:latin typeface="Times New Roman"/>
                <a:cs typeface="Times New Roman"/>
              </a:rPr>
              <a:t>or </a:t>
            </a:r>
            <a:r>
              <a:rPr dirty="0" sz="1450" spc="-15">
                <a:latin typeface="Times New Roman"/>
                <a:cs typeface="Times New Roman"/>
              </a:rPr>
              <a:t>never," </a:t>
            </a:r>
            <a:r>
              <a:rPr dirty="0" sz="1450" spc="-10">
                <a:latin typeface="Times New Roman"/>
                <a:cs typeface="Times New Roman"/>
              </a:rPr>
              <a:t>said the </a:t>
            </a:r>
            <a:r>
              <a:rPr dirty="0" sz="1450" spc="-25">
                <a:latin typeface="Times New Roman"/>
                <a:cs typeface="Times New Roman"/>
              </a:rPr>
              <a:t>lady. </a:t>
            </a:r>
            <a:r>
              <a:rPr dirty="0" sz="1450" spc="-10">
                <a:latin typeface="Times New Roman"/>
                <a:cs typeface="Times New Roman"/>
              </a:rPr>
              <a:t>"Once and for all, it shall </a:t>
            </a:r>
            <a:r>
              <a:rPr dirty="0" sz="1450" spc="-5">
                <a:latin typeface="Times New Roman"/>
                <a:cs typeface="Times New Roman"/>
              </a:rPr>
              <a:t>be done</a:t>
            </a:r>
            <a:r>
              <a:rPr dirty="0" sz="1450" spc="125">
                <a:latin typeface="Times New Roman"/>
                <a:cs typeface="Times New Roman"/>
              </a:rPr>
              <a:t> </a:t>
            </a:r>
            <a:r>
              <a:rPr dirty="0" sz="1450" spc="-20">
                <a:latin typeface="Times New Roman"/>
                <a:cs typeface="Times New Roman"/>
              </a:rPr>
              <a:t>to-day."</a:t>
            </a:r>
            <a:endParaRPr sz="1450">
              <a:latin typeface="Times New Roman"/>
              <a:cs typeface="Times New Roman"/>
            </a:endParaRPr>
          </a:p>
          <a:p>
            <a:pPr marL="12700" marR="12065">
              <a:lnSpc>
                <a:spcPts val="1730"/>
              </a:lnSpc>
              <a:spcBef>
                <a:spcPts val="919"/>
              </a:spcBef>
            </a:pPr>
            <a:r>
              <a:rPr dirty="0" sz="1450" spc="-35">
                <a:latin typeface="Times New Roman"/>
                <a:cs typeface="Times New Roman"/>
              </a:rPr>
              <a:t>"To-day, </a:t>
            </a:r>
            <a:r>
              <a:rPr dirty="0" sz="1450" spc="-10">
                <a:latin typeface="Times New Roman"/>
                <a:cs typeface="Times New Roman"/>
              </a:rPr>
              <a:t>if it must </a:t>
            </a:r>
            <a:r>
              <a:rPr dirty="0" sz="1450" spc="-5">
                <a:latin typeface="Times New Roman"/>
                <a:cs typeface="Times New Roman"/>
              </a:rPr>
              <a:t>be," </a:t>
            </a:r>
            <a:r>
              <a:rPr dirty="0" sz="1450" spc="-10">
                <a:latin typeface="Times New Roman"/>
                <a:cs typeface="Times New Roman"/>
              </a:rPr>
              <a:t>replied the </a:t>
            </a:r>
            <a:r>
              <a:rPr dirty="0" sz="1450" spc="-15">
                <a:latin typeface="Times New Roman"/>
                <a:cs typeface="Times New Roman"/>
              </a:rPr>
              <a:t>brother,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sigh. "But it is </a:t>
            </a:r>
            <a:r>
              <a:rPr dirty="0" sz="1450" spc="-5">
                <a:latin typeface="Times New Roman"/>
                <a:cs typeface="Times New Roman"/>
              </a:rPr>
              <a:t>a </a:t>
            </a:r>
            <a:r>
              <a:rPr dirty="0" sz="1450" spc="-10">
                <a:latin typeface="Times New Roman"/>
                <a:cs typeface="Times New Roman"/>
              </a:rPr>
              <a:t>false step, </a:t>
            </a:r>
            <a:r>
              <a:rPr dirty="0" sz="1450" spc="-5">
                <a:latin typeface="Times New Roman"/>
                <a:cs typeface="Times New Roman"/>
              </a:rPr>
              <a:t>a  </a:t>
            </a:r>
            <a:r>
              <a:rPr dirty="0" sz="1450" spc="-10">
                <a:latin typeface="Times New Roman"/>
                <a:cs typeface="Times New Roman"/>
              </a:rPr>
              <a:t>ruinous step, Clara; and we shall live to repent it</a:t>
            </a:r>
            <a:r>
              <a:rPr dirty="0" sz="1450" spc="60">
                <a:latin typeface="Times New Roman"/>
                <a:cs typeface="Times New Roman"/>
              </a:rPr>
              <a:t> </a:t>
            </a:r>
            <a:r>
              <a:rPr dirty="0" sz="1450" spc="-20">
                <a:latin typeface="Times New Roman"/>
                <a:cs typeface="Times New Roman"/>
              </a:rPr>
              <a:t>dismally."</a:t>
            </a:r>
            <a:endParaRPr sz="1450">
              <a:latin typeface="Times New Roman"/>
              <a:cs typeface="Times New Roman"/>
            </a:endParaRPr>
          </a:p>
          <a:p>
            <a:pPr marL="12700" marR="11430">
              <a:lnSpc>
                <a:spcPts val="1730"/>
              </a:lnSpc>
              <a:spcBef>
                <a:spcPts val="860"/>
              </a:spcBef>
            </a:pPr>
            <a:r>
              <a:rPr dirty="0" sz="1450" spc="-10">
                <a:latin typeface="Times New Roman"/>
                <a:cs typeface="Times New Roman"/>
              </a:rPr>
              <a:t>Lady </a:t>
            </a:r>
            <a:r>
              <a:rPr dirty="0" sz="1450" spc="-25">
                <a:latin typeface="Times New Roman"/>
                <a:cs typeface="Times New Roman"/>
              </a:rPr>
              <a:t>Vandeleur </a:t>
            </a:r>
            <a:r>
              <a:rPr dirty="0" sz="1450" spc="-10">
                <a:latin typeface="Times New Roman"/>
                <a:cs typeface="Times New Roman"/>
              </a:rPr>
              <a:t>looked her brother steadily and somewhat strangely in the  face.</a:t>
            </a:r>
            <a:endParaRPr sz="1450">
              <a:latin typeface="Times New Roman"/>
              <a:cs typeface="Times New Roman"/>
            </a:endParaRPr>
          </a:p>
          <a:p>
            <a:pPr marL="12700">
              <a:lnSpc>
                <a:spcPct val="100000"/>
              </a:lnSpc>
              <a:spcBef>
                <a:spcPts val="795"/>
              </a:spcBef>
            </a:pPr>
            <a:r>
              <a:rPr dirty="0" sz="1450" spc="-45">
                <a:latin typeface="Times New Roman"/>
                <a:cs typeface="Times New Roman"/>
              </a:rPr>
              <a:t>"You </a:t>
            </a:r>
            <a:r>
              <a:rPr dirty="0" sz="1450" spc="-10">
                <a:latin typeface="Times New Roman"/>
                <a:cs typeface="Times New Roman"/>
              </a:rPr>
              <a:t>forget," she said; "the man must die at</a:t>
            </a:r>
            <a:r>
              <a:rPr dirty="0" sz="1450" spc="70">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12700" marR="8255">
              <a:lnSpc>
                <a:spcPts val="1730"/>
              </a:lnSpc>
              <a:spcBef>
                <a:spcPts val="919"/>
              </a:spcBef>
            </a:pPr>
            <a:r>
              <a:rPr dirty="0" sz="1450" spc="-10">
                <a:latin typeface="Times New Roman"/>
                <a:cs typeface="Times New Roman"/>
              </a:rPr>
              <a:t>"Upon my word, Clara," said Pendragon, "I believe </a:t>
            </a:r>
            <a:r>
              <a:rPr dirty="0" sz="1450" spc="-5">
                <a:latin typeface="Times New Roman"/>
                <a:cs typeface="Times New Roman"/>
              </a:rPr>
              <a:t>you </a:t>
            </a:r>
            <a:r>
              <a:rPr dirty="0" sz="1450" spc="-10">
                <a:latin typeface="Times New Roman"/>
                <a:cs typeface="Times New Roman"/>
              </a:rPr>
              <a:t>are the most heartless  rascal in</a:t>
            </a:r>
            <a:r>
              <a:rPr dirty="0" sz="1450" spc="-5">
                <a:latin typeface="Times New Roman"/>
                <a:cs typeface="Times New Roman"/>
              </a:rPr>
              <a:t> </a:t>
            </a:r>
            <a:r>
              <a:rPr dirty="0" sz="1450" spc="-10">
                <a:latin typeface="Times New Roman"/>
                <a:cs typeface="Times New Roman"/>
              </a:rPr>
              <a:t>England."</a:t>
            </a:r>
            <a:endParaRPr sz="1450">
              <a:latin typeface="Times New Roman"/>
              <a:cs typeface="Times New Roman"/>
            </a:endParaRPr>
          </a:p>
          <a:p>
            <a:pPr algn="just" marL="12700" marR="5080">
              <a:lnSpc>
                <a:spcPts val="1730"/>
              </a:lnSpc>
              <a:spcBef>
                <a:spcPts val="860"/>
              </a:spcBef>
            </a:pPr>
            <a:r>
              <a:rPr dirty="0" sz="1450" spc="-45">
                <a:latin typeface="Times New Roman"/>
                <a:cs typeface="Times New Roman"/>
              </a:rPr>
              <a:t>"You </a:t>
            </a:r>
            <a:r>
              <a:rPr dirty="0" sz="1450" spc="-10">
                <a:latin typeface="Times New Roman"/>
                <a:cs typeface="Times New Roman"/>
              </a:rPr>
              <a:t>men," she returned, "are so coarsely built, that </a:t>
            </a:r>
            <a:r>
              <a:rPr dirty="0" sz="1450" spc="-5">
                <a:latin typeface="Times New Roman"/>
                <a:cs typeface="Times New Roman"/>
              </a:rPr>
              <a:t>you </a:t>
            </a:r>
            <a:r>
              <a:rPr dirty="0" sz="1450" spc="-10">
                <a:latin typeface="Times New Roman"/>
                <a:cs typeface="Times New Roman"/>
              </a:rPr>
              <a:t>can never appreciate  </a:t>
            </a:r>
            <a:r>
              <a:rPr dirty="0" sz="1450" spc="-5">
                <a:latin typeface="Times New Roman"/>
                <a:cs typeface="Times New Roman"/>
              </a:rPr>
              <a:t>a </a:t>
            </a:r>
            <a:r>
              <a:rPr dirty="0" sz="1450" spc="-10">
                <a:latin typeface="Times New Roman"/>
                <a:cs typeface="Times New Roman"/>
              </a:rPr>
              <a:t>shade </a:t>
            </a:r>
            <a:r>
              <a:rPr dirty="0" sz="1450" spc="-5">
                <a:latin typeface="Times New Roman"/>
                <a:cs typeface="Times New Roman"/>
              </a:rPr>
              <a:t>of </a:t>
            </a:r>
            <a:r>
              <a:rPr dirty="0" sz="1450" spc="-10">
                <a:latin typeface="Times New Roman"/>
                <a:cs typeface="Times New Roman"/>
              </a:rPr>
              <a:t>meaning. </a:t>
            </a:r>
            <a:r>
              <a:rPr dirty="0" sz="1450" spc="-60">
                <a:latin typeface="Times New Roman"/>
                <a:cs typeface="Times New Roman"/>
              </a:rPr>
              <a:t>You </a:t>
            </a:r>
            <a:r>
              <a:rPr dirty="0" sz="1450" spc="-10">
                <a:latin typeface="Times New Roman"/>
                <a:cs typeface="Times New Roman"/>
              </a:rPr>
              <a:t>are yourselves rapacious, violent, immodest, careless  </a:t>
            </a:r>
            <a:r>
              <a:rPr dirty="0" sz="1450" spc="-5">
                <a:latin typeface="Times New Roman"/>
                <a:cs typeface="Times New Roman"/>
              </a:rPr>
              <a:t>of </a:t>
            </a:r>
            <a:r>
              <a:rPr dirty="0" sz="1450" spc="-10">
                <a:latin typeface="Times New Roman"/>
                <a:cs typeface="Times New Roman"/>
              </a:rPr>
              <a:t>distinction; and yet the least </a:t>
            </a:r>
            <a:r>
              <a:rPr dirty="0" sz="1450" spc="-5">
                <a:latin typeface="Times New Roman"/>
                <a:cs typeface="Times New Roman"/>
              </a:rPr>
              <a:t>thought </a:t>
            </a:r>
            <a:r>
              <a:rPr dirty="0" sz="1450" spc="-10">
                <a:latin typeface="Times New Roman"/>
                <a:cs typeface="Times New Roman"/>
              </a:rPr>
              <a:t>for the future shocks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woman.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patience with such </a:t>
            </a:r>
            <a:r>
              <a:rPr dirty="0" sz="1450" spc="-15">
                <a:latin typeface="Times New Roman"/>
                <a:cs typeface="Times New Roman"/>
              </a:rPr>
              <a:t>stuff. </a:t>
            </a:r>
            <a:r>
              <a:rPr dirty="0" sz="1450" spc="-60">
                <a:latin typeface="Times New Roman"/>
                <a:cs typeface="Times New Roman"/>
              </a:rPr>
              <a:t>You </a:t>
            </a:r>
            <a:r>
              <a:rPr dirty="0" sz="1450" spc="-10">
                <a:latin typeface="Times New Roman"/>
                <a:cs typeface="Times New Roman"/>
              </a:rPr>
              <a:t>would despise in </a:t>
            </a:r>
            <a:r>
              <a:rPr dirty="0" sz="1450" spc="-5">
                <a:latin typeface="Times New Roman"/>
                <a:cs typeface="Times New Roman"/>
              </a:rPr>
              <a:t>a </a:t>
            </a:r>
            <a:r>
              <a:rPr dirty="0" sz="1450" spc="-10">
                <a:latin typeface="Times New Roman"/>
                <a:cs typeface="Times New Roman"/>
              </a:rPr>
              <a:t>common banker the  imbecility that </a:t>
            </a:r>
            <a:r>
              <a:rPr dirty="0" sz="1450" spc="-5">
                <a:latin typeface="Times New Roman"/>
                <a:cs typeface="Times New Roman"/>
              </a:rPr>
              <a:t>you </a:t>
            </a:r>
            <a:r>
              <a:rPr dirty="0" sz="1450" spc="-10">
                <a:latin typeface="Times New Roman"/>
                <a:cs typeface="Times New Roman"/>
              </a:rPr>
              <a:t>expect to find in</a:t>
            </a:r>
            <a:r>
              <a:rPr dirty="0" sz="1450" spc="15">
                <a:latin typeface="Times New Roman"/>
                <a:cs typeface="Times New Roman"/>
              </a:rPr>
              <a:t> </a:t>
            </a:r>
            <a:r>
              <a:rPr dirty="0" sz="1450" spc="-5">
                <a:latin typeface="Times New Roman"/>
                <a:cs typeface="Times New Roman"/>
              </a:rPr>
              <a:t>us."</a:t>
            </a:r>
            <a:endParaRPr sz="1450">
              <a:latin typeface="Times New Roman"/>
              <a:cs typeface="Times New Roman"/>
            </a:endParaRPr>
          </a:p>
          <a:p>
            <a:pPr algn="just" marL="12700" marR="12065">
              <a:lnSpc>
                <a:spcPts val="1730"/>
              </a:lnSpc>
              <a:spcBef>
                <a:spcPts val="855"/>
              </a:spcBef>
            </a:pPr>
            <a:r>
              <a:rPr dirty="0" sz="1450" spc="-45">
                <a:latin typeface="Times New Roman"/>
                <a:cs typeface="Times New Roman"/>
              </a:rPr>
              <a:t>"You </a:t>
            </a:r>
            <a:r>
              <a:rPr dirty="0" sz="1450" spc="-10">
                <a:latin typeface="Times New Roman"/>
                <a:cs typeface="Times New Roman"/>
              </a:rPr>
              <a:t>are very likely right," replied her brother; "you were always cleverer  than I. And, </a:t>
            </a:r>
            <a:r>
              <a:rPr dirty="0" sz="1450" spc="-25">
                <a:latin typeface="Times New Roman"/>
                <a:cs typeface="Times New Roman"/>
              </a:rPr>
              <a:t>anyway, </a:t>
            </a:r>
            <a:r>
              <a:rPr dirty="0" sz="1450" spc="-5">
                <a:latin typeface="Times New Roman"/>
                <a:cs typeface="Times New Roman"/>
              </a:rPr>
              <a:t>you </a:t>
            </a:r>
            <a:r>
              <a:rPr dirty="0" sz="1450" spc="-10">
                <a:latin typeface="Times New Roman"/>
                <a:cs typeface="Times New Roman"/>
              </a:rPr>
              <a:t>know my motto: The family before</a:t>
            </a:r>
            <a:r>
              <a:rPr dirty="0" sz="1450" spc="8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7620">
              <a:lnSpc>
                <a:spcPts val="1730"/>
              </a:lnSpc>
              <a:spcBef>
                <a:spcPts val="865"/>
              </a:spcBef>
            </a:pPr>
            <a:r>
              <a:rPr dirty="0" sz="1450" spc="-40">
                <a:latin typeface="Times New Roman"/>
                <a:cs typeface="Times New Roman"/>
              </a:rPr>
              <a:t>"Yes, </a:t>
            </a:r>
            <a:r>
              <a:rPr dirty="0" sz="1450" spc="-10">
                <a:latin typeface="Times New Roman"/>
                <a:cs typeface="Times New Roman"/>
              </a:rPr>
              <a:t>Charlie," she returned, taking his hand in hers, "I know </a:t>
            </a:r>
            <a:r>
              <a:rPr dirty="0" sz="1450" spc="-5">
                <a:latin typeface="Times New Roman"/>
                <a:cs typeface="Times New Roman"/>
              </a:rPr>
              <a:t>your </a:t>
            </a:r>
            <a:r>
              <a:rPr dirty="0" sz="1450" spc="-10">
                <a:latin typeface="Times New Roman"/>
                <a:cs typeface="Times New Roman"/>
              </a:rPr>
              <a:t>motto better  than </a:t>
            </a:r>
            <a:r>
              <a:rPr dirty="0" sz="1450" spc="-5">
                <a:latin typeface="Times New Roman"/>
                <a:cs typeface="Times New Roman"/>
              </a:rPr>
              <a:t>you </a:t>
            </a:r>
            <a:r>
              <a:rPr dirty="0" sz="1450" spc="-10">
                <a:latin typeface="Times New Roman"/>
                <a:cs typeface="Times New Roman"/>
              </a:rPr>
              <a:t>know it yourself. 'And Clara before the family!' Is </a:t>
            </a:r>
            <a:r>
              <a:rPr dirty="0" sz="1450" spc="-5">
                <a:latin typeface="Times New Roman"/>
                <a:cs typeface="Times New Roman"/>
              </a:rPr>
              <a:t>not </a:t>
            </a:r>
            <a:r>
              <a:rPr dirty="0" sz="1450" spc="-10">
                <a:latin typeface="Times New Roman"/>
                <a:cs typeface="Times New Roman"/>
              </a:rPr>
              <a:t>that the second  part </a:t>
            </a:r>
            <a:r>
              <a:rPr dirty="0" sz="1450" spc="-5">
                <a:latin typeface="Times New Roman"/>
                <a:cs typeface="Times New Roman"/>
              </a:rPr>
              <a:t>of </a:t>
            </a:r>
            <a:r>
              <a:rPr dirty="0" sz="1450" spc="-10">
                <a:latin typeface="Times New Roman"/>
                <a:cs typeface="Times New Roman"/>
              </a:rPr>
              <a:t>it? Indeed, </a:t>
            </a:r>
            <a:r>
              <a:rPr dirty="0" sz="1450" spc="-5">
                <a:latin typeface="Times New Roman"/>
                <a:cs typeface="Times New Roman"/>
              </a:rPr>
              <a:t>you </a:t>
            </a:r>
            <a:r>
              <a:rPr dirty="0" sz="1450" spc="-10">
                <a:latin typeface="Times New Roman"/>
                <a:cs typeface="Times New Roman"/>
              </a:rPr>
              <a:t>are the best </a:t>
            </a:r>
            <a:r>
              <a:rPr dirty="0" sz="1450" spc="-5">
                <a:latin typeface="Times New Roman"/>
                <a:cs typeface="Times New Roman"/>
              </a:rPr>
              <a:t>of </a:t>
            </a:r>
            <a:r>
              <a:rPr dirty="0" sz="1450" spc="-10">
                <a:latin typeface="Times New Roman"/>
                <a:cs typeface="Times New Roman"/>
              </a:rPr>
              <a:t>brothers, and </a:t>
            </a:r>
            <a:r>
              <a:rPr dirty="0" sz="1450" spc="-5">
                <a:latin typeface="Times New Roman"/>
                <a:cs typeface="Times New Roman"/>
              </a:rPr>
              <a:t>I </a:t>
            </a:r>
            <a:r>
              <a:rPr dirty="0" sz="1450" spc="-10">
                <a:latin typeface="Times New Roman"/>
                <a:cs typeface="Times New Roman"/>
              </a:rPr>
              <a:t>love </a:t>
            </a:r>
            <a:r>
              <a:rPr dirty="0" sz="1450" spc="-5">
                <a:latin typeface="Times New Roman"/>
                <a:cs typeface="Times New Roman"/>
              </a:rPr>
              <a:t>you</a:t>
            </a:r>
            <a:r>
              <a:rPr dirty="0" sz="1450" spc="75">
                <a:latin typeface="Times New Roman"/>
                <a:cs typeface="Times New Roman"/>
              </a:rPr>
              <a:t> </a:t>
            </a:r>
            <a:r>
              <a:rPr dirty="0" sz="1450" spc="-20">
                <a:latin typeface="Times New Roman"/>
                <a:cs typeface="Times New Roman"/>
              </a:rPr>
              <a:t>dearly."</a:t>
            </a:r>
            <a:endParaRPr sz="1450">
              <a:latin typeface="Times New Roman"/>
              <a:cs typeface="Times New Roman"/>
            </a:endParaRPr>
          </a:p>
          <a:p>
            <a:pPr algn="just" marL="12700">
              <a:lnSpc>
                <a:spcPct val="100000"/>
              </a:lnSpc>
              <a:spcBef>
                <a:spcPts val="790"/>
              </a:spcBef>
            </a:pPr>
            <a:r>
              <a:rPr dirty="0" sz="1450" spc="-35">
                <a:latin typeface="Times New Roman"/>
                <a:cs typeface="Times New Roman"/>
              </a:rPr>
              <a:t>Mr. </a:t>
            </a:r>
            <a:r>
              <a:rPr dirty="0" sz="1450" spc="-10">
                <a:latin typeface="Times New Roman"/>
                <a:cs typeface="Times New Roman"/>
              </a:rPr>
              <a:t>Pendragon </a:t>
            </a:r>
            <a:r>
              <a:rPr dirty="0" sz="1450" spc="-5">
                <a:latin typeface="Times New Roman"/>
                <a:cs typeface="Times New Roman"/>
              </a:rPr>
              <a:t>got up, </a:t>
            </a:r>
            <a:r>
              <a:rPr dirty="0" sz="1450" spc="-10">
                <a:latin typeface="Times New Roman"/>
                <a:cs typeface="Times New Roman"/>
              </a:rPr>
              <a:t>looking </a:t>
            </a:r>
            <a:r>
              <a:rPr dirty="0" sz="1450" spc="-5">
                <a:latin typeface="Times New Roman"/>
                <a:cs typeface="Times New Roman"/>
              </a:rPr>
              <a:t>a </a:t>
            </a:r>
            <a:r>
              <a:rPr dirty="0" sz="1450" spc="-10">
                <a:latin typeface="Times New Roman"/>
                <a:cs typeface="Times New Roman"/>
              </a:rPr>
              <a:t>little confused </a:t>
            </a:r>
            <a:r>
              <a:rPr dirty="0" sz="1450" spc="-5">
                <a:latin typeface="Times New Roman"/>
                <a:cs typeface="Times New Roman"/>
              </a:rPr>
              <a:t>by </a:t>
            </a:r>
            <a:r>
              <a:rPr dirty="0" sz="1450" spc="-10">
                <a:latin typeface="Times New Roman"/>
                <a:cs typeface="Times New Roman"/>
              </a:rPr>
              <a:t>these family</a:t>
            </a:r>
            <a:r>
              <a:rPr dirty="0" sz="1450" spc="105">
                <a:latin typeface="Times New Roman"/>
                <a:cs typeface="Times New Roman"/>
              </a:rPr>
              <a:t> </a:t>
            </a:r>
            <a:r>
              <a:rPr dirty="0" sz="1450" spc="-10">
                <a:latin typeface="Times New Roman"/>
                <a:cs typeface="Times New Roman"/>
              </a:rPr>
              <a:t>endearments.</a:t>
            </a:r>
            <a:endParaRPr sz="1450">
              <a:latin typeface="Times New Roman"/>
              <a:cs typeface="Times New Roman"/>
            </a:endParaRPr>
          </a:p>
          <a:p>
            <a:pPr algn="just" marL="12700" marR="12065">
              <a:lnSpc>
                <a:spcPts val="1730"/>
              </a:lnSpc>
              <a:spcBef>
                <a:spcPts val="919"/>
              </a:spcBef>
            </a:pPr>
            <a:r>
              <a:rPr dirty="0" sz="1450" spc="-10">
                <a:latin typeface="Times New Roman"/>
                <a:cs typeface="Times New Roman"/>
              </a:rPr>
              <a:t>"I had better </a:t>
            </a:r>
            <a:r>
              <a:rPr dirty="0" sz="1450" spc="-5">
                <a:latin typeface="Times New Roman"/>
                <a:cs typeface="Times New Roman"/>
              </a:rPr>
              <a:t>not be </a:t>
            </a:r>
            <a:r>
              <a:rPr dirty="0" sz="1450" spc="-10">
                <a:latin typeface="Times New Roman"/>
                <a:cs typeface="Times New Roman"/>
              </a:rPr>
              <a:t>seen," said he. "I understand my part to </a:t>
            </a:r>
            <a:r>
              <a:rPr dirty="0" sz="1450" spc="-5">
                <a:latin typeface="Times New Roman"/>
                <a:cs typeface="Times New Roman"/>
              </a:rPr>
              <a:t>a </a:t>
            </a:r>
            <a:r>
              <a:rPr dirty="0" sz="1450" spc="-10">
                <a:latin typeface="Times New Roman"/>
                <a:cs typeface="Times New Roman"/>
              </a:rPr>
              <a:t>miracle, and I'll  keep an eye </a:t>
            </a:r>
            <a:r>
              <a:rPr dirty="0" sz="1450" spc="-5">
                <a:latin typeface="Times New Roman"/>
                <a:cs typeface="Times New Roman"/>
              </a:rPr>
              <a:t>on </a:t>
            </a:r>
            <a:r>
              <a:rPr dirty="0" sz="1450" spc="-10">
                <a:latin typeface="Times New Roman"/>
                <a:cs typeface="Times New Roman"/>
              </a:rPr>
              <a:t>the </a:t>
            </a:r>
            <a:r>
              <a:rPr dirty="0" sz="1450" spc="-35">
                <a:latin typeface="Times New Roman"/>
                <a:cs typeface="Times New Roman"/>
              </a:rPr>
              <a:t>Tame</a:t>
            </a:r>
            <a:r>
              <a:rPr dirty="0" sz="1450" spc="10">
                <a:latin typeface="Times New Roman"/>
                <a:cs typeface="Times New Roman"/>
              </a:rPr>
              <a:t> </a:t>
            </a:r>
            <a:r>
              <a:rPr dirty="0" sz="1450" spc="-10">
                <a:latin typeface="Times New Roman"/>
                <a:cs typeface="Times New Roman"/>
              </a:rPr>
              <a:t>Cat."</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"Do," she replied. "He is an abject creature, and might ruin</a:t>
            </a:r>
            <a:r>
              <a:rPr dirty="0" sz="1450" spc="7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6350">
              <a:lnSpc>
                <a:spcPts val="1730"/>
              </a:lnSpc>
              <a:spcBef>
                <a:spcPts val="919"/>
              </a:spcBef>
            </a:pPr>
            <a:r>
              <a:rPr dirty="0" sz="1450" spc="-10">
                <a:latin typeface="Times New Roman"/>
                <a:cs typeface="Times New Roman"/>
              </a:rPr>
              <a:t>She kissed the tips </a:t>
            </a:r>
            <a:r>
              <a:rPr dirty="0" sz="1450" spc="-5">
                <a:latin typeface="Times New Roman"/>
                <a:cs typeface="Times New Roman"/>
              </a:rPr>
              <a:t>of </a:t>
            </a:r>
            <a:r>
              <a:rPr dirty="0" sz="1450" spc="-10">
                <a:latin typeface="Times New Roman"/>
                <a:cs typeface="Times New Roman"/>
              </a:rPr>
              <a:t>her fingers to him daintily; and the brother withdrew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boudoir </a:t>
            </a:r>
            <a:r>
              <a:rPr dirty="0" sz="1450" spc="-10">
                <a:latin typeface="Times New Roman"/>
                <a:cs typeface="Times New Roman"/>
              </a:rPr>
              <a:t>and the back</a:t>
            </a:r>
            <a:r>
              <a:rPr dirty="0" sz="1450" spc="5">
                <a:latin typeface="Times New Roman"/>
                <a:cs typeface="Times New Roman"/>
              </a:rPr>
              <a:t> </a:t>
            </a:r>
            <a:r>
              <a:rPr dirty="0" sz="1450" spc="-25">
                <a:latin typeface="Times New Roman"/>
                <a:cs typeface="Times New Roman"/>
              </a:rPr>
              <a:t>stair.</a:t>
            </a:r>
            <a:endParaRPr sz="1450">
              <a:latin typeface="Times New Roman"/>
              <a:cs typeface="Times New Roman"/>
            </a:endParaRPr>
          </a:p>
          <a:p>
            <a:pPr algn="just" marL="12700" marR="5080">
              <a:lnSpc>
                <a:spcPts val="1730"/>
              </a:lnSpc>
              <a:spcBef>
                <a:spcPts val="860"/>
              </a:spcBef>
            </a:pPr>
            <a:r>
              <a:rPr dirty="0" sz="1450" spc="-20">
                <a:latin typeface="Times New Roman"/>
                <a:cs typeface="Times New Roman"/>
              </a:rPr>
              <a:t>"Harry," </a:t>
            </a:r>
            <a:r>
              <a:rPr dirty="0" sz="1450" spc="-10">
                <a:latin typeface="Times New Roman"/>
                <a:cs typeface="Times New Roman"/>
              </a:rPr>
              <a:t>said Lady </a:t>
            </a:r>
            <a:r>
              <a:rPr dirty="0" sz="1450" spc="-30">
                <a:latin typeface="Times New Roman"/>
                <a:cs typeface="Times New Roman"/>
              </a:rPr>
              <a:t>Vandeleur, </a:t>
            </a:r>
            <a:r>
              <a:rPr dirty="0" sz="1450" spc="-10">
                <a:latin typeface="Times New Roman"/>
                <a:cs typeface="Times New Roman"/>
              </a:rPr>
              <a:t>turning towards the secretary as soon as they  were alone, "I have </a:t>
            </a:r>
            <a:r>
              <a:rPr dirty="0" sz="1450" spc="-5">
                <a:latin typeface="Times New Roman"/>
                <a:cs typeface="Times New Roman"/>
              </a:rPr>
              <a:t>a </a:t>
            </a:r>
            <a:r>
              <a:rPr dirty="0" sz="1450" spc="-10">
                <a:latin typeface="Times New Roman"/>
                <a:cs typeface="Times New Roman"/>
              </a:rPr>
              <a:t>commission for </a:t>
            </a:r>
            <a:r>
              <a:rPr dirty="0" sz="1450" spc="-5">
                <a:latin typeface="Times New Roman"/>
                <a:cs typeface="Times New Roman"/>
              </a:rPr>
              <a:t>you </a:t>
            </a:r>
            <a:r>
              <a:rPr dirty="0" sz="1450" spc="-10">
                <a:latin typeface="Times New Roman"/>
                <a:cs typeface="Times New Roman"/>
              </a:rPr>
              <a:t>this morning. But </a:t>
            </a:r>
            <a:r>
              <a:rPr dirty="0" sz="1450" spc="-5">
                <a:latin typeface="Times New Roman"/>
                <a:cs typeface="Times New Roman"/>
              </a:rPr>
              <a:t>you </a:t>
            </a:r>
            <a:r>
              <a:rPr dirty="0" sz="1450" spc="-10">
                <a:latin typeface="Times New Roman"/>
                <a:cs typeface="Times New Roman"/>
              </a:rPr>
              <a:t>shall take </a:t>
            </a:r>
            <a:r>
              <a:rPr dirty="0" sz="1450" spc="-5">
                <a:latin typeface="Times New Roman"/>
                <a:cs typeface="Times New Roman"/>
              </a:rPr>
              <a:t>a  </a:t>
            </a:r>
            <a:r>
              <a:rPr dirty="0" sz="1450" spc="-10">
                <a:latin typeface="Times New Roman"/>
                <a:cs typeface="Times New Roman"/>
              </a:rPr>
              <a:t>cab; </a:t>
            </a:r>
            <a:r>
              <a:rPr dirty="0" sz="1450" spc="-5">
                <a:latin typeface="Times New Roman"/>
                <a:cs typeface="Times New Roman"/>
              </a:rPr>
              <a:t>I </a:t>
            </a:r>
            <a:r>
              <a:rPr dirty="0" sz="1450" spc="-10">
                <a:latin typeface="Times New Roman"/>
                <a:cs typeface="Times New Roman"/>
              </a:rPr>
              <a:t>cannot have my secretary</a:t>
            </a:r>
            <a:r>
              <a:rPr dirty="0" sz="1450" spc="15">
                <a:latin typeface="Times New Roman"/>
                <a:cs typeface="Times New Roman"/>
              </a:rPr>
              <a:t> </a:t>
            </a:r>
            <a:r>
              <a:rPr dirty="0" sz="1450" spc="-10">
                <a:latin typeface="Times New Roman"/>
                <a:cs typeface="Times New Roman"/>
              </a:rPr>
              <a:t>freckled."</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She spoke the last words with emphasis and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half-motherly pride that  caused great contentment to </a:t>
            </a:r>
            <a:r>
              <a:rPr dirty="0" sz="1450" spc="-5">
                <a:latin typeface="Times New Roman"/>
                <a:cs typeface="Times New Roman"/>
              </a:rPr>
              <a:t>poor </a:t>
            </a:r>
            <a:r>
              <a:rPr dirty="0" sz="1450" spc="-10">
                <a:latin typeface="Times New Roman"/>
                <a:cs typeface="Times New Roman"/>
              </a:rPr>
              <a:t>Harry; and </a:t>
            </a:r>
            <a:r>
              <a:rPr dirty="0" sz="1450" spc="-5">
                <a:latin typeface="Times New Roman"/>
                <a:cs typeface="Times New Roman"/>
              </a:rPr>
              <a:t>he </a:t>
            </a:r>
            <a:r>
              <a:rPr dirty="0" sz="1450" spc="-10">
                <a:latin typeface="Times New Roman"/>
                <a:cs typeface="Times New Roman"/>
              </a:rPr>
              <a:t>professed himself charmed to  find an opportunity </a:t>
            </a:r>
            <a:r>
              <a:rPr dirty="0" sz="1450" spc="-5">
                <a:latin typeface="Times New Roman"/>
                <a:cs typeface="Times New Roman"/>
              </a:rPr>
              <a:t>of </a:t>
            </a:r>
            <a:r>
              <a:rPr dirty="0" sz="1450" spc="-10">
                <a:latin typeface="Times New Roman"/>
                <a:cs typeface="Times New Roman"/>
              </a:rPr>
              <a:t>serving</a:t>
            </a:r>
            <a:r>
              <a:rPr dirty="0" sz="1450" spc="1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"It is another </a:t>
            </a:r>
            <a:r>
              <a:rPr dirty="0" sz="1450" spc="-5">
                <a:latin typeface="Times New Roman"/>
                <a:cs typeface="Times New Roman"/>
              </a:rPr>
              <a:t>of our </a:t>
            </a:r>
            <a:r>
              <a:rPr dirty="0" sz="1450" spc="-10">
                <a:latin typeface="Times New Roman"/>
                <a:cs typeface="Times New Roman"/>
              </a:rPr>
              <a:t>great secrets," she went </a:t>
            </a:r>
            <a:r>
              <a:rPr dirty="0" sz="1450" spc="-5">
                <a:latin typeface="Times New Roman"/>
                <a:cs typeface="Times New Roman"/>
              </a:rPr>
              <a:t>on </a:t>
            </a:r>
            <a:r>
              <a:rPr dirty="0" sz="1450" spc="-25">
                <a:latin typeface="Times New Roman"/>
                <a:cs typeface="Times New Roman"/>
              </a:rPr>
              <a:t>archly, </a:t>
            </a:r>
            <a:r>
              <a:rPr dirty="0" sz="1450" spc="-10">
                <a:latin typeface="Times New Roman"/>
                <a:cs typeface="Times New Roman"/>
              </a:rPr>
              <a:t>"and </a:t>
            </a:r>
            <a:r>
              <a:rPr dirty="0" sz="1450" spc="-5">
                <a:latin typeface="Times New Roman"/>
                <a:cs typeface="Times New Roman"/>
              </a:rPr>
              <a:t>no one </a:t>
            </a:r>
            <a:r>
              <a:rPr dirty="0" sz="1450" spc="-10">
                <a:latin typeface="Times New Roman"/>
                <a:cs typeface="Times New Roman"/>
              </a:rPr>
              <a:t>must know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my secretary and me. Sir Thomas would make the saddest  disturbance; and if </a:t>
            </a:r>
            <a:r>
              <a:rPr dirty="0" sz="1450" spc="-5">
                <a:latin typeface="Times New Roman"/>
                <a:cs typeface="Times New Roman"/>
              </a:rPr>
              <a:t>you </a:t>
            </a:r>
            <a:r>
              <a:rPr dirty="0" sz="1450" spc="-10">
                <a:latin typeface="Times New Roman"/>
                <a:cs typeface="Times New Roman"/>
              </a:rPr>
              <a:t>only knew how weary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of </a:t>
            </a:r>
            <a:r>
              <a:rPr dirty="0" sz="1450" spc="-10">
                <a:latin typeface="Times New Roman"/>
                <a:cs typeface="Times New Roman"/>
              </a:rPr>
              <a:t>these scenes! Oh, </a:t>
            </a:r>
            <a:r>
              <a:rPr dirty="0" sz="1450" spc="-25">
                <a:latin typeface="Times New Roman"/>
                <a:cs typeface="Times New Roman"/>
              </a:rPr>
              <a:t>Harry,  Harry,</a:t>
            </a:r>
            <a:r>
              <a:rPr dirty="0" sz="1450" spc="30">
                <a:latin typeface="Times New Roman"/>
                <a:cs typeface="Times New Roman"/>
              </a:rPr>
              <a:t> </a:t>
            </a:r>
            <a:r>
              <a:rPr dirty="0" sz="1450" spc="-10">
                <a:latin typeface="Times New Roman"/>
                <a:cs typeface="Times New Roman"/>
              </a:rPr>
              <a:t>can</a:t>
            </a:r>
            <a:r>
              <a:rPr dirty="0" sz="1450" spc="25">
                <a:latin typeface="Times New Roman"/>
                <a:cs typeface="Times New Roman"/>
              </a:rPr>
              <a:t> </a:t>
            </a:r>
            <a:r>
              <a:rPr dirty="0" sz="1450" spc="-5">
                <a:latin typeface="Times New Roman"/>
                <a:cs typeface="Times New Roman"/>
              </a:rPr>
              <a:t>you</a:t>
            </a:r>
            <a:r>
              <a:rPr dirty="0" sz="1450" spc="30">
                <a:latin typeface="Times New Roman"/>
                <a:cs typeface="Times New Roman"/>
              </a:rPr>
              <a:t> </a:t>
            </a:r>
            <a:r>
              <a:rPr dirty="0" sz="1450" spc="-10">
                <a:latin typeface="Times New Roman"/>
                <a:cs typeface="Times New Roman"/>
              </a:rPr>
              <a:t>explain</a:t>
            </a:r>
            <a:r>
              <a:rPr dirty="0" sz="1450" spc="30">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me</a:t>
            </a:r>
            <a:r>
              <a:rPr dirty="0" sz="1450" spc="30">
                <a:latin typeface="Times New Roman"/>
                <a:cs typeface="Times New Roman"/>
              </a:rPr>
              <a:t> </a:t>
            </a:r>
            <a:r>
              <a:rPr dirty="0" sz="1450" spc="-10">
                <a:latin typeface="Times New Roman"/>
                <a:cs typeface="Times New Roman"/>
              </a:rPr>
              <a:t>what</a:t>
            </a:r>
            <a:r>
              <a:rPr dirty="0" sz="1450" spc="30">
                <a:latin typeface="Times New Roman"/>
                <a:cs typeface="Times New Roman"/>
              </a:rPr>
              <a:t> </a:t>
            </a:r>
            <a:r>
              <a:rPr dirty="0" sz="1450" spc="-10">
                <a:latin typeface="Times New Roman"/>
                <a:cs typeface="Times New Roman"/>
              </a:rPr>
              <a:t>makes</a:t>
            </a:r>
            <a:r>
              <a:rPr dirty="0" sz="1450" spc="30">
                <a:latin typeface="Times New Roman"/>
                <a:cs typeface="Times New Roman"/>
              </a:rPr>
              <a:t> </a:t>
            </a:r>
            <a:r>
              <a:rPr dirty="0" sz="1450" spc="-5">
                <a:latin typeface="Times New Roman"/>
                <a:cs typeface="Times New Roman"/>
              </a:rPr>
              <a:t>you</a:t>
            </a:r>
            <a:r>
              <a:rPr dirty="0" sz="1450" spc="30">
                <a:latin typeface="Times New Roman"/>
                <a:cs typeface="Times New Roman"/>
              </a:rPr>
              <a:t> </a:t>
            </a:r>
            <a:r>
              <a:rPr dirty="0" sz="1450" spc="-10">
                <a:latin typeface="Times New Roman"/>
                <a:cs typeface="Times New Roman"/>
              </a:rPr>
              <a:t>men</a:t>
            </a:r>
            <a:r>
              <a:rPr dirty="0" sz="1450" spc="30">
                <a:latin typeface="Times New Roman"/>
                <a:cs typeface="Times New Roman"/>
              </a:rPr>
              <a:t> </a:t>
            </a:r>
            <a:r>
              <a:rPr dirty="0" sz="1450" spc="-10">
                <a:latin typeface="Times New Roman"/>
                <a:cs typeface="Times New Roman"/>
              </a:rPr>
              <a:t>so</a:t>
            </a:r>
            <a:r>
              <a:rPr dirty="0" sz="1450" spc="30">
                <a:latin typeface="Times New Roman"/>
                <a:cs typeface="Times New Roman"/>
              </a:rPr>
              <a:t> </a:t>
            </a:r>
            <a:r>
              <a:rPr dirty="0" sz="1450" spc="-10">
                <a:latin typeface="Times New Roman"/>
                <a:cs typeface="Times New Roman"/>
              </a:rPr>
              <a:t>violent</a:t>
            </a:r>
            <a:r>
              <a:rPr dirty="0" sz="1450" spc="30">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unjust?</a:t>
            </a:r>
            <a:r>
              <a:rPr dirty="0" sz="1450" spc="30">
                <a:latin typeface="Times New Roman"/>
                <a:cs typeface="Times New Roman"/>
              </a:rPr>
              <a:t> </a:t>
            </a:r>
            <a:r>
              <a:rPr dirty="0" sz="1450" spc="-10">
                <a:latin typeface="Times New Roman"/>
                <a:cs typeface="Times New Roman"/>
              </a:rPr>
              <a:t>But,</a:t>
            </a:r>
            <a:endParaRPr sz="14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10">
                <a:latin typeface="Times New Roman"/>
                <a:cs typeface="Times New Roman"/>
              </a:rPr>
              <a:t>indeed,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cannot; </a:t>
            </a:r>
            <a:r>
              <a:rPr dirty="0" sz="1450" spc="-5">
                <a:latin typeface="Times New Roman"/>
                <a:cs typeface="Times New Roman"/>
              </a:rPr>
              <a:t>you </a:t>
            </a:r>
            <a:r>
              <a:rPr dirty="0" sz="1450" spc="-10">
                <a:latin typeface="Times New Roman"/>
                <a:cs typeface="Times New Roman"/>
              </a:rPr>
              <a:t>are the only man in the world who knows  nothing </a:t>
            </a:r>
            <a:r>
              <a:rPr dirty="0" sz="1450" spc="-5">
                <a:latin typeface="Times New Roman"/>
                <a:cs typeface="Times New Roman"/>
              </a:rPr>
              <a:t>of </a:t>
            </a:r>
            <a:r>
              <a:rPr dirty="0" sz="1450" spc="-10">
                <a:latin typeface="Times New Roman"/>
                <a:cs typeface="Times New Roman"/>
              </a:rPr>
              <a:t>these shameful passions; </a:t>
            </a:r>
            <a:r>
              <a:rPr dirty="0" sz="1450" spc="-5">
                <a:latin typeface="Times New Roman"/>
                <a:cs typeface="Times New Roman"/>
              </a:rPr>
              <a:t>you </a:t>
            </a:r>
            <a:r>
              <a:rPr dirty="0" sz="1450" spc="-10">
                <a:latin typeface="Times New Roman"/>
                <a:cs typeface="Times New Roman"/>
              </a:rPr>
              <a:t>are so </a:t>
            </a:r>
            <a:r>
              <a:rPr dirty="0" sz="1450" spc="-5">
                <a:latin typeface="Times New Roman"/>
                <a:cs typeface="Times New Roman"/>
              </a:rPr>
              <a:t>good, </a:t>
            </a:r>
            <a:r>
              <a:rPr dirty="0" sz="1450" spc="-25">
                <a:latin typeface="Times New Roman"/>
                <a:cs typeface="Times New Roman"/>
              </a:rPr>
              <a:t>Harry, </a:t>
            </a:r>
            <a:r>
              <a:rPr dirty="0" sz="1450" spc="-10">
                <a:latin typeface="Times New Roman"/>
                <a:cs typeface="Times New Roman"/>
              </a:rPr>
              <a:t>and so </a:t>
            </a:r>
            <a:r>
              <a:rPr dirty="0" sz="1450" spc="-5">
                <a:latin typeface="Times New Roman"/>
                <a:cs typeface="Times New Roman"/>
              </a:rPr>
              <a:t>kind; you,  </a:t>
            </a:r>
            <a:r>
              <a:rPr dirty="0" sz="1450" spc="-10">
                <a:latin typeface="Times New Roman"/>
                <a:cs typeface="Times New Roman"/>
              </a:rPr>
              <a:t>at least, can </a:t>
            </a:r>
            <a:r>
              <a:rPr dirty="0" sz="1450" spc="-5">
                <a:latin typeface="Times New Roman"/>
                <a:cs typeface="Times New Roman"/>
              </a:rPr>
              <a:t>be a </a:t>
            </a:r>
            <a:r>
              <a:rPr dirty="0" sz="1450" spc="-10">
                <a:latin typeface="Times New Roman"/>
                <a:cs typeface="Times New Roman"/>
              </a:rPr>
              <a:t>woman's friend; and, </a:t>
            </a:r>
            <a:r>
              <a:rPr dirty="0" sz="1450" spc="-5">
                <a:latin typeface="Times New Roman"/>
                <a:cs typeface="Times New Roman"/>
              </a:rPr>
              <a:t>do you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make the  others more ugly </a:t>
            </a:r>
            <a:r>
              <a:rPr dirty="0" sz="1450" spc="-5">
                <a:latin typeface="Times New Roman"/>
                <a:cs typeface="Times New Roman"/>
              </a:rPr>
              <a:t>by</a:t>
            </a:r>
            <a:r>
              <a:rPr dirty="0" sz="1450" spc="5">
                <a:latin typeface="Times New Roman"/>
                <a:cs typeface="Times New Roman"/>
              </a:rPr>
              <a:t> </a:t>
            </a:r>
            <a:r>
              <a:rPr dirty="0" sz="1450" spc="-10">
                <a:latin typeface="Times New Roman"/>
                <a:cs typeface="Times New Roman"/>
              </a:rPr>
              <a:t>comparison."</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"It is </a:t>
            </a:r>
            <a:r>
              <a:rPr dirty="0" sz="1450" spc="-5">
                <a:latin typeface="Times New Roman"/>
                <a:cs typeface="Times New Roman"/>
              </a:rPr>
              <a:t>you," </a:t>
            </a:r>
            <a:r>
              <a:rPr dirty="0" sz="1450" spc="-10">
                <a:latin typeface="Times New Roman"/>
                <a:cs typeface="Times New Roman"/>
              </a:rPr>
              <a:t>said Harry </a:t>
            </a:r>
            <a:r>
              <a:rPr dirty="0" sz="1450" spc="-20">
                <a:latin typeface="Times New Roman"/>
                <a:cs typeface="Times New Roman"/>
              </a:rPr>
              <a:t>gallantly, </a:t>
            </a:r>
            <a:r>
              <a:rPr dirty="0" sz="1450" spc="-10">
                <a:latin typeface="Times New Roman"/>
                <a:cs typeface="Times New Roman"/>
              </a:rPr>
              <a:t>"who are so kind to me. </a:t>
            </a:r>
            <a:r>
              <a:rPr dirty="0" sz="1450" spc="-60">
                <a:latin typeface="Times New Roman"/>
                <a:cs typeface="Times New Roman"/>
              </a:rPr>
              <a:t>You </a:t>
            </a:r>
            <a:r>
              <a:rPr dirty="0" sz="1450" spc="-10">
                <a:latin typeface="Times New Roman"/>
                <a:cs typeface="Times New Roman"/>
              </a:rPr>
              <a:t>treat me like </a:t>
            </a:r>
            <a:r>
              <a:rPr dirty="0" sz="1450" spc="-5">
                <a:latin typeface="Times New Roman"/>
                <a:cs typeface="Times New Roman"/>
              </a:rPr>
              <a:t>-</a:t>
            </a:r>
            <a:r>
              <a:rPr dirty="0" sz="1450" spc="204">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"Like </a:t>
            </a:r>
            <a:r>
              <a:rPr dirty="0" sz="1450" spc="-5">
                <a:latin typeface="Times New Roman"/>
                <a:cs typeface="Times New Roman"/>
              </a:rPr>
              <a:t>a </a:t>
            </a:r>
            <a:r>
              <a:rPr dirty="0" sz="1450" spc="-15">
                <a:latin typeface="Times New Roman"/>
                <a:cs typeface="Times New Roman"/>
              </a:rPr>
              <a:t>mother," </a:t>
            </a:r>
            <a:r>
              <a:rPr dirty="0" sz="1450" spc="-10">
                <a:latin typeface="Times New Roman"/>
                <a:cs typeface="Times New Roman"/>
              </a:rPr>
              <a:t>interposed Lady </a:t>
            </a:r>
            <a:r>
              <a:rPr dirty="0" sz="1450" spc="-25">
                <a:latin typeface="Times New Roman"/>
                <a:cs typeface="Times New Roman"/>
              </a:rPr>
              <a:t>Vandeleur; </a:t>
            </a:r>
            <a:r>
              <a:rPr dirty="0" sz="1450" spc="-10">
                <a:latin typeface="Times New Roman"/>
                <a:cs typeface="Times New Roman"/>
              </a:rPr>
              <a:t>"I try to </a:t>
            </a:r>
            <a:r>
              <a:rPr dirty="0" sz="1450" spc="-5">
                <a:latin typeface="Times New Roman"/>
                <a:cs typeface="Times New Roman"/>
              </a:rPr>
              <a:t>be a </a:t>
            </a:r>
            <a:r>
              <a:rPr dirty="0" sz="1450" spc="-10">
                <a:latin typeface="Times New Roman"/>
                <a:cs typeface="Times New Roman"/>
              </a:rPr>
              <a:t>mother to </a:t>
            </a:r>
            <a:r>
              <a:rPr dirty="0" sz="1450" spc="-5">
                <a:latin typeface="Times New Roman"/>
                <a:cs typeface="Times New Roman"/>
              </a:rPr>
              <a:t>you. </a:t>
            </a:r>
            <a:r>
              <a:rPr dirty="0" sz="1450" spc="-30">
                <a:latin typeface="Times New Roman"/>
                <a:cs typeface="Times New Roman"/>
              </a:rPr>
              <a:t>Or,  </a:t>
            </a:r>
            <a:r>
              <a:rPr dirty="0" sz="1450" spc="-10">
                <a:latin typeface="Times New Roman"/>
                <a:cs typeface="Times New Roman"/>
              </a:rPr>
              <a:t>at least," she corrected herself with </a:t>
            </a:r>
            <a:r>
              <a:rPr dirty="0" sz="1450" spc="-5">
                <a:latin typeface="Times New Roman"/>
                <a:cs typeface="Times New Roman"/>
              </a:rPr>
              <a:t>a </a:t>
            </a:r>
            <a:r>
              <a:rPr dirty="0" sz="1450" spc="-10">
                <a:latin typeface="Times New Roman"/>
                <a:cs typeface="Times New Roman"/>
              </a:rPr>
              <a:t>smile, "almost </a:t>
            </a:r>
            <a:r>
              <a:rPr dirty="0" sz="1450" spc="-5">
                <a:latin typeface="Times New Roman"/>
                <a:cs typeface="Times New Roman"/>
              </a:rPr>
              <a:t>a </a:t>
            </a:r>
            <a:r>
              <a:rPr dirty="0" sz="1450" spc="-20">
                <a:latin typeface="Times New Roman"/>
                <a:cs typeface="Times New Roman"/>
              </a:rPr>
              <a:t>mother. </a:t>
            </a:r>
            <a:r>
              <a:rPr dirty="0" sz="1450" spc="-5">
                <a:latin typeface="Times New Roman"/>
                <a:cs typeface="Times New Roman"/>
              </a:rPr>
              <a:t>I </a:t>
            </a:r>
            <a:r>
              <a:rPr dirty="0" sz="1450" spc="-10">
                <a:latin typeface="Times New Roman"/>
                <a:cs typeface="Times New Roman"/>
              </a:rPr>
              <a:t>am afraid </a:t>
            </a:r>
            <a:r>
              <a:rPr dirty="0" sz="1450" spc="-5">
                <a:latin typeface="Times New Roman"/>
                <a:cs typeface="Times New Roman"/>
              </a:rPr>
              <a:t>I </a:t>
            </a:r>
            <a:r>
              <a:rPr dirty="0" sz="1450" spc="-10">
                <a:latin typeface="Times New Roman"/>
                <a:cs typeface="Times New Roman"/>
              </a:rPr>
              <a:t>am  too </a:t>
            </a:r>
            <a:r>
              <a:rPr dirty="0" sz="1450" spc="-5">
                <a:latin typeface="Times New Roman"/>
                <a:cs typeface="Times New Roman"/>
              </a:rPr>
              <a:t>young </a:t>
            </a:r>
            <a:r>
              <a:rPr dirty="0" sz="1450" spc="-10">
                <a:latin typeface="Times New Roman"/>
                <a:cs typeface="Times New Roman"/>
              </a:rPr>
              <a:t>to </a:t>
            </a:r>
            <a:r>
              <a:rPr dirty="0" sz="1450" spc="-5">
                <a:latin typeface="Times New Roman"/>
                <a:cs typeface="Times New Roman"/>
              </a:rPr>
              <a:t>be your </a:t>
            </a:r>
            <a:r>
              <a:rPr dirty="0" sz="1450" spc="-10">
                <a:latin typeface="Times New Roman"/>
                <a:cs typeface="Times New Roman"/>
              </a:rPr>
              <a:t>mother </a:t>
            </a:r>
            <a:r>
              <a:rPr dirty="0" sz="1450" spc="-25">
                <a:latin typeface="Times New Roman"/>
                <a:cs typeface="Times New Roman"/>
              </a:rPr>
              <a:t>really.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say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 a </a:t>
            </a:r>
            <a:r>
              <a:rPr dirty="0" sz="1450" spc="-10">
                <a:latin typeface="Times New Roman"/>
                <a:cs typeface="Times New Roman"/>
              </a:rPr>
              <a:t>dear</a:t>
            </a:r>
            <a:r>
              <a:rPr dirty="0" sz="1450" spc="75">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She paused long enough to let her words take </a:t>
            </a:r>
            <a:r>
              <a:rPr dirty="0" sz="1450" spc="-15">
                <a:latin typeface="Times New Roman"/>
                <a:cs typeface="Times New Roman"/>
              </a:rPr>
              <a:t>effect </a:t>
            </a:r>
            <a:r>
              <a:rPr dirty="0" sz="1450" spc="-10">
                <a:latin typeface="Times New Roman"/>
                <a:cs typeface="Times New Roman"/>
              </a:rPr>
              <a:t>in Harry's sentimental  quarters, </a:t>
            </a:r>
            <a:r>
              <a:rPr dirty="0" sz="1450" spc="-5">
                <a:latin typeface="Times New Roman"/>
                <a:cs typeface="Times New Roman"/>
              </a:rPr>
              <a:t>but not </a:t>
            </a:r>
            <a:r>
              <a:rPr dirty="0" sz="1450" spc="-10">
                <a:latin typeface="Times New Roman"/>
                <a:cs typeface="Times New Roman"/>
              </a:rPr>
              <a:t>long enough to allow him </a:t>
            </a:r>
            <a:r>
              <a:rPr dirty="0" sz="1450" spc="-5">
                <a:latin typeface="Times New Roman"/>
                <a:cs typeface="Times New Roman"/>
              </a:rPr>
              <a:t>a</a:t>
            </a:r>
            <a:r>
              <a:rPr dirty="0" sz="1450" spc="30">
                <a:latin typeface="Times New Roman"/>
                <a:cs typeface="Times New Roman"/>
              </a:rPr>
              <a:t> </a:t>
            </a:r>
            <a:r>
              <a:rPr dirty="0" sz="1450" spc="-25">
                <a:latin typeface="Times New Roman"/>
                <a:cs typeface="Times New Roman"/>
              </a:rPr>
              <a:t>reply.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"But all this is beside </a:t>
            </a:r>
            <a:r>
              <a:rPr dirty="0" sz="1450" spc="-5">
                <a:latin typeface="Times New Roman"/>
                <a:cs typeface="Times New Roman"/>
              </a:rPr>
              <a:t>our </a:t>
            </a:r>
            <a:r>
              <a:rPr dirty="0" sz="1450" spc="-10">
                <a:latin typeface="Times New Roman"/>
                <a:cs typeface="Times New Roman"/>
              </a:rPr>
              <a:t>purpose," she resumed. </a:t>
            </a:r>
            <a:r>
              <a:rPr dirty="0" sz="1450" spc="-45">
                <a:latin typeface="Times New Roman"/>
                <a:cs typeface="Times New Roman"/>
              </a:rPr>
              <a:t>"You </a:t>
            </a:r>
            <a:r>
              <a:rPr dirty="0" sz="1450" spc="-10">
                <a:latin typeface="Times New Roman"/>
                <a:cs typeface="Times New Roman"/>
              </a:rPr>
              <a:t>will find </a:t>
            </a:r>
            <a:r>
              <a:rPr dirty="0" sz="1450" spc="-5">
                <a:latin typeface="Times New Roman"/>
                <a:cs typeface="Times New Roman"/>
              </a:rPr>
              <a:t>a </a:t>
            </a:r>
            <a:r>
              <a:rPr dirty="0" sz="1450" spc="-10">
                <a:latin typeface="Times New Roman"/>
                <a:cs typeface="Times New Roman"/>
              </a:rPr>
              <a:t>bandbox in  the left-hand side </a:t>
            </a:r>
            <a:r>
              <a:rPr dirty="0" sz="1450" spc="-5">
                <a:latin typeface="Times New Roman"/>
                <a:cs typeface="Times New Roman"/>
              </a:rPr>
              <a:t>of </a:t>
            </a:r>
            <a:r>
              <a:rPr dirty="0" sz="1450" spc="-10">
                <a:latin typeface="Times New Roman"/>
                <a:cs typeface="Times New Roman"/>
              </a:rPr>
              <a:t>the oak wardrobe; it is underneath the pink slip that </a:t>
            </a:r>
            <a:r>
              <a:rPr dirty="0" sz="1450" spc="-5">
                <a:latin typeface="Times New Roman"/>
                <a:cs typeface="Times New Roman"/>
              </a:rPr>
              <a:t>I  </a:t>
            </a:r>
            <a:r>
              <a:rPr dirty="0" sz="1450" spc="-10">
                <a:latin typeface="Times New Roman"/>
                <a:cs typeface="Times New Roman"/>
              </a:rPr>
              <a:t>wore </a:t>
            </a:r>
            <a:r>
              <a:rPr dirty="0" sz="1450" spc="-5">
                <a:latin typeface="Times New Roman"/>
                <a:cs typeface="Times New Roman"/>
              </a:rPr>
              <a:t>on </a:t>
            </a:r>
            <a:r>
              <a:rPr dirty="0" sz="1450" spc="-25">
                <a:latin typeface="Times New Roman"/>
                <a:cs typeface="Times New Roman"/>
              </a:rPr>
              <a:t>Wednesday </a:t>
            </a:r>
            <a:r>
              <a:rPr dirty="0" sz="1450" spc="-10">
                <a:latin typeface="Times New Roman"/>
                <a:cs typeface="Times New Roman"/>
              </a:rPr>
              <a:t>with my Mechlin. </a:t>
            </a:r>
            <a:r>
              <a:rPr dirty="0" sz="1450" spc="-60">
                <a:latin typeface="Times New Roman"/>
                <a:cs typeface="Times New Roman"/>
              </a:rPr>
              <a:t>You </a:t>
            </a:r>
            <a:r>
              <a:rPr dirty="0" sz="1450" spc="-10">
                <a:latin typeface="Times New Roman"/>
                <a:cs typeface="Times New Roman"/>
              </a:rPr>
              <a:t>will take it immediately to this  address," and she gave him </a:t>
            </a:r>
            <a:r>
              <a:rPr dirty="0" sz="1450" spc="-5">
                <a:latin typeface="Times New Roman"/>
                <a:cs typeface="Times New Roman"/>
              </a:rPr>
              <a:t>a </a:t>
            </a:r>
            <a:r>
              <a:rPr dirty="0" sz="1450" spc="-20">
                <a:latin typeface="Times New Roman"/>
                <a:cs typeface="Times New Roman"/>
              </a:rPr>
              <a:t>paper, </a:t>
            </a:r>
            <a:r>
              <a:rPr dirty="0" sz="1450" spc="-10">
                <a:latin typeface="Times New Roman"/>
                <a:cs typeface="Times New Roman"/>
              </a:rPr>
              <a:t>"but </a:t>
            </a:r>
            <a:r>
              <a:rPr dirty="0" sz="1450" spc="-5">
                <a:latin typeface="Times New Roman"/>
                <a:cs typeface="Times New Roman"/>
              </a:rPr>
              <a:t>do not, on </a:t>
            </a:r>
            <a:r>
              <a:rPr dirty="0" sz="1450" spc="-10">
                <a:latin typeface="Times New Roman"/>
                <a:cs typeface="Times New Roman"/>
              </a:rPr>
              <a:t>any account, let it </a:t>
            </a:r>
            <a:r>
              <a:rPr dirty="0" sz="1450" spc="-5">
                <a:latin typeface="Times New Roman"/>
                <a:cs typeface="Times New Roman"/>
              </a:rPr>
              <a:t>out of  your </a:t>
            </a:r>
            <a:r>
              <a:rPr dirty="0" sz="1450" spc="-10">
                <a:latin typeface="Times New Roman"/>
                <a:cs typeface="Times New Roman"/>
              </a:rPr>
              <a:t>hands until </a:t>
            </a:r>
            <a:r>
              <a:rPr dirty="0" sz="1450" spc="-5">
                <a:latin typeface="Times New Roman"/>
                <a:cs typeface="Times New Roman"/>
              </a:rPr>
              <a:t>you </a:t>
            </a:r>
            <a:r>
              <a:rPr dirty="0" sz="1450" spc="-10">
                <a:latin typeface="Times New Roman"/>
                <a:cs typeface="Times New Roman"/>
              </a:rPr>
              <a:t>have received </a:t>
            </a:r>
            <a:r>
              <a:rPr dirty="0" sz="1450" spc="-5">
                <a:latin typeface="Times New Roman"/>
                <a:cs typeface="Times New Roman"/>
              </a:rPr>
              <a:t>a </a:t>
            </a:r>
            <a:r>
              <a:rPr dirty="0" sz="1450" spc="-10">
                <a:latin typeface="Times New Roman"/>
                <a:cs typeface="Times New Roman"/>
              </a:rPr>
              <a:t>receipt written </a:t>
            </a:r>
            <a:r>
              <a:rPr dirty="0" sz="1450" spc="-5">
                <a:latin typeface="Times New Roman"/>
                <a:cs typeface="Times New Roman"/>
              </a:rPr>
              <a:t>by </a:t>
            </a:r>
            <a:r>
              <a:rPr dirty="0" sz="1450" spc="-10">
                <a:latin typeface="Times New Roman"/>
                <a:cs typeface="Times New Roman"/>
              </a:rPr>
              <a:t>myself. Do </a:t>
            </a:r>
            <a:r>
              <a:rPr dirty="0" sz="1450" spc="-5">
                <a:latin typeface="Times New Roman"/>
                <a:cs typeface="Times New Roman"/>
              </a:rPr>
              <a:t>you  </a:t>
            </a:r>
            <a:r>
              <a:rPr dirty="0" sz="1450" spc="-10">
                <a:latin typeface="Times New Roman"/>
                <a:cs typeface="Times New Roman"/>
              </a:rPr>
              <a:t>understand? </a:t>
            </a:r>
            <a:r>
              <a:rPr dirty="0" sz="1450" spc="-20">
                <a:latin typeface="Times New Roman"/>
                <a:cs typeface="Times New Roman"/>
              </a:rPr>
              <a:t>Answer,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please </a:t>
            </a:r>
            <a:r>
              <a:rPr dirty="0" sz="1450" spc="-5">
                <a:latin typeface="Times New Roman"/>
                <a:cs typeface="Times New Roman"/>
              </a:rPr>
              <a:t>- </a:t>
            </a:r>
            <a:r>
              <a:rPr dirty="0" sz="1450" spc="-10">
                <a:latin typeface="Times New Roman"/>
                <a:cs typeface="Times New Roman"/>
              </a:rPr>
              <a:t>answer! This is extremely important, and  </a:t>
            </a:r>
            <a:r>
              <a:rPr dirty="0" sz="1450" spc="-5">
                <a:latin typeface="Times New Roman"/>
                <a:cs typeface="Times New Roman"/>
              </a:rPr>
              <a:t>I </a:t>
            </a:r>
            <a:r>
              <a:rPr dirty="0" sz="1450" spc="-10">
                <a:latin typeface="Times New Roman"/>
                <a:cs typeface="Times New Roman"/>
              </a:rPr>
              <a:t>must ask </a:t>
            </a:r>
            <a:r>
              <a:rPr dirty="0" sz="1450" spc="-5">
                <a:latin typeface="Times New Roman"/>
                <a:cs typeface="Times New Roman"/>
              </a:rPr>
              <a:t>you </a:t>
            </a:r>
            <a:r>
              <a:rPr dirty="0" sz="1450" spc="-10">
                <a:latin typeface="Times New Roman"/>
                <a:cs typeface="Times New Roman"/>
              </a:rPr>
              <a:t>to pay some</a:t>
            </a:r>
            <a:r>
              <a:rPr dirty="0" sz="1450" spc="10">
                <a:latin typeface="Times New Roman"/>
                <a:cs typeface="Times New Roman"/>
              </a:rPr>
              <a:t> </a:t>
            </a:r>
            <a:r>
              <a:rPr dirty="0" sz="1450" spc="-10">
                <a:latin typeface="Times New Roman"/>
                <a:cs typeface="Times New Roman"/>
              </a:rPr>
              <a:t>attention."</a:t>
            </a:r>
            <a:endParaRPr sz="1450">
              <a:latin typeface="Times New Roman"/>
              <a:cs typeface="Times New Roman"/>
            </a:endParaRPr>
          </a:p>
          <a:p>
            <a:pPr algn="just" marL="12700" marR="6985">
              <a:lnSpc>
                <a:spcPts val="1730"/>
              </a:lnSpc>
              <a:spcBef>
                <a:spcPts val="855"/>
              </a:spcBef>
            </a:pPr>
            <a:r>
              <a:rPr dirty="0" sz="1450" spc="-10">
                <a:latin typeface="Times New Roman"/>
                <a:cs typeface="Times New Roman"/>
              </a:rPr>
              <a:t>Harry pacified her </a:t>
            </a:r>
            <a:r>
              <a:rPr dirty="0" sz="1450" spc="-5">
                <a:latin typeface="Times New Roman"/>
                <a:cs typeface="Times New Roman"/>
              </a:rPr>
              <a:t>by </a:t>
            </a:r>
            <a:r>
              <a:rPr dirty="0" sz="1450" spc="-10">
                <a:latin typeface="Times New Roman"/>
                <a:cs typeface="Times New Roman"/>
              </a:rPr>
              <a:t>repeating her instructions perfectly; and she was just  going to tell him more when General </a:t>
            </a:r>
            <a:r>
              <a:rPr dirty="0" sz="1450" spc="-25">
                <a:latin typeface="Times New Roman"/>
                <a:cs typeface="Times New Roman"/>
              </a:rPr>
              <a:t>Vandeleur </a:t>
            </a:r>
            <a:r>
              <a:rPr dirty="0" sz="1450" spc="-10">
                <a:latin typeface="Times New Roman"/>
                <a:cs typeface="Times New Roman"/>
              </a:rPr>
              <a:t>flung into the apartment,  scarlet with </a:t>
            </a:r>
            <a:r>
              <a:rPr dirty="0" sz="1450" spc="-20">
                <a:latin typeface="Times New Roman"/>
                <a:cs typeface="Times New Roman"/>
              </a:rPr>
              <a:t>anger, </a:t>
            </a:r>
            <a:r>
              <a:rPr dirty="0" sz="1450" spc="-10">
                <a:latin typeface="Times New Roman"/>
                <a:cs typeface="Times New Roman"/>
              </a:rPr>
              <a:t>and holding </a:t>
            </a:r>
            <a:r>
              <a:rPr dirty="0" sz="1450" spc="-5">
                <a:latin typeface="Times New Roman"/>
                <a:cs typeface="Times New Roman"/>
              </a:rPr>
              <a:t>a </a:t>
            </a:r>
            <a:r>
              <a:rPr dirty="0" sz="1450" spc="-10">
                <a:latin typeface="Times New Roman"/>
                <a:cs typeface="Times New Roman"/>
              </a:rPr>
              <a:t>long and elaborate milliner's bill in his</a:t>
            </a:r>
            <a:r>
              <a:rPr dirty="0" sz="1450" spc="17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080">
              <a:lnSpc>
                <a:spcPts val="1730"/>
              </a:lnSpc>
              <a:spcBef>
                <a:spcPts val="860"/>
              </a:spcBef>
            </a:pP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look at this, madam?" cried he. </a:t>
            </a: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have the goodness to look  at this document? </a:t>
            </a:r>
            <a:r>
              <a:rPr dirty="0" sz="1450" spc="-5">
                <a:latin typeface="Times New Roman"/>
                <a:cs typeface="Times New Roman"/>
              </a:rPr>
              <a:t>I </a:t>
            </a:r>
            <a:r>
              <a:rPr dirty="0" sz="1450" spc="-10">
                <a:latin typeface="Times New Roman"/>
                <a:cs typeface="Times New Roman"/>
              </a:rPr>
              <a:t>know well enough </a:t>
            </a:r>
            <a:r>
              <a:rPr dirty="0" sz="1450" spc="-5">
                <a:latin typeface="Times New Roman"/>
                <a:cs typeface="Times New Roman"/>
              </a:rPr>
              <a:t>you </a:t>
            </a:r>
            <a:r>
              <a:rPr dirty="0" sz="1450" spc="-10">
                <a:latin typeface="Times New Roman"/>
                <a:cs typeface="Times New Roman"/>
              </a:rPr>
              <a:t>married me for my </a:t>
            </a:r>
            <a:r>
              <a:rPr dirty="0" sz="1450" spc="-25">
                <a:latin typeface="Times New Roman"/>
                <a:cs typeface="Times New Roman"/>
              </a:rPr>
              <a:t>money, </a:t>
            </a:r>
            <a:r>
              <a:rPr dirty="0" sz="1450" spc="-10">
                <a:latin typeface="Times New Roman"/>
                <a:cs typeface="Times New Roman"/>
              </a:rPr>
              <a:t>and </a:t>
            </a:r>
            <a:r>
              <a:rPr dirty="0" sz="1450" spc="-5">
                <a:latin typeface="Times New Roman"/>
                <a:cs typeface="Times New Roman"/>
              </a:rPr>
              <a:t>I  hope I </a:t>
            </a:r>
            <a:r>
              <a:rPr dirty="0" sz="1450" spc="-10">
                <a:latin typeface="Times New Roman"/>
                <a:cs typeface="Times New Roman"/>
              </a:rPr>
              <a:t>can make as great allowances as any other man in the service; </a:t>
            </a:r>
            <a:r>
              <a:rPr dirty="0" sz="1450" spc="-5">
                <a:latin typeface="Times New Roman"/>
                <a:cs typeface="Times New Roman"/>
              </a:rPr>
              <a:t>but, </a:t>
            </a:r>
            <a:r>
              <a:rPr dirty="0" sz="1450" spc="-10">
                <a:latin typeface="Times New Roman"/>
                <a:cs typeface="Times New Roman"/>
              </a:rPr>
              <a:t>as  sure as God made me, </a:t>
            </a:r>
            <a:r>
              <a:rPr dirty="0" sz="1450" spc="-5">
                <a:latin typeface="Times New Roman"/>
                <a:cs typeface="Times New Roman"/>
              </a:rPr>
              <a:t>I </a:t>
            </a:r>
            <a:r>
              <a:rPr dirty="0" sz="1450" spc="-10">
                <a:latin typeface="Times New Roman"/>
                <a:cs typeface="Times New Roman"/>
              </a:rPr>
              <a:t>mean to </a:t>
            </a:r>
            <a:r>
              <a:rPr dirty="0" sz="1450" spc="-5">
                <a:latin typeface="Times New Roman"/>
                <a:cs typeface="Times New Roman"/>
              </a:rPr>
              <a:t>put a </a:t>
            </a:r>
            <a:r>
              <a:rPr dirty="0" sz="1450" spc="-10">
                <a:latin typeface="Times New Roman"/>
                <a:cs typeface="Times New Roman"/>
              </a:rPr>
              <a:t>period to this disreputable</a:t>
            </a:r>
            <a:r>
              <a:rPr dirty="0" sz="1450" spc="105">
                <a:latin typeface="Times New Roman"/>
                <a:cs typeface="Times New Roman"/>
              </a:rPr>
              <a:t> </a:t>
            </a:r>
            <a:r>
              <a:rPr dirty="0" sz="1450" spc="-15">
                <a:latin typeface="Times New Roman"/>
                <a:cs typeface="Times New Roman"/>
              </a:rPr>
              <a:t>prodigality."</a:t>
            </a:r>
            <a:endParaRPr sz="1450">
              <a:latin typeface="Times New Roman"/>
              <a:cs typeface="Times New Roman"/>
            </a:endParaRPr>
          </a:p>
          <a:p>
            <a:pPr algn="just" marL="12700" marR="8255">
              <a:lnSpc>
                <a:spcPts val="1730"/>
              </a:lnSpc>
              <a:spcBef>
                <a:spcPts val="855"/>
              </a:spcBef>
            </a:pPr>
            <a:r>
              <a:rPr dirty="0" sz="1450" spc="-30">
                <a:latin typeface="Times New Roman"/>
                <a:cs typeface="Times New Roman"/>
              </a:rPr>
              <a:t>"Mr. </a:t>
            </a:r>
            <a:r>
              <a:rPr dirty="0" sz="1450" spc="-20">
                <a:latin typeface="Times New Roman"/>
                <a:cs typeface="Times New Roman"/>
              </a:rPr>
              <a:t>Hartley," </a:t>
            </a:r>
            <a:r>
              <a:rPr dirty="0" sz="1450" spc="-10">
                <a:latin typeface="Times New Roman"/>
                <a:cs typeface="Times New Roman"/>
              </a:rPr>
              <a:t>said Lady </a:t>
            </a:r>
            <a:r>
              <a:rPr dirty="0" sz="1450" spc="-30">
                <a:latin typeface="Times New Roman"/>
                <a:cs typeface="Times New Roman"/>
              </a:rPr>
              <a:t>Vandeleur, </a:t>
            </a:r>
            <a:r>
              <a:rPr dirty="0" sz="1450" spc="-10">
                <a:latin typeface="Times New Roman"/>
                <a:cs typeface="Times New Roman"/>
              </a:rPr>
              <a:t>"I think </a:t>
            </a:r>
            <a:r>
              <a:rPr dirty="0" sz="1450" spc="-5">
                <a:latin typeface="Times New Roman"/>
                <a:cs typeface="Times New Roman"/>
              </a:rPr>
              <a:t>you </a:t>
            </a:r>
            <a:r>
              <a:rPr dirty="0" sz="1450" spc="-10">
                <a:latin typeface="Times New Roman"/>
                <a:cs typeface="Times New Roman"/>
              </a:rPr>
              <a:t>understand what </a:t>
            </a:r>
            <a:r>
              <a:rPr dirty="0" sz="1450" spc="-5">
                <a:latin typeface="Times New Roman"/>
                <a:cs typeface="Times New Roman"/>
              </a:rPr>
              <a:t>you </a:t>
            </a:r>
            <a:r>
              <a:rPr dirty="0" sz="1450" spc="-10">
                <a:latin typeface="Times New Roman"/>
                <a:cs typeface="Times New Roman"/>
              </a:rPr>
              <a:t>have to  </a:t>
            </a:r>
            <a:r>
              <a:rPr dirty="0" sz="1450" spc="-5">
                <a:latin typeface="Times New Roman"/>
                <a:cs typeface="Times New Roman"/>
              </a:rPr>
              <a:t>do. </a:t>
            </a:r>
            <a:r>
              <a:rPr dirty="0" sz="1450" spc="-10">
                <a:latin typeface="Times New Roman"/>
                <a:cs typeface="Times New Roman"/>
              </a:rPr>
              <a:t>May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to see to it at</a:t>
            </a:r>
            <a:r>
              <a:rPr dirty="0" sz="1450" spc="20">
                <a:latin typeface="Times New Roman"/>
                <a:cs typeface="Times New Roman"/>
              </a:rPr>
              <a:t> </a:t>
            </a:r>
            <a:r>
              <a:rPr dirty="0" sz="1450" spc="-10">
                <a:latin typeface="Times New Roman"/>
                <a:cs typeface="Times New Roman"/>
              </a:rPr>
              <a:t>once?"</a:t>
            </a:r>
            <a:endParaRPr sz="1450">
              <a:latin typeface="Times New Roman"/>
              <a:cs typeface="Times New Roman"/>
            </a:endParaRPr>
          </a:p>
          <a:p>
            <a:pPr algn="just" marL="12700" marR="8890">
              <a:lnSpc>
                <a:spcPts val="1730"/>
              </a:lnSpc>
              <a:spcBef>
                <a:spcPts val="865"/>
              </a:spcBef>
            </a:pPr>
            <a:r>
              <a:rPr dirty="0" sz="1450" spc="-10">
                <a:latin typeface="Times New Roman"/>
                <a:cs typeface="Times New Roman"/>
              </a:rPr>
              <a:t>"Stop," said the General, addressing </a:t>
            </a:r>
            <a:r>
              <a:rPr dirty="0" sz="1450" spc="-25">
                <a:latin typeface="Times New Roman"/>
                <a:cs typeface="Times New Roman"/>
              </a:rPr>
              <a:t>Harry, </a:t>
            </a:r>
            <a:r>
              <a:rPr dirty="0" sz="1450" spc="-10">
                <a:latin typeface="Times New Roman"/>
                <a:cs typeface="Times New Roman"/>
              </a:rPr>
              <a:t>"one word before </a:t>
            </a:r>
            <a:r>
              <a:rPr dirty="0" sz="1450" spc="-5">
                <a:latin typeface="Times New Roman"/>
                <a:cs typeface="Times New Roman"/>
              </a:rPr>
              <a:t>you go." </a:t>
            </a:r>
            <a:r>
              <a:rPr dirty="0" sz="1450" spc="-10">
                <a:latin typeface="Times New Roman"/>
                <a:cs typeface="Times New Roman"/>
              </a:rPr>
              <a:t>And  then, turning again to Lady </a:t>
            </a:r>
            <a:r>
              <a:rPr dirty="0" sz="1450" spc="-30">
                <a:latin typeface="Times New Roman"/>
                <a:cs typeface="Times New Roman"/>
              </a:rPr>
              <a:t>Vandeleur, </a:t>
            </a:r>
            <a:r>
              <a:rPr dirty="0" sz="1450" spc="-10">
                <a:latin typeface="Times New Roman"/>
                <a:cs typeface="Times New Roman"/>
              </a:rPr>
              <a:t>"What is this precious fellow's errand?"  </a:t>
            </a:r>
            <a:r>
              <a:rPr dirty="0" sz="1450" spc="-5">
                <a:latin typeface="Times New Roman"/>
                <a:cs typeface="Times New Roman"/>
              </a:rPr>
              <a:t>he </a:t>
            </a:r>
            <a:r>
              <a:rPr dirty="0" sz="1450" spc="-10">
                <a:latin typeface="Times New Roman"/>
                <a:cs typeface="Times New Roman"/>
              </a:rPr>
              <a:t>demanded. "I trust him </a:t>
            </a:r>
            <a:r>
              <a:rPr dirty="0" sz="1450" spc="-5">
                <a:latin typeface="Times New Roman"/>
                <a:cs typeface="Times New Roman"/>
              </a:rPr>
              <a:t>no </a:t>
            </a:r>
            <a:r>
              <a:rPr dirty="0" sz="1450" spc="-10">
                <a:latin typeface="Times New Roman"/>
                <a:cs typeface="Times New Roman"/>
              </a:rPr>
              <a:t>further than </a:t>
            </a:r>
            <a:r>
              <a:rPr dirty="0" sz="1450" spc="-5">
                <a:latin typeface="Times New Roman"/>
                <a:cs typeface="Times New Roman"/>
              </a:rPr>
              <a:t>I do </a:t>
            </a:r>
            <a:r>
              <a:rPr dirty="0" sz="1450" spc="-10">
                <a:latin typeface="Times New Roman"/>
                <a:cs typeface="Times New Roman"/>
              </a:rPr>
              <a:t>yourself, let me tell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had as much as the rudiments </a:t>
            </a:r>
            <a:r>
              <a:rPr dirty="0" sz="1450" spc="-5">
                <a:latin typeface="Times New Roman"/>
                <a:cs typeface="Times New Roman"/>
              </a:rPr>
              <a:t>of </a:t>
            </a:r>
            <a:r>
              <a:rPr dirty="0" sz="1450" spc="-20">
                <a:latin typeface="Times New Roman"/>
                <a:cs typeface="Times New Roman"/>
              </a:rPr>
              <a:t>honesty, </a:t>
            </a:r>
            <a:r>
              <a:rPr dirty="0" sz="1450" spc="-5">
                <a:latin typeface="Times New Roman"/>
                <a:cs typeface="Times New Roman"/>
              </a:rPr>
              <a:t>he </a:t>
            </a:r>
            <a:r>
              <a:rPr dirty="0" sz="1450" spc="-10">
                <a:latin typeface="Times New Roman"/>
                <a:cs typeface="Times New Roman"/>
              </a:rPr>
              <a:t>would scorn to stay in this house;  and what </a:t>
            </a:r>
            <a:r>
              <a:rPr dirty="0" sz="1450" spc="-5">
                <a:latin typeface="Times New Roman"/>
                <a:cs typeface="Times New Roman"/>
              </a:rPr>
              <a:t>he </a:t>
            </a:r>
            <a:r>
              <a:rPr dirty="0" sz="1450" spc="-10">
                <a:latin typeface="Times New Roman"/>
                <a:cs typeface="Times New Roman"/>
              </a:rPr>
              <a:t>does for his wages is </a:t>
            </a:r>
            <a:r>
              <a:rPr dirty="0" sz="1450" spc="-5">
                <a:latin typeface="Times New Roman"/>
                <a:cs typeface="Times New Roman"/>
              </a:rPr>
              <a:t>a </a:t>
            </a:r>
            <a:r>
              <a:rPr dirty="0" sz="1450" spc="-10">
                <a:latin typeface="Times New Roman"/>
                <a:cs typeface="Times New Roman"/>
              </a:rPr>
              <a:t>mystery to all the world. What is his  errand, madam? and why are </a:t>
            </a:r>
            <a:r>
              <a:rPr dirty="0" sz="1450" spc="-5">
                <a:latin typeface="Times New Roman"/>
                <a:cs typeface="Times New Roman"/>
              </a:rPr>
              <a:t>you </a:t>
            </a:r>
            <a:r>
              <a:rPr dirty="0" sz="1450" spc="-10">
                <a:latin typeface="Times New Roman"/>
                <a:cs typeface="Times New Roman"/>
              </a:rPr>
              <a:t>hurrying him</a:t>
            </a:r>
            <a:r>
              <a:rPr dirty="0" sz="1450" spc="25">
                <a:latin typeface="Times New Roman"/>
                <a:cs typeface="Times New Roman"/>
              </a:rPr>
              <a:t> </a:t>
            </a:r>
            <a:r>
              <a:rPr dirty="0" sz="1450" spc="-10">
                <a:latin typeface="Times New Roman"/>
                <a:cs typeface="Times New Roman"/>
              </a:rPr>
              <a:t>away?"</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"I supposed </a:t>
            </a:r>
            <a:r>
              <a:rPr dirty="0" sz="1450" spc="-5">
                <a:latin typeface="Times New Roman"/>
                <a:cs typeface="Times New Roman"/>
              </a:rPr>
              <a:t>you </a:t>
            </a:r>
            <a:r>
              <a:rPr dirty="0" sz="1450" spc="-10">
                <a:latin typeface="Times New Roman"/>
                <a:cs typeface="Times New Roman"/>
              </a:rPr>
              <a:t>had something to say to me in private," replied the</a:t>
            </a:r>
            <a:r>
              <a:rPr dirty="0" sz="1450" spc="90">
                <a:latin typeface="Times New Roman"/>
                <a:cs typeface="Times New Roman"/>
              </a:rPr>
              <a:t> </a:t>
            </a:r>
            <a:r>
              <a:rPr dirty="0" sz="1450" spc="-25">
                <a:latin typeface="Times New Roman"/>
                <a:cs typeface="Times New Roman"/>
              </a:rPr>
              <a:t>lady.</a:t>
            </a:r>
            <a:endParaRPr sz="1450">
              <a:latin typeface="Times New Roman"/>
              <a:cs typeface="Times New Roman"/>
            </a:endParaRPr>
          </a:p>
          <a:p>
            <a:pPr algn="just" marL="12700" marR="12065">
              <a:lnSpc>
                <a:spcPts val="1730"/>
              </a:lnSpc>
              <a:spcBef>
                <a:spcPts val="919"/>
              </a:spcBef>
            </a:pPr>
            <a:r>
              <a:rPr dirty="0" sz="1450" spc="-45">
                <a:latin typeface="Times New Roman"/>
                <a:cs typeface="Times New Roman"/>
              </a:rPr>
              <a:t>"You </a:t>
            </a:r>
            <a:r>
              <a:rPr dirty="0" sz="1450" spc="-10">
                <a:latin typeface="Times New Roman"/>
                <a:cs typeface="Times New Roman"/>
              </a:rPr>
              <a:t>spoke about an errand," insisted the General. "Do </a:t>
            </a:r>
            <a:r>
              <a:rPr dirty="0" sz="1450" spc="-5">
                <a:latin typeface="Times New Roman"/>
                <a:cs typeface="Times New Roman"/>
              </a:rPr>
              <a:t>not </a:t>
            </a:r>
            <a:r>
              <a:rPr dirty="0" sz="1450" spc="-10">
                <a:latin typeface="Times New Roman"/>
                <a:cs typeface="Times New Roman"/>
              </a:rPr>
              <a:t>attempt to deceive  me in my present state </a:t>
            </a:r>
            <a:r>
              <a:rPr dirty="0" sz="1450" spc="-5">
                <a:latin typeface="Times New Roman"/>
                <a:cs typeface="Times New Roman"/>
              </a:rPr>
              <a:t>of </a:t>
            </a:r>
            <a:r>
              <a:rPr dirty="0" sz="1450" spc="-20">
                <a:latin typeface="Times New Roman"/>
                <a:cs typeface="Times New Roman"/>
              </a:rPr>
              <a:t>temper. </a:t>
            </a:r>
            <a:r>
              <a:rPr dirty="0" sz="1450" spc="-60">
                <a:latin typeface="Times New Roman"/>
                <a:cs typeface="Times New Roman"/>
              </a:rPr>
              <a:t>You </a:t>
            </a:r>
            <a:r>
              <a:rPr dirty="0" sz="1450" spc="-10">
                <a:latin typeface="Times New Roman"/>
                <a:cs typeface="Times New Roman"/>
              </a:rPr>
              <a:t>certainly spoke about an</a:t>
            </a:r>
            <a:r>
              <a:rPr dirty="0" sz="1450" spc="145">
                <a:latin typeface="Times New Roman"/>
                <a:cs typeface="Times New Roman"/>
              </a:rPr>
              <a:t> </a:t>
            </a:r>
            <a:r>
              <a:rPr dirty="0" sz="1450" spc="-10">
                <a:latin typeface="Times New Roman"/>
                <a:cs typeface="Times New Roman"/>
              </a:rPr>
              <a:t>errand."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insist </a:t>
            </a:r>
            <a:r>
              <a:rPr dirty="0" sz="1450" spc="-5">
                <a:latin typeface="Times New Roman"/>
                <a:cs typeface="Times New Roman"/>
              </a:rPr>
              <a:t>on </a:t>
            </a:r>
            <a:r>
              <a:rPr dirty="0" sz="1450" spc="-10">
                <a:latin typeface="Times New Roman"/>
                <a:cs typeface="Times New Roman"/>
              </a:rPr>
              <a:t>making </a:t>
            </a:r>
            <a:r>
              <a:rPr dirty="0" sz="1450" spc="-5">
                <a:latin typeface="Times New Roman"/>
                <a:cs typeface="Times New Roman"/>
              </a:rPr>
              <a:t>your </a:t>
            </a:r>
            <a:r>
              <a:rPr dirty="0" sz="1450" spc="-10">
                <a:latin typeface="Times New Roman"/>
                <a:cs typeface="Times New Roman"/>
              </a:rPr>
              <a:t>servants privy to </a:t>
            </a:r>
            <a:r>
              <a:rPr dirty="0" sz="1450" spc="-5">
                <a:latin typeface="Times New Roman"/>
                <a:cs typeface="Times New Roman"/>
              </a:rPr>
              <a:t>our </a:t>
            </a:r>
            <a:r>
              <a:rPr dirty="0" sz="1450" spc="-10">
                <a:latin typeface="Times New Roman"/>
                <a:cs typeface="Times New Roman"/>
              </a:rPr>
              <a:t>humiliating dissensions,"  replied</a:t>
            </a:r>
            <a:r>
              <a:rPr dirty="0" sz="1450" spc="235">
                <a:latin typeface="Times New Roman"/>
                <a:cs typeface="Times New Roman"/>
              </a:rPr>
              <a:t> </a:t>
            </a:r>
            <a:r>
              <a:rPr dirty="0" sz="1450" spc="-10">
                <a:latin typeface="Times New Roman"/>
                <a:cs typeface="Times New Roman"/>
              </a:rPr>
              <a:t>Lady</a:t>
            </a:r>
            <a:r>
              <a:rPr dirty="0" sz="1450" spc="240">
                <a:latin typeface="Times New Roman"/>
                <a:cs typeface="Times New Roman"/>
              </a:rPr>
              <a:t> </a:t>
            </a:r>
            <a:r>
              <a:rPr dirty="0" sz="1450" spc="-30">
                <a:latin typeface="Times New Roman"/>
                <a:cs typeface="Times New Roman"/>
              </a:rPr>
              <a:t>Vandeleur,</a:t>
            </a:r>
            <a:r>
              <a:rPr dirty="0" sz="1450" spc="235">
                <a:latin typeface="Times New Roman"/>
                <a:cs typeface="Times New Roman"/>
              </a:rPr>
              <a:t> </a:t>
            </a:r>
            <a:r>
              <a:rPr dirty="0" sz="1450" spc="-10">
                <a:latin typeface="Times New Roman"/>
                <a:cs typeface="Times New Roman"/>
              </a:rPr>
              <a:t>"perhaps</a:t>
            </a:r>
            <a:r>
              <a:rPr dirty="0" sz="1450" spc="245">
                <a:latin typeface="Times New Roman"/>
                <a:cs typeface="Times New Roman"/>
              </a:rPr>
              <a:t> </a:t>
            </a:r>
            <a:r>
              <a:rPr dirty="0" sz="1450" spc="-5">
                <a:latin typeface="Times New Roman"/>
                <a:cs typeface="Times New Roman"/>
              </a:rPr>
              <a:t>I</a:t>
            </a:r>
            <a:r>
              <a:rPr dirty="0" sz="1450" spc="235">
                <a:latin typeface="Times New Roman"/>
                <a:cs typeface="Times New Roman"/>
              </a:rPr>
              <a:t> </a:t>
            </a:r>
            <a:r>
              <a:rPr dirty="0" sz="1450" spc="-10">
                <a:latin typeface="Times New Roman"/>
                <a:cs typeface="Times New Roman"/>
              </a:rPr>
              <a:t>had</a:t>
            </a:r>
            <a:r>
              <a:rPr dirty="0" sz="1450" spc="240">
                <a:latin typeface="Times New Roman"/>
                <a:cs typeface="Times New Roman"/>
              </a:rPr>
              <a:t> </a:t>
            </a:r>
            <a:r>
              <a:rPr dirty="0" sz="1450" spc="-10">
                <a:latin typeface="Times New Roman"/>
                <a:cs typeface="Times New Roman"/>
              </a:rPr>
              <a:t>better</a:t>
            </a:r>
            <a:r>
              <a:rPr dirty="0" sz="1450" spc="245">
                <a:latin typeface="Times New Roman"/>
                <a:cs typeface="Times New Roman"/>
              </a:rPr>
              <a:t> </a:t>
            </a:r>
            <a:r>
              <a:rPr dirty="0" sz="1450" spc="-10">
                <a:latin typeface="Times New Roman"/>
                <a:cs typeface="Times New Roman"/>
              </a:rPr>
              <a:t>ask</a:t>
            </a:r>
            <a:r>
              <a:rPr dirty="0" sz="1450" spc="235">
                <a:latin typeface="Times New Roman"/>
                <a:cs typeface="Times New Roman"/>
              </a:rPr>
              <a:t> </a:t>
            </a:r>
            <a:r>
              <a:rPr dirty="0" sz="1450" spc="-35">
                <a:latin typeface="Times New Roman"/>
                <a:cs typeface="Times New Roman"/>
              </a:rPr>
              <a:t>Mr.</a:t>
            </a:r>
            <a:r>
              <a:rPr dirty="0" sz="1450" spc="240">
                <a:latin typeface="Times New Roman"/>
                <a:cs typeface="Times New Roman"/>
              </a:rPr>
              <a:t> </a:t>
            </a:r>
            <a:r>
              <a:rPr dirty="0" sz="1450" spc="-10">
                <a:latin typeface="Times New Roman"/>
                <a:cs typeface="Times New Roman"/>
              </a:rPr>
              <a:t>Hartley</a:t>
            </a:r>
            <a:r>
              <a:rPr dirty="0" sz="1450" spc="240">
                <a:latin typeface="Times New Roman"/>
                <a:cs typeface="Times New Roman"/>
              </a:rPr>
              <a:t> </a:t>
            </a:r>
            <a:r>
              <a:rPr dirty="0" sz="1450" spc="-10">
                <a:latin typeface="Times New Roman"/>
                <a:cs typeface="Times New Roman"/>
              </a:rPr>
              <a:t>to</a:t>
            </a:r>
            <a:r>
              <a:rPr dirty="0" sz="1450" spc="240">
                <a:latin typeface="Times New Roman"/>
                <a:cs typeface="Times New Roman"/>
              </a:rPr>
              <a:t> </a:t>
            </a:r>
            <a:r>
              <a:rPr dirty="0" sz="1450" spc="-10">
                <a:latin typeface="Times New Roman"/>
                <a:cs typeface="Times New Roman"/>
              </a:rPr>
              <a:t>sit</a:t>
            </a:r>
            <a:r>
              <a:rPr dirty="0" sz="1450" spc="235">
                <a:latin typeface="Times New Roman"/>
                <a:cs typeface="Times New Roman"/>
              </a:rPr>
              <a:t> </a:t>
            </a:r>
            <a:r>
              <a:rPr dirty="0" sz="1450" spc="-10">
                <a:latin typeface="Times New Roman"/>
                <a:cs typeface="Times New Roman"/>
              </a:rPr>
              <a:t>down.</a:t>
            </a:r>
            <a:endParaRPr sz="145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12700">
              <a:lnSpc>
                <a:spcPts val="1730"/>
              </a:lnSpc>
              <a:spcBef>
                <a:spcPts val="155"/>
              </a:spcBef>
            </a:pPr>
            <a:r>
              <a:rPr dirty="0" sz="1450" spc="-10">
                <a:latin typeface="Times New Roman"/>
                <a:cs typeface="Times New Roman"/>
              </a:rPr>
              <a:t>No?" she continued; "then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go, </a:t>
            </a:r>
            <a:r>
              <a:rPr dirty="0" sz="1450" spc="-35">
                <a:latin typeface="Times New Roman"/>
                <a:cs typeface="Times New Roman"/>
              </a:rPr>
              <a:t>Mr. </a:t>
            </a:r>
            <a:r>
              <a:rPr dirty="0" sz="1450" spc="-20">
                <a:latin typeface="Times New Roman"/>
                <a:cs typeface="Times New Roman"/>
              </a:rPr>
              <a:t>Hartley.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you </a:t>
            </a:r>
            <a:r>
              <a:rPr dirty="0" sz="1450" spc="-10">
                <a:latin typeface="Times New Roman"/>
                <a:cs typeface="Times New Roman"/>
              </a:rPr>
              <a:t>may remember  all that </a:t>
            </a:r>
            <a:r>
              <a:rPr dirty="0" sz="1450" spc="-5">
                <a:latin typeface="Times New Roman"/>
                <a:cs typeface="Times New Roman"/>
              </a:rPr>
              <a:t>you </a:t>
            </a:r>
            <a:r>
              <a:rPr dirty="0" sz="1450" spc="-10">
                <a:latin typeface="Times New Roman"/>
                <a:cs typeface="Times New Roman"/>
              </a:rPr>
              <a:t>have heard in this room; it may </a:t>
            </a:r>
            <a:r>
              <a:rPr dirty="0" sz="1450" spc="-5">
                <a:latin typeface="Times New Roman"/>
                <a:cs typeface="Times New Roman"/>
              </a:rPr>
              <a:t>be </a:t>
            </a:r>
            <a:r>
              <a:rPr dirty="0" sz="1450" spc="-10">
                <a:latin typeface="Times New Roman"/>
                <a:cs typeface="Times New Roman"/>
              </a:rPr>
              <a:t>useful to</a:t>
            </a:r>
            <a:r>
              <a:rPr dirty="0" sz="1450" spc="6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Harry at once made his escape from the drawing-room; and as </a:t>
            </a:r>
            <a:r>
              <a:rPr dirty="0" sz="1450" spc="-5">
                <a:latin typeface="Times New Roman"/>
                <a:cs typeface="Times New Roman"/>
              </a:rPr>
              <a:t>he </a:t>
            </a:r>
            <a:r>
              <a:rPr dirty="0" sz="1450" spc="-10">
                <a:latin typeface="Times New Roman"/>
                <a:cs typeface="Times New Roman"/>
              </a:rPr>
              <a:t>ran upstairs  </a:t>
            </a:r>
            <a:r>
              <a:rPr dirty="0" sz="1450" spc="-5">
                <a:latin typeface="Times New Roman"/>
                <a:cs typeface="Times New Roman"/>
              </a:rPr>
              <a:t>he </a:t>
            </a:r>
            <a:r>
              <a:rPr dirty="0" sz="1450" spc="-10">
                <a:latin typeface="Times New Roman"/>
                <a:cs typeface="Times New Roman"/>
              </a:rPr>
              <a:t>could hear the General's voice upraised in declamation, and the thin tones  </a:t>
            </a:r>
            <a:r>
              <a:rPr dirty="0" sz="1450" spc="-5">
                <a:latin typeface="Times New Roman"/>
                <a:cs typeface="Times New Roman"/>
              </a:rPr>
              <a:t>of </a:t>
            </a:r>
            <a:r>
              <a:rPr dirty="0" sz="1450" spc="-10">
                <a:latin typeface="Times New Roman"/>
                <a:cs typeface="Times New Roman"/>
              </a:rPr>
              <a:t>Lady </a:t>
            </a:r>
            <a:r>
              <a:rPr dirty="0" sz="1450" spc="-25">
                <a:latin typeface="Times New Roman"/>
                <a:cs typeface="Times New Roman"/>
              </a:rPr>
              <a:t>Vandeleur </a:t>
            </a:r>
            <a:r>
              <a:rPr dirty="0" sz="1450" spc="-10">
                <a:latin typeface="Times New Roman"/>
                <a:cs typeface="Times New Roman"/>
              </a:rPr>
              <a:t>planting icy repartees at every opening. How cordially </a:t>
            </a:r>
            <a:r>
              <a:rPr dirty="0" sz="1450" spc="-5">
                <a:latin typeface="Times New Roman"/>
                <a:cs typeface="Times New Roman"/>
              </a:rPr>
              <a:t>he  </a:t>
            </a:r>
            <a:r>
              <a:rPr dirty="0" sz="1450" spc="-10">
                <a:latin typeface="Times New Roman"/>
                <a:cs typeface="Times New Roman"/>
              </a:rPr>
              <a:t>admired the wife! How skilfully she could evade an awkward question! with  what secure effrontery she repeated her instructions under the very </a:t>
            </a:r>
            <a:r>
              <a:rPr dirty="0" sz="1450" spc="-5">
                <a:latin typeface="Times New Roman"/>
                <a:cs typeface="Times New Roman"/>
              </a:rPr>
              <a:t>guns of </a:t>
            </a:r>
            <a:r>
              <a:rPr dirty="0" sz="1450" spc="-10">
                <a:latin typeface="Times New Roman"/>
                <a:cs typeface="Times New Roman"/>
              </a:rPr>
              <a:t>the  enemy! and </a:t>
            </a:r>
            <a:r>
              <a:rPr dirty="0" sz="1450" spc="-5">
                <a:latin typeface="Times New Roman"/>
                <a:cs typeface="Times New Roman"/>
              </a:rPr>
              <a:t>on </a:t>
            </a:r>
            <a:r>
              <a:rPr dirty="0" sz="1450" spc="-10">
                <a:latin typeface="Times New Roman"/>
                <a:cs typeface="Times New Roman"/>
              </a:rPr>
              <a:t>the other hand, how </a:t>
            </a:r>
            <a:r>
              <a:rPr dirty="0" sz="1450" spc="-5">
                <a:latin typeface="Times New Roman"/>
                <a:cs typeface="Times New Roman"/>
              </a:rPr>
              <a:t>he </a:t>
            </a:r>
            <a:r>
              <a:rPr dirty="0" sz="1450" spc="-10">
                <a:latin typeface="Times New Roman"/>
                <a:cs typeface="Times New Roman"/>
              </a:rPr>
              <a:t>detested the</a:t>
            </a:r>
            <a:r>
              <a:rPr dirty="0" sz="1450" spc="45">
                <a:latin typeface="Times New Roman"/>
                <a:cs typeface="Times New Roman"/>
              </a:rPr>
              <a:t> </a:t>
            </a:r>
            <a:r>
              <a:rPr dirty="0" sz="1450" spc="-10">
                <a:latin typeface="Times New Roman"/>
                <a:cs typeface="Times New Roman"/>
              </a:rPr>
              <a:t>husband!</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There had been nothing unfamiliar in the morning's events, for </a:t>
            </a:r>
            <a:r>
              <a:rPr dirty="0" sz="1450" spc="-5">
                <a:latin typeface="Times New Roman"/>
                <a:cs typeface="Times New Roman"/>
              </a:rPr>
              <a:t>he </a:t>
            </a:r>
            <a:r>
              <a:rPr dirty="0" sz="1450" spc="-10">
                <a:latin typeface="Times New Roman"/>
                <a:cs typeface="Times New Roman"/>
              </a:rPr>
              <a:t>was  continually in the habit </a:t>
            </a:r>
            <a:r>
              <a:rPr dirty="0" sz="1450" spc="-5">
                <a:latin typeface="Times New Roman"/>
                <a:cs typeface="Times New Roman"/>
              </a:rPr>
              <a:t>of </a:t>
            </a:r>
            <a:r>
              <a:rPr dirty="0" sz="1450" spc="-10">
                <a:latin typeface="Times New Roman"/>
                <a:cs typeface="Times New Roman"/>
              </a:rPr>
              <a:t>serving Lady </a:t>
            </a:r>
            <a:r>
              <a:rPr dirty="0" sz="1450" spc="-25">
                <a:latin typeface="Times New Roman"/>
                <a:cs typeface="Times New Roman"/>
              </a:rPr>
              <a:t>Vandeleur </a:t>
            </a:r>
            <a:r>
              <a:rPr dirty="0" sz="1450" spc="-5">
                <a:latin typeface="Times New Roman"/>
                <a:cs typeface="Times New Roman"/>
              </a:rPr>
              <a:t>on </a:t>
            </a:r>
            <a:r>
              <a:rPr dirty="0" sz="1450" spc="-10">
                <a:latin typeface="Times New Roman"/>
                <a:cs typeface="Times New Roman"/>
              </a:rPr>
              <a:t>secret missions,  principally connected with </a:t>
            </a:r>
            <a:r>
              <a:rPr dirty="0" sz="1450" spc="-20">
                <a:latin typeface="Times New Roman"/>
                <a:cs typeface="Times New Roman"/>
              </a:rPr>
              <a:t>millinery.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skeleton in the house, as </a:t>
            </a:r>
            <a:r>
              <a:rPr dirty="0" sz="1450" spc="-5">
                <a:latin typeface="Times New Roman"/>
                <a:cs typeface="Times New Roman"/>
              </a:rPr>
              <a:t>he  </a:t>
            </a:r>
            <a:r>
              <a:rPr dirty="0" sz="1450" spc="-10">
                <a:latin typeface="Times New Roman"/>
                <a:cs typeface="Times New Roman"/>
              </a:rPr>
              <a:t>well </a:t>
            </a:r>
            <a:r>
              <a:rPr dirty="0" sz="1450" spc="-25">
                <a:latin typeface="Times New Roman"/>
                <a:cs typeface="Times New Roman"/>
              </a:rPr>
              <a:t>knew. </a:t>
            </a:r>
            <a:r>
              <a:rPr dirty="0" sz="1450" spc="-10">
                <a:latin typeface="Times New Roman"/>
                <a:cs typeface="Times New Roman"/>
              </a:rPr>
              <a:t>The bottomless extravagance and the unknown liabilities </a:t>
            </a:r>
            <a:r>
              <a:rPr dirty="0" sz="1450" spc="-5">
                <a:latin typeface="Times New Roman"/>
                <a:cs typeface="Times New Roman"/>
              </a:rPr>
              <a:t>of </a:t>
            </a:r>
            <a:r>
              <a:rPr dirty="0" sz="1450" spc="-10">
                <a:latin typeface="Times New Roman"/>
                <a:cs typeface="Times New Roman"/>
              </a:rPr>
              <a:t>the  wife had long since swallowed her own fortune, and threatened day </a:t>
            </a:r>
            <a:r>
              <a:rPr dirty="0" sz="1450" spc="-5">
                <a:latin typeface="Times New Roman"/>
                <a:cs typeface="Times New Roman"/>
              </a:rPr>
              <a:t>by </a:t>
            </a:r>
            <a:r>
              <a:rPr dirty="0" sz="1450" spc="-10">
                <a:latin typeface="Times New Roman"/>
                <a:cs typeface="Times New Roman"/>
              </a:rPr>
              <a:t>day to  engulph that </a:t>
            </a:r>
            <a:r>
              <a:rPr dirty="0" sz="1450" spc="-5">
                <a:latin typeface="Times New Roman"/>
                <a:cs typeface="Times New Roman"/>
              </a:rPr>
              <a:t>of </a:t>
            </a:r>
            <a:r>
              <a:rPr dirty="0" sz="1450" spc="-10">
                <a:latin typeface="Times New Roman"/>
                <a:cs typeface="Times New Roman"/>
              </a:rPr>
              <a:t>the husband. Once </a:t>
            </a:r>
            <a:r>
              <a:rPr dirty="0" sz="1450" spc="-5">
                <a:latin typeface="Times New Roman"/>
                <a:cs typeface="Times New Roman"/>
              </a:rPr>
              <a:t>or </a:t>
            </a:r>
            <a:r>
              <a:rPr dirty="0" sz="1450" spc="-10">
                <a:latin typeface="Times New Roman"/>
                <a:cs typeface="Times New Roman"/>
              </a:rPr>
              <a:t>twice in every year exposure and ruin  seemed imminent, and Harry kept trotting round to all sorts </a:t>
            </a:r>
            <a:r>
              <a:rPr dirty="0" sz="1450" spc="-5">
                <a:latin typeface="Times New Roman"/>
                <a:cs typeface="Times New Roman"/>
              </a:rPr>
              <a:t>of </a:t>
            </a:r>
            <a:r>
              <a:rPr dirty="0" sz="1450" spc="-10">
                <a:latin typeface="Times New Roman"/>
                <a:cs typeface="Times New Roman"/>
              </a:rPr>
              <a:t>furnishers'  shops, telling small fibs, and paying small advances </a:t>
            </a:r>
            <a:r>
              <a:rPr dirty="0" sz="1450" spc="-5">
                <a:latin typeface="Times New Roman"/>
                <a:cs typeface="Times New Roman"/>
              </a:rPr>
              <a:t>on </a:t>
            </a:r>
            <a:r>
              <a:rPr dirty="0" sz="1450" spc="-10">
                <a:latin typeface="Times New Roman"/>
                <a:cs typeface="Times New Roman"/>
              </a:rPr>
              <a:t>the gross amount, until  another term was tided </a:t>
            </a:r>
            <a:r>
              <a:rPr dirty="0" sz="1450" spc="-20">
                <a:latin typeface="Times New Roman"/>
                <a:cs typeface="Times New Roman"/>
              </a:rPr>
              <a:t>over, </a:t>
            </a:r>
            <a:r>
              <a:rPr dirty="0" sz="1450" spc="-10">
                <a:latin typeface="Times New Roman"/>
                <a:cs typeface="Times New Roman"/>
              </a:rPr>
              <a:t>and the lady and her faithful secretary breathed  again. For </a:t>
            </a:r>
            <a:r>
              <a:rPr dirty="0" sz="1450" spc="-25">
                <a:latin typeface="Times New Roman"/>
                <a:cs typeface="Times New Roman"/>
              </a:rPr>
              <a:t>Harry, </a:t>
            </a:r>
            <a:r>
              <a:rPr dirty="0" sz="1450" spc="-10">
                <a:latin typeface="Times New Roman"/>
                <a:cs typeface="Times New Roman"/>
              </a:rPr>
              <a:t>in </a:t>
            </a:r>
            <a:r>
              <a:rPr dirty="0" sz="1450" spc="-5">
                <a:latin typeface="Times New Roman"/>
                <a:cs typeface="Times New Roman"/>
              </a:rPr>
              <a:t>a double </a:t>
            </a:r>
            <a:r>
              <a:rPr dirty="0" sz="1450" spc="-20">
                <a:latin typeface="Times New Roman"/>
                <a:cs typeface="Times New Roman"/>
              </a:rPr>
              <a:t>capacity, </a:t>
            </a:r>
            <a:r>
              <a:rPr dirty="0" sz="1450" spc="-10">
                <a:latin typeface="Times New Roman"/>
                <a:cs typeface="Times New Roman"/>
              </a:rPr>
              <a:t>was heart and soul </a:t>
            </a:r>
            <a:r>
              <a:rPr dirty="0" sz="1450" spc="-5">
                <a:latin typeface="Times New Roman"/>
                <a:cs typeface="Times New Roman"/>
              </a:rPr>
              <a:t>upon </a:t>
            </a:r>
            <a:r>
              <a:rPr dirty="0" sz="1450" spc="-10">
                <a:latin typeface="Times New Roman"/>
                <a:cs typeface="Times New Roman"/>
              </a:rPr>
              <a:t>that side </a:t>
            </a:r>
            <a:r>
              <a:rPr dirty="0" sz="1450" spc="-5">
                <a:latin typeface="Times New Roman"/>
                <a:cs typeface="Times New Roman"/>
              </a:rPr>
              <a:t>of </a:t>
            </a:r>
            <a:r>
              <a:rPr dirty="0" sz="1450" spc="-10">
                <a:latin typeface="Times New Roman"/>
                <a:cs typeface="Times New Roman"/>
              </a:rPr>
              <a:t>the  war: </a:t>
            </a:r>
            <a:r>
              <a:rPr dirty="0" sz="1450" spc="-5">
                <a:latin typeface="Times New Roman"/>
                <a:cs typeface="Times New Roman"/>
              </a:rPr>
              <a:t>not </a:t>
            </a:r>
            <a:r>
              <a:rPr dirty="0" sz="1450" spc="-10">
                <a:latin typeface="Times New Roman"/>
                <a:cs typeface="Times New Roman"/>
              </a:rPr>
              <a:t>only did </a:t>
            </a:r>
            <a:r>
              <a:rPr dirty="0" sz="1450" spc="-5">
                <a:latin typeface="Times New Roman"/>
                <a:cs typeface="Times New Roman"/>
              </a:rPr>
              <a:t>he </a:t>
            </a:r>
            <a:r>
              <a:rPr dirty="0" sz="1450" spc="-10">
                <a:latin typeface="Times New Roman"/>
                <a:cs typeface="Times New Roman"/>
              </a:rPr>
              <a:t>adore Lady </a:t>
            </a:r>
            <a:r>
              <a:rPr dirty="0" sz="1450" spc="-25">
                <a:latin typeface="Times New Roman"/>
                <a:cs typeface="Times New Roman"/>
              </a:rPr>
              <a:t>Vandeleur </a:t>
            </a:r>
            <a:r>
              <a:rPr dirty="0" sz="1450" spc="-10">
                <a:latin typeface="Times New Roman"/>
                <a:cs typeface="Times New Roman"/>
              </a:rPr>
              <a:t>and fear and dislike her husband,  </a:t>
            </a:r>
            <a:r>
              <a:rPr dirty="0" sz="1450" spc="-5">
                <a:latin typeface="Times New Roman"/>
                <a:cs typeface="Times New Roman"/>
              </a:rPr>
              <a:t>but he </a:t>
            </a:r>
            <a:r>
              <a:rPr dirty="0" sz="1450" spc="-10">
                <a:latin typeface="Times New Roman"/>
                <a:cs typeface="Times New Roman"/>
              </a:rPr>
              <a:t>naturally sympathised with the love </a:t>
            </a:r>
            <a:r>
              <a:rPr dirty="0" sz="1450" spc="-5">
                <a:latin typeface="Times New Roman"/>
                <a:cs typeface="Times New Roman"/>
              </a:rPr>
              <a:t>of </a:t>
            </a:r>
            <a:r>
              <a:rPr dirty="0" sz="1450" spc="-20">
                <a:latin typeface="Times New Roman"/>
                <a:cs typeface="Times New Roman"/>
              </a:rPr>
              <a:t>finery, </a:t>
            </a:r>
            <a:r>
              <a:rPr dirty="0" sz="1450" spc="-10">
                <a:latin typeface="Times New Roman"/>
                <a:cs typeface="Times New Roman"/>
              </a:rPr>
              <a:t>and his own single  extravagance was at the</a:t>
            </a:r>
            <a:r>
              <a:rPr dirty="0" sz="1450" spc="5">
                <a:latin typeface="Times New Roman"/>
                <a:cs typeface="Times New Roman"/>
              </a:rPr>
              <a:t> </a:t>
            </a:r>
            <a:r>
              <a:rPr dirty="0" sz="1450" spc="-10">
                <a:latin typeface="Times New Roman"/>
                <a:cs typeface="Times New Roman"/>
              </a:rPr>
              <a:t>tailor's.</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He found the bandbox where it had been described, arranged his toilette with  care, and left the house. The sun shone brightly; the distance </a:t>
            </a:r>
            <a:r>
              <a:rPr dirty="0" sz="1450" spc="-5">
                <a:latin typeface="Times New Roman"/>
                <a:cs typeface="Times New Roman"/>
              </a:rPr>
              <a:t>he </a:t>
            </a:r>
            <a:r>
              <a:rPr dirty="0" sz="1450" spc="-10">
                <a:latin typeface="Times New Roman"/>
                <a:cs typeface="Times New Roman"/>
              </a:rPr>
              <a:t>had to travel  was considerable, and </a:t>
            </a:r>
            <a:r>
              <a:rPr dirty="0" sz="1450" spc="-5">
                <a:latin typeface="Times New Roman"/>
                <a:cs typeface="Times New Roman"/>
              </a:rPr>
              <a:t>he </a:t>
            </a:r>
            <a:r>
              <a:rPr dirty="0" sz="1450" spc="-10">
                <a:latin typeface="Times New Roman"/>
                <a:cs typeface="Times New Roman"/>
              </a:rPr>
              <a:t>remembered with dismay that the General's sudden  irruption had prevented Lady </a:t>
            </a:r>
            <a:r>
              <a:rPr dirty="0" sz="1450" spc="-25">
                <a:latin typeface="Times New Roman"/>
                <a:cs typeface="Times New Roman"/>
              </a:rPr>
              <a:t>Vandeleur </a:t>
            </a:r>
            <a:r>
              <a:rPr dirty="0" sz="1450" spc="-10">
                <a:latin typeface="Times New Roman"/>
                <a:cs typeface="Times New Roman"/>
              </a:rPr>
              <a:t>from giving him money for </a:t>
            </a:r>
            <a:r>
              <a:rPr dirty="0" sz="1450" spc="-5">
                <a:latin typeface="Times New Roman"/>
                <a:cs typeface="Times New Roman"/>
              </a:rPr>
              <a:t>a </a:t>
            </a:r>
            <a:r>
              <a:rPr dirty="0" sz="1450" spc="-10">
                <a:latin typeface="Times New Roman"/>
                <a:cs typeface="Times New Roman"/>
              </a:rPr>
              <a:t>cab. On  this sultry day there was every chance that his complexion would </a:t>
            </a:r>
            <a:r>
              <a:rPr dirty="0" sz="1450" spc="-15">
                <a:latin typeface="Times New Roman"/>
                <a:cs typeface="Times New Roman"/>
              </a:rPr>
              <a:t>suffer  </a:t>
            </a:r>
            <a:r>
              <a:rPr dirty="0" sz="1450" spc="-10">
                <a:latin typeface="Times New Roman"/>
                <a:cs typeface="Times New Roman"/>
              </a:rPr>
              <a:t>severely; and to walk through so much </a:t>
            </a:r>
            <a:r>
              <a:rPr dirty="0" sz="1450" spc="-5">
                <a:latin typeface="Times New Roman"/>
                <a:cs typeface="Times New Roman"/>
              </a:rPr>
              <a:t>of </a:t>
            </a:r>
            <a:r>
              <a:rPr dirty="0" sz="1450" spc="-10">
                <a:latin typeface="Times New Roman"/>
                <a:cs typeface="Times New Roman"/>
              </a:rPr>
              <a:t>London with </a:t>
            </a:r>
            <a:r>
              <a:rPr dirty="0" sz="1450" spc="-5">
                <a:latin typeface="Times New Roman"/>
                <a:cs typeface="Times New Roman"/>
              </a:rPr>
              <a:t>a </a:t>
            </a:r>
            <a:r>
              <a:rPr dirty="0" sz="1450" spc="-10">
                <a:latin typeface="Times New Roman"/>
                <a:cs typeface="Times New Roman"/>
              </a:rPr>
              <a:t>bandbox </a:t>
            </a:r>
            <a:r>
              <a:rPr dirty="0" sz="1450" spc="-5">
                <a:latin typeface="Times New Roman"/>
                <a:cs typeface="Times New Roman"/>
              </a:rPr>
              <a:t>on </a:t>
            </a:r>
            <a:r>
              <a:rPr dirty="0" sz="1450" spc="-10">
                <a:latin typeface="Times New Roman"/>
                <a:cs typeface="Times New Roman"/>
              </a:rPr>
              <a:t>his arm  was </a:t>
            </a:r>
            <a:r>
              <a:rPr dirty="0" sz="1450" spc="-5">
                <a:latin typeface="Times New Roman"/>
                <a:cs typeface="Times New Roman"/>
              </a:rPr>
              <a:t>a </a:t>
            </a:r>
            <a:r>
              <a:rPr dirty="0" sz="1450" spc="-10">
                <a:latin typeface="Times New Roman"/>
                <a:cs typeface="Times New Roman"/>
              </a:rPr>
              <a:t>humiliation almost insupportable to </a:t>
            </a:r>
            <a:r>
              <a:rPr dirty="0" sz="1450" spc="-5">
                <a:latin typeface="Times New Roman"/>
                <a:cs typeface="Times New Roman"/>
              </a:rPr>
              <a:t>a </a:t>
            </a:r>
            <a:r>
              <a:rPr dirty="0" sz="1450" spc="-10">
                <a:latin typeface="Times New Roman"/>
                <a:cs typeface="Times New Roman"/>
              </a:rPr>
              <a:t>youth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character. </a:t>
            </a:r>
            <a:r>
              <a:rPr dirty="0" sz="1450" spc="-10">
                <a:latin typeface="Times New Roman"/>
                <a:cs typeface="Times New Roman"/>
              </a:rPr>
              <a:t>He paused,  and took counsel with himself. The </a:t>
            </a:r>
            <a:r>
              <a:rPr dirty="0" sz="1450" spc="-25">
                <a:latin typeface="Times New Roman"/>
                <a:cs typeface="Times New Roman"/>
              </a:rPr>
              <a:t>Vandeleurs </a:t>
            </a:r>
            <a:r>
              <a:rPr dirty="0" sz="1450" spc="-10">
                <a:latin typeface="Times New Roman"/>
                <a:cs typeface="Times New Roman"/>
              </a:rPr>
              <a:t>lived in Eaton Place; his  destination was near Notting Hill; </a:t>
            </a:r>
            <a:r>
              <a:rPr dirty="0" sz="1450" spc="-20">
                <a:latin typeface="Times New Roman"/>
                <a:cs typeface="Times New Roman"/>
              </a:rPr>
              <a:t>plainly, </a:t>
            </a:r>
            <a:r>
              <a:rPr dirty="0" sz="1450" spc="-5">
                <a:latin typeface="Times New Roman"/>
                <a:cs typeface="Times New Roman"/>
              </a:rPr>
              <a:t>he </a:t>
            </a:r>
            <a:r>
              <a:rPr dirty="0" sz="1450" spc="-10">
                <a:latin typeface="Times New Roman"/>
                <a:cs typeface="Times New Roman"/>
              </a:rPr>
              <a:t>might cross the Park </a:t>
            </a:r>
            <a:r>
              <a:rPr dirty="0" sz="1450" spc="-5">
                <a:latin typeface="Times New Roman"/>
                <a:cs typeface="Times New Roman"/>
              </a:rPr>
              <a:t>by </a:t>
            </a:r>
            <a:r>
              <a:rPr dirty="0" sz="1450" spc="-10">
                <a:latin typeface="Times New Roman"/>
                <a:cs typeface="Times New Roman"/>
              </a:rPr>
              <a:t>keeping  well in the open and avoiding </a:t>
            </a:r>
            <a:r>
              <a:rPr dirty="0" sz="1450" spc="-5">
                <a:latin typeface="Times New Roman"/>
                <a:cs typeface="Times New Roman"/>
              </a:rPr>
              <a:t>populous </a:t>
            </a:r>
            <a:r>
              <a:rPr dirty="0" sz="1450" spc="-10">
                <a:latin typeface="Times New Roman"/>
                <a:cs typeface="Times New Roman"/>
              </a:rPr>
              <a:t>alleys; and </a:t>
            </a:r>
            <a:r>
              <a:rPr dirty="0" sz="1450" spc="-5">
                <a:latin typeface="Times New Roman"/>
                <a:cs typeface="Times New Roman"/>
              </a:rPr>
              <a:t>he </a:t>
            </a:r>
            <a:r>
              <a:rPr dirty="0" sz="1450" spc="-10">
                <a:latin typeface="Times New Roman"/>
                <a:cs typeface="Times New Roman"/>
              </a:rPr>
              <a:t>thanked his stars when  </a:t>
            </a:r>
            <a:r>
              <a:rPr dirty="0" sz="1450" spc="-5">
                <a:latin typeface="Times New Roman"/>
                <a:cs typeface="Times New Roman"/>
              </a:rPr>
              <a:t>he </a:t>
            </a:r>
            <a:r>
              <a:rPr dirty="0" sz="1450" spc="-10">
                <a:latin typeface="Times New Roman"/>
                <a:cs typeface="Times New Roman"/>
              </a:rPr>
              <a:t>reflected that it was still comparatively early in the</a:t>
            </a:r>
            <a:r>
              <a:rPr dirty="0" sz="1450" spc="40">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Anxious to </a:t>
            </a:r>
            <a:r>
              <a:rPr dirty="0" sz="1450" spc="-5">
                <a:latin typeface="Times New Roman"/>
                <a:cs typeface="Times New Roman"/>
              </a:rPr>
              <a:t>be </a:t>
            </a:r>
            <a:r>
              <a:rPr dirty="0" sz="1450" spc="-10">
                <a:latin typeface="Times New Roman"/>
                <a:cs typeface="Times New Roman"/>
              </a:rPr>
              <a:t>rid </a:t>
            </a:r>
            <a:r>
              <a:rPr dirty="0" sz="1450" spc="-5">
                <a:latin typeface="Times New Roman"/>
                <a:cs typeface="Times New Roman"/>
              </a:rPr>
              <a:t>of </a:t>
            </a:r>
            <a:r>
              <a:rPr dirty="0" sz="1450" spc="-10">
                <a:latin typeface="Times New Roman"/>
                <a:cs typeface="Times New Roman"/>
              </a:rPr>
              <a:t>his incubus, </a:t>
            </a:r>
            <a:r>
              <a:rPr dirty="0" sz="1450" spc="-5">
                <a:latin typeface="Times New Roman"/>
                <a:cs typeface="Times New Roman"/>
              </a:rPr>
              <a:t>he </a:t>
            </a:r>
            <a:r>
              <a:rPr dirty="0" sz="1450" spc="-10">
                <a:latin typeface="Times New Roman"/>
                <a:cs typeface="Times New Roman"/>
              </a:rPr>
              <a:t>walked somewhat faster than his </a:t>
            </a:r>
            <a:r>
              <a:rPr dirty="0" sz="1450" spc="-20">
                <a:latin typeface="Times New Roman"/>
                <a:cs typeface="Times New Roman"/>
              </a:rPr>
              <a:t>ordinary,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already some way through Kensington Gardens when, in </a:t>
            </a:r>
            <a:r>
              <a:rPr dirty="0" sz="1450" spc="-5">
                <a:latin typeface="Times New Roman"/>
                <a:cs typeface="Times New Roman"/>
              </a:rPr>
              <a:t>a </a:t>
            </a:r>
            <a:r>
              <a:rPr dirty="0" sz="1450" spc="-10">
                <a:latin typeface="Times New Roman"/>
                <a:cs typeface="Times New Roman"/>
              </a:rPr>
              <a:t>solitary  spot among trees, </a:t>
            </a:r>
            <a:r>
              <a:rPr dirty="0" sz="1450" spc="-5">
                <a:latin typeface="Times New Roman"/>
                <a:cs typeface="Times New Roman"/>
              </a:rPr>
              <a:t>he </a:t>
            </a:r>
            <a:r>
              <a:rPr dirty="0" sz="1450" spc="-10">
                <a:latin typeface="Times New Roman"/>
                <a:cs typeface="Times New Roman"/>
              </a:rPr>
              <a:t>found himself confronted </a:t>
            </a:r>
            <a:r>
              <a:rPr dirty="0" sz="1450" spc="-5">
                <a:latin typeface="Times New Roman"/>
                <a:cs typeface="Times New Roman"/>
              </a:rPr>
              <a:t>by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General.</a:t>
            </a:r>
            <a:endParaRPr sz="1450">
              <a:latin typeface="Times New Roman"/>
              <a:cs typeface="Times New Roman"/>
            </a:endParaRPr>
          </a:p>
          <a:p>
            <a:pPr algn="just" marL="12700" marR="12700">
              <a:lnSpc>
                <a:spcPts val="1730"/>
              </a:lnSpc>
              <a:spcBef>
                <a:spcPts val="860"/>
              </a:spcBef>
            </a:pPr>
            <a:r>
              <a:rPr dirty="0" sz="1450" spc="-10">
                <a:latin typeface="Times New Roman"/>
                <a:cs typeface="Times New Roman"/>
              </a:rPr>
              <a:t>"I beg </a:t>
            </a:r>
            <a:r>
              <a:rPr dirty="0" sz="1450" spc="-5">
                <a:latin typeface="Times New Roman"/>
                <a:cs typeface="Times New Roman"/>
              </a:rPr>
              <a:t>your </a:t>
            </a:r>
            <a:r>
              <a:rPr dirty="0" sz="1450" spc="-10">
                <a:latin typeface="Times New Roman"/>
                <a:cs typeface="Times New Roman"/>
              </a:rPr>
              <a:t>pardon, Sir Thomas," observed </a:t>
            </a:r>
            <a:r>
              <a:rPr dirty="0" sz="1450" spc="-25">
                <a:latin typeface="Times New Roman"/>
                <a:cs typeface="Times New Roman"/>
              </a:rPr>
              <a:t>Harry, </a:t>
            </a:r>
            <a:r>
              <a:rPr dirty="0" sz="1450" spc="-10">
                <a:latin typeface="Times New Roman"/>
                <a:cs typeface="Times New Roman"/>
              </a:rPr>
              <a:t>politely falling </a:t>
            </a:r>
            <a:r>
              <a:rPr dirty="0" sz="1450" spc="-5">
                <a:latin typeface="Times New Roman"/>
                <a:cs typeface="Times New Roman"/>
              </a:rPr>
              <a:t>on one </a:t>
            </a:r>
            <a:r>
              <a:rPr dirty="0" sz="1450" spc="-10">
                <a:latin typeface="Times New Roman"/>
                <a:cs typeface="Times New Roman"/>
              </a:rPr>
              <a:t>side;  for the other stood directly in his</a:t>
            </a:r>
            <a:r>
              <a:rPr dirty="0" sz="1450" spc="25">
                <a:latin typeface="Times New Roman"/>
                <a:cs typeface="Times New Roman"/>
              </a:rPr>
              <a:t> </a:t>
            </a:r>
            <a:r>
              <a:rPr dirty="0" sz="1450" spc="-10">
                <a:latin typeface="Times New Roman"/>
                <a:cs typeface="Times New Roman"/>
              </a:rPr>
              <a:t>path.</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"Where are </a:t>
            </a:r>
            <a:r>
              <a:rPr dirty="0" sz="1450" spc="-5">
                <a:latin typeface="Times New Roman"/>
                <a:cs typeface="Times New Roman"/>
              </a:rPr>
              <a:t>you going, </a:t>
            </a:r>
            <a:r>
              <a:rPr dirty="0" sz="1450" spc="-10">
                <a:latin typeface="Times New Roman"/>
                <a:cs typeface="Times New Roman"/>
              </a:rPr>
              <a:t>sir?" asked the</a:t>
            </a:r>
            <a:r>
              <a:rPr dirty="0" sz="1450" spc="10">
                <a:latin typeface="Times New Roman"/>
                <a:cs typeface="Times New Roman"/>
              </a:rPr>
              <a:t> </a:t>
            </a:r>
            <a:r>
              <a:rPr dirty="0" sz="1450" spc="-10">
                <a:latin typeface="Times New Roman"/>
                <a:cs typeface="Times New Roman"/>
              </a:rPr>
              <a:t>General.</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"I am taking </a:t>
            </a:r>
            <a:r>
              <a:rPr dirty="0" sz="1450" spc="-5">
                <a:latin typeface="Times New Roman"/>
                <a:cs typeface="Times New Roman"/>
              </a:rPr>
              <a:t>a </a:t>
            </a:r>
            <a:r>
              <a:rPr dirty="0" sz="1450" spc="-10">
                <a:latin typeface="Times New Roman"/>
                <a:cs typeface="Times New Roman"/>
              </a:rPr>
              <a:t>little walk among the trees," replied the</a:t>
            </a:r>
            <a:r>
              <a:rPr dirty="0" sz="1450" spc="50">
                <a:latin typeface="Times New Roman"/>
                <a:cs typeface="Times New Roman"/>
              </a:rPr>
              <a:t> </a:t>
            </a:r>
            <a:r>
              <a:rPr dirty="0" sz="1450" spc="-10">
                <a:latin typeface="Times New Roman"/>
                <a:cs typeface="Times New Roman"/>
              </a:rPr>
              <a:t>lad.</a:t>
            </a:r>
            <a:endParaRPr sz="145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24496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The General struck the bandbox with his</a:t>
            </a:r>
            <a:r>
              <a:rPr dirty="0" sz="1450" spc="25">
                <a:latin typeface="Times New Roman"/>
                <a:cs typeface="Times New Roman"/>
              </a:rPr>
              <a:t> </a:t>
            </a:r>
            <a:r>
              <a:rPr dirty="0" sz="1450" spc="-10">
                <a:latin typeface="Times New Roman"/>
                <a:cs typeface="Times New Roman"/>
              </a:rPr>
              <a:t>cane.</a:t>
            </a:r>
            <a:endParaRPr sz="1450">
              <a:latin typeface="Times New Roman"/>
              <a:cs typeface="Times New Roman"/>
            </a:endParaRPr>
          </a:p>
          <a:p>
            <a:pPr algn="just" marL="12700">
              <a:lnSpc>
                <a:spcPct val="100000"/>
              </a:lnSpc>
              <a:spcBef>
                <a:spcPts val="850"/>
              </a:spcBef>
            </a:pPr>
            <a:r>
              <a:rPr dirty="0" sz="1450" spc="-20">
                <a:latin typeface="Times New Roman"/>
                <a:cs typeface="Times New Roman"/>
              </a:rPr>
              <a:t>"With </a:t>
            </a:r>
            <a:r>
              <a:rPr dirty="0" sz="1450" spc="-10">
                <a:latin typeface="Times New Roman"/>
                <a:cs typeface="Times New Roman"/>
              </a:rPr>
              <a:t>that thing?" </a:t>
            </a:r>
            <a:r>
              <a:rPr dirty="0" sz="1450" spc="-5">
                <a:latin typeface="Times New Roman"/>
                <a:cs typeface="Times New Roman"/>
              </a:rPr>
              <a:t>he </a:t>
            </a:r>
            <a:r>
              <a:rPr dirty="0" sz="1450" spc="-10">
                <a:latin typeface="Times New Roman"/>
                <a:cs typeface="Times New Roman"/>
              </a:rPr>
              <a:t>cried; "you lie, </a:t>
            </a:r>
            <a:r>
              <a:rPr dirty="0" sz="1450" spc="-25">
                <a:latin typeface="Times New Roman"/>
                <a:cs typeface="Times New Roman"/>
              </a:rPr>
              <a:t>sir,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you</a:t>
            </a:r>
            <a:r>
              <a:rPr dirty="0" sz="1450" spc="85">
                <a:latin typeface="Times New Roman"/>
                <a:cs typeface="Times New Roman"/>
              </a:rPr>
              <a:t> </a:t>
            </a:r>
            <a:r>
              <a:rPr dirty="0" sz="1450" spc="-10">
                <a:latin typeface="Times New Roman"/>
                <a:cs typeface="Times New Roman"/>
              </a:rPr>
              <a:t>lie!"</a:t>
            </a:r>
            <a:endParaRPr sz="1450">
              <a:latin typeface="Times New Roman"/>
              <a:cs typeface="Times New Roman"/>
            </a:endParaRPr>
          </a:p>
          <a:p>
            <a:pPr algn="just" marL="12700" marR="8255">
              <a:lnSpc>
                <a:spcPts val="1730"/>
              </a:lnSpc>
              <a:spcBef>
                <a:spcPts val="919"/>
              </a:spcBef>
            </a:pPr>
            <a:r>
              <a:rPr dirty="0" sz="1450" spc="-10">
                <a:latin typeface="Times New Roman"/>
                <a:cs typeface="Times New Roman"/>
              </a:rPr>
              <a:t>"Indeed, Sir Thomas," returned </a:t>
            </a:r>
            <a:r>
              <a:rPr dirty="0" sz="1450" spc="-25">
                <a:latin typeface="Times New Roman"/>
                <a:cs typeface="Times New Roman"/>
              </a:rPr>
              <a:t>Harry, </a:t>
            </a: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accustomed to </a:t>
            </a:r>
            <a:r>
              <a:rPr dirty="0" sz="1450" spc="-5">
                <a:latin typeface="Times New Roman"/>
                <a:cs typeface="Times New Roman"/>
              </a:rPr>
              <a:t>be </a:t>
            </a:r>
            <a:r>
              <a:rPr dirty="0" sz="1450" spc="-10">
                <a:latin typeface="Times New Roman"/>
                <a:cs typeface="Times New Roman"/>
              </a:rPr>
              <a:t>questioned  in so high </a:t>
            </a:r>
            <a:r>
              <a:rPr dirty="0" sz="1450" spc="-5">
                <a:latin typeface="Times New Roman"/>
                <a:cs typeface="Times New Roman"/>
              </a:rPr>
              <a:t>a</a:t>
            </a:r>
            <a:r>
              <a:rPr dirty="0" sz="1450" spc="5">
                <a:latin typeface="Times New Roman"/>
                <a:cs typeface="Times New Roman"/>
              </a:rPr>
              <a:t> </a:t>
            </a:r>
            <a:r>
              <a:rPr dirty="0" sz="1450" spc="-25">
                <a:latin typeface="Times New Roman"/>
                <a:cs typeface="Times New Roman"/>
              </a:rPr>
              <a:t>key."</a:t>
            </a:r>
            <a:endParaRPr sz="1450">
              <a:latin typeface="Times New Roman"/>
              <a:cs typeface="Times New Roman"/>
            </a:endParaRPr>
          </a:p>
          <a:p>
            <a:pPr algn="just" marL="12700" marR="10160">
              <a:lnSpc>
                <a:spcPts val="1730"/>
              </a:lnSpc>
              <a:spcBef>
                <a:spcPts val="860"/>
              </a:spcBef>
            </a:pPr>
            <a:r>
              <a:rPr dirty="0" sz="1450" spc="-45">
                <a:latin typeface="Times New Roman"/>
                <a:cs typeface="Times New Roman"/>
              </a:rPr>
              <a:t>"You </a:t>
            </a:r>
            <a:r>
              <a:rPr dirty="0" sz="1450" spc="-5">
                <a:latin typeface="Times New Roman"/>
                <a:cs typeface="Times New Roman"/>
              </a:rPr>
              <a:t>do not </a:t>
            </a:r>
            <a:r>
              <a:rPr dirty="0" sz="1450" spc="-10">
                <a:latin typeface="Times New Roman"/>
                <a:cs typeface="Times New Roman"/>
              </a:rPr>
              <a:t>understand </a:t>
            </a:r>
            <a:r>
              <a:rPr dirty="0" sz="1450" spc="-5">
                <a:latin typeface="Times New Roman"/>
                <a:cs typeface="Times New Roman"/>
              </a:rPr>
              <a:t>your </a:t>
            </a:r>
            <a:r>
              <a:rPr dirty="0" sz="1450" spc="-10">
                <a:latin typeface="Times New Roman"/>
                <a:cs typeface="Times New Roman"/>
              </a:rPr>
              <a:t>position," said the General. </a:t>
            </a:r>
            <a:r>
              <a:rPr dirty="0" sz="1450" spc="-45">
                <a:latin typeface="Times New Roman"/>
                <a:cs typeface="Times New Roman"/>
              </a:rPr>
              <a:t>"You </a:t>
            </a:r>
            <a:r>
              <a:rPr dirty="0" sz="1450" spc="-10">
                <a:latin typeface="Times New Roman"/>
                <a:cs typeface="Times New Roman"/>
              </a:rPr>
              <a:t>are my servant,  and </a:t>
            </a:r>
            <a:r>
              <a:rPr dirty="0" sz="1450" spc="-5">
                <a:latin typeface="Times New Roman"/>
                <a:cs typeface="Times New Roman"/>
              </a:rPr>
              <a:t>a </a:t>
            </a:r>
            <a:r>
              <a:rPr dirty="0" sz="1450" spc="-10">
                <a:latin typeface="Times New Roman"/>
                <a:cs typeface="Times New Roman"/>
              </a:rPr>
              <a:t>servant </a:t>
            </a:r>
            <a:r>
              <a:rPr dirty="0" sz="1450" spc="-5">
                <a:latin typeface="Times New Roman"/>
                <a:cs typeface="Times New Roman"/>
              </a:rPr>
              <a:t>of </a:t>
            </a:r>
            <a:r>
              <a:rPr dirty="0" sz="1450" spc="-10">
                <a:latin typeface="Times New Roman"/>
                <a:cs typeface="Times New Roman"/>
              </a:rPr>
              <a:t>whom </a:t>
            </a:r>
            <a:r>
              <a:rPr dirty="0" sz="1450" spc="-5">
                <a:latin typeface="Times New Roman"/>
                <a:cs typeface="Times New Roman"/>
              </a:rPr>
              <a:t>I </a:t>
            </a:r>
            <a:r>
              <a:rPr dirty="0" sz="1450" spc="-10">
                <a:latin typeface="Times New Roman"/>
                <a:cs typeface="Times New Roman"/>
              </a:rPr>
              <a:t>have conceived the most serious suspicions. How </a:t>
            </a:r>
            <a:r>
              <a:rPr dirty="0" sz="1450" spc="-5">
                <a:latin typeface="Times New Roman"/>
                <a:cs typeface="Times New Roman"/>
              </a:rPr>
              <a:t>do I  </a:t>
            </a:r>
            <a:r>
              <a:rPr dirty="0" sz="1450" spc="-10">
                <a:latin typeface="Times New Roman"/>
                <a:cs typeface="Times New Roman"/>
              </a:rPr>
              <a:t>know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your box </a:t>
            </a:r>
            <a:r>
              <a:rPr dirty="0" sz="1450" spc="-10">
                <a:latin typeface="Times New Roman"/>
                <a:cs typeface="Times New Roman"/>
              </a:rPr>
              <a:t>is full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teaspoons?"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"It contains </a:t>
            </a:r>
            <a:r>
              <a:rPr dirty="0" sz="1450" spc="-5">
                <a:latin typeface="Times New Roman"/>
                <a:cs typeface="Times New Roman"/>
              </a:rPr>
              <a:t>a </a:t>
            </a:r>
            <a:r>
              <a:rPr dirty="0" sz="1450" spc="-10">
                <a:latin typeface="Times New Roman"/>
                <a:cs typeface="Times New Roman"/>
              </a:rPr>
              <a:t>silk hat belonging to </a:t>
            </a:r>
            <a:r>
              <a:rPr dirty="0" sz="1450" spc="-5">
                <a:latin typeface="Times New Roman"/>
                <a:cs typeface="Times New Roman"/>
              </a:rPr>
              <a:t>a </a:t>
            </a:r>
            <a:r>
              <a:rPr dirty="0" sz="1450" spc="-10">
                <a:latin typeface="Times New Roman"/>
                <a:cs typeface="Times New Roman"/>
              </a:rPr>
              <a:t>friend," said</a:t>
            </a:r>
            <a:r>
              <a:rPr dirty="0" sz="1450" spc="40">
                <a:latin typeface="Times New Roman"/>
                <a:cs typeface="Times New Roman"/>
              </a:rPr>
              <a:t> </a:t>
            </a:r>
            <a:r>
              <a:rPr dirty="0" sz="1450" spc="-25">
                <a:latin typeface="Times New Roman"/>
                <a:cs typeface="Times New Roman"/>
              </a:rPr>
              <a:t>Harry.</a:t>
            </a:r>
            <a:endParaRPr sz="1450">
              <a:latin typeface="Times New Roman"/>
              <a:cs typeface="Times New Roman"/>
            </a:endParaRPr>
          </a:p>
          <a:p>
            <a:pPr algn="just" marL="12700" marR="8255">
              <a:lnSpc>
                <a:spcPts val="1730"/>
              </a:lnSpc>
              <a:spcBef>
                <a:spcPts val="920"/>
              </a:spcBef>
            </a:pPr>
            <a:r>
              <a:rPr dirty="0" sz="1450" spc="-45">
                <a:latin typeface="Times New Roman"/>
                <a:cs typeface="Times New Roman"/>
              </a:rPr>
              <a:t>"Very </a:t>
            </a:r>
            <a:r>
              <a:rPr dirty="0" sz="1450" spc="-10">
                <a:latin typeface="Times New Roman"/>
                <a:cs typeface="Times New Roman"/>
              </a:rPr>
              <a:t>well," replied General </a:t>
            </a:r>
            <a:r>
              <a:rPr dirty="0" sz="1450" spc="-35">
                <a:latin typeface="Times New Roman"/>
                <a:cs typeface="Times New Roman"/>
              </a:rPr>
              <a:t>Vandeleur.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want to see </a:t>
            </a:r>
            <a:r>
              <a:rPr dirty="0" sz="1450" spc="-5">
                <a:latin typeface="Times New Roman"/>
                <a:cs typeface="Times New Roman"/>
              </a:rPr>
              <a:t>your </a:t>
            </a:r>
            <a:r>
              <a:rPr dirty="0" sz="1450" spc="-10">
                <a:latin typeface="Times New Roman"/>
                <a:cs typeface="Times New Roman"/>
              </a:rPr>
              <a:t>friend's silk  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he </a:t>
            </a:r>
            <a:r>
              <a:rPr dirty="0" sz="1450" spc="-10">
                <a:latin typeface="Times New Roman"/>
                <a:cs typeface="Times New Roman"/>
              </a:rPr>
              <a:t>added </a:t>
            </a:r>
            <a:r>
              <a:rPr dirty="0" sz="1450" spc="-25">
                <a:latin typeface="Times New Roman"/>
                <a:cs typeface="Times New Roman"/>
              </a:rPr>
              <a:t>grimly, </a:t>
            </a:r>
            <a:r>
              <a:rPr dirty="0" sz="1450" spc="-10">
                <a:latin typeface="Times New Roman"/>
                <a:cs typeface="Times New Roman"/>
              </a:rPr>
              <a:t>"a singular curiosity for hats; and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you  </a:t>
            </a:r>
            <a:r>
              <a:rPr dirty="0" sz="1450" spc="-10">
                <a:latin typeface="Times New Roman"/>
                <a:cs typeface="Times New Roman"/>
              </a:rPr>
              <a:t>know me to </a:t>
            </a:r>
            <a:r>
              <a:rPr dirty="0" sz="1450" spc="-5">
                <a:latin typeface="Times New Roman"/>
                <a:cs typeface="Times New Roman"/>
              </a:rPr>
              <a:t>be </a:t>
            </a:r>
            <a:r>
              <a:rPr dirty="0" sz="1450" spc="-10">
                <a:latin typeface="Times New Roman"/>
                <a:cs typeface="Times New Roman"/>
              </a:rPr>
              <a:t>somewhat</a:t>
            </a:r>
            <a:r>
              <a:rPr dirty="0" sz="1450" spc="5">
                <a:latin typeface="Times New Roman"/>
                <a:cs typeface="Times New Roman"/>
              </a:rPr>
              <a:t> </a:t>
            </a:r>
            <a:r>
              <a:rPr dirty="0" sz="1450" spc="-10">
                <a:latin typeface="Times New Roman"/>
                <a:cs typeface="Times New Roman"/>
              </a:rPr>
              <a:t>positive."</a:t>
            </a:r>
            <a:endParaRPr sz="1450">
              <a:latin typeface="Times New Roman"/>
              <a:cs typeface="Times New Roman"/>
            </a:endParaRPr>
          </a:p>
          <a:p>
            <a:pPr algn="just" marL="12700" marR="12065">
              <a:lnSpc>
                <a:spcPts val="1730"/>
              </a:lnSpc>
              <a:spcBef>
                <a:spcPts val="855"/>
              </a:spcBef>
            </a:pPr>
            <a:r>
              <a:rPr dirty="0" sz="1450" spc="-10">
                <a:latin typeface="Times New Roman"/>
                <a:cs typeface="Times New Roman"/>
              </a:rPr>
              <a:t>"I beg </a:t>
            </a:r>
            <a:r>
              <a:rPr dirty="0" sz="1450" spc="-5">
                <a:latin typeface="Times New Roman"/>
                <a:cs typeface="Times New Roman"/>
              </a:rPr>
              <a:t>your </a:t>
            </a:r>
            <a:r>
              <a:rPr dirty="0" sz="1450" spc="-10">
                <a:latin typeface="Times New Roman"/>
                <a:cs typeface="Times New Roman"/>
              </a:rPr>
              <a:t>pardon, Sir Thomas, </a:t>
            </a:r>
            <a:r>
              <a:rPr dirty="0" sz="1450" spc="-5">
                <a:latin typeface="Times New Roman"/>
                <a:cs typeface="Times New Roman"/>
              </a:rPr>
              <a:t>I </a:t>
            </a:r>
            <a:r>
              <a:rPr dirty="0" sz="1450" spc="-10">
                <a:latin typeface="Times New Roman"/>
                <a:cs typeface="Times New Roman"/>
              </a:rPr>
              <a:t>am exceedingly grieved," Harry apologised;  "but indeed this is </a:t>
            </a:r>
            <a:r>
              <a:rPr dirty="0" sz="1450" spc="-5">
                <a:latin typeface="Times New Roman"/>
                <a:cs typeface="Times New Roman"/>
              </a:rPr>
              <a:t>a </a:t>
            </a:r>
            <a:r>
              <a:rPr dirty="0" sz="1450" spc="-10">
                <a:latin typeface="Times New Roman"/>
                <a:cs typeface="Times New Roman"/>
              </a:rPr>
              <a:t>private</a:t>
            </a:r>
            <a:r>
              <a:rPr dirty="0" sz="1450" spc="15">
                <a:latin typeface="Times New Roman"/>
                <a:cs typeface="Times New Roman"/>
              </a:rPr>
              <a:t> </a:t>
            </a:r>
            <a:r>
              <a:rPr dirty="0" sz="1450" spc="-25">
                <a:latin typeface="Times New Roman"/>
                <a:cs typeface="Times New Roman"/>
              </a:rPr>
              <a:t>affair."</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The General caught him roughly </a:t>
            </a:r>
            <a:r>
              <a:rPr dirty="0" sz="1450" spc="-5">
                <a:latin typeface="Times New Roman"/>
                <a:cs typeface="Times New Roman"/>
              </a:rPr>
              <a:t>by </a:t>
            </a:r>
            <a:r>
              <a:rPr dirty="0" sz="1450" spc="-10">
                <a:latin typeface="Times New Roman"/>
                <a:cs typeface="Times New Roman"/>
              </a:rPr>
              <a:t>the shoulder with </a:t>
            </a:r>
            <a:r>
              <a:rPr dirty="0" sz="1450" spc="-5">
                <a:latin typeface="Times New Roman"/>
                <a:cs typeface="Times New Roman"/>
              </a:rPr>
              <a:t>one </a:t>
            </a:r>
            <a:r>
              <a:rPr dirty="0" sz="1450" spc="-10">
                <a:latin typeface="Times New Roman"/>
                <a:cs typeface="Times New Roman"/>
              </a:rPr>
              <a:t>hand, while </a:t>
            </a:r>
            <a:r>
              <a:rPr dirty="0" sz="1450" spc="-5">
                <a:latin typeface="Times New Roman"/>
                <a:cs typeface="Times New Roman"/>
              </a:rPr>
              <a:t>he  </a:t>
            </a:r>
            <a:r>
              <a:rPr dirty="0" sz="1450" spc="-10">
                <a:latin typeface="Times New Roman"/>
                <a:cs typeface="Times New Roman"/>
              </a:rPr>
              <a:t>raised his cane in the most menacing manner with the </a:t>
            </a:r>
            <a:r>
              <a:rPr dirty="0" sz="1450" spc="-20">
                <a:latin typeface="Times New Roman"/>
                <a:cs typeface="Times New Roman"/>
              </a:rPr>
              <a:t>other. </a:t>
            </a:r>
            <a:r>
              <a:rPr dirty="0" sz="1450" spc="-10">
                <a:latin typeface="Times New Roman"/>
                <a:cs typeface="Times New Roman"/>
              </a:rPr>
              <a:t>Harry gave  himself </a:t>
            </a:r>
            <a:r>
              <a:rPr dirty="0" sz="1450" spc="-5">
                <a:latin typeface="Times New Roman"/>
                <a:cs typeface="Times New Roman"/>
              </a:rPr>
              <a:t>up </a:t>
            </a:r>
            <a:r>
              <a:rPr dirty="0" sz="1450" spc="-10">
                <a:latin typeface="Times New Roman"/>
                <a:cs typeface="Times New Roman"/>
              </a:rPr>
              <a:t>for lost; </a:t>
            </a:r>
            <a:r>
              <a:rPr dirty="0" sz="1450" spc="-5">
                <a:latin typeface="Times New Roman"/>
                <a:cs typeface="Times New Roman"/>
              </a:rPr>
              <a:t>but </a:t>
            </a:r>
            <a:r>
              <a:rPr dirty="0" sz="1450" spc="-10">
                <a:latin typeface="Times New Roman"/>
                <a:cs typeface="Times New Roman"/>
              </a:rPr>
              <a:t>at the same moment Heaven vouchsafed him an  unexpected defender in the person </a:t>
            </a:r>
            <a:r>
              <a:rPr dirty="0" sz="1450" spc="-5">
                <a:latin typeface="Times New Roman"/>
                <a:cs typeface="Times New Roman"/>
              </a:rPr>
              <a:t>of </a:t>
            </a:r>
            <a:r>
              <a:rPr dirty="0" sz="1450" spc="-10">
                <a:latin typeface="Times New Roman"/>
                <a:cs typeface="Times New Roman"/>
              </a:rPr>
              <a:t>Charlie Pendragon, who now strode  forward from behind the</a:t>
            </a:r>
            <a:r>
              <a:rPr dirty="0" sz="1450" spc="5">
                <a:latin typeface="Times New Roman"/>
                <a:cs typeface="Times New Roman"/>
              </a:rPr>
              <a:t> </a:t>
            </a:r>
            <a:r>
              <a:rPr dirty="0" sz="1450" spc="-10">
                <a:latin typeface="Times New Roman"/>
                <a:cs typeface="Times New Roman"/>
              </a:rPr>
              <a:t>trees.</a:t>
            </a:r>
            <a:endParaRPr sz="1450">
              <a:latin typeface="Times New Roman"/>
              <a:cs typeface="Times New Roman"/>
            </a:endParaRPr>
          </a:p>
          <a:p>
            <a:pPr algn="just" marL="12700" marR="13335">
              <a:lnSpc>
                <a:spcPts val="1730"/>
              </a:lnSpc>
              <a:spcBef>
                <a:spcPts val="855"/>
              </a:spcBef>
            </a:pPr>
            <a:r>
              <a:rPr dirty="0" sz="1450" spc="-10">
                <a:latin typeface="Times New Roman"/>
                <a:cs typeface="Times New Roman"/>
              </a:rPr>
              <a:t>"Come, come, General, hold </a:t>
            </a:r>
            <a:r>
              <a:rPr dirty="0" sz="1450" spc="-5">
                <a:latin typeface="Times New Roman"/>
                <a:cs typeface="Times New Roman"/>
              </a:rPr>
              <a:t>your hand," </a:t>
            </a:r>
            <a:r>
              <a:rPr dirty="0" sz="1450" spc="-10">
                <a:latin typeface="Times New Roman"/>
                <a:cs typeface="Times New Roman"/>
              </a:rPr>
              <a:t>said he, "this is neither courteous </a:t>
            </a:r>
            <a:r>
              <a:rPr dirty="0" sz="1450" spc="-5">
                <a:latin typeface="Times New Roman"/>
                <a:cs typeface="Times New Roman"/>
              </a:rPr>
              <a:t>nor  </a:t>
            </a:r>
            <a:r>
              <a:rPr dirty="0" sz="1450" spc="-20">
                <a:latin typeface="Times New Roman"/>
                <a:cs typeface="Times New Roman"/>
              </a:rPr>
              <a:t>manly."</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"Aha!" cried the General, wheeling round </a:t>
            </a:r>
            <a:r>
              <a:rPr dirty="0" sz="1450" spc="-5">
                <a:latin typeface="Times New Roman"/>
                <a:cs typeface="Times New Roman"/>
              </a:rPr>
              <a:t>upon </a:t>
            </a:r>
            <a:r>
              <a:rPr dirty="0" sz="1450" spc="-10">
                <a:latin typeface="Times New Roman"/>
                <a:cs typeface="Times New Roman"/>
              </a:rPr>
              <a:t>his new antagonist, </a:t>
            </a:r>
            <a:r>
              <a:rPr dirty="0" sz="1450" spc="-30">
                <a:latin typeface="Times New Roman"/>
                <a:cs typeface="Times New Roman"/>
              </a:rPr>
              <a:t>"Mr.  </a:t>
            </a:r>
            <a:r>
              <a:rPr dirty="0" sz="1450" spc="-10">
                <a:latin typeface="Times New Roman"/>
                <a:cs typeface="Times New Roman"/>
              </a:rPr>
              <a:t>Pendragon! And </a:t>
            </a:r>
            <a:r>
              <a:rPr dirty="0" sz="1450" spc="-5">
                <a:latin typeface="Times New Roman"/>
                <a:cs typeface="Times New Roman"/>
              </a:rPr>
              <a:t>do you </a:t>
            </a:r>
            <a:r>
              <a:rPr dirty="0" sz="1450" spc="-10">
                <a:latin typeface="Times New Roman"/>
                <a:cs typeface="Times New Roman"/>
              </a:rPr>
              <a:t>suppose, </a:t>
            </a:r>
            <a:r>
              <a:rPr dirty="0" sz="1450" spc="-35">
                <a:latin typeface="Times New Roman"/>
                <a:cs typeface="Times New Roman"/>
              </a:rPr>
              <a:t>Mr. </a:t>
            </a:r>
            <a:r>
              <a:rPr dirty="0" sz="1450" spc="-10">
                <a:latin typeface="Times New Roman"/>
                <a:cs typeface="Times New Roman"/>
              </a:rPr>
              <a:t>Pendragon, that because </a:t>
            </a:r>
            <a:r>
              <a:rPr dirty="0" sz="1450" spc="-5">
                <a:latin typeface="Times New Roman"/>
                <a:cs typeface="Times New Roman"/>
              </a:rPr>
              <a:t>I </a:t>
            </a:r>
            <a:r>
              <a:rPr dirty="0" sz="1450" spc="-10">
                <a:latin typeface="Times New Roman"/>
                <a:cs typeface="Times New Roman"/>
              </a:rPr>
              <a:t>have had the  misfortune to marry </a:t>
            </a:r>
            <a:r>
              <a:rPr dirty="0" sz="1450" spc="-5">
                <a:latin typeface="Times New Roman"/>
                <a:cs typeface="Times New Roman"/>
              </a:rPr>
              <a:t>your </a:t>
            </a:r>
            <a:r>
              <a:rPr dirty="0" sz="1450" spc="-20">
                <a:latin typeface="Times New Roman"/>
                <a:cs typeface="Times New Roman"/>
              </a:rPr>
              <a:t>sister, </a:t>
            </a:r>
            <a:r>
              <a:rPr dirty="0" sz="1450" spc="-5">
                <a:latin typeface="Times New Roman"/>
                <a:cs typeface="Times New Roman"/>
              </a:rPr>
              <a:t>I </a:t>
            </a:r>
            <a:r>
              <a:rPr dirty="0" sz="1450" spc="-10">
                <a:latin typeface="Times New Roman"/>
                <a:cs typeface="Times New Roman"/>
              </a:rPr>
              <a:t>shall </a:t>
            </a:r>
            <a:r>
              <a:rPr dirty="0" sz="1450" spc="-15">
                <a:latin typeface="Times New Roman"/>
                <a:cs typeface="Times New Roman"/>
              </a:rPr>
              <a:t>suffer </a:t>
            </a:r>
            <a:r>
              <a:rPr dirty="0" sz="1450" spc="-10">
                <a:latin typeface="Times New Roman"/>
                <a:cs typeface="Times New Roman"/>
              </a:rPr>
              <a:t>myself to </a:t>
            </a:r>
            <a:r>
              <a:rPr dirty="0" sz="1450" spc="-5">
                <a:latin typeface="Times New Roman"/>
                <a:cs typeface="Times New Roman"/>
              </a:rPr>
              <a:t>be </a:t>
            </a:r>
            <a:r>
              <a:rPr dirty="0" sz="1450" spc="-10">
                <a:latin typeface="Times New Roman"/>
                <a:cs typeface="Times New Roman"/>
              </a:rPr>
              <a:t>dogged and  thwarted </a:t>
            </a:r>
            <a:r>
              <a:rPr dirty="0" sz="1450" spc="-5">
                <a:latin typeface="Times New Roman"/>
                <a:cs typeface="Times New Roman"/>
              </a:rPr>
              <a:t>by a </a:t>
            </a:r>
            <a:r>
              <a:rPr dirty="0" sz="1450" spc="-10">
                <a:latin typeface="Times New Roman"/>
                <a:cs typeface="Times New Roman"/>
              </a:rPr>
              <a:t>discredited and bankrupt libertine like </a:t>
            </a:r>
            <a:r>
              <a:rPr dirty="0" sz="1450" spc="-5">
                <a:latin typeface="Times New Roman"/>
                <a:cs typeface="Times New Roman"/>
              </a:rPr>
              <a:t>you? </a:t>
            </a:r>
            <a:r>
              <a:rPr dirty="0" sz="1450" spc="-10">
                <a:latin typeface="Times New Roman"/>
                <a:cs typeface="Times New Roman"/>
              </a:rPr>
              <a:t>My acquaintance  with Lady </a:t>
            </a:r>
            <a:r>
              <a:rPr dirty="0" sz="1450" spc="-30">
                <a:latin typeface="Times New Roman"/>
                <a:cs typeface="Times New Roman"/>
              </a:rPr>
              <a:t>Vandeleur, </a:t>
            </a:r>
            <a:r>
              <a:rPr dirty="0" sz="1450" spc="-25">
                <a:latin typeface="Times New Roman"/>
                <a:cs typeface="Times New Roman"/>
              </a:rPr>
              <a:t>sir, </a:t>
            </a:r>
            <a:r>
              <a:rPr dirty="0" sz="1450" spc="-10">
                <a:latin typeface="Times New Roman"/>
                <a:cs typeface="Times New Roman"/>
              </a:rPr>
              <a:t>has taken away all my appetite for the other  members </a:t>
            </a:r>
            <a:r>
              <a:rPr dirty="0" sz="1450" spc="-5">
                <a:latin typeface="Times New Roman"/>
                <a:cs typeface="Times New Roman"/>
              </a:rPr>
              <a:t>of </a:t>
            </a:r>
            <a:r>
              <a:rPr dirty="0" sz="1450" spc="-10">
                <a:latin typeface="Times New Roman"/>
                <a:cs typeface="Times New Roman"/>
              </a:rPr>
              <a:t>her</a:t>
            </a:r>
            <a:r>
              <a:rPr dirty="0" sz="1450" spc="-5">
                <a:latin typeface="Times New Roman"/>
                <a:cs typeface="Times New Roman"/>
              </a:rPr>
              <a:t> </a:t>
            </a:r>
            <a:r>
              <a:rPr dirty="0" sz="1450" spc="-20">
                <a:latin typeface="Times New Roman"/>
                <a:cs typeface="Times New Roman"/>
              </a:rPr>
              <a:t>family."</a:t>
            </a:r>
            <a:endParaRPr sz="1450">
              <a:latin typeface="Times New Roman"/>
              <a:cs typeface="Times New Roman"/>
            </a:endParaRPr>
          </a:p>
          <a:p>
            <a:pPr algn="just" marL="12700" marR="10160">
              <a:lnSpc>
                <a:spcPts val="1730"/>
              </a:lnSpc>
              <a:spcBef>
                <a:spcPts val="855"/>
              </a:spcBef>
            </a:pPr>
            <a:r>
              <a:rPr dirty="0" sz="1450" spc="-10">
                <a:latin typeface="Times New Roman"/>
                <a:cs typeface="Times New Roman"/>
              </a:rPr>
              <a:t>"And </a:t>
            </a:r>
            <a:r>
              <a:rPr dirty="0" sz="1450" spc="-5">
                <a:latin typeface="Times New Roman"/>
                <a:cs typeface="Times New Roman"/>
              </a:rPr>
              <a:t>do you </a:t>
            </a:r>
            <a:r>
              <a:rPr dirty="0" sz="1450" spc="-25">
                <a:latin typeface="Times New Roman"/>
                <a:cs typeface="Times New Roman"/>
              </a:rPr>
              <a:t>fancy, </a:t>
            </a:r>
            <a:r>
              <a:rPr dirty="0" sz="1450" spc="-10">
                <a:latin typeface="Times New Roman"/>
                <a:cs typeface="Times New Roman"/>
              </a:rPr>
              <a:t>General </a:t>
            </a:r>
            <a:r>
              <a:rPr dirty="0" sz="1450" spc="-30">
                <a:latin typeface="Times New Roman"/>
                <a:cs typeface="Times New Roman"/>
              </a:rPr>
              <a:t>Vandeleur," </a:t>
            </a:r>
            <a:r>
              <a:rPr dirty="0" sz="1450" spc="-10">
                <a:latin typeface="Times New Roman"/>
                <a:cs typeface="Times New Roman"/>
              </a:rPr>
              <a:t>retorted Charlie, "that because my  sister has had the misfortune to marry </a:t>
            </a:r>
            <a:r>
              <a:rPr dirty="0" sz="1450" spc="-5">
                <a:latin typeface="Times New Roman"/>
                <a:cs typeface="Times New Roman"/>
              </a:rPr>
              <a:t>you, </a:t>
            </a:r>
            <a:r>
              <a:rPr dirty="0" sz="1450" spc="-10">
                <a:latin typeface="Times New Roman"/>
                <a:cs typeface="Times New Roman"/>
              </a:rPr>
              <a:t>she there and then forfeited her  rights and privileges as </a:t>
            </a:r>
            <a:r>
              <a:rPr dirty="0" sz="1450" spc="-5">
                <a:latin typeface="Times New Roman"/>
                <a:cs typeface="Times New Roman"/>
              </a:rPr>
              <a:t>a </a:t>
            </a:r>
            <a:r>
              <a:rPr dirty="0" sz="1450" spc="-10">
                <a:latin typeface="Times New Roman"/>
                <a:cs typeface="Times New Roman"/>
              </a:rPr>
              <a:t>lady? </a:t>
            </a:r>
            <a:r>
              <a:rPr dirty="0" sz="1450" spc="-5">
                <a:latin typeface="Times New Roman"/>
                <a:cs typeface="Times New Roman"/>
              </a:rPr>
              <a:t>I </a:t>
            </a:r>
            <a:r>
              <a:rPr dirty="0" sz="1450" spc="-10">
                <a:latin typeface="Times New Roman"/>
                <a:cs typeface="Times New Roman"/>
              </a:rPr>
              <a:t>own, </a:t>
            </a:r>
            <a:r>
              <a:rPr dirty="0" sz="1450" spc="-25">
                <a:latin typeface="Times New Roman"/>
                <a:cs typeface="Times New Roman"/>
              </a:rPr>
              <a:t>sir, </a:t>
            </a:r>
            <a:r>
              <a:rPr dirty="0" sz="1450" spc="-10">
                <a:latin typeface="Times New Roman"/>
                <a:cs typeface="Times New Roman"/>
              </a:rPr>
              <a:t>that </a:t>
            </a:r>
            <a:r>
              <a:rPr dirty="0" sz="1450" spc="-5">
                <a:latin typeface="Times New Roman"/>
                <a:cs typeface="Times New Roman"/>
              </a:rPr>
              <a:t>by </a:t>
            </a:r>
            <a:r>
              <a:rPr dirty="0" sz="1450" spc="-10">
                <a:latin typeface="Times New Roman"/>
                <a:cs typeface="Times New Roman"/>
              </a:rPr>
              <a:t>that action she did as much  as anybody could to derogate from her position; </a:t>
            </a:r>
            <a:r>
              <a:rPr dirty="0" sz="1450" spc="-5">
                <a:latin typeface="Times New Roman"/>
                <a:cs typeface="Times New Roman"/>
              </a:rPr>
              <a:t>but </a:t>
            </a:r>
            <a:r>
              <a:rPr dirty="0" sz="1450" spc="-10">
                <a:latin typeface="Times New Roman"/>
                <a:cs typeface="Times New Roman"/>
              </a:rPr>
              <a:t>to me she is still </a:t>
            </a:r>
            <a:r>
              <a:rPr dirty="0" sz="1450" spc="-5">
                <a:latin typeface="Times New Roman"/>
                <a:cs typeface="Times New Roman"/>
              </a:rPr>
              <a:t>a  </a:t>
            </a:r>
            <a:r>
              <a:rPr dirty="0" sz="1450" spc="-10">
                <a:latin typeface="Times New Roman"/>
                <a:cs typeface="Times New Roman"/>
              </a:rPr>
              <a:t>Pendragon. </a:t>
            </a:r>
            <a:r>
              <a:rPr dirty="0" sz="1450" spc="-5">
                <a:latin typeface="Times New Roman"/>
                <a:cs typeface="Times New Roman"/>
              </a:rPr>
              <a:t>I </a:t>
            </a:r>
            <a:r>
              <a:rPr dirty="0" sz="1450" spc="-10">
                <a:latin typeface="Times New Roman"/>
                <a:cs typeface="Times New Roman"/>
              </a:rPr>
              <a:t>make it my business to protect her from ungentlemanly outrage,  and if </a:t>
            </a:r>
            <a:r>
              <a:rPr dirty="0" sz="1450" spc="-5">
                <a:latin typeface="Times New Roman"/>
                <a:cs typeface="Times New Roman"/>
              </a:rPr>
              <a:t>you </a:t>
            </a:r>
            <a:r>
              <a:rPr dirty="0" sz="1450" spc="-10">
                <a:latin typeface="Times New Roman"/>
                <a:cs typeface="Times New Roman"/>
              </a:rPr>
              <a:t>were ten times her husband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permit her liberty to </a:t>
            </a:r>
            <a:r>
              <a:rPr dirty="0" sz="1450" spc="-5">
                <a:latin typeface="Times New Roman"/>
                <a:cs typeface="Times New Roman"/>
              </a:rPr>
              <a:t>be  </a:t>
            </a:r>
            <a:r>
              <a:rPr dirty="0" sz="1450" spc="-10">
                <a:latin typeface="Times New Roman"/>
                <a:cs typeface="Times New Roman"/>
              </a:rPr>
              <a:t>restrained, </a:t>
            </a:r>
            <a:r>
              <a:rPr dirty="0" sz="1450" spc="-5">
                <a:latin typeface="Times New Roman"/>
                <a:cs typeface="Times New Roman"/>
              </a:rPr>
              <a:t>nor </a:t>
            </a:r>
            <a:r>
              <a:rPr dirty="0" sz="1450" spc="-10">
                <a:latin typeface="Times New Roman"/>
                <a:cs typeface="Times New Roman"/>
              </a:rPr>
              <a:t>her private messengers to </a:t>
            </a:r>
            <a:r>
              <a:rPr dirty="0" sz="1450" spc="-5">
                <a:latin typeface="Times New Roman"/>
                <a:cs typeface="Times New Roman"/>
              </a:rPr>
              <a:t>be </a:t>
            </a:r>
            <a:r>
              <a:rPr dirty="0" sz="1450" spc="-10">
                <a:latin typeface="Times New Roman"/>
                <a:cs typeface="Times New Roman"/>
              </a:rPr>
              <a:t>violently</a:t>
            </a:r>
            <a:r>
              <a:rPr dirty="0" sz="1450" spc="35">
                <a:latin typeface="Times New Roman"/>
                <a:cs typeface="Times New Roman"/>
              </a:rPr>
              <a:t> </a:t>
            </a:r>
            <a:r>
              <a:rPr dirty="0" sz="1450" spc="-10">
                <a:latin typeface="Times New Roman"/>
                <a:cs typeface="Times New Roman"/>
              </a:rPr>
              <a:t>arrested."</a:t>
            </a:r>
            <a:endParaRPr sz="1450">
              <a:latin typeface="Times New Roman"/>
              <a:cs typeface="Times New Roman"/>
            </a:endParaRPr>
          </a:p>
          <a:p>
            <a:pPr marL="12700" marR="975994">
              <a:lnSpc>
                <a:spcPts val="1730"/>
              </a:lnSpc>
              <a:spcBef>
                <a:spcPts val="855"/>
              </a:spcBef>
            </a:pPr>
            <a:r>
              <a:rPr dirty="0" sz="1450" spc="-10">
                <a:latin typeface="Times New Roman"/>
                <a:cs typeface="Times New Roman"/>
              </a:rPr>
              <a:t>"How is that, </a:t>
            </a:r>
            <a:r>
              <a:rPr dirty="0" sz="1450" spc="-35">
                <a:latin typeface="Times New Roman"/>
                <a:cs typeface="Times New Roman"/>
              </a:rPr>
              <a:t>Mr. </a:t>
            </a:r>
            <a:r>
              <a:rPr dirty="0" sz="1450" spc="-10">
                <a:latin typeface="Times New Roman"/>
                <a:cs typeface="Times New Roman"/>
              </a:rPr>
              <a:t>Hartley?" interrogated the General. </a:t>
            </a:r>
            <a:r>
              <a:rPr dirty="0" sz="1450" spc="-30">
                <a:latin typeface="Times New Roman"/>
                <a:cs typeface="Times New Roman"/>
              </a:rPr>
              <a:t>"Mr.  </a:t>
            </a:r>
            <a:r>
              <a:rPr dirty="0" sz="1450" spc="-10">
                <a:latin typeface="Times New Roman"/>
                <a:cs typeface="Times New Roman"/>
              </a:rPr>
              <a:t>Pendragon is </a:t>
            </a:r>
            <a:r>
              <a:rPr dirty="0" sz="1450" spc="-5">
                <a:latin typeface="Times New Roman"/>
                <a:cs typeface="Times New Roman"/>
              </a:rPr>
              <a:t>of </a:t>
            </a:r>
            <a:r>
              <a:rPr dirty="0" sz="1450" spc="-10">
                <a:latin typeface="Times New Roman"/>
                <a:cs typeface="Times New Roman"/>
              </a:rPr>
              <a:t>my opinion, it appears. He too suspects that Lady  </a:t>
            </a:r>
            <a:r>
              <a:rPr dirty="0" sz="1450" spc="-25">
                <a:latin typeface="Times New Roman"/>
                <a:cs typeface="Times New Roman"/>
              </a:rPr>
              <a:t>Vandeleur </a:t>
            </a:r>
            <a:r>
              <a:rPr dirty="0" sz="1450" spc="-10">
                <a:latin typeface="Times New Roman"/>
                <a:cs typeface="Times New Roman"/>
              </a:rPr>
              <a:t>has something to </a:t>
            </a:r>
            <a:r>
              <a:rPr dirty="0" sz="1450" spc="-5">
                <a:latin typeface="Times New Roman"/>
                <a:cs typeface="Times New Roman"/>
              </a:rPr>
              <a:t>do </a:t>
            </a:r>
            <a:r>
              <a:rPr dirty="0" sz="1450" spc="-10">
                <a:latin typeface="Times New Roman"/>
                <a:cs typeface="Times New Roman"/>
              </a:rPr>
              <a:t>with </a:t>
            </a:r>
            <a:r>
              <a:rPr dirty="0" sz="1450" spc="-5">
                <a:latin typeface="Times New Roman"/>
                <a:cs typeface="Times New Roman"/>
              </a:rPr>
              <a:t>your </a:t>
            </a:r>
            <a:r>
              <a:rPr dirty="0" sz="1450" spc="-10">
                <a:latin typeface="Times New Roman"/>
                <a:cs typeface="Times New Roman"/>
              </a:rPr>
              <a:t>friend's silk</a:t>
            </a:r>
            <a:r>
              <a:rPr dirty="0" sz="1450" spc="45">
                <a:latin typeface="Times New Roman"/>
                <a:cs typeface="Times New Roman"/>
              </a:rPr>
              <a:t> </a:t>
            </a:r>
            <a:r>
              <a:rPr dirty="0" sz="1450" spc="-10">
                <a:latin typeface="Times New Roman"/>
                <a:cs typeface="Times New Roman"/>
              </a:rPr>
              <a:t>hat."</a:t>
            </a:r>
            <a:endParaRPr sz="145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Charlie saw that </a:t>
            </a:r>
            <a:r>
              <a:rPr dirty="0" sz="1450" spc="-5">
                <a:latin typeface="Times New Roman"/>
                <a:cs typeface="Times New Roman"/>
              </a:rPr>
              <a:t>he </a:t>
            </a:r>
            <a:r>
              <a:rPr dirty="0" sz="1450" spc="-10">
                <a:latin typeface="Times New Roman"/>
                <a:cs typeface="Times New Roman"/>
              </a:rPr>
              <a:t>had committed an unpardonable </a:t>
            </a:r>
            <a:r>
              <a:rPr dirty="0" sz="1450" spc="-15">
                <a:latin typeface="Times New Roman"/>
                <a:cs typeface="Times New Roman"/>
              </a:rPr>
              <a:t>blunder,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hastened to</a:t>
            </a:r>
            <a:r>
              <a:rPr dirty="0" sz="1450" spc="-5">
                <a:latin typeface="Times New Roman"/>
                <a:cs typeface="Times New Roman"/>
              </a:rPr>
              <a:t> </a:t>
            </a:r>
            <a:r>
              <a:rPr dirty="0" sz="1450" spc="-20">
                <a:latin typeface="Times New Roman"/>
                <a:cs typeface="Times New Roman"/>
              </a:rPr>
              <a:t>repair.</a:t>
            </a:r>
            <a:endParaRPr sz="1450">
              <a:latin typeface="Times New Roman"/>
              <a:cs typeface="Times New Roman"/>
            </a:endParaRPr>
          </a:p>
          <a:p>
            <a:pPr algn="just" marL="12700" marR="5080">
              <a:lnSpc>
                <a:spcPts val="1730"/>
              </a:lnSpc>
              <a:spcBef>
                <a:spcPts val="860"/>
              </a:spcBef>
            </a:pPr>
            <a:r>
              <a:rPr dirty="0" sz="1450" spc="-30">
                <a:latin typeface="Times New Roman"/>
                <a:cs typeface="Times New Roman"/>
              </a:rPr>
              <a:t>"How, </a:t>
            </a:r>
            <a:r>
              <a:rPr dirty="0" sz="1450" spc="-10">
                <a:latin typeface="Times New Roman"/>
                <a:cs typeface="Times New Roman"/>
              </a:rPr>
              <a:t>sir?" </a:t>
            </a:r>
            <a:r>
              <a:rPr dirty="0" sz="1450" spc="-5">
                <a:latin typeface="Times New Roman"/>
                <a:cs typeface="Times New Roman"/>
              </a:rPr>
              <a:t>he </a:t>
            </a:r>
            <a:r>
              <a:rPr dirty="0" sz="1450" spc="-10">
                <a:latin typeface="Times New Roman"/>
                <a:cs typeface="Times New Roman"/>
              </a:rPr>
              <a:t>cried; "I suspect, </a:t>
            </a:r>
            <a:r>
              <a:rPr dirty="0" sz="1450" spc="-5">
                <a:latin typeface="Times New Roman"/>
                <a:cs typeface="Times New Roman"/>
              </a:rPr>
              <a:t>do you </a:t>
            </a:r>
            <a:r>
              <a:rPr dirty="0" sz="1450" spc="-10">
                <a:latin typeface="Times New Roman"/>
                <a:cs typeface="Times New Roman"/>
              </a:rPr>
              <a:t>say? </a:t>
            </a:r>
            <a:r>
              <a:rPr dirty="0" sz="1450" spc="-5">
                <a:latin typeface="Times New Roman"/>
                <a:cs typeface="Times New Roman"/>
              </a:rPr>
              <a:t>I </a:t>
            </a:r>
            <a:r>
              <a:rPr dirty="0" sz="1450" spc="-10">
                <a:latin typeface="Times New Roman"/>
                <a:cs typeface="Times New Roman"/>
              </a:rPr>
              <a:t>suspect nothing. Only where </a:t>
            </a:r>
            <a:r>
              <a:rPr dirty="0" sz="1450" spc="-5">
                <a:latin typeface="Times New Roman"/>
                <a:cs typeface="Times New Roman"/>
              </a:rPr>
              <a:t>I  </a:t>
            </a:r>
            <a:r>
              <a:rPr dirty="0" sz="1450" spc="-10">
                <a:latin typeface="Times New Roman"/>
                <a:cs typeface="Times New Roman"/>
              </a:rPr>
              <a:t>find strength abused and </a:t>
            </a:r>
            <a:r>
              <a:rPr dirty="0" sz="1450" spc="-5">
                <a:latin typeface="Times New Roman"/>
                <a:cs typeface="Times New Roman"/>
              </a:rPr>
              <a:t>a </a:t>
            </a:r>
            <a:r>
              <a:rPr dirty="0" sz="1450" spc="-10">
                <a:latin typeface="Times New Roman"/>
                <a:cs typeface="Times New Roman"/>
              </a:rPr>
              <a:t>man brutalising his inferiors, </a:t>
            </a:r>
            <a:r>
              <a:rPr dirty="0" sz="1450" spc="-5">
                <a:latin typeface="Times New Roman"/>
                <a:cs typeface="Times New Roman"/>
              </a:rPr>
              <a:t>I </a:t>
            </a:r>
            <a:r>
              <a:rPr dirty="0" sz="1450" spc="-10">
                <a:latin typeface="Times New Roman"/>
                <a:cs typeface="Times New Roman"/>
              </a:rPr>
              <a:t>take the liberty to  interfere."</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said these words </a:t>
            </a:r>
            <a:r>
              <a:rPr dirty="0" sz="1450" spc="-5">
                <a:latin typeface="Times New Roman"/>
                <a:cs typeface="Times New Roman"/>
              </a:rPr>
              <a:t>he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sign to </a:t>
            </a:r>
            <a:r>
              <a:rPr dirty="0" sz="1450" spc="-25">
                <a:latin typeface="Times New Roman"/>
                <a:cs typeface="Times New Roman"/>
              </a:rPr>
              <a:t>Harry, </a:t>
            </a:r>
            <a:r>
              <a:rPr dirty="0" sz="1450" spc="-10">
                <a:latin typeface="Times New Roman"/>
                <a:cs typeface="Times New Roman"/>
              </a:rPr>
              <a:t>which the latter was too </a:t>
            </a:r>
            <a:r>
              <a:rPr dirty="0" sz="1450" spc="-5">
                <a:latin typeface="Times New Roman"/>
                <a:cs typeface="Times New Roman"/>
              </a:rPr>
              <a:t>dull  or </a:t>
            </a:r>
            <a:r>
              <a:rPr dirty="0" sz="1450" spc="-10">
                <a:latin typeface="Times New Roman"/>
                <a:cs typeface="Times New Roman"/>
              </a:rPr>
              <a:t>too much troubled to</a:t>
            </a:r>
            <a:r>
              <a:rPr dirty="0" sz="1450" spc="10">
                <a:latin typeface="Times New Roman"/>
                <a:cs typeface="Times New Roman"/>
              </a:rPr>
              <a:t> </a:t>
            </a:r>
            <a:r>
              <a:rPr dirty="0" sz="1450" spc="-10">
                <a:latin typeface="Times New Roman"/>
                <a:cs typeface="Times New Roman"/>
              </a:rPr>
              <a:t>understand.</a:t>
            </a:r>
            <a:endParaRPr sz="1450">
              <a:latin typeface="Times New Roman"/>
              <a:cs typeface="Times New Roman"/>
            </a:endParaRPr>
          </a:p>
          <a:p>
            <a:pPr algn="just" marL="12700" marR="1376045">
              <a:lnSpc>
                <a:spcPts val="1730"/>
              </a:lnSpc>
              <a:spcBef>
                <a:spcPts val="860"/>
              </a:spcBef>
            </a:pPr>
            <a:r>
              <a:rPr dirty="0" sz="1450" spc="-10">
                <a:latin typeface="Times New Roman"/>
                <a:cs typeface="Times New Roman"/>
              </a:rPr>
              <a:t>"In what way am </a:t>
            </a:r>
            <a:r>
              <a:rPr dirty="0" sz="1450" spc="-5">
                <a:latin typeface="Times New Roman"/>
                <a:cs typeface="Times New Roman"/>
              </a:rPr>
              <a:t>I </a:t>
            </a:r>
            <a:r>
              <a:rPr dirty="0" sz="1450" spc="-10">
                <a:latin typeface="Times New Roman"/>
                <a:cs typeface="Times New Roman"/>
              </a:rPr>
              <a:t>to construe </a:t>
            </a:r>
            <a:r>
              <a:rPr dirty="0" sz="1450" spc="-5">
                <a:latin typeface="Times New Roman"/>
                <a:cs typeface="Times New Roman"/>
              </a:rPr>
              <a:t>your </a:t>
            </a:r>
            <a:r>
              <a:rPr dirty="0" sz="1450" spc="-10">
                <a:latin typeface="Times New Roman"/>
                <a:cs typeface="Times New Roman"/>
              </a:rPr>
              <a:t>attitude, sir?" demanded  </a:t>
            </a:r>
            <a:r>
              <a:rPr dirty="0" sz="1450" spc="-35">
                <a:latin typeface="Times New Roman"/>
                <a:cs typeface="Times New Roman"/>
              </a:rPr>
              <a:t>Vandeleur.</a:t>
            </a:r>
            <a:endParaRPr sz="1450">
              <a:latin typeface="Times New Roman"/>
              <a:cs typeface="Times New Roman"/>
            </a:endParaRPr>
          </a:p>
          <a:p>
            <a:pPr algn="just" marL="12700">
              <a:lnSpc>
                <a:spcPct val="100000"/>
              </a:lnSpc>
              <a:spcBef>
                <a:spcPts val="795"/>
              </a:spcBef>
            </a:pPr>
            <a:r>
              <a:rPr dirty="0" sz="1450" spc="-30">
                <a:latin typeface="Times New Roman"/>
                <a:cs typeface="Times New Roman"/>
              </a:rPr>
              <a:t>"Why, </a:t>
            </a:r>
            <a:r>
              <a:rPr dirty="0" sz="1450" spc="-25">
                <a:latin typeface="Times New Roman"/>
                <a:cs typeface="Times New Roman"/>
              </a:rPr>
              <a:t>sir,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please," returned</a:t>
            </a:r>
            <a:r>
              <a:rPr dirty="0" sz="1450" spc="50">
                <a:latin typeface="Times New Roman"/>
                <a:cs typeface="Times New Roman"/>
              </a:rPr>
              <a:t> </a:t>
            </a:r>
            <a:r>
              <a:rPr dirty="0" sz="1450" spc="-10">
                <a:latin typeface="Times New Roman"/>
                <a:cs typeface="Times New Roman"/>
              </a:rPr>
              <a:t>Pendragon.</a:t>
            </a:r>
            <a:endParaRPr sz="1450">
              <a:latin typeface="Times New Roman"/>
              <a:cs typeface="Times New Roman"/>
            </a:endParaRPr>
          </a:p>
          <a:p>
            <a:pPr algn="just" marL="12700" marR="7620">
              <a:lnSpc>
                <a:spcPts val="1730"/>
              </a:lnSpc>
              <a:spcBef>
                <a:spcPts val="919"/>
              </a:spcBef>
            </a:pPr>
            <a:r>
              <a:rPr dirty="0" sz="1450" spc="-10">
                <a:latin typeface="Times New Roman"/>
                <a:cs typeface="Times New Roman"/>
              </a:rPr>
              <a:t>The General once more raised his cane, and made </a:t>
            </a:r>
            <a:r>
              <a:rPr dirty="0" sz="1450" spc="-5">
                <a:latin typeface="Times New Roman"/>
                <a:cs typeface="Times New Roman"/>
              </a:rPr>
              <a:t>a </a:t>
            </a:r>
            <a:r>
              <a:rPr dirty="0" sz="1450" spc="-10">
                <a:latin typeface="Times New Roman"/>
                <a:cs typeface="Times New Roman"/>
              </a:rPr>
              <a:t>cut for Charlie's head; </a:t>
            </a:r>
            <a:r>
              <a:rPr dirty="0" sz="1450" spc="-5">
                <a:latin typeface="Times New Roman"/>
                <a:cs typeface="Times New Roman"/>
              </a:rPr>
              <a:t>but  </a:t>
            </a:r>
            <a:r>
              <a:rPr dirty="0" sz="1450" spc="-10">
                <a:latin typeface="Times New Roman"/>
                <a:cs typeface="Times New Roman"/>
              </a:rPr>
              <a:t>the </a:t>
            </a:r>
            <a:r>
              <a:rPr dirty="0" sz="1450" spc="-20">
                <a:latin typeface="Times New Roman"/>
                <a:cs typeface="Times New Roman"/>
              </a:rPr>
              <a:t>latter, </a:t>
            </a:r>
            <a:r>
              <a:rPr dirty="0" sz="1450" spc="-10">
                <a:latin typeface="Times New Roman"/>
                <a:cs typeface="Times New Roman"/>
              </a:rPr>
              <a:t>lame </a:t>
            </a:r>
            <a:r>
              <a:rPr dirty="0" sz="1450" spc="-5">
                <a:latin typeface="Times New Roman"/>
                <a:cs typeface="Times New Roman"/>
              </a:rPr>
              <a:t>foot </a:t>
            </a:r>
            <a:r>
              <a:rPr dirty="0" sz="1450" spc="-10">
                <a:latin typeface="Times New Roman"/>
                <a:cs typeface="Times New Roman"/>
              </a:rPr>
              <a:t>and all, evaded the blow with his umbrella, ran </a:t>
            </a:r>
            <a:r>
              <a:rPr dirty="0" sz="1450" spc="-5">
                <a:latin typeface="Times New Roman"/>
                <a:cs typeface="Times New Roman"/>
              </a:rPr>
              <a:t>in, </a:t>
            </a:r>
            <a:r>
              <a:rPr dirty="0" sz="1450" spc="-10">
                <a:latin typeface="Times New Roman"/>
                <a:cs typeface="Times New Roman"/>
              </a:rPr>
              <a:t>and  immediately closed with his formidable</a:t>
            </a:r>
            <a:r>
              <a:rPr dirty="0" sz="1450" spc="15">
                <a:latin typeface="Times New Roman"/>
                <a:cs typeface="Times New Roman"/>
              </a:rPr>
              <a:t> </a:t>
            </a:r>
            <a:r>
              <a:rPr dirty="0" sz="1450" spc="-20">
                <a:latin typeface="Times New Roman"/>
                <a:cs typeface="Times New Roman"/>
              </a:rPr>
              <a:t>adversary.</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"Run, </a:t>
            </a:r>
            <a:r>
              <a:rPr dirty="0" sz="1450" spc="-25">
                <a:latin typeface="Times New Roman"/>
                <a:cs typeface="Times New Roman"/>
              </a:rPr>
              <a:t>Harry, </a:t>
            </a:r>
            <a:r>
              <a:rPr dirty="0" sz="1450" spc="-10">
                <a:latin typeface="Times New Roman"/>
                <a:cs typeface="Times New Roman"/>
              </a:rPr>
              <a:t>run!" </a:t>
            </a:r>
            <a:r>
              <a:rPr dirty="0" sz="1450" spc="-5">
                <a:latin typeface="Times New Roman"/>
                <a:cs typeface="Times New Roman"/>
              </a:rPr>
              <a:t>he </a:t>
            </a:r>
            <a:r>
              <a:rPr dirty="0" sz="1450" spc="-10">
                <a:latin typeface="Times New Roman"/>
                <a:cs typeface="Times New Roman"/>
              </a:rPr>
              <a:t>cried; "run, </a:t>
            </a:r>
            <a:r>
              <a:rPr dirty="0" sz="1450" spc="-5">
                <a:latin typeface="Times New Roman"/>
                <a:cs typeface="Times New Roman"/>
              </a:rPr>
              <a:t>you </a:t>
            </a:r>
            <a:r>
              <a:rPr dirty="0" sz="1450" spc="-10">
                <a:latin typeface="Times New Roman"/>
                <a:cs typeface="Times New Roman"/>
              </a:rPr>
              <a:t>dolt! Harry stood petrified for </a:t>
            </a:r>
            <a:r>
              <a:rPr dirty="0" sz="1450" spc="-5">
                <a:latin typeface="Times New Roman"/>
                <a:cs typeface="Times New Roman"/>
              </a:rPr>
              <a:t>a  </a:t>
            </a:r>
            <a:r>
              <a:rPr dirty="0" sz="1450" spc="-10">
                <a:latin typeface="Times New Roman"/>
                <a:cs typeface="Times New Roman"/>
              </a:rPr>
              <a:t>moment, watching the two men sway together in this fierce embrace; then </a:t>
            </a:r>
            <a:r>
              <a:rPr dirty="0" sz="1450" spc="-5">
                <a:latin typeface="Times New Roman"/>
                <a:cs typeface="Times New Roman"/>
              </a:rPr>
              <a:t>he  </a:t>
            </a:r>
            <a:r>
              <a:rPr dirty="0" sz="1450" spc="-10">
                <a:latin typeface="Times New Roman"/>
                <a:cs typeface="Times New Roman"/>
              </a:rPr>
              <a:t>turned and took to his heels. When </a:t>
            </a:r>
            <a:r>
              <a:rPr dirty="0" sz="1450" spc="-5">
                <a:latin typeface="Times New Roman"/>
                <a:cs typeface="Times New Roman"/>
              </a:rPr>
              <a:t>he </a:t>
            </a:r>
            <a:r>
              <a:rPr dirty="0" sz="1450" spc="-10">
                <a:latin typeface="Times New Roman"/>
                <a:cs typeface="Times New Roman"/>
              </a:rPr>
              <a:t>cast </a:t>
            </a:r>
            <a:r>
              <a:rPr dirty="0" sz="1450" spc="-5">
                <a:latin typeface="Times New Roman"/>
                <a:cs typeface="Times New Roman"/>
              </a:rPr>
              <a:t>a </a:t>
            </a:r>
            <a:r>
              <a:rPr dirty="0" sz="1450" spc="-10">
                <a:latin typeface="Times New Roman"/>
                <a:cs typeface="Times New Roman"/>
              </a:rPr>
              <a:t>glance over his shoulder </a:t>
            </a:r>
            <a:r>
              <a:rPr dirty="0" sz="1450" spc="-5">
                <a:latin typeface="Times New Roman"/>
                <a:cs typeface="Times New Roman"/>
              </a:rPr>
              <a:t>he </a:t>
            </a:r>
            <a:r>
              <a:rPr dirty="0" sz="1450" spc="-10">
                <a:latin typeface="Times New Roman"/>
                <a:cs typeface="Times New Roman"/>
              </a:rPr>
              <a:t>saw  the General prostrate under Charlie's knee, </a:t>
            </a:r>
            <a:r>
              <a:rPr dirty="0" sz="1450" spc="-5">
                <a:latin typeface="Times New Roman"/>
                <a:cs typeface="Times New Roman"/>
              </a:rPr>
              <a:t>but </a:t>
            </a:r>
            <a:r>
              <a:rPr dirty="0" sz="1450" spc="-10">
                <a:latin typeface="Times New Roman"/>
                <a:cs typeface="Times New Roman"/>
              </a:rPr>
              <a:t>still making desperate </a:t>
            </a:r>
            <a:r>
              <a:rPr dirty="0" sz="1450" spc="-15">
                <a:latin typeface="Times New Roman"/>
                <a:cs typeface="Times New Roman"/>
              </a:rPr>
              <a:t>efforts </a:t>
            </a:r>
            <a:r>
              <a:rPr dirty="0" sz="1450" spc="-10">
                <a:latin typeface="Times New Roman"/>
                <a:cs typeface="Times New Roman"/>
              </a:rPr>
              <a:t>to  reverse the situation; and the Gardens seemed to have filled with people, who  were running from all directions towards the scene </a:t>
            </a:r>
            <a:r>
              <a:rPr dirty="0" sz="1450" spc="-5">
                <a:latin typeface="Times New Roman"/>
                <a:cs typeface="Times New Roman"/>
              </a:rPr>
              <a:t>of </a:t>
            </a:r>
            <a:r>
              <a:rPr dirty="0" sz="1450" spc="-10">
                <a:latin typeface="Times New Roman"/>
                <a:cs typeface="Times New Roman"/>
              </a:rPr>
              <a:t>fight. This spectacle lent  the secretary wings; and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relax his pace until </a:t>
            </a:r>
            <a:r>
              <a:rPr dirty="0" sz="1450" spc="-5">
                <a:latin typeface="Times New Roman"/>
                <a:cs typeface="Times New Roman"/>
              </a:rPr>
              <a:t>he </a:t>
            </a:r>
            <a:r>
              <a:rPr dirty="0" sz="1450" spc="-10">
                <a:latin typeface="Times New Roman"/>
                <a:cs typeface="Times New Roman"/>
              </a:rPr>
              <a:t>had gained the  Bayswater road, and plunged at random into an unfrequented</a:t>
            </a:r>
            <a:r>
              <a:rPr dirty="0" sz="1450" spc="75">
                <a:latin typeface="Times New Roman"/>
                <a:cs typeface="Times New Roman"/>
              </a:rPr>
              <a:t> </a:t>
            </a:r>
            <a:r>
              <a:rPr dirty="0" sz="1450" spc="-10">
                <a:latin typeface="Times New Roman"/>
                <a:cs typeface="Times New Roman"/>
              </a:rPr>
              <a:t>by-street.</a:t>
            </a:r>
            <a:endParaRPr sz="1450">
              <a:latin typeface="Times New Roman"/>
              <a:cs typeface="Times New Roman"/>
            </a:endParaRPr>
          </a:p>
          <a:p>
            <a:pPr algn="just" marL="12700" marR="5080">
              <a:lnSpc>
                <a:spcPts val="1730"/>
              </a:lnSpc>
              <a:spcBef>
                <a:spcPts val="850"/>
              </a:spcBef>
            </a:pPr>
            <a:r>
              <a:rPr dirty="0" sz="1450" spc="-60">
                <a:latin typeface="Times New Roman"/>
                <a:cs typeface="Times New Roman"/>
              </a:rPr>
              <a:t>To </a:t>
            </a:r>
            <a:r>
              <a:rPr dirty="0" sz="1450" spc="-10">
                <a:latin typeface="Times New Roman"/>
                <a:cs typeface="Times New Roman"/>
              </a:rPr>
              <a:t>see two gentlemen </a:t>
            </a:r>
            <a:r>
              <a:rPr dirty="0" sz="1450" spc="-5">
                <a:latin typeface="Times New Roman"/>
                <a:cs typeface="Times New Roman"/>
              </a:rPr>
              <a:t>of </a:t>
            </a:r>
            <a:r>
              <a:rPr dirty="0" sz="1450" spc="-10">
                <a:latin typeface="Times New Roman"/>
                <a:cs typeface="Times New Roman"/>
              </a:rPr>
              <a:t>his acquaintance thus brutally mauling each other  was deeply shocking to </a:t>
            </a:r>
            <a:r>
              <a:rPr dirty="0" sz="1450" spc="-25">
                <a:latin typeface="Times New Roman"/>
                <a:cs typeface="Times New Roman"/>
              </a:rPr>
              <a:t>Harry. </a:t>
            </a:r>
            <a:r>
              <a:rPr dirty="0" sz="1450" spc="-10">
                <a:latin typeface="Times New Roman"/>
                <a:cs typeface="Times New Roman"/>
              </a:rPr>
              <a:t>He desired to </a:t>
            </a:r>
            <a:r>
              <a:rPr dirty="0" sz="1450" spc="-15">
                <a:latin typeface="Times New Roman"/>
                <a:cs typeface="Times New Roman"/>
              </a:rPr>
              <a:t>forget </a:t>
            </a:r>
            <a:r>
              <a:rPr dirty="0" sz="1450" spc="-10">
                <a:latin typeface="Times New Roman"/>
                <a:cs typeface="Times New Roman"/>
              </a:rPr>
              <a:t>the sight; </a:t>
            </a:r>
            <a:r>
              <a:rPr dirty="0" sz="1450" spc="-5">
                <a:latin typeface="Times New Roman"/>
                <a:cs typeface="Times New Roman"/>
              </a:rPr>
              <a:t>he </a:t>
            </a:r>
            <a:r>
              <a:rPr dirty="0" sz="1450" spc="-10">
                <a:latin typeface="Times New Roman"/>
                <a:cs typeface="Times New Roman"/>
              </a:rPr>
              <a:t>desired, above  all, to </a:t>
            </a:r>
            <a:r>
              <a:rPr dirty="0" sz="1450" spc="-5">
                <a:latin typeface="Times New Roman"/>
                <a:cs typeface="Times New Roman"/>
              </a:rPr>
              <a:t>put </a:t>
            </a:r>
            <a:r>
              <a:rPr dirty="0" sz="1450" spc="-10">
                <a:latin typeface="Times New Roman"/>
                <a:cs typeface="Times New Roman"/>
              </a:rPr>
              <a:t>as great </a:t>
            </a:r>
            <a:r>
              <a:rPr dirty="0" sz="1450" spc="-5">
                <a:latin typeface="Times New Roman"/>
                <a:cs typeface="Times New Roman"/>
              </a:rPr>
              <a:t>a </a:t>
            </a:r>
            <a:r>
              <a:rPr dirty="0" sz="1450" spc="-10">
                <a:latin typeface="Times New Roman"/>
                <a:cs typeface="Times New Roman"/>
              </a:rPr>
              <a:t>distance as possible between himself and General  </a:t>
            </a:r>
            <a:r>
              <a:rPr dirty="0" sz="1450" spc="-25">
                <a:latin typeface="Times New Roman"/>
                <a:cs typeface="Times New Roman"/>
              </a:rPr>
              <a:t>Vandeleur; </a:t>
            </a:r>
            <a:r>
              <a:rPr dirty="0" sz="1450" spc="-10">
                <a:latin typeface="Times New Roman"/>
                <a:cs typeface="Times New Roman"/>
              </a:rPr>
              <a:t>and in his eagerness for this </a:t>
            </a:r>
            <a:r>
              <a:rPr dirty="0" sz="1450" spc="-5">
                <a:latin typeface="Times New Roman"/>
                <a:cs typeface="Times New Roman"/>
              </a:rPr>
              <a:t>he </a:t>
            </a:r>
            <a:r>
              <a:rPr dirty="0" sz="1450" spc="-10">
                <a:latin typeface="Times New Roman"/>
                <a:cs typeface="Times New Roman"/>
              </a:rPr>
              <a:t>forgot everything about his  destination, and hurried before him headlong and trembling. When </a:t>
            </a:r>
            <a:r>
              <a:rPr dirty="0" sz="1450" spc="-5">
                <a:latin typeface="Times New Roman"/>
                <a:cs typeface="Times New Roman"/>
              </a:rPr>
              <a:t>he  </a:t>
            </a:r>
            <a:r>
              <a:rPr dirty="0" sz="1450" spc="-10">
                <a:latin typeface="Times New Roman"/>
                <a:cs typeface="Times New Roman"/>
              </a:rPr>
              <a:t>remembered that Lady </a:t>
            </a:r>
            <a:r>
              <a:rPr dirty="0" sz="1450" spc="-25">
                <a:latin typeface="Times New Roman"/>
                <a:cs typeface="Times New Roman"/>
              </a:rPr>
              <a:t>Vandeleur </a:t>
            </a:r>
            <a:r>
              <a:rPr dirty="0" sz="1450" spc="-10">
                <a:latin typeface="Times New Roman"/>
                <a:cs typeface="Times New Roman"/>
              </a:rPr>
              <a:t>was the wife </a:t>
            </a:r>
            <a:r>
              <a:rPr dirty="0" sz="1450" spc="-5">
                <a:latin typeface="Times New Roman"/>
                <a:cs typeface="Times New Roman"/>
              </a:rPr>
              <a:t>of one </a:t>
            </a:r>
            <a:r>
              <a:rPr dirty="0" sz="1450" spc="-10">
                <a:latin typeface="Times New Roman"/>
                <a:cs typeface="Times New Roman"/>
              </a:rPr>
              <a:t>and the sister </a:t>
            </a:r>
            <a:r>
              <a:rPr dirty="0" sz="1450" spc="-5">
                <a:latin typeface="Times New Roman"/>
                <a:cs typeface="Times New Roman"/>
              </a:rPr>
              <a:t>of </a:t>
            </a:r>
            <a:r>
              <a:rPr dirty="0" sz="1450" spc="-10">
                <a:latin typeface="Times New Roman"/>
                <a:cs typeface="Times New Roman"/>
              </a:rPr>
              <a:t>the  other </a:t>
            </a:r>
            <a:r>
              <a:rPr dirty="0" sz="1450" spc="-5">
                <a:latin typeface="Times New Roman"/>
                <a:cs typeface="Times New Roman"/>
              </a:rPr>
              <a:t>of </a:t>
            </a:r>
            <a:r>
              <a:rPr dirty="0" sz="1450" spc="-10">
                <a:latin typeface="Times New Roman"/>
                <a:cs typeface="Times New Roman"/>
              </a:rPr>
              <a:t>these gladiators, his heart was touched with sympathy for </a:t>
            </a:r>
            <a:r>
              <a:rPr dirty="0" sz="1450" spc="-5">
                <a:latin typeface="Times New Roman"/>
                <a:cs typeface="Times New Roman"/>
              </a:rPr>
              <a:t>a </a:t>
            </a:r>
            <a:r>
              <a:rPr dirty="0" sz="1450" spc="-10">
                <a:latin typeface="Times New Roman"/>
                <a:cs typeface="Times New Roman"/>
              </a:rPr>
              <a:t>woman so  distressingly misplaced in life. Even his own situation in the General's  household looked hardly so pleasing as usual in the light </a:t>
            </a:r>
            <a:r>
              <a:rPr dirty="0" sz="1450" spc="-5">
                <a:latin typeface="Times New Roman"/>
                <a:cs typeface="Times New Roman"/>
              </a:rPr>
              <a:t>of </a:t>
            </a:r>
            <a:r>
              <a:rPr dirty="0" sz="1450" spc="-10">
                <a:latin typeface="Times New Roman"/>
                <a:cs typeface="Times New Roman"/>
              </a:rPr>
              <a:t>these violent  transactions.</a:t>
            </a:r>
            <a:endParaRPr sz="1450">
              <a:latin typeface="Times New Roman"/>
              <a:cs typeface="Times New Roman"/>
            </a:endParaRPr>
          </a:p>
          <a:p>
            <a:pPr algn="just" marL="12700" marR="9525">
              <a:lnSpc>
                <a:spcPts val="1730"/>
              </a:lnSpc>
              <a:spcBef>
                <a:spcPts val="850"/>
              </a:spcBef>
            </a:pPr>
            <a:r>
              <a:rPr dirty="0" sz="1450" spc="-10">
                <a:latin typeface="Times New Roman"/>
                <a:cs typeface="Times New Roman"/>
              </a:rPr>
              <a:t>He had walked some little distance, busied with these meditations, before </a:t>
            </a:r>
            <a:r>
              <a:rPr dirty="0" sz="1450" spc="-5">
                <a:latin typeface="Times New Roman"/>
                <a:cs typeface="Times New Roman"/>
              </a:rPr>
              <a:t>a  </a:t>
            </a:r>
            <a:r>
              <a:rPr dirty="0" sz="1450" spc="-10">
                <a:latin typeface="Times New Roman"/>
                <a:cs typeface="Times New Roman"/>
              </a:rPr>
              <a:t>slight collision with another passenger reminded him </a:t>
            </a:r>
            <a:r>
              <a:rPr dirty="0" sz="1450" spc="-5">
                <a:latin typeface="Times New Roman"/>
                <a:cs typeface="Times New Roman"/>
              </a:rPr>
              <a:t>of </a:t>
            </a:r>
            <a:r>
              <a:rPr dirty="0" sz="1450" spc="-10">
                <a:latin typeface="Times New Roman"/>
                <a:cs typeface="Times New Roman"/>
              </a:rPr>
              <a:t>the bandbox </a:t>
            </a:r>
            <a:r>
              <a:rPr dirty="0" sz="1450" spc="-5">
                <a:latin typeface="Times New Roman"/>
                <a:cs typeface="Times New Roman"/>
              </a:rPr>
              <a:t>on </a:t>
            </a:r>
            <a:r>
              <a:rPr dirty="0" sz="1450" spc="-10">
                <a:latin typeface="Times New Roman"/>
                <a:cs typeface="Times New Roman"/>
              </a:rPr>
              <a:t>his  arm.</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"Heavens!" cried he, "where was my head? and whither have </a:t>
            </a:r>
            <a:r>
              <a:rPr dirty="0" sz="1450" spc="-5">
                <a:latin typeface="Times New Roman"/>
                <a:cs typeface="Times New Roman"/>
              </a:rPr>
              <a:t>I</a:t>
            </a:r>
            <a:r>
              <a:rPr dirty="0" sz="1450" spc="85">
                <a:latin typeface="Times New Roman"/>
                <a:cs typeface="Times New Roman"/>
              </a:rPr>
              <a:t> </a:t>
            </a:r>
            <a:r>
              <a:rPr dirty="0" sz="1450" spc="-10">
                <a:latin typeface="Times New Roman"/>
                <a:cs typeface="Times New Roman"/>
              </a:rPr>
              <a:t>wandered?"</a:t>
            </a:r>
            <a:endParaRPr sz="1450">
              <a:latin typeface="Times New Roman"/>
              <a:cs typeface="Times New Roman"/>
            </a:endParaRPr>
          </a:p>
          <a:p>
            <a:pPr algn="just" marL="12700" marR="8255">
              <a:lnSpc>
                <a:spcPts val="1730"/>
              </a:lnSpc>
              <a:spcBef>
                <a:spcPts val="915"/>
              </a:spcBef>
            </a:pPr>
            <a:r>
              <a:rPr dirty="0" sz="1450" spc="-10">
                <a:latin typeface="Times New Roman"/>
                <a:cs typeface="Times New Roman"/>
              </a:rPr>
              <a:t>Thereupon </a:t>
            </a:r>
            <a:r>
              <a:rPr dirty="0" sz="1450" spc="-5">
                <a:latin typeface="Times New Roman"/>
                <a:cs typeface="Times New Roman"/>
              </a:rPr>
              <a:t>he </a:t>
            </a:r>
            <a:r>
              <a:rPr dirty="0" sz="1450" spc="-10">
                <a:latin typeface="Times New Roman"/>
                <a:cs typeface="Times New Roman"/>
              </a:rPr>
              <a:t>consulted the envelope which Lady </a:t>
            </a:r>
            <a:r>
              <a:rPr dirty="0" sz="1450" spc="-25">
                <a:latin typeface="Times New Roman"/>
                <a:cs typeface="Times New Roman"/>
              </a:rPr>
              <a:t>Vandeleur </a:t>
            </a:r>
            <a:r>
              <a:rPr dirty="0" sz="1450" spc="-10">
                <a:latin typeface="Times New Roman"/>
                <a:cs typeface="Times New Roman"/>
              </a:rPr>
              <a:t>had given him.  The</a:t>
            </a:r>
            <a:r>
              <a:rPr dirty="0" sz="1450" spc="90">
                <a:latin typeface="Times New Roman"/>
                <a:cs typeface="Times New Roman"/>
              </a:rPr>
              <a:t> </a:t>
            </a:r>
            <a:r>
              <a:rPr dirty="0" sz="1450" spc="-10">
                <a:latin typeface="Times New Roman"/>
                <a:cs typeface="Times New Roman"/>
              </a:rPr>
              <a:t>address</a:t>
            </a:r>
            <a:r>
              <a:rPr dirty="0" sz="1450" spc="95">
                <a:latin typeface="Times New Roman"/>
                <a:cs typeface="Times New Roman"/>
              </a:rPr>
              <a:t> </a:t>
            </a:r>
            <a:r>
              <a:rPr dirty="0" sz="1450" spc="-10">
                <a:latin typeface="Times New Roman"/>
                <a:cs typeface="Times New Roman"/>
              </a:rPr>
              <a:t>was</a:t>
            </a:r>
            <a:r>
              <a:rPr dirty="0" sz="1450" spc="95">
                <a:latin typeface="Times New Roman"/>
                <a:cs typeface="Times New Roman"/>
              </a:rPr>
              <a:t> </a:t>
            </a:r>
            <a:r>
              <a:rPr dirty="0" sz="1450" spc="-10">
                <a:latin typeface="Times New Roman"/>
                <a:cs typeface="Times New Roman"/>
              </a:rPr>
              <a:t>there,</a:t>
            </a:r>
            <a:r>
              <a:rPr dirty="0" sz="1450" spc="95">
                <a:latin typeface="Times New Roman"/>
                <a:cs typeface="Times New Roman"/>
              </a:rPr>
              <a:t> </a:t>
            </a:r>
            <a:r>
              <a:rPr dirty="0" sz="1450" spc="-5">
                <a:latin typeface="Times New Roman"/>
                <a:cs typeface="Times New Roman"/>
              </a:rPr>
              <a:t>but</a:t>
            </a:r>
            <a:r>
              <a:rPr dirty="0" sz="1450" spc="95">
                <a:latin typeface="Times New Roman"/>
                <a:cs typeface="Times New Roman"/>
              </a:rPr>
              <a:t> </a:t>
            </a:r>
            <a:r>
              <a:rPr dirty="0" sz="1450" spc="-10">
                <a:latin typeface="Times New Roman"/>
                <a:cs typeface="Times New Roman"/>
              </a:rPr>
              <a:t>without</a:t>
            </a:r>
            <a:r>
              <a:rPr dirty="0" sz="1450" spc="95">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name.</a:t>
            </a:r>
            <a:r>
              <a:rPr dirty="0" sz="1450" spc="95">
                <a:latin typeface="Times New Roman"/>
                <a:cs typeface="Times New Roman"/>
              </a:rPr>
              <a:t> </a:t>
            </a:r>
            <a:r>
              <a:rPr dirty="0" sz="1450" spc="-10">
                <a:latin typeface="Times New Roman"/>
                <a:cs typeface="Times New Roman"/>
              </a:rPr>
              <a:t>Harry</a:t>
            </a:r>
            <a:r>
              <a:rPr dirty="0" sz="1450" spc="95">
                <a:latin typeface="Times New Roman"/>
                <a:cs typeface="Times New Roman"/>
              </a:rPr>
              <a:t> </a:t>
            </a:r>
            <a:r>
              <a:rPr dirty="0" sz="1450" spc="-10">
                <a:latin typeface="Times New Roman"/>
                <a:cs typeface="Times New Roman"/>
              </a:rPr>
              <a:t>was</a:t>
            </a:r>
            <a:r>
              <a:rPr dirty="0" sz="1450" spc="95">
                <a:latin typeface="Times New Roman"/>
                <a:cs typeface="Times New Roman"/>
              </a:rPr>
              <a:t> </a:t>
            </a:r>
            <a:r>
              <a:rPr dirty="0" sz="1450" spc="-10">
                <a:latin typeface="Times New Roman"/>
                <a:cs typeface="Times New Roman"/>
              </a:rPr>
              <a:t>simply</a:t>
            </a:r>
            <a:r>
              <a:rPr dirty="0" sz="1450" spc="95">
                <a:latin typeface="Times New Roman"/>
                <a:cs typeface="Times New Roman"/>
              </a:rPr>
              <a:t> </a:t>
            </a:r>
            <a:r>
              <a:rPr dirty="0" sz="1450" spc="-10">
                <a:latin typeface="Times New Roman"/>
                <a:cs typeface="Times New Roman"/>
              </a:rPr>
              <a:t>directed</a:t>
            </a:r>
            <a:r>
              <a:rPr dirty="0" sz="1450" spc="95">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ask</a:t>
            </a:r>
            <a:endParaRPr sz="145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for "the gentleman who expected </a:t>
            </a:r>
            <a:r>
              <a:rPr dirty="0" sz="1450" spc="-5">
                <a:latin typeface="Times New Roman"/>
                <a:cs typeface="Times New Roman"/>
              </a:rPr>
              <a:t>a </a:t>
            </a:r>
            <a:r>
              <a:rPr dirty="0" sz="1450" spc="-10">
                <a:latin typeface="Times New Roman"/>
                <a:cs typeface="Times New Roman"/>
              </a:rPr>
              <a:t>parcel from Lady </a:t>
            </a:r>
            <a:r>
              <a:rPr dirty="0" sz="1450" spc="-30">
                <a:latin typeface="Times New Roman"/>
                <a:cs typeface="Times New Roman"/>
              </a:rPr>
              <a:t>Vandeleur," </a:t>
            </a:r>
            <a:r>
              <a:rPr dirty="0" sz="1450" spc="-10">
                <a:latin typeface="Times New Roman"/>
                <a:cs typeface="Times New Roman"/>
              </a:rPr>
              <a:t>and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at home to await his return. The gentleman, added the note, should  present </a:t>
            </a:r>
            <a:r>
              <a:rPr dirty="0" sz="1450" spc="-5">
                <a:latin typeface="Times New Roman"/>
                <a:cs typeface="Times New Roman"/>
              </a:rPr>
              <a:t>a </a:t>
            </a:r>
            <a:r>
              <a:rPr dirty="0" sz="1450" spc="-10">
                <a:latin typeface="Times New Roman"/>
                <a:cs typeface="Times New Roman"/>
              </a:rPr>
              <a:t>receipt in the handwriting </a:t>
            </a:r>
            <a:r>
              <a:rPr dirty="0" sz="1450" spc="-5">
                <a:latin typeface="Times New Roman"/>
                <a:cs typeface="Times New Roman"/>
              </a:rPr>
              <a:t>of </a:t>
            </a:r>
            <a:r>
              <a:rPr dirty="0" sz="1450" spc="-10">
                <a:latin typeface="Times New Roman"/>
                <a:cs typeface="Times New Roman"/>
              </a:rPr>
              <a:t>the lady herself. All this seemed  mightily mysterious, and Harry was above all astonished at the omission </a:t>
            </a:r>
            <a:r>
              <a:rPr dirty="0" sz="1450" spc="-5">
                <a:latin typeface="Times New Roman"/>
                <a:cs typeface="Times New Roman"/>
              </a:rPr>
              <a:t>of </a:t>
            </a:r>
            <a:r>
              <a:rPr dirty="0" sz="1450" spc="-10">
                <a:latin typeface="Times New Roman"/>
                <a:cs typeface="Times New Roman"/>
              </a:rPr>
              <a:t>the  name and the formality </a:t>
            </a:r>
            <a:r>
              <a:rPr dirty="0" sz="1450" spc="-5">
                <a:latin typeface="Times New Roman"/>
                <a:cs typeface="Times New Roman"/>
              </a:rPr>
              <a:t>of </a:t>
            </a:r>
            <a:r>
              <a:rPr dirty="0" sz="1450" spc="-10">
                <a:latin typeface="Times New Roman"/>
                <a:cs typeface="Times New Roman"/>
              </a:rPr>
              <a:t>the receipt. He had </a:t>
            </a:r>
            <a:r>
              <a:rPr dirty="0" sz="1450" spc="-5">
                <a:latin typeface="Times New Roman"/>
                <a:cs typeface="Times New Roman"/>
              </a:rPr>
              <a:t>thought </a:t>
            </a:r>
            <a:r>
              <a:rPr dirty="0" sz="1450" spc="-10">
                <a:latin typeface="Times New Roman"/>
                <a:cs typeface="Times New Roman"/>
              </a:rPr>
              <a:t>little </a:t>
            </a:r>
            <a:r>
              <a:rPr dirty="0" sz="1450" spc="-5">
                <a:latin typeface="Times New Roman"/>
                <a:cs typeface="Times New Roman"/>
              </a:rPr>
              <a:t>of </a:t>
            </a:r>
            <a:r>
              <a:rPr dirty="0" sz="1450" spc="-10">
                <a:latin typeface="Times New Roman"/>
                <a:cs typeface="Times New Roman"/>
              </a:rPr>
              <a:t>this last when </a:t>
            </a:r>
            <a:r>
              <a:rPr dirty="0" sz="1450" spc="-5">
                <a:latin typeface="Times New Roman"/>
                <a:cs typeface="Times New Roman"/>
              </a:rPr>
              <a:t>he  </a:t>
            </a:r>
            <a:r>
              <a:rPr dirty="0" sz="1450" spc="-10">
                <a:latin typeface="Times New Roman"/>
                <a:cs typeface="Times New Roman"/>
              </a:rPr>
              <a:t>heard it dropped in conversation; </a:t>
            </a:r>
            <a:r>
              <a:rPr dirty="0" sz="1450" spc="-5">
                <a:latin typeface="Times New Roman"/>
                <a:cs typeface="Times New Roman"/>
              </a:rPr>
              <a:t>but </a:t>
            </a:r>
            <a:r>
              <a:rPr dirty="0" sz="1450" spc="-10">
                <a:latin typeface="Times New Roman"/>
                <a:cs typeface="Times New Roman"/>
              </a:rPr>
              <a:t>reading it in cold </a:t>
            </a:r>
            <a:r>
              <a:rPr dirty="0" sz="1450" spc="-5">
                <a:latin typeface="Times New Roman"/>
                <a:cs typeface="Times New Roman"/>
              </a:rPr>
              <a:t>blood, </a:t>
            </a:r>
            <a:r>
              <a:rPr dirty="0" sz="1450" spc="-10">
                <a:latin typeface="Times New Roman"/>
                <a:cs typeface="Times New Roman"/>
              </a:rPr>
              <a:t>and taking it in  connection with the other strange particulars, </a:t>
            </a:r>
            <a:r>
              <a:rPr dirty="0" sz="1450" spc="-5">
                <a:latin typeface="Times New Roman"/>
                <a:cs typeface="Times New Roman"/>
              </a:rPr>
              <a:t>he </a:t>
            </a:r>
            <a:r>
              <a:rPr dirty="0" sz="1450" spc="-10">
                <a:latin typeface="Times New Roman"/>
                <a:cs typeface="Times New Roman"/>
              </a:rPr>
              <a:t>became convinced that </a:t>
            </a:r>
            <a:r>
              <a:rPr dirty="0" sz="1450" spc="-5">
                <a:latin typeface="Times New Roman"/>
                <a:cs typeface="Times New Roman"/>
              </a:rPr>
              <a:t>he  </a:t>
            </a:r>
            <a:r>
              <a:rPr dirty="0" sz="1450" spc="-10">
                <a:latin typeface="Times New Roman"/>
                <a:cs typeface="Times New Roman"/>
              </a:rPr>
              <a:t>was engaged in perilous </a:t>
            </a:r>
            <a:r>
              <a:rPr dirty="0" sz="1450" spc="-15">
                <a:latin typeface="Times New Roman"/>
                <a:cs typeface="Times New Roman"/>
              </a:rPr>
              <a:t>affairs. </a:t>
            </a:r>
            <a:r>
              <a:rPr dirty="0" sz="1450" spc="-10">
                <a:latin typeface="Times New Roman"/>
                <a:cs typeface="Times New Roman"/>
              </a:rPr>
              <a:t>For half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doubt of </a:t>
            </a:r>
            <a:r>
              <a:rPr dirty="0" sz="1450" spc="-10">
                <a:latin typeface="Times New Roman"/>
                <a:cs typeface="Times New Roman"/>
              </a:rPr>
              <a:t>Lady  </a:t>
            </a:r>
            <a:r>
              <a:rPr dirty="0" sz="1450" spc="-25">
                <a:latin typeface="Times New Roman"/>
                <a:cs typeface="Times New Roman"/>
              </a:rPr>
              <a:t>Vandeleur </a:t>
            </a:r>
            <a:r>
              <a:rPr dirty="0" sz="1450" spc="-10">
                <a:latin typeface="Times New Roman"/>
                <a:cs typeface="Times New Roman"/>
              </a:rPr>
              <a:t>herself; for </a:t>
            </a:r>
            <a:r>
              <a:rPr dirty="0" sz="1450" spc="-5">
                <a:latin typeface="Times New Roman"/>
                <a:cs typeface="Times New Roman"/>
              </a:rPr>
              <a:t>he </a:t>
            </a:r>
            <a:r>
              <a:rPr dirty="0" sz="1450" spc="-10">
                <a:latin typeface="Times New Roman"/>
                <a:cs typeface="Times New Roman"/>
              </a:rPr>
              <a:t>found these obscure proceedings somewhat  unworthy </a:t>
            </a:r>
            <a:r>
              <a:rPr dirty="0" sz="1450" spc="-5">
                <a:latin typeface="Times New Roman"/>
                <a:cs typeface="Times New Roman"/>
              </a:rPr>
              <a:t>of </a:t>
            </a:r>
            <a:r>
              <a:rPr dirty="0" sz="1450" spc="-10">
                <a:latin typeface="Times New Roman"/>
                <a:cs typeface="Times New Roman"/>
              </a:rPr>
              <a:t>so high </a:t>
            </a:r>
            <a:r>
              <a:rPr dirty="0" sz="1450" spc="-5">
                <a:latin typeface="Times New Roman"/>
                <a:cs typeface="Times New Roman"/>
              </a:rPr>
              <a:t>a </a:t>
            </a:r>
            <a:r>
              <a:rPr dirty="0" sz="1450" spc="-25">
                <a:latin typeface="Times New Roman"/>
                <a:cs typeface="Times New Roman"/>
              </a:rPr>
              <a:t>lady, </a:t>
            </a:r>
            <a:r>
              <a:rPr dirty="0" sz="1450" spc="-10">
                <a:latin typeface="Times New Roman"/>
                <a:cs typeface="Times New Roman"/>
              </a:rPr>
              <a:t>and became more critical when her secrets were  preserved against himself. But her empire over his spirit was too complete, </a:t>
            </a:r>
            <a:r>
              <a:rPr dirty="0" sz="1450" spc="-5">
                <a:latin typeface="Times New Roman"/>
                <a:cs typeface="Times New Roman"/>
              </a:rPr>
              <a:t>he  </a:t>
            </a:r>
            <a:r>
              <a:rPr dirty="0" sz="1450" spc="-10">
                <a:latin typeface="Times New Roman"/>
                <a:cs typeface="Times New Roman"/>
              </a:rPr>
              <a:t>dismissed his suspicions, and blamed himself roundly for having so much as  entertained them.</a:t>
            </a:r>
            <a:endParaRPr sz="1450">
              <a:latin typeface="Times New Roman"/>
              <a:cs typeface="Times New Roman"/>
            </a:endParaRPr>
          </a:p>
          <a:p>
            <a:pPr algn="just" marL="12700" marR="12065">
              <a:lnSpc>
                <a:spcPts val="1730"/>
              </a:lnSpc>
              <a:spcBef>
                <a:spcPts val="844"/>
              </a:spcBef>
            </a:pPr>
            <a:r>
              <a:rPr dirty="0" sz="1450" spc="-10">
                <a:latin typeface="Times New Roman"/>
                <a:cs typeface="Times New Roman"/>
              </a:rPr>
              <a:t>In </a:t>
            </a:r>
            <a:r>
              <a:rPr dirty="0" sz="1450" spc="-5">
                <a:latin typeface="Times New Roman"/>
                <a:cs typeface="Times New Roman"/>
              </a:rPr>
              <a:t>one </a:t>
            </a:r>
            <a:r>
              <a:rPr dirty="0" sz="1450" spc="-10">
                <a:latin typeface="Times New Roman"/>
                <a:cs typeface="Times New Roman"/>
              </a:rPr>
              <a:t>thing, </a:t>
            </a:r>
            <a:r>
              <a:rPr dirty="0" sz="1450" spc="-15">
                <a:latin typeface="Times New Roman"/>
                <a:cs typeface="Times New Roman"/>
              </a:rPr>
              <a:t>however, </a:t>
            </a:r>
            <a:r>
              <a:rPr dirty="0" sz="1450" spc="-10">
                <a:latin typeface="Times New Roman"/>
                <a:cs typeface="Times New Roman"/>
              </a:rPr>
              <a:t>his duty and interest, his generosity and his terrors,  coincided </a:t>
            </a:r>
            <a:r>
              <a:rPr dirty="0" sz="1450" spc="-5">
                <a:latin typeface="Times New Roman"/>
                <a:cs typeface="Times New Roman"/>
              </a:rPr>
              <a:t>- </a:t>
            </a:r>
            <a:r>
              <a:rPr dirty="0" sz="1450" spc="-10">
                <a:latin typeface="Times New Roman"/>
                <a:cs typeface="Times New Roman"/>
              </a:rPr>
              <a:t>to get rid </a:t>
            </a:r>
            <a:r>
              <a:rPr dirty="0" sz="1450" spc="-5">
                <a:latin typeface="Times New Roman"/>
                <a:cs typeface="Times New Roman"/>
              </a:rPr>
              <a:t>of </a:t>
            </a:r>
            <a:r>
              <a:rPr dirty="0" sz="1450" spc="-10">
                <a:latin typeface="Times New Roman"/>
                <a:cs typeface="Times New Roman"/>
              </a:rPr>
              <a:t>the bandbox with the greatest possible</a:t>
            </a:r>
            <a:r>
              <a:rPr dirty="0" sz="1450" spc="95">
                <a:latin typeface="Times New Roman"/>
                <a:cs typeface="Times New Roman"/>
              </a:rPr>
              <a:t> </a:t>
            </a:r>
            <a:r>
              <a:rPr dirty="0" sz="1450" spc="-10">
                <a:latin typeface="Times New Roman"/>
                <a:cs typeface="Times New Roman"/>
              </a:rPr>
              <a:t>despatch.</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 accosted the first policeman and courteously inquired his </a:t>
            </a:r>
            <a:r>
              <a:rPr dirty="0" sz="1450" spc="-35">
                <a:latin typeface="Times New Roman"/>
                <a:cs typeface="Times New Roman"/>
              </a:rPr>
              <a:t>way. </a:t>
            </a:r>
            <a:r>
              <a:rPr dirty="0" sz="1450" spc="-10">
                <a:latin typeface="Times New Roman"/>
                <a:cs typeface="Times New Roman"/>
              </a:rPr>
              <a:t>It turned </a:t>
            </a:r>
            <a:r>
              <a:rPr dirty="0" sz="1450" spc="-5">
                <a:latin typeface="Times New Roman"/>
                <a:cs typeface="Times New Roman"/>
              </a:rPr>
              <a:t>out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already </a:t>
            </a:r>
            <a:r>
              <a:rPr dirty="0" sz="1450" spc="-5">
                <a:latin typeface="Times New Roman"/>
                <a:cs typeface="Times New Roman"/>
              </a:rPr>
              <a:t>not </a:t>
            </a:r>
            <a:r>
              <a:rPr dirty="0" sz="1450" spc="-10">
                <a:latin typeface="Times New Roman"/>
                <a:cs typeface="Times New Roman"/>
              </a:rPr>
              <a:t>far from his destination, and </a:t>
            </a:r>
            <a:r>
              <a:rPr dirty="0" sz="1450" spc="-5">
                <a:latin typeface="Times New Roman"/>
                <a:cs typeface="Times New Roman"/>
              </a:rPr>
              <a:t>a </a:t>
            </a:r>
            <a:r>
              <a:rPr dirty="0" sz="1450" spc="-10">
                <a:latin typeface="Times New Roman"/>
                <a:cs typeface="Times New Roman"/>
              </a:rPr>
              <a:t>walk </a:t>
            </a:r>
            <a:r>
              <a:rPr dirty="0" sz="1450" spc="-5">
                <a:latin typeface="Times New Roman"/>
                <a:cs typeface="Times New Roman"/>
              </a:rPr>
              <a:t>of a </a:t>
            </a:r>
            <a:r>
              <a:rPr dirty="0" sz="1450" spc="-10">
                <a:latin typeface="Times New Roman"/>
                <a:cs typeface="Times New Roman"/>
              </a:rPr>
              <a:t>few minutes  </a:t>
            </a:r>
            <a:r>
              <a:rPr dirty="0" sz="1450" spc="-5">
                <a:latin typeface="Times New Roman"/>
                <a:cs typeface="Times New Roman"/>
              </a:rPr>
              <a:t>brought </a:t>
            </a:r>
            <a:r>
              <a:rPr dirty="0" sz="1450" spc="-10">
                <a:latin typeface="Times New Roman"/>
                <a:cs typeface="Times New Roman"/>
              </a:rPr>
              <a:t>him to </a:t>
            </a:r>
            <a:r>
              <a:rPr dirty="0" sz="1450" spc="-5">
                <a:latin typeface="Times New Roman"/>
                <a:cs typeface="Times New Roman"/>
              </a:rPr>
              <a:t>a </a:t>
            </a:r>
            <a:r>
              <a:rPr dirty="0" sz="1450" spc="-10">
                <a:latin typeface="Times New Roman"/>
                <a:cs typeface="Times New Roman"/>
              </a:rPr>
              <a:t>small house in </a:t>
            </a:r>
            <a:r>
              <a:rPr dirty="0" sz="1450" spc="-5">
                <a:latin typeface="Times New Roman"/>
                <a:cs typeface="Times New Roman"/>
              </a:rPr>
              <a:t>a </a:t>
            </a:r>
            <a:r>
              <a:rPr dirty="0" sz="1450" spc="-10">
                <a:latin typeface="Times New Roman"/>
                <a:cs typeface="Times New Roman"/>
              </a:rPr>
              <a:t>lane, freshly painted, and kept with the most  scrupulous attention. The knocker and bell-pull were highly polished;  flowering pot-herbs garnished the sills </a:t>
            </a:r>
            <a:r>
              <a:rPr dirty="0" sz="1450" spc="-5">
                <a:latin typeface="Times New Roman"/>
                <a:cs typeface="Times New Roman"/>
              </a:rPr>
              <a:t>of </a:t>
            </a:r>
            <a:r>
              <a:rPr dirty="0" sz="1450" spc="-10">
                <a:latin typeface="Times New Roman"/>
                <a:cs typeface="Times New Roman"/>
              </a:rPr>
              <a:t>the different windows; and curtains  </a:t>
            </a:r>
            <a:r>
              <a:rPr dirty="0" sz="1450" spc="-5">
                <a:latin typeface="Times New Roman"/>
                <a:cs typeface="Times New Roman"/>
              </a:rPr>
              <a:t>of </a:t>
            </a:r>
            <a:r>
              <a:rPr dirty="0" sz="1450" spc="-10">
                <a:latin typeface="Times New Roman"/>
                <a:cs typeface="Times New Roman"/>
              </a:rPr>
              <a:t>some rich material concealed the interior from the eyes </a:t>
            </a:r>
            <a:r>
              <a:rPr dirty="0" sz="1450" spc="-5">
                <a:latin typeface="Times New Roman"/>
                <a:cs typeface="Times New Roman"/>
              </a:rPr>
              <a:t>of </a:t>
            </a:r>
            <a:r>
              <a:rPr dirty="0" sz="1450" spc="-10">
                <a:latin typeface="Times New Roman"/>
                <a:cs typeface="Times New Roman"/>
              </a:rPr>
              <a:t>curious  passengers. The place had an air </a:t>
            </a:r>
            <a:r>
              <a:rPr dirty="0" sz="1450" spc="-5">
                <a:latin typeface="Times New Roman"/>
                <a:cs typeface="Times New Roman"/>
              </a:rPr>
              <a:t>of </a:t>
            </a:r>
            <a:r>
              <a:rPr dirty="0" sz="1450" spc="-10">
                <a:latin typeface="Times New Roman"/>
                <a:cs typeface="Times New Roman"/>
              </a:rPr>
              <a:t>repose and secrecy; and Harry was so far  caught with this spirit that </a:t>
            </a:r>
            <a:r>
              <a:rPr dirty="0" sz="1450" spc="-5">
                <a:latin typeface="Times New Roman"/>
                <a:cs typeface="Times New Roman"/>
              </a:rPr>
              <a:t>he </a:t>
            </a:r>
            <a:r>
              <a:rPr dirty="0" sz="1450" spc="-10">
                <a:latin typeface="Times New Roman"/>
                <a:cs typeface="Times New Roman"/>
              </a:rPr>
              <a:t>knocked with more than usual discretion, and  was more than usually careful to remove all impurity from his</a:t>
            </a:r>
            <a:r>
              <a:rPr dirty="0" sz="1450" spc="75">
                <a:latin typeface="Times New Roman"/>
                <a:cs typeface="Times New Roman"/>
              </a:rPr>
              <a:t> </a:t>
            </a:r>
            <a:r>
              <a:rPr dirty="0" sz="1450" spc="-10">
                <a:latin typeface="Times New Roman"/>
                <a:cs typeface="Times New Roman"/>
              </a:rPr>
              <a:t>boots.</a:t>
            </a:r>
            <a:endParaRPr sz="1450">
              <a:latin typeface="Times New Roman"/>
              <a:cs typeface="Times New Roman"/>
            </a:endParaRPr>
          </a:p>
          <a:p>
            <a:pPr algn="just" marL="12700" marR="10795">
              <a:lnSpc>
                <a:spcPts val="1730"/>
              </a:lnSpc>
              <a:spcBef>
                <a:spcPts val="850"/>
              </a:spcBef>
            </a:pPr>
            <a:r>
              <a:rPr dirty="0" sz="1450" spc="-10">
                <a:latin typeface="Times New Roman"/>
                <a:cs typeface="Times New Roman"/>
              </a:rPr>
              <a:t>A servant-maid </a:t>
            </a:r>
            <a:r>
              <a:rPr dirty="0" sz="1450" spc="-5">
                <a:latin typeface="Times New Roman"/>
                <a:cs typeface="Times New Roman"/>
              </a:rPr>
              <a:t>of </a:t>
            </a:r>
            <a:r>
              <a:rPr dirty="0" sz="1450" spc="-10">
                <a:latin typeface="Times New Roman"/>
                <a:cs typeface="Times New Roman"/>
              </a:rPr>
              <a:t>some personal attractions immediately opened the </a:t>
            </a:r>
            <a:r>
              <a:rPr dirty="0" sz="1450" spc="-20">
                <a:latin typeface="Times New Roman"/>
                <a:cs typeface="Times New Roman"/>
              </a:rPr>
              <a:t>door, </a:t>
            </a:r>
            <a:r>
              <a:rPr dirty="0" sz="1450" spc="-10">
                <a:latin typeface="Times New Roman"/>
                <a:cs typeface="Times New Roman"/>
              </a:rPr>
              <a:t>and  seemed to regard the secretary with </a:t>
            </a:r>
            <a:r>
              <a:rPr dirty="0" sz="1450" spc="-5">
                <a:latin typeface="Times New Roman"/>
                <a:cs typeface="Times New Roman"/>
              </a:rPr>
              <a:t>no </a:t>
            </a:r>
            <a:r>
              <a:rPr dirty="0" sz="1450" spc="-10">
                <a:latin typeface="Times New Roman"/>
                <a:cs typeface="Times New Roman"/>
              </a:rPr>
              <a:t>unkind</a:t>
            </a:r>
            <a:r>
              <a:rPr dirty="0" sz="1450" spc="2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"This is the parcel from Lady </a:t>
            </a:r>
            <a:r>
              <a:rPr dirty="0" sz="1450" spc="-30">
                <a:latin typeface="Times New Roman"/>
                <a:cs typeface="Times New Roman"/>
              </a:rPr>
              <a:t>Vandeleur," </a:t>
            </a:r>
            <a:r>
              <a:rPr dirty="0" sz="1450" spc="-10">
                <a:latin typeface="Times New Roman"/>
                <a:cs typeface="Times New Roman"/>
              </a:rPr>
              <a:t>said</a:t>
            </a:r>
            <a:r>
              <a:rPr dirty="0" sz="1450" spc="55">
                <a:latin typeface="Times New Roman"/>
                <a:cs typeface="Times New Roman"/>
              </a:rPr>
              <a:t> </a:t>
            </a:r>
            <a:r>
              <a:rPr dirty="0" sz="1450" spc="-25">
                <a:latin typeface="Times New Roman"/>
                <a:cs typeface="Times New Roman"/>
              </a:rPr>
              <a:t>Harry.</a:t>
            </a:r>
            <a:endParaRPr sz="1450">
              <a:latin typeface="Times New Roman"/>
              <a:cs typeface="Times New Roman"/>
            </a:endParaRPr>
          </a:p>
          <a:p>
            <a:pPr algn="just" marL="12700" marR="9525">
              <a:lnSpc>
                <a:spcPts val="1730"/>
              </a:lnSpc>
              <a:spcBef>
                <a:spcPts val="919"/>
              </a:spcBef>
            </a:pPr>
            <a:r>
              <a:rPr dirty="0" sz="1450" spc="-10">
                <a:latin typeface="Times New Roman"/>
                <a:cs typeface="Times New Roman"/>
              </a:rPr>
              <a:t>"I </a:t>
            </a:r>
            <a:r>
              <a:rPr dirty="0" sz="1450" spc="-25">
                <a:latin typeface="Times New Roman"/>
                <a:cs typeface="Times New Roman"/>
              </a:rPr>
              <a:t>know," </a:t>
            </a:r>
            <a:r>
              <a:rPr dirty="0" sz="1450" spc="-10">
                <a:latin typeface="Times New Roman"/>
                <a:cs typeface="Times New Roman"/>
              </a:rPr>
              <a:t>replied the maid, with </a:t>
            </a:r>
            <a:r>
              <a:rPr dirty="0" sz="1450" spc="-5">
                <a:latin typeface="Times New Roman"/>
                <a:cs typeface="Times New Roman"/>
              </a:rPr>
              <a:t>a nod. </a:t>
            </a:r>
            <a:r>
              <a:rPr dirty="0" sz="1450" spc="-10">
                <a:latin typeface="Times New Roman"/>
                <a:cs typeface="Times New Roman"/>
              </a:rPr>
              <a:t>"But the gentleman is from home. </a:t>
            </a:r>
            <a:r>
              <a:rPr dirty="0" sz="1450" spc="-25">
                <a:latin typeface="Times New Roman"/>
                <a:cs typeface="Times New Roman"/>
              </a:rPr>
              <a:t>Will  </a:t>
            </a:r>
            <a:r>
              <a:rPr dirty="0" sz="1450" spc="-5">
                <a:latin typeface="Times New Roman"/>
                <a:cs typeface="Times New Roman"/>
              </a:rPr>
              <a:t>you </a:t>
            </a:r>
            <a:r>
              <a:rPr dirty="0" sz="1450" spc="-10">
                <a:latin typeface="Times New Roman"/>
                <a:cs typeface="Times New Roman"/>
              </a:rPr>
              <a:t>leave it with</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 cannot," answered </a:t>
            </a:r>
            <a:r>
              <a:rPr dirty="0" sz="1450" spc="-25">
                <a:latin typeface="Times New Roman"/>
                <a:cs typeface="Times New Roman"/>
              </a:rPr>
              <a:t>Harry. </a:t>
            </a:r>
            <a:r>
              <a:rPr dirty="0" sz="1450" spc="-10">
                <a:latin typeface="Times New Roman"/>
                <a:cs typeface="Times New Roman"/>
              </a:rPr>
              <a:t>"I am directed </a:t>
            </a:r>
            <a:r>
              <a:rPr dirty="0" sz="1450" spc="-5">
                <a:latin typeface="Times New Roman"/>
                <a:cs typeface="Times New Roman"/>
              </a:rPr>
              <a:t>not </a:t>
            </a:r>
            <a:r>
              <a:rPr dirty="0" sz="1450" spc="-10">
                <a:latin typeface="Times New Roman"/>
                <a:cs typeface="Times New Roman"/>
              </a:rPr>
              <a:t>to part with it </a:t>
            </a:r>
            <a:r>
              <a:rPr dirty="0" sz="1450" spc="-5">
                <a:latin typeface="Times New Roman"/>
                <a:cs typeface="Times New Roman"/>
              </a:rPr>
              <a:t>but upon a  </a:t>
            </a:r>
            <a:r>
              <a:rPr dirty="0" sz="1450" spc="-10">
                <a:latin typeface="Times New Roman"/>
                <a:cs typeface="Times New Roman"/>
              </a:rPr>
              <a:t>certain condition, and </a:t>
            </a:r>
            <a:r>
              <a:rPr dirty="0" sz="1450" spc="-5">
                <a:latin typeface="Times New Roman"/>
                <a:cs typeface="Times New Roman"/>
              </a:rPr>
              <a:t>I </a:t>
            </a:r>
            <a:r>
              <a:rPr dirty="0" sz="1450" spc="-10">
                <a:latin typeface="Times New Roman"/>
                <a:cs typeface="Times New Roman"/>
              </a:rPr>
              <a:t>must ask </a:t>
            </a:r>
            <a:r>
              <a:rPr dirty="0" sz="1450" spc="-5">
                <a:latin typeface="Times New Roman"/>
                <a:cs typeface="Times New Roman"/>
              </a:rPr>
              <a:t>you, I </a:t>
            </a:r>
            <a:r>
              <a:rPr dirty="0" sz="1450" spc="-10">
                <a:latin typeface="Times New Roman"/>
                <a:cs typeface="Times New Roman"/>
              </a:rPr>
              <a:t>am afraid, to let me</a:t>
            </a:r>
            <a:r>
              <a:rPr dirty="0" sz="1450" spc="60">
                <a:latin typeface="Times New Roman"/>
                <a:cs typeface="Times New Roman"/>
              </a:rPr>
              <a:t> </a:t>
            </a:r>
            <a:r>
              <a:rPr dirty="0" sz="1450" spc="-10">
                <a:latin typeface="Times New Roman"/>
                <a:cs typeface="Times New Roman"/>
              </a:rPr>
              <a:t>wait."</a:t>
            </a:r>
            <a:endParaRPr sz="1450">
              <a:latin typeface="Times New Roman"/>
              <a:cs typeface="Times New Roman"/>
            </a:endParaRPr>
          </a:p>
          <a:p>
            <a:pPr algn="just" marL="12700" marR="5080">
              <a:lnSpc>
                <a:spcPts val="1730"/>
              </a:lnSpc>
              <a:spcBef>
                <a:spcPts val="860"/>
              </a:spcBef>
            </a:pPr>
            <a:r>
              <a:rPr dirty="0" sz="1450" spc="-25">
                <a:latin typeface="Times New Roman"/>
                <a:cs typeface="Times New Roman"/>
              </a:rPr>
              <a:t>"Well," </a:t>
            </a:r>
            <a:r>
              <a:rPr dirty="0" sz="1450" spc="-10">
                <a:latin typeface="Times New Roman"/>
                <a:cs typeface="Times New Roman"/>
              </a:rPr>
              <a:t>said she, "I suppose </a:t>
            </a:r>
            <a:r>
              <a:rPr dirty="0" sz="1450" spc="-5">
                <a:latin typeface="Times New Roman"/>
                <a:cs typeface="Times New Roman"/>
              </a:rPr>
              <a:t>I </a:t>
            </a:r>
            <a:r>
              <a:rPr dirty="0" sz="1450" spc="-10">
                <a:latin typeface="Times New Roman"/>
                <a:cs typeface="Times New Roman"/>
              </a:rPr>
              <a:t>may let </a:t>
            </a:r>
            <a:r>
              <a:rPr dirty="0" sz="1450" spc="-5">
                <a:latin typeface="Times New Roman"/>
                <a:cs typeface="Times New Roman"/>
              </a:rPr>
              <a:t>you </a:t>
            </a:r>
            <a:r>
              <a:rPr dirty="0" sz="1450" spc="-10">
                <a:latin typeface="Times New Roman"/>
                <a:cs typeface="Times New Roman"/>
              </a:rPr>
              <a:t>wait. </a:t>
            </a:r>
            <a:r>
              <a:rPr dirty="0" sz="1450" spc="-5">
                <a:latin typeface="Times New Roman"/>
                <a:cs typeface="Times New Roman"/>
              </a:rPr>
              <a:t>I </a:t>
            </a:r>
            <a:r>
              <a:rPr dirty="0" sz="1450" spc="-10">
                <a:latin typeface="Times New Roman"/>
                <a:cs typeface="Times New Roman"/>
              </a:rPr>
              <a:t>am lonely </a:t>
            </a:r>
            <a:r>
              <a:rPr dirty="0" sz="1450" spc="-5">
                <a:latin typeface="Times New Roman"/>
                <a:cs typeface="Times New Roman"/>
              </a:rPr>
              <a:t>enough, I </a:t>
            </a:r>
            <a:r>
              <a:rPr dirty="0" sz="1450" spc="-10">
                <a:latin typeface="Times New Roman"/>
                <a:cs typeface="Times New Roman"/>
              </a:rPr>
              <a:t>can tell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you do not </a:t>
            </a:r>
            <a:r>
              <a:rPr dirty="0" sz="1450" spc="-10">
                <a:latin typeface="Times New Roman"/>
                <a:cs typeface="Times New Roman"/>
              </a:rPr>
              <a:t>look as though </a:t>
            </a:r>
            <a:r>
              <a:rPr dirty="0" sz="1450" spc="-5">
                <a:latin typeface="Times New Roman"/>
                <a:cs typeface="Times New Roman"/>
              </a:rPr>
              <a:t>you </a:t>
            </a:r>
            <a:r>
              <a:rPr dirty="0" sz="1450" spc="-10">
                <a:latin typeface="Times New Roman"/>
                <a:cs typeface="Times New Roman"/>
              </a:rPr>
              <a:t>would eat </a:t>
            </a:r>
            <a:r>
              <a:rPr dirty="0" sz="1450" spc="-5">
                <a:latin typeface="Times New Roman"/>
                <a:cs typeface="Times New Roman"/>
              </a:rPr>
              <a:t>a </a:t>
            </a:r>
            <a:r>
              <a:rPr dirty="0" sz="1450" spc="-10">
                <a:latin typeface="Times New Roman"/>
                <a:cs typeface="Times New Roman"/>
              </a:rPr>
              <a:t>girl. But </a:t>
            </a:r>
            <a:r>
              <a:rPr dirty="0" sz="1450" spc="-5">
                <a:latin typeface="Times New Roman"/>
                <a:cs typeface="Times New Roman"/>
              </a:rPr>
              <a:t>be </a:t>
            </a:r>
            <a:r>
              <a:rPr dirty="0" sz="1450" spc="-10">
                <a:latin typeface="Times New Roman"/>
                <a:cs typeface="Times New Roman"/>
              </a:rPr>
              <a:t>sure and </a:t>
            </a:r>
            <a:r>
              <a:rPr dirty="0" sz="1450" spc="-5">
                <a:latin typeface="Times New Roman"/>
                <a:cs typeface="Times New Roman"/>
              </a:rPr>
              <a:t>do  not </a:t>
            </a:r>
            <a:r>
              <a:rPr dirty="0" sz="1450" spc="-10">
                <a:latin typeface="Times New Roman"/>
                <a:cs typeface="Times New Roman"/>
              </a:rPr>
              <a:t>ask the gentleman's name, for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to tell</a:t>
            </a:r>
            <a:r>
              <a:rPr dirty="0" sz="1450" spc="4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say so?" cried </a:t>
            </a:r>
            <a:r>
              <a:rPr dirty="0" sz="1450" spc="-25">
                <a:latin typeface="Times New Roman"/>
                <a:cs typeface="Times New Roman"/>
              </a:rPr>
              <a:t>Harry. </a:t>
            </a:r>
            <a:r>
              <a:rPr dirty="0" sz="1450" spc="-30">
                <a:latin typeface="Times New Roman"/>
                <a:cs typeface="Times New Roman"/>
              </a:rPr>
              <a:t>"Why, </a:t>
            </a:r>
            <a:r>
              <a:rPr dirty="0" sz="1450" spc="-10">
                <a:latin typeface="Times New Roman"/>
                <a:cs typeface="Times New Roman"/>
              </a:rPr>
              <a:t>how strange! But indeed for some time  back </a:t>
            </a:r>
            <a:r>
              <a:rPr dirty="0" sz="1450" spc="-5">
                <a:latin typeface="Times New Roman"/>
                <a:cs typeface="Times New Roman"/>
              </a:rPr>
              <a:t>I </a:t>
            </a:r>
            <a:r>
              <a:rPr dirty="0" sz="1450" spc="-10">
                <a:latin typeface="Times New Roman"/>
                <a:cs typeface="Times New Roman"/>
              </a:rPr>
              <a:t>walk among surprises. One question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may surely ask without  indiscretion: Is </a:t>
            </a:r>
            <a:r>
              <a:rPr dirty="0" sz="1450" spc="-5">
                <a:latin typeface="Times New Roman"/>
                <a:cs typeface="Times New Roman"/>
              </a:rPr>
              <a:t>he </a:t>
            </a:r>
            <a:r>
              <a:rPr dirty="0" sz="1450" spc="-10">
                <a:latin typeface="Times New Roman"/>
                <a:cs typeface="Times New Roman"/>
              </a:rPr>
              <a:t>the master </a:t>
            </a:r>
            <a:r>
              <a:rPr dirty="0" sz="1450" spc="-5">
                <a:latin typeface="Times New Roman"/>
                <a:cs typeface="Times New Roman"/>
              </a:rPr>
              <a:t>of </a:t>
            </a:r>
            <a:r>
              <a:rPr dirty="0" sz="1450" spc="-10">
                <a:latin typeface="Times New Roman"/>
                <a:cs typeface="Times New Roman"/>
              </a:rPr>
              <a:t>this</a:t>
            </a:r>
            <a:r>
              <a:rPr dirty="0" sz="1450" spc="1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"He</a:t>
            </a:r>
            <a:r>
              <a:rPr dirty="0" sz="1450" spc="30">
                <a:latin typeface="Times New Roman"/>
                <a:cs typeface="Times New Roman"/>
              </a:rPr>
              <a:t> </a:t>
            </a:r>
            <a:r>
              <a:rPr dirty="0" sz="1450" spc="-10">
                <a:latin typeface="Times New Roman"/>
                <a:cs typeface="Times New Roman"/>
              </a:rPr>
              <a:t>is</a:t>
            </a:r>
            <a:r>
              <a:rPr dirty="0" sz="1450" spc="30">
                <a:latin typeface="Times New Roman"/>
                <a:cs typeface="Times New Roman"/>
              </a:rPr>
              <a:t> </a:t>
            </a:r>
            <a:r>
              <a:rPr dirty="0" sz="1450" spc="-5">
                <a:latin typeface="Times New Roman"/>
                <a:cs typeface="Times New Roman"/>
              </a:rPr>
              <a:t>a</a:t>
            </a:r>
            <a:r>
              <a:rPr dirty="0" sz="1450" spc="30">
                <a:latin typeface="Times New Roman"/>
                <a:cs typeface="Times New Roman"/>
              </a:rPr>
              <a:t> </a:t>
            </a:r>
            <a:r>
              <a:rPr dirty="0" sz="1450" spc="-15">
                <a:latin typeface="Times New Roman"/>
                <a:cs typeface="Times New Roman"/>
              </a:rPr>
              <a:t>lodger,</a:t>
            </a:r>
            <a:r>
              <a:rPr dirty="0" sz="1450" spc="30">
                <a:latin typeface="Times New Roman"/>
                <a:cs typeface="Times New Roman"/>
              </a:rPr>
              <a:t> </a:t>
            </a:r>
            <a:r>
              <a:rPr dirty="0" sz="1450" spc="-10">
                <a:latin typeface="Times New Roman"/>
                <a:cs typeface="Times New Roman"/>
              </a:rPr>
              <a:t>and</a:t>
            </a:r>
            <a:r>
              <a:rPr dirty="0" sz="1450" spc="35">
                <a:latin typeface="Times New Roman"/>
                <a:cs typeface="Times New Roman"/>
              </a:rPr>
              <a:t> </a:t>
            </a:r>
            <a:r>
              <a:rPr dirty="0" sz="1450" spc="-5">
                <a:latin typeface="Times New Roman"/>
                <a:cs typeface="Times New Roman"/>
              </a:rPr>
              <a:t>not</a:t>
            </a:r>
            <a:r>
              <a:rPr dirty="0" sz="1450" spc="30">
                <a:latin typeface="Times New Roman"/>
                <a:cs typeface="Times New Roman"/>
              </a:rPr>
              <a:t> </a:t>
            </a:r>
            <a:r>
              <a:rPr dirty="0" sz="1450" spc="-10">
                <a:latin typeface="Times New Roman"/>
                <a:cs typeface="Times New Roman"/>
              </a:rPr>
              <a:t>eight</a:t>
            </a:r>
            <a:r>
              <a:rPr dirty="0" sz="1450" spc="30">
                <a:latin typeface="Times New Roman"/>
                <a:cs typeface="Times New Roman"/>
              </a:rPr>
              <a:t> </a:t>
            </a:r>
            <a:r>
              <a:rPr dirty="0" sz="1450" spc="-10">
                <a:latin typeface="Times New Roman"/>
                <a:cs typeface="Times New Roman"/>
              </a:rPr>
              <a:t>days</a:t>
            </a:r>
            <a:r>
              <a:rPr dirty="0" sz="1450" spc="30">
                <a:latin typeface="Times New Roman"/>
                <a:cs typeface="Times New Roman"/>
              </a:rPr>
              <a:t> </a:t>
            </a:r>
            <a:r>
              <a:rPr dirty="0" sz="1450" spc="-10">
                <a:latin typeface="Times New Roman"/>
                <a:cs typeface="Times New Roman"/>
              </a:rPr>
              <a:t>old</a:t>
            </a:r>
            <a:r>
              <a:rPr dirty="0" sz="1450" spc="35">
                <a:latin typeface="Times New Roman"/>
                <a:cs typeface="Times New Roman"/>
              </a:rPr>
              <a:t> </a:t>
            </a:r>
            <a:r>
              <a:rPr dirty="0" sz="1450" spc="-10">
                <a:latin typeface="Times New Roman"/>
                <a:cs typeface="Times New Roman"/>
              </a:rPr>
              <a:t>at</a:t>
            </a:r>
            <a:r>
              <a:rPr dirty="0" sz="1450" spc="30">
                <a:latin typeface="Times New Roman"/>
                <a:cs typeface="Times New Roman"/>
              </a:rPr>
              <a:t> </a:t>
            </a:r>
            <a:r>
              <a:rPr dirty="0" sz="1450" spc="-10">
                <a:latin typeface="Times New Roman"/>
                <a:cs typeface="Times New Roman"/>
              </a:rPr>
              <a:t>that,"</a:t>
            </a:r>
            <a:r>
              <a:rPr dirty="0" sz="1450" spc="30">
                <a:latin typeface="Times New Roman"/>
                <a:cs typeface="Times New Roman"/>
              </a:rPr>
              <a:t> </a:t>
            </a:r>
            <a:r>
              <a:rPr dirty="0" sz="1450" spc="-10">
                <a:latin typeface="Times New Roman"/>
                <a:cs typeface="Times New Roman"/>
              </a:rPr>
              <a:t>returned</a:t>
            </a:r>
            <a:r>
              <a:rPr dirty="0" sz="1450" spc="30">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maid.</a:t>
            </a:r>
            <a:r>
              <a:rPr dirty="0" sz="1450" spc="3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now</a:t>
            </a:r>
            <a:r>
              <a:rPr dirty="0" sz="1450" spc="3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have my word remain in</a:t>
            </a:r>
            <a:r>
              <a:rPr dirty="0" sz="1450" spc="10">
                <a:latin typeface="Times New Roman"/>
                <a:cs typeface="Times New Roman"/>
              </a:rPr>
              <a:t> </a:t>
            </a:r>
            <a:r>
              <a:rPr dirty="0" sz="1450" spc="-5">
                <a:latin typeface="Times New Roman"/>
                <a:cs typeface="Times New Roman"/>
              </a:rPr>
              <a:t>doubt."</a:t>
            </a:r>
            <a:endParaRPr sz="1450">
              <a:latin typeface="Times New Roman"/>
              <a:cs typeface="Times New Roman"/>
            </a:endParaRPr>
          </a:p>
          <a:p>
            <a:pPr algn="just" marL="12700" marR="7620">
              <a:lnSpc>
                <a:spcPts val="1730"/>
              </a:lnSpc>
              <a:spcBef>
                <a:spcPts val="915"/>
              </a:spcBef>
            </a:pPr>
            <a:r>
              <a:rPr dirty="0" sz="1450" spc="-10">
                <a:latin typeface="Times New Roman"/>
                <a:cs typeface="Times New Roman"/>
              </a:rPr>
              <a:t>"Ruined?" said the </a:t>
            </a:r>
            <a:r>
              <a:rPr dirty="0" sz="1450" spc="-5">
                <a:latin typeface="Times New Roman"/>
                <a:cs typeface="Times New Roman"/>
              </a:rPr>
              <a:t>young </a:t>
            </a:r>
            <a:r>
              <a:rPr dirty="0" sz="1450" spc="-10">
                <a:latin typeface="Times New Roman"/>
                <a:cs typeface="Times New Roman"/>
              </a:rPr>
              <a:t>man. "Are </a:t>
            </a:r>
            <a:r>
              <a:rPr dirty="0" sz="1450" spc="-5">
                <a:latin typeface="Times New Roman"/>
                <a:cs typeface="Times New Roman"/>
              </a:rPr>
              <a:t>you </a:t>
            </a:r>
            <a:r>
              <a:rPr dirty="0" sz="1450" spc="-10">
                <a:latin typeface="Times New Roman"/>
                <a:cs typeface="Times New Roman"/>
              </a:rPr>
              <a:t>ruined, like me? Are </a:t>
            </a:r>
            <a:r>
              <a:rPr dirty="0" sz="1450" spc="-5">
                <a:latin typeface="Times New Roman"/>
                <a:cs typeface="Times New Roman"/>
              </a:rPr>
              <a:t>you,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of </a:t>
            </a:r>
            <a:r>
              <a:rPr dirty="0" sz="1450" spc="-10">
                <a:latin typeface="Times New Roman"/>
                <a:cs typeface="Times New Roman"/>
              </a:rPr>
              <a:t>indulgence, come to such </a:t>
            </a:r>
            <a:r>
              <a:rPr dirty="0" sz="1450" spc="-5">
                <a:latin typeface="Times New Roman"/>
                <a:cs typeface="Times New Roman"/>
              </a:rPr>
              <a:t>a </a:t>
            </a:r>
            <a:r>
              <a:rPr dirty="0" sz="1450" spc="-10">
                <a:latin typeface="Times New Roman"/>
                <a:cs typeface="Times New Roman"/>
              </a:rPr>
              <a:t>pass that </a:t>
            </a:r>
            <a:r>
              <a:rPr dirty="0" sz="1450" spc="-5">
                <a:latin typeface="Times New Roman"/>
                <a:cs typeface="Times New Roman"/>
              </a:rPr>
              <a:t>you </a:t>
            </a:r>
            <a:r>
              <a:rPr dirty="0" sz="1450" spc="-10">
                <a:latin typeface="Times New Roman"/>
                <a:cs typeface="Times New Roman"/>
              </a:rPr>
              <a:t>can only indulge yourself in </a:t>
            </a:r>
            <a:r>
              <a:rPr dirty="0" sz="1450" spc="-5">
                <a:latin typeface="Times New Roman"/>
                <a:cs typeface="Times New Roman"/>
              </a:rPr>
              <a:t>one  </a:t>
            </a:r>
            <a:r>
              <a:rPr dirty="0" sz="1450" spc="-10">
                <a:latin typeface="Times New Roman"/>
                <a:cs typeface="Times New Roman"/>
              </a:rPr>
              <a:t>thing more? Are </a:t>
            </a:r>
            <a:r>
              <a:rPr dirty="0" sz="1450" spc="-5">
                <a:latin typeface="Times New Roman"/>
                <a:cs typeface="Times New Roman"/>
              </a:rPr>
              <a:t>you" - he </a:t>
            </a:r>
            <a:r>
              <a:rPr dirty="0" sz="1450" spc="-10">
                <a:latin typeface="Times New Roman"/>
                <a:cs typeface="Times New Roman"/>
              </a:rPr>
              <a:t>kept lowering his voice as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 </a:t>
            </a: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going to give yourselves that last indulgence? Are </a:t>
            </a:r>
            <a:r>
              <a:rPr dirty="0" sz="1450" spc="-5">
                <a:latin typeface="Times New Roman"/>
                <a:cs typeface="Times New Roman"/>
              </a:rPr>
              <a:t>you </a:t>
            </a:r>
            <a:r>
              <a:rPr dirty="0" sz="1450" spc="-10">
                <a:latin typeface="Times New Roman"/>
                <a:cs typeface="Times New Roman"/>
              </a:rPr>
              <a:t>going to avoid the  consequences </a:t>
            </a:r>
            <a:r>
              <a:rPr dirty="0" sz="1450" spc="-5">
                <a:latin typeface="Times New Roman"/>
                <a:cs typeface="Times New Roman"/>
              </a:rPr>
              <a:t>of your </a:t>
            </a:r>
            <a:r>
              <a:rPr dirty="0" sz="1450" spc="-10">
                <a:latin typeface="Times New Roman"/>
                <a:cs typeface="Times New Roman"/>
              </a:rPr>
              <a:t>folly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infallible and easy path? Are </a:t>
            </a:r>
            <a:r>
              <a:rPr dirty="0" sz="1450" spc="-5">
                <a:latin typeface="Times New Roman"/>
                <a:cs typeface="Times New Roman"/>
              </a:rPr>
              <a:t>you </a:t>
            </a:r>
            <a:r>
              <a:rPr dirty="0" sz="1450" spc="-10">
                <a:latin typeface="Times New Roman"/>
                <a:cs typeface="Times New Roman"/>
              </a:rPr>
              <a:t>going  to give the slip to the sheriff's </a:t>
            </a:r>
            <a:r>
              <a:rPr dirty="0" sz="1450" spc="-15">
                <a:latin typeface="Times New Roman"/>
                <a:cs typeface="Times New Roman"/>
              </a:rPr>
              <a:t>officers </a:t>
            </a:r>
            <a:r>
              <a:rPr dirty="0" sz="1450" spc="-5">
                <a:latin typeface="Times New Roman"/>
                <a:cs typeface="Times New Roman"/>
              </a:rPr>
              <a:t>of </a:t>
            </a:r>
            <a:r>
              <a:rPr dirty="0" sz="1450" spc="-10">
                <a:latin typeface="Times New Roman"/>
                <a:cs typeface="Times New Roman"/>
              </a:rPr>
              <a:t>conscience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open</a:t>
            </a:r>
            <a:r>
              <a:rPr dirty="0" sz="1450" spc="120">
                <a:latin typeface="Times New Roman"/>
                <a:cs typeface="Times New Roman"/>
              </a:rPr>
              <a:t> </a:t>
            </a:r>
            <a:r>
              <a:rPr dirty="0" sz="1450" spc="-10">
                <a:latin typeface="Times New Roman"/>
                <a:cs typeface="Times New Roman"/>
              </a:rPr>
              <a:t>door?"</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Suddenly </a:t>
            </a:r>
            <a:r>
              <a:rPr dirty="0" sz="1450" spc="-5">
                <a:latin typeface="Times New Roman"/>
                <a:cs typeface="Times New Roman"/>
              </a:rPr>
              <a:t>he </a:t>
            </a:r>
            <a:r>
              <a:rPr dirty="0" sz="1450" spc="-10">
                <a:latin typeface="Times New Roman"/>
                <a:cs typeface="Times New Roman"/>
              </a:rPr>
              <a:t>broke </a:t>
            </a:r>
            <a:r>
              <a:rPr dirty="0" sz="1450" spc="-15">
                <a:latin typeface="Times New Roman"/>
                <a:cs typeface="Times New Roman"/>
              </a:rPr>
              <a:t>off </a:t>
            </a:r>
            <a:r>
              <a:rPr dirty="0" sz="1450" spc="-10">
                <a:latin typeface="Times New Roman"/>
                <a:cs typeface="Times New Roman"/>
              </a:rPr>
              <a:t>and attempted to</a:t>
            </a:r>
            <a:r>
              <a:rPr dirty="0" sz="1450" spc="25">
                <a:latin typeface="Times New Roman"/>
                <a:cs typeface="Times New Roman"/>
              </a:rPr>
              <a:t> </a:t>
            </a:r>
            <a:r>
              <a:rPr dirty="0" sz="1450" spc="-10">
                <a:latin typeface="Times New Roman"/>
                <a:cs typeface="Times New Roman"/>
              </a:rPr>
              <a:t>laugh.</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"Here is </a:t>
            </a:r>
            <a:r>
              <a:rPr dirty="0" sz="1450" spc="-5">
                <a:latin typeface="Times New Roman"/>
                <a:cs typeface="Times New Roman"/>
              </a:rPr>
              <a:t>your </a:t>
            </a:r>
            <a:r>
              <a:rPr dirty="0" sz="1450" spc="-10">
                <a:latin typeface="Times New Roman"/>
                <a:cs typeface="Times New Roman"/>
              </a:rPr>
              <a:t>health!" </a:t>
            </a:r>
            <a:r>
              <a:rPr dirty="0" sz="1450" spc="-5">
                <a:latin typeface="Times New Roman"/>
                <a:cs typeface="Times New Roman"/>
              </a:rPr>
              <a:t>he </a:t>
            </a:r>
            <a:r>
              <a:rPr dirty="0" sz="1450" spc="-10">
                <a:latin typeface="Times New Roman"/>
                <a:cs typeface="Times New Roman"/>
              </a:rPr>
              <a:t>cried, emptying his glass, "and </a:t>
            </a:r>
            <a:r>
              <a:rPr dirty="0" sz="1450" spc="-5">
                <a:latin typeface="Times New Roman"/>
                <a:cs typeface="Times New Roman"/>
              </a:rPr>
              <a:t>good night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my merry ruined</a:t>
            </a:r>
            <a:r>
              <a:rPr dirty="0" sz="1450">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Colonel Geraldine caught him </a:t>
            </a:r>
            <a:r>
              <a:rPr dirty="0" sz="1450" spc="-5">
                <a:latin typeface="Times New Roman"/>
                <a:cs typeface="Times New Roman"/>
              </a:rPr>
              <a:t>by </a:t>
            </a:r>
            <a:r>
              <a:rPr dirty="0" sz="1450" spc="-10">
                <a:latin typeface="Times New Roman"/>
                <a:cs typeface="Times New Roman"/>
              </a:rPr>
              <a:t>the arm as </a:t>
            </a:r>
            <a:r>
              <a:rPr dirty="0" sz="1450" spc="-5">
                <a:latin typeface="Times New Roman"/>
                <a:cs typeface="Times New Roman"/>
              </a:rPr>
              <a:t>he </a:t>
            </a:r>
            <a:r>
              <a:rPr dirty="0" sz="1450" spc="-10">
                <a:latin typeface="Times New Roman"/>
                <a:cs typeface="Times New Roman"/>
              </a:rPr>
              <a:t>was about to</a:t>
            </a:r>
            <a:r>
              <a:rPr dirty="0" sz="1450" spc="60">
                <a:latin typeface="Times New Roman"/>
                <a:cs typeface="Times New Roman"/>
              </a:rPr>
              <a:t> </a:t>
            </a:r>
            <a:r>
              <a:rPr dirty="0" sz="1450" spc="-10">
                <a:latin typeface="Times New Roman"/>
                <a:cs typeface="Times New Roman"/>
              </a:rPr>
              <a:t>rise.</a:t>
            </a:r>
            <a:endParaRPr sz="1450">
              <a:latin typeface="Times New Roman"/>
              <a:cs typeface="Times New Roman"/>
            </a:endParaRPr>
          </a:p>
          <a:p>
            <a:pPr algn="just" marL="12700" marR="6350">
              <a:lnSpc>
                <a:spcPts val="1730"/>
              </a:lnSpc>
              <a:spcBef>
                <a:spcPts val="920"/>
              </a:spcBef>
            </a:pP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lack confidence in </a:t>
            </a:r>
            <a:r>
              <a:rPr dirty="0" sz="1450" spc="-5">
                <a:latin typeface="Times New Roman"/>
                <a:cs typeface="Times New Roman"/>
              </a:rPr>
              <a:t>us," he </a:t>
            </a:r>
            <a:r>
              <a:rPr dirty="0" sz="1450" spc="-10">
                <a:latin typeface="Times New Roman"/>
                <a:cs typeface="Times New Roman"/>
              </a:rPr>
              <a:t>said, "and </a:t>
            </a:r>
            <a:r>
              <a:rPr dirty="0" sz="1450" spc="-5">
                <a:latin typeface="Times New Roman"/>
                <a:cs typeface="Times New Roman"/>
              </a:rPr>
              <a:t>you </a:t>
            </a:r>
            <a:r>
              <a:rPr dirty="0" sz="1450" spc="-10">
                <a:latin typeface="Times New Roman"/>
                <a:cs typeface="Times New Roman"/>
              </a:rPr>
              <a:t>are wrong. </a:t>
            </a:r>
            <a:r>
              <a:rPr dirty="0" sz="1450" spc="-60">
                <a:latin typeface="Times New Roman"/>
                <a:cs typeface="Times New Roman"/>
              </a:rPr>
              <a:t>To </a:t>
            </a:r>
            <a:r>
              <a:rPr dirty="0" sz="1450" spc="-10">
                <a:latin typeface="Times New Roman"/>
                <a:cs typeface="Times New Roman"/>
              </a:rPr>
              <a:t>all </a:t>
            </a:r>
            <a:r>
              <a:rPr dirty="0" sz="1450" spc="-5">
                <a:latin typeface="Times New Roman"/>
                <a:cs typeface="Times New Roman"/>
              </a:rPr>
              <a:t>your  </a:t>
            </a:r>
            <a:r>
              <a:rPr dirty="0" sz="1450" spc="-10">
                <a:latin typeface="Times New Roman"/>
                <a:cs typeface="Times New Roman"/>
              </a:rPr>
              <a:t>questions </a:t>
            </a:r>
            <a:r>
              <a:rPr dirty="0" sz="1450" spc="-5">
                <a:latin typeface="Times New Roman"/>
                <a:cs typeface="Times New Roman"/>
              </a:rPr>
              <a:t>I </a:t>
            </a:r>
            <a:r>
              <a:rPr dirty="0" sz="1450" spc="-10">
                <a:latin typeface="Times New Roman"/>
                <a:cs typeface="Times New Roman"/>
              </a:rPr>
              <a:t>make answer in the affirmative. But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so timid, and can  speak the Queen's English </a:t>
            </a:r>
            <a:r>
              <a:rPr dirty="0" sz="1450" spc="-20">
                <a:latin typeface="Times New Roman"/>
                <a:cs typeface="Times New Roman"/>
              </a:rPr>
              <a:t>plainly. </a:t>
            </a:r>
            <a:r>
              <a:rPr dirty="0" sz="1450" spc="-70">
                <a:latin typeface="Times New Roman"/>
                <a:cs typeface="Times New Roman"/>
              </a:rPr>
              <a:t>We </a:t>
            </a:r>
            <a:r>
              <a:rPr dirty="0" sz="1450" spc="-5">
                <a:latin typeface="Times New Roman"/>
                <a:cs typeface="Times New Roman"/>
              </a:rPr>
              <a:t>too, </a:t>
            </a:r>
            <a:r>
              <a:rPr dirty="0" sz="1450" spc="-10">
                <a:latin typeface="Times New Roman"/>
                <a:cs typeface="Times New Roman"/>
              </a:rPr>
              <a:t>like yourself, have had enough </a:t>
            </a:r>
            <a:r>
              <a:rPr dirty="0" sz="1450" spc="-5">
                <a:latin typeface="Times New Roman"/>
                <a:cs typeface="Times New Roman"/>
              </a:rPr>
              <a:t>of  </a:t>
            </a:r>
            <a:r>
              <a:rPr dirty="0" sz="1450" spc="-10">
                <a:latin typeface="Times New Roman"/>
                <a:cs typeface="Times New Roman"/>
              </a:rPr>
              <a:t>life, and are determined to die. Sooner </a:t>
            </a:r>
            <a:r>
              <a:rPr dirty="0" sz="1450" spc="-5">
                <a:latin typeface="Times New Roman"/>
                <a:cs typeface="Times New Roman"/>
              </a:rPr>
              <a:t>or </a:t>
            </a:r>
            <a:r>
              <a:rPr dirty="0" sz="1450" spc="-20">
                <a:latin typeface="Times New Roman"/>
                <a:cs typeface="Times New Roman"/>
              </a:rPr>
              <a:t>later, </a:t>
            </a:r>
            <a:r>
              <a:rPr dirty="0" sz="1450" spc="-10">
                <a:latin typeface="Times New Roman"/>
                <a:cs typeface="Times New Roman"/>
              </a:rPr>
              <a:t>alone </a:t>
            </a:r>
            <a:r>
              <a:rPr dirty="0" sz="1450" spc="-5">
                <a:latin typeface="Times New Roman"/>
                <a:cs typeface="Times New Roman"/>
              </a:rPr>
              <a:t>or </a:t>
            </a:r>
            <a:r>
              <a:rPr dirty="0" sz="1450" spc="-15">
                <a:latin typeface="Times New Roman"/>
                <a:cs typeface="Times New Roman"/>
              </a:rPr>
              <a:t>together, </a:t>
            </a:r>
            <a:r>
              <a:rPr dirty="0" sz="1450" spc="-10">
                <a:latin typeface="Times New Roman"/>
                <a:cs typeface="Times New Roman"/>
              </a:rPr>
              <a:t>we meant to  seek </a:t>
            </a:r>
            <a:r>
              <a:rPr dirty="0" sz="1450" spc="-5">
                <a:latin typeface="Times New Roman"/>
                <a:cs typeface="Times New Roman"/>
              </a:rPr>
              <a:t>out </a:t>
            </a:r>
            <a:r>
              <a:rPr dirty="0" sz="1450" spc="-10">
                <a:latin typeface="Times New Roman"/>
                <a:cs typeface="Times New Roman"/>
              </a:rPr>
              <a:t>death and beard him where </a:t>
            </a:r>
            <a:r>
              <a:rPr dirty="0" sz="1450" spc="-5">
                <a:latin typeface="Times New Roman"/>
                <a:cs typeface="Times New Roman"/>
              </a:rPr>
              <a:t>he </a:t>
            </a:r>
            <a:r>
              <a:rPr dirty="0" sz="1450" spc="-10">
                <a:latin typeface="Times New Roman"/>
                <a:cs typeface="Times New Roman"/>
              </a:rPr>
              <a:t>lies </a:t>
            </a:r>
            <a:r>
              <a:rPr dirty="0" sz="1450" spc="-25">
                <a:latin typeface="Times New Roman"/>
                <a:cs typeface="Times New Roman"/>
              </a:rPr>
              <a:t>ready. </a:t>
            </a:r>
            <a:r>
              <a:rPr dirty="0" sz="1450" spc="-10">
                <a:latin typeface="Times New Roman"/>
                <a:cs typeface="Times New Roman"/>
              </a:rPr>
              <a:t>Since we have met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case is more pressing, let it </a:t>
            </a:r>
            <a:r>
              <a:rPr dirty="0" sz="1450" spc="-5">
                <a:latin typeface="Times New Roman"/>
                <a:cs typeface="Times New Roman"/>
              </a:rPr>
              <a:t>be </a:t>
            </a:r>
            <a:r>
              <a:rPr dirty="0" sz="1450" spc="-10">
                <a:latin typeface="Times New Roman"/>
                <a:cs typeface="Times New Roman"/>
              </a:rPr>
              <a:t>to-night </a:t>
            </a:r>
            <a:r>
              <a:rPr dirty="0" sz="1450" spc="-5">
                <a:latin typeface="Times New Roman"/>
                <a:cs typeface="Times New Roman"/>
              </a:rPr>
              <a:t>- </a:t>
            </a:r>
            <a:r>
              <a:rPr dirty="0" sz="1450" spc="-10">
                <a:latin typeface="Times New Roman"/>
                <a:cs typeface="Times New Roman"/>
              </a:rPr>
              <a:t>and at once </a:t>
            </a:r>
            <a:r>
              <a:rPr dirty="0" sz="1450" spc="-5">
                <a:latin typeface="Times New Roman"/>
                <a:cs typeface="Times New Roman"/>
              </a:rPr>
              <a:t>- </a:t>
            </a:r>
            <a:r>
              <a:rPr dirty="0" sz="1450" spc="-10">
                <a:latin typeface="Times New Roman"/>
                <a:cs typeface="Times New Roman"/>
              </a:rPr>
              <a:t>and, if </a:t>
            </a:r>
            <a:r>
              <a:rPr dirty="0" sz="1450" spc="-5">
                <a:latin typeface="Times New Roman"/>
                <a:cs typeface="Times New Roman"/>
              </a:rPr>
              <a:t>you </a:t>
            </a:r>
            <a:r>
              <a:rPr dirty="0" sz="1450" spc="-10">
                <a:latin typeface="Times New Roman"/>
                <a:cs typeface="Times New Roman"/>
              </a:rPr>
              <a:t>will, all  three </a:t>
            </a:r>
            <a:r>
              <a:rPr dirty="0" sz="1450" spc="-20">
                <a:latin typeface="Times New Roman"/>
                <a:cs typeface="Times New Roman"/>
              </a:rPr>
              <a:t>together.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penniless trio," </a:t>
            </a:r>
            <a:r>
              <a:rPr dirty="0" sz="1450" spc="-5">
                <a:latin typeface="Times New Roman"/>
                <a:cs typeface="Times New Roman"/>
              </a:rPr>
              <a:t>he </a:t>
            </a:r>
            <a:r>
              <a:rPr dirty="0" sz="1450" spc="-10">
                <a:latin typeface="Times New Roman"/>
                <a:cs typeface="Times New Roman"/>
              </a:rPr>
              <a:t>cried, "should </a:t>
            </a:r>
            <a:r>
              <a:rPr dirty="0" sz="1450" spc="-5">
                <a:latin typeface="Times New Roman"/>
                <a:cs typeface="Times New Roman"/>
              </a:rPr>
              <a:t>go </a:t>
            </a:r>
            <a:r>
              <a:rPr dirty="0" sz="1450" spc="-10">
                <a:latin typeface="Times New Roman"/>
                <a:cs typeface="Times New Roman"/>
              </a:rPr>
              <a:t>arm in arm into the  halls </a:t>
            </a:r>
            <a:r>
              <a:rPr dirty="0" sz="1450" spc="-5">
                <a:latin typeface="Times New Roman"/>
                <a:cs typeface="Times New Roman"/>
              </a:rPr>
              <a:t>of </a:t>
            </a:r>
            <a:r>
              <a:rPr dirty="0" sz="1450" spc="-10">
                <a:latin typeface="Times New Roman"/>
                <a:cs typeface="Times New Roman"/>
              </a:rPr>
              <a:t>Pluto, and give each other some countenance among the</a:t>
            </a:r>
            <a:r>
              <a:rPr dirty="0" sz="1450" spc="95">
                <a:latin typeface="Times New Roman"/>
                <a:cs typeface="Times New Roman"/>
              </a:rPr>
              <a:t> </a:t>
            </a:r>
            <a:r>
              <a:rPr dirty="0" sz="1450" spc="-10">
                <a:latin typeface="Times New Roman"/>
                <a:cs typeface="Times New Roman"/>
              </a:rPr>
              <a:t>shades!"</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Geraldine had </a:t>
            </a:r>
            <a:r>
              <a:rPr dirty="0" sz="1450" spc="-5">
                <a:latin typeface="Times New Roman"/>
                <a:cs typeface="Times New Roman"/>
              </a:rPr>
              <a:t>hit </a:t>
            </a:r>
            <a:r>
              <a:rPr dirty="0" sz="1450" spc="-10">
                <a:latin typeface="Times New Roman"/>
                <a:cs typeface="Times New Roman"/>
              </a:rPr>
              <a:t>exactly </a:t>
            </a:r>
            <a:r>
              <a:rPr dirty="0" sz="1450" spc="-5">
                <a:latin typeface="Times New Roman"/>
                <a:cs typeface="Times New Roman"/>
              </a:rPr>
              <a:t>on </a:t>
            </a:r>
            <a:r>
              <a:rPr dirty="0" sz="1450" spc="-10">
                <a:latin typeface="Times New Roman"/>
                <a:cs typeface="Times New Roman"/>
              </a:rPr>
              <a:t>the manners and intonations that became the part  </a:t>
            </a:r>
            <a:r>
              <a:rPr dirty="0" sz="1450" spc="-5">
                <a:latin typeface="Times New Roman"/>
                <a:cs typeface="Times New Roman"/>
              </a:rPr>
              <a:t>he </a:t>
            </a:r>
            <a:r>
              <a:rPr dirty="0" sz="1450" spc="-10">
                <a:latin typeface="Times New Roman"/>
                <a:cs typeface="Times New Roman"/>
              </a:rPr>
              <a:t>was playing. The Prince himself was disturbed, and looked over at his  confidant with </a:t>
            </a:r>
            <a:r>
              <a:rPr dirty="0" sz="1450" spc="-5">
                <a:latin typeface="Times New Roman"/>
                <a:cs typeface="Times New Roman"/>
              </a:rPr>
              <a:t>a </a:t>
            </a:r>
            <a:r>
              <a:rPr dirty="0" sz="1450" spc="-10">
                <a:latin typeface="Times New Roman"/>
                <a:cs typeface="Times New Roman"/>
              </a:rPr>
              <a:t>shade </a:t>
            </a:r>
            <a:r>
              <a:rPr dirty="0" sz="1450" spc="-5">
                <a:latin typeface="Times New Roman"/>
                <a:cs typeface="Times New Roman"/>
              </a:rPr>
              <a:t>of doubt. </a:t>
            </a:r>
            <a:r>
              <a:rPr dirty="0" sz="1450" spc="-10">
                <a:latin typeface="Times New Roman"/>
                <a:cs typeface="Times New Roman"/>
              </a:rPr>
              <a:t>As for the </a:t>
            </a:r>
            <a:r>
              <a:rPr dirty="0" sz="1450" spc="-5">
                <a:latin typeface="Times New Roman"/>
                <a:cs typeface="Times New Roman"/>
              </a:rPr>
              <a:t>young </a:t>
            </a:r>
            <a:r>
              <a:rPr dirty="0" sz="1450" spc="-10">
                <a:latin typeface="Times New Roman"/>
                <a:cs typeface="Times New Roman"/>
              </a:rPr>
              <a:t>man, the flush came back  darkly into his cheek, and his eyes threw </a:t>
            </a:r>
            <a:r>
              <a:rPr dirty="0" sz="1450" spc="-5">
                <a:latin typeface="Times New Roman"/>
                <a:cs typeface="Times New Roman"/>
              </a:rPr>
              <a:t>out a </a:t>
            </a:r>
            <a:r>
              <a:rPr dirty="0" sz="1450" spc="-10">
                <a:latin typeface="Times New Roman"/>
                <a:cs typeface="Times New Roman"/>
              </a:rPr>
              <a:t>spark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light.</a:t>
            </a:r>
            <a:endParaRPr sz="1450">
              <a:latin typeface="Times New Roman"/>
              <a:cs typeface="Times New Roman"/>
            </a:endParaRPr>
          </a:p>
          <a:p>
            <a:pPr algn="just" marL="12700" marR="6350">
              <a:lnSpc>
                <a:spcPts val="1730"/>
              </a:lnSpc>
              <a:spcBef>
                <a:spcPts val="855"/>
              </a:spcBef>
            </a:pPr>
            <a:r>
              <a:rPr dirty="0" sz="1450" spc="-45">
                <a:latin typeface="Times New Roman"/>
                <a:cs typeface="Times New Roman"/>
              </a:rPr>
              <a:t>"You </a:t>
            </a:r>
            <a:r>
              <a:rPr dirty="0" sz="1450" spc="-10">
                <a:latin typeface="Times New Roman"/>
                <a:cs typeface="Times New Roman"/>
              </a:rPr>
              <a:t>are the men for me!" </a:t>
            </a:r>
            <a:r>
              <a:rPr dirty="0" sz="1450" spc="-5">
                <a:latin typeface="Times New Roman"/>
                <a:cs typeface="Times New Roman"/>
              </a:rPr>
              <a:t>he </a:t>
            </a:r>
            <a:r>
              <a:rPr dirty="0" sz="1450" spc="-10">
                <a:latin typeface="Times New Roman"/>
                <a:cs typeface="Times New Roman"/>
              </a:rPr>
              <a:t>cried, with an almost terrible </a:t>
            </a:r>
            <a:r>
              <a:rPr dirty="0" sz="1450" spc="-20">
                <a:latin typeface="Times New Roman"/>
                <a:cs typeface="Times New Roman"/>
              </a:rPr>
              <a:t>gaiety. </a:t>
            </a:r>
            <a:r>
              <a:rPr dirty="0" sz="1450" spc="-10">
                <a:latin typeface="Times New Roman"/>
                <a:cs typeface="Times New Roman"/>
              </a:rPr>
              <a:t>"Shake  hands </a:t>
            </a:r>
            <a:r>
              <a:rPr dirty="0" sz="1450" spc="-5">
                <a:latin typeface="Times New Roman"/>
                <a:cs typeface="Times New Roman"/>
              </a:rPr>
              <a:t>upon </a:t>
            </a:r>
            <a:r>
              <a:rPr dirty="0" sz="1450" spc="-10">
                <a:latin typeface="Times New Roman"/>
                <a:cs typeface="Times New Roman"/>
              </a:rPr>
              <a:t>the bargain!" (his hand was cold and wet). </a:t>
            </a:r>
            <a:r>
              <a:rPr dirty="0" sz="1450" spc="-45">
                <a:latin typeface="Times New Roman"/>
                <a:cs typeface="Times New Roman"/>
              </a:rPr>
              <a:t>"You </a:t>
            </a:r>
            <a:r>
              <a:rPr dirty="0" sz="1450" spc="-10">
                <a:latin typeface="Times New Roman"/>
                <a:cs typeface="Times New Roman"/>
              </a:rPr>
              <a:t>little know in  what </a:t>
            </a:r>
            <a:r>
              <a:rPr dirty="0" sz="1450" spc="-5">
                <a:latin typeface="Times New Roman"/>
                <a:cs typeface="Times New Roman"/>
              </a:rPr>
              <a:t>a </a:t>
            </a:r>
            <a:r>
              <a:rPr dirty="0" sz="1450" spc="-10">
                <a:latin typeface="Times New Roman"/>
                <a:cs typeface="Times New Roman"/>
              </a:rPr>
              <a:t>company </a:t>
            </a:r>
            <a:r>
              <a:rPr dirty="0" sz="1450" spc="-5">
                <a:latin typeface="Times New Roman"/>
                <a:cs typeface="Times New Roman"/>
              </a:rPr>
              <a:t>you </a:t>
            </a:r>
            <a:r>
              <a:rPr dirty="0" sz="1450" spc="-10">
                <a:latin typeface="Times New Roman"/>
                <a:cs typeface="Times New Roman"/>
              </a:rPr>
              <a:t>will begin the march! </a:t>
            </a:r>
            <a:r>
              <a:rPr dirty="0" sz="1450" spc="-60">
                <a:latin typeface="Times New Roman"/>
                <a:cs typeface="Times New Roman"/>
              </a:rPr>
              <a:t>You </a:t>
            </a:r>
            <a:r>
              <a:rPr dirty="0" sz="1450" spc="-10">
                <a:latin typeface="Times New Roman"/>
                <a:cs typeface="Times New Roman"/>
              </a:rPr>
              <a:t>little know in what </a:t>
            </a:r>
            <a:r>
              <a:rPr dirty="0" sz="1450" spc="-5">
                <a:latin typeface="Times New Roman"/>
                <a:cs typeface="Times New Roman"/>
              </a:rPr>
              <a:t>a </a:t>
            </a:r>
            <a:r>
              <a:rPr dirty="0" sz="1450" spc="-10">
                <a:latin typeface="Times New Roman"/>
                <a:cs typeface="Times New Roman"/>
              </a:rPr>
              <a:t>happy  moment for yourselves </a:t>
            </a:r>
            <a:r>
              <a:rPr dirty="0" sz="1450" spc="-5">
                <a:latin typeface="Times New Roman"/>
                <a:cs typeface="Times New Roman"/>
              </a:rPr>
              <a:t>you </a:t>
            </a:r>
            <a:r>
              <a:rPr dirty="0" sz="1450" spc="-10">
                <a:latin typeface="Times New Roman"/>
                <a:cs typeface="Times New Roman"/>
              </a:rPr>
              <a:t>partook </a:t>
            </a:r>
            <a:r>
              <a:rPr dirty="0" sz="1450" spc="-5">
                <a:latin typeface="Times New Roman"/>
                <a:cs typeface="Times New Roman"/>
              </a:rPr>
              <a:t>of </a:t>
            </a:r>
            <a:r>
              <a:rPr dirty="0" sz="1450" spc="-10">
                <a:latin typeface="Times New Roman"/>
                <a:cs typeface="Times New Roman"/>
              </a:rPr>
              <a:t>my cream tarts! </a:t>
            </a:r>
            <a:r>
              <a:rPr dirty="0" sz="1450" spc="-5">
                <a:latin typeface="Times New Roman"/>
                <a:cs typeface="Times New Roman"/>
              </a:rPr>
              <a:t>I </a:t>
            </a:r>
            <a:r>
              <a:rPr dirty="0" sz="1450" spc="-10">
                <a:latin typeface="Times New Roman"/>
                <a:cs typeface="Times New Roman"/>
              </a:rPr>
              <a:t>am only </a:t>
            </a:r>
            <a:r>
              <a:rPr dirty="0" sz="1450" spc="-5">
                <a:latin typeface="Times New Roman"/>
                <a:cs typeface="Times New Roman"/>
              </a:rPr>
              <a:t>a </a:t>
            </a:r>
            <a:r>
              <a:rPr dirty="0" sz="1450" spc="-10">
                <a:latin typeface="Times New Roman"/>
                <a:cs typeface="Times New Roman"/>
              </a:rPr>
              <a:t>unit, </a:t>
            </a:r>
            <a:r>
              <a:rPr dirty="0" sz="1450" spc="-5">
                <a:latin typeface="Times New Roman"/>
                <a:cs typeface="Times New Roman"/>
              </a:rPr>
              <a:t>but I  </a:t>
            </a:r>
            <a:r>
              <a:rPr dirty="0" sz="1450" spc="-10">
                <a:latin typeface="Times New Roman"/>
                <a:cs typeface="Times New Roman"/>
              </a:rPr>
              <a:t>am </a:t>
            </a:r>
            <a:r>
              <a:rPr dirty="0" sz="1450" spc="-5">
                <a:latin typeface="Times New Roman"/>
                <a:cs typeface="Times New Roman"/>
              </a:rPr>
              <a:t>a unit </a:t>
            </a:r>
            <a:r>
              <a:rPr dirty="0" sz="1450" spc="-10">
                <a:latin typeface="Times New Roman"/>
                <a:cs typeface="Times New Roman"/>
              </a:rPr>
              <a:t>in an </a:t>
            </a:r>
            <a:r>
              <a:rPr dirty="0" sz="1450" spc="-30">
                <a:latin typeface="Times New Roman"/>
                <a:cs typeface="Times New Roman"/>
              </a:rPr>
              <a:t>army. </a:t>
            </a:r>
            <a:r>
              <a:rPr dirty="0" sz="1450" spc="-5">
                <a:latin typeface="Times New Roman"/>
                <a:cs typeface="Times New Roman"/>
              </a:rPr>
              <a:t>I </a:t>
            </a:r>
            <a:r>
              <a:rPr dirty="0" sz="1450" spc="-10">
                <a:latin typeface="Times New Roman"/>
                <a:cs typeface="Times New Roman"/>
              </a:rPr>
              <a:t>know Death's private </a:t>
            </a:r>
            <a:r>
              <a:rPr dirty="0" sz="1450" spc="-25">
                <a:latin typeface="Times New Roman"/>
                <a:cs typeface="Times New Roman"/>
              </a:rPr>
              <a:t>door.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one of </a:t>
            </a:r>
            <a:r>
              <a:rPr dirty="0" sz="1450" spc="-10">
                <a:latin typeface="Times New Roman"/>
                <a:cs typeface="Times New Roman"/>
              </a:rPr>
              <a:t>his familiars,  and can show </a:t>
            </a:r>
            <a:r>
              <a:rPr dirty="0" sz="1450" spc="-5">
                <a:latin typeface="Times New Roman"/>
                <a:cs typeface="Times New Roman"/>
              </a:rPr>
              <a:t>you </a:t>
            </a:r>
            <a:r>
              <a:rPr dirty="0" sz="1450" spc="-10">
                <a:latin typeface="Times New Roman"/>
                <a:cs typeface="Times New Roman"/>
              </a:rPr>
              <a:t>into eternity without ceremony and yet without</a:t>
            </a:r>
            <a:r>
              <a:rPr dirty="0" sz="1450" spc="100">
                <a:latin typeface="Times New Roman"/>
                <a:cs typeface="Times New Roman"/>
              </a:rPr>
              <a:t> </a:t>
            </a:r>
            <a:r>
              <a:rPr dirty="0" sz="1450" spc="-10">
                <a:latin typeface="Times New Roman"/>
                <a:cs typeface="Times New Roman"/>
              </a:rPr>
              <a:t>scandal."</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They called </a:t>
            </a:r>
            <a:r>
              <a:rPr dirty="0" sz="1450" spc="-5">
                <a:latin typeface="Times New Roman"/>
                <a:cs typeface="Times New Roman"/>
              </a:rPr>
              <a:t>upon </a:t>
            </a:r>
            <a:r>
              <a:rPr dirty="0" sz="1450" spc="-10">
                <a:latin typeface="Times New Roman"/>
                <a:cs typeface="Times New Roman"/>
              </a:rPr>
              <a:t>him eagerly to explain his</a:t>
            </a:r>
            <a:r>
              <a:rPr dirty="0" sz="1450" spc="25">
                <a:latin typeface="Times New Roman"/>
                <a:cs typeface="Times New Roman"/>
              </a:rPr>
              <a:t> </a:t>
            </a:r>
            <a:r>
              <a:rPr dirty="0" sz="1450" spc="-10">
                <a:latin typeface="Times New Roman"/>
                <a:cs typeface="Times New Roman"/>
              </a:rPr>
              <a:t>meaning.</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"Can </a:t>
            </a:r>
            <a:r>
              <a:rPr dirty="0" sz="1450" spc="-5">
                <a:latin typeface="Times New Roman"/>
                <a:cs typeface="Times New Roman"/>
              </a:rPr>
              <a:t>you </a:t>
            </a:r>
            <a:r>
              <a:rPr dirty="0" sz="1450" spc="-10">
                <a:latin typeface="Times New Roman"/>
                <a:cs typeface="Times New Roman"/>
              </a:rPr>
              <a:t>muster eighty </a:t>
            </a:r>
            <a:r>
              <a:rPr dirty="0" sz="1450" spc="-5">
                <a:latin typeface="Times New Roman"/>
                <a:cs typeface="Times New Roman"/>
              </a:rPr>
              <a:t>pounds </a:t>
            </a:r>
            <a:r>
              <a:rPr dirty="0" sz="1450" spc="-10">
                <a:latin typeface="Times New Roman"/>
                <a:cs typeface="Times New Roman"/>
              </a:rPr>
              <a:t>between you?" </a:t>
            </a:r>
            <a:r>
              <a:rPr dirty="0" sz="1450" spc="-5">
                <a:latin typeface="Times New Roman"/>
                <a:cs typeface="Times New Roman"/>
              </a:rPr>
              <a:t>he</a:t>
            </a:r>
            <a:r>
              <a:rPr dirty="0" sz="1450" spc="20">
                <a:latin typeface="Times New Roman"/>
                <a:cs typeface="Times New Roman"/>
              </a:rPr>
              <a:t> </a:t>
            </a:r>
            <a:r>
              <a:rPr dirty="0" sz="1450" spc="-10">
                <a:latin typeface="Times New Roman"/>
                <a:cs typeface="Times New Roman"/>
              </a:rPr>
              <a:t>demanded.</a:t>
            </a:r>
            <a:endParaRPr sz="1450">
              <a:latin typeface="Times New Roman"/>
              <a:cs typeface="Times New Roman"/>
            </a:endParaRPr>
          </a:p>
          <a:p>
            <a:pPr marL="12700" marR="12700">
              <a:lnSpc>
                <a:spcPts val="1730"/>
              </a:lnSpc>
              <a:spcBef>
                <a:spcPts val="920"/>
              </a:spcBef>
              <a:tabLst>
                <a:tab pos="861694" algn="l"/>
                <a:tab pos="2005330" algn="l"/>
                <a:tab pos="2834640" algn="l"/>
                <a:tab pos="3176270" algn="l"/>
                <a:tab pos="4264660" algn="l"/>
                <a:tab pos="4656455" algn="l"/>
                <a:tab pos="5292725" algn="l"/>
                <a:tab pos="5562600" algn="l"/>
              </a:tabLst>
            </a:pPr>
            <a:r>
              <a:rPr dirty="0" sz="1450" spc="-10">
                <a:latin typeface="Times New Roman"/>
                <a:cs typeface="Times New Roman"/>
              </a:rPr>
              <a:t>Geral</a:t>
            </a:r>
            <a:r>
              <a:rPr dirty="0" sz="1450" spc="-5">
                <a:latin typeface="Times New Roman"/>
                <a:cs typeface="Times New Roman"/>
              </a:rPr>
              <a:t>d</a:t>
            </a:r>
            <a:r>
              <a:rPr dirty="0" sz="1450" spc="-10">
                <a:latin typeface="Times New Roman"/>
                <a:cs typeface="Times New Roman"/>
              </a:rPr>
              <a:t>i</a:t>
            </a:r>
            <a:r>
              <a:rPr dirty="0" sz="1450" spc="-5">
                <a:latin typeface="Times New Roman"/>
                <a:cs typeface="Times New Roman"/>
              </a:rPr>
              <a:t>ne</a:t>
            </a:r>
            <a:r>
              <a:rPr dirty="0" sz="1450">
                <a:latin typeface="Times New Roman"/>
                <a:cs typeface="Times New Roman"/>
              </a:rPr>
              <a:t>	</a:t>
            </a:r>
            <a:r>
              <a:rPr dirty="0" sz="1450" spc="-5">
                <a:latin typeface="Times New Roman"/>
                <a:cs typeface="Times New Roman"/>
              </a:rPr>
              <a:t>o</a:t>
            </a:r>
            <a:r>
              <a:rPr dirty="0" sz="1450" spc="-10">
                <a:latin typeface="Times New Roman"/>
                <a:cs typeface="Times New Roman"/>
              </a:rPr>
              <a:t>ste</a:t>
            </a:r>
            <a:r>
              <a:rPr dirty="0" sz="1450" spc="-5">
                <a:latin typeface="Times New Roman"/>
                <a:cs typeface="Times New Roman"/>
              </a:rPr>
              <a:t>n</a:t>
            </a:r>
            <a:r>
              <a:rPr dirty="0" sz="1450" spc="-10">
                <a:latin typeface="Times New Roman"/>
                <a:cs typeface="Times New Roman"/>
              </a:rPr>
              <a:t>tati</a:t>
            </a:r>
            <a:r>
              <a:rPr dirty="0" sz="1450" spc="-5">
                <a:latin typeface="Times New Roman"/>
                <a:cs typeface="Times New Roman"/>
              </a:rPr>
              <a:t>ou</a:t>
            </a:r>
            <a:r>
              <a:rPr dirty="0" sz="1450" spc="-10">
                <a:latin typeface="Times New Roman"/>
                <a:cs typeface="Times New Roman"/>
              </a:rPr>
              <a:t>sl</a:t>
            </a:r>
            <a:r>
              <a:rPr dirty="0" sz="1450" spc="-5">
                <a:latin typeface="Times New Roman"/>
                <a:cs typeface="Times New Roman"/>
              </a:rPr>
              <a:t>y</a:t>
            </a:r>
            <a:r>
              <a:rPr dirty="0" sz="1450">
                <a:latin typeface="Times New Roman"/>
                <a:cs typeface="Times New Roman"/>
              </a:rPr>
              <a:t>	</a:t>
            </a:r>
            <a:r>
              <a:rPr dirty="0" sz="1450" spc="-10">
                <a:latin typeface="Times New Roman"/>
                <a:cs typeface="Times New Roman"/>
              </a:rPr>
              <a:t>c</a:t>
            </a:r>
            <a:r>
              <a:rPr dirty="0" sz="1450" spc="-5">
                <a:latin typeface="Times New Roman"/>
                <a:cs typeface="Times New Roman"/>
              </a:rPr>
              <a:t>on</a:t>
            </a:r>
            <a:r>
              <a:rPr dirty="0" sz="1450" spc="-10">
                <a:latin typeface="Times New Roman"/>
                <a:cs typeface="Times New Roman"/>
              </a:rPr>
              <a:t>s</a:t>
            </a:r>
            <a:r>
              <a:rPr dirty="0" sz="1450" spc="-5">
                <a:latin typeface="Times New Roman"/>
                <a:cs typeface="Times New Roman"/>
              </a:rPr>
              <a:t>u</a:t>
            </a:r>
            <a:r>
              <a:rPr dirty="0" sz="1450" spc="-10">
                <a:latin typeface="Times New Roman"/>
                <a:cs typeface="Times New Roman"/>
              </a:rPr>
              <a:t>lte</a:t>
            </a:r>
            <a:r>
              <a:rPr dirty="0" sz="1450" spc="-5">
                <a:latin typeface="Times New Roman"/>
                <a:cs typeface="Times New Roman"/>
              </a:rPr>
              <a:t>d</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i</a:t>
            </a:r>
            <a:r>
              <a:rPr dirty="0" sz="1450" spc="-5">
                <a:latin typeface="Times New Roman"/>
                <a:cs typeface="Times New Roman"/>
              </a:rPr>
              <a:t>s</a:t>
            </a:r>
            <a:r>
              <a:rPr dirty="0" sz="1450">
                <a:latin typeface="Times New Roman"/>
                <a:cs typeface="Times New Roman"/>
              </a:rPr>
              <a:t>	</a:t>
            </a:r>
            <a:r>
              <a:rPr dirty="0" sz="1450" spc="-5">
                <a:latin typeface="Times New Roman"/>
                <a:cs typeface="Times New Roman"/>
              </a:rPr>
              <a:t>po</a:t>
            </a:r>
            <a:r>
              <a:rPr dirty="0" sz="1450" spc="-10">
                <a:latin typeface="Times New Roman"/>
                <a:cs typeface="Times New Roman"/>
              </a:rPr>
              <a:t>c</a:t>
            </a:r>
            <a:r>
              <a:rPr dirty="0" sz="1450" spc="-5">
                <a:latin typeface="Times New Roman"/>
                <a:cs typeface="Times New Roman"/>
              </a:rPr>
              <a:t>k</a:t>
            </a:r>
            <a:r>
              <a:rPr dirty="0" sz="1450" spc="-10">
                <a:latin typeface="Times New Roman"/>
                <a:cs typeface="Times New Roman"/>
              </a:rPr>
              <a:t>et-</a:t>
            </a:r>
            <a:r>
              <a:rPr dirty="0" sz="1450" spc="-5">
                <a:latin typeface="Times New Roman"/>
                <a:cs typeface="Times New Roman"/>
              </a:rPr>
              <a:t>book,</a:t>
            </a:r>
            <a:r>
              <a:rPr dirty="0" sz="1450">
                <a:latin typeface="Times New Roman"/>
                <a:cs typeface="Times New Roman"/>
              </a:rPr>
              <a:t>	</a:t>
            </a:r>
            <a:r>
              <a:rPr dirty="0" sz="1450" spc="-10">
                <a:latin typeface="Times New Roman"/>
                <a:cs typeface="Times New Roman"/>
              </a:rPr>
              <a:t>a</a:t>
            </a:r>
            <a:r>
              <a:rPr dirty="0" sz="1450" spc="-5">
                <a:latin typeface="Times New Roman"/>
                <a:cs typeface="Times New Roman"/>
              </a:rPr>
              <a:t>nd</a:t>
            </a:r>
            <a:r>
              <a:rPr dirty="0" sz="1450">
                <a:latin typeface="Times New Roman"/>
                <a:cs typeface="Times New Roman"/>
              </a:rPr>
              <a:t>	</a:t>
            </a:r>
            <a:r>
              <a:rPr dirty="0" sz="1450" spc="-10">
                <a:latin typeface="Times New Roman"/>
                <a:cs typeface="Times New Roman"/>
              </a:rPr>
              <a:t>re</a:t>
            </a:r>
            <a:r>
              <a:rPr dirty="0" sz="1450" spc="-5">
                <a:latin typeface="Times New Roman"/>
                <a:cs typeface="Times New Roman"/>
              </a:rPr>
              <a:t>p</a:t>
            </a:r>
            <a:r>
              <a:rPr dirty="0" sz="1450" spc="-10">
                <a:latin typeface="Times New Roman"/>
                <a:cs typeface="Times New Roman"/>
              </a:rPr>
              <a:t>lie</a:t>
            </a:r>
            <a:r>
              <a:rPr dirty="0" sz="1450" spc="-5">
                <a:latin typeface="Times New Roman"/>
                <a:cs typeface="Times New Roman"/>
              </a:rPr>
              <a:t>d</a:t>
            </a:r>
            <a:r>
              <a:rPr dirty="0" sz="1450">
                <a:latin typeface="Times New Roman"/>
                <a:cs typeface="Times New Roman"/>
              </a:rPr>
              <a:t>	</a:t>
            </a:r>
            <a:r>
              <a:rPr dirty="0" sz="1450" spc="-10">
                <a:latin typeface="Times New Roman"/>
                <a:cs typeface="Times New Roman"/>
              </a:rPr>
              <a:t>i</a:t>
            </a:r>
            <a:r>
              <a:rPr dirty="0" sz="1450" spc="-5">
                <a:latin typeface="Times New Roman"/>
                <a:cs typeface="Times New Roman"/>
              </a:rPr>
              <a:t>n</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he  </a:t>
            </a:r>
            <a:r>
              <a:rPr dirty="0" sz="1450" spc="-10">
                <a:latin typeface="Times New Roman"/>
                <a:cs typeface="Times New Roman"/>
              </a:rPr>
              <a:t>affirmative.</a:t>
            </a:r>
            <a:endParaRPr sz="1450">
              <a:latin typeface="Times New Roman"/>
              <a:cs typeface="Times New Roman"/>
            </a:endParaRPr>
          </a:p>
          <a:p>
            <a:pPr marL="12700" marR="6985">
              <a:lnSpc>
                <a:spcPts val="1730"/>
              </a:lnSpc>
              <a:spcBef>
                <a:spcPts val="860"/>
              </a:spcBef>
            </a:pPr>
            <a:r>
              <a:rPr dirty="0" sz="1450" spc="-10">
                <a:latin typeface="Times New Roman"/>
                <a:cs typeface="Times New Roman"/>
              </a:rPr>
              <a:t>"Fortunate beings!" cried the </a:t>
            </a:r>
            <a:r>
              <a:rPr dirty="0" sz="1450" spc="-5">
                <a:latin typeface="Times New Roman"/>
                <a:cs typeface="Times New Roman"/>
              </a:rPr>
              <a:t>young </a:t>
            </a:r>
            <a:r>
              <a:rPr dirty="0" sz="1450" spc="-10">
                <a:latin typeface="Times New Roman"/>
                <a:cs typeface="Times New Roman"/>
              </a:rPr>
              <a:t>man. "Forty </a:t>
            </a:r>
            <a:r>
              <a:rPr dirty="0" sz="1450" spc="-5">
                <a:latin typeface="Times New Roman"/>
                <a:cs typeface="Times New Roman"/>
              </a:rPr>
              <a:t>pounds </a:t>
            </a:r>
            <a:r>
              <a:rPr dirty="0" sz="1450" spc="-10">
                <a:latin typeface="Times New Roman"/>
                <a:cs typeface="Times New Roman"/>
              </a:rPr>
              <a:t>is the entry money </a:t>
            </a:r>
            <a:r>
              <a:rPr dirty="0" sz="1450" spc="-5">
                <a:latin typeface="Times New Roman"/>
                <a:cs typeface="Times New Roman"/>
              </a:rPr>
              <a:t>of  </a:t>
            </a:r>
            <a:r>
              <a:rPr dirty="0" sz="1450" spc="-10">
                <a:latin typeface="Times New Roman"/>
                <a:cs typeface="Times New Roman"/>
              </a:rPr>
              <a:t>the Suicide</a:t>
            </a:r>
            <a:r>
              <a:rPr dirty="0" sz="1450" spc="-5">
                <a:latin typeface="Times New Roman"/>
                <a:cs typeface="Times New Roman"/>
              </a:rPr>
              <a:t> </a:t>
            </a:r>
            <a:r>
              <a:rPr dirty="0" sz="1450" spc="-10">
                <a:latin typeface="Times New Roman"/>
                <a:cs typeface="Times New Roman"/>
              </a:rPr>
              <a:t>Club."</a:t>
            </a:r>
            <a:endParaRPr sz="1450">
              <a:latin typeface="Times New Roman"/>
              <a:cs typeface="Times New Roman"/>
            </a:endParaRPr>
          </a:p>
          <a:p>
            <a:pPr marL="12700">
              <a:lnSpc>
                <a:spcPct val="100000"/>
              </a:lnSpc>
              <a:spcBef>
                <a:spcPts val="795"/>
              </a:spcBef>
            </a:pPr>
            <a:r>
              <a:rPr dirty="0" sz="1450" spc="-10">
                <a:latin typeface="Times New Roman"/>
                <a:cs typeface="Times New Roman"/>
              </a:rPr>
              <a:t>"The Suicide Club," said the Prince, </a:t>
            </a:r>
            <a:r>
              <a:rPr dirty="0" sz="1450" spc="-30">
                <a:latin typeface="Times New Roman"/>
                <a:cs typeface="Times New Roman"/>
              </a:rPr>
              <a:t>"why, </a:t>
            </a:r>
            <a:r>
              <a:rPr dirty="0" sz="1450" spc="-10">
                <a:latin typeface="Times New Roman"/>
                <a:cs typeface="Times New Roman"/>
              </a:rPr>
              <a:t>what the devil is</a:t>
            </a:r>
            <a:r>
              <a:rPr dirty="0" sz="1450" spc="95">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6440" cy="946467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question for </a:t>
            </a:r>
            <a:r>
              <a:rPr dirty="0" sz="1450" spc="-5">
                <a:latin typeface="Times New Roman"/>
                <a:cs typeface="Times New Roman"/>
              </a:rPr>
              <a:t>a </a:t>
            </a:r>
            <a:r>
              <a:rPr dirty="0" sz="1450" spc="-10">
                <a:latin typeface="Times New Roman"/>
                <a:cs typeface="Times New Roman"/>
              </a:rPr>
              <a:t>question: Do </a:t>
            </a:r>
            <a:r>
              <a:rPr dirty="0" sz="1450" spc="-5">
                <a:latin typeface="Times New Roman"/>
                <a:cs typeface="Times New Roman"/>
              </a:rPr>
              <a:t>you </a:t>
            </a:r>
            <a:r>
              <a:rPr dirty="0" sz="1450" spc="-10">
                <a:latin typeface="Times New Roman"/>
                <a:cs typeface="Times New Roman"/>
              </a:rPr>
              <a:t>know lady</a:t>
            </a:r>
            <a:r>
              <a:rPr dirty="0" sz="1450" spc="25">
                <a:latin typeface="Times New Roman"/>
                <a:cs typeface="Times New Roman"/>
              </a:rPr>
              <a:t> </a:t>
            </a:r>
            <a:r>
              <a:rPr dirty="0" sz="1450" spc="-25">
                <a:latin typeface="Times New Roman"/>
                <a:cs typeface="Times New Roman"/>
              </a:rPr>
              <a:t>Vandeleur?"</a:t>
            </a:r>
            <a:endParaRPr sz="1450">
              <a:latin typeface="Times New Roman"/>
              <a:cs typeface="Times New Roman"/>
            </a:endParaRPr>
          </a:p>
          <a:p>
            <a:pPr marL="12700" marR="558800">
              <a:lnSpc>
                <a:spcPct val="149000"/>
              </a:lnSpc>
            </a:pPr>
            <a:r>
              <a:rPr dirty="0" sz="1450" spc="-10">
                <a:latin typeface="Times New Roman"/>
                <a:cs typeface="Times New Roman"/>
              </a:rPr>
              <a:t>"I am her private </a:t>
            </a:r>
            <a:r>
              <a:rPr dirty="0" sz="1450" spc="-20">
                <a:latin typeface="Times New Roman"/>
                <a:cs typeface="Times New Roman"/>
              </a:rPr>
              <a:t>secretary," </a:t>
            </a:r>
            <a:r>
              <a:rPr dirty="0" sz="1450" spc="-10">
                <a:latin typeface="Times New Roman"/>
                <a:cs typeface="Times New Roman"/>
              </a:rPr>
              <a:t>replied Harry with </a:t>
            </a:r>
            <a:r>
              <a:rPr dirty="0" sz="1450" spc="-5">
                <a:latin typeface="Times New Roman"/>
                <a:cs typeface="Times New Roman"/>
              </a:rPr>
              <a:t>a </a:t>
            </a:r>
            <a:r>
              <a:rPr dirty="0" sz="1450" spc="-10">
                <a:latin typeface="Times New Roman"/>
                <a:cs typeface="Times New Roman"/>
              </a:rPr>
              <a:t>glow </a:t>
            </a:r>
            <a:r>
              <a:rPr dirty="0" sz="1450" spc="-5">
                <a:latin typeface="Times New Roman"/>
                <a:cs typeface="Times New Roman"/>
              </a:rPr>
              <a:t>of </a:t>
            </a:r>
            <a:r>
              <a:rPr dirty="0" sz="1450" spc="-10">
                <a:latin typeface="Times New Roman"/>
                <a:cs typeface="Times New Roman"/>
              </a:rPr>
              <a:t>modest pride.  "She is </a:t>
            </a:r>
            <a:r>
              <a:rPr dirty="0" sz="1450" spc="-20">
                <a:latin typeface="Times New Roman"/>
                <a:cs typeface="Times New Roman"/>
              </a:rPr>
              <a:t>pretty, </a:t>
            </a:r>
            <a:r>
              <a:rPr dirty="0" sz="1450" spc="-10">
                <a:latin typeface="Times New Roman"/>
                <a:cs typeface="Times New Roman"/>
              </a:rPr>
              <a:t>is she not?" pursued the</a:t>
            </a:r>
            <a:r>
              <a:rPr dirty="0" sz="1450" spc="40">
                <a:latin typeface="Times New Roman"/>
                <a:cs typeface="Times New Roman"/>
              </a:rPr>
              <a:t> </a:t>
            </a:r>
            <a:r>
              <a:rPr dirty="0" sz="1450" spc="-10">
                <a:latin typeface="Times New Roman"/>
                <a:cs typeface="Times New Roman"/>
              </a:rPr>
              <a:t>servant.</a:t>
            </a:r>
            <a:endParaRPr sz="1450">
              <a:latin typeface="Times New Roman"/>
              <a:cs typeface="Times New Roman"/>
            </a:endParaRPr>
          </a:p>
          <a:p>
            <a:pPr marL="12700" marR="8890">
              <a:lnSpc>
                <a:spcPts val="1730"/>
              </a:lnSpc>
              <a:spcBef>
                <a:spcPts val="915"/>
              </a:spcBef>
            </a:pPr>
            <a:r>
              <a:rPr dirty="0" sz="1450" spc="-10">
                <a:latin typeface="Times New Roman"/>
                <a:cs typeface="Times New Roman"/>
              </a:rPr>
              <a:t>"Oh, beautiful!" cried Harry; "wonderfully </a:t>
            </a:r>
            <a:r>
              <a:rPr dirty="0" sz="1450" spc="-20">
                <a:latin typeface="Times New Roman"/>
                <a:cs typeface="Times New Roman"/>
              </a:rPr>
              <a:t>lovely,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less </a:t>
            </a:r>
            <a:r>
              <a:rPr dirty="0" sz="1450" spc="-5">
                <a:latin typeface="Times New Roman"/>
                <a:cs typeface="Times New Roman"/>
              </a:rPr>
              <a:t>good </a:t>
            </a:r>
            <a:r>
              <a:rPr dirty="0" sz="1450" spc="-10">
                <a:latin typeface="Times New Roman"/>
                <a:cs typeface="Times New Roman"/>
              </a:rPr>
              <a:t>and  kind!"</a:t>
            </a:r>
            <a:endParaRPr sz="1450">
              <a:latin typeface="Times New Roman"/>
              <a:cs typeface="Times New Roman"/>
            </a:endParaRPr>
          </a:p>
          <a:p>
            <a:pPr marL="12700" marR="12065">
              <a:lnSpc>
                <a:spcPts val="1730"/>
              </a:lnSpc>
              <a:spcBef>
                <a:spcPts val="865"/>
              </a:spcBef>
            </a:pPr>
            <a:r>
              <a:rPr dirty="0" sz="1450" spc="-45">
                <a:latin typeface="Times New Roman"/>
                <a:cs typeface="Times New Roman"/>
              </a:rPr>
              <a:t>"You </a:t>
            </a:r>
            <a:r>
              <a:rPr dirty="0" sz="1450" spc="-10">
                <a:latin typeface="Times New Roman"/>
                <a:cs typeface="Times New Roman"/>
              </a:rPr>
              <a:t>look kind enough yourself," she retorted; "and </a:t>
            </a:r>
            <a:r>
              <a:rPr dirty="0" sz="1450" spc="-5">
                <a:latin typeface="Times New Roman"/>
                <a:cs typeface="Times New Roman"/>
              </a:rPr>
              <a:t>I </a:t>
            </a:r>
            <a:r>
              <a:rPr dirty="0" sz="1450" spc="-10">
                <a:latin typeface="Times New Roman"/>
                <a:cs typeface="Times New Roman"/>
              </a:rPr>
              <a:t>wager </a:t>
            </a:r>
            <a:r>
              <a:rPr dirty="0" sz="1450" spc="-5">
                <a:latin typeface="Times New Roman"/>
                <a:cs typeface="Times New Roman"/>
              </a:rPr>
              <a:t>you </a:t>
            </a:r>
            <a:r>
              <a:rPr dirty="0" sz="1450" spc="-10">
                <a:latin typeface="Times New Roman"/>
                <a:cs typeface="Times New Roman"/>
              </a:rPr>
              <a:t>are worth </a:t>
            </a:r>
            <a:r>
              <a:rPr dirty="0" sz="1450" spc="-5">
                <a:latin typeface="Times New Roman"/>
                <a:cs typeface="Times New Roman"/>
              </a:rPr>
              <a:t>a  </a:t>
            </a:r>
            <a:r>
              <a:rPr dirty="0" sz="1450" spc="-10">
                <a:latin typeface="Times New Roman"/>
                <a:cs typeface="Times New Roman"/>
              </a:rPr>
              <a:t>dozen Lady</a:t>
            </a:r>
            <a:r>
              <a:rPr dirty="0" sz="1450" spc="-5">
                <a:latin typeface="Times New Roman"/>
                <a:cs typeface="Times New Roman"/>
              </a:rPr>
              <a:t> </a:t>
            </a:r>
            <a:r>
              <a:rPr dirty="0" sz="1450" spc="-25">
                <a:latin typeface="Times New Roman"/>
                <a:cs typeface="Times New Roman"/>
              </a:rPr>
              <a:t>Vandeleurs."</a:t>
            </a:r>
            <a:endParaRPr sz="1450">
              <a:latin typeface="Times New Roman"/>
              <a:cs typeface="Times New Roman"/>
            </a:endParaRPr>
          </a:p>
          <a:p>
            <a:pPr marL="12700">
              <a:lnSpc>
                <a:spcPct val="100000"/>
              </a:lnSpc>
              <a:spcBef>
                <a:spcPts val="795"/>
              </a:spcBef>
            </a:pPr>
            <a:r>
              <a:rPr dirty="0" sz="1450" spc="-10">
                <a:latin typeface="Times New Roman"/>
                <a:cs typeface="Times New Roman"/>
              </a:rPr>
              <a:t>Harry was properly</a:t>
            </a:r>
            <a:r>
              <a:rPr dirty="0" sz="1450">
                <a:latin typeface="Times New Roman"/>
                <a:cs typeface="Times New Roman"/>
              </a:rPr>
              <a:t> </a:t>
            </a:r>
            <a:r>
              <a:rPr dirty="0" sz="1450" spc="-10">
                <a:latin typeface="Times New Roman"/>
                <a:cs typeface="Times New Roman"/>
              </a:rPr>
              <a:t>scandalised.</a:t>
            </a:r>
            <a:endParaRPr sz="1450">
              <a:latin typeface="Times New Roman"/>
              <a:cs typeface="Times New Roman"/>
            </a:endParaRPr>
          </a:p>
          <a:p>
            <a:pPr marL="12700">
              <a:lnSpc>
                <a:spcPct val="100000"/>
              </a:lnSpc>
              <a:spcBef>
                <a:spcPts val="850"/>
              </a:spcBef>
            </a:pPr>
            <a:r>
              <a:rPr dirty="0" sz="1450" spc="-10">
                <a:latin typeface="Times New Roman"/>
                <a:cs typeface="Times New Roman"/>
              </a:rPr>
              <a:t>"I!" </a:t>
            </a:r>
            <a:r>
              <a:rPr dirty="0" sz="1450" spc="-5">
                <a:latin typeface="Times New Roman"/>
                <a:cs typeface="Times New Roman"/>
              </a:rPr>
              <a:t>he </a:t>
            </a:r>
            <a:r>
              <a:rPr dirty="0" sz="1450" spc="-10">
                <a:latin typeface="Times New Roman"/>
                <a:cs typeface="Times New Roman"/>
              </a:rPr>
              <a:t>cried. "I am only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secretary!"</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mean that for me?" said the girl. "Because </a:t>
            </a:r>
            <a:r>
              <a:rPr dirty="0" sz="1450" spc="-5">
                <a:latin typeface="Times New Roman"/>
                <a:cs typeface="Times New Roman"/>
              </a:rPr>
              <a:t>I </a:t>
            </a:r>
            <a:r>
              <a:rPr dirty="0" sz="1450" spc="-10">
                <a:latin typeface="Times New Roman"/>
                <a:cs typeface="Times New Roman"/>
              </a:rPr>
              <a:t>am only </a:t>
            </a:r>
            <a:r>
              <a:rPr dirty="0" sz="1450" spc="-5">
                <a:latin typeface="Times New Roman"/>
                <a:cs typeface="Times New Roman"/>
              </a:rPr>
              <a:t>a </a:t>
            </a:r>
            <a:r>
              <a:rPr dirty="0" sz="1450" spc="-10">
                <a:latin typeface="Times New Roman"/>
                <a:cs typeface="Times New Roman"/>
              </a:rPr>
              <a:t>housemaid, if  </a:t>
            </a:r>
            <a:r>
              <a:rPr dirty="0" sz="1450" spc="-5">
                <a:latin typeface="Times New Roman"/>
                <a:cs typeface="Times New Roman"/>
              </a:rPr>
              <a:t>you </a:t>
            </a:r>
            <a:r>
              <a:rPr dirty="0" sz="1450" spc="-10">
                <a:latin typeface="Times New Roman"/>
                <a:cs typeface="Times New Roman"/>
              </a:rPr>
              <a:t>please." And then, relenting at the sight </a:t>
            </a:r>
            <a:r>
              <a:rPr dirty="0" sz="1450" spc="-5">
                <a:latin typeface="Times New Roman"/>
                <a:cs typeface="Times New Roman"/>
              </a:rPr>
              <a:t>of </a:t>
            </a:r>
            <a:r>
              <a:rPr dirty="0" sz="1450" spc="-10">
                <a:latin typeface="Times New Roman"/>
                <a:cs typeface="Times New Roman"/>
              </a:rPr>
              <a:t>Harry's </a:t>
            </a:r>
            <a:r>
              <a:rPr dirty="0" sz="1450" spc="-5">
                <a:latin typeface="Times New Roman"/>
                <a:cs typeface="Times New Roman"/>
              </a:rPr>
              <a:t>obvious </a:t>
            </a:r>
            <a:r>
              <a:rPr dirty="0" sz="1450" spc="-10">
                <a:latin typeface="Times New Roman"/>
                <a:cs typeface="Times New Roman"/>
              </a:rPr>
              <a:t>confusion, "I  know </a:t>
            </a:r>
            <a:r>
              <a:rPr dirty="0" sz="1450" spc="-5">
                <a:latin typeface="Times New Roman"/>
                <a:cs typeface="Times New Roman"/>
              </a:rPr>
              <a:t>you </a:t>
            </a:r>
            <a:r>
              <a:rPr dirty="0" sz="1450" spc="-10">
                <a:latin typeface="Times New Roman"/>
                <a:cs typeface="Times New Roman"/>
              </a:rPr>
              <a:t>mean nothing </a:t>
            </a:r>
            <a:r>
              <a:rPr dirty="0" sz="1450" spc="-5">
                <a:latin typeface="Times New Roman"/>
                <a:cs typeface="Times New Roman"/>
              </a:rPr>
              <a:t>of </a:t>
            </a:r>
            <a:r>
              <a:rPr dirty="0" sz="1450" spc="-10">
                <a:latin typeface="Times New Roman"/>
                <a:cs typeface="Times New Roman"/>
              </a:rPr>
              <a:t>the sort," she added; "and </a:t>
            </a:r>
            <a:r>
              <a:rPr dirty="0" sz="1450" spc="-5">
                <a:latin typeface="Times New Roman"/>
                <a:cs typeface="Times New Roman"/>
              </a:rPr>
              <a:t>I </a:t>
            </a:r>
            <a:r>
              <a:rPr dirty="0" sz="1450" spc="-10">
                <a:latin typeface="Times New Roman"/>
                <a:cs typeface="Times New Roman"/>
              </a:rPr>
              <a:t>like </a:t>
            </a:r>
            <a:r>
              <a:rPr dirty="0" sz="1450" spc="-5">
                <a:latin typeface="Times New Roman"/>
                <a:cs typeface="Times New Roman"/>
              </a:rPr>
              <a:t>your </a:t>
            </a:r>
            <a:r>
              <a:rPr dirty="0" sz="1450" spc="-10">
                <a:latin typeface="Times New Roman"/>
                <a:cs typeface="Times New Roman"/>
              </a:rPr>
              <a:t>looks; </a:t>
            </a:r>
            <a:r>
              <a:rPr dirty="0" sz="1450" spc="-5">
                <a:latin typeface="Times New Roman"/>
                <a:cs typeface="Times New Roman"/>
              </a:rPr>
              <a:t>but I  </a:t>
            </a:r>
            <a:r>
              <a:rPr dirty="0" sz="1450" spc="-10">
                <a:latin typeface="Times New Roman"/>
                <a:cs typeface="Times New Roman"/>
              </a:rPr>
              <a:t>think nothing </a:t>
            </a:r>
            <a:r>
              <a:rPr dirty="0" sz="1450" spc="-5">
                <a:latin typeface="Times New Roman"/>
                <a:cs typeface="Times New Roman"/>
              </a:rPr>
              <a:t>of your </a:t>
            </a:r>
            <a:r>
              <a:rPr dirty="0" sz="1450" spc="-10">
                <a:latin typeface="Times New Roman"/>
                <a:cs typeface="Times New Roman"/>
              </a:rPr>
              <a:t>Lady </a:t>
            </a:r>
            <a:r>
              <a:rPr dirty="0" sz="1450" spc="-35">
                <a:latin typeface="Times New Roman"/>
                <a:cs typeface="Times New Roman"/>
              </a:rPr>
              <a:t>Vandeleur. </a:t>
            </a:r>
            <a:r>
              <a:rPr dirty="0" sz="1450" spc="-10">
                <a:latin typeface="Times New Roman"/>
                <a:cs typeface="Times New Roman"/>
              </a:rPr>
              <a:t>Oh, these mistresses!" she cried. </a:t>
            </a:r>
            <a:r>
              <a:rPr dirty="0" sz="1450" spc="-45">
                <a:latin typeface="Times New Roman"/>
                <a:cs typeface="Times New Roman"/>
              </a:rPr>
              <a:t>"To </a:t>
            </a:r>
            <a:r>
              <a:rPr dirty="0" sz="1450" spc="270">
                <a:latin typeface="Times New Roman"/>
                <a:cs typeface="Times New Roman"/>
              </a:rPr>
              <a:t> </a:t>
            </a:r>
            <a:r>
              <a:rPr dirty="0" sz="1450" spc="-10">
                <a:latin typeface="Times New Roman"/>
                <a:cs typeface="Times New Roman"/>
              </a:rPr>
              <a:t>send </a:t>
            </a:r>
            <a:r>
              <a:rPr dirty="0" sz="1450" spc="-5">
                <a:latin typeface="Times New Roman"/>
                <a:cs typeface="Times New Roman"/>
              </a:rPr>
              <a:t>out a </a:t>
            </a:r>
            <a:r>
              <a:rPr dirty="0" sz="1450" spc="-10">
                <a:latin typeface="Times New Roman"/>
                <a:cs typeface="Times New Roman"/>
              </a:rPr>
              <a:t>real gentleman like </a:t>
            </a:r>
            <a:r>
              <a:rPr dirty="0" sz="1450" spc="-5">
                <a:latin typeface="Times New Roman"/>
                <a:cs typeface="Times New Roman"/>
              </a:rPr>
              <a:t>you -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bandbox </a:t>
            </a:r>
            <a:r>
              <a:rPr dirty="0" sz="1450" spc="-5">
                <a:latin typeface="Times New Roman"/>
                <a:cs typeface="Times New Roman"/>
              </a:rPr>
              <a:t>- </a:t>
            </a:r>
            <a:r>
              <a:rPr dirty="0" sz="1450" spc="-10">
                <a:latin typeface="Times New Roman"/>
                <a:cs typeface="Times New Roman"/>
              </a:rPr>
              <a:t>in broad</a:t>
            </a:r>
            <a:r>
              <a:rPr dirty="0" sz="1450" spc="55">
                <a:latin typeface="Times New Roman"/>
                <a:cs typeface="Times New Roman"/>
              </a:rPr>
              <a:t> </a:t>
            </a:r>
            <a:r>
              <a:rPr dirty="0" sz="1450" spc="-10">
                <a:latin typeface="Times New Roman"/>
                <a:cs typeface="Times New Roman"/>
              </a:rPr>
              <a:t>day!"</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During this talk they had remained in their original positions </a:t>
            </a:r>
            <a:r>
              <a:rPr dirty="0" sz="1450" spc="-5">
                <a:latin typeface="Times New Roman"/>
                <a:cs typeface="Times New Roman"/>
              </a:rPr>
              <a:t>- </a:t>
            </a:r>
            <a:r>
              <a:rPr dirty="0" sz="1450" spc="-10">
                <a:latin typeface="Times New Roman"/>
                <a:cs typeface="Times New Roman"/>
              </a:rPr>
              <a:t>she </a:t>
            </a:r>
            <a:r>
              <a:rPr dirty="0" sz="1450" spc="-5">
                <a:latin typeface="Times New Roman"/>
                <a:cs typeface="Times New Roman"/>
              </a:rPr>
              <a:t>on </a:t>
            </a:r>
            <a:r>
              <a:rPr dirty="0" sz="1450" spc="-10">
                <a:latin typeface="Times New Roman"/>
                <a:cs typeface="Times New Roman"/>
              </a:rPr>
              <a:t>the  doorstep, </a:t>
            </a:r>
            <a:r>
              <a:rPr dirty="0" sz="1450" spc="-5">
                <a:latin typeface="Times New Roman"/>
                <a:cs typeface="Times New Roman"/>
              </a:rPr>
              <a:t>he on </a:t>
            </a:r>
            <a:r>
              <a:rPr dirty="0" sz="1450" spc="-10">
                <a:latin typeface="Times New Roman"/>
                <a:cs typeface="Times New Roman"/>
              </a:rPr>
              <a:t>the side-walk, bareheaded for the sake </a:t>
            </a:r>
            <a:r>
              <a:rPr dirty="0" sz="1450" spc="-5">
                <a:latin typeface="Times New Roman"/>
                <a:cs typeface="Times New Roman"/>
              </a:rPr>
              <a:t>of </a:t>
            </a:r>
            <a:r>
              <a:rPr dirty="0" sz="1450" spc="-10">
                <a:latin typeface="Times New Roman"/>
                <a:cs typeface="Times New Roman"/>
              </a:rPr>
              <a:t>coolness, and with  the bandbox </a:t>
            </a:r>
            <a:r>
              <a:rPr dirty="0" sz="1450" spc="-5">
                <a:latin typeface="Times New Roman"/>
                <a:cs typeface="Times New Roman"/>
              </a:rPr>
              <a:t>on </a:t>
            </a:r>
            <a:r>
              <a:rPr dirty="0" sz="1450" spc="-10">
                <a:latin typeface="Times New Roman"/>
                <a:cs typeface="Times New Roman"/>
              </a:rPr>
              <a:t>his arm. But </a:t>
            </a:r>
            <a:r>
              <a:rPr dirty="0" sz="1450" spc="-5">
                <a:latin typeface="Times New Roman"/>
                <a:cs typeface="Times New Roman"/>
              </a:rPr>
              <a:t>upon </a:t>
            </a:r>
            <a:r>
              <a:rPr dirty="0" sz="1450" spc="-10">
                <a:latin typeface="Times New Roman"/>
                <a:cs typeface="Times New Roman"/>
              </a:rPr>
              <a:t>this last speech </a:t>
            </a:r>
            <a:r>
              <a:rPr dirty="0" sz="1450" spc="-25">
                <a:latin typeface="Times New Roman"/>
                <a:cs typeface="Times New Roman"/>
              </a:rPr>
              <a:t>Harry, </a:t>
            </a:r>
            <a:r>
              <a:rPr dirty="0" sz="1450" spc="-10">
                <a:latin typeface="Times New Roman"/>
                <a:cs typeface="Times New Roman"/>
              </a:rPr>
              <a:t>who was unable to  support such point-blank compliments to his appearance, </a:t>
            </a:r>
            <a:r>
              <a:rPr dirty="0" sz="1450" spc="-5">
                <a:latin typeface="Times New Roman"/>
                <a:cs typeface="Times New Roman"/>
              </a:rPr>
              <a:t>nor </a:t>
            </a:r>
            <a:r>
              <a:rPr dirty="0" sz="1450" spc="-10">
                <a:latin typeface="Times New Roman"/>
                <a:cs typeface="Times New Roman"/>
              </a:rPr>
              <a:t>the encouraging  look with which they were accompanied, began to change his attitude, and  glance from left to right in perturbation. In so doing </a:t>
            </a:r>
            <a:r>
              <a:rPr dirty="0" sz="1450" spc="-5">
                <a:latin typeface="Times New Roman"/>
                <a:cs typeface="Times New Roman"/>
              </a:rPr>
              <a:t>he </a:t>
            </a:r>
            <a:r>
              <a:rPr dirty="0" sz="1450" spc="-10">
                <a:latin typeface="Times New Roman"/>
                <a:cs typeface="Times New Roman"/>
              </a:rPr>
              <a:t>turned his face towards  the lower end </a:t>
            </a:r>
            <a:r>
              <a:rPr dirty="0" sz="1450" spc="-5">
                <a:latin typeface="Times New Roman"/>
                <a:cs typeface="Times New Roman"/>
              </a:rPr>
              <a:t>of </a:t>
            </a:r>
            <a:r>
              <a:rPr dirty="0" sz="1450" spc="-10">
                <a:latin typeface="Times New Roman"/>
                <a:cs typeface="Times New Roman"/>
              </a:rPr>
              <a:t>the lane, and there, to his indescribable </a:t>
            </a:r>
            <a:r>
              <a:rPr dirty="0" sz="1450" spc="-25">
                <a:latin typeface="Times New Roman"/>
                <a:cs typeface="Times New Roman"/>
              </a:rPr>
              <a:t>dismay, </a:t>
            </a:r>
            <a:r>
              <a:rPr dirty="0" sz="1450" spc="-10">
                <a:latin typeface="Times New Roman"/>
                <a:cs typeface="Times New Roman"/>
              </a:rPr>
              <a:t>his eyes  encountered those </a:t>
            </a:r>
            <a:r>
              <a:rPr dirty="0" sz="1450" spc="-5">
                <a:latin typeface="Times New Roman"/>
                <a:cs typeface="Times New Roman"/>
              </a:rPr>
              <a:t>of </a:t>
            </a:r>
            <a:r>
              <a:rPr dirty="0" sz="1450" spc="-10">
                <a:latin typeface="Times New Roman"/>
                <a:cs typeface="Times New Roman"/>
              </a:rPr>
              <a:t>General </a:t>
            </a:r>
            <a:r>
              <a:rPr dirty="0" sz="1450" spc="-35">
                <a:latin typeface="Times New Roman"/>
                <a:cs typeface="Times New Roman"/>
              </a:rPr>
              <a:t>Vandeleur. </a:t>
            </a:r>
            <a:r>
              <a:rPr dirty="0" sz="1450" spc="-10">
                <a:latin typeface="Times New Roman"/>
                <a:cs typeface="Times New Roman"/>
              </a:rPr>
              <a:t>The General, in </a:t>
            </a:r>
            <a:r>
              <a:rPr dirty="0" sz="1450" spc="-5">
                <a:latin typeface="Times New Roman"/>
                <a:cs typeface="Times New Roman"/>
              </a:rPr>
              <a:t>a </a:t>
            </a:r>
            <a:r>
              <a:rPr dirty="0" sz="1450" spc="-10">
                <a:latin typeface="Times New Roman"/>
                <a:cs typeface="Times New Roman"/>
              </a:rPr>
              <a:t>prodigious fluster  </a:t>
            </a:r>
            <a:r>
              <a:rPr dirty="0" sz="1450" spc="-5">
                <a:latin typeface="Times New Roman"/>
                <a:cs typeface="Times New Roman"/>
              </a:rPr>
              <a:t>of </a:t>
            </a:r>
            <a:r>
              <a:rPr dirty="0" sz="1450" spc="-10">
                <a:latin typeface="Times New Roman"/>
                <a:cs typeface="Times New Roman"/>
              </a:rPr>
              <a:t>heat, </a:t>
            </a:r>
            <a:r>
              <a:rPr dirty="0" sz="1450" spc="-25">
                <a:latin typeface="Times New Roman"/>
                <a:cs typeface="Times New Roman"/>
              </a:rPr>
              <a:t>hurry, </a:t>
            </a:r>
            <a:r>
              <a:rPr dirty="0" sz="1450" spc="-10">
                <a:latin typeface="Times New Roman"/>
                <a:cs typeface="Times New Roman"/>
              </a:rPr>
              <a:t>and indignation, had been scouring the streets in chase </a:t>
            </a:r>
            <a:r>
              <a:rPr dirty="0" sz="1450" spc="-5">
                <a:latin typeface="Times New Roman"/>
                <a:cs typeface="Times New Roman"/>
              </a:rPr>
              <a:t>of </a:t>
            </a:r>
            <a:r>
              <a:rPr dirty="0" sz="1450" spc="-10">
                <a:latin typeface="Times New Roman"/>
                <a:cs typeface="Times New Roman"/>
              </a:rPr>
              <a:t>his  brother-in-law; </a:t>
            </a:r>
            <a:r>
              <a:rPr dirty="0" sz="1450" spc="-5">
                <a:latin typeface="Times New Roman"/>
                <a:cs typeface="Times New Roman"/>
              </a:rPr>
              <a:t>but </a:t>
            </a:r>
            <a:r>
              <a:rPr dirty="0" sz="1450" spc="-10">
                <a:latin typeface="Times New Roman"/>
                <a:cs typeface="Times New Roman"/>
              </a:rPr>
              <a:t>so soon as </a:t>
            </a:r>
            <a:r>
              <a:rPr dirty="0" sz="1450" spc="-5">
                <a:latin typeface="Times New Roman"/>
                <a:cs typeface="Times New Roman"/>
              </a:rPr>
              <a:t>he </a:t>
            </a:r>
            <a:r>
              <a:rPr dirty="0" sz="1450" spc="-10">
                <a:latin typeface="Times New Roman"/>
                <a:cs typeface="Times New Roman"/>
              </a:rPr>
              <a:t>caught </a:t>
            </a:r>
            <a:r>
              <a:rPr dirty="0" sz="1450" spc="-5">
                <a:latin typeface="Times New Roman"/>
                <a:cs typeface="Times New Roman"/>
              </a:rPr>
              <a:t>a </a:t>
            </a:r>
            <a:r>
              <a:rPr dirty="0" sz="1450" spc="-10">
                <a:latin typeface="Times New Roman"/>
                <a:cs typeface="Times New Roman"/>
              </a:rPr>
              <a:t>glimpse </a:t>
            </a:r>
            <a:r>
              <a:rPr dirty="0" sz="1450" spc="-5">
                <a:latin typeface="Times New Roman"/>
                <a:cs typeface="Times New Roman"/>
              </a:rPr>
              <a:t>of </a:t>
            </a:r>
            <a:r>
              <a:rPr dirty="0" sz="1450" spc="-10">
                <a:latin typeface="Times New Roman"/>
                <a:cs typeface="Times New Roman"/>
              </a:rPr>
              <a:t>the delinquent </a:t>
            </a:r>
            <a:r>
              <a:rPr dirty="0" sz="1450" spc="-20">
                <a:latin typeface="Times New Roman"/>
                <a:cs typeface="Times New Roman"/>
              </a:rPr>
              <a:t>secretary,  </a:t>
            </a:r>
            <a:r>
              <a:rPr dirty="0" sz="1450" spc="-10">
                <a:latin typeface="Times New Roman"/>
                <a:cs typeface="Times New Roman"/>
              </a:rPr>
              <a:t>his purpose changed, his anger flowed into </a:t>
            </a:r>
            <a:r>
              <a:rPr dirty="0" sz="1450" spc="-5">
                <a:latin typeface="Times New Roman"/>
                <a:cs typeface="Times New Roman"/>
              </a:rPr>
              <a:t>a </a:t>
            </a:r>
            <a:r>
              <a:rPr dirty="0" sz="1450" spc="-10">
                <a:latin typeface="Times New Roman"/>
                <a:cs typeface="Times New Roman"/>
              </a:rPr>
              <a:t>new channel, and </a:t>
            </a:r>
            <a:r>
              <a:rPr dirty="0" sz="1450" spc="-5">
                <a:latin typeface="Times New Roman"/>
                <a:cs typeface="Times New Roman"/>
              </a:rPr>
              <a:t>he </a:t>
            </a:r>
            <a:r>
              <a:rPr dirty="0" sz="1450" spc="-10">
                <a:latin typeface="Times New Roman"/>
                <a:cs typeface="Times New Roman"/>
              </a:rPr>
              <a:t>turned </a:t>
            </a:r>
            <a:r>
              <a:rPr dirty="0" sz="1450" spc="-5">
                <a:latin typeface="Times New Roman"/>
                <a:cs typeface="Times New Roman"/>
              </a:rPr>
              <a:t>on  </a:t>
            </a:r>
            <a:r>
              <a:rPr dirty="0" sz="1450" spc="-10">
                <a:latin typeface="Times New Roman"/>
                <a:cs typeface="Times New Roman"/>
              </a:rPr>
              <a:t>his heel and came tearing </a:t>
            </a:r>
            <a:r>
              <a:rPr dirty="0" sz="1450" spc="-5">
                <a:latin typeface="Times New Roman"/>
                <a:cs typeface="Times New Roman"/>
              </a:rPr>
              <a:t>up </a:t>
            </a:r>
            <a:r>
              <a:rPr dirty="0" sz="1450" spc="-10">
                <a:latin typeface="Times New Roman"/>
                <a:cs typeface="Times New Roman"/>
              </a:rPr>
              <a:t>the lane with truculent gestures and</a:t>
            </a:r>
            <a:r>
              <a:rPr dirty="0" sz="1450" spc="150">
                <a:latin typeface="Times New Roman"/>
                <a:cs typeface="Times New Roman"/>
              </a:rPr>
              <a:t> </a:t>
            </a:r>
            <a:r>
              <a:rPr dirty="0" sz="1450" spc="-10">
                <a:latin typeface="Times New Roman"/>
                <a:cs typeface="Times New Roman"/>
              </a:rPr>
              <a:t>vociferations.</a:t>
            </a:r>
            <a:endParaRPr sz="1450">
              <a:latin typeface="Times New Roman"/>
              <a:cs typeface="Times New Roman"/>
            </a:endParaRPr>
          </a:p>
          <a:p>
            <a:pPr algn="just" marL="12700" marR="12065">
              <a:lnSpc>
                <a:spcPts val="1730"/>
              </a:lnSpc>
              <a:spcBef>
                <a:spcPts val="844"/>
              </a:spcBef>
            </a:pPr>
            <a:r>
              <a:rPr dirty="0" sz="1450" spc="-10">
                <a:latin typeface="Times New Roman"/>
                <a:cs typeface="Times New Roman"/>
              </a:rPr>
              <a:t>Harry made </a:t>
            </a:r>
            <a:r>
              <a:rPr dirty="0" sz="1450" spc="-5">
                <a:latin typeface="Times New Roman"/>
                <a:cs typeface="Times New Roman"/>
              </a:rPr>
              <a:t>but one bolt of </a:t>
            </a:r>
            <a:r>
              <a:rPr dirty="0" sz="1450" spc="-10">
                <a:latin typeface="Times New Roman"/>
                <a:cs typeface="Times New Roman"/>
              </a:rPr>
              <a:t>it into the house, driving the maid before him; and  the </a:t>
            </a:r>
            <a:r>
              <a:rPr dirty="0" sz="1450" spc="-5">
                <a:latin typeface="Times New Roman"/>
                <a:cs typeface="Times New Roman"/>
              </a:rPr>
              <a:t>door </a:t>
            </a:r>
            <a:r>
              <a:rPr dirty="0" sz="1450" spc="-10">
                <a:latin typeface="Times New Roman"/>
                <a:cs typeface="Times New Roman"/>
              </a:rPr>
              <a:t>was slammed in his pursuer's</a:t>
            </a:r>
            <a:r>
              <a:rPr dirty="0" sz="1450" spc="20">
                <a:latin typeface="Times New Roman"/>
                <a:cs typeface="Times New Roman"/>
              </a:rPr>
              <a:t> </a:t>
            </a:r>
            <a:r>
              <a:rPr dirty="0" sz="1450" spc="-10">
                <a:latin typeface="Times New Roman"/>
                <a:cs typeface="Times New Roman"/>
              </a:rPr>
              <a:t>countenance.</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"Is there </a:t>
            </a:r>
            <a:r>
              <a:rPr dirty="0" sz="1450" spc="-5">
                <a:latin typeface="Times New Roman"/>
                <a:cs typeface="Times New Roman"/>
              </a:rPr>
              <a:t>a </a:t>
            </a:r>
            <a:r>
              <a:rPr dirty="0" sz="1450" spc="-10">
                <a:latin typeface="Times New Roman"/>
                <a:cs typeface="Times New Roman"/>
              </a:rPr>
              <a:t>bar? </a:t>
            </a:r>
            <a:r>
              <a:rPr dirty="0" sz="1450" spc="-25">
                <a:latin typeface="Times New Roman"/>
                <a:cs typeface="Times New Roman"/>
              </a:rPr>
              <a:t>Will </a:t>
            </a:r>
            <a:r>
              <a:rPr dirty="0" sz="1450" spc="-10">
                <a:latin typeface="Times New Roman"/>
                <a:cs typeface="Times New Roman"/>
              </a:rPr>
              <a:t>it lock?" asked </a:t>
            </a:r>
            <a:r>
              <a:rPr dirty="0" sz="1450" spc="-25">
                <a:latin typeface="Times New Roman"/>
                <a:cs typeface="Times New Roman"/>
              </a:rPr>
              <a:t>Harry, </a:t>
            </a:r>
            <a:r>
              <a:rPr dirty="0" sz="1450" spc="-10">
                <a:latin typeface="Times New Roman"/>
                <a:cs typeface="Times New Roman"/>
              </a:rPr>
              <a:t>while </a:t>
            </a:r>
            <a:r>
              <a:rPr dirty="0" sz="1450" spc="-5">
                <a:latin typeface="Times New Roman"/>
                <a:cs typeface="Times New Roman"/>
              </a:rPr>
              <a:t>a </a:t>
            </a:r>
            <a:r>
              <a:rPr dirty="0" sz="1450" spc="-10">
                <a:latin typeface="Times New Roman"/>
                <a:cs typeface="Times New Roman"/>
              </a:rPr>
              <a:t>salvo </a:t>
            </a:r>
            <a:r>
              <a:rPr dirty="0" sz="1450" spc="-5">
                <a:latin typeface="Times New Roman"/>
                <a:cs typeface="Times New Roman"/>
              </a:rPr>
              <a:t>on </a:t>
            </a:r>
            <a:r>
              <a:rPr dirty="0" sz="1450" spc="-10">
                <a:latin typeface="Times New Roman"/>
                <a:cs typeface="Times New Roman"/>
              </a:rPr>
              <a:t>the knocker made  the house echo from wall to</a:t>
            </a:r>
            <a:r>
              <a:rPr dirty="0" sz="1450" spc="15">
                <a:latin typeface="Times New Roman"/>
                <a:cs typeface="Times New Roman"/>
              </a:rPr>
              <a:t> </a:t>
            </a:r>
            <a:r>
              <a:rPr dirty="0" sz="1450" spc="-10">
                <a:latin typeface="Times New Roman"/>
                <a:cs typeface="Times New Roman"/>
              </a:rPr>
              <a:t>wall.</a:t>
            </a:r>
            <a:endParaRPr sz="1450">
              <a:latin typeface="Times New Roman"/>
              <a:cs typeface="Times New Roman"/>
            </a:endParaRPr>
          </a:p>
          <a:p>
            <a:pPr marL="12700" marR="251460">
              <a:lnSpc>
                <a:spcPts val="2590"/>
              </a:lnSpc>
              <a:spcBef>
                <a:spcPts val="175"/>
              </a:spcBef>
            </a:pPr>
            <a:r>
              <a:rPr dirty="0" sz="1450" spc="-30">
                <a:latin typeface="Times New Roman"/>
                <a:cs typeface="Times New Roman"/>
              </a:rPr>
              <a:t>"Why, </a:t>
            </a:r>
            <a:r>
              <a:rPr dirty="0" sz="1450" spc="-10">
                <a:latin typeface="Times New Roman"/>
                <a:cs typeface="Times New Roman"/>
              </a:rPr>
              <a:t>what is wrong with you?" asked the maid. "Is it this old gentleman?"  "If </a:t>
            </a:r>
            <a:r>
              <a:rPr dirty="0" sz="1450" spc="-5">
                <a:latin typeface="Times New Roman"/>
                <a:cs typeface="Times New Roman"/>
              </a:rPr>
              <a:t>he </a:t>
            </a:r>
            <a:r>
              <a:rPr dirty="0" sz="1450" spc="-10">
                <a:latin typeface="Times New Roman"/>
                <a:cs typeface="Times New Roman"/>
              </a:rPr>
              <a:t>gets hold </a:t>
            </a:r>
            <a:r>
              <a:rPr dirty="0" sz="1450" spc="-5">
                <a:latin typeface="Times New Roman"/>
                <a:cs typeface="Times New Roman"/>
              </a:rPr>
              <a:t>of </a:t>
            </a:r>
            <a:r>
              <a:rPr dirty="0" sz="1450" spc="-10">
                <a:latin typeface="Times New Roman"/>
                <a:cs typeface="Times New Roman"/>
              </a:rPr>
              <a:t>me," whispered </a:t>
            </a:r>
            <a:r>
              <a:rPr dirty="0" sz="1450" spc="-25">
                <a:latin typeface="Times New Roman"/>
                <a:cs typeface="Times New Roman"/>
              </a:rPr>
              <a:t>Harry, </a:t>
            </a:r>
            <a:r>
              <a:rPr dirty="0" sz="1450" spc="-10">
                <a:latin typeface="Times New Roman"/>
                <a:cs typeface="Times New Roman"/>
              </a:rPr>
              <a:t>"I am as </a:t>
            </a:r>
            <a:r>
              <a:rPr dirty="0" sz="1450" spc="-5">
                <a:latin typeface="Times New Roman"/>
                <a:cs typeface="Times New Roman"/>
              </a:rPr>
              <a:t>good </a:t>
            </a:r>
            <a:r>
              <a:rPr dirty="0" sz="1450" spc="-10">
                <a:latin typeface="Times New Roman"/>
                <a:cs typeface="Times New Roman"/>
              </a:rPr>
              <a:t>as</a:t>
            </a:r>
            <a:r>
              <a:rPr dirty="0" sz="1450" spc="70">
                <a:latin typeface="Times New Roman"/>
                <a:cs typeface="Times New Roman"/>
              </a:rPr>
              <a:t> </a:t>
            </a:r>
            <a:r>
              <a:rPr dirty="0" sz="1450" spc="-10">
                <a:latin typeface="Times New Roman"/>
                <a:cs typeface="Times New Roman"/>
              </a:rPr>
              <a:t>dead.</a:t>
            </a:r>
            <a:endParaRPr sz="1450">
              <a:latin typeface="Times New Roman"/>
              <a:cs typeface="Times New Roman"/>
            </a:endParaRPr>
          </a:p>
          <a:p>
            <a:pPr marL="12700">
              <a:lnSpc>
                <a:spcPts val="1495"/>
              </a:lnSpc>
            </a:pPr>
            <a:r>
              <a:rPr dirty="0" sz="1450" spc="-10">
                <a:latin typeface="Times New Roman"/>
                <a:cs typeface="Times New Roman"/>
              </a:rPr>
              <a:t>He has been pursuing me all </a:t>
            </a:r>
            <a:r>
              <a:rPr dirty="0" sz="1450" spc="-30">
                <a:latin typeface="Times New Roman"/>
                <a:cs typeface="Times New Roman"/>
              </a:rPr>
              <a:t>day, </a:t>
            </a:r>
            <a:r>
              <a:rPr dirty="0" sz="1450" spc="-10">
                <a:latin typeface="Times New Roman"/>
                <a:cs typeface="Times New Roman"/>
              </a:rPr>
              <a:t>carries </a:t>
            </a:r>
            <a:r>
              <a:rPr dirty="0" sz="1450" spc="-5">
                <a:latin typeface="Times New Roman"/>
                <a:cs typeface="Times New Roman"/>
              </a:rPr>
              <a:t>a </a:t>
            </a:r>
            <a:r>
              <a:rPr dirty="0" sz="1450" spc="-10">
                <a:latin typeface="Times New Roman"/>
                <a:cs typeface="Times New Roman"/>
              </a:rPr>
              <a:t>sword-stick, and is</a:t>
            </a:r>
            <a:r>
              <a:rPr dirty="0" sz="1450" spc="120">
                <a:latin typeface="Times New Roman"/>
                <a:cs typeface="Times New Roman"/>
              </a:rPr>
              <a:t> </a:t>
            </a:r>
            <a:r>
              <a:rPr dirty="0" sz="1450" spc="-10">
                <a:latin typeface="Times New Roman"/>
                <a:cs typeface="Times New Roman"/>
              </a:rPr>
              <a:t>an</a:t>
            </a:r>
            <a:endParaRPr sz="1450">
              <a:latin typeface="Times New Roman"/>
              <a:cs typeface="Times New Roman"/>
            </a:endParaRPr>
          </a:p>
          <a:p>
            <a:pPr marL="12700">
              <a:lnSpc>
                <a:spcPts val="1735"/>
              </a:lnSpc>
            </a:pPr>
            <a:r>
              <a:rPr dirty="0" sz="1450" spc="-10">
                <a:latin typeface="Times New Roman"/>
                <a:cs typeface="Times New Roman"/>
              </a:rPr>
              <a:t>Indian military</a:t>
            </a:r>
            <a:r>
              <a:rPr dirty="0" sz="1450" spc="-5">
                <a:latin typeface="Times New Roman"/>
                <a:cs typeface="Times New Roman"/>
              </a:rPr>
              <a:t> </a:t>
            </a:r>
            <a:r>
              <a:rPr dirty="0" sz="1450" spc="-20">
                <a:latin typeface="Times New Roman"/>
                <a:cs typeface="Times New Roman"/>
              </a:rPr>
              <a:t>officer."</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"These are fine manners," cried the maid. "And what, if </a:t>
            </a:r>
            <a:r>
              <a:rPr dirty="0" sz="1450" spc="-5">
                <a:latin typeface="Times New Roman"/>
                <a:cs typeface="Times New Roman"/>
              </a:rPr>
              <a:t>you </a:t>
            </a:r>
            <a:r>
              <a:rPr dirty="0" sz="1450" spc="-10">
                <a:latin typeface="Times New Roman"/>
                <a:cs typeface="Times New Roman"/>
              </a:rPr>
              <a:t>please, may </a:t>
            </a:r>
            <a:r>
              <a:rPr dirty="0" sz="1450" spc="-5">
                <a:latin typeface="Times New Roman"/>
                <a:cs typeface="Times New Roman"/>
              </a:rPr>
              <a:t>be </a:t>
            </a:r>
            <a:r>
              <a:rPr dirty="0" sz="1450" spc="-10">
                <a:latin typeface="Times New Roman"/>
                <a:cs typeface="Times New Roman"/>
              </a:rPr>
              <a:t>his  name?"</a:t>
            </a:r>
            <a:endParaRPr sz="145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"It is the General, my </a:t>
            </a:r>
            <a:r>
              <a:rPr dirty="0" sz="1450" spc="-15">
                <a:latin typeface="Times New Roman"/>
                <a:cs typeface="Times New Roman"/>
              </a:rPr>
              <a:t>master," </a:t>
            </a:r>
            <a:r>
              <a:rPr dirty="0" sz="1450" spc="-10">
                <a:latin typeface="Times New Roman"/>
                <a:cs typeface="Times New Roman"/>
              </a:rPr>
              <a:t>answered </a:t>
            </a:r>
            <a:r>
              <a:rPr dirty="0" sz="1450" spc="-25">
                <a:latin typeface="Times New Roman"/>
                <a:cs typeface="Times New Roman"/>
              </a:rPr>
              <a:t>Harry. </a:t>
            </a:r>
            <a:r>
              <a:rPr dirty="0" sz="1450" spc="-10">
                <a:latin typeface="Times New Roman"/>
                <a:cs typeface="Times New Roman"/>
              </a:rPr>
              <a:t>"He is after this</a:t>
            </a:r>
            <a:r>
              <a:rPr dirty="0" sz="1450" spc="85">
                <a:latin typeface="Times New Roman"/>
                <a:cs typeface="Times New Roman"/>
              </a:rPr>
              <a:t> </a:t>
            </a:r>
            <a:r>
              <a:rPr dirty="0" sz="1450" spc="-5">
                <a:latin typeface="Times New Roman"/>
                <a:cs typeface="Times New Roman"/>
              </a:rPr>
              <a:t>bandbox."</a:t>
            </a:r>
            <a:endParaRPr sz="1450">
              <a:latin typeface="Times New Roman"/>
              <a:cs typeface="Times New Roman"/>
            </a:endParaRPr>
          </a:p>
          <a:p>
            <a:pPr algn="just" marL="12700" marR="9525">
              <a:lnSpc>
                <a:spcPts val="1730"/>
              </a:lnSpc>
              <a:spcBef>
                <a:spcPts val="915"/>
              </a:spcBef>
            </a:pPr>
            <a:r>
              <a:rPr dirty="0" sz="1450" spc="-10">
                <a:latin typeface="Times New Roman"/>
                <a:cs typeface="Times New Roman"/>
              </a:rPr>
              <a:t>"Did </a:t>
            </a:r>
            <a:r>
              <a:rPr dirty="0" sz="1450" spc="-5">
                <a:latin typeface="Times New Roman"/>
                <a:cs typeface="Times New Roman"/>
              </a:rPr>
              <a:t>not I </a:t>
            </a:r>
            <a:r>
              <a:rPr dirty="0" sz="1450" spc="-10">
                <a:latin typeface="Times New Roman"/>
                <a:cs typeface="Times New Roman"/>
              </a:rPr>
              <a:t>tell you?" cried the maid in triumph. "I told </a:t>
            </a:r>
            <a:r>
              <a:rPr dirty="0" sz="1450" spc="-5">
                <a:latin typeface="Times New Roman"/>
                <a:cs typeface="Times New Roman"/>
              </a:rPr>
              <a:t>you I thought </a:t>
            </a:r>
            <a:r>
              <a:rPr dirty="0" sz="1450" spc="-10">
                <a:latin typeface="Times New Roman"/>
                <a:cs typeface="Times New Roman"/>
              </a:rPr>
              <a:t>worse  than nothing </a:t>
            </a:r>
            <a:r>
              <a:rPr dirty="0" sz="1450" spc="-5">
                <a:latin typeface="Times New Roman"/>
                <a:cs typeface="Times New Roman"/>
              </a:rPr>
              <a:t>of your </a:t>
            </a:r>
            <a:r>
              <a:rPr dirty="0" sz="1450" spc="-10">
                <a:latin typeface="Times New Roman"/>
                <a:cs typeface="Times New Roman"/>
              </a:rPr>
              <a:t>Lady </a:t>
            </a:r>
            <a:r>
              <a:rPr dirty="0" sz="1450" spc="-25">
                <a:latin typeface="Times New Roman"/>
                <a:cs typeface="Times New Roman"/>
              </a:rPr>
              <a:t>Vandeleur; </a:t>
            </a:r>
            <a:r>
              <a:rPr dirty="0" sz="1450" spc="-10">
                <a:latin typeface="Times New Roman"/>
                <a:cs typeface="Times New Roman"/>
              </a:rPr>
              <a:t>and if </a:t>
            </a:r>
            <a:r>
              <a:rPr dirty="0" sz="1450" spc="-5">
                <a:latin typeface="Times New Roman"/>
                <a:cs typeface="Times New Roman"/>
              </a:rPr>
              <a:t>you </a:t>
            </a:r>
            <a:r>
              <a:rPr dirty="0" sz="1450" spc="-10">
                <a:latin typeface="Times New Roman"/>
                <a:cs typeface="Times New Roman"/>
              </a:rPr>
              <a:t>had an eye in </a:t>
            </a:r>
            <a:r>
              <a:rPr dirty="0" sz="1450" spc="-5">
                <a:latin typeface="Times New Roman"/>
                <a:cs typeface="Times New Roman"/>
              </a:rPr>
              <a:t>your </a:t>
            </a:r>
            <a:r>
              <a:rPr dirty="0" sz="1450" spc="-10">
                <a:latin typeface="Times New Roman"/>
                <a:cs typeface="Times New Roman"/>
              </a:rPr>
              <a:t>head </a:t>
            </a:r>
            <a:r>
              <a:rPr dirty="0" sz="1450" spc="-5">
                <a:latin typeface="Times New Roman"/>
                <a:cs typeface="Times New Roman"/>
              </a:rPr>
              <a:t>you  </a:t>
            </a:r>
            <a:r>
              <a:rPr dirty="0" sz="1450" spc="-10">
                <a:latin typeface="Times New Roman"/>
                <a:cs typeface="Times New Roman"/>
              </a:rPr>
              <a:t>might see what she is for yourself. An ungrateful minx,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bound </a:t>
            </a:r>
            <a:r>
              <a:rPr dirty="0" sz="1450" spc="-10">
                <a:latin typeface="Times New Roman"/>
                <a:cs typeface="Times New Roman"/>
              </a:rPr>
              <a:t>for  that!"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General renewed his attack </a:t>
            </a:r>
            <a:r>
              <a:rPr dirty="0" sz="1450" spc="-5">
                <a:latin typeface="Times New Roman"/>
                <a:cs typeface="Times New Roman"/>
              </a:rPr>
              <a:t>upon </a:t>
            </a:r>
            <a:r>
              <a:rPr dirty="0" sz="1450" spc="-10">
                <a:latin typeface="Times New Roman"/>
                <a:cs typeface="Times New Roman"/>
              </a:rPr>
              <a:t>the </a:t>
            </a:r>
            <a:r>
              <a:rPr dirty="0" sz="1450" spc="-15">
                <a:latin typeface="Times New Roman"/>
                <a:cs typeface="Times New Roman"/>
              </a:rPr>
              <a:t>knocker, </a:t>
            </a:r>
            <a:r>
              <a:rPr dirty="0" sz="1450" spc="-10">
                <a:latin typeface="Times New Roman"/>
                <a:cs typeface="Times New Roman"/>
              </a:rPr>
              <a:t>and his passion growing  with </a:t>
            </a:r>
            <a:r>
              <a:rPr dirty="0" sz="1450" spc="-25">
                <a:latin typeface="Times New Roman"/>
                <a:cs typeface="Times New Roman"/>
              </a:rPr>
              <a:t>delay, </a:t>
            </a:r>
            <a:r>
              <a:rPr dirty="0" sz="1450" spc="-10">
                <a:latin typeface="Times New Roman"/>
                <a:cs typeface="Times New Roman"/>
              </a:rPr>
              <a:t>began to kick and beat </a:t>
            </a:r>
            <a:r>
              <a:rPr dirty="0" sz="1450" spc="-5">
                <a:latin typeface="Times New Roman"/>
                <a:cs typeface="Times New Roman"/>
              </a:rPr>
              <a:t>upon </a:t>
            </a:r>
            <a:r>
              <a:rPr dirty="0" sz="1450" spc="-10">
                <a:latin typeface="Times New Roman"/>
                <a:cs typeface="Times New Roman"/>
              </a:rPr>
              <a:t>the panels </a:t>
            </a:r>
            <a:r>
              <a:rPr dirty="0" sz="1450" spc="-5">
                <a:latin typeface="Times New Roman"/>
                <a:cs typeface="Times New Roman"/>
              </a:rPr>
              <a:t>of </a:t>
            </a:r>
            <a:r>
              <a:rPr dirty="0" sz="1450" spc="-10">
                <a:latin typeface="Times New Roman"/>
                <a:cs typeface="Times New Roman"/>
              </a:rPr>
              <a:t>the</a:t>
            </a:r>
            <a:r>
              <a:rPr dirty="0" sz="1450" spc="7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"It is </a:t>
            </a:r>
            <a:r>
              <a:rPr dirty="0" sz="1450" spc="-20">
                <a:latin typeface="Times New Roman"/>
                <a:cs typeface="Times New Roman"/>
              </a:rPr>
              <a:t>lucky," </a:t>
            </a:r>
            <a:r>
              <a:rPr dirty="0" sz="1450" spc="-10">
                <a:latin typeface="Times New Roman"/>
                <a:cs typeface="Times New Roman"/>
              </a:rPr>
              <a:t>observed the girl, "that </a:t>
            </a:r>
            <a:r>
              <a:rPr dirty="0" sz="1450" spc="-5">
                <a:latin typeface="Times New Roman"/>
                <a:cs typeface="Times New Roman"/>
              </a:rPr>
              <a:t>I </a:t>
            </a:r>
            <a:r>
              <a:rPr dirty="0" sz="1450" spc="-10">
                <a:latin typeface="Times New Roman"/>
                <a:cs typeface="Times New Roman"/>
              </a:rPr>
              <a:t>am alone in the house; </a:t>
            </a:r>
            <a:r>
              <a:rPr dirty="0" sz="1450" spc="-5">
                <a:latin typeface="Times New Roman"/>
                <a:cs typeface="Times New Roman"/>
              </a:rPr>
              <a:t>your </a:t>
            </a:r>
            <a:r>
              <a:rPr dirty="0" sz="1450" spc="-10">
                <a:latin typeface="Times New Roman"/>
                <a:cs typeface="Times New Roman"/>
              </a:rPr>
              <a:t>General  may hammer until </a:t>
            </a:r>
            <a:r>
              <a:rPr dirty="0" sz="1450" spc="-5">
                <a:latin typeface="Times New Roman"/>
                <a:cs typeface="Times New Roman"/>
              </a:rPr>
              <a:t>he </a:t>
            </a:r>
            <a:r>
              <a:rPr dirty="0" sz="1450" spc="-10">
                <a:latin typeface="Times New Roman"/>
                <a:cs typeface="Times New Roman"/>
              </a:rPr>
              <a:t>is </a:t>
            </a:r>
            <a:r>
              <a:rPr dirty="0" sz="1450" spc="-25">
                <a:latin typeface="Times New Roman"/>
                <a:cs typeface="Times New Roman"/>
              </a:rPr>
              <a:t>weary, </a:t>
            </a:r>
            <a:r>
              <a:rPr dirty="0" sz="1450" spc="-10">
                <a:latin typeface="Times New Roman"/>
                <a:cs typeface="Times New Roman"/>
              </a:rPr>
              <a:t>and there is </a:t>
            </a:r>
            <a:r>
              <a:rPr dirty="0" sz="1450" spc="-5">
                <a:latin typeface="Times New Roman"/>
                <a:cs typeface="Times New Roman"/>
              </a:rPr>
              <a:t>none </a:t>
            </a:r>
            <a:r>
              <a:rPr dirty="0" sz="1450" spc="-10">
                <a:latin typeface="Times New Roman"/>
                <a:cs typeface="Times New Roman"/>
              </a:rPr>
              <a:t>to open for him. Follow</a:t>
            </a:r>
            <a:r>
              <a:rPr dirty="0" sz="1450" spc="1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So saying she led Harry into the kitchen, where she made him sit down, and  stood </a:t>
            </a:r>
            <a:r>
              <a:rPr dirty="0" sz="1450" spc="-5">
                <a:latin typeface="Times New Roman"/>
                <a:cs typeface="Times New Roman"/>
              </a:rPr>
              <a:t>by </a:t>
            </a:r>
            <a:r>
              <a:rPr dirty="0" sz="1450" spc="-10">
                <a:latin typeface="Times New Roman"/>
                <a:cs typeface="Times New Roman"/>
              </a:rPr>
              <a:t>him herself in an affectionate attitude, with </a:t>
            </a:r>
            <a:r>
              <a:rPr dirty="0" sz="1450" spc="-5">
                <a:latin typeface="Times New Roman"/>
                <a:cs typeface="Times New Roman"/>
              </a:rPr>
              <a:t>a </a:t>
            </a:r>
            <a:r>
              <a:rPr dirty="0" sz="1450" spc="-10">
                <a:latin typeface="Times New Roman"/>
                <a:cs typeface="Times New Roman"/>
              </a:rPr>
              <a:t>hand </a:t>
            </a:r>
            <a:r>
              <a:rPr dirty="0" sz="1450" spc="-5">
                <a:latin typeface="Times New Roman"/>
                <a:cs typeface="Times New Roman"/>
              </a:rPr>
              <a:t>upon </a:t>
            </a:r>
            <a:r>
              <a:rPr dirty="0" sz="1450" spc="-10">
                <a:latin typeface="Times New Roman"/>
                <a:cs typeface="Times New Roman"/>
              </a:rPr>
              <a:t>his </a:t>
            </a:r>
            <a:r>
              <a:rPr dirty="0" sz="1450" spc="-15">
                <a:latin typeface="Times New Roman"/>
                <a:cs typeface="Times New Roman"/>
              </a:rPr>
              <a:t>shoulder.  </a:t>
            </a:r>
            <a:r>
              <a:rPr dirty="0" sz="1450" spc="-10">
                <a:latin typeface="Times New Roman"/>
                <a:cs typeface="Times New Roman"/>
              </a:rPr>
              <a:t>The din at the </a:t>
            </a:r>
            <a:r>
              <a:rPr dirty="0" sz="1450" spc="-20">
                <a:latin typeface="Times New Roman"/>
                <a:cs typeface="Times New Roman"/>
              </a:rPr>
              <a:t>door, </a:t>
            </a:r>
            <a:r>
              <a:rPr dirty="0" sz="1450" spc="-10">
                <a:latin typeface="Times New Roman"/>
                <a:cs typeface="Times New Roman"/>
              </a:rPr>
              <a:t>so far from abating, continued to increase in volume, and  at each blow the unhappy secretary was shaken to the</a:t>
            </a:r>
            <a:r>
              <a:rPr dirty="0" sz="1450" spc="5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marL="12700" marR="3092450">
              <a:lnSpc>
                <a:spcPts val="2590"/>
              </a:lnSpc>
              <a:spcBef>
                <a:spcPts val="170"/>
              </a:spcBef>
            </a:pPr>
            <a:r>
              <a:rPr dirty="0" sz="1450" spc="-10">
                <a:latin typeface="Times New Roman"/>
                <a:cs typeface="Times New Roman"/>
              </a:rPr>
              <a:t>"What is </a:t>
            </a:r>
            <a:r>
              <a:rPr dirty="0" sz="1450" spc="-5">
                <a:latin typeface="Times New Roman"/>
                <a:cs typeface="Times New Roman"/>
              </a:rPr>
              <a:t>your </a:t>
            </a:r>
            <a:r>
              <a:rPr dirty="0" sz="1450" spc="-10">
                <a:latin typeface="Times New Roman"/>
                <a:cs typeface="Times New Roman"/>
              </a:rPr>
              <a:t>name?" asked the girl.  "Harry </a:t>
            </a:r>
            <a:r>
              <a:rPr dirty="0" sz="1450" spc="-20">
                <a:latin typeface="Times New Roman"/>
                <a:cs typeface="Times New Roman"/>
              </a:rPr>
              <a:t>Hartley,"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replied.</a:t>
            </a:r>
            <a:endParaRPr sz="1450">
              <a:latin typeface="Times New Roman"/>
              <a:cs typeface="Times New Roman"/>
            </a:endParaRPr>
          </a:p>
          <a:p>
            <a:pPr marL="12700">
              <a:lnSpc>
                <a:spcPct val="100000"/>
              </a:lnSpc>
              <a:spcBef>
                <a:spcPts val="630"/>
              </a:spcBef>
            </a:pPr>
            <a:r>
              <a:rPr dirty="0" sz="1450" spc="-10">
                <a:latin typeface="Times New Roman"/>
                <a:cs typeface="Times New Roman"/>
              </a:rPr>
              <a:t>"Mine," she went </a:t>
            </a:r>
            <a:r>
              <a:rPr dirty="0" sz="1450" spc="-5">
                <a:latin typeface="Times New Roman"/>
                <a:cs typeface="Times New Roman"/>
              </a:rPr>
              <a:t>on, </a:t>
            </a:r>
            <a:r>
              <a:rPr dirty="0" sz="1450" spc="-10">
                <a:latin typeface="Times New Roman"/>
                <a:cs typeface="Times New Roman"/>
              </a:rPr>
              <a:t>"is Prudence. Do </a:t>
            </a:r>
            <a:r>
              <a:rPr dirty="0" sz="1450" spc="-5">
                <a:latin typeface="Times New Roman"/>
                <a:cs typeface="Times New Roman"/>
              </a:rPr>
              <a:t>you </a:t>
            </a:r>
            <a:r>
              <a:rPr dirty="0" sz="1450" spc="-10">
                <a:latin typeface="Times New Roman"/>
                <a:cs typeface="Times New Roman"/>
              </a:rPr>
              <a:t>like</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a:lnSpc>
                <a:spcPts val="1730"/>
              </a:lnSpc>
              <a:spcBef>
                <a:spcPts val="920"/>
              </a:spcBef>
            </a:pPr>
            <a:r>
              <a:rPr dirty="0" sz="1450" spc="-45">
                <a:latin typeface="Times New Roman"/>
                <a:cs typeface="Times New Roman"/>
              </a:rPr>
              <a:t>"Very </a:t>
            </a:r>
            <a:r>
              <a:rPr dirty="0" sz="1450" spc="-10">
                <a:latin typeface="Times New Roman"/>
                <a:cs typeface="Times New Roman"/>
              </a:rPr>
              <a:t>much," said </a:t>
            </a:r>
            <a:r>
              <a:rPr dirty="0" sz="1450" spc="-25">
                <a:latin typeface="Times New Roman"/>
                <a:cs typeface="Times New Roman"/>
              </a:rPr>
              <a:t>Harry. </a:t>
            </a:r>
            <a:r>
              <a:rPr dirty="0" sz="1450" spc="-10">
                <a:latin typeface="Times New Roman"/>
                <a:cs typeface="Times New Roman"/>
              </a:rPr>
              <a:t>"But hear for </a:t>
            </a:r>
            <a:r>
              <a:rPr dirty="0" sz="1450" spc="-5">
                <a:latin typeface="Times New Roman"/>
                <a:cs typeface="Times New Roman"/>
              </a:rPr>
              <a:t>a </a:t>
            </a:r>
            <a:r>
              <a:rPr dirty="0" sz="1450" spc="-10">
                <a:latin typeface="Times New Roman"/>
                <a:cs typeface="Times New Roman"/>
              </a:rPr>
              <a:t>moment how the General beats </a:t>
            </a:r>
            <a:r>
              <a:rPr dirty="0" sz="1450" spc="-5">
                <a:latin typeface="Times New Roman"/>
                <a:cs typeface="Times New Roman"/>
              </a:rPr>
              <a:t>upon  </a:t>
            </a:r>
            <a:r>
              <a:rPr dirty="0" sz="1450" spc="-10">
                <a:latin typeface="Times New Roman"/>
                <a:cs typeface="Times New Roman"/>
              </a:rPr>
              <a:t>the </a:t>
            </a:r>
            <a:r>
              <a:rPr dirty="0" sz="1450" spc="-25">
                <a:latin typeface="Times New Roman"/>
                <a:cs typeface="Times New Roman"/>
              </a:rPr>
              <a:t>door. </a:t>
            </a:r>
            <a:r>
              <a:rPr dirty="0" sz="1450" spc="-10">
                <a:latin typeface="Times New Roman"/>
                <a:cs typeface="Times New Roman"/>
              </a:rPr>
              <a:t>He will certainly break it </a:t>
            </a:r>
            <a:r>
              <a:rPr dirty="0" sz="1450" spc="-5">
                <a:latin typeface="Times New Roman"/>
                <a:cs typeface="Times New Roman"/>
              </a:rPr>
              <a:t>in, </a:t>
            </a:r>
            <a:r>
              <a:rPr dirty="0" sz="1450" spc="-10">
                <a:latin typeface="Times New Roman"/>
                <a:cs typeface="Times New Roman"/>
              </a:rPr>
              <a:t>and then, in heaven's name, what have </a:t>
            </a:r>
            <a:r>
              <a:rPr dirty="0" sz="1450" spc="-5">
                <a:latin typeface="Times New Roman"/>
                <a:cs typeface="Times New Roman"/>
              </a:rPr>
              <a:t>I  </a:t>
            </a:r>
            <a:r>
              <a:rPr dirty="0" sz="1450" spc="-10">
                <a:latin typeface="Times New Roman"/>
                <a:cs typeface="Times New Roman"/>
              </a:rPr>
              <a:t>to look for </a:t>
            </a:r>
            <a:r>
              <a:rPr dirty="0" sz="1450" spc="-5">
                <a:latin typeface="Times New Roman"/>
                <a:cs typeface="Times New Roman"/>
              </a:rPr>
              <a:t>but</a:t>
            </a:r>
            <a:r>
              <a:rPr dirty="0" sz="1450" spc="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marR="6985">
              <a:lnSpc>
                <a:spcPts val="1730"/>
              </a:lnSpc>
              <a:spcBef>
                <a:spcPts val="855"/>
              </a:spcBef>
            </a:pPr>
            <a:r>
              <a:rPr dirty="0" sz="1450" spc="-45">
                <a:latin typeface="Times New Roman"/>
                <a:cs typeface="Times New Roman"/>
              </a:rPr>
              <a:t>"You </a:t>
            </a:r>
            <a:r>
              <a:rPr dirty="0" sz="1450" spc="-5">
                <a:latin typeface="Times New Roman"/>
                <a:cs typeface="Times New Roman"/>
              </a:rPr>
              <a:t>put </a:t>
            </a:r>
            <a:r>
              <a:rPr dirty="0" sz="1450" spc="-10">
                <a:latin typeface="Times New Roman"/>
                <a:cs typeface="Times New Roman"/>
              </a:rPr>
              <a:t>yourself very much about with </a:t>
            </a:r>
            <a:r>
              <a:rPr dirty="0" sz="1450" spc="-5">
                <a:latin typeface="Times New Roman"/>
                <a:cs typeface="Times New Roman"/>
              </a:rPr>
              <a:t>no </a:t>
            </a:r>
            <a:r>
              <a:rPr dirty="0" sz="1450" spc="-10">
                <a:latin typeface="Times New Roman"/>
                <a:cs typeface="Times New Roman"/>
              </a:rPr>
              <a:t>occasion," answered Prudence.  "Let </a:t>
            </a:r>
            <a:r>
              <a:rPr dirty="0" sz="1450" spc="-5">
                <a:latin typeface="Times New Roman"/>
                <a:cs typeface="Times New Roman"/>
              </a:rPr>
              <a:t>your </a:t>
            </a:r>
            <a:r>
              <a:rPr dirty="0" sz="1450" spc="-10">
                <a:latin typeface="Times New Roman"/>
                <a:cs typeface="Times New Roman"/>
              </a:rPr>
              <a:t>General </a:t>
            </a:r>
            <a:r>
              <a:rPr dirty="0" sz="1450" spc="-5">
                <a:latin typeface="Times New Roman"/>
                <a:cs typeface="Times New Roman"/>
              </a:rPr>
              <a:t>knock, he </a:t>
            </a:r>
            <a:r>
              <a:rPr dirty="0" sz="1450" spc="-10">
                <a:latin typeface="Times New Roman"/>
                <a:cs typeface="Times New Roman"/>
              </a:rPr>
              <a:t>will </a:t>
            </a:r>
            <a:r>
              <a:rPr dirty="0" sz="1450" spc="-5">
                <a:latin typeface="Times New Roman"/>
                <a:cs typeface="Times New Roman"/>
              </a:rPr>
              <a:t>do no </a:t>
            </a:r>
            <a:r>
              <a:rPr dirty="0" sz="1450" spc="-10">
                <a:latin typeface="Times New Roman"/>
                <a:cs typeface="Times New Roman"/>
              </a:rPr>
              <a:t>more than blister his hands. Do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would keep </a:t>
            </a:r>
            <a:r>
              <a:rPr dirty="0" sz="1450" spc="-5">
                <a:latin typeface="Times New Roman"/>
                <a:cs typeface="Times New Roman"/>
              </a:rPr>
              <a:t>you </a:t>
            </a:r>
            <a:r>
              <a:rPr dirty="0" sz="1450" spc="-10">
                <a:latin typeface="Times New Roman"/>
                <a:cs typeface="Times New Roman"/>
              </a:rPr>
              <a:t>here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sure to save </a:t>
            </a:r>
            <a:r>
              <a:rPr dirty="0" sz="1450" spc="-5">
                <a:latin typeface="Times New Roman"/>
                <a:cs typeface="Times New Roman"/>
              </a:rPr>
              <a:t>you? </a:t>
            </a:r>
            <a:r>
              <a:rPr dirty="0" sz="1450" spc="-10">
                <a:latin typeface="Times New Roman"/>
                <a:cs typeface="Times New Roman"/>
              </a:rPr>
              <a:t>Oh, </a:t>
            </a:r>
            <a:r>
              <a:rPr dirty="0" sz="1450" spc="-5">
                <a:latin typeface="Times New Roman"/>
                <a:cs typeface="Times New Roman"/>
              </a:rPr>
              <a:t>no, I </a:t>
            </a:r>
            <a:r>
              <a:rPr dirty="0" sz="1450" spc="-10">
                <a:latin typeface="Times New Roman"/>
                <a:cs typeface="Times New Roman"/>
              </a:rPr>
              <a:t>am </a:t>
            </a:r>
            <a:r>
              <a:rPr dirty="0" sz="1450" spc="-5">
                <a:latin typeface="Times New Roman"/>
                <a:cs typeface="Times New Roman"/>
              </a:rPr>
              <a:t>a  good </a:t>
            </a:r>
            <a:r>
              <a:rPr dirty="0" sz="1450" spc="-10">
                <a:latin typeface="Times New Roman"/>
                <a:cs typeface="Times New Roman"/>
              </a:rPr>
              <a:t>friend to those that please me! and we have </a:t>
            </a:r>
            <a:r>
              <a:rPr dirty="0" sz="1450" spc="-5">
                <a:latin typeface="Times New Roman"/>
                <a:cs typeface="Times New Roman"/>
              </a:rPr>
              <a:t>a </a:t>
            </a:r>
            <a:r>
              <a:rPr dirty="0" sz="1450" spc="-10">
                <a:latin typeface="Times New Roman"/>
                <a:cs typeface="Times New Roman"/>
              </a:rPr>
              <a:t>back </a:t>
            </a:r>
            <a:r>
              <a:rPr dirty="0" sz="1450" spc="-5">
                <a:latin typeface="Times New Roman"/>
                <a:cs typeface="Times New Roman"/>
              </a:rPr>
              <a:t>door upon </a:t>
            </a:r>
            <a:r>
              <a:rPr dirty="0" sz="1450" spc="-10">
                <a:latin typeface="Times New Roman"/>
                <a:cs typeface="Times New Roman"/>
              </a:rPr>
              <a:t>another  lane. But," she added, checking him, for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got upon </a:t>
            </a:r>
            <a:r>
              <a:rPr dirty="0" sz="1450" spc="-10">
                <a:latin typeface="Times New Roman"/>
                <a:cs typeface="Times New Roman"/>
              </a:rPr>
              <a:t>his feet immediately  </a:t>
            </a:r>
            <a:r>
              <a:rPr dirty="0" sz="1450" spc="-5">
                <a:latin typeface="Times New Roman"/>
                <a:cs typeface="Times New Roman"/>
              </a:rPr>
              <a:t>on </a:t>
            </a:r>
            <a:r>
              <a:rPr dirty="0" sz="1450" spc="-10">
                <a:latin typeface="Times New Roman"/>
                <a:cs typeface="Times New Roman"/>
              </a:rPr>
              <a:t>this welcome news, "but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show where it is unless </a:t>
            </a:r>
            <a:r>
              <a:rPr dirty="0" sz="1450" spc="-5">
                <a:latin typeface="Times New Roman"/>
                <a:cs typeface="Times New Roman"/>
              </a:rPr>
              <a:t>you </a:t>
            </a:r>
            <a:r>
              <a:rPr dirty="0" sz="1450" spc="-10">
                <a:latin typeface="Times New Roman"/>
                <a:cs typeface="Times New Roman"/>
              </a:rPr>
              <a:t>kiss me.  </a:t>
            </a:r>
            <a:r>
              <a:rPr dirty="0" sz="1450" spc="-25">
                <a:latin typeface="Times New Roman"/>
                <a:cs typeface="Times New Roman"/>
              </a:rPr>
              <a:t>Will </a:t>
            </a:r>
            <a:r>
              <a:rPr dirty="0" sz="1450" spc="-5">
                <a:latin typeface="Times New Roman"/>
                <a:cs typeface="Times New Roman"/>
              </a:rPr>
              <a:t>you,</a:t>
            </a:r>
            <a:r>
              <a:rPr dirty="0" sz="1450" spc="10">
                <a:latin typeface="Times New Roman"/>
                <a:cs typeface="Times New Roman"/>
              </a:rPr>
              <a:t> </a:t>
            </a:r>
            <a:r>
              <a:rPr dirty="0" sz="1450" spc="-10">
                <a:latin typeface="Times New Roman"/>
                <a:cs typeface="Times New Roman"/>
              </a:rPr>
              <a:t>Harry?"</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he </a:t>
            </a:r>
            <a:r>
              <a:rPr dirty="0" sz="1450" spc="-10">
                <a:latin typeface="Times New Roman"/>
                <a:cs typeface="Times New Roman"/>
              </a:rPr>
              <a:t>cried, remembering his </a:t>
            </a:r>
            <a:r>
              <a:rPr dirty="0" sz="1450" spc="-20">
                <a:latin typeface="Times New Roman"/>
                <a:cs typeface="Times New Roman"/>
              </a:rPr>
              <a:t>gallantry, </a:t>
            </a:r>
            <a:r>
              <a:rPr dirty="0" sz="1450" spc="-10">
                <a:latin typeface="Times New Roman"/>
                <a:cs typeface="Times New Roman"/>
              </a:rPr>
              <a:t>"not for </a:t>
            </a:r>
            <a:r>
              <a:rPr dirty="0" sz="1450" spc="-5">
                <a:latin typeface="Times New Roman"/>
                <a:cs typeface="Times New Roman"/>
              </a:rPr>
              <a:t>your </a:t>
            </a:r>
            <a:r>
              <a:rPr dirty="0" sz="1450" spc="-10">
                <a:latin typeface="Times New Roman"/>
                <a:cs typeface="Times New Roman"/>
              </a:rPr>
              <a:t>back </a:t>
            </a:r>
            <a:r>
              <a:rPr dirty="0" sz="1450" spc="-20">
                <a:latin typeface="Times New Roman"/>
                <a:cs typeface="Times New Roman"/>
              </a:rPr>
              <a:t>door, </a:t>
            </a:r>
            <a:r>
              <a:rPr dirty="0" sz="1450" spc="-5">
                <a:latin typeface="Times New Roman"/>
                <a:cs typeface="Times New Roman"/>
              </a:rPr>
              <a:t>but  </a:t>
            </a:r>
            <a:r>
              <a:rPr dirty="0" sz="1450" spc="-10">
                <a:latin typeface="Times New Roman"/>
                <a:cs typeface="Times New Roman"/>
              </a:rPr>
              <a:t>because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good </a:t>
            </a:r>
            <a:r>
              <a:rPr dirty="0" sz="1450" spc="-10">
                <a:latin typeface="Times New Roman"/>
                <a:cs typeface="Times New Roman"/>
              </a:rPr>
              <a:t>and</a:t>
            </a:r>
            <a:r>
              <a:rPr dirty="0" sz="1450">
                <a:latin typeface="Times New Roman"/>
                <a:cs typeface="Times New Roman"/>
              </a:rPr>
              <a:t> </a:t>
            </a:r>
            <a:r>
              <a:rPr dirty="0" sz="1450" spc="-20">
                <a:latin typeface="Times New Roman"/>
                <a:cs typeface="Times New Roman"/>
              </a:rPr>
              <a:t>pretty."</a:t>
            </a:r>
            <a:endParaRPr sz="1450">
              <a:latin typeface="Times New Roman"/>
              <a:cs typeface="Times New Roman"/>
            </a:endParaRPr>
          </a:p>
          <a:p>
            <a:pPr algn="just" marL="12700" marR="13335">
              <a:lnSpc>
                <a:spcPts val="1730"/>
              </a:lnSpc>
              <a:spcBef>
                <a:spcPts val="86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administered two </a:t>
            </a:r>
            <a:r>
              <a:rPr dirty="0" sz="1450" spc="-5">
                <a:latin typeface="Times New Roman"/>
                <a:cs typeface="Times New Roman"/>
              </a:rPr>
              <a:t>or </a:t>
            </a:r>
            <a:r>
              <a:rPr dirty="0" sz="1450" spc="-10">
                <a:latin typeface="Times New Roman"/>
                <a:cs typeface="Times New Roman"/>
              </a:rPr>
              <a:t>three cordial salutes, which were returned to him  in </a:t>
            </a:r>
            <a:r>
              <a:rPr dirty="0" sz="1450" spc="-5">
                <a:latin typeface="Times New Roman"/>
                <a:cs typeface="Times New Roman"/>
              </a:rPr>
              <a:t>kind.</a:t>
            </a:r>
            <a:endParaRPr sz="1450">
              <a:latin typeface="Times New Roman"/>
              <a:cs typeface="Times New Roman"/>
            </a:endParaRPr>
          </a:p>
          <a:p>
            <a:pPr algn="just" marL="12700" marR="546100">
              <a:lnSpc>
                <a:spcPts val="2590"/>
              </a:lnSpc>
              <a:spcBef>
                <a:spcPts val="175"/>
              </a:spcBef>
            </a:pPr>
            <a:r>
              <a:rPr dirty="0" sz="1450" spc="-10">
                <a:latin typeface="Times New Roman"/>
                <a:cs typeface="Times New Roman"/>
              </a:rPr>
              <a:t>Then Prudence led him to the back gate, and </a:t>
            </a:r>
            <a:r>
              <a:rPr dirty="0" sz="1450" spc="-5">
                <a:latin typeface="Times New Roman"/>
                <a:cs typeface="Times New Roman"/>
              </a:rPr>
              <a:t>put </a:t>
            </a:r>
            <a:r>
              <a:rPr dirty="0" sz="1450" spc="-10">
                <a:latin typeface="Times New Roman"/>
                <a:cs typeface="Times New Roman"/>
              </a:rPr>
              <a:t>her hand </a:t>
            </a:r>
            <a:r>
              <a:rPr dirty="0" sz="1450" spc="-5">
                <a:latin typeface="Times New Roman"/>
                <a:cs typeface="Times New Roman"/>
              </a:rPr>
              <a:t>upon </a:t>
            </a:r>
            <a:r>
              <a:rPr dirty="0" sz="1450" spc="-10">
                <a:latin typeface="Times New Roman"/>
                <a:cs typeface="Times New Roman"/>
              </a:rPr>
              <a:t>the </a:t>
            </a:r>
            <a:r>
              <a:rPr dirty="0" sz="1450" spc="-30">
                <a:latin typeface="Times New Roman"/>
                <a:cs typeface="Times New Roman"/>
              </a:rPr>
              <a:t>key.  </a:t>
            </a: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come and see me?" she</a:t>
            </a:r>
            <a:r>
              <a:rPr dirty="0" sz="1450" spc="2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a:lnSpc>
                <a:spcPct val="100000"/>
              </a:lnSpc>
              <a:spcBef>
                <a:spcPts val="625"/>
              </a:spcBef>
            </a:pPr>
            <a:r>
              <a:rPr dirty="0" sz="1450" spc="-10">
                <a:latin typeface="Times New Roman"/>
                <a:cs typeface="Times New Roman"/>
              </a:rPr>
              <a:t>"I will indeed," said </a:t>
            </a:r>
            <a:r>
              <a:rPr dirty="0" sz="1450" spc="-25">
                <a:latin typeface="Times New Roman"/>
                <a:cs typeface="Times New Roman"/>
              </a:rPr>
              <a:t>Harry. </a:t>
            </a:r>
            <a:r>
              <a:rPr dirty="0" sz="1450" spc="-10">
                <a:latin typeface="Times New Roman"/>
                <a:cs typeface="Times New Roman"/>
              </a:rPr>
              <a:t>"Do </a:t>
            </a:r>
            <a:r>
              <a:rPr dirty="0" sz="1450" spc="-5">
                <a:latin typeface="Times New Roman"/>
                <a:cs typeface="Times New Roman"/>
              </a:rPr>
              <a:t>not I </a:t>
            </a:r>
            <a:r>
              <a:rPr dirty="0" sz="1450" spc="-10">
                <a:latin typeface="Times New Roman"/>
                <a:cs typeface="Times New Roman"/>
              </a:rPr>
              <a:t>owe </a:t>
            </a:r>
            <a:r>
              <a:rPr dirty="0" sz="1450" spc="-5">
                <a:latin typeface="Times New Roman"/>
                <a:cs typeface="Times New Roman"/>
              </a:rPr>
              <a:t>you </a:t>
            </a:r>
            <a:r>
              <a:rPr dirty="0" sz="1450" spc="-10">
                <a:latin typeface="Times New Roman"/>
                <a:cs typeface="Times New Roman"/>
              </a:rPr>
              <a:t>my</a:t>
            </a:r>
            <a:r>
              <a:rPr dirty="0" sz="1450" spc="4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12700">
              <a:lnSpc>
                <a:spcPts val="1730"/>
              </a:lnSpc>
              <a:spcBef>
                <a:spcPts val="919"/>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she added, opening the </a:t>
            </a:r>
            <a:r>
              <a:rPr dirty="0" sz="1450" spc="-20">
                <a:latin typeface="Times New Roman"/>
                <a:cs typeface="Times New Roman"/>
              </a:rPr>
              <a:t>door, </a:t>
            </a:r>
            <a:r>
              <a:rPr dirty="0" sz="1450" spc="-10">
                <a:latin typeface="Times New Roman"/>
                <a:cs typeface="Times New Roman"/>
              </a:rPr>
              <a:t>"run as hard as </a:t>
            </a:r>
            <a:r>
              <a:rPr dirty="0" sz="1450" spc="-5">
                <a:latin typeface="Times New Roman"/>
                <a:cs typeface="Times New Roman"/>
              </a:rPr>
              <a:t>you </a:t>
            </a:r>
            <a:r>
              <a:rPr dirty="0" sz="1450" spc="-10">
                <a:latin typeface="Times New Roman"/>
                <a:cs typeface="Times New Roman"/>
              </a:rPr>
              <a:t>can, for </a:t>
            </a:r>
            <a:r>
              <a:rPr dirty="0" sz="1450" spc="-5">
                <a:latin typeface="Times New Roman"/>
                <a:cs typeface="Times New Roman"/>
              </a:rPr>
              <a:t>I </a:t>
            </a:r>
            <a:r>
              <a:rPr dirty="0" sz="1450" spc="-10">
                <a:latin typeface="Times New Roman"/>
                <a:cs typeface="Times New Roman"/>
              </a:rPr>
              <a:t>shall  let in the</a:t>
            </a:r>
            <a:r>
              <a:rPr dirty="0" sz="1450">
                <a:latin typeface="Times New Roman"/>
                <a:cs typeface="Times New Roman"/>
              </a:rPr>
              <a:t> </a:t>
            </a:r>
            <a:r>
              <a:rPr dirty="0" sz="1450" spc="-10">
                <a:latin typeface="Times New Roman"/>
                <a:cs typeface="Times New Roman"/>
              </a:rPr>
              <a:t>General."</a:t>
            </a:r>
            <a:endParaRPr sz="145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Harry scarcely required this advice; fear had him </a:t>
            </a:r>
            <a:r>
              <a:rPr dirty="0" sz="1450" spc="-5">
                <a:latin typeface="Times New Roman"/>
                <a:cs typeface="Times New Roman"/>
              </a:rPr>
              <a:t>by </a:t>
            </a:r>
            <a:r>
              <a:rPr dirty="0" sz="1450" spc="-10">
                <a:latin typeface="Times New Roman"/>
                <a:cs typeface="Times New Roman"/>
              </a:rPr>
              <a:t>the forelock; and </a:t>
            </a:r>
            <a:r>
              <a:rPr dirty="0" sz="1450" spc="-5">
                <a:latin typeface="Times New Roman"/>
                <a:cs typeface="Times New Roman"/>
              </a:rPr>
              <a:t>he  </a:t>
            </a:r>
            <a:r>
              <a:rPr dirty="0" sz="1450" spc="-10">
                <a:latin typeface="Times New Roman"/>
                <a:cs typeface="Times New Roman"/>
              </a:rPr>
              <a:t>addressed himself diligently to flight. A few steps, and </a:t>
            </a:r>
            <a:r>
              <a:rPr dirty="0" sz="1450" spc="-5">
                <a:latin typeface="Times New Roman"/>
                <a:cs typeface="Times New Roman"/>
              </a:rPr>
              <a:t>he </a:t>
            </a:r>
            <a:r>
              <a:rPr dirty="0" sz="1450" spc="-10">
                <a:latin typeface="Times New Roman"/>
                <a:cs typeface="Times New Roman"/>
              </a:rPr>
              <a:t>believed </a:t>
            </a:r>
            <a:r>
              <a:rPr dirty="0" sz="1450" spc="-5">
                <a:latin typeface="Times New Roman"/>
                <a:cs typeface="Times New Roman"/>
              </a:rPr>
              <a:t>he </a:t>
            </a:r>
            <a:r>
              <a:rPr dirty="0" sz="1450" spc="-10">
                <a:latin typeface="Times New Roman"/>
                <a:cs typeface="Times New Roman"/>
              </a:rPr>
              <a:t>would  escape from his trials, and return to Lady </a:t>
            </a:r>
            <a:r>
              <a:rPr dirty="0" sz="1450" spc="-25">
                <a:latin typeface="Times New Roman"/>
                <a:cs typeface="Times New Roman"/>
              </a:rPr>
              <a:t>Vandeleur </a:t>
            </a:r>
            <a:r>
              <a:rPr dirty="0" sz="1450" spc="-10">
                <a:latin typeface="Times New Roman"/>
                <a:cs typeface="Times New Roman"/>
              </a:rPr>
              <a:t>in </a:t>
            </a:r>
            <a:r>
              <a:rPr dirty="0" sz="1450" spc="-5">
                <a:latin typeface="Times New Roman"/>
                <a:cs typeface="Times New Roman"/>
              </a:rPr>
              <a:t>honour </a:t>
            </a:r>
            <a:r>
              <a:rPr dirty="0" sz="1450" spc="-10">
                <a:latin typeface="Times New Roman"/>
                <a:cs typeface="Times New Roman"/>
              </a:rPr>
              <a:t>and </a:t>
            </a:r>
            <a:r>
              <a:rPr dirty="0" sz="1450" spc="-25">
                <a:latin typeface="Times New Roman"/>
                <a:cs typeface="Times New Roman"/>
              </a:rPr>
              <a:t>safety. </a:t>
            </a:r>
            <a:r>
              <a:rPr dirty="0" sz="1450" spc="-10">
                <a:latin typeface="Times New Roman"/>
                <a:cs typeface="Times New Roman"/>
              </a:rPr>
              <a:t>But  these few steps had </a:t>
            </a:r>
            <a:r>
              <a:rPr dirty="0" sz="1450" spc="-5">
                <a:latin typeface="Times New Roman"/>
                <a:cs typeface="Times New Roman"/>
              </a:rPr>
              <a:t>not </a:t>
            </a:r>
            <a:r>
              <a:rPr dirty="0" sz="1450" spc="-10">
                <a:latin typeface="Times New Roman"/>
                <a:cs typeface="Times New Roman"/>
              </a:rPr>
              <a:t>been taken before </a:t>
            </a:r>
            <a:r>
              <a:rPr dirty="0" sz="1450" spc="-5">
                <a:latin typeface="Times New Roman"/>
                <a:cs typeface="Times New Roman"/>
              </a:rPr>
              <a:t>he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man's voice hailing him  </a:t>
            </a:r>
            <a:r>
              <a:rPr dirty="0" sz="1450" spc="-5">
                <a:latin typeface="Times New Roman"/>
                <a:cs typeface="Times New Roman"/>
              </a:rPr>
              <a:t>by </a:t>
            </a:r>
            <a:r>
              <a:rPr dirty="0" sz="1450" spc="-10">
                <a:latin typeface="Times New Roman"/>
                <a:cs typeface="Times New Roman"/>
              </a:rPr>
              <a:t>name with many execrations, and, looking over his </a:t>
            </a:r>
            <a:r>
              <a:rPr dirty="0" sz="1450" spc="-15">
                <a:latin typeface="Times New Roman"/>
                <a:cs typeface="Times New Roman"/>
              </a:rPr>
              <a:t>shoulder, </a:t>
            </a:r>
            <a:r>
              <a:rPr dirty="0" sz="1450" spc="-5">
                <a:latin typeface="Times New Roman"/>
                <a:cs typeface="Times New Roman"/>
              </a:rPr>
              <a:t>he </a:t>
            </a:r>
            <a:r>
              <a:rPr dirty="0" sz="1450" spc="-10">
                <a:latin typeface="Times New Roman"/>
                <a:cs typeface="Times New Roman"/>
              </a:rPr>
              <a:t>beheld  Charlie Pendragon waving him with both arms to return. The shock </a:t>
            </a:r>
            <a:r>
              <a:rPr dirty="0" sz="1450" spc="-5">
                <a:latin typeface="Times New Roman"/>
                <a:cs typeface="Times New Roman"/>
              </a:rPr>
              <a:t>of </a:t>
            </a:r>
            <a:r>
              <a:rPr dirty="0" sz="1450" spc="-10">
                <a:latin typeface="Times New Roman"/>
                <a:cs typeface="Times New Roman"/>
              </a:rPr>
              <a:t>this  new incident was so sudden and profound, and Harry was already worked into  so high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nervous tension, that </a:t>
            </a:r>
            <a:r>
              <a:rPr dirty="0" sz="1450" spc="-5">
                <a:latin typeface="Times New Roman"/>
                <a:cs typeface="Times New Roman"/>
              </a:rPr>
              <a:t>he </a:t>
            </a:r>
            <a:r>
              <a:rPr dirty="0" sz="1450" spc="-10">
                <a:latin typeface="Times New Roman"/>
                <a:cs typeface="Times New Roman"/>
              </a:rPr>
              <a:t>could think </a:t>
            </a:r>
            <a:r>
              <a:rPr dirty="0" sz="1450" spc="-5">
                <a:latin typeface="Times New Roman"/>
                <a:cs typeface="Times New Roman"/>
              </a:rPr>
              <a:t>of </a:t>
            </a:r>
            <a:r>
              <a:rPr dirty="0" sz="1450" spc="-10">
                <a:latin typeface="Times New Roman"/>
                <a:cs typeface="Times New Roman"/>
              </a:rPr>
              <a:t>nothing better than to  accelerate his pace, and continue running. He should certainly have  remembered the scene in Kensington Gardens; </a:t>
            </a:r>
            <a:r>
              <a:rPr dirty="0" sz="1450" spc="-5">
                <a:latin typeface="Times New Roman"/>
                <a:cs typeface="Times New Roman"/>
              </a:rPr>
              <a:t>he </a:t>
            </a:r>
            <a:r>
              <a:rPr dirty="0" sz="1450" spc="-10">
                <a:latin typeface="Times New Roman"/>
                <a:cs typeface="Times New Roman"/>
              </a:rPr>
              <a:t>should certainly have  concluded that, where the General was his </a:t>
            </a:r>
            <a:r>
              <a:rPr dirty="0" sz="1450" spc="-25">
                <a:latin typeface="Times New Roman"/>
                <a:cs typeface="Times New Roman"/>
              </a:rPr>
              <a:t>enemy, </a:t>
            </a:r>
            <a:r>
              <a:rPr dirty="0" sz="1450" spc="-10">
                <a:latin typeface="Times New Roman"/>
                <a:cs typeface="Times New Roman"/>
              </a:rPr>
              <a:t>Charlie Pendragon could </a:t>
            </a:r>
            <a:r>
              <a:rPr dirty="0" sz="1450" spc="-5">
                <a:latin typeface="Times New Roman"/>
                <a:cs typeface="Times New Roman"/>
              </a:rPr>
              <a:t>be  no </a:t>
            </a:r>
            <a:r>
              <a:rPr dirty="0" sz="1450" spc="-10">
                <a:latin typeface="Times New Roman"/>
                <a:cs typeface="Times New Roman"/>
              </a:rPr>
              <a:t>other than </a:t>
            </a:r>
            <a:r>
              <a:rPr dirty="0" sz="1450" spc="-5">
                <a:latin typeface="Times New Roman"/>
                <a:cs typeface="Times New Roman"/>
              </a:rPr>
              <a:t>a </a:t>
            </a:r>
            <a:r>
              <a:rPr dirty="0" sz="1450" spc="-10">
                <a:latin typeface="Times New Roman"/>
                <a:cs typeface="Times New Roman"/>
              </a:rPr>
              <a:t>friend. But such was the fever and perturbation </a:t>
            </a:r>
            <a:r>
              <a:rPr dirty="0" sz="1450" spc="-5">
                <a:latin typeface="Times New Roman"/>
                <a:cs typeface="Times New Roman"/>
              </a:rPr>
              <a:t>of </a:t>
            </a:r>
            <a:r>
              <a:rPr dirty="0" sz="1450" spc="-10">
                <a:latin typeface="Times New Roman"/>
                <a:cs typeface="Times New Roman"/>
              </a:rPr>
              <a:t>his mind that  </a:t>
            </a:r>
            <a:r>
              <a:rPr dirty="0" sz="1450" spc="-5">
                <a:latin typeface="Times New Roman"/>
                <a:cs typeface="Times New Roman"/>
              </a:rPr>
              <a:t>he </a:t>
            </a:r>
            <a:r>
              <a:rPr dirty="0" sz="1450" spc="-10">
                <a:latin typeface="Times New Roman"/>
                <a:cs typeface="Times New Roman"/>
              </a:rPr>
              <a:t>was struck </a:t>
            </a:r>
            <a:r>
              <a:rPr dirty="0" sz="1450" spc="-5">
                <a:latin typeface="Times New Roman"/>
                <a:cs typeface="Times New Roman"/>
              </a:rPr>
              <a:t>by none of </a:t>
            </a:r>
            <a:r>
              <a:rPr dirty="0" sz="1450" spc="-10">
                <a:latin typeface="Times New Roman"/>
                <a:cs typeface="Times New Roman"/>
              </a:rPr>
              <a:t>these considerations, and only continued to run the  faster </a:t>
            </a:r>
            <a:r>
              <a:rPr dirty="0" sz="1450" spc="-5">
                <a:latin typeface="Times New Roman"/>
                <a:cs typeface="Times New Roman"/>
              </a:rPr>
              <a:t>up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lane.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Charlie, </a:t>
            </a:r>
            <a:r>
              <a:rPr dirty="0" sz="1450" spc="-5">
                <a:latin typeface="Times New Roman"/>
                <a:cs typeface="Times New Roman"/>
              </a:rPr>
              <a:t>by </a:t>
            </a:r>
            <a:r>
              <a:rPr dirty="0" sz="1450" spc="-10">
                <a:latin typeface="Times New Roman"/>
                <a:cs typeface="Times New Roman"/>
              </a:rPr>
              <a:t>the sound </a:t>
            </a:r>
            <a:r>
              <a:rPr dirty="0" sz="1450" spc="-5">
                <a:latin typeface="Times New Roman"/>
                <a:cs typeface="Times New Roman"/>
              </a:rPr>
              <a:t>of </a:t>
            </a:r>
            <a:r>
              <a:rPr dirty="0" sz="1450" spc="-10">
                <a:latin typeface="Times New Roman"/>
                <a:cs typeface="Times New Roman"/>
              </a:rPr>
              <a:t>his voice and the vile terms that </a:t>
            </a:r>
            <a:r>
              <a:rPr dirty="0" sz="1450" spc="-5">
                <a:latin typeface="Times New Roman"/>
                <a:cs typeface="Times New Roman"/>
              </a:rPr>
              <a:t>he </a:t>
            </a:r>
            <a:r>
              <a:rPr dirty="0" sz="1450" spc="-10">
                <a:latin typeface="Times New Roman"/>
                <a:cs typeface="Times New Roman"/>
              </a:rPr>
              <a:t>hurled after the  </a:t>
            </a:r>
            <a:r>
              <a:rPr dirty="0" sz="1450" spc="-20">
                <a:latin typeface="Times New Roman"/>
                <a:cs typeface="Times New Roman"/>
              </a:rPr>
              <a:t>secretary, </a:t>
            </a:r>
            <a:r>
              <a:rPr dirty="0" sz="1450" spc="-10">
                <a:latin typeface="Times New Roman"/>
                <a:cs typeface="Times New Roman"/>
              </a:rPr>
              <a:t>was obviously beside himself with rage. He, </a:t>
            </a:r>
            <a:r>
              <a:rPr dirty="0" sz="1450" spc="-5">
                <a:latin typeface="Times New Roman"/>
                <a:cs typeface="Times New Roman"/>
              </a:rPr>
              <a:t>too, </a:t>
            </a:r>
            <a:r>
              <a:rPr dirty="0" sz="1450" spc="-10">
                <a:latin typeface="Times New Roman"/>
                <a:cs typeface="Times New Roman"/>
              </a:rPr>
              <a:t>ran his very best;  </a:t>
            </a:r>
            <a:r>
              <a:rPr dirty="0" sz="1450" spc="-5">
                <a:latin typeface="Times New Roman"/>
                <a:cs typeface="Times New Roman"/>
              </a:rPr>
              <a:t>but, </a:t>
            </a:r>
            <a:r>
              <a:rPr dirty="0" sz="1450" spc="-10">
                <a:latin typeface="Times New Roman"/>
                <a:cs typeface="Times New Roman"/>
              </a:rPr>
              <a:t>try as </a:t>
            </a:r>
            <a:r>
              <a:rPr dirty="0" sz="1450" spc="-5">
                <a:latin typeface="Times New Roman"/>
                <a:cs typeface="Times New Roman"/>
              </a:rPr>
              <a:t>he </a:t>
            </a:r>
            <a:r>
              <a:rPr dirty="0" sz="1450" spc="-10">
                <a:latin typeface="Times New Roman"/>
                <a:cs typeface="Times New Roman"/>
              </a:rPr>
              <a:t>might, the physical advantages were </a:t>
            </a:r>
            <a:r>
              <a:rPr dirty="0" sz="1450" spc="-5">
                <a:latin typeface="Times New Roman"/>
                <a:cs typeface="Times New Roman"/>
              </a:rPr>
              <a:t>not upon </a:t>
            </a:r>
            <a:r>
              <a:rPr dirty="0" sz="1450" spc="-10">
                <a:latin typeface="Times New Roman"/>
                <a:cs typeface="Times New Roman"/>
              </a:rPr>
              <a:t>his side, and his  outcries and the fall </a:t>
            </a:r>
            <a:r>
              <a:rPr dirty="0" sz="1450" spc="-5">
                <a:latin typeface="Times New Roman"/>
                <a:cs typeface="Times New Roman"/>
              </a:rPr>
              <a:t>of </a:t>
            </a:r>
            <a:r>
              <a:rPr dirty="0" sz="1450" spc="-10">
                <a:latin typeface="Times New Roman"/>
                <a:cs typeface="Times New Roman"/>
              </a:rPr>
              <a:t>his lame </a:t>
            </a:r>
            <a:r>
              <a:rPr dirty="0" sz="1450" spc="-5">
                <a:latin typeface="Times New Roman"/>
                <a:cs typeface="Times New Roman"/>
              </a:rPr>
              <a:t>foot on </a:t>
            </a:r>
            <a:r>
              <a:rPr dirty="0" sz="1450" spc="-10">
                <a:latin typeface="Times New Roman"/>
                <a:cs typeface="Times New Roman"/>
              </a:rPr>
              <a:t>the macadam began to fall farther and  farther into the</a:t>
            </a:r>
            <a:r>
              <a:rPr dirty="0" sz="1450">
                <a:latin typeface="Times New Roman"/>
                <a:cs typeface="Times New Roman"/>
              </a:rPr>
              <a:t> </a:t>
            </a:r>
            <a:r>
              <a:rPr dirty="0" sz="1450" spc="-10">
                <a:latin typeface="Times New Roman"/>
                <a:cs typeface="Times New Roman"/>
              </a:rPr>
              <a:t>wake.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Harry's hopes began once more to arise. The lane was both steep and </a:t>
            </a:r>
            <a:r>
              <a:rPr dirty="0" sz="1450" spc="-20">
                <a:latin typeface="Times New Roman"/>
                <a:cs typeface="Times New Roman"/>
              </a:rPr>
              <a:t>narrow,  </a:t>
            </a:r>
            <a:r>
              <a:rPr dirty="0" sz="1450" spc="-5">
                <a:latin typeface="Times New Roman"/>
                <a:cs typeface="Times New Roman"/>
              </a:rPr>
              <a:t>but </a:t>
            </a:r>
            <a:r>
              <a:rPr dirty="0" sz="1450" spc="-10">
                <a:latin typeface="Times New Roman"/>
                <a:cs typeface="Times New Roman"/>
              </a:rPr>
              <a:t>it was exceedingly </a:t>
            </a:r>
            <a:r>
              <a:rPr dirty="0" sz="1450" spc="-20">
                <a:latin typeface="Times New Roman"/>
                <a:cs typeface="Times New Roman"/>
              </a:rPr>
              <a:t>solitary, </a:t>
            </a:r>
            <a:r>
              <a:rPr dirty="0" sz="1450" spc="-10">
                <a:latin typeface="Times New Roman"/>
                <a:cs typeface="Times New Roman"/>
              </a:rPr>
              <a:t>bordered </a:t>
            </a:r>
            <a:r>
              <a:rPr dirty="0" sz="1450" spc="-5">
                <a:latin typeface="Times New Roman"/>
                <a:cs typeface="Times New Roman"/>
              </a:rPr>
              <a:t>on </a:t>
            </a:r>
            <a:r>
              <a:rPr dirty="0" sz="1450" spc="-10">
                <a:latin typeface="Times New Roman"/>
                <a:cs typeface="Times New Roman"/>
              </a:rPr>
              <a:t>either hand </a:t>
            </a:r>
            <a:r>
              <a:rPr dirty="0" sz="1450" spc="-5">
                <a:latin typeface="Times New Roman"/>
                <a:cs typeface="Times New Roman"/>
              </a:rPr>
              <a:t>by </a:t>
            </a:r>
            <a:r>
              <a:rPr dirty="0" sz="1450" spc="-10">
                <a:latin typeface="Times New Roman"/>
                <a:cs typeface="Times New Roman"/>
              </a:rPr>
              <a:t>garden walls,  overhung with foliage; and, for as far as the fugitive could see in front </a:t>
            </a:r>
            <a:r>
              <a:rPr dirty="0" sz="1450" spc="-5">
                <a:latin typeface="Times New Roman"/>
                <a:cs typeface="Times New Roman"/>
              </a:rPr>
              <a:t>of </a:t>
            </a:r>
            <a:r>
              <a:rPr dirty="0" sz="1450" spc="-10">
                <a:latin typeface="Times New Roman"/>
                <a:cs typeface="Times New Roman"/>
              </a:rPr>
              <a:t>him,  there was neither </a:t>
            </a:r>
            <a:r>
              <a:rPr dirty="0" sz="1450" spc="-5">
                <a:latin typeface="Times New Roman"/>
                <a:cs typeface="Times New Roman"/>
              </a:rPr>
              <a:t>a </a:t>
            </a:r>
            <a:r>
              <a:rPr dirty="0" sz="1450" spc="-10">
                <a:latin typeface="Times New Roman"/>
                <a:cs typeface="Times New Roman"/>
              </a:rPr>
              <a:t>creature moving </a:t>
            </a:r>
            <a:r>
              <a:rPr dirty="0" sz="1450" spc="-5">
                <a:latin typeface="Times New Roman"/>
                <a:cs typeface="Times New Roman"/>
              </a:rPr>
              <a:t>nor </a:t>
            </a:r>
            <a:r>
              <a:rPr dirty="0" sz="1450" spc="-10">
                <a:latin typeface="Times New Roman"/>
                <a:cs typeface="Times New Roman"/>
              </a:rPr>
              <a:t>an open </a:t>
            </a:r>
            <a:r>
              <a:rPr dirty="0" sz="1450" spc="-25">
                <a:latin typeface="Times New Roman"/>
                <a:cs typeface="Times New Roman"/>
              </a:rPr>
              <a:t>door. </a:t>
            </a:r>
            <a:r>
              <a:rPr dirty="0" sz="1450" spc="-10">
                <a:latin typeface="Times New Roman"/>
                <a:cs typeface="Times New Roman"/>
              </a:rPr>
              <a:t>Providence, weary </a:t>
            </a:r>
            <a:r>
              <a:rPr dirty="0" sz="1450" spc="-5">
                <a:latin typeface="Times New Roman"/>
                <a:cs typeface="Times New Roman"/>
              </a:rPr>
              <a:t>of  </a:t>
            </a:r>
            <a:r>
              <a:rPr dirty="0" sz="1450" spc="-10">
                <a:latin typeface="Times New Roman"/>
                <a:cs typeface="Times New Roman"/>
              </a:rPr>
              <a:t>persecution, was now offering him an open field for his</a:t>
            </a:r>
            <a:r>
              <a:rPr dirty="0" sz="1450" spc="55">
                <a:latin typeface="Times New Roman"/>
                <a:cs typeface="Times New Roman"/>
              </a:rPr>
              <a:t> </a:t>
            </a:r>
            <a:r>
              <a:rPr dirty="0" sz="1450" spc="-10">
                <a:latin typeface="Times New Roman"/>
                <a:cs typeface="Times New Roman"/>
              </a:rPr>
              <a:t>escape.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Alas! as </a:t>
            </a:r>
            <a:r>
              <a:rPr dirty="0" sz="1450" spc="-5">
                <a:latin typeface="Times New Roman"/>
                <a:cs typeface="Times New Roman"/>
              </a:rPr>
              <a:t>he </a:t>
            </a:r>
            <a:r>
              <a:rPr dirty="0" sz="1450" spc="-10">
                <a:latin typeface="Times New Roman"/>
                <a:cs typeface="Times New Roman"/>
              </a:rPr>
              <a:t>came abreast </a:t>
            </a:r>
            <a:r>
              <a:rPr dirty="0" sz="1450" spc="-5">
                <a:latin typeface="Times New Roman"/>
                <a:cs typeface="Times New Roman"/>
              </a:rPr>
              <a:t>of a </a:t>
            </a:r>
            <a:r>
              <a:rPr dirty="0" sz="1450" spc="-10">
                <a:latin typeface="Times New Roman"/>
                <a:cs typeface="Times New Roman"/>
              </a:rPr>
              <a:t>garden </a:t>
            </a:r>
            <a:r>
              <a:rPr dirty="0" sz="1450" spc="-5">
                <a:latin typeface="Times New Roman"/>
                <a:cs typeface="Times New Roman"/>
              </a:rPr>
              <a:t>door </a:t>
            </a:r>
            <a:r>
              <a:rPr dirty="0" sz="1450" spc="-10">
                <a:latin typeface="Times New Roman"/>
                <a:cs typeface="Times New Roman"/>
              </a:rPr>
              <a:t>under </a:t>
            </a:r>
            <a:r>
              <a:rPr dirty="0" sz="1450" spc="-5">
                <a:latin typeface="Times New Roman"/>
                <a:cs typeface="Times New Roman"/>
              </a:rPr>
              <a:t>a </a:t>
            </a:r>
            <a:r>
              <a:rPr dirty="0" sz="1450" spc="-10">
                <a:latin typeface="Times New Roman"/>
                <a:cs typeface="Times New Roman"/>
              </a:rPr>
              <a:t>tuft </a:t>
            </a:r>
            <a:r>
              <a:rPr dirty="0" sz="1450" spc="-5">
                <a:latin typeface="Times New Roman"/>
                <a:cs typeface="Times New Roman"/>
              </a:rPr>
              <a:t>of </a:t>
            </a:r>
            <a:r>
              <a:rPr dirty="0" sz="1450" spc="-10">
                <a:latin typeface="Times New Roman"/>
                <a:cs typeface="Times New Roman"/>
              </a:rPr>
              <a:t>chestnuts, it was  suddenly drawn back, and </a:t>
            </a:r>
            <a:r>
              <a:rPr dirty="0" sz="1450" spc="-5">
                <a:latin typeface="Times New Roman"/>
                <a:cs typeface="Times New Roman"/>
              </a:rPr>
              <a:t>he </a:t>
            </a:r>
            <a:r>
              <a:rPr dirty="0" sz="1450" spc="-10">
                <a:latin typeface="Times New Roman"/>
                <a:cs typeface="Times New Roman"/>
              </a:rPr>
              <a:t>could see inside, </a:t>
            </a:r>
            <a:r>
              <a:rPr dirty="0" sz="1450" spc="-5">
                <a:latin typeface="Times New Roman"/>
                <a:cs typeface="Times New Roman"/>
              </a:rPr>
              <a:t>upon a </a:t>
            </a:r>
            <a:r>
              <a:rPr dirty="0" sz="1450" spc="-10">
                <a:latin typeface="Times New Roman"/>
                <a:cs typeface="Times New Roman"/>
              </a:rPr>
              <a:t>garden path, the figure  </a:t>
            </a:r>
            <a:r>
              <a:rPr dirty="0" sz="1450" spc="-5">
                <a:latin typeface="Times New Roman"/>
                <a:cs typeface="Times New Roman"/>
              </a:rPr>
              <a:t>of a </a:t>
            </a:r>
            <a:r>
              <a:rPr dirty="0" sz="1450" spc="-10">
                <a:latin typeface="Times New Roman"/>
                <a:cs typeface="Times New Roman"/>
              </a:rPr>
              <a:t>butcher's </a:t>
            </a:r>
            <a:r>
              <a:rPr dirty="0" sz="1450" spc="-5">
                <a:latin typeface="Times New Roman"/>
                <a:cs typeface="Times New Roman"/>
              </a:rPr>
              <a:t>boy </a:t>
            </a:r>
            <a:r>
              <a:rPr dirty="0" sz="1450" spc="-10">
                <a:latin typeface="Times New Roman"/>
                <a:cs typeface="Times New Roman"/>
              </a:rPr>
              <a:t>with his tray </a:t>
            </a:r>
            <a:r>
              <a:rPr dirty="0" sz="1450" spc="-5">
                <a:latin typeface="Times New Roman"/>
                <a:cs typeface="Times New Roman"/>
              </a:rPr>
              <a:t>upon </a:t>
            </a:r>
            <a:r>
              <a:rPr dirty="0" sz="1450" spc="-10">
                <a:latin typeface="Times New Roman"/>
                <a:cs typeface="Times New Roman"/>
              </a:rPr>
              <a:t>his arm. He had hardly recognised the  fact before </a:t>
            </a:r>
            <a:r>
              <a:rPr dirty="0" sz="1450" spc="-5">
                <a:latin typeface="Times New Roman"/>
                <a:cs typeface="Times New Roman"/>
              </a:rPr>
              <a:t>he </a:t>
            </a:r>
            <a:r>
              <a:rPr dirty="0" sz="1450" spc="-10">
                <a:latin typeface="Times New Roman"/>
                <a:cs typeface="Times New Roman"/>
              </a:rPr>
              <a:t>was some steps beyond </a:t>
            </a:r>
            <a:r>
              <a:rPr dirty="0" sz="1450" spc="-5">
                <a:latin typeface="Times New Roman"/>
                <a:cs typeface="Times New Roman"/>
              </a:rPr>
              <a:t>upon </a:t>
            </a:r>
            <a:r>
              <a:rPr dirty="0" sz="1450" spc="-10">
                <a:latin typeface="Times New Roman"/>
                <a:cs typeface="Times New Roman"/>
              </a:rPr>
              <a:t>the other side. But the fellow had  had time to observe him; </a:t>
            </a:r>
            <a:r>
              <a:rPr dirty="0" sz="1450" spc="-5">
                <a:latin typeface="Times New Roman"/>
                <a:cs typeface="Times New Roman"/>
              </a:rPr>
              <a:t>he </a:t>
            </a:r>
            <a:r>
              <a:rPr dirty="0" sz="1450" spc="-10">
                <a:latin typeface="Times New Roman"/>
                <a:cs typeface="Times New Roman"/>
              </a:rPr>
              <a:t>was evidently much surprised to see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go by </a:t>
            </a:r>
            <a:r>
              <a:rPr dirty="0" sz="1450" spc="-10">
                <a:latin typeface="Times New Roman"/>
                <a:cs typeface="Times New Roman"/>
              </a:rPr>
              <a:t>at so unusual </a:t>
            </a:r>
            <a:r>
              <a:rPr dirty="0" sz="1450" spc="-5">
                <a:latin typeface="Times New Roman"/>
                <a:cs typeface="Times New Roman"/>
              </a:rPr>
              <a:t>a </a:t>
            </a:r>
            <a:r>
              <a:rPr dirty="0" sz="1450" spc="-10">
                <a:latin typeface="Times New Roman"/>
                <a:cs typeface="Times New Roman"/>
              </a:rPr>
              <a:t>pace; and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out </a:t>
            </a:r>
            <a:r>
              <a:rPr dirty="0" sz="1450" spc="-10">
                <a:latin typeface="Times New Roman"/>
                <a:cs typeface="Times New Roman"/>
              </a:rPr>
              <a:t>into the lane and began to call  after Harry with shouts </a:t>
            </a:r>
            <a:r>
              <a:rPr dirty="0" sz="1450" spc="-5">
                <a:latin typeface="Times New Roman"/>
                <a:cs typeface="Times New Roman"/>
              </a:rPr>
              <a:t>of </a:t>
            </a:r>
            <a:r>
              <a:rPr dirty="0" sz="1450" spc="-10">
                <a:latin typeface="Times New Roman"/>
                <a:cs typeface="Times New Roman"/>
              </a:rPr>
              <a:t>ironical</a:t>
            </a:r>
            <a:r>
              <a:rPr dirty="0" sz="1450" spc="15">
                <a:latin typeface="Times New Roman"/>
                <a:cs typeface="Times New Roman"/>
              </a:rPr>
              <a:t> </a:t>
            </a:r>
            <a:r>
              <a:rPr dirty="0" sz="1450" spc="-10">
                <a:latin typeface="Times New Roman"/>
                <a:cs typeface="Times New Roman"/>
              </a:rPr>
              <a:t>encouragement.</a:t>
            </a:r>
            <a:endParaRPr sz="1450">
              <a:latin typeface="Times New Roman"/>
              <a:cs typeface="Times New Roman"/>
            </a:endParaRPr>
          </a:p>
          <a:p>
            <a:pPr algn="just" marL="12700" marR="12065">
              <a:lnSpc>
                <a:spcPts val="1730"/>
              </a:lnSpc>
              <a:spcBef>
                <a:spcPts val="855"/>
              </a:spcBef>
            </a:pPr>
            <a:r>
              <a:rPr dirty="0" sz="1450" spc="-10">
                <a:latin typeface="Times New Roman"/>
                <a:cs typeface="Times New Roman"/>
              </a:rPr>
              <a:t>His appearance gave </a:t>
            </a:r>
            <a:r>
              <a:rPr dirty="0" sz="1450" spc="-5">
                <a:latin typeface="Times New Roman"/>
                <a:cs typeface="Times New Roman"/>
              </a:rPr>
              <a:t>a </a:t>
            </a:r>
            <a:r>
              <a:rPr dirty="0" sz="1450" spc="-10">
                <a:latin typeface="Times New Roman"/>
                <a:cs typeface="Times New Roman"/>
              </a:rPr>
              <a:t>new idea to Charlie Pendragon, who, although </a:t>
            </a:r>
            <a:r>
              <a:rPr dirty="0" sz="1450" spc="-5">
                <a:latin typeface="Times New Roman"/>
                <a:cs typeface="Times New Roman"/>
              </a:rPr>
              <a:t>he </a:t>
            </a:r>
            <a:r>
              <a:rPr dirty="0" sz="1450" spc="-10">
                <a:latin typeface="Times New Roman"/>
                <a:cs typeface="Times New Roman"/>
              </a:rPr>
              <a:t>was  now sadly </a:t>
            </a:r>
            <a:r>
              <a:rPr dirty="0" sz="1450" spc="-5">
                <a:latin typeface="Times New Roman"/>
                <a:cs typeface="Times New Roman"/>
              </a:rPr>
              <a:t>out of </a:t>
            </a:r>
            <a:r>
              <a:rPr dirty="0" sz="1450" spc="-10">
                <a:latin typeface="Times New Roman"/>
                <a:cs typeface="Times New Roman"/>
              </a:rPr>
              <a:t>breath, once more upraised his</a:t>
            </a:r>
            <a:r>
              <a:rPr dirty="0" sz="1450" spc="30">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"Stop, thief!"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13335">
              <a:lnSpc>
                <a:spcPts val="1730"/>
              </a:lnSpc>
              <a:spcBef>
                <a:spcPts val="915"/>
              </a:spcBef>
            </a:pPr>
            <a:r>
              <a:rPr dirty="0" sz="1450" spc="-10">
                <a:latin typeface="Times New Roman"/>
                <a:cs typeface="Times New Roman"/>
              </a:rPr>
              <a:t>And immediately the butcher's </a:t>
            </a:r>
            <a:r>
              <a:rPr dirty="0" sz="1450" spc="-5">
                <a:latin typeface="Times New Roman"/>
                <a:cs typeface="Times New Roman"/>
              </a:rPr>
              <a:t>boy </a:t>
            </a:r>
            <a:r>
              <a:rPr dirty="0" sz="1450" spc="-10">
                <a:latin typeface="Times New Roman"/>
                <a:cs typeface="Times New Roman"/>
              </a:rPr>
              <a:t>had taken </a:t>
            </a:r>
            <a:r>
              <a:rPr dirty="0" sz="1450" spc="-5">
                <a:latin typeface="Times New Roman"/>
                <a:cs typeface="Times New Roman"/>
              </a:rPr>
              <a:t>up </a:t>
            </a:r>
            <a:r>
              <a:rPr dirty="0" sz="1450" spc="-10">
                <a:latin typeface="Times New Roman"/>
                <a:cs typeface="Times New Roman"/>
              </a:rPr>
              <a:t>the cry and joined in the  pursuit.</a:t>
            </a:r>
            <a:endParaRPr sz="1450">
              <a:latin typeface="Times New Roman"/>
              <a:cs typeface="Times New Roman"/>
            </a:endParaRPr>
          </a:p>
          <a:p>
            <a:pPr algn="just" marL="12700" marR="5080">
              <a:lnSpc>
                <a:spcPts val="1730"/>
              </a:lnSpc>
              <a:spcBef>
                <a:spcPts val="865"/>
              </a:spcBef>
            </a:pP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bitter moment for the hunted </a:t>
            </a:r>
            <a:r>
              <a:rPr dirty="0" sz="1450" spc="-20">
                <a:latin typeface="Times New Roman"/>
                <a:cs typeface="Times New Roman"/>
              </a:rPr>
              <a:t>secretary. </a:t>
            </a:r>
            <a:r>
              <a:rPr dirty="0" sz="1450" spc="-10">
                <a:latin typeface="Times New Roman"/>
                <a:cs typeface="Times New Roman"/>
              </a:rPr>
              <a:t>It is true that his terror  enabled him once more to improve his pace, and gain with every step </a:t>
            </a:r>
            <a:r>
              <a:rPr dirty="0" sz="1450" spc="-5">
                <a:latin typeface="Times New Roman"/>
                <a:cs typeface="Times New Roman"/>
              </a:rPr>
              <a:t>on </a:t>
            </a:r>
            <a:r>
              <a:rPr dirty="0" sz="1450" spc="-10">
                <a:latin typeface="Times New Roman"/>
                <a:cs typeface="Times New Roman"/>
              </a:rPr>
              <a:t>his  pursuers;</a:t>
            </a:r>
            <a:r>
              <a:rPr dirty="0" sz="1450" spc="35">
                <a:latin typeface="Times New Roman"/>
                <a:cs typeface="Times New Roman"/>
              </a:rPr>
              <a:t> </a:t>
            </a:r>
            <a:r>
              <a:rPr dirty="0" sz="1450" spc="-5">
                <a:latin typeface="Times New Roman"/>
                <a:cs typeface="Times New Roman"/>
              </a:rPr>
              <a:t>but</a:t>
            </a:r>
            <a:r>
              <a:rPr dirty="0" sz="1450" spc="40">
                <a:latin typeface="Times New Roman"/>
                <a:cs typeface="Times New Roman"/>
              </a:rPr>
              <a:t> </a:t>
            </a:r>
            <a:r>
              <a:rPr dirty="0" sz="1450" spc="-5">
                <a:latin typeface="Times New Roman"/>
                <a:cs typeface="Times New Roman"/>
              </a:rPr>
              <a:t>he</a:t>
            </a:r>
            <a:r>
              <a:rPr dirty="0" sz="1450" spc="45">
                <a:latin typeface="Times New Roman"/>
                <a:cs typeface="Times New Roman"/>
              </a:rPr>
              <a:t> </a:t>
            </a:r>
            <a:r>
              <a:rPr dirty="0" sz="1450" spc="-10">
                <a:latin typeface="Times New Roman"/>
                <a:cs typeface="Times New Roman"/>
              </a:rPr>
              <a:t>was</a:t>
            </a:r>
            <a:r>
              <a:rPr dirty="0" sz="1450" spc="45">
                <a:latin typeface="Times New Roman"/>
                <a:cs typeface="Times New Roman"/>
              </a:rPr>
              <a:t> </a:t>
            </a:r>
            <a:r>
              <a:rPr dirty="0" sz="1450" spc="-10">
                <a:latin typeface="Times New Roman"/>
                <a:cs typeface="Times New Roman"/>
              </a:rPr>
              <a:t>well</a:t>
            </a:r>
            <a:r>
              <a:rPr dirty="0" sz="1450" spc="40">
                <a:latin typeface="Times New Roman"/>
                <a:cs typeface="Times New Roman"/>
              </a:rPr>
              <a:t> </a:t>
            </a:r>
            <a:r>
              <a:rPr dirty="0" sz="1450" spc="-10">
                <a:latin typeface="Times New Roman"/>
                <a:cs typeface="Times New Roman"/>
              </a:rPr>
              <a:t>aware</a:t>
            </a:r>
            <a:r>
              <a:rPr dirty="0" sz="1450" spc="45">
                <a:latin typeface="Times New Roman"/>
                <a:cs typeface="Times New Roman"/>
              </a:rPr>
              <a:t> </a:t>
            </a:r>
            <a:r>
              <a:rPr dirty="0" sz="1450" spc="-10">
                <a:latin typeface="Times New Roman"/>
                <a:cs typeface="Times New Roman"/>
              </a:rPr>
              <a:t>that</a:t>
            </a:r>
            <a:r>
              <a:rPr dirty="0" sz="1450" spc="40">
                <a:latin typeface="Times New Roman"/>
                <a:cs typeface="Times New Roman"/>
              </a:rPr>
              <a:t> </a:t>
            </a:r>
            <a:r>
              <a:rPr dirty="0" sz="1450" spc="-5">
                <a:latin typeface="Times New Roman"/>
                <a:cs typeface="Times New Roman"/>
              </a:rPr>
              <a:t>he</a:t>
            </a:r>
            <a:r>
              <a:rPr dirty="0" sz="1450" spc="45">
                <a:latin typeface="Times New Roman"/>
                <a:cs typeface="Times New Roman"/>
              </a:rPr>
              <a:t> </a:t>
            </a:r>
            <a:r>
              <a:rPr dirty="0" sz="1450" spc="-10">
                <a:latin typeface="Times New Roman"/>
                <a:cs typeface="Times New Roman"/>
              </a:rPr>
              <a:t>was</a:t>
            </a:r>
            <a:r>
              <a:rPr dirty="0" sz="1450" spc="45">
                <a:latin typeface="Times New Roman"/>
                <a:cs typeface="Times New Roman"/>
              </a:rPr>
              <a:t> </a:t>
            </a:r>
            <a:r>
              <a:rPr dirty="0" sz="1450" spc="-10">
                <a:latin typeface="Times New Roman"/>
                <a:cs typeface="Times New Roman"/>
              </a:rPr>
              <a:t>near</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end</a:t>
            </a:r>
            <a:r>
              <a:rPr dirty="0" sz="1450" spc="45">
                <a:latin typeface="Times New Roman"/>
                <a:cs typeface="Times New Roman"/>
              </a:rPr>
              <a:t>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his</a:t>
            </a:r>
            <a:r>
              <a:rPr dirty="0" sz="1450" spc="45">
                <a:latin typeface="Times New Roman"/>
                <a:cs typeface="Times New Roman"/>
              </a:rPr>
              <a:t> </a:t>
            </a:r>
            <a:r>
              <a:rPr dirty="0" sz="1450" spc="-10">
                <a:latin typeface="Times New Roman"/>
                <a:cs typeface="Times New Roman"/>
              </a:rPr>
              <a:t>resources,</a:t>
            </a:r>
            <a:r>
              <a:rPr dirty="0" sz="1450" spc="4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should </a:t>
            </a:r>
            <a:r>
              <a:rPr dirty="0" sz="1450" spc="-5">
                <a:latin typeface="Times New Roman"/>
                <a:cs typeface="Times New Roman"/>
              </a:rPr>
              <a:t>he </a:t>
            </a:r>
            <a:r>
              <a:rPr dirty="0" sz="1450" spc="-10">
                <a:latin typeface="Times New Roman"/>
                <a:cs typeface="Times New Roman"/>
              </a:rPr>
              <a:t>meet any </a:t>
            </a:r>
            <a:r>
              <a:rPr dirty="0" sz="1450" spc="-5">
                <a:latin typeface="Times New Roman"/>
                <a:cs typeface="Times New Roman"/>
              </a:rPr>
              <a:t>one </a:t>
            </a:r>
            <a:r>
              <a:rPr dirty="0" sz="1450" spc="-10">
                <a:latin typeface="Times New Roman"/>
                <a:cs typeface="Times New Roman"/>
              </a:rPr>
              <a:t>coming the other </a:t>
            </a:r>
            <a:r>
              <a:rPr dirty="0" sz="1450" spc="-35">
                <a:latin typeface="Times New Roman"/>
                <a:cs typeface="Times New Roman"/>
              </a:rPr>
              <a:t>way, </a:t>
            </a:r>
            <a:r>
              <a:rPr dirty="0" sz="1450" spc="-10">
                <a:latin typeface="Times New Roman"/>
                <a:cs typeface="Times New Roman"/>
              </a:rPr>
              <a:t>his predicament in the narrow  lane would </a:t>
            </a:r>
            <a:r>
              <a:rPr dirty="0" sz="1450" spc="-5">
                <a:latin typeface="Times New Roman"/>
                <a:cs typeface="Times New Roman"/>
              </a:rPr>
              <a:t>be </a:t>
            </a:r>
            <a:r>
              <a:rPr dirty="0" sz="1450" spc="-10">
                <a:latin typeface="Times New Roman"/>
                <a:cs typeface="Times New Roman"/>
              </a:rPr>
              <a:t>desperate</a:t>
            </a:r>
            <a:r>
              <a:rPr dirty="0" sz="1450">
                <a:latin typeface="Times New Roman"/>
                <a:cs typeface="Times New Roman"/>
              </a:rPr>
              <a:t> </a:t>
            </a:r>
            <a:r>
              <a:rPr dirty="0" sz="1450" spc="-10">
                <a:latin typeface="Times New Roman"/>
                <a:cs typeface="Times New Roman"/>
              </a:rPr>
              <a:t>indeed.</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"I must find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concealment," </a:t>
            </a:r>
            <a:r>
              <a:rPr dirty="0" sz="1450" spc="-5">
                <a:latin typeface="Times New Roman"/>
                <a:cs typeface="Times New Roman"/>
              </a:rPr>
              <a:t>he </a:t>
            </a:r>
            <a:r>
              <a:rPr dirty="0" sz="1450" spc="-10">
                <a:latin typeface="Times New Roman"/>
                <a:cs typeface="Times New Roman"/>
              </a:rPr>
              <a:t>thought, "and that within the next few  seconds, </a:t>
            </a:r>
            <a:r>
              <a:rPr dirty="0" sz="1450" spc="-5">
                <a:latin typeface="Times New Roman"/>
                <a:cs typeface="Times New Roman"/>
              </a:rPr>
              <a:t>or </a:t>
            </a:r>
            <a:r>
              <a:rPr dirty="0" sz="1450" spc="-10">
                <a:latin typeface="Times New Roman"/>
                <a:cs typeface="Times New Roman"/>
              </a:rPr>
              <a:t>all is over with me in this</a:t>
            </a:r>
            <a:r>
              <a:rPr dirty="0" sz="1450" spc="30">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Scarcely had the </a:t>
            </a:r>
            <a:r>
              <a:rPr dirty="0" sz="1450" spc="-5">
                <a:latin typeface="Times New Roman"/>
                <a:cs typeface="Times New Roman"/>
              </a:rPr>
              <a:t>thought </a:t>
            </a:r>
            <a:r>
              <a:rPr dirty="0" sz="1450" spc="-10">
                <a:latin typeface="Times New Roman"/>
                <a:cs typeface="Times New Roman"/>
              </a:rPr>
              <a:t>crossed his mind than the lane took </a:t>
            </a:r>
            <a:r>
              <a:rPr dirty="0" sz="1450" spc="-5">
                <a:latin typeface="Times New Roman"/>
                <a:cs typeface="Times New Roman"/>
              </a:rPr>
              <a:t>a </a:t>
            </a:r>
            <a:r>
              <a:rPr dirty="0" sz="1450" spc="-10">
                <a:latin typeface="Times New Roman"/>
                <a:cs typeface="Times New Roman"/>
              </a:rPr>
              <a:t>sudden turning;  and </a:t>
            </a:r>
            <a:r>
              <a:rPr dirty="0" sz="1450" spc="-5">
                <a:latin typeface="Times New Roman"/>
                <a:cs typeface="Times New Roman"/>
              </a:rPr>
              <a:t>he </a:t>
            </a:r>
            <a:r>
              <a:rPr dirty="0" sz="1450" spc="-10">
                <a:latin typeface="Times New Roman"/>
                <a:cs typeface="Times New Roman"/>
              </a:rPr>
              <a:t>found himself hidden from his enemies. There are circumstances in  which even the least energetic </a:t>
            </a:r>
            <a:r>
              <a:rPr dirty="0" sz="1450" spc="-5">
                <a:latin typeface="Times New Roman"/>
                <a:cs typeface="Times New Roman"/>
              </a:rPr>
              <a:t>of </a:t>
            </a:r>
            <a:r>
              <a:rPr dirty="0" sz="1450" spc="-10">
                <a:latin typeface="Times New Roman"/>
                <a:cs typeface="Times New Roman"/>
              </a:rPr>
              <a:t>mankind learn to behave with </a:t>
            </a:r>
            <a:r>
              <a:rPr dirty="0" sz="1450" spc="-5">
                <a:latin typeface="Times New Roman"/>
                <a:cs typeface="Times New Roman"/>
              </a:rPr>
              <a:t>vigour </a:t>
            </a:r>
            <a:r>
              <a:rPr dirty="0" sz="1450" spc="-10">
                <a:latin typeface="Times New Roman"/>
                <a:cs typeface="Times New Roman"/>
              </a:rPr>
              <a:t>and  decision; and the most cautious </a:t>
            </a:r>
            <a:r>
              <a:rPr dirty="0" sz="1450" spc="-15">
                <a:latin typeface="Times New Roman"/>
                <a:cs typeface="Times New Roman"/>
              </a:rPr>
              <a:t>forget </a:t>
            </a:r>
            <a:r>
              <a:rPr dirty="0" sz="1450" spc="-10">
                <a:latin typeface="Times New Roman"/>
                <a:cs typeface="Times New Roman"/>
              </a:rPr>
              <a:t>their prudence and embrace foolhardy  resolutions. This was </a:t>
            </a:r>
            <a:r>
              <a:rPr dirty="0" sz="1450" spc="-5">
                <a:latin typeface="Times New Roman"/>
                <a:cs typeface="Times New Roman"/>
              </a:rPr>
              <a:t>one of </a:t>
            </a:r>
            <a:r>
              <a:rPr dirty="0" sz="1450" spc="-10">
                <a:latin typeface="Times New Roman"/>
                <a:cs typeface="Times New Roman"/>
              </a:rPr>
              <a:t>those occasions for Harry Hartley; and those who  knew him best would have been the most astonished at the lad's </a:t>
            </a:r>
            <a:r>
              <a:rPr dirty="0" sz="1450" spc="-20">
                <a:latin typeface="Times New Roman"/>
                <a:cs typeface="Times New Roman"/>
              </a:rPr>
              <a:t>audacity. </a:t>
            </a:r>
            <a:r>
              <a:rPr dirty="0" sz="1450" spc="-10">
                <a:latin typeface="Times New Roman"/>
                <a:cs typeface="Times New Roman"/>
              </a:rPr>
              <a:t>He  stopped dead, flung the bandbox over </a:t>
            </a:r>
            <a:r>
              <a:rPr dirty="0" sz="1450" spc="-5">
                <a:latin typeface="Times New Roman"/>
                <a:cs typeface="Times New Roman"/>
              </a:rPr>
              <a:t>a </a:t>
            </a:r>
            <a:r>
              <a:rPr dirty="0" sz="1450" spc="-10">
                <a:latin typeface="Times New Roman"/>
                <a:cs typeface="Times New Roman"/>
              </a:rPr>
              <a:t>garden wall, and leaping upward with  incredible agility and seizing the copestone with his hands, </a:t>
            </a:r>
            <a:r>
              <a:rPr dirty="0" sz="1450" spc="-5">
                <a:latin typeface="Times New Roman"/>
                <a:cs typeface="Times New Roman"/>
              </a:rPr>
              <a:t>he </a:t>
            </a:r>
            <a:r>
              <a:rPr dirty="0" sz="1450" spc="-10">
                <a:latin typeface="Times New Roman"/>
                <a:cs typeface="Times New Roman"/>
              </a:rPr>
              <a:t>tumbled  headlong after it into the</a:t>
            </a:r>
            <a:r>
              <a:rPr dirty="0" sz="1450" spc="15">
                <a:latin typeface="Times New Roman"/>
                <a:cs typeface="Times New Roman"/>
              </a:rPr>
              <a:t> </a:t>
            </a:r>
            <a:r>
              <a:rPr dirty="0" sz="1450" spc="-10">
                <a:latin typeface="Times New Roman"/>
                <a:cs typeface="Times New Roman"/>
              </a:rPr>
              <a:t>garden.</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He came to himself </a:t>
            </a:r>
            <a:r>
              <a:rPr dirty="0" sz="1450" spc="-5">
                <a:latin typeface="Times New Roman"/>
                <a:cs typeface="Times New Roman"/>
              </a:rPr>
              <a:t>a </a:t>
            </a:r>
            <a:r>
              <a:rPr dirty="0" sz="1450" spc="-10">
                <a:latin typeface="Times New Roman"/>
                <a:cs typeface="Times New Roman"/>
              </a:rPr>
              <a:t>moment afterwards, seated in </a:t>
            </a:r>
            <a:r>
              <a:rPr dirty="0" sz="1450" spc="-5">
                <a:latin typeface="Times New Roman"/>
                <a:cs typeface="Times New Roman"/>
              </a:rPr>
              <a:t>a </a:t>
            </a:r>
            <a:r>
              <a:rPr dirty="0" sz="1450" spc="-10">
                <a:latin typeface="Times New Roman"/>
                <a:cs typeface="Times New Roman"/>
              </a:rPr>
              <a:t>border </a:t>
            </a:r>
            <a:r>
              <a:rPr dirty="0" sz="1450" spc="-5">
                <a:latin typeface="Times New Roman"/>
                <a:cs typeface="Times New Roman"/>
              </a:rPr>
              <a:t>of </a:t>
            </a:r>
            <a:r>
              <a:rPr dirty="0" sz="1450" spc="-10">
                <a:latin typeface="Times New Roman"/>
                <a:cs typeface="Times New Roman"/>
              </a:rPr>
              <a:t>small  rosebushes. His hands and knees were cut and bleeding, for the wall had been  protected against such an escalade </a:t>
            </a:r>
            <a:r>
              <a:rPr dirty="0" sz="1450" spc="-5">
                <a:latin typeface="Times New Roman"/>
                <a:cs typeface="Times New Roman"/>
              </a:rPr>
              <a:t>by a </a:t>
            </a:r>
            <a:r>
              <a:rPr dirty="0" sz="1450" spc="-10">
                <a:latin typeface="Times New Roman"/>
                <a:cs typeface="Times New Roman"/>
              </a:rPr>
              <a:t>liberal provision </a:t>
            </a:r>
            <a:r>
              <a:rPr dirty="0" sz="1450" spc="-5">
                <a:latin typeface="Times New Roman"/>
                <a:cs typeface="Times New Roman"/>
              </a:rPr>
              <a:t>of </a:t>
            </a:r>
            <a:r>
              <a:rPr dirty="0" sz="1450" spc="-10">
                <a:latin typeface="Times New Roman"/>
                <a:cs typeface="Times New Roman"/>
              </a:rPr>
              <a:t>old bottles; and </a:t>
            </a:r>
            <a:r>
              <a:rPr dirty="0" sz="1450" spc="-5">
                <a:latin typeface="Times New Roman"/>
                <a:cs typeface="Times New Roman"/>
              </a:rPr>
              <a:t>he  </a:t>
            </a:r>
            <a:r>
              <a:rPr dirty="0" sz="1450" spc="-10">
                <a:latin typeface="Times New Roman"/>
                <a:cs typeface="Times New Roman"/>
              </a:rPr>
              <a:t>was conscious </a:t>
            </a:r>
            <a:r>
              <a:rPr dirty="0" sz="1450" spc="-5">
                <a:latin typeface="Times New Roman"/>
                <a:cs typeface="Times New Roman"/>
              </a:rPr>
              <a:t>of a </a:t>
            </a:r>
            <a:r>
              <a:rPr dirty="0" sz="1450" spc="-10">
                <a:latin typeface="Times New Roman"/>
                <a:cs typeface="Times New Roman"/>
              </a:rPr>
              <a:t>general dislocation and </a:t>
            </a:r>
            <a:r>
              <a:rPr dirty="0" sz="1450" spc="-5">
                <a:latin typeface="Times New Roman"/>
                <a:cs typeface="Times New Roman"/>
              </a:rPr>
              <a:t>a </a:t>
            </a:r>
            <a:r>
              <a:rPr dirty="0" sz="1450" spc="-10">
                <a:latin typeface="Times New Roman"/>
                <a:cs typeface="Times New Roman"/>
              </a:rPr>
              <a:t>painful swimming in the head.  Facing him across the garden, which was in admirable </a:t>
            </a:r>
            <a:r>
              <a:rPr dirty="0" sz="1450" spc="-20">
                <a:latin typeface="Times New Roman"/>
                <a:cs typeface="Times New Roman"/>
              </a:rPr>
              <a:t>order, </a:t>
            </a:r>
            <a:r>
              <a:rPr dirty="0" sz="1450" spc="-10">
                <a:latin typeface="Times New Roman"/>
                <a:cs typeface="Times New Roman"/>
              </a:rPr>
              <a:t>and set with  flowers </a:t>
            </a:r>
            <a:r>
              <a:rPr dirty="0" sz="1450" spc="-5">
                <a:latin typeface="Times New Roman"/>
                <a:cs typeface="Times New Roman"/>
              </a:rPr>
              <a:t>of </a:t>
            </a:r>
            <a:r>
              <a:rPr dirty="0" sz="1450" spc="-10">
                <a:latin typeface="Times New Roman"/>
                <a:cs typeface="Times New Roman"/>
              </a:rPr>
              <a:t>the most delicious perfume, </a:t>
            </a:r>
            <a:r>
              <a:rPr dirty="0" sz="1450" spc="-5">
                <a:latin typeface="Times New Roman"/>
                <a:cs typeface="Times New Roman"/>
              </a:rPr>
              <a:t>he </a:t>
            </a:r>
            <a:r>
              <a:rPr dirty="0" sz="1450" spc="-10">
                <a:latin typeface="Times New Roman"/>
                <a:cs typeface="Times New Roman"/>
              </a:rPr>
              <a:t>beheld the back </a:t>
            </a:r>
            <a:r>
              <a:rPr dirty="0" sz="1450" spc="-5">
                <a:latin typeface="Times New Roman"/>
                <a:cs typeface="Times New Roman"/>
              </a:rPr>
              <a:t>of a </a:t>
            </a:r>
            <a:r>
              <a:rPr dirty="0" sz="1450" spc="-10">
                <a:latin typeface="Times New Roman"/>
                <a:cs typeface="Times New Roman"/>
              </a:rPr>
              <a:t>house. It was </a:t>
            </a:r>
            <a:r>
              <a:rPr dirty="0" sz="1450" spc="-5">
                <a:latin typeface="Times New Roman"/>
                <a:cs typeface="Times New Roman"/>
              </a:rPr>
              <a:t>of  </a:t>
            </a:r>
            <a:r>
              <a:rPr dirty="0" sz="1450" spc="-10">
                <a:latin typeface="Times New Roman"/>
                <a:cs typeface="Times New Roman"/>
              </a:rPr>
              <a:t>considerable extent, and plainly habitable;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odd </a:t>
            </a:r>
            <a:r>
              <a:rPr dirty="0" sz="1450" spc="-10">
                <a:latin typeface="Times New Roman"/>
                <a:cs typeface="Times New Roman"/>
              </a:rPr>
              <a:t>contrast to the grounds,  it was </a:t>
            </a:r>
            <a:r>
              <a:rPr dirty="0" sz="1450" spc="-25">
                <a:latin typeface="Times New Roman"/>
                <a:cs typeface="Times New Roman"/>
              </a:rPr>
              <a:t>crazy, </a:t>
            </a:r>
            <a:r>
              <a:rPr dirty="0" sz="1450" spc="-10">
                <a:latin typeface="Times New Roman"/>
                <a:cs typeface="Times New Roman"/>
              </a:rPr>
              <a:t>ill-kept, and </a:t>
            </a:r>
            <a:r>
              <a:rPr dirty="0" sz="1450" spc="-5">
                <a:latin typeface="Times New Roman"/>
                <a:cs typeface="Times New Roman"/>
              </a:rPr>
              <a:t>of a </a:t>
            </a:r>
            <a:r>
              <a:rPr dirty="0" sz="1450" spc="-10">
                <a:latin typeface="Times New Roman"/>
                <a:cs typeface="Times New Roman"/>
              </a:rPr>
              <a:t>mean appearance. On all other sides the circuit  </a:t>
            </a:r>
            <a:r>
              <a:rPr dirty="0" sz="1450" spc="-5">
                <a:latin typeface="Times New Roman"/>
                <a:cs typeface="Times New Roman"/>
              </a:rPr>
              <a:t>of </a:t>
            </a:r>
            <a:r>
              <a:rPr dirty="0" sz="1450" spc="-10">
                <a:latin typeface="Times New Roman"/>
                <a:cs typeface="Times New Roman"/>
              </a:rPr>
              <a:t>the garden wall appeared</a:t>
            </a:r>
            <a:r>
              <a:rPr dirty="0" sz="1450" spc="10">
                <a:latin typeface="Times New Roman"/>
                <a:cs typeface="Times New Roman"/>
              </a:rPr>
              <a:t> </a:t>
            </a:r>
            <a:r>
              <a:rPr dirty="0" sz="1450" spc="-10">
                <a:latin typeface="Times New Roman"/>
                <a:cs typeface="Times New Roman"/>
              </a:rPr>
              <a:t>unbroken.</a:t>
            </a:r>
            <a:endParaRPr sz="1450">
              <a:latin typeface="Times New Roman"/>
              <a:cs typeface="Times New Roman"/>
            </a:endParaRPr>
          </a:p>
          <a:p>
            <a:pPr algn="just" marL="12700" marR="7620">
              <a:lnSpc>
                <a:spcPts val="1730"/>
              </a:lnSpc>
              <a:spcBef>
                <a:spcPts val="850"/>
              </a:spcBef>
            </a:pPr>
            <a:r>
              <a:rPr dirty="0" sz="1450" spc="-10">
                <a:latin typeface="Times New Roman"/>
                <a:cs typeface="Times New Roman"/>
              </a:rPr>
              <a:t>He took in these features </a:t>
            </a:r>
            <a:r>
              <a:rPr dirty="0" sz="1450" spc="-5">
                <a:latin typeface="Times New Roman"/>
                <a:cs typeface="Times New Roman"/>
              </a:rPr>
              <a:t>of </a:t>
            </a:r>
            <a:r>
              <a:rPr dirty="0" sz="1450" spc="-10">
                <a:latin typeface="Times New Roman"/>
                <a:cs typeface="Times New Roman"/>
              </a:rPr>
              <a:t>the scene with mechanical glances, </a:t>
            </a:r>
            <a:r>
              <a:rPr dirty="0" sz="1450" spc="-5">
                <a:latin typeface="Times New Roman"/>
                <a:cs typeface="Times New Roman"/>
              </a:rPr>
              <a:t>but </a:t>
            </a:r>
            <a:r>
              <a:rPr dirty="0" sz="1450" spc="-10">
                <a:latin typeface="Times New Roman"/>
                <a:cs typeface="Times New Roman"/>
              </a:rPr>
              <a:t>his mind  was still unable to piece together </a:t>
            </a:r>
            <a:r>
              <a:rPr dirty="0" sz="1450" spc="-5">
                <a:latin typeface="Times New Roman"/>
                <a:cs typeface="Times New Roman"/>
              </a:rPr>
              <a:t>or </a:t>
            </a:r>
            <a:r>
              <a:rPr dirty="0" sz="1450" spc="-10">
                <a:latin typeface="Times New Roman"/>
                <a:cs typeface="Times New Roman"/>
              </a:rPr>
              <a:t>draw </a:t>
            </a:r>
            <a:r>
              <a:rPr dirty="0" sz="1450" spc="-5">
                <a:latin typeface="Times New Roman"/>
                <a:cs typeface="Times New Roman"/>
              </a:rPr>
              <a:t>a </a:t>
            </a:r>
            <a:r>
              <a:rPr dirty="0" sz="1450" spc="-10">
                <a:latin typeface="Times New Roman"/>
                <a:cs typeface="Times New Roman"/>
              </a:rPr>
              <a:t>rational conclusion from what </a:t>
            </a:r>
            <a:r>
              <a:rPr dirty="0" sz="1450" spc="-5">
                <a:latin typeface="Times New Roman"/>
                <a:cs typeface="Times New Roman"/>
              </a:rPr>
              <a:t>he  </a:t>
            </a:r>
            <a:r>
              <a:rPr dirty="0" sz="1450" spc="-35">
                <a:latin typeface="Times New Roman"/>
                <a:cs typeface="Times New Roman"/>
              </a:rPr>
              <a:t>saw. </a:t>
            </a:r>
            <a:r>
              <a:rPr dirty="0" sz="1450" spc="-10">
                <a:latin typeface="Times New Roman"/>
                <a:cs typeface="Times New Roman"/>
              </a:rPr>
              <a:t>And when </a:t>
            </a:r>
            <a:r>
              <a:rPr dirty="0" sz="1450" spc="-5">
                <a:latin typeface="Times New Roman"/>
                <a:cs typeface="Times New Roman"/>
              </a:rPr>
              <a:t>he </a:t>
            </a:r>
            <a:r>
              <a:rPr dirty="0" sz="1450" spc="-10">
                <a:latin typeface="Times New Roman"/>
                <a:cs typeface="Times New Roman"/>
              </a:rPr>
              <a:t>heard footsteps advancing </a:t>
            </a:r>
            <a:r>
              <a:rPr dirty="0" sz="1450" spc="-5">
                <a:latin typeface="Times New Roman"/>
                <a:cs typeface="Times New Roman"/>
              </a:rPr>
              <a:t>on </a:t>
            </a:r>
            <a:r>
              <a:rPr dirty="0" sz="1450" spc="-10">
                <a:latin typeface="Times New Roman"/>
                <a:cs typeface="Times New Roman"/>
              </a:rPr>
              <a:t>the gravel, although </a:t>
            </a:r>
            <a:r>
              <a:rPr dirty="0" sz="1450" spc="-5">
                <a:latin typeface="Times New Roman"/>
                <a:cs typeface="Times New Roman"/>
              </a:rPr>
              <a:t>he </a:t>
            </a:r>
            <a:r>
              <a:rPr dirty="0" sz="1450" spc="-10">
                <a:latin typeface="Times New Roman"/>
                <a:cs typeface="Times New Roman"/>
              </a:rPr>
              <a:t>turned  his eyes in that direction, it was with </a:t>
            </a:r>
            <a:r>
              <a:rPr dirty="0" sz="1450" spc="-5">
                <a:latin typeface="Times New Roman"/>
                <a:cs typeface="Times New Roman"/>
              </a:rPr>
              <a:t>no thought </a:t>
            </a:r>
            <a:r>
              <a:rPr dirty="0" sz="1450" spc="-10">
                <a:latin typeface="Times New Roman"/>
                <a:cs typeface="Times New Roman"/>
              </a:rPr>
              <a:t>either for defence </a:t>
            </a:r>
            <a:r>
              <a:rPr dirty="0" sz="1450" spc="-5">
                <a:latin typeface="Times New Roman"/>
                <a:cs typeface="Times New Roman"/>
              </a:rPr>
              <a:t>or</a:t>
            </a:r>
            <a:r>
              <a:rPr dirty="0" sz="1450" spc="114">
                <a:latin typeface="Times New Roman"/>
                <a:cs typeface="Times New Roman"/>
              </a:rPr>
              <a:t> </a:t>
            </a:r>
            <a:r>
              <a:rPr dirty="0" sz="1450" spc="-10">
                <a:latin typeface="Times New Roman"/>
                <a:cs typeface="Times New Roman"/>
              </a:rPr>
              <a:t>flight.</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 new-comer was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coarse, and very sordid personage, in gardening  clothes, and with </a:t>
            </a:r>
            <a:r>
              <a:rPr dirty="0" sz="1450" spc="-5">
                <a:latin typeface="Times New Roman"/>
                <a:cs typeface="Times New Roman"/>
              </a:rPr>
              <a:t>a </a:t>
            </a:r>
            <a:r>
              <a:rPr dirty="0" sz="1450" spc="-10">
                <a:latin typeface="Times New Roman"/>
                <a:cs typeface="Times New Roman"/>
              </a:rPr>
              <a:t>watering-pot in his left hand. One less confused would  have been </a:t>
            </a:r>
            <a:r>
              <a:rPr dirty="0" sz="1450" spc="-15">
                <a:latin typeface="Times New Roman"/>
                <a:cs typeface="Times New Roman"/>
              </a:rPr>
              <a:t>affected </a:t>
            </a:r>
            <a:r>
              <a:rPr dirty="0" sz="1450" spc="-10">
                <a:latin typeface="Times New Roman"/>
                <a:cs typeface="Times New Roman"/>
              </a:rPr>
              <a:t>with some alarm at the sight </a:t>
            </a:r>
            <a:r>
              <a:rPr dirty="0" sz="1450" spc="-5">
                <a:latin typeface="Times New Roman"/>
                <a:cs typeface="Times New Roman"/>
              </a:rPr>
              <a:t>of </a:t>
            </a:r>
            <a:r>
              <a:rPr dirty="0" sz="1450" spc="-10">
                <a:latin typeface="Times New Roman"/>
                <a:cs typeface="Times New Roman"/>
              </a:rPr>
              <a:t>this man's </a:t>
            </a:r>
            <a:r>
              <a:rPr dirty="0" sz="1450" spc="-5">
                <a:latin typeface="Times New Roman"/>
                <a:cs typeface="Times New Roman"/>
              </a:rPr>
              <a:t>huge </a:t>
            </a:r>
            <a:r>
              <a:rPr dirty="0" sz="1450" spc="-10">
                <a:latin typeface="Times New Roman"/>
                <a:cs typeface="Times New Roman"/>
              </a:rPr>
              <a:t>proportions  and black and lowering eyes. But Harry was too gravely shaken </a:t>
            </a:r>
            <a:r>
              <a:rPr dirty="0" sz="1450" spc="-5">
                <a:latin typeface="Times New Roman"/>
                <a:cs typeface="Times New Roman"/>
              </a:rPr>
              <a:t>by </a:t>
            </a:r>
            <a:r>
              <a:rPr dirty="0" sz="1450" spc="-10">
                <a:latin typeface="Times New Roman"/>
                <a:cs typeface="Times New Roman"/>
              </a:rPr>
              <a:t>his fall to  </a:t>
            </a:r>
            <a:r>
              <a:rPr dirty="0" sz="1450" spc="-5">
                <a:latin typeface="Times New Roman"/>
                <a:cs typeface="Times New Roman"/>
              </a:rPr>
              <a:t>be </a:t>
            </a:r>
            <a:r>
              <a:rPr dirty="0" sz="1450" spc="-10">
                <a:latin typeface="Times New Roman"/>
                <a:cs typeface="Times New Roman"/>
              </a:rPr>
              <a:t>so much as terrified; and if </a:t>
            </a:r>
            <a:r>
              <a:rPr dirty="0" sz="1450" spc="-5">
                <a:latin typeface="Times New Roman"/>
                <a:cs typeface="Times New Roman"/>
              </a:rPr>
              <a:t>he </a:t>
            </a:r>
            <a:r>
              <a:rPr dirty="0" sz="1450" spc="-10">
                <a:latin typeface="Times New Roman"/>
                <a:cs typeface="Times New Roman"/>
              </a:rPr>
              <a:t>was unable to divert his glances from the  </a:t>
            </a:r>
            <a:r>
              <a:rPr dirty="0" sz="1450" spc="-15">
                <a:latin typeface="Times New Roman"/>
                <a:cs typeface="Times New Roman"/>
              </a:rPr>
              <a:t>gardener, </a:t>
            </a:r>
            <a:r>
              <a:rPr dirty="0" sz="1450" spc="-5">
                <a:latin typeface="Times New Roman"/>
                <a:cs typeface="Times New Roman"/>
              </a:rPr>
              <a:t>he </a:t>
            </a:r>
            <a:r>
              <a:rPr dirty="0" sz="1450" spc="-10">
                <a:latin typeface="Times New Roman"/>
                <a:cs typeface="Times New Roman"/>
              </a:rPr>
              <a:t>remained absolutely passive, and </a:t>
            </a:r>
            <a:r>
              <a:rPr dirty="0" sz="1450" spc="-15">
                <a:latin typeface="Times New Roman"/>
                <a:cs typeface="Times New Roman"/>
              </a:rPr>
              <a:t>suffered </a:t>
            </a:r>
            <a:r>
              <a:rPr dirty="0" sz="1450" spc="-10">
                <a:latin typeface="Times New Roman"/>
                <a:cs typeface="Times New Roman"/>
              </a:rPr>
              <a:t>him to draw </a:t>
            </a:r>
            <a:r>
              <a:rPr dirty="0" sz="1450" spc="-20">
                <a:latin typeface="Times New Roman"/>
                <a:cs typeface="Times New Roman"/>
              </a:rPr>
              <a:t>near, </a:t>
            </a:r>
            <a:r>
              <a:rPr dirty="0" sz="1450" spc="-10">
                <a:latin typeface="Times New Roman"/>
                <a:cs typeface="Times New Roman"/>
              </a:rPr>
              <a:t>to  take him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shoulder, </a:t>
            </a:r>
            <a:r>
              <a:rPr dirty="0" sz="1450" spc="-10">
                <a:latin typeface="Times New Roman"/>
                <a:cs typeface="Times New Roman"/>
              </a:rPr>
              <a:t>and to plant him roughly </a:t>
            </a:r>
            <a:r>
              <a:rPr dirty="0" sz="1450" spc="-5">
                <a:latin typeface="Times New Roman"/>
                <a:cs typeface="Times New Roman"/>
              </a:rPr>
              <a:t>on </a:t>
            </a:r>
            <a:r>
              <a:rPr dirty="0" sz="1450" spc="-10">
                <a:latin typeface="Times New Roman"/>
                <a:cs typeface="Times New Roman"/>
              </a:rPr>
              <a:t>his feet, without </a:t>
            </a:r>
            <a:r>
              <a:rPr dirty="0" sz="1450" spc="-5">
                <a:latin typeface="Times New Roman"/>
                <a:cs typeface="Times New Roman"/>
              </a:rPr>
              <a:t>a  </a:t>
            </a:r>
            <a:r>
              <a:rPr dirty="0" sz="1450" spc="-10">
                <a:latin typeface="Times New Roman"/>
                <a:cs typeface="Times New Roman"/>
              </a:rPr>
              <a:t>motion </a:t>
            </a:r>
            <a:r>
              <a:rPr dirty="0" sz="1450" spc="-5">
                <a:latin typeface="Times New Roman"/>
                <a:cs typeface="Times New Roman"/>
              </a:rPr>
              <a:t>of </a:t>
            </a:r>
            <a:r>
              <a:rPr dirty="0" sz="1450" spc="-10">
                <a:latin typeface="Times New Roman"/>
                <a:cs typeface="Times New Roman"/>
              </a:rPr>
              <a:t>resistance.</a:t>
            </a:r>
            <a:endParaRPr sz="1450">
              <a:latin typeface="Times New Roman"/>
              <a:cs typeface="Times New Roman"/>
            </a:endParaRPr>
          </a:p>
          <a:p>
            <a:pPr algn="just" marL="12700" marR="9525">
              <a:lnSpc>
                <a:spcPts val="1730"/>
              </a:lnSpc>
              <a:spcBef>
                <a:spcPts val="850"/>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the two stared into each other's eyes, Harry fascinated, the man  filled with wrath and </a:t>
            </a:r>
            <a:r>
              <a:rPr dirty="0" sz="1450" spc="-5">
                <a:latin typeface="Times New Roman"/>
                <a:cs typeface="Times New Roman"/>
              </a:rPr>
              <a:t>a </a:t>
            </a:r>
            <a:r>
              <a:rPr dirty="0" sz="1450" spc="-10">
                <a:latin typeface="Times New Roman"/>
                <a:cs typeface="Times New Roman"/>
              </a:rPr>
              <a:t>cruel, sneering</a:t>
            </a:r>
            <a:r>
              <a:rPr dirty="0" sz="1450" spc="20">
                <a:latin typeface="Times New Roman"/>
                <a:cs typeface="Times New Roman"/>
              </a:rPr>
              <a:t> </a:t>
            </a:r>
            <a:r>
              <a:rPr dirty="0" sz="1450" spc="-20">
                <a:latin typeface="Times New Roman"/>
                <a:cs typeface="Times New Roman"/>
              </a:rPr>
              <a:t>humour.</a:t>
            </a:r>
            <a:endParaRPr sz="1450">
              <a:latin typeface="Times New Roman"/>
              <a:cs typeface="Times New Roman"/>
            </a:endParaRPr>
          </a:p>
          <a:p>
            <a:pPr algn="just" marL="12700" marR="5715">
              <a:lnSpc>
                <a:spcPts val="1730"/>
              </a:lnSpc>
              <a:spcBef>
                <a:spcPts val="865"/>
              </a:spcBef>
            </a:pPr>
            <a:r>
              <a:rPr dirty="0" sz="1450" spc="-10">
                <a:latin typeface="Times New Roman"/>
                <a:cs typeface="Times New Roman"/>
              </a:rPr>
              <a:t>"Who are you?" </a:t>
            </a:r>
            <a:r>
              <a:rPr dirty="0" sz="1450" spc="-5">
                <a:latin typeface="Times New Roman"/>
                <a:cs typeface="Times New Roman"/>
              </a:rPr>
              <a:t>he </a:t>
            </a:r>
            <a:r>
              <a:rPr dirty="0" sz="1450" spc="-10">
                <a:latin typeface="Times New Roman"/>
                <a:cs typeface="Times New Roman"/>
              </a:rPr>
              <a:t>demanded at last. "Who are </a:t>
            </a:r>
            <a:r>
              <a:rPr dirty="0" sz="1450" spc="-5">
                <a:latin typeface="Times New Roman"/>
                <a:cs typeface="Times New Roman"/>
              </a:rPr>
              <a:t>you </a:t>
            </a:r>
            <a:r>
              <a:rPr dirty="0" sz="1450" spc="-10">
                <a:latin typeface="Times New Roman"/>
                <a:cs typeface="Times New Roman"/>
              </a:rPr>
              <a:t>to come flying over my  wall and break my GLOIRE DE DIJONS! What is </a:t>
            </a:r>
            <a:r>
              <a:rPr dirty="0" sz="1450" spc="-5">
                <a:latin typeface="Times New Roman"/>
                <a:cs typeface="Times New Roman"/>
              </a:rPr>
              <a:t>your </a:t>
            </a:r>
            <a:r>
              <a:rPr dirty="0" sz="1450" spc="-10">
                <a:latin typeface="Times New Roman"/>
                <a:cs typeface="Times New Roman"/>
              </a:rPr>
              <a:t>name?" </a:t>
            </a:r>
            <a:r>
              <a:rPr dirty="0" sz="1450" spc="-5">
                <a:latin typeface="Times New Roman"/>
                <a:cs typeface="Times New Roman"/>
              </a:rPr>
              <a:t>he </a:t>
            </a:r>
            <a:r>
              <a:rPr dirty="0" sz="1450" spc="-10">
                <a:latin typeface="Times New Roman"/>
                <a:cs typeface="Times New Roman"/>
              </a:rPr>
              <a:t>added,  shaking him; "and what may </a:t>
            </a:r>
            <a:r>
              <a:rPr dirty="0" sz="1450" spc="-5">
                <a:latin typeface="Times New Roman"/>
                <a:cs typeface="Times New Roman"/>
              </a:rPr>
              <a:t>be your </a:t>
            </a:r>
            <a:r>
              <a:rPr dirty="0" sz="1450" spc="-10">
                <a:latin typeface="Times New Roman"/>
                <a:cs typeface="Times New Roman"/>
              </a:rPr>
              <a:t>business</a:t>
            </a:r>
            <a:r>
              <a:rPr dirty="0" sz="1450" spc="20">
                <a:latin typeface="Times New Roman"/>
                <a:cs typeface="Times New Roman"/>
              </a:rPr>
              <a:t> </a:t>
            </a:r>
            <a:r>
              <a:rPr dirty="0" sz="1450" spc="-10">
                <a:latin typeface="Times New Roman"/>
                <a:cs typeface="Times New Roman"/>
              </a:rPr>
              <a:t>here?"</a:t>
            </a:r>
            <a:endParaRPr sz="145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Harry could </a:t>
            </a:r>
            <a:r>
              <a:rPr dirty="0" sz="1450" spc="-5">
                <a:latin typeface="Times New Roman"/>
                <a:cs typeface="Times New Roman"/>
              </a:rPr>
              <a:t>not </a:t>
            </a:r>
            <a:r>
              <a:rPr dirty="0" sz="1450" spc="-10">
                <a:latin typeface="Times New Roman"/>
                <a:cs typeface="Times New Roman"/>
              </a:rPr>
              <a:t>as much as </a:t>
            </a:r>
            <a:r>
              <a:rPr dirty="0" sz="1450" spc="-15">
                <a:latin typeface="Times New Roman"/>
                <a:cs typeface="Times New Roman"/>
              </a:rPr>
              <a:t>proffer </a:t>
            </a:r>
            <a:r>
              <a:rPr dirty="0" sz="1450" spc="-5">
                <a:latin typeface="Times New Roman"/>
                <a:cs typeface="Times New Roman"/>
              </a:rPr>
              <a:t>a </a:t>
            </a:r>
            <a:r>
              <a:rPr dirty="0" sz="1450" spc="-10">
                <a:latin typeface="Times New Roman"/>
                <a:cs typeface="Times New Roman"/>
              </a:rPr>
              <a:t>word in</a:t>
            </a:r>
            <a:r>
              <a:rPr dirty="0" sz="1450" spc="45">
                <a:latin typeface="Times New Roman"/>
                <a:cs typeface="Times New Roman"/>
              </a:rPr>
              <a:t> </a:t>
            </a:r>
            <a:r>
              <a:rPr dirty="0" sz="1450" spc="-10">
                <a:latin typeface="Times New Roman"/>
                <a:cs typeface="Times New Roman"/>
              </a:rPr>
              <a:t>explanation.</a:t>
            </a:r>
            <a:endParaRPr sz="1450">
              <a:latin typeface="Times New Roman"/>
              <a:cs typeface="Times New Roman"/>
            </a:endParaRPr>
          </a:p>
          <a:p>
            <a:pPr algn="just" marL="12700" marR="9525">
              <a:lnSpc>
                <a:spcPts val="1730"/>
              </a:lnSpc>
              <a:spcBef>
                <a:spcPts val="915"/>
              </a:spcBef>
            </a:pPr>
            <a:r>
              <a:rPr dirty="0" sz="1450" spc="-10">
                <a:latin typeface="Times New Roman"/>
                <a:cs typeface="Times New Roman"/>
              </a:rPr>
              <a:t>But just at that moment Pendragon and the butcher's </a:t>
            </a:r>
            <a:r>
              <a:rPr dirty="0" sz="1450" spc="-5">
                <a:latin typeface="Times New Roman"/>
                <a:cs typeface="Times New Roman"/>
              </a:rPr>
              <a:t>boy </a:t>
            </a:r>
            <a:r>
              <a:rPr dirty="0" sz="1450" spc="-10">
                <a:latin typeface="Times New Roman"/>
                <a:cs typeface="Times New Roman"/>
              </a:rPr>
              <a:t>went clumping past,  and the sound </a:t>
            </a:r>
            <a:r>
              <a:rPr dirty="0" sz="1450" spc="-5">
                <a:latin typeface="Times New Roman"/>
                <a:cs typeface="Times New Roman"/>
              </a:rPr>
              <a:t>of </a:t>
            </a:r>
            <a:r>
              <a:rPr dirty="0" sz="1450" spc="-10">
                <a:latin typeface="Times New Roman"/>
                <a:cs typeface="Times New Roman"/>
              </a:rPr>
              <a:t>their feet and their hoarse cries echoed loudly in the narrow  lane. The gardener had received his answer; and </a:t>
            </a:r>
            <a:r>
              <a:rPr dirty="0" sz="1450" spc="-5">
                <a:latin typeface="Times New Roman"/>
                <a:cs typeface="Times New Roman"/>
              </a:rPr>
              <a:t>he </a:t>
            </a:r>
            <a:r>
              <a:rPr dirty="0" sz="1450" spc="-10">
                <a:latin typeface="Times New Roman"/>
                <a:cs typeface="Times New Roman"/>
              </a:rPr>
              <a:t>looked down into Harry's  face with an </a:t>
            </a:r>
            <a:r>
              <a:rPr dirty="0" sz="1450" spc="-5">
                <a:latin typeface="Times New Roman"/>
                <a:cs typeface="Times New Roman"/>
              </a:rPr>
              <a:t>obnoxious</a:t>
            </a:r>
            <a:r>
              <a:rPr dirty="0" sz="1450" spc="5">
                <a:latin typeface="Times New Roman"/>
                <a:cs typeface="Times New Roman"/>
              </a:rPr>
              <a:t> </a:t>
            </a:r>
            <a:r>
              <a:rPr dirty="0" sz="1450" spc="-10">
                <a:latin typeface="Times New Roman"/>
                <a:cs typeface="Times New Roman"/>
              </a:rPr>
              <a:t>smile.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 thief!" </a:t>
            </a:r>
            <a:r>
              <a:rPr dirty="0" sz="1450" spc="-5">
                <a:latin typeface="Times New Roman"/>
                <a:cs typeface="Times New Roman"/>
              </a:rPr>
              <a:t>he </a:t>
            </a:r>
            <a:r>
              <a:rPr dirty="0" sz="1450" spc="-10">
                <a:latin typeface="Times New Roman"/>
                <a:cs typeface="Times New Roman"/>
              </a:rPr>
              <a:t>said. "Upon my word, and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thing </a:t>
            </a:r>
            <a:r>
              <a:rPr dirty="0" sz="1450" spc="-5">
                <a:latin typeface="Times New Roman"/>
                <a:cs typeface="Times New Roman"/>
              </a:rPr>
              <a:t>you </a:t>
            </a:r>
            <a:r>
              <a:rPr dirty="0" sz="1450" spc="-10">
                <a:latin typeface="Times New Roman"/>
                <a:cs typeface="Times New Roman"/>
              </a:rPr>
              <a:t>must make </a:t>
            </a:r>
            <a:r>
              <a:rPr dirty="0" sz="1450" spc="-5">
                <a:latin typeface="Times New Roman"/>
                <a:cs typeface="Times New Roman"/>
              </a:rPr>
              <a:t>of  </a:t>
            </a:r>
            <a:r>
              <a:rPr dirty="0" sz="1450" spc="-10">
                <a:latin typeface="Times New Roman"/>
                <a:cs typeface="Times New Roman"/>
              </a:rPr>
              <a:t>it; for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you </a:t>
            </a:r>
            <a:r>
              <a:rPr dirty="0" sz="1450" spc="-10">
                <a:latin typeface="Times New Roman"/>
                <a:cs typeface="Times New Roman"/>
              </a:rPr>
              <a:t>dressed like </a:t>
            </a:r>
            <a:r>
              <a:rPr dirty="0" sz="1450" spc="-5">
                <a:latin typeface="Times New Roman"/>
                <a:cs typeface="Times New Roman"/>
              </a:rPr>
              <a:t>a </a:t>
            </a:r>
            <a:r>
              <a:rPr dirty="0" sz="1450" spc="-10">
                <a:latin typeface="Times New Roman"/>
                <a:cs typeface="Times New Roman"/>
              </a:rPr>
              <a:t>gentleman from top to toe. Are </a:t>
            </a:r>
            <a:r>
              <a:rPr dirty="0" sz="1450" spc="-5">
                <a:latin typeface="Times New Roman"/>
                <a:cs typeface="Times New Roman"/>
              </a:rPr>
              <a:t>you not </a:t>
            </a:r>
            <a:r>
              <a:rPr dirty="0" sz="1450" spc="-10">
                <a:latin typeface="Times New Roman"/>
                <a:cs typeface="Times New Roman"/>
              </a:rPr>
              <a:t>ashamed  to </a:t>
            </a:r>
            <a:r>
              <a:rPr dirty="0" sz="1450" spc="-5">
                <a:latin typeface="Times New Roman"/>
                <a:cs typeface="Times New Roman"/>
              </a:rPr>
              <a:t>go </a:t>
            </a:r>
            <a:r>
              <a:rPr dirty="0" sz="1450" spc="-10">
                <a:latin typeface="Times New Roman"/>
                <a:cs typeface="Times New Roman"/>
              </a:rPr>
              <a:t>about the world in such </a:t>
            </a:r>
            <a:r>
              <a:rPr dirty="0" sz="1450" spc="-5">
                <a:latin typeface="Times New Roman"/>
                <a:cs typeface="Times New Roman"/>
              </a:rPr>
              <a:t>a </a:t>
            </a:r>
            <a:r>
              <a:rPr dirty="0" sz="1450" spc="-10">
                <a:latin typeface="Times New Roman"/>
                <a:cs typeface="Times New Roman"/>
              </a:rPr>
              <a:t>trim, with honest folk,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10">
                <a:latin typeface="Times New Roman"/>
                <a:cs typeface="Times New Roman"/>
              </a:rPr>
              <a:t>glad to </a:t>
            </a:r>
            <a:r>
              <a:rPr dirty="0" sz="1450" spc="-5">
                <a:latin typeface="Times New Roman"/>
                <a:cs typeface="Times New Roman"/>
              </a:rPr>
              <a:t>buy  your </a:t>
            </a:r>
            <a:r>
              <a:rPr dirty="0" sz="1450" spc="-15">
                <a:latin typeface="Times New Roman"/>
                <a:cs typeface="Times New Roman"/>
              </a:rPr>
              <a:t>cast-off </a:t>
            </a:r>
            <a:r>
              <a:rPr dirty="0" sz="1450" spc="-10">
                <a:latin typeface="Times New Roman"/>
                <a:cs typeface="Times New Roman"/>
              </a:rPr>
              <a:t>finery second hand? Speak </a:t>
            </a:r>
            <a:r>
              <a:rPr dirty="0" sz="1450" spc="-5">
                <a:latin typeface="Times New Roman"/>
                <a:cs typeface="Times New Roman"/>
              </a:rPr>
              <a:t>up, you dog," </a:t>
            </a:r>
            <a:r>
              <a:rPr dirty="0" sz="1450" spc="-10">
                <a:latin typeface="Times New Roman"/>
                <a:cs typeface="Times New Roman"/>
              </a:rPr>
              <a:t>the man went </a:t>
            </a:r>
            <a:r>
              <a:rPr dirty="0" sz="1450" spc="-5">
                <a:latin typeface="Times New Roman"/>
                <a:cs typeface="Times New Roman"/>
              </a:rPr>
              <a:t>on; </a:t>
            </a:r>
            <a:r>
              <a:rPr dirty="0" sz="1450" spc="-10">
                <a:latin typeface="Times New Roman"/>
                <a:cs typeface="Times New Roman"/>
              </a:rPr>
              <a:t>"you  can understand English, </a:t>
            </a:r>
            <a:r>
              <a:rPr dirty="0" sz="1450" spc="-5">
                <a:latin typeface="Times New Roman"/>
                <a:cs typeface="Times New Roman"/>
              </a:rPr>
              <a:t>I </a:t>
            </a:r>
            <a:r>
              <a:rPr dirty="0" sz="1450" spc="-10">
                <a:latin typeface="Times New Roman"/>
                <a:cs typeface="Times New Roman"/>
              </a:rPr>
              <a:t>suppose; and </a:t>
            </a:r>
            <a:r>
              <a:rPr dirty="0" sz="1450" spc="-5">
                <a:latin typeface="Times New Roman"/>
                <a:cs typeface="Times New Roman"/>
              </a:rPr>
              <a:t>I </a:t>
            </a:r>
            <a:r>
              <a:rPr dirty="0" sz="1450" spc="-10">
                <a:latin typeface="Times New Roman"/>
                <a:cs typeface="Times New Roman"/>
              </a:rPr>
              <a:t>mean to have </a:t>
            </a:r>
            <a:r>
              <a:rPr dirty="0" sz="1450" spc="-5">
                <a:latin typeface="Times New Roman"/>
                <a:cs typeface="Times New Roman"/>
              </a:rPr>
              <a:t>a bit of </a:t>
            </a:r>
            <a:r>
              <a:rPr dirty="0" sz="1450" spc="-10">
                <a:latin typeface="Times New Roman"/>
                <a:cs typeface="Times New Roman"/>
              </a:rPr>
              <a:t>talk with </a:t>
            </a:r>
            <a:r>
              <a:rPr dirty="0" sz="1450" spc="-5">
                <a:latin typeface="Times New Roman"/>
                <a:cs typeface="Times New Roman"/>
              </a:rPr>
              <a:t>you  </a:t>
            </a:r>
            <a:r>
              <a:rPr dirty="0" sz="1450" spc="-10">
                <a:latin typeface="Times New Roman"/>
                <a:cs typeface="Times New Roman"/>
              </a:rPr>
              <a:t>before </a:t>
            </a:r>
            <a:r>
              <a:rPr dirty="0" sz="1450" spc="-5">
                <a:latin typeface="Times New Roman"/>
                <a:cs typeface="Times New Roman"/>
              </a:rPr>
              <a:t>I </a:t>
            </a:r>
            <a:r>
              <a:rPr dirty="0" sz="1450" spc="-10">
                <a:latin typeface="Times New Roman"/>
                <a:cs typeface="Times New Roman"/>
              </a:rPr>
              <a:t>march </a:t>
            </a:r>
            <a:r>
              <a:rPr dirty="0" sz="1450" spc="-5">
                <a:latin typeface="Times New Roman"/>
                <a:cs typeface="Times New Roman"/>
              </a:rPr>
              <a:t>you </a:t>
            </a:r>
            <a:r>
              <a:rPr dirty="0" sz="1450" spc="-10">
                <a:latin typeface="Times New Roman"/>
                <a:cs typeface="Times New Roman"/>
              </a:rPr>
              <a:t>to the</a:t>
            </a:r>
            <a:r>
              <a:rPr dirty="0" sz="1450" spc="5">
                <a:latin typeface="Times New Roman"/>
                <a:cs typeface="Times New Roman"/>
              </a:rPr>
              <a:t> </a:t>
            </a:r>
            <a:r>
              <a:rPr dirty="0" sz="1450" spc="-10">
                <a:latin typeface="Times New Roman"/>
                <a:cs typeface="Times New Roman"/>
              </a:rPr>
              <a:t>station."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"Indeed, </a:t>
            </a:r>
            <a:r>
              <a:rPr dirty="0" sz="1450" spc="-20">
                <a:latin typeface="Times New Roman"/>
                <a:cs typeface="Times New Roman"/>
              </a:rPr>
              <a:t>sir," </a:t>
            </a:r>
            <a:r>
              <a:rPr dirty="0" sz="1450" spc="-10">
                <a:latin typeface="Times New Roman"/>
                <a:cs typeface="Times New Roman"/>
              </a:rPr>
              <a:t>said </a:t>
            </a:r>
            <a:r>
              <a:rPr dirty="0" sz="1450" spc="-25">
                <a:latin typeface="Times New Roman"/>
                <a:cs typeface="Times New Roman"/>
              </a:rPr>
              <a:t>Harry, </a:t>
            </a:r>
            <a:r>
              <a:rPr dirty="0" sz="1450" spc="-10">
                <a:latin typeface="Times New Roman"/>
                <a:cs typeface="Times New Roman"/>
              </a:rPr>
              <a:t>"this is all </a:t>
            </a:r>
            <a:r>
              <a:rPr dirty="0" sz="1450" spc="-5">
                <a:latin typeface="Times New Roman"/>
                <a:cs typeface="Times New Roman"/>
              </a:rPr>
              <a:t>a </a:t>
            </a:r>
            <a:r>
              <a:rPr dirty="0" sz="1450" spc="-10">
                <a:latin typeface="Times New Roman"/>
                <a:cs typeface="Times New Roman"/>
              </a:rPr>
              <a:t>dreadful misconception; and if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with me to Sir Thomas </a:t>
            </a:r>
            <a:r>
              <a:rPr dirty="0" sz="1450" spc="-25">
                <a:latin typeface="Times New Roman"/>
                <a:cs typeface="Times New Roman"/>
              </a:rPr>
              <a:t>Vandeleur's </a:t>
            </a:r>
            <a:r>
              <a:rPr dirty="0" sz="1450" spc="-10">
                <a:latin typeface="Times New Roman"/>
                <a:cs typeface="Times New Roman"/>
              </a:rPr>
              <a:t>in Eaton Place, </a:t>
            </a:r>
            <a:r>
              <a:rPr dirty="0" sz="1450" spc="-5">
                <a:latin typeface="Times New Roman"/>
                <a:cs typeface="Times New Roman"/>
              </a:rPr>
              <a:t>I </a:t>
            </a:r>
            <a:r>
              <a:rPr dirty="0" sz="1450" spc="-10">
                <a:latin typeface="Times New Roman"/>
                <a:cs typeface="Times New Roman"/>
              </a:rPr>
              <a:t>can promise that all  will </a:t>
            </a:r>
            <a:r>
              <a:rPr dirty="0" sz="1450" spc="-5">
                <a:latin typeface="Times New Roman"/>
                <a:cs typeface="Times New Roman"/>
              </a:rPr>
              <a:t>be </a:t>
            </a:r>
            <a:r>
              <a:rPr dirty="0" sz="1450" spc="-10">
                <a:latin typeface="Times New Roman"/>
                <a:cs typeface="Times New Roman"/>
              </a:rPr>
              <a:t>made plain. The most upright person, as </a:t>
            </a:r>
            <a:r>
              <a:rPr dirty="0" sz="1450" spc="-5">
                <a:latin typeface="Times New Roman"/>
                <a:cs typeface="Times New Roman"/>
              </a:rPr>
              <a:t>I </a:t>
            </a:r>
            <a:r>
              <a:rPr dirty="0" sz="1450" spc="-10">
                <a:latin typeface="Times New Roman"/>
                <a:cs typeface="Times New Roman"/>
              </a:rPr>
              <a:t>now perceive, can </a:t>
            </a:r>
            <a:r>
              <a:rPr dirty="0" sz="1450" spc="-5">
                <a:latin typeface="Times New Roman"/>
                <a:cs typeface="Times New Roman"/>
              </a:rPr>
              <a:t>be </a:t>
            </a:r>
            <a:r>
              <a:rPr dirty="0" sz="1450" spc="-10">
                <a:latin typeface="Times New Roman"/>
                <a:cs typeface="Times New Roman"/>
              </a:rPr>
              <a:t>led into  suspicious positions."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"My little man," replied the </a:t>
            </a:r>
            <a:r>
              <a:rPr dirty="0" sz="1450" spc="-15">
                <a:latin typeface="Times New Roman"/>
                <a:cs typeface="Times New Roman"/>
              </a:rPr>
              <a:t>gardener, </a:t>
            </a:r>
            <a:r>
              <a:rPr dirty="0" sz="1450" spc="-10">
                <a:latin typeface="Times New Roman"/>
                <a:cs typeface="Times New Roman"/>
              </a:rPr>
              <a:t>"I will </a:t>
            </a:r>
            <a:r>
              <a:rPr dirty="0" sz="1450" spc="-5">
                <a:latin typeface="Times New Roman"/>
                <a:cs typeface="Times New Roman"/>
              </a:rPr>
              <a:t>go </a:t>
            </a:r>
            <a:r>
              <a:rPr dirty="0" sz="1450" spc="-10">
                <a:latin typeface="Times New Roman"/>
                <a:cs typeface="Times New Roman"/>
              </a:rPr>
              <a:t>with </a:t>
            </a:r>
            <a:r>
              <a:rPr dirty="0" sz="1450" spc="-5">
                <a:latin typeface="Times New Roman"/>
                <a:cs typeface="Times New Roman"/>
              </a:rPr>
              <a:t>you no </a:t>
            </a:r>
            <a:r>
              <a:rPr dirty="0" sz="1450" spc="-10">
                <a:latin typeface="Times New Roman"/>
                <a:cs typeface="Times New Roman"/>
              </a:rPr>
              <a:t>farther than the  station-house in the next street. The </a:t>
            </a:r>
            <a:r>
              <a:rPr dirty="0" sz="1450" spc="-15">
                <a:latin typeface="Times New Roman"/>
                <a:cs typeface="Times New Roman"/>
              </a:rPr>
              <a:t>inspector, </a:t>
            </a:r>
            <a:r>
              <a:rPr dirty="0" sz="1450" spc="-5">
                <a:latin typeface="Times New Roman"/>
                <a:cs typeface="Times New Roman"/>
              </a:rPr>
              <a:t>no doubt,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glad to take </a:t>
            </a:r>
            <a:r>
              <a:rPr dirty="0" sz="1450" spc="-5">
                <a:latin typeface="Times New Roman"/>
                <a:cs typeface="Times New Roman"/>
              </a:rPr>
              <a:t>a  </a:t>
            </a:r>
            <a:r>
              <a:rPr dirty="0" sz="1450" spc="-10">
                <a:latin typeface="Times New Roman"/>
                <a:cs typeface="Times New Roman"/>
              </a:rPr>
              <a:t>stroll with </a:t>
            </a:r>
            <a:r>
              <a:rPr dirty="0" sz="1450" spc="-5">
                <a:latin typeface="Times New Roman"/>
                <a:cs typeface="Times New Roman"/>
              </a:rPr>
              <a:t>you </a:t>
            </a:r>
            <a:r>
              <a:rPr dirty="0" sz="1450" spc="-10">
                <a:latin typeface="Times New Roman"/>
                <a:cs typeface="Times New Roman"/>
              </a:rPr>
              <a:t>as far as Eaton Place, and have </a:t>
            </a:r>
            <a:r>
              <a:rPr dirty="0" sz="1450" spc="-5">
                <a:latin typeface="Times New Roman"/>
                <a:cs typeface="Times New Roman"/>
              </a:rPr>
              <a:t>a bit of </a:t>
            </a:r>
            <a:r>
              <a:rPr dirty="0" sz="1450" spc="-10">
                <a:latin typeface="Times New Roman"/>
                <a:cs typeface="Times New Roman"/>
              </a:rPr>
              <a:t>afternoon tea with </a:t>
            </a:r>
            <a:r>
              <a:rPr dirty="0" sz="1450" spc="-5">
                <a:latin typeface="Times New Roman"/>
                <a:cs typeface="Times New Roman"/>
              </a:rPr>
              <a:t>your  </a:t>
            </a:r>
            <a:r>
              <a:rPr dirty="0" sz="1450" spc="-10">
                <a:latin typeface="Times New Roman"/>
                <a:cs typeface="Times New Roman"/>
              </a:rPr>
              <a:t>great acquaintances. Or would </a:t>
            </a:r>
            <a:r>
              <a:rPr dirty="0" sz="1450" spc="-5">
                <a:latin typeface="Times New Roman"/>
                <a:cs typeface="Times New Roman"/>
              </a:rPr>
              <a:t>you </a:t>
            </a:r>
            <a:r>
              <a:rPr dirty="0" sz="1450" spc="-10">
                <a:latin typeface="Times New Roman"/>
                <a:cs typeface="Times New Roman"/>
              </a:rPr>
              <a:t>prefer to </a:t>
            </a:r>
            <a:r>
              <a:rPr dirty="0" sz="1450" spc="-5">
                <a:latin typeface="Times New Roman"/>
                <a:cs typeface="Times New Roman"/>
              </a:rPr>
              <a:t>go </a:t>
            </a:r>
            <a:r>
              <a:rPr dirty="0" sz="1450" spc="-10">
                <a:latin typeface="Times New Roman"/>
                <a:cs typeface="Times New Roman"/>
              </a:rPr>
              <a:t>direct to the Home Secretary?  Sir Thomas </a:t>
            </a:r>
            <a:r>
              <a:rPr dirty="0" sz="1450" spc="-30">
                <a:latin typeface="Times New Roman"/>
                <a:cs typeface="Times New Roman"/>
              </a:rPr>
              <a:t>Vandeleur, </a:t>
            </a:r>
            <a:r>
              <a:rPr dirty="0" sz="1450" spc="-10">
                <a:latin typeface="Times New Roman"/>
                <a:cs typeface="Times New Roman"/>
              </a:rPr>
              <a:t>indeed! Perhaps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 don't </a:t>
            </a:r>
            <a:r>
              <a:rPr dirty="0" sz="1450" spc="-10">
                <a:latin typeface="Times New Roman"/>
                <a:cs typeface="Times New Roman"/>
              </a:rPr>
              <a:t>know </a:t>
            </a:r>
            <a:r>
              <a:rPr dirty="0" sz="1450" spc="-5">
                <a:latin typeface="Times New Roman"/>
                <a:cs typeface="Times New Roman"/>
              </a:rPr>
              <a:t>a </a:t>
            </a:r>
            <a:r>
              <a:rPr dirty="0" sz="1450" spc="-10">
                <a:latin typeface="Times New Roman"/>
                <a:cs typeface="Times New Roman"/>
              </a:rPr>
              <a:t>gentleman  when </a:t>
            </a:r>
            <a:r>
              <a:rPr dirty="0" sz="1450" spc="-5">
                <a:latin typeface="Times New Roman"/>
                <a:cs typeface="Times New Roman"/>
              </a:rPr>
              <a:t>I </a:t>
            </a:r>
            <a:r>
              <a:rPr dirty="0" sz="1450" spc="-10">
                <a:latin typeface="Times New Roman"/>
                <a:cs typeface="Times New Roman"/>
              </a:rPr>
              <a:t>see one, from </a:t>
            </a:r>
            <a:r>
              <a:rPr dirty="0" sz="1450" spc="-5">
                <a:latin typeface="Times New Roman"/>
                <a:cs typeface="Times New Roman"/>
              </a:rPr>
              <a:t>a </a:t>
            </a:r>
            <a:r>
              <a:rPr dirty="0" sz="1450" spc="-10">
                <a:latin typeface="Times New Roman"/>
                <a:cs typeface="Times New Roman"/>
              </a:rPr>
              <a:t>common run-the-hedge like </a:t>
            </a:r>
            <a:r>
              <a:rPr dirty="0" sz="1450" spc="-5">
                <a:latin typeface="Times New Roman"/>
                <a:cs typeface="Times New Roman"/>
              </a:rPr>
              <a:t>you? </a:t>
            </a:r>
            <a:r>
              <a:rPr dirty="0" sz="1450" spc="-10">
                <a:latin typeface="Times New Roman"/>
                <a:cs typeface="Times New Roman"/>
              </a:rPr>
              <a:t>Clothes </a:t>
            </a:r>
            <a:r>
              <a:rPr dirty="0" sz="1450" spc="-5">
                <a:latin typeface="Times New Roman"/>
                <a:cs typeface="Times New Roman"/>
              </a:rPr>
              <a:t>or no  </a:t>
            </a:r>
            <a:r>
              <a:rPr dirty="0" sz="1450" spc="-10">
                <a:latin typeface="Times New Roman"/>
                <a:cs typeface="Times New Roman"/>
              </a:rPr>
              <a:t>clothes, </a:t>
            </a:r>
            <a:r>
              <a:rPr dirty="0" sz="1450" spc="-5">
                <a:latin typeface="Times New Roman"/>
                <a:cs typeface="Times New Roman"/>
              </a:rPr>
              <a:t>I </a:t>
            </a:r>
            <a:r>
              <a:rPr dirty="0" sz="1450" spc="-10">
                <a:latin typeface="Times New Roman"/>
                <a:cs typeface="Times New Roman"/>
              </a:rPr>
              <a:t>can read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a book. </a:t>
            </a:r>
            <a:r>
              <a:rPr dirty="0" sz="1450" spc="-10">
                <a:latin typeface="Times New Roman"/>
                <a:cs typeface="Times New Roman"/>
              </a:rPr>
              <a:t>Here is </a:t>
            </a:r>
            <a:r>
              <a:rPr dirty="0" sz="1450" spc="-5">
                <a:latin typeface="Times New Roman"/>
                <a:cs typeface="Times New Roman"/>
              </a:rPr>
              <a:t>a </a:t>
            </a:r>
            <a:r>
              <a:rPr dirty="0" sz="1450" spc="-10">
                <a:latin typeface="Times New Roman"/>
                <a:cs typeface="Times New Roman"/>
              </a:rPr>
              <a:t>shirt that maybe cost as much as  my Sunday hat; and that coat, </a:t>
            </a:r>
            <a:r>
              <a:rPr dirty="0" sz="1450" spc="-5">
                <a:latin typeface="Times New Roman"/>
                <a:cs typeface="Times New Roman"/>
              </a:rPr>
              <a:t>I </a:t>
            </a:r>
            <a:r>
              <a:rPr dirty="0" sz="1450" spc="-10">
                <a:latin typeface="Times New Roman"/>
                <a:cs typeface="Times New Roman"/>
              </a:rPr>
              <a:t>take it, has never seen the inside </a:t>
            </a:r>
            <a:r>
              <a:rPr dirty="0" sz="1450" spc="-5">
                <a:latin typeface="Times New Roman"/>
                <a:cs typeface="Times New Roman"/>
              </a:rPr>
              <a:t>of </a:t>
            </a:r>
            <a:r>
              <a:rPr dirty="0" sz="1450" spc="-15">
                <a:latin typeface="Times New Roman"/>
                <a:cs typeface="Times New Roman"/>
              </a:rPr>
              <a:t>Rag-fair,  </a:t>
            </a:r>
            <a:r>
              <a:rPr dirty="0" sz="1450" spc="-10">
                <a:latin typeface="Times New Roman"/>
                <a:cs typeface="Times New Roman"/>
              </a:rPr>
              <a:t>and then </a:t>
            </a:r>
            <a:r>
              <a:rPr dirty="0" sz="1450" spc="-5">
                <a:latin typeface="Times New Roman"/>
                <a:cs typeface="Times New Roman"/>
              </a:rPr>
              <a:t>your boots -</a:t>
            </a:r>
            <a:r>
              <a:rPr dirty="0" sz="145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The man, whose eyes had fallen </a:t>
            </a:r>
            <a:r>
              <a:rPr dirty="0" sz="1450" spc="-5">
                <a:latin typeface="Times New Roman"/>
                <a:cs typeface="Times New Roman"/>
              </a:rPr>
              <a:t>upon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stopped short in his  insulting </a:t>
            </a:r>
            <a:r>
              <a:rPr dirty="0" sz="1450" spc="-20">
                <a:latin typeface="Times New Roman"/>
                <a:cs typeface="Times New Roman"/>
              </a:rPr>
              <a:t>commentary, </a:t>
            </a:r>
            <a:r>
              <a:rPr dirty="0" sz="1450" spc="-10">
                <a:latin typeface="Times New Roman"/>
                <a:cs typeface="Times New Roman"/>
              </a:rPr>
              <a:t>and remained for </a:t>
            </a:r>
            <a:r>
              <a:rPr dirty="0" sz="1450" spc="-5">
                <a:latin typeface="Times New Roman"/>
                <a:cs typeface="Times New Roman"/>
              </a:rPr>
              <a:t>a </a:t>
            </a:r>
            <a:r>
              <a:rPr dirty="0" sz="1450" spc="-10">
                <a:latin typeface="Times New Roman"/>
                <a:cs typeface="Times New Roman"/>
              </a:rPr>
              <a:t>moment looking intently </a:t>
            </a:r>
            <a:r>
              <a:rPr dirty="0" sz="1450" spc="-5">
                <a:latin typeface="Times New Roman"/>
                <a:cs typeface="Times New Roman"/>
              </a:rPr>
              <a:t>upon  </a:t>
            </a:r>
            <a:r>
              <a:rPr dirty="0" sz="1450" spc="-10">
                <a:latin typeface="Times New Roman"/>
                <a:cs typeface="Times New Roman"/>
              </a:rPr>
              <a:t>something at his feet. When </a:t>
            </a:r>
            <a:r>
              <a:rPr dirty="0" sz="1450" spc="-5">
                <a:latin typeface="Times New Roman"/>
                <a:cs typeface="Times New Roman"/>
              </a:rPr>
              <a:t>he </a:t>
            </a:r>
            <a:r>
              <a:rPr dirty="0" sz="1450" spc="-10">
                <a:latin typeface="Times New Roman"/>
                <a:cs typeface="Times New Roman"/>
              </a:rPr>
              <a:t>spoke his voice was strangely</a:t>
            </a:r>
            <a:r>
              <a:rPr dirty="0" sz="1450" spc="70">
                <a:latin typeface="Times New Roman"/>
                <a:cs typeface="Times New Roman"/>
              </a:rPr>
              <a:t> </a:t>
            </a:r>
            <a:r>
              <a:rPr dirty="0" sz="1450" spc="-10">
                <a:latin typeface="Times New Roman"/>
                <a:cs typeface="Times New Roman"/>
              </a:rPr>
              <a:t>altered.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"What, in God's name," said he, "is all</a:t>
            </a:r>
            <a:r>
              <a:rPr dirty="0" sz="1450" spc="3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6350">
              <a:lnSpc>
                <a:spcPts val="1730"/>
              </a:lnSpc>
              <a:spcBef>
                <a:spcPts val="919"/>
              </a:spcBef>
            </a:pPr>
            <a:r>
              <a:rPr dirty="0" sz="1450" spc="-25">
                <a:latin typeface="Times New Roman"/>
                <a:cs typeface="Times New Roman"/>
              </a:rPr>
              <a:t>Harry, </a:t>
            </a:r>
            <a:r>
              <a:rPr dirty="0" sz="1450" spc="-10">
                <a:latin typeface="Times New Roman"/>
                <a:cs typeface="Times New Roman"/>
              </a:rPr>
              <a:t>following the direction </a:t>
            </a:r>
            <a:r>
              <a:rPr dirty="0" sz="1450" spc="-5">
                <a:latin typeface="Times New Roman"/>
                <a:cs typeface="Times New Roman"/>
              </a:rPr>
              <a:t>of </a:t>
            </a:r>
            <a:r>
              <a:rPr dirty="0" sz="1450" spc="-10">
                <a:latin typeface="Times New Roman"/>
                <a:cs typeface="Times New Roman"/>
              </a:rPr>
              <a:t>the man's eyes, beheld </a:t>
            </a:r>
            <a:r>
              <a:rPr dirty="0" sz="1450" spc="-5">
                <a:latin typeface="Times New Roman"/>
                <a:cs typeface="Times New Roman"/>
              </a:rPr>
              <a:t>a </a:t>
            </a:r>
            <a:r>
              <a:rPr dirty="0" sz="1450" spc="-10">
                <a:latin typeface="Times New Roman"/>
                <a:cs typeface="Times New Roman"/>
              </a:rPr>
              <a:t>spectacle that struck  him dumb with terror and amazement. In his fall </a:t>
            </a:r>
            <a:r>
              <a:rPr dirty="0" sz="1450" spc="-5">
                <a:latin typeface="Times New Roman"/>
                <a:cs typeface="Times New Roman"/>
              </a:rPr>
              <a:t>he </a:t>
            </a:r>
            <a:r>
              <a:rPr dirty="0" sz="1450" spc="-10">
                <a:latin typeface="Times New Roman"/>
                <a:cs typeface="Times New Roman"/>
              </a:rPr>
              <a:t>had descended vertically  </a:t>
            </a:r>
            <a:r>
              <a:rPr dirty="0" sz="1450" spc="-5">
                <a:latin typeface="Times New Roman"/>
                <a:cs typeface="Times New Roman"/>
              </a:rPr>
              <a:t>upon </a:t>
            </a:r>
            <a:r>
              <a:rPr dirty="0" sz="1450" spc="-10">
                <a:latin typeface="Times New Roman"/>
                <a:cs typeface="Times New Roman"/>
              </a:rPr>
              <a:t>the bandbox and burst it open from end to end; thence </a:t>
            </a:r>
            <a:r>
              <a:rPr dirty="0" sz="1450" spc="-5">
                <a:latin typeface="Times New Roman"/>
                <a:cs typeface="Times New Roman"/>
              </a:rPr>
              <a:t>a </a:t>
            </a:r>
            <a:r>
              <a:rPr dirty="0" sz="1450" spc="-10">
                <a:latin typeface="Times New Roman"/>
                <a:cs typeface="Times New Roman"/>
              </a:rPr>
              <a:t>great treasure </a:t>
            </a:r>
            <a:r>
              <a:rPr dirty="0" sz="1450" spc="-5">
                <a:latin typeface="Times New Roman"/>
                <a:cs typeface="Times New Roman"/>
              </a:rPr>
              <a:t>of  </a:t>
            </a:r>
            <a:r>
              <a:rPr dirty="0" sz="1450" spc="-10">
                <a:latin typeface="Times New Roman"/>
                <a:cs typeface="Times New Roman"/>
              </a:rPr>
              <a:t>diamonds had poured forth, and now lay abroad, part trodden in the soil, part  scattered </a:t>
            </a:r>
            <a:r>
              <a:rPr dirty="0" sz="1450" spc="-5">
                <a:latin typeface="Times New Roman"/>
                <a:cs typeface="Times New Roman"/>
              </a:rPr>
              <a:t>on </a:t>
            </a:r>
            <a:r>
              <a:rPr dirty="0" sz="1450" spc="-10">
                <a:latin typeface="Times New Roman"/>
                <a:cs typeface="Times New Roman"/>
              </a:rPr>
              <a:t>the surface in regal and glittering profusion. There was </a:t>
            </a:r>
            <a:r>
              <a:rPr dirty="0" sz="1450" spc="-5">
                <a:latin typeface="Times New Roman"/>
                <a:cs typeface="Times New Roman"/>
              </a:rPr>
              <a:t>a  </a:t>
            </a:r>
            <a:r>
              <a:rPr dirty="0" sz="1450" spc="-10">
                <a:latin typeface="Times New Roman"/>
                <a:cs typeface="Times New Roman"/>
              </a:rPr>
              <a:t>magnificent coronet which </a:t>
            </a:r>
            <a:r>
              <a:rPr dirty="0" sz="1450" spc="-5">
                <a:latin typeface="Times New Roman"/>
                <a:cs typeface="Times New Roman"/>
              </a:rPr>
              <a:t>he </a:t>
            </a:r>
            <a:r>
              <a:rPr dirty="0" sz="1450" spc="-10">
                <a:latin typeface="Times New Roman"/>
                <a:cs typeface="Times New Roman"/>
              </a:rPr>
              <a:t>had often admired </a:t>
            </a:r>
            <a:r>
              <a:rPr dirty="0" sz="1450" spc="-5">
                <a:latin typeface="Times New Roman"/>
                <a:cs typeface="Times New Roman"/>
              </a:rPr>
              <a:t>on </a:t>
            </a:r>
            <a:r>
              <a:rPr dirty="0" sz="1450" spc="-10">
                <a:latin typeface="Times New Roman"/>
                <a:cs typeface="Times New Roman"/>
              </a:rPr>
              <a:t>Lady </a:t>
            </a:r>
            <a:r>
              <a:rPr dirty="0" sz="1450" spc="-25">
                <a:latin typeface="Times New Roman"/>
                <a:cs typeface="Times New Roman"/>
              </a:rPr>
              <a:t>Vandeleur; </a:t>
            </a:r>
            <a:r>
              <a:rPr dirty="0" sz="1450" spc="-10">
                <a:latin typeface="Times New Roman"/>
                <a:cs typeface="Times New Roman"/>
              </a:rPr>
              <a:t>there  were rings and brooches, ear-drops and bracelets, and even unset brilliants  rolling here and there among the rosebushes like drops </a:t>
            </a:r>
            <a:r>
              <a:rPr dirty="0" sz="1450" spc="-5">
                <a:latin typeface="Times New Roman"/>
                <a:cs typeface="Times New Roman"/>
              </a:rPr>
              <a:t>of </a:t>
            </a:r>
            <a:r>
              <a:rPr dirty="0" sz="1450" spc="-10">
                <a:latin typeface="Times New Roman"/>
                <a:cs typeface="Times New Roman"/>
              </a:rPr>
              <a:t>morning </a:t>
            </a:r>
            <a:r>
              <a:rPr dirty="0" sz="1450" spc="-30">
                <a:latin typeface="Times New Roman"/>
                <a:cs typeface="Times New Roman"/>
              </a:rPr>
              <a:t>dew. </a:t>
            </a:r>
            <a:r>
              <a:rPr dirty="0" sz="1450" spc="-10">
                <a:latin typeface="Times New Roman"/>
                <a:cs typeface="Times New Roman"/>
              </a:rPr>
              <a:t>A  princely fortune lay between the two men </a:t>
            </a:r>
            <a:r>
              <a:rPr dirty="0" sz="1450" spc="-5">
                <a:latin typeface="Times New Roman"/>
                <a:cs typeface="Times New Roman"/>
              </a:rPr>
              <a:t>upon </a:t>
            </a:r>
            <a:r>
              <a:rPr dirty="0" sz="1450" spc="-10">
                <a:latin typeface="Times New Roman"/>
                <a:cs typeface="Times New Roman"/>
              </a:rPr>
              <a:t>the ground </a:t>
            </a:r>
            <a:r>
              <a:rPr dirty="0" sz="1450" spc="-5">
                <a:latin typeface="Times New Roman"/>
                <a:cs typeface="Times New Roman"/>
              </a:rPr>
              <a:t>- a </a:t>
            </a:r>
            <a:r>
              <a:rPr dirty="0" sz="1450" spc="-10">
                <a:latin typeface="Times New Roman"/>
                <a:cs typeface="Times New Roman"/>
              </a:rPr>
              <a:t>fortune in the  most inviting, solid, and durable form, capable </a:t>
            </a:r>
            <a:r>
              <a:rPr dirty="0" sz="1450" spc="-5">
                <a:latin typeface="Times New Roman"/>
                <a:cs typeface="Times New Roman"/>
              </a:rPr>
              <a:t>of </a:t>
            </a:r>
            <a:r>
              <a:rPr dirty="0" sz="1450" spc="-10">
                <a:latin typeface="Times New Roman"/>
                <a:cs typeface="Times New Roman"/>
              </a:rPr>
              <a:t>being carried in an apron,  beautiful in itself, and scattering the sunlight in </a:t>
            </a:r>
            <a:r>
              <a:rPr dirty="0" sz="1450" spc="-5">
                <a:latin typeface="Times New Roman"/>
                <a:cs typeface="Times New Roman"/>
              </a:rPr>
              <a:t>a </a:t>
            </a:r>
            <a:r>
              <a:rPr dirty="0" sz="1450" spc="-10">
                <a:latin typeface="Times New Roman"/>
                <a:cs typeface="Times New Roman"/>
              </a:rPr>
              <a:t>million rainbow</a:t>
            </a:r>
            <a:r>
              <a:rPr dirty="0" sz="1450" spc="100">
                <a:latin typeface="Times New Roman"/>
                <a:cs typeface="Times New Roman"/>
              </a:rPr>
              <a:t> </a:t>
            </a:r>
            <a:r>
              <a:rPr dirty="0" sz="1450" spc="-10">
                <a:latin typeface="Times New Roman"/>
                <a:cs typeface="Times New Roman"/>
              </a:rPr>
              <a:t>flashes.</a:t>
            </a:r>
            <a:endParaRPr sz="14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"Good God!" said </a:t>
            </a:r>
            <a:r>
              <a:rPr dirty="0" sz="1450" spc="-25">
                <a:latin typeface="Times New Roman"/>
                <a:cs typeface="Times New Roman"/>
              </a:rPr>
              <a:t>Harry, </a:t>
            </a:r>
            <a:r>
              <a:rPr dirty="0" sz="1450" spc="-10">
                <a:latin typeface="Times New Roman"/>
                <a:cs typeface="Times New Roman"/>
              </a:rPr>
              <a:t>"I am</a:t>
            </a:r>
            <a:r>
              <a:rPr dirty="0" sz="1450" spc="30">
                <a:latin typeface="Times New Roman"/>
                <a:cs typeface="Times New Roman"/>
              </a:rPr>
              <a:t> </a:t>
            </a:r>
            <a:r>
              <a:rPr dirty="0" sz="1450" spc="-10">
                <a:latin typeface="Times New Roman"/>
                <a:cs typeface="Times New Roman"/>
              </a:rPr>
              <a:t>lost!"</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His mind raced backwards into the past with the incalculable velocity </a:t>
            </a:r>
            <a:r>
              <a:rPr dirty="0" sz="1450" spc="-5">
                <a:latin typeface="Times New Roman"/>
                <a:cs typeface="Times New Roman"/>
              </a:rPr>
              <a:t>of  </a:t>
            </a:r>
            <a:r>
              <a:rPr dirty="0" sz="1450" spc="-10">
                <a:latin typeface="Times New Roman"/>
                <a:cs typeface="Times New Roman"/>
              </a:rPr>
              <a:t>thought, and </a:t>
            </a:r>
            <a:r>
              <a:rPr dirty="0" sz="1450" spc="-5">
                <a:latin typeface="Times New Roman"/>
                <a:cs typeface="Times New Roman"/>
              </a:rPr>
              <a:t>he </a:t>
            </a:r>
            <a:r>
              <a:rPr dirty="0" sz="1450" spc="-10">
                <a:latin typeface="Times New Roman"/>
                <a:cs typeface="Times New Roman"/>
              </a:rPr>
              <a:t>began to comprehend his day's adventures, to conceive them  as </a:t>
            </a:r>
            <a:r>
              <a:rPr dirty="0" sz="1450" spc="-5">
                <a:latin typeface="Times New Roman"/>
                <a:cs typeface="Times New Roman"/>
              </a:rPr>
              <a:t>a </a:t>
            </a:r>
            <a:r>
              <a:rPr dirty="0" sz="1450" spc="-10">
                <a:latin typeface="Times New Roman"/>
                <a:cs typeface="Times New Roman"/>
              </a:rPr>
              <a:t>whole, and to recognise the sad imbroglio in which his own character and  fortunes had become involved. He looked round him as if for help, </a:t>
            </a:r>
            <a:r>
              <a:rPr dirty="0" sz="1450" spc="-5">
                <a:latin typeface="Times New Roman"/>
                <a:cs typeface="Times New Roman"/>
              </a:rPr>
              <a:t>but he </a:t>
            </a:r>
            <a:r>
              <a:rPr dirty="0" sz="1450" spc="-10">
                <a:latin typeface="Times New Roman"/>
                <a:cs typeface="Times New Roman"/>
              </a:rPr>
              <a:t>was  alone in the garden, with his scattered diamonds and his redoubtable  interlocutor; and when </a:t>
            </a:r>
            <a:r>
              <a:rPr dirty="0" sz="1450" spc="-5">
                <a:latin typeface="Times New Roman"/>
                <a:cs typeface="Times New Roman"/>
              </a:rPr>
              <a:t>he </a:t>
            </a:r>
            <a:r>
              <a:rPr dirty="0" sz="1450" spc="-10">
                <a:latin typeface="Times New Roman"/>
                <a:cs typeface="Times New Roman"/>
              </a:rPr>
              <a:t>gave </a:t>
            </a:r>
            <a:r>
              <a:rPr dirty="0" sz="1450" spc="-25">
                <a:latin typeface="Times New Roman"/>
                <a:cs typeface="Times New Roman"/>
              </a:rPr>
              <a:t>ear,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sound </a:t>
            </a:r>
            <a:r>
              <a:rPr dirty="0" sz="1450" spc="-5">
                <a:latin typeface="Times New Roman"/>
                <a:cs typeface="Times New Roman"/>
              </a:rPr>
              <a:t>but </a:t>
            </a:r>
            <a:r>
              <a:rPr dirty="0" sz="1450" spc="-10">
                <a:latin typeface="Times New Roman"/>
                <a:cs typeface="Times New Roman"/>
              </a:rPr>
              <a:t>the rustle </a:t>
            </a:r>
            <a:r>
              <a:rPr dirty="0" sz="1450" spc="-5">
                <a:latin typeface="Times New Roman"/>
                <a:cs typeface="Times New Roman"/>
              </a:rPr>
              <a:t>of </a:t>
            </a:r>
            <a:r>
              <a:rPr dirty="0" sz="1450" spc="-10">
                <a:latin typeface="Times New Roman"/>
                <a:cs typeface="Times New Roman"/>
              </a:rPr>
              <a:t>the  leaves and the hurried pulsation </a:t>
            </a:r>
            <a:r>
              <a:rPr dirty="0" sz="1450" spc="-5">
                <a:latin typeface="Times New Roman"/>
                <a:cs typeface="Times New Roman"/>
              </a:rPr>
              <a:t>of </a:t>
            </a:r>
            <a:r>
              <a:rPr dirty="0" sz="1450" spc="-10">
                <a:latin typeface="Times New Roman"/>
                <a:cs typeface="Times New Roman"/>
              </a:rPr>
              <a:t>his heart. It was little wonder if the </a:t>
            </a:r>
            <a:r>
              <a:rPr dirty="0" sz="1450" spc="-5">
                <a:latin typeface="Times New Roman"/>
                <a:cs typeface="Times New Roman"/>
              </a:rPr>
              <a:t>young  </a:t>
            </a:r>
            <a:r>
              <a:rPr dirty="0" sz="1450" spc="-10">
                <a:latin typeface="Times New Roman"/>
                <a:cs typeface="Times New Roman"/>
              </a:rPr>
              <a:t>man felt himself deserted </a:t>
            </a:r>
            <a:r>
              <a:rPr dirty="0" sz="1450" spc="-5">
                <a:latin typeface="Times New Roman"/>
                <a:cs typeface="Times New Roman"/>
              </a:rPr>
              <a:t>by </a:t>
            </a:r>
            <a:r>
              <a:rPr dirty="0" sz="1450" spc="-10">
                <a:latin typeface="Times New Roman"/>
                <a:cs typeface="Times New Roman"/>
              </a:rPr>
              <a:t>his spirits, and with </a:t>
            </a:r>
            <a:r>
              <a:rPr dirty="0" sz="1450" spc="-5">
                <a:latin typeface="Times New Roman"/>
                <a:cs typeface="Times New Roman"/>
              </a:rPr>
              <a:t>a </a:t>
            </a:r>
            <a:r>
              <a:rPr dirty="0" sz="1450" spc="-10">
                <a:latin typeface="Times New Roman"/>
                <a:cs typeface="Times New Roman"/>
              </a:rPr>
              <a:t>broken voice repeated his  last ejaculation </a:t>
            </a:r>
            <a:r>
              <a:rPr dirty="0" sz="1450" spc="-5">
                <a:latin typeface="Times New Roman"/>
                <a:cs typeface="Times New Roman"/>
              </a:rPr>
              <a:t>- </a:t>
            </a:r>
            <a:r>
              <a:rPr dirty="0" sz="1450" spc="-10">
                <a:latin typeface="Times New Roman"/>
                <a:cs typeface="Times New Roman"/>
              </a:rPr>
              <a:t>"I am</a:t>
            </a:r>
            <a:r>
              <a:rPr dirty="0" sz="1450" spc="5">
                <a:latin typeface="Times New Roman"/>
                <a:cs typeface="Times New Roman"/>
              </a:rPr>
              <a:t> </a:t>
            </a:r>
            <a:r>
              <a:rPr dirty="0" sz="1450" spc="-10">
                <a:latin typeface="Times New Roman"/>
                <a:cs typeface="Times New Roman"/>
              </a:rPr>
              <a:t>lost!"</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The gardener peered in all directions with an air </a:t>
            </a:r>
            <a:r>
              <a:rPr dirty="0" sz="1450" spc="-5">
                <a:latin typeface="Times New Roman"/>
                <a:cs typeface="Times New Roman"/>
              </a:rPr>
              <a:t>of </a:t>
            </a:r>
            <a:r>
              <a:rPr dirty="0" sz="1450" spc="-10">
                <a:latin typeface="Times New Roman"/>
                <a:cs typeface="Times New Roman"/>
              </a:rPr>
              <a:t>guilt;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face  at any </a:t>
            </a:r>
            <a:r>
              <a:rPr dirty="0" sz="1450" spc="-5">
                <a:latin typeface="Times New Roman"/>
                <a:cs typeface="Times New Roman"/>
              </a:rPr>
              <a:t>of </a:t>
            </a:r>
            <a:r>
              <a:rPr dirty="0" sz="1450" spc="-10">
                <a:latin typeface="Times New Roman"/>
                <a:cs typeface="Times New Roman"/>
              </a:rPr>
              <a:t>the windows, and </a:t>
            </a:r>
            <a:r>
              <a:rPr dirty="0" sz="1450" spc="-5">
                <a:latin typeface="Times New Roman"/>
                <a:cs typeface="Times New Roman"/>
              </a:rPr>
              <a:t>he </a:t>
            </a:r>
            <a:r>
              <a:rPr dirty="0" sz="1450" spc="-10">
                <a:latin typeface="Times New Roman"/>
                <a:cs typeface="Times New Roman"/>
              </a:rPr>
              <a:t>seemed to breathe</a:t>
            </a:r>
            <a:r>
              <a:rPr dirty="0" sz="1450" spc="3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6350">
              <a:lnSpc>
                <a:spcPts val="1730"/>
              </a:lnSpc>
              <a:spcBef>
                <a:spcPts val="865"/>
              </a:spcBef>
            </a:pPr>
            <a:r>
              <a:rPr dirty="0" sz="1450" spc="-10">
                <a:latin typeface="Times New Roman"/>
                <a:cs typeface="Times New Roman"/>
              </a:rPr>
              <a:t>"Pick </a:t>
            </a:r>
            <a:r>
              <a:rPr dirty="0" sz="1450" spc="-5">
                <a:latin typeface="Times New Roman"/>
                <a:cs typeface="Times New Roman"/>
              </a:rPr>
              <a:t>up a </a:t>
            </a:r>
            <a:r>
              <a:rPr dirty="0" sz="1450" spc="-10">
                <a:latin typeface="Times New Roman"/>
                <a:cs typeface="Times New Roman"/>
              </a:rPr>
              <a:t>heart," </a:t>
            </a:r>
            <a:r>
              <a:rPr dirty="0" sz="1450" spc="-5">
                <a:latin typeface="Times New Roman"/>
                <a:cs typeface="Times New Roman"/>
              </a:rPr>
              <a:t>he </a:t>
            </a:r>
            <a:r>
              <a:rPr dirty="0" sz="1450" spc="-10">
                <a:latin typeface="Times New Roman"/>
                <a:cs typeface="Times New Roman"/>
              </a:rPr>
              <a:t>said, "you fool! The worst </a:t>
            </a:r>
            <a:r>
              <a:rPr dirty="0" sz="1450" spc="-5">
                <a:latin typeface="Times New Roman"/>
                <a:cs typeface="Times New Roman"/>
              </a:rPr>
              <a:t>of </a:t>
            </a:r>
            <a:r>
              <a:rPr dirty="0" sz="1450" spc="-10">
                <a:latin typeface="Times New Roman"/>
                <a:cs typeface="Times New Roman"/>
              </a:rPr>
              <a:t>it is done. Why could </a:t>
            </a:r>
            <a:r>
              <a:rPr dirty="0" sz="1450" spc="-5">
                <a:latin typeface="Times New Roman"/>
                <a:cs typeface="Times New Roman"/>
              </a:rPr>
              <a:t>you  not </a:t>
            </a:r>
            <a:r>
              <a:rPr dirty="0" sz="1450" spc="-10">
                <a:latin typeface="Times New Roman"/>
                <a:cs typeface="Times New Roman"/>
              </a:rPr>
              <a:t>say at first there was enough for two? </a:t>
            </a:r>
            <a:r>
              <a:rPr dirty="0" sz="1450" spc="-30">
                <a:latin typeface="Times New Roman"/>
                <a:cs typeface="Times New Roman"/>
              </a:rPr>
              <a:t>Two?" </a:t>
            </a:r>
            <a:r>
              <a:rPr dirty="0" sz="1450" spc="-5">
                <a:latin typeface="Times New Roman"/>
                <a:cs typeface="Times New Roman"/>
              </a:rPr>
              <a:t>he </a:t>
            </a:r>
            <a:r>
              <a:rPr dirty="0" sz="1450" spc="-10">
                <a:latin typeface="Times New Roman"/>
                <a:cs typeface="Times New Roman"/>
              </a:rPr>
              <a:t>repeated, "aye, and for  two hundred! But come away from here, where we may </a:t>
            </a:r>
            <a:r>
              <a:rPr dirty="0" sz="1450" spc="-5">
                <a:latin typeface="Times New Roman"/>
                <a:cs typeface="Times New Roman"/>
              </a:rPr>
              <a:t>be </a:t>
            </a:r>
            <a:r>
              <a:rPr dirty="0" sz="1450" spc="-10">
                <a:latin typeface="Times New Roman"/>
                <a:cs typeface="Times New Roman"/>
              </a:rPr>
              <a:t>observed; and, for  the love </a:t>
            </a:r>
            <a:r>
              <a:rPr dirty="0" sz="1450" spc="-5">
                <a:latin typeface="Times New Roman"/>
                <a:cs typeface="Times New Roman"/>
              </a:rPr>
              <a:t>of </a:t>
            </a:r>
            <a:r>
              <a:rPr dirty="0" sz="1450" spc="-10">
                <a:latin typeface="Times New Roman"/>
                <a:cs typeface="Times New Roman"/>
              </a:rPr>
              <a:t>wisdom, straighten </a:t>
            </a:r>
            <a:r>
              <a:rPr dirty="0" sz="1450" spc="-5">
                <a:latin typeface="Times New Roman"/>
                <a:cs typeface="Times New Roman"/>
              </a:rPr>
              <a:t>out your </a:t>
            </a:r>
            <a:r>
              <a:rPr dirty="0" sz="1450" spc="-10">
                <a:latin typeface="Times New Roman"/>
                <a:cs typeface="Times New Roman"/>
              </a:rPr>
              <a:t>hat and brush </a:t>
            </a:r>
            <a:r>
              <a:rPr dirty="0" sz="1450" spc="-5">
                <a:latin typeface="Times New Roman"/>
                <a:cs typeface="Times New Roman"/>
              </a:rPr>
              <a:t>your </a:t>
            </a:r>
            <a:r>
              <a:rPr dirty="0" sz="1450" spc="-10">
                <a:latin typeface="Times New Roman"/>
                <a:cs typeface="Times New Roman"/>
              </a:rPr>
              <a:t>clothes. </a:t>
            </a:r>
            <a:r>
              <a:rPr dirty="0" sz="1450" spc="-60">
                <a:latin typeface="Times New Roman"/>
                <a:cs typeface="Times New Roman"/>
              </a:rPr>
              <a:t>You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travel two steps the figure </a:t>
            </a:r>
            <a:r>
              <a:rPr dirty="0" sz="1450" spc="-5">
                <a:latin typeface="Times New Roman"/>
                <a:cs typeface="Times New Roman"/>
              </a:rPr>
              <a:t>of </a:t>
            </a:r>
            <a:r>
              <a:rPr dirty="0" sz="1450" spc="-10">
                <a:latin typeface="Times New Roman"/>
                <a:cs typeface="Times New Roman"/>
              </a:rPr>
              <a:t>fun </a:t>
            </a:r>
            <a:r>
              <a:rPr dirty="0" sz="1450" spc="-5">
                <a:latin typeface="Times New Roman"/>
                <a:cs typeface="Times New Roman"/>
              </a:rPr>
              <a:t>you </a:t>
            </a:r>
            <a:r>
              <a:rPr dirty="0" sz="1450" spc="-10">
                <a:latin typeface="Times New Roman"/>
                <a:cs typeface="Times New Roman"/>
              </a:rPr>
              <a:t>look just</a:t>
            </a:r>
            <a:r>
              <a:rPr dirty="0" sz="1450" spc="35">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While Harry mechanically adopted these suggestions, the </a:t>
            </a:r>
            <a:r>
              <a:rPr dirty="0" sz="1450" spc="-15">
                <a:latin typeface="Times New Roman"/>
                <a:cs typeface="Times New Roman"/>
              </a:rPr>
              <a:t>gardener, </a:t>
            </a:r>
            <a:r>
              <a:rPr dirty="0" sz="1450" spc="-10">
                <a:latin typeface="Times New Roman"/>
                <a:cs typeface="Times New Roman"/>
              </a:rPr>
              <a:t>getting  </a:t>
            </a:r>
            <a:r>
              <a:rPr dirty="0" sz="1450" spc="-5">
                <a:latin typeface="Times New Roman"/>
                <a:cs typeface="Times New Roman"/>
              </a:rPr>
              <a:t>upon </a:t>
            </a:r>
            <a:r>
              <a:rPr dirty="0" sz="1450" spc="-10">
                <a:latin typeface="Times New Roman"/>
                <a:cs typeface="Times New Roman"/>
              </a:rPr>
              <a:t>his knees, hastily drew together the scattered jewels and returned them to  the </a:t>
            </a:r>
            <a:r>
              <a:rPr dirty="0" sz="1450" spc="-5">
                <a:latin typeface="Times New Roman"/>
                <a:cs typeface="Times New Roman"/>
              </a:rPr>
              <a:t>bandbox. </a:t>
            </a:r>
            <a:r>
              <a:rPr dirty="0" sz="1450" spc="-10">
                <a:latin typeface="Times New Roman"/>
                <a:cs typeface="Times New Roman"/>
              </a:rPr>
              <a:t>The touch </a:t>
            </a:r>
            <a:r>
              <a:rPr dirty="0" sz="1450" spc="-5">
                <a:latin typeface="Times New Roman"/>
                <a:cs typeface="Times New Roman"/>
              </a:rPr>
              <a:t>of </a:t>
            </a:r>
            <a:r>
              <a:rPr dirty="0" sz="1450" spc="-10">
                <a:latin typeface="Times New Roman"/>
                <a:cs typeface="Times New Roman"/>
              </a:rPr>
              <a:t>these costly crystals sent </a:t>
            </a:r>
            <a:r>
              <a:rPr dirty="0" sz="1450" spc="-5">
                <a:latin typeface="Times New Roman"/>
                <a:cs typeface="Times New Roman"/>
              </a:rPr>
              <a:t>a </a:t>
            </a:r>
            <a:r>
              <a:rPr dirty="0" sz="1450" spc="-10">
                <a:latin typeface="Times New Roman"/>
                <a:cs typeface="Times New Roman"/>
              </a:rPr>
              <a:t>shiver </a:t>
            </a:r>
            <a:r>
              <a:rPr dirty="0" sz="1450" spc="-5">
                <a:latin typeface="Times New Roman"/>
                <a:cs typeface="Times New Roman"/>
              </a:rPr>
              <a:t>of </a:t>
            </a:r>
            <a:r>
              <a:rPr dirty="0" sz="1450" spc="-10">
                <a:latin typeface="Times New Roman"/>
                <a:cs typeface="Times New Roman"/>
              </a:rPr>
              <a:t>emotion  through the man's stalwart frame; his face was transfigured, and his eyes shone  with concupiscence; indeed it seemed as if </a:t>
            </a:r>
            <a:r>
              <a:rPr dirty="0" sz="1450" spc="-5">
                <a:latin typeface="Times New Roman"/>
                <a:cs typeface="Times New Roman"/>
              </a:rPr>
              <a:t>he </a:t>
            </a:r>
            <a:r>
              <a:rPr dirty="0" sz="1450" spc="-10">
                <a:latin typeface="Times New Roman"/>
                <a:cs typeface="Times New Roman"/>
              </a:rPr>
              <a:t>luxuriously prolonged his  occupation, and dallied with every diamond that </a:t>
            </a:r>
            <a:r>
              <a:rPr dirty="0" sz="1450" spc="-5">
                <a:latin typeface="Times New Roman"/>
                <a:cs typeface="Times New Roman"/>
              </a:rPr>
              <a:t>he </a:t>
            </a:r>
            <a:r>
              <a:rPr dirty="0" sz="1450" spc="-10">
                <a:latin typeface="Times New Roman"/>
                <a:cs typeface="Times New Roman"/>
              </a:rPr>
              <a:t>handled. At last, </a:t>
            </a:r>
            <a:r>
              <a:rPr dirty="0" sz="1450" spc="-15">
                <a:latin typeface="Times New Roman"/>
                <a:cs typeface="Times New Roman"/>
              </a:rPr>
              <a:t>however,  </a:t>
            </a:r>
            <a:r>
              <a:rPr dirty="0" sz="1450" spc="-10">
                <a:latin typeface="Times New Roman"/>
                <a:cs typeface="Times New Roman"/>
              </a:rPr>
              <a:t>it was done; and, concealing the bandbox in his smock, the gardener beckoned  to Harry and preceded him in the direction </a:t>
            </a:r>
            <a:r>
              <a:rPr dirty="0" sz="1450" spc="-5">
                <a:latin typeface="Times New Roman"/>
                <a:cs typeface="Times New Roman"/>
              </a:rPr>
              <a:t>of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Near the </a:t>
            </a:r>
            <a:r>
              <a:rPr dirty="0" sz="1450" spc="-5">
                <a:latin typeface="Times New Roman"/>
                <a:cs typeface="Times New Roman"/>
              </a:rPr>
              <a:t>door </a:t>
            </a:r>
            <a:r>
              <a:rPr dirty="0" sz="1450" spc="-10">
                <a:latin typeface="Times New Roman"/>
                <a:cs typeface="Times New Roman"/>
              </a:rPr>
              <a:t>they were met </a:t>
            </a:r>
            <a:r>
              <a:rPr dirty="0" sz="1450" spc="-5">
                <a:latin typeface="Times New Roman"/>
                <a:cs typeface="Times New Roman"/>
              </a:rPr>
              <a:t>by a young </a:t>
            </a:r>
            <a:r>
              <a:rPr dirty="0" sz="1450" spc="-10">
                <a:latin typeface="Times New Roman"/>
                <a:cs typeface="Times New Roman"/>
              </a:rPr>
              <a:t>man evidently in holy orders, dark  and strikingly handsome,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mingled weakness and resolution, and  very neatly attired after the manner </a:t>
            </a:r>
            <a:r>
              <a:rPr dirty="0" sz="1450" spc="-5">
                <a:latin typeface="Times New Roman"/>
                <a:cs typeface="Times New Roman"/>
              </a:rPr>
              <a:t>of </a:t>
            </a:r>
            <a:r>
              <a:rPr dirty="0" sz="1450" spc="-10">
                <a:latin typeface="Times New Roman"/>
                <a:cs typeface="Times New Roman"/>
              </a:rPr>
              <a:t>his caste. The gardener was plainly  annoyed </a:t>
            </a:r>
            <a:r>
              <a:rPr dirty="0" sz="1450" spc="-5">
                <a:latin typeface="Times New Roman"/>
                <a:cs typeface="Times New Roman"/>
              </a:rPr>
              <a:t>by </a:t>
            </a:r>
            <a:r>
              <a:rPr dirty="0" sz="1450" spc="-10">
                <a:latin typeface="Times New Roman"/>
                <a:cs typeface="Times New Roman"/>
              </a:rPr>
              <a:t>this encounter; </a:t>
            </a:r>
            <a:r>
              <a:rPr dirty="0" sz="1450" spc="-5">
                <a:latin typeface="Times New Roman"/>
                <a:cs typeface="Times New Roman"/>
              </a:rPr>
              <a:t>but he put </a:t>
            </a:r>
            <a:r>
              <a:rPr dirty="0" sz="1450" spc="-10">
                <a:latin typeface="Times New Roman"/>
                <a:cs typeface="Times New Roman"/>
              </a:rPr>
              <a:t>as </a:t>
            </a:r>
            <a:r>
              <a:rPr dirty="0" sz="1450" spc="-5">
                <a:latin typeface="Times New Roman"/>
                <a:cs typeface="Times New Roman"/>
              </a:rPr>
              <a:t>good a </a:t>
            </a:r>
            <a:r>
              <a:rPr dirty="0" sz="1450" spc="-10">
                <a:latin typeface="Times New Roman"/>
                <a:cs typeface="Times New Roman"/>
              </a:rPr>
              <a:t>face </a:t>
            </a:r>
            <a:r>
              <a:rPr dirty="0" sz="1450" spc="-5">
                <a:latin typeface="Times New Roman"/>
                <a:cs typeface="Times New Roman"/>
              </a:rPr>
              <a:t>upon </a:t>
            </a:r>
            <a:r>
              <a:rPr dirty="0" sz="1450" spc="-10">
                <a:latin typeface="Times New Roman"/>
                <a:cs typeface="Times New Roman"/>
              </a:rPr>
              <a:t>it as </a:t>
            </a:r>
            <a:r>
              <a:rPr dirty="0" sz="1450" spc="-5">
                <a:latin typeface="Times New Roman"/>
                <a:cs typeface="Times New Roman"/>
              </a:rPr>
              <a:t>he </a:t>
            </a:r>
            <a:r>
              <a:rPr dirty="0" sz="1450" spc="-10">
                <a:latin typeface="Times New Roman"/>
                <a:cs typeface="Times New Roman"/>
              </a:rPr>
              <a:t>could, and  accosted the </a:t>
            </a:r>
            <a:r>
              <a:rPr dirty="0" sz="1450" spc="-15">
                <a:latin typeface="Times New Roman"/>
                <a:cs typeface="Times New Roman"/>
              </a:rPr>
              <a:t>clergyman </a:t>
            </a:r>
            <a:r>
              <a:rPr dirty="0" sz="1450" spc="-10">
                <a:latin typeface="Times New Roman"/>
                <a:cs typeface="Times New Roman"/>
              </a:rPr>
              <a:t>with an obsequious and smiling</a:t>
            </a:r>
            <a:r>
              <a:rPr dirty="0" sz="1450" spc="45">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"Here is </a:t>
            </a:r>
            <a:r>
              <a:rPr dirty="0" sz="1450" spc="-5">
                <a:latin typeface="Times New Roman"/>
                <a:cs typeface="Times New Roman"/>
              </a:rPr>
              <a:t>a </a:t>
            </a:r>
            <a:r>
              <a:rPr dirty="0" sz="1450" spc="-10">
                <a:latin typeface="Times New Roman"/>
                <a:cs typeface="Times New Roman"/>
              </a:rPr>
              <a:t>fine afternoon, </a:t>
            </a:r>
            <a:r>
              <a:rPr dirty="0" sz="1450" spc="-35">
                <a:latin typeface="Times New Roman"/>
                <a:cs typeface="Times New Roman"/>
              </a:rPr>
              <a:t>Mr. </a:t>
            </a:r>
            <a:r>
              <a:rPr dirty="0" sz="1450" spc="-10">
                <a:latin typeface="Times New Roman"/>
                <a:cs typeface="Times New Roman"/>
              </a:rPr>
              <a:t>Rolles," said he: "a fine afternoon, as sure as  God made it! And here is </a:t>
            </a:r>
            <a:r>
              <a:rPr dirty="0" sz="1450" spc="-5">
                <a:latin typeface="Times New Roman"/>
                <a:cs typeface="Times New Roman"/>
              </a:rPr>
              <a:t>a young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mine who had </a:t>
            </a:r>
            <a:r>
              <a:rPr dirty="0" sz="1450" spc="-5">
                <a:latin typeface="Times New Roman"/>
                <a:cs typeface="Times New Roman"/>
              </a:rPr>
              <a:t>a </a:t>
            </a:r>
            <a:r>
              <a:rPr dirty="0" sz="1450" spc="-10">
                <a:latin typeface="Times New Roman"/>
                <a:cs typeface="Times New Roman"/>
              </a:rPr>
              <a:t>fancy to look at  my roses. </a:t>
            </a:r>
            <a:r>
              <a:rPr dirty="0" sz="1450" spc="-5">
                <a:latin typeface="Times New Roman"/>
                <a:cs typeface="Times New Roman"/>
              </a:rPr>
              <a:t>I </a:t>
            </a:r>
            <a:r>
              <a:rPr dirty="0" sz="1450" spc="-10">
                <a:latin typeface="Times New Roman"/>
                <a:cs typeface="Times New Roman"/>
              </a:rPr>
              <a:t>took the liberty to bring him </a:t>
            </a:r>
            <a:r>
              <a:rPr dirty="0" sz="1450" spc="-5">
                <a:latin typeface="Times New Roman"/>
                <a:cs typeface="Times New Roman"/>
              </a:rPr>
              <a:t>in, </a:t>
            </a:r>
            <a:r>
              <a:rPr dirty="0" sz="1450" spc="-10">
                <a:latin typeface="Times New Roman"/>
                <a:cs typeface="Times New Roman"/>
              </a:rPr>
              <a:t>for </a:t>
            </a:r>
            <a:r>
              <a:rPr dirty="0" sz="1450" spc="-5">
                <a:latin typeface="Times New Roman"/>
                <a:cs typeface="Times New Roman"/>
              </a:rPr>
              <a:t>I thought none of </a:t>
            </a:r>
            <a:r>
              <a:rPr dirty="0" sz="1450" spc="-10">
                <a:latin typeface="Times New Roman"/>
                <a:cs typeface="Times New Roman"/>
              </a:rPr>
              <a:t>the lodgers  would object."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"Speaking for myself," replied the Reverend </a:t>
            </a:r>
            <a:r>
              <a:rPr dirty="0" sz="1450" spc="-35">
                <a:latin typeface="Times New Roman"/>
                <a:cs typeface="Times New Roman"/>
              </a:rPr>
              <a:t>Mr. </a:t>
            </a:r>
            <a:r>
              <a:rPr dirty="0" sz="1450" spc="-10">
                <a:latin typeface="Times New Roman"/>
                <a:cs typeface="Times New Roman"/>
              </a:rPr>
              <a:t>Rolles, "I </a:t>
            </a:r>
            <a:r>
              <a:rPr dirty="0" sz="1450" spc="-5">
                <a:latin typeface="Times New Roman"/>
                <a:cs typeface="Times New Roman"/>
              </a:rPr>
              <a:t>do not; nor do I  </a:t>
            </a:r>
            <a:r>
              <a:rPr dirty="0" sz="1450" spc="-10">
                <a:latin typeface="Times New Roman"/>
                <a:cs typeface="Times New Roman"/>
              </a:rPr>
              <a:t>fancy any </a:t>
            </a:r>
            <a:r>
              <a:rPr dirty="0" sz="1450" spc="-5">
                <a:latin typeface="Times New Roman"/>
                <a:cs typeface="Times New Roman"/>
              </a:rPr>
              <a:t>of </a:t>
            </a:r>
            <a:r>
              <a:rPr dirty="0" sz="1450" spc="-10">
                <a:latin typeface="Times New Roman"/>
                <a:cs typeface="Times New Roman"/>
              </a:rPr>
              <a:t>the rest </a:t>
            </a:r>
            <a:r>
              <a:rPr dirty="0" sz="1450" spc="-5">
                <a:latin typeface="Times New Roman"/>
                <a:cs typeface="Times New Roman"/>
              </a:rPr>
              <a:t>of us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more difficult </a:t>
            </a:r>
            <a:r>
              <a:rPr dirty="0" sz="1450" spc="-5">
                <a:latin typeface="Times New Roman"/>
                <a:cs typeface="Times New Roman"/>
              </a:rPr>
              <a:t>upon </a:t>
            </a:r>
            <a:r>
              <a:rPr dirty="0" sz="1450" spc="-10">
                <a:latin typeface="Times New Roman"/>
                <a:cs typeface="Times New Roman"/>
              </a:rPr>
              <a:t>so small </a:t>
            </a:r>
            <a:r>
              <a:rPr dirty="0" sz="1450" spc="-5">
                <a:latin typeface="Times New Roman"/>
                <a:cs typeface="Times New Roman"/>
              </a:rPr>
              <a:t>a </a:t>
            </a:r>
            <a:r>
              <a:rPr dirty="0" sz="1450" spc="-20">
                <a:latin typeface="Times New Roman"/>
                <a:cs typeface="Times New Roman"/>
              </a:rPr>
              <a:t>matter. </a:t>
            </a:r>
            <a:r>
              <a:rPr dirty="0" sz="1450" spc="-10">
                <a:latin typeface="Times New Roman"/>
                <a:cs typeface="Times New Roman"/>
              </a:rPr>
              <a:t>The  garden is </a:t>
            </a:r>
            <a:r>
              <a:rPr dirty="0" sz="1450" spc="-5">
                <a:latin typeface="Times New Roman"/>
                <a:cs typeface="Times New Roman"/>
              </a:rPr>
              <a:t>your </a:t>
            </a:r>
            <a:r>
              <a:rPr dirty="0" sz="1450" spc="-10">
                <a:latin typeface="Times New Roman"/>
                <a:cs typeface="Times New Roman"/>
              </a:rPr>
              <a:t>own, </a:t>
            </a:r>
            <a:r>
              <a:rPr dirty="0" sz="1450" spc="-35">
                <a:latin typeface="Times New Roman"/>
                <a:cs typeface="Times New Roman"/>
              </a:rPr>
              <a:t>Mr. </a:t>
            </a:r>
            <a:r>
              <a:rPr dirty="0" sz="1450" spc="-10">
                <a:latin typeface="Times New Roman"/>
                <a:cs typeface="Times New Roman"/>
              </a:rPr>
              <a:t>Raeburn; we must </a:t>
            </a:r>
            <a:r>
              <a:rPr dirty="0" sz="1450" spc="-5">
                <a:latin typeface="Times New Roman"/>
                <a:cs typeface="Times New Roman"/>
              </a:rPr>
              <a:t>none of us </a:t>
            </a:r>
            <a:r>
              <a:rPr dirty="0" sz="1450" spc="-15">
                <a:latin typeface="Times New Roman"/>
                <a:cs typeface="Times New Roman"/>
              </a:rPr>
              <a:t>forget </a:t>
            </a:r>
            <a:r>
              <a:rPr dirty="0" sz="1450" spc="-10">
                <a:latin typeface="Times New Roman"/>
                <a:cs typeface="Times New Roman"/>
              </a:rPr>
              <a:t>that; and because  </a:t>
            </a:r>
            <a:r>
              <a:rPr dirty="0" sz="1450" spc="-5">
                <a:latin typeface="Times New Roman"/>
                <a:cs typeface="Times New Roman"/>
              </a:rPr>
              <a:t>you </a:t>
            </a:r>
            <a:r>
              <a:rPr dirty="0" sz="1450" spc="-10">
                <a:latin typeface="Times New Roman"/>
                <a:cs typeface="Times New Roman"/>
              </a:rPr>
              <a:t>give </a:t>
            </a:r>
            <a:r>
              <a:rPr dirty="0" sz="1450" spc="-5">
                <a:latin typeface="Times New Roman"/>
                <a:cs typeface="Times New Roman"/>
              </a:rPr>
              <a:t>us </a:t>
            </a:r>
            <a:r>
              <a:rPr dirty="0" sz="1450" spc="-10">
                <a:latin typeface="Times New Roman"/>
                <a:cs typeface="Times New Roman"/>
              </a:rPr>
              <a:t>liberty to walk there we should </a:t>
            </a:r>
            <a:r>
              <a:rPr dirty="0" sz="1450" spc="-5">
                <a:latin typeface="Times New Roman"/>
                <a:cs typeface="Times New Roman"/>
              </a:rPr>
              <a:t>be </a:t>
            </a:r>
            <a:r>
              <a:rPr dirty="0" sz="1450" spc="-10">
                <a:latin typeface="Times New Roman"/>
                <a:cs typeface="Times New Roman"/>
              </a:rPr>
              <a:t>indeed ungracious if we so far  presumed</a:t>
            </a:r>
            <a:r>
              <a:rPr dirty="0" sz="1450" spc="185">
                <a:latin typeface="Times New Roman"/>
                <a:cs typeface="Times New Roman"/>
              </a:rPr>
              <a:t> </a:t>
            </a:r>
            <a:r>
              <a:rPr dirty="0" sz="1450" spc="-5">
                <a:latin typeface="Times New Roman"/>
                <a:cs typeface="Times New Roman"/>
              </a:rPr>
              <a:t>upon</a:t>
            </a:r>
            <a:r>
              <a:rPr dirty="0" sz="1450" spc="195">
                <a:latin typeface="Times New Roman"/>
                <a:cs typeface="Times New Roman"/>
              </a:rPr>
              <a:t> </a:t>
            </a:r>
            <a:r>
              <a:rPr dirty="0" sz="1450" spc="-5">
                <a:latin typeface="Times New Roman"/>
                <a:cs typeface="Times New Roman"/>
              </a:rPr>
              <a:t>your</a:t>
            </a:r>
            <a:r>
              <a:rPr dirty="0" sz="1450" spc="190">
                <a:latin typeface="Times New Roman"/>
                <a:cs typeface="Times New Roman"/>
              </a:rPr>
              <a:t> </a:t>
            </a:r>
            <a:r>
              <a:rPr dirty="0" sz="1450" spc="-10">
                <a:latin typeface="Times New Roman"/>
                <a:cs typeface="Times New Roman"/>
              </a:rPr>
              <a:t>politeness</a:t>
            </a:r>
            <a:r>
              <a:rPr dirty="0" sz="1450" spc="190">
                <a:latin typeface="Times New Roman"/>
                <a:cs typeface="Times New Roman"/>
              </a:rPr>
              <a:t> </a:t>
            </a:r>
            <a:r>
              <a:rPr dirty="0" sz="1450" spc="-10">
                <a:latin typeface="Times New Roman"/>
                <a:cs typeface="Times New Roman"/>
              </a:rPr>
              <a:t>as</a:t>
            </a:r>
            <a:r>
              <a:rPr dirty="0" sz="1450" spc="190">
                <a:latin typeface="Times New Roman"/>
                <a:cs typeface="Times New Roman"/>
              </a:rPr>
              <a:t> </a:t>
            </a:r>
            <a:r>
              <a:rPr dirty="0" sz="1450" spc="-10">
                <a:latin typeface="Times New Roman"/>
                <a:cs typeface="Times New Roman"/>
              </a:rPr>
              <a:t>to</a:t>
            </a:r>
            <a:r>
              <a:rPr dirty="0" sz="1450" spc="195">
                <a:latin typeface="Times New Roman"/>
                <a:cs typeface="Times New Roman"/>
              </a:rPr>
              <a:t> </a:t>
            </a:r>
            <a:r>
              <a:rPr dirty="0" sz="1450" spc="-10">
                <a:latin typeface="Times New Roman"/>
                <a:cs typeface="Times New Roman"/>
              </a:rPr>
              <a:t>interfere</a:t>
            </a:r>
            <a:r>
              <a:rPr dirty="0" sz="1450" spc="195">
                <a:latin typeface="Times New Roman"/>
                <a:cs typeface="Times New Roman"/>
              </a:rPr>
              <a:t> </a:t>
            </a:r>
            <a:r>
              <a:rPr dirty="0" sz="1450" spc="-10">
                <a:latin typeface="Times New Roman"/>
                <a:cs typeface="Times New Roman"/>
              </a:rPr>
              <a:t>with</a:t>
            </a:r>
            <a:r>
              <a:rPr dirty="0" sz="1450" spc="185">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convenience</a:t>
            </a:r>
            <a:r>
              <a:rPr dirty="0" sz="1450" spc="190">
                <a:latin typeface="Times New Roman"/>
                <a:cs typeface="Times New Roman"/>
              </a:rPr>
              <a:t> </a:t>
            </a:r>
            <a:r>
              <a:rPr dirty="0" sz="1450" spc="-5">
                <a:latin typeface="Times New Roman"/>
                <a:cs typeface="Times New Roman"/>
              </a:rPr>
              <a:t>of</a:t>
            </a:r>
            <a:r>
              <a:rPr dirty="0" sz="1450" spc="195">
                <a:latin typeface="Times New Roman"/>
                <a:cs typeface="Times New Roman"/>
              </a:rPr>
              <a:t> </a:t>
            </a:r>
            <a:r>
              <a:rPr dirty="0" sz="1450" spc="-5">
                <a:latin typeface="Times New Roman"/>
                <a:cs typeface="Times New Roman"/>
              </a:rPr>
              <a:t>your</a:t>
            </a:r>
            <a:endParaRPr sz="14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friends. But, </a:t>
            </a:r>
            <a:r>
              <a:rPr dirty="0" sz="1450" spc="-5">
                <a:latin typeface="Times New Roman"/>
                <a:cs typeface="Times New Roman"/>
              </a:rPr>
              <a:t>on </a:t>
            </a:r>
            <a:r>
              <a:rPr dirty="0" sz="1450" spc="-10">
                <a:latin typeface="Times New Roman"/>
                <a:cs typeface="Times New Roman"/>
              </a:rPr>
              <a:t>second thoughts," </a:t>
            </a:r>
            <a:r>
              <a:rPr dirty="0" sz="1450" spc="-5">
                <a:latin typeface="Times New Roman"/>
                <a:cs typeface="Times New Roman"/>
              </a:rPr>
              <a:t>he </a:t>
            </a:r>
            <a:r>
              <a:rPr dirty="0" sz="1450" spc="-10">
                <a:latin typeface="Times New Roman"/>
                <a:cs typeface="Times New Roman"/>
              </a:rPr>
              <a:t>added, "I believe that this gentleman and  </a:t>
            </a:r>
            <a:r>
              <a:rPr dirty="0" sz="1450" spc="-5">
                <a:latin typeface="Times New Roman"/>
                <a:cs typeface="Times New Roman"/>
              </a:rPr>
              <a:t>I </a:t>
            </a:r>
            <a:r>
              <a:rPr dirty="0" sz="1450" spc="-10">
                <a:latin typeface="Times New Roman"/>
                <a:cs typeface="Times New Roman"/>
              </a:rPr>
              <a:t>have met before. </a:t>
            </a:r>
            <a:r>
              <a:rPr dirty="0" sz="1450" spc="-35">
                <a:latin typeface="Times New Roman"/>
                <a:cs typeface="Times New Roman"/>
              </a:rPr>
              <a:t>Mr. </a:t>
            </a:r>
            <a:r>
              <a:rPr dirty="0" sz="1450" spc="-20">
                <a:latin typeface="Times New Roman"/>
                <a:cs typeface="Times New Roman"/>
              </a:rPr>
              <a:t>Hartley,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regret to observe that </a:t>
            </a:r>
            <a:r>
              <a:rPr dirty="0" sz="1450" spc="-5">
                <a:latin typeface="Times New Roman"/>
                <a:cs typeface="Times New Roman"/>
              </a:rPr>
              <a:t>you </a:t>
            </a:r>
            <a:r>
              <a:rPr dirty="0" sz="1450" spc="-10">
                <a:latin typeface="Times New Roman"/>
                <a:cs typeface="Times New Roman"/>
              </a:rPr>
              <a:t>have had </a:t>
            </a:r>
            <a:r>
              <a:rPr dirty="0" sz="1450" spc="-5">
                <a:latin typeface="Times New Roman"/>
                <a:cs typeface="Times New Roman"/>
              </a:rPr>
              <a:t>a  </a:t>
            </a:r>
            <a:r>
              <a:rPr dirty="0" sz="1450" spc="-10">
                <a:latin typeface="Times New Roman"/>
                <a:cs typeface="Times New Roman"/>
              </a:rPr>
              <a:t>fall."</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a:t>
            </a:r>
            <a:r>
              <a:rPr dirty="0" sz="1450" spc="-5">
                <a:latin typeface="Times New Roman"/>
                <a:cs typeface="Times New Roman"/>
              </a:rPr>
              <a:t>he </a:t>
            </a:r>
            <a:r>
              <a:rPr dirty="0" sz="1450" spc="-15">
                <a:latin typeface="Times New Roman"/>
                <a:cs typeface="Times New Roman"/>
              </a:rPr>
              <a:t>offered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A sort </a:t>
            </a:r>
            <a:r>
              <a:rPr dirty="0" sz="1450" spc="-5">
                <a:latin typeface="Times New Roman"/>
                <a:cs typeface="Times New Roman"/>
              </a:rPr>
              <a:t>of </a:t>
            </a:r>
            <a:r>
              <a:rPr dirty="0" sz="1450" spc="-10">
                <a:latin typeface="Times New Roman"/>
                <a:cs typeface="Times New Roman"/>
              </a:rPr>
              <a:t>maiden dignity and </a:t>
            </a:r>
            <a:r>
              <a:rPr dirty="0" sz="1450" spc="-5">
                <a:latin typeface="Times New Roman"/>
                <a:cs typeface="Times New Roman"/>
              </a:rPr>
              <a:t>a </a:t>
            </a:r>
            <a:r>
              <a:rPr dirty="0" sz="1450" spc="-10">
                <a:latin typeface="Times New Roman"/>
                <a:cs typeface="Times New Roman"/>
              </a:rPr>
              <a:t>desire to delay as long as possible the necessity  for explanation moved Harry to refuse this chance </a:t>
            </a:r>
            <a:r>
              <a:rPr dirty="0" sz="1450" spc="-5">
                <a:latin typeface="Times New Roman"/>
                <a:cs typeface="Times New Roman"/>
              </a:rPr>
              <a:t>of </a:t>
            </a:r>
            <a:r>
              <a:rPr dirty="0" sz="1450" spc="-10">
                <a:latin typeface="Times New Roman"/>
                <a:cs typeface="Times New Roman"/>
              </a:rPr>
              <a:t>help, and to deny his  own </a:t>
            </a:r>
            <a:r>
              <a:rPr dirty="0" sz="1450" spc="-20">
                <a:latin typeface="Times New Roman"/>
                <a:cs typeface="Times New Roman"/>
              </a:rPr>
              <a:t>identity. </a:t>
            </a:r>
            <a:r>
              <a:rPr dirty="0" sz="1450" spc="-10">
                <a:latin typeface="Times New Roman"/>
                <a:cs typeface="Times New Roman"/>
              </a:rPr>
              <a:t>He chose the tender mercies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gardener, </a:t>
            </a:r>
            <a:r>
              <a:rPr dirty="0" sz="1450" spc="-10">
                <a:latin typeface="Times New Roman"/>
                <a:cs typeface="Times New Roman"/>
              </a:rPr>
              <a:t>who was at least  unknown to him, rather than the curiosity and perhaps the </a:t>
            </a:r>
            <a:r>
              <a:rPr dirty="0" sz="1450" spc="-5">
                <a:latin typeface="Times New Roman"/>
                <a:cs typeface="Times New Roman"/>
              </a:rPr>
              <a:t>doubts of </a:t>
            </a:r>
            <a:r>
              <a:rPr dirty="0" sz="1450" spc="-10">
                <a:latin typeface="Times New Roman"/>
                <a:cs typeface="Times New Roman"/>
              </a:rPr>
              <a:t>an  acquaintance.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 fear there is some mistake," said he. "My name is Thomlinson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35">
                <a:latin typeface="Times New Roman"/>
                <a:cs typeface="Times New Roman"/>
              </a:rPr>
              <a:t>Mr.</a:t>
            </a:r>
            <a:r>
              <a:rPr dirty="0" sz="1450" spc="-5">
                <a:latin typeface="Times New Roman"/>
                <a:cs typeface="Times New Roman"/>
              </a:rPr>
              <a:t> </a:t>
            </a:r>
            <a:r>
              <a:rPr dirty="0" sz="1450" spc="-10">
                <a:latin typeface="Times New Roman"/>
                <a:cs typeface="Times New Roman"/>
              </a:rPr>
              <a:t>Raeburn's."</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"Indeed?" said </a:t>
            </a:r>
            <a:r>
              <a:rPr dirty="0" sz="1450" spc="-35">
                <a:latin typeface="Times New Roman"/>
                <a:cs typeface="Times New Roman"/>
              </a:rPr>
              <a:t>Mr. </a:t>
            </a:r>
            <a:r>
              <a:rPr dirty="0" sz="1450" spc="-10">
                <a:latin typeface="Times New Roman"/>
                <a:cs typeface="Times New Roman"/>
              </a:rPr>
              <a:t>Rolles. "The likeness is</a:t>
            </a:r>
            <a:r>
              <a:rPr dirty="0" sz="1450" spc="50">
                <a:latin typeface="Times New Roman"/>
                <a:cs typeface="Times New Roman"/>
              </a:rPr>
              <a:t> </a:t>
            </a:r>
            <a:r>
              <a:rPr dirty="0" sz="1450" spc="-10">
                <a:latin typeface="Times New Roman"/>
                <a:cs typeface="Times New Roman"/>
              </a:rPr>
              <a:t>amazing."</a:t>
            </a:r>
            <a:endParaRPr sz="1450">
              <a:latin typeface="Times New Roman"/>
              <a:cs typeface="Times New Roman"/>
            </a:endParaRPr>
          </a:p>
          <a:p>
            <a:pPr algn="just" marL="12700" marR="8890">
              <a:lnSpc>
                <a:spcPts val="1730"/>
              </a:lnSpc>
              <a:spcBef>
                <a:spcPts val="915"/>
              </a:spcBef>
            </a:pPr>
            <a:r>
              <a:rPr dirty="0" sz="1450" spc="-35">
                <a:latin typeface="Times New Roman"/>
                <a:cs typeface="Times New Roman"/>
              </a:rPr>
              <a:t>Mr. </a:t>
            </a:r>
            <a:r>
              <a:rPr dirty="0" sz="1450" spc="-10">
                <a:latin typeface="Times New Roman"/>
                <a:cs typeface="Times New Roman"/>
              </a:rPr>
              <a:t>Raeburn, who had been </a:t>
            </a:r>
            <a:r>
              <a:rPr dirty="0" sz="1450" spc="-5">
                <a:latin typeface="Times New Roman"/>
                <a:cs typeface="Times New Roman"/>
              </a:rPr>
              <a:t>upon </a:t>
            </a:r>
            <a:r>
              <a:rPr dirty="0" sz="1450" spc="-10">
                <a:latin typeface="Times New Roman"/>
                <a:cs typeface="Times New Roman"/>
              </a:rPr>
              <a:t>thorns throughout this </a:t>
            </a:r>
            <a:r>
              <a:rPr dirty="0" sz="1450" spc="-20">
                <a:latin typeface="Times New Roman"/>
                <a:cs typeface="Times New Roman"/>
              </a:rPr>
              <a:t>colloquy, </a:t>
            </a:r>
            <a:r>
              <a:rPr dirty="0" sz="1450" spc="-10">
                <a:latin typeface="Times New Roman"/>
                <a:cs typeface="Times New Roman"/>
              </a:rPr>
              <a:t>now felt it  high time to bring it to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period.</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wish </a:t>
            </a:r>
            <a:r>
              <a:rPr dirty="0" sz="1450" spc="-5">
                <a:latin typeface="Times New Roman"/>
                <a:cs typeface="Times New Roman"/>
              </a:rPr>
              <a:t>you a </a:t>
            </a:r>
            <a:r>
              <a:rPr dirty="0" sz="1450" spc="-10">
                <a:latin typeface="Times New Roman"/>
                <a:cs typeface="Times New Roman"/>
              </a:rPr>
              <a:t>pleasant </a:t>
            </a:r>
            <a:r>
              <a:rPr dirty="0" sz="1450" spc="-15">
                <a:latin typeface="Times New Roman"/>
                <a:cs typeface="Times New Roman"/>
              </a:rPr>
              <a:t>saunter, </a:t>
            </a:r>
            <a:r>
              <a:rPr dirty="0" sz="1450" spc="-20">
                <a:latin typeface="Times New Roman"/>
                <a:cs typeface="Times New Roman"/>
              </a:rPr>
              <a:t>sir," </a:t>
            </a:r>
            <a:r>
              <a:rPr dirty="0" sz="1450" spc="-10">
                <a:latin typeface="Times New Roman"/>
                <a:cs typeface="Times New Roman"/>
              </a:rPr>
              <a:t>said</a:t>
            </a:r>
            <a:r>
              <a:rPr dirty="0" sz="1450" spc="3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dragged Harry after him into the house, and then into </a:t>
            </a:r>
            <a:r>
              <a:rPr dirty="0" sz="1450" spc="-5">
                <a:latin typeface="Times New Roman"/>
                <a:cs typeface="Times New Roman"/>
              </a:rPr>
              <a:t>a  </a:t>
            </a:r>
            <a:r>
              <a:rPr dirty="0" sz="1450" spc="-10">
                <a:latin typeface="Times New Roman"/>
                <a:cs typeface="Times New Roman"/>
              </a:rPr>
              <a:t>chamber </a:t>
            </a:r>
            <a:r>
              <a:rPr dirty="0" sz="1450" spc="-5">
                <a:latin typeface="Times New Roman"/>
                <a:cs typeface="Times New Roman"/>
              </a:rPr>
              <a:t>on </a:t>
            </a:r>
            <a:r>
              <a:rPr dirty="0" sz="1450" spc="-10">
                <a:latin typeface="Times New Roman"/>
                <a:cs typeface="Times New Roman"/>
              </a:rPr>
              <a:t>the garden. His first care was to draw down the blind, for </a:t>
            </a:r>
            <a:r>
              <a:rPr dirty="0" sz="1450" spc="-35">
                <a:latin typeface="Times New Roman"/>
                <a:cs typeface="Times New Roman"/>
              </a:rPr>
              <a:t>Mr.  </a:t>
            </a:r>
            <a:r>
              <a:rPr dirty="0" sz="1450" spc="-10">
                <a:latin typeface="Times New Roman"/>
                <a:cs typeface="Times New Roman"/>
              </a:rPr>
              <a:t>Rolles still remained where they had left him, in an attitude </a:t>
            </a:r>
            <a:r>
              <a:rPr dirty="0" sz="1450" spc="-5">
                <a:latin typeface="Times New Roman"/>
                <a:cs typeface="Times New Roman"/>
              </a:rPr>
              <a:t>of </a:t>
            </a:r>
            <a:r>
              <a:rPr dirty="0" sz="1450" spc="-10">
                <a:latin typeface="Times New Roman"/>
                <a:cs typeface="Times New Roman"/>
              </a:rPr>
              <a:t>perplexity and  thought. Then </a:t>
            </a:r>
            <a:r>
              <a:rPr dirty="0" sz="1450" spc="-5">
                <a:latin typeface="Times New Roman"/>
                <a:cs typeface="Times New Roman"/>
              </a:rPr>
              <a:t>he </a:t>
            </a:r>
            <a:r>
              <a:rPr dirty="0" sz="1450" spc="-10">
                <a:latin typeface="Times New Roman"/>
                <a:cs typeface="Times New Roman"/>
              </a:rPr>
              <a:t>emptied the broken bandbox </a:t>
            </a:r>
            <a:r>
              <a:rPr dirty="0" sz="1450" spc="-5">
                <a:latin typeface="Times New Roman"/>
                <a:cs typeface="Times New Roman"/>
              </a:rPr>
              <a:t>on </a:t>
            </a:r>
            <a:r>
              <a:rPr dirty="0" sz="1450" spc="-10">
                <a:latin typeface="Times New Roman"/>
                <a:cs typeface="Times New Roman"/>
              </a:rPr>
              <a:t>the table, and stood before  the treasure, thus fully displayed, with an expression </a:t>
            </a:r>
            <a:r>
              <a:rPr dirty="0" sz="1450" spc="-5">
                <a:latin typeface="Times New Roman"/>
                <a:cs typeface="Times New Roman"/>
              </a:rPr>
              <a:t>of </a:t>
            </a:r>
            <a:r>
              <a:rPr dirty="0" sz="1450" spc="-10">
                <a:latin typeface="Times New Roman"/>
                <a:cs typeface="Times New Roman"/>
              </a:rPr>
              <a:t>rapturous greed, and  rubbing his hands </a:t>
            </a:r>
            <a:r>
              <a:rPr dirty="0" sz="1450" spc="-5">
                <a:latin typeface="Times New Roman"/>
                <a:cs typeface="Times New Roman"/>
              </a:rPr>
              <a:t>upon </a:t>
            </a:r>
            <a:r>
              <a:rPr dirty="0" sz="1450" spc="-10">
                <a:latin typeface="Times New Roman"/>
                <a:cs typeface="Times New Roman"/>
              </a:rPr>
              <a:t>his thighs. For </a:t>
            </a:r>
            <a:r>
              <a:rPr dirty="0" sz="1450" spc="-25">
                <a:latin typeface="Times New Roman"/>
                <a:cs typeface="Times New Roman"/>
              </a:rPr>
              <a:t>Harry,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the man's face under  the influence </a:t>
            </a:r>
            <a:r>
              <a:rPr dirty="0" sz="1450" spc="-5">
                <a:latin typeface="Times New Roman"/>
                <a:cs typeface="Times New Roman"/>
              </a:rPr>
              <a:t>of </a:t>
            </a:r>
            <a:r>
              <a:rPr dirty="0" sz="1450" spc="-10">
                <a:latin typeface="Times New Roman"/>
                <a:cs typeface="Times New Roman"/>
              </a:rPr>
              <a:t>this base emotion, added another pang to those </a:t>
            </a:r>
            <a:r>
              <a:rPr dirty="0" sz="1450" spc="-5">
                <a:latin typeface="Times New Roman"/>
                <a:cs typeface="Times New Roman"/>
              </a:rPr>
              <a:t>he </a:t>
            </a:r>
            <a:r>
              <a:rPr dirty="0" sz="1450" spc="-10">
                <a:latin typeface="Times New Roman"/>
                <a:cs typeface="Times New Roman"/>
              </a:rPr>
              <a:t>was already  suffering. It seemed incredible that, from his life </a:t>
            </a:r>
            <a:r>
              <a:rPr dirty="0" sz="1450" spc="-5">
                <a:latin typeface="Times New Roman"/>
                <a:cs typeface="Times New Roman"/>
              </a:rPr>
              <a:t>of </a:t>
            </a:r>
            <a:r>
              <a:rPr dirty="0" sz="1450" spc="-10">
                <a:latin typeface="Times New Roman"/>
                <a:cs typeface="Times New Roman"/>
              </a:rPr>
              <a:t>pure and delicate trifling,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plunged in </a:t>
            </a:r>
            <a:r>
              <a:rPr dirty="0" sz="1450" spc="-5">
                <a:latin typeface="Times New Roman"/>
                <a:cs typeface="Times New Roman"/>
              </a:rPr>
              <a:t>a </a:t>
            </a:r>
            <a:r>
              <a:rPr dirty="0" sz="1450" spc="-10">
                <a:latin typeface="Times New Roman"/>
                <a:cs typeface="Times New Roman"/>
              </a:rPr>
              <a:t>breath among sordid and criminal relations. He  could reproach his conscience with </a:t>
            </a:r>
            <a:r>
              <a:rPr dirty="0" sz="1450" spc="-5">
                <a:latin typeface="Times New Roman"/>
                <a:cs typeface="Times New Roman"/>
              </a:rPr>
              <a:t>no </a:t>
            </a:r>
            <a:r>
              <a:rPr dirty="0" sz="1450" spc="-10">
                <a:latin typeface="Times New Roman"/>
                <a:cs typeface="Times New Roman"/>
              </a:rPr>
              <a:t>sinful act; and yet </a:t>
            </a:r>
            <a:r>
              <a:rPr dirty="0" sz="1450" spc="-5">
                <a:latin typeface="Times New Roman"/>
                <a:cs typeface="Times New Roman"/>
              </a:rPr>
              <a:t>he </a:t>
            </a:r>
            <a:r>
              <a:rPr dirty="0" sz="1450" spc="-10">
                <a:latin typeface="Times New Roman"/>
                <a:cs typeface="Times New Roman"/>
              </a:rPr>
              <a:t>was now suffering  the punishment </a:t>
            </a:r>
            <a:r>
              <a:rPr dirty="0" sz="1450" spc="-5">
                <a:latin typeface="Times New Roman"/>
                <a:cs typeface="Times New Roman"/>
              </a:rPr>
              <a:t>of </a:t>
            </a:r>
            <a:r>
              <a:rPr dirty="0" sz="1450" spc="-10">
                <a:latin typeface="Times New Roman"/>
                <a:cs typeface="Times New Roman"/>
              </a:rPr>
              <a:t>sin in its most acute and cruel forms </a:t>
            </a:r>
            <a:r>
              <a:rPr dirty="0" sz="1450" spc="-5">
                <a:latin typeface="Times New Roman"/>
                <a:cs typeface="Times New Roman"/>
              </a:rPr>
              <a:t>- </a:t>
            </a:r>
            <a:r>
              <a:rPr dirty="0" sz="1450" spc="-10">
                <a:latin typeface="Times New Roman"/>
                <a:cs typeface="Times New Roman"/>
              </a:rPr>
              <a:t>the dread </a:t>
            </a:r>
            <a:r>
              <a:rPr dirty="0" sz="1450" spc="-5">
                <a:latin typeface="Times New Roman"/>
                <a:cs typeface="Times New Roman"/>
              </a:rPr>
              <a:t>of  </a:t>
            </a:r>
            <a:r>
              <a:rPr dirty="0" sz="1450" spc="-10">
                <a:latin typeface="Times New Roman"/>
                <a:cs typeface="Times New Roman"/>
              </a:rPr>
              <a:t>punishment, the suspicions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and the companionship and  contamination </a:t>
            </a:r>
            <a:r>
              <a:rPr dirty="0" sz="1450" spc="-5">
                <a:latin typeface="Times New Roman"/>
                <a:cs typeface="Times New Roman"/>
              </a:rPr>
              <a:t>of </a:t>
            </a:r>
            <a:r>
              <a:rPr dirty="0" sz="1450" spc="-10">
                <a:latin typeface="Times New Roman"/>
                <a:cs typeface="Times New Roman"/>
              </a:rPr>
              <a:t>vile and brutal natures. He felt </a:t>
            </a:r>
            <a:r>
              <a:rPr dirty="0" sz="1450" spc="-5">
                <a:latin typeface="Times New Roman"/>
                <a:cs typeface="Times New Roman"/>
              </a:rPr>
              <a:t>he </a:t>
            </a:r>
            <a:r>
              <a:rPr dirty="0" sz="1450" spc="-10">
                <a:latin typeface="Times New Roman"/>
                <a:cs typeface="Times New Roman"/>
              </a:rPr>
              <a:t>could lay his life down  with gladness to escape from the room and the society </a:t>
            </a:r>
            <a:r>
              <a:rPr dirty="0" sz="1450" spc="-5">
                <a:latin typeface="Times New Roman"/>
                <a:cs typeface="Times New Roman"/>
              </a:rPr>
              <a:t>of </a:t>
            </a:r>
            <a:r>
              <a:rPr dirty="0" sz="1450" spc="-35">
                <a:latin typeface="Times New Roman"/>
                <a:cs typeface="Times New Roman"/>
              </a:rPr>
              <a:t>Mr.</a:t>
            </a:r>
            <a:r>
              <a:rPr dirty="0" sz="1450" spc="80">
                <a:latin typeface="Times New Roman"/>
                <a:cs typeface="Times New Roman"/>
              </a:rPr>
              <a:t> </a:t>
            </a:r>
            <a:r>
              <a:rPr dirty="0" sz="1450" spc="-10">
                <a:latin typeface="Times New Roman"/>
                <a:cs typeface="Times New Roman"/>
              </a:rPr>
              <a:t>Raeburn.</a:t>
            </a:r>
            <a:endParaRPr sz="1450">
              <a:latin typeface="Times New Roman"/>
              <a:cs typeface="Times New Roman"/>
            </a:endParaRPr>
          </a:p>
          <a:p>
            <a:pPr algn="just" marL="12700" marR="5715">
              <a:lnSpc>
                <a:spcPts val="1730"/>
              </a:lnSpc>
              <a:spcBef>
                <a:spcPts val="845"/>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said the </a:t>
            </a:r>
            <a:r>
              <a:rPr dirty="0" sz="1450" spc="-20">
                <a:latin typeface="Times New Roman"/>
                <a:cs typeface="Times New Roman"/>
              </a:rPr>
              <a:t>latter, </a:t>
            </a:r>
            <a:r>
              <a:rPr dirty="0" sz="1450" spc="-10">
                <a:latin typeface="Times New Roman"/>
                <a:cs typeface="Times New Roman"/>
              </a:rPr>
              <a:t>after </a:t>
            </a:r>
            <a:r>
              <a:rPr dirty="0" sz="1450" spc="-5">
                <a:latin typeface="Times New Roman"/>
                <a:cs typeface="Times New Roman"/>
              </a:rPr>
              <a:t>he </a:t>
            </a:r>
            <a:r>
              <a:rPr dirty="0" sz="1450" spc="-10">
                <a:latin typeface="Times New Roman"/>
                <a:cs typeface="Times New Roman"/>
              </a:rPr>
              <a:t>had separated the jewels into two nearly  equal parts, and drawn </a:t>
            </a:r>
            <a:r>
              <a:rPr dirty="0" sz="1450" spc="-5">
                <a:latin typeface="Times New Roman"/>
                <a:cs typeface="Times New Roman"/>
              </a:rPr>
              <a:t>one of </a:t>
            </a:r>
            <a:r>
              <a:rPr dirty="0" sz="1450" spc="-10">
                <a:latin typeface="Times New Roman"/>
                <a:cs typeface="Times New Roman"/>
              </a:rPr>
              <a:t>them nearer to himself; "and </a:t>
            </a:r>
            <a:r>
              <a:rPr dirty="0" sz="1450" spc="-25">
                <a:latin typeface="Times New Roman"/>
                <a:cs typeface="Times New Roman"/>
              </a:rPr>
              <a:t>now," </a:t>
            </a:r>
            <a:r>
              <a:rPr dirty="0" sz="1450" spc="-10">
                <a:latin typeface="Times New Roman"/>
                <a:cs typeface="Times New Roman"/>
              </a:rPr>
              <a:t>said he,  "everything in this world has to </a:t>
            </a:r>
            <a:r>
              <a:rPr dirty="0" sz="1450" spc="-5">
                <a:latin typeface="Times New Roman"/>
                <a:cs typeface="Times New Roman"/>
              </a:rPr>
              <a:t>be </a:t>
            </a:r>
            <a:r>
              <a:rPr dirty="0" sz="1450" spc="-10">
                <a:latin typeface="Times New Roman"/>
                <a:cs typeface="Times New Roman"/>
              </a:rPr>
              <a:t>paid </a:t>
            </a:r>
            <a:r>
              <a:rPr dirty="0" sz="1450" spc="-20">
                <a:latin typeface="Times New Roman"/>
                <a:cs typeface="Times New Roman"/>
              </a:rPr>
              <a:t>for, </a:t>
            </a:r>
            <a:r>
              <a:rPr dirty="0" sz="1450" spc="-10">
                <a:latin typeface="Times New Roman"/>
                <a:cs typeface="Times New Roman"/>
              </a:rPr>
              <a:t>and some things </a:t>
            </a:r>
            <a:r>
              <a:rPr dirty="0" sz="1450" spc="-20">
                <a:latin typeface="Times New Roman"/>
                <a:cs typeface="Times New Roman"/>
              </a:rPr>
              <a:t>sweetly. </a:t>
            </a:r>
            <a:r>
              <a:rPr dirty="0" sz="1450" spc="-60">
                <a:latin typeface="Times New Roman"/>
                <a:cs typeface="Times New Roman"/>
              </a:rPr>
              <a:t>You  </a:t>
            </a:r>
            <a:r>
              <a:rPr dirty="0" sz="1450" spc="-10">
                <a:latin typeface="Times New Roman"/>
                <a:cs typeface="Times New Roman"/>
              </a:rPr>
              <a:t>must </a:t>
            </a:r>
            <a:r>
              <a:rPr dirty="0" sz="1450" spc="-25">
                <a:latin typeface="Times New Roman"/>
                <a:cs typeface="Times New Roman"/>
              </a:rPr>
              <a:t>know, </a:t>
            </a:r>
            <a:r>
              <a:rPr dirty="0" sz="1450" spc="-35">
                <a:latin typeface="Times New Roman"/>
                <a:cs typeface="Times New Roman"/>
              </a:rPr>
              <a:t>Mr. </a:t>
            </a:r>
            <a:r>
              <a:rPr dirty="0" sz="1450" spc="-20">
                <a:latin typeface="Times New Roman"/>
                <a:cs typeface="Times New Roman"/>
              </a:rPr>
              <a:t>Hartley, </a:t>
            </a:r>
            <a:r>
              <a:rPr dirty="0" sz="1450" spc="-10">
                <a:latin typeface="Times New Roman"/>
                <a:cs typeface="Times New Roman"/>
              </a:rPr>
              <a:t>if such </a:t>
            </a:r>
            <a:r>
              <a:rPr dirty="0" sz="1450" spc="-5">
                <a:latin typeface="Times New Roman"/>
                <a:cs typeface="Times New Roman"/>
              </a:rPr>
              <a:t>be your </a:t>
            </a:r>
            <a:r>
              <a:rPr dirty="0" sz="1450" spc="-10">
                <a:latin typeface="Times New Roman"/>
                <a:cs typeface="Times New Roman"/>
              </a:rPr>
              <a:t>name,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 </a:t>
            </a:r>
            <a:r>
              <a:rPr dirty="0" sz="1450" spc="-10">
                <a:latin typeface="Times New Roman"/>
                <a:cs typeface="Times New Roman"/>
              </a:rPr>
              <a:t>very easy  </a:t>
            </a:r>
            <a:r>
              <a:rPr dirty="0" sz="1450" spc="-20">
                <a:latin typeface="Times New Roman"/>
                <a:cs typeface="Times New Roman"/>
              </a:rPr>
              <a:t>temper, </a:t>
            </a:r>
            <a:r>
              <a:rPr dirty="0" sz="1450" spc="-10">
                <a:latin typeface="Times New Roman"/>
                <a:cs typeface="Times New Roman"/>
              </a:rPr>
              <a:t>and </a:t>
            </a:r>
            <a:r>
              <a:rPr dirty="0" sz="1450" spc="-5">
                <a:latin typeface="Times New Roman"/>
                <a:cs typeface="Times New Roman"/>
              </a:rPr>
              <a:t>good </a:t>
            </a:r>
            <a:r>
              <a:rPr dirty="0" sz="1450" spc="-10">
                <a:latin typeface="Times New Roman"/>
                <a:cs typeface="Times New Roman"/>
              </a:rPr>
              <a:t>nature has been my stumbling-block from first to last. </a:t>
            </a:r>
            <a:r>
              <a:rPr dirty="0" sz="1450" spc="-5">
                <a:latin typeface="Times New Roman"/>
                <a:cs typeface="Times New Roman"/>
              </a:rPr>
              <a:t>I  </a:t>
            </a:r>
            <a:r>
              <a:rPr dirty="0" sz="1450" spc="-10">
                <a:latin typeface="Times New Roman"/>
                <a:cs typeface="Times New Roman"/>
              </a:rPr>
              <a:t>could pocket the whole </a:t>
            </a:r>
            <a:r>
              <a:rPr dirty="0" sz="1450" spc="-5">
                <a:latin typeface="Times New Roman"/>
                <a:cs typeface="Times New Roman"/>
              </a:rPr>
              <a:t>of </a:t>
            </a:r>
            <a:r>
              <a:rPr dirty="0" sz="1450" spc="-10">
                <a:latin typeface="Times New Roman"/>
                <a:cs typeface="Times New Roman"/>
              </a:rPr>
              <a:t>these pretty pebbles, if </a:t>
            </a:r>
            <a:r>
              <a:rPr dirty="0" sz="1450" spc="-5">
                <a:latin typeface="Times New Roman"/>
                <a:cs typeface="Times New Roman"/>
              </a:rPr>
              <a:t>I </a:t>
            </a:r>
            <a:r>
              <a:rPr dirty="0" sz="1450" spc="-10">
                <a:latin typeface="Times New Roman"/>
                <a:cs typeface="Times New Roman"/>
              </a:rPr>
              <a:t>chose, and </a:t>
            </a:r>
            <a:r>
              <a:rPr dirty="0" sz="1450" spc="-5">
                <a:latin typeface="Times New Roman"/>
                <a:cs typeface="Times New Roman"/>
              </a:rPr>
              <a:t>I </a:t>
            </a:r>
            <a:r>
              <a:rPr dirty="0" sz="1450" spc="-10">
                <a:latin typeface="Times New Roman"/>
                <a:cs typeface="Times New Roman"/>
              </a:rPr>
              <a:t>should like to  see </a:t>
            </a:r>
            <a:r>
              <a:rPr dirty="0" sz="1450" spc="-5">
                <a:latin typeface="Times New Roman"/>
                <a:cs typeface="Times New Roman"/>
              </a:rPr>
              <a:t>you </a:t>
            </a:r>
            <a:r>
              <a:rPr dirty="0" sz="1450" spc="-10">
                <a:latin typeface="Times New Roman"/>
                <a:cs typeface="Times New Roman"/>
              </a:rPr>
              <a:t>dare to say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but 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must have taken </a:t>
            </a:r>
            <a:r>
              <a:rPr dirty="0" sz="1450" spc="-5">
                <a:latin typeface="Times New Roman"/>
                <a:cs typeface="Times New Roman"/>
              </a:rPr>
              <a:t>a </a:t>
            </a:r>
            <a:r>
              <a:rPr dirty="0" sz="1450" spc="-10">
                <a:latin typeface="Times New Roman"/>
                <a:cs typeface="Times New Roman"/>
              </a:rPr>
              <a:t>liking to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declare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the heart to shave </a:t>
            </a:r>
            <a:r>
              <a:rPr dirty="0" sz="1450" spc="-5">
                <a:latin typeface="Times New Roman"/>
                <a:cs typeface="Times New Roman"/>
              </a:rPr>
              <a:t>you </a:t>
            </a:r>
            <a:r>
              <a:rPr dirty="0" sz="1450" spc="-10">
                <a:latin typeface="Times New Roman"/>
                <a:cs typeface="Times New Roman"/>
              </a:rPr>
              <a:t>so close. So, </a:t>
            </a:r>
            <a:r>
              <a:rPr dirty="0" sz="1450" spc="-5">
                <a:latin typeface="Times New Roman"/>
                <a:cs typeface="Times New Roman"/>
              </a:rPr>
              <a:t>do you </a:t>
            </a:r>
            <a:r>
              <a:rPr dirty="0" sz="1450" spc="-10">
                <a:latin typeface="Times New Roman"/>
                <a:cs typeface="Times New Roman"/>
              </a:rPr>
              <a:t>see, in pure kind  feeling, </a:t>
            </a:r>
            <a:r>
              <a:rPr dirty="0" sz="1450" spc="-5">
                <a:latin typeface="Times New Roman"/>
                <a:cs typeface="Times New Roman"/>
              </a:rPr>
              <a:t>I </a:t>
            </a:r>
            <a:r>
              <a:rPr dirty="0" sz="1450" spc="-10">
                <a:latin typeface="Times New Roman"/>
                <a:cs typeface="Times New Roman"/>
              </a:rPr>
              <a:t>propose that we divide; and these," indicating the two heaps, "are</a:t>
            </a:r>
            <a:r>
              <a:rPr dirty="0" sz="1450" spc="31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9525">
              <a:lnSpc>
                <a:spcPts val="1730"/>
              </a:lnSpc>
              <a:spcBef>
                <a:spcPts val="155"/>
              </a:spcBef>
            </a:pPr>
            <a:r>
              <a:rPr dirty="0" sz="1450" spc="-10">
                <a:latin typeface="Times New Roman"/>
                <a:cs typeface="Times New Roman"/>
              </a:rPr>
              <a:t>proportions that seem to me just and </a:t>
            </a:r>
            <a:r>
              <a:rPr dirty="0" sz="1450" spc="-20">
                <a:latin typeface="Times New Roman"/>
                <a:cs typeface="Times New Roman"/>
              </a:rPr>
              <a:t>friendly.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see any objection, </a:t>
            </a:r>
            <a:r>
              <a:rPr dirty="0" sz="1450" spc="-35">
                <a:latin typeface="Times New Roman"/>
                <a:cs typeface="Times New Roman"/>
              </a:rPr>
              <a:t>Mr.  </a:t>
            </a:r>
            <a:r>
              <a:rPr dirty="0" sz="1450" spc="-20">
                <a:latin typeface="Times New Roman"/>
                <a:cs typeface="Times New Roman"/>
              </a:rPr>
              <a:t>Hartley, </a:t>
            </a:r>
            <a:r>
              <a:rPr dirty="0" sz="1450" spc="-10">
                <a:latin typeface="Times New Roman"/>
                <a:cs typeface="Times New Roman"/>
              </a:rPr>
              <a:t>may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the man to stick </a:t>
            </a:r>
            <a:r>
              <a:rPr dirty="0" sz="1450" spc="-5">
                <a:latin typeface="Times New Roman"/>
                <a:cs typeface="Times New Roman"/>
              </a:rPr>
              <a:t>upon a</a:t>
            </a:r>
            <a:r>
              <a:rPr dirty="0" sz="1450" spc="45">
                <a:latin typeface="Times New Roman"/>
                <a:cs typeface="Times New Roman"/>
              </a:rPr>
              <a:t> </a:t>
            </a:r>
            <a:r>
              <a:rPr dirty="0" sz="1450" spc="-10">
                <a:latin typeface="Times New Roman"/>
                <a:cs typeface="Times New Roman"/>
              </a:rPr>
              <a:t>brooch."</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"But, </a:t>
            </a:r>
            <a:r>
              <a:rPr dirty="0" sz="1450" spc="-20">
                <a:latin typeface="Times New Roman"/>
                <a:cs typeface="Times New Roman"/>
              </a:rPr>
              <a:t>sir," </a:t>
            </a:r>
            <a:r>
              <a:rPr dirty="0" sz="1450" spc="-10">
                <a:latin typeface="Times New Roman"/>
                <a:cs typeface="Times New Roman"/>
              </a:rPr>
              <a:t>cried </a:t>
            </a:r>
            <a:r>
              <a:rPr dirty="0" sz="1450" spc="-25">
                <a:latin typeface="Times New Roman"/>
                <a:cs typeface="Times New Roman"/>
              </a:rPr>
              <a:t>Harry,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propose to me is impossible. The jewels are  </a:t>
            </a:r>
            <a:r>
              <a:rPr dirty="0" sz="1450" spc="-5">
                <a:latin typeface="Times New Roman"/>
                <a:cs typeface="Times New Roman"/>
              </a:rPr>
              <a:t>not </a:t>
            </a:r>
            <a:r>
              <a:rPr dirty="0" sz="1450" spc="-10">
                <a:latin typeface="Times New Roman"/>
                <a:cs typeface="Times New Roman"/>
              </a:rPr>
              <a:t>mine, and </a:t>
            </a:r>
            <a:r>
              <a:rPr dirty="0" sz="1450" spc="-5">
                <a:latin typeface="Times New Roman"/>
                <a:cs typeface="Times New Roman"/>
              </a:rPr>
              <a:t>I </a:t>
            </a:r>
            <a:r>
              <a:rPr dirty="0" sz="1450" spc="-10">
                <a:latin typeface="Times New Roman"/>
                <a:cs typeface="Times New Roman"/>
              </a:rPr>
              <a:t>cannot share what is another's, </a:t>
            </a:r>
            <a:r>
              <a:rPr dirty="0" sz="1450" spc="-5">
                <a:latin typeface="Times New Roman"/>
                <a:cs typeface="Times New Roman"/>
              </a:rPr>
              <a:t>no </a:t>
            </a:r>
            <a:r>
              <a:rPr dirty="0" sz="1450" spc="-10">
                <a:latin typeface="Times New Roman"/>
                <a:cs typeface="Times New Roman"/>
              </a:rPr>
              <a:t>matter with whom, </a:t>
            </a:r>
            <a:r>
              <a:rPr dirty="0" sz="1450" spc="-5">
                <a:latin typeface="Times New Roman"/>
                <a:cs typeface="Times New Roman"/>
              </a:rPr>
              <a:t>nor </a:t>
            </a:r>
            <a:r>
              <a:rPr dirty="0" sz="1450" spc="-10">
                <a:latin typeface="Times New Roman"/>
                <a:cs typeface="Times New Roman"/>
              </a:rPr>
              <a:t>in  what proportions."</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"They are </a:t>
            </a:r>
            <a:r>
              <a:rPr dirty="0" sz="1450" spc="-5">
                <a:latin typeface="Times New Roman"/>
                <a:cs typeface="Times New Roman"/>
              </a:rPr>
              <a:t>not </a:t>
            </a:r>
            <a:r>
              <a:rPr dirty="0" sz="1450" spc="-10">
                <a:latin typeface="Times New Roman"/>
                <a:cs typeface="Times New Roman"/>
              </a:rPr>
              <a:t>yours, are they not?" returned Raeburn. "And </a:t>
            </a:r>
            <a:r>
              <a:rPr dirty="0" sz="1450" spc="-5">
                <a:latin typeface="Times New Roman"/>
                <a:cs typeface="Times New Roman"/>
              </a:rPr>
              <a:t>you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share them with </a:t>
            </a:r>
            <a:r>
              <a:rPr dirty="0" sz="1450" spc="-20">
                <a:latin typeface="Times New Roman"/>
                <a:cs typeface="Times New Roman"/>
              </a:rPr>
              <a:t>anybody, </a:t>
            </a:r>
            <a:r>
              <a:rPr dirty="0" sz="1450" spc="-10">
                <a:latin typeface="Times New Roman"/>
                <a:cs typeface="Times New Roman"/>
              </a:rPr>
              <a:t>couldn't </a:t>
            </a:r>
            <a:r>
              <a:rPr dirty="0" sz="1450" spc="-5">
                <a:latin typeface="Times New Roman"/>
                <a:cs typeface="Times New Roman"/>
              </a:rPr>
              <a:t>you? </a:t>
            </a:r>
            <a:r>
              <a:rPr dirty="0" sz="1450" spc="-40">
                <a:latin typeface="Times New Roman"/>
                <a:cs typeface="Times New Roman"/>
              </a:rPr>
              <a:t>Well </a:t>
            </a:r>
            <a:r>
              <a:rPr dirty="0" sz="1450" spc="-30">
                <a:latin typeface="Times New Roman"/>
                <a:cs typeface="Times New Roman"/>
              </a:rPr>
              <a:t>now, </a:t>
            </a:r>
            <a:r>
              <a:rPr dirty="0" sz="1450" spc="-10">
                <a:latin typeface="Times New Roman"/>
                <a:cs typeface="Times New Roman"/>
              </a:rPr>
              <a:t>that is what </a:t>
            </a:r>
            <a:r>
              <a:rPr dirty="0" sz="1450" spc="-5">
                <a:latin typeface="Times New Roman"/>
                <a:cs typeface="Times New Roman"/>
              </a:rPr>
              <a:t>I </a:t>
            </a:r>
            <a:r>
              <a:rPr dirty="0" sz="1450" spc="-10">
                <a:latin typeface="Times New Roman"/>
                <a:cs typeface="Times New Roman"/>
              </a:rPr>
              <a:t>call </a:t>
            </a:r>
            <a:r>
              <a:rPr dirty="0" sz="1450" spc="-5">
                <a:latin typeface="Times New Roman"/>
                <a:cs typeface="Times New Roman"/>
              </a:rPr>
              <a:t>a </a:t>
            </a:r>
            <a:r>
              <a:rPr dirty="0" sz="1450" spc="-10">
                <a:latin typeface="Times New Roman"/>
                <a:cs typeface="Times New Roman"/>
              </a:rPr>
              <a:t>pity; for  here am </a:t>
            </a:r>
            <a:r>
              <a:rPr dirty="0" sz="1450" spc="-5">
                <a:latin typeface="Times New Roman"/>
                <a:cs typeface="Times New Roman"/>
              </a:rPr>
              <a:t>I </a:t>
            </a:r>
            <a:r>
              <a:rPr dirty="0" sz="1450" spc="-10">
                <a:latin typeface="Times New Roman"/>
                <a:cs typeface="Times New Roman"/>
              </a:rPr>
              <a:t>obliged to take </a:t>
            </a:r>
            <a:r>
              <a:rPr dirty="0" sz="1450" spc="-5">
                <a:latin typeface="Times New Roman"/>
                <a:cs typeface="Times New Roman"/>
              </a:rPr>
              <a:t>you </a:t>
            </a:r>
            <a:r>
              <a:rPr dirty="0" sz="1450" spc="-10">
                <a:latin typeface="Times New Roman"/>
                <a:cs typeface="Times New Roman"/>
              </a:rPr>
              <a:t>to the station. The police </a:t>
            </a:r>
            <a:r>
              <a:rPr dirty="0" sz="1450" spc="-5">
                <a:latin typeface="Times New Roman"/>
                <a:cs typeface="Times New Roman"/>
              </a:rPr>
              <a: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continued; "think </a:t>
            </a:r>
            <a:r>
              <a:rPr dirty="0" sz="1450" spc="-5">
                <a:latin typeface="Times New Roman"/>
                <a:cs typeface="Times New Roman"/>
              </a:rPr>
              <a:t>of </a:t>
            </a:r>
            <a:r>
              <a:rPr dirty="0" sz="1450" spc="-10">
                <a:latin typeface="Times New Roman"/>
                <a:cs typeface="Times New Roman"/>
              </a:rPr>
              <a:t>the disgrace for </a:t>
            </a:r>
            <a:r>
              <a:rPr dirty="0" sz="1450" spc="-5">
                <a:latin typeface="Times New Roman"/>
                <a:cs typeface="Times New Roman"/>
              </a:rPr>
              <a:t>your </a:t>
            </a:r>
            <a:r>
              <a:rPr dirty="0" sz="1450" spc="-10">
                <a:latin typeface="Times New Roman"/>
                <a:cs typeface="Times New Roman"/>
              </a:rPr>
              <a:t>respectable parents; </a:t>
            </a:r>
            <a:r>
              <a:rPr dirty="0" sz="1450" spc="-5">
                <a:latin typeface="Times New Roman"/>
                <a:cs typeface="Times New Roman"/>
              </a:rPr>
              <a:t>think," 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taking Harry </a:t>
            </a:r>
            <a:r>
              <a:rPr dirty="0" sz="1450" spc="-5">
                <a:latin typeface="Times New Roman"/>
                <a:cs typeface="Times New Roman"/>
              </a:rPr>
              <a:t>by </a:t>
            </a:r>
            <a:r>
              <a:rPr dirty="0" sz="1450" spc="-10">
                <a:latin typeface="Times New Roman"/>
                <a:cs typeface="Times New Roman"/>
              </a:rPr>
              <a:t>the wrist; "think </a:t>
            </a:r>
            <a:r>
              <a:rPr dirty="0" sz="1450" spc="-5">
                <a:latin typeface="Times New Roman"/>
                <a:cs typeface="Times New Roman"/>
              </a:rPr>
              <a:t>of </a:t>
            </a:r>
            <a:r>
              <a:rPr dirty="0" sz="1450" spc="-10">
                <a:latin typeface="Times New Roman"/>
                <a:cs typeface="Times New Roman"/>
              </a:rPr>
              <a:t>the Colonies and the Day </a:t>
            </a:r>
            <a:r>
              <a:rPr dirty="0" sz="1450" spc="-5">
                <a:latin typeface="Times New Roman"/>
                <a:cs typeface="Times New Roman"/>
              </a:rPr>
              <a:t>of  </a:t>
            </a:r>
            <a:r>
              <a:rPr dirty="0" sz="1450" spc="-10">
                <a:latin typeface="Times New Roman"/>
                <a:cs typeface="Times New Roman"/>
              </a:rPr>
              <a:t>Judgment."</a:t>
            </a:r>
            <a:endParaRPr sz="1450">
              <a:latin typeface="Times New Roman"/>
              <a:cs typeface="Times New Roman"/>
            </a:endParaRPr>
          </a:p>
          <a:p>
            <a:pPr algn="just" marL="12700" marR="12700">
              <a:lnSpc>
                <a:spcPts val="1730"/>
              </a:lnSpc>
              <a:spcBef>
                <a:spcPts val="855"/>
              </a:spcBef>
            </a:pPr>
            <a:r>
              <a:rPr dirty="0" sz="1450" spc="-10">
                <a:latin typeface="Times New Roman"/>
                <a:cs typeface="Times New Roman"/>
              </a:rPr>
              <a:t>"I cannot help it," wailed </a:t>
            </a:r>
            <a:r>
              <a:rPr dirty="0" sz="1450" spc="-25">
                <a:latin typeface="Times New Roman"/>
                <a:cs typeface="Times New Roman"/>
              </a:rPr>
              <a:t>Harry.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my fault. </a:t>
            </a:r>
            <a:r>
              <a:rPr dirty="0" sz="1450" spc="-60">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come with me  to Eaton</a:t>
            </a:r>
            <a:r>
              <a:rPr dirty="0" sz="1450" spc="-5">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"No," replied the man, "I will </a:t>
            </a:r>
            <a:r>
              <a:rPr dirty="0" sz="1450" spc="-5">
                <a:latin typeface="Times New Roman"/>
                <a:cs typeface="Times New Roman"/>
              </a:rPr>
              <a:t>not, </a:t>
            </a:r>
            <a:r>
              <a:rPr dirty="0" sz="1450" spc="-10">
                <a:latin typeface="Times New Roman"/>
                <a:cs typeface="Times New Roman"/>
              </a:rPr>
              <a:t>that is certain. And </a:t>
            </a:r>
            <a:r>
              <a:rPr dirty="0" sz="1450" spc="-5">
                <a:latin typeface="Times New Roman"/>
                <a:cs typeface="Times New Roman"/>
              </a:rPr>
              <a:t>I </a:t>
            </a:r>
            <a:r>
              <a:rPr dirty="0" sz="1450" spc="-10">
                <a:latin typeface="Times New Roman"/>
                <a:cs typeface="Times New Roman"/>
              </a:rPr>
              <a:t>mean to divide these  playthings with </a:t>
            </a:r>
            <a:r>
              <a:rPr dirty="0" sz="1450" spc="-5">
                <a:latin typeface="Times New Roman"/>
                <a:cs typeface="Times New Roman"/>
              </a:rPr>
              <a:t>you</a:t>
            </a:r>
            <a:r>
              <a:rPr dirty="0" sz="145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And so saying </a:t>
            </a:r>
            <a:r>
              <a:rPr dirty="0" sz="1450" spc="-5">
                <a:latin typeface="Times New Roman"/>
                <a:cs typeface="Times New Roman"/>
              </a:rPr>
              <a:t>he </a:t>
            </a:r>
            <a:r>
              <a:rPr dirty="0" sz="1450" spc="-10">
                <a:latin typeface="Times New Roman"/>
                <a:cs typeface="Times New Roman"/>
              </a:rPr>
              <a:t>applied </a:t>
            </a:r>
            <a:r>
              <a:rPr dirty="0" sz="1450" spc="-5">
                <a:latin typeface="Times New Roman"/>
                <a:cs typeface="Times New Roman"/>
              </a:rPr>
              <a:t>a </a:t>
            </a:r>
            <a:r>
              <a:rPr dirty="0" sz="1450" spc="-10">
                <a:latin typeface="Times New Roman"/>
                <a:cs typeface="Times New Roman"/>
              </a:rPr>
              <a:t>sudden and severe torsion to the lad's</a:t>
            </a:r>
            <a:r>
              <a:rPr dirty="0" sz="1450" spc="90">
                <a:latin typeface="Times New Roman"/>
                <a:cs typeface="Times New Roman"/>
              </a:rPr>
              <a:t> </a:t>
            </a:r>
            <a:r>
              <a:rPr dirty="0" sz="1450" spc="-10">
                <a:latin typeface="Times New Roman"/>
                <a:cs typeface="Times New Roman"/>
              </a:rPr>
              <a:t>wrist.</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Harry could </a:t>
            </a:r>
            <a:r>
              <a:rPr dirty="0" sz="1450" spc="-5">
                <a:latin typeface="Times New Roman"/>
                <a:cs typeface="Times New Roman"/>
              </a:rPr>
              <a:t>not </a:t>
            </a:r>
            <a:r>
              <a:rPr dirty="0" sz="1450" spc="-10">
                <a:latin typeface="Times New Roman"/>
                <a:cs typeface="Times New Roman"/>
              </a:rPr>
              <a:t>suppress </a:t>
            </a:r>
            <a:r>
              <a:rPr dirty="0" sz="1450" spc="-5">
                <a:latin typeface="Times New Roman"/>
                <a:cs typeface="Times New Roman"/>
              </a:rPr>
              <a:t>a </a:t>
            </a:r>
            <a:r>
              <a:rPr dirty="0" sz="1450" spc="-10">
                <a:latin typeface="Times New Roman"/>
                <a:cs typeface="Times New Roman"/>
              </a:rPr>
              <a:t>scream, and the perspiration burst forth </a:t>
            </a:r>
            <a:r>
              <a:rPr dirty="0" sz="1450" spc="-5">
                <a:latin typeface="Times New Roman"/>
                <a:cs typeface="Times New Roman"/>
              </a:rPr>
              <a:t>upon </a:t>
            </a:r>
            <a:r>
              <a:rPr dirty="0" sz="1450" spc="-10">
                <a:latin typeface="Times New Roman"/>
                <a:cs typeface="Times New Roman"/>
              </a:rPr>
              <a:t>his  face. Perhaps pain and terror quickened his intelligence, </a:t>
            </a:r>
            <a:r>
              <a:rPr dirty="0" sz="1450" spc="-5">
                <a:latin typeface="Times New Roman"/>
                <a:cs typeface="Times New Roman"/>
              </a:rPr>
              <a:t>but </a:t>
            </a:r>
            <a:r>
              <a:rPr dirty="0" sz="1450" spc="-10">
                <a:latin typeface="Times New Roman"/>
                <a:cs typeface="Times New Roman"/>
              </a:rPr>
              <a:t>certainly at that  moment the whole business flashed across him in another light; and </a:t>
            </a:r>
            <a:r>
              <a:rPr dirty="0" sz="1450" spc="-5">
                <a:latin typeface="Times New Roman"/>
                <a:cs typeface="Times New Roman"/>
              </a:rPr>
              <a:t>he </a:t>
            </a:r>
            <a:r>
              <a:rPr dirty="0" sz="1450" spc="-10">
                <a:latin typeface="Times New Roman"/>
                <a:cs typeface="Times New Roman"/>
              </a:rPr>
              <a:t>saw  that there was nothing for it </a:t>
            </a:r>
            <a:r>
              <a:rPr dirty="0" sz="1450" spc="-5">
                <a:latin typeface="Times New Roman"/>
                <a:cs typeface="Times New Roman"/>
              </a:rPr>
              <a:t>but </a:t>
            </a:r>
            <a:r>
              <a:rPr dirty="0" sz="1450" spc="-10">
                <a:latin typeface="Times New Roman"/>
                <a:cs typeface="Times New Roman"/>
              </a:rPr>
              <a:t>to accede to the ruffian's proposal, and trust to  find the house and force him to disgorge, under more favourable  circumstances, and when </a:t>
            </a:r>
            <a:r>
              <a:rPr dirty="0" sz="1450" spc="-5">
                <a:latin typeface="Times New Roman"/>
                <a:cs typeface="Times New Roman"/>
              </a:rPr>
              <a:t>he </a:t>
            </a:r>
            <a:r>
              <a:rPr dirty="0" sz="1450" spc="-10">
                <a:latin typeface="Times New Roman"/>
                <a:cs typeface="Times New Roman"/>
              </a:rPr>
              <a:t>himself was clear from all</a:t>
            </a:r>
            <a:r>
              <a:rPr dirty="0" sz="1450" spc="40">
                <a:latin typeface="Times New Roman"/>
                <a:cs typeface="Times New Roman"/>
              </a:rPr>
              <a:t> </a:t>
            </a:r>
            <a:r>
              <a:rPr dirty="0" sz="1450" spc="-10">
                <a:latin typeface="Times New Roman"/>
                <a:cs typeface="Times New Roman"/>
              </a:rPr>
              <a:t>suspicion.</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 agree,"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lamb," sneered the </a:t>
            </a:r>
            <a:r>
              <a:rPr dirty="0" sz="1450" spc="-20">
                <a:latin typeface="Times New Roman"/>
                <a:cs typeface="Times New Roman"/>
              </a:rPr>
              <a:t>gardener. </a:t>
            </a:r>
            <a:r>
              <a:rPr dirty="0" sz="1450" spc="-10">
                <a:latin typeface="Times New Roman"/>
                <a:cs typeface="Times New Roman"/>
              </a:rPr>
              <a:t>"I </a:t>
            </a:r>
            <a:r>
              <a:rPr dirty="0" sz="1450" spc="-5">
                <a:latin typeface="Times New Roman"/>
                <a:cs typeface="Times New Roman"/>
              </a:rPr>
              <a:t>thought you </a:t>
            </a:r>
            <a:r>
              <a:rPr dirty="0" sz="1450" spc="-10">
                <a:latin typeface="Times New Roman"/>
                <a:cs typeface="Times New Roman"/>
              </a:rPr>
              <a:t>would recognise </a:t>
            </a:r>
            <a:r>
              <a:rPr dirty="0" sz="1450" spc="-5">
                <a:latin typeface="Times New Roman"/>
                <a:cs typeface="Times New Roman"/>
              </a:rPr>
              <a:t>your  </a:t>
            </a:r>
            <a:r>
              <a:rPr dirty="0" sz="1450" spc="-10">
                <a:latin typeface="Times New Roman"/>
                <a:cs typeface="Times New Roman"/>
              </a:rPr>
              <a:t>interests at last. This </a:t>
            </a:r>
            <a:r>
              <a:rPr dirty="0" sz="1450" spc="-5">
                <a:latin typeface="Times New Roman"/>
                <a:cs typeface="Times New Roman"/>
              </a:rPr>
              <a:t>bandbox," he </a:t>
            </a:r>
            <a:r>
              <a:rPr dirty="0" sz="1450" spc="-10">
                <a:latin typeface="Times New Roman"/>
                <a:cs typeface="Times New Roman"/>
              </a:rPr>
              <a:t>continued, "I shall burn with my rubbish; it  is </a:t>
            </a:r>
            <a:r>
              <a:rPr dirty="0" sz="1450" spc="-5">
                <a:latin typeface="Times New Roman"/>
                <a:cs typeface="Times New Roman"/>
              </a:rPr>
              <a:t>a </a:t>
            </a:r>
            <a:r>
              <a:rPr dirty="0" sz="1450" spc="-10">
                <a:latin typeface="Times New Roman"/>
                <a:cs typeface="Times New Roman"/>
              </a:rPr>
              <a:t>thing that curious folk might recognise; and as for </a:t>
            </a:r>
            <a:r>
              <a:rPr dirty="0" sz="1450" spc="-5">
                <a:latin typeface="Times New Roman"/>
                <a:cs typeface="Times New Roman"/>
              </a:rPr>
              <a:t>you, </a:t>
            </a:r>
            <a:r>
              <a:rPr dirty="0" sz="1450" spc="-10">
                <a:latin typeface="Times New Roman"/>
                <a:cs typeface="Times New Roman"/>
              </a:rPr>
              <a:t>scrape </a:t>
            </a:r>
            <a:r>
              <a:rPr dirty="0" sz="1450" spc="-5">
                <a:latin typeface="Times New Roman"/>
                <a:cs typeface="Times New Roman"/>
              </a:rPr>
              <a:t>up your  </a:t>
            </a:r>
            <a:r>
              <a:rPr dirty="0" sz="1450" spc="-10">
                <a:latin typeface="Times New Roman"/>
                <a:cs typeface="Times New Roman"/>
              </a:rPr>
              <a:t>gaieties and </a:t>
            </a:r>
            <a:r>
              <a:rPr dirty="0" sz="1450" spc="-5">
                <a:latin typeface="Times New Roman"/>
                <a:cs typeface="Times New Roman"/>
              </a:rPr>
              <a:t>put </a:t>
            </a:r>
            <a:r>
              <a:rPr dirty="0" sz="1450" spc="-10">
                <a:latin typeface="Times New Roman"/>
                <a:cs typeface="Times New Roman"/>
              </a:rPr>
              <a:t>them in </a:t>
            </a:r>
            <a:r>
              <a:rPr dirty="0" sz="1450" spc="-5">
                <a:latin typeface="Times New Roman"/>
                <a:cs typeface="Times New Roman"/>
              </a:rPr>
              <a:t>your</a:t>
            </a:r>
            <a:r>
              <a:rPr dirty="0" sz="1450" spc="10">
                <a:latin typeface="Times New Roman"/>
                <a:cs typeface="Times New Roman"/>
              </a:rPr>
              <a:t> </a:t>
            </a:r>
            <a:r>
              <a:rPr dirty="0" sz="1450" spc="-10">
                <a:latin typeface="Times New Roman"/>
                <a:cs typeface="Times New Roman"/>
              </a:rPr>
              <a:t>pocket."</a:t>
            </a:r>
            <a:endParaRPr sz="1450">
              <a:latin typeface="Times New Roman"/>
              <a:cs typeface="Times New Roman"/>
            </a:endParaRPr>
          </a:p>
          <a:p>
            <a:pPr algn="just" marL="12700" marR="11430">
              <a:lnSpc>
                <a:spcPts val="1730"/>
              </a:lnSpc>
              <a:spcBef>
                <a:spcPts val="860"/>
              </a:spcBef>
            </a:pPr>
            <a:r>
              <a:rPr dirty="0" sz="1450" spc="-10">
                <a:latin typeface="Times New Roman"/>
                <a:cs typeface="Times New Roman"/>
              </a:rPr>
              <a:t>Harry proceeded to </a:t>
            </a:r>
            <a:r>
              <a:rPr dirty="0" sz="1450" spc="-25">
                <a:latin typeface="Times New Roman"/>
                <a:cs typeface="Times New Roman"/>
              </a:rPr>
              <a:t>obey, </a:t>
            </a:r>
            <a:r>
              <a:rPr dirty="0" sz="1450" spc="-10">
                <a:latin typeface="Times New Roman"/>
                <a:cs typeface="Times New Roman"/>
              </a:rPr>
              <a:t>Raeburn watching him, and every now and again his  greed rekindled </a:t>
            </a:r>
            <a:r>
              <a:rPr dirty="0" sz="1450" spc="-5">
                <a:latin typeface="Times New Roman"/>
                <a:cs typeface="Times New Roman"/>
              </a:rPr>
              <a:t>by </a:t>
            </a:r>
            <a:r>
              <a:rPr dirty="0" sz="1450" spc="-10">
                <a:latin typeface="Times New Roman"/>
                <a:cs typeface="Times New Roman"/>
              </a:rPr>
              <a:t>some bright scintillation, abstracting another jewel from  the secretary's share, and adding it to his</a:t>
            </a:r>
            <a:r>
              <a:rPr dirty="0" sz="1450" spc="35">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When this was finished, both proceeded to the front </a:t>
            </a:r>
            <a:r>
              <a:rPr dirty="0" sz="1450" spc="-20">
                <a:latin typeface="Times New Roman"/>
                <a:cs typeface="Times New Roman"/>
              </a:rPr>
              <a:t>door, </a:t>
            </a:r>
            <a:r>
              <a:rPr dirty="0" sz="1450" spc="-10">
                <a:latin typeface="Times New Roman"/>
                <a:cs typeface="Times New Roman"/>
              </a:rPr>
              <a:t>which Raeburn  cautiously opened to observe the street. This was apparently clear </a:t>
            </a:r>
            <a:r>
              <a:rPr dirty="0" sz="1450" spc="-5">
                <a:latin typeface="Times New Roman"/>
                <a:cs typeface="Times New Roman"/>
              </a:rPr>
              <a:t>of  </a:t>
            </a:r>
            <a:r>
              <a:rPr dirty="0" sz="1450" spc="-10">
                <a:latin typeface="Times New Roman"/>
                <a:cs typeface="Times New Roman"/>
              </a:rPr>
              <a:t>passengers; for </a:t>
            </a:r>
            <a:r>
              <a:rPr dirty="0" sz="1450" spc="-5">
                <a:latin typeface="Times New Roman"/>
                <a:cs typeface="Times New Roman"/>
              </a:rPr>
              <a:t>he </a:t>
            </a:r>
            <a:r>
              <a:rPr dirty="0" sz="1450" spc="-10">
                <a:latin typeface="Times New Roman"/>
                <a:cs typeface="Times New Roman"/>
              </a:rPr>
              <a:t>suddenly seized Harry </a:t>
            </a:r>
            <a:r>
              <a:rPr dirty="0" sz="1450" spc="-5">
                <a:latin typeface="Times New Roman"/>
                <a:cs typeface="Times New Roman"/>
              </a:rPr>
              <a:t>by </a:t>
            </a:r>
            <a:r>
              <a:rPr dirty="0" sz="1450" spc="-10">
                <a:latin typeface="Times New Roman"/>
                <a:cs typeface="Times New Roman"/>
              </a:rPr>
              <a:t>the nape </a:t>
            </a:r>
            <a:r>
              <a:rPr dirty="0" sz="1450" spc="-5">
                <a:latin typeface="Times New Roman"/>
                <a:cs typeface="Times New Roman"/>
              </a:rPr>
              <a:t>of </a:t>
            </a:r>
            <a:r>
              <a:rPr dirty="0" sz="1450" spc="-10">
                <a:latin typeface="Times New Roman"/>
                <a:cs typeface="Times New Roman"/>
              </a:rPr>
              <a:t>the neck, and holding  his face downward so that </a:t>
            </a:r>
            <a:r>
              <a:rPr dirty="0" sz="1450" spc="-5">
                <a:latin typeface="Times New Roman"/>
                <a:cs typeface="Times New Roman"/>
              </a:rPr>
              <a:t>he </a:t>
            </a:r>
            <a:r>
              <a:rPr dirty="0" sz="1450" spc="-10">
                <a:latin typeface="Times New Roman"/>
                <a:cs typeface="Times New Roman"/>
              </a:rPr>
              <a:t>could see nothing </a:t>
            </a:r>
            <a:r>
              <a:rPr dirty="0" sz="1450" spc="-5">
                <a:latin typeface="Times New Roman"/>
                <a:cs typeface="Times New Roman"/>
              </a:rPr>
              <a:t>but </a:t>
            </a:r>
            <a:r>
              <a:rPr dirty="0" sz="1450" spc="-10">
                <a:latin typeface="Times New Roman"/>
                <a:cs typeface="Times New Roman"/>
              </a:rPr>
              <a:t>the roadway and the  doorsteps </a:t>
            </a:r>
            <a:r>
              <a:rPr dirty="0" sz="1450" spc="-5">
                <a:latin typeface="Times New Roman"/>
                <a:cs typeface="Times New Roman"/>
              </a:rPr>
              <a:t>of </a:t>
            </a:r>
            <a:r>
              <a:rPr dirty="0" sz="1450" spc="-10">
                <a:latin typeface="Times New Roman"/>
                <a:cs typeface="Times New Roman"/>
              </a:rPr>
              <a:t>the houses, pushed him violently before him down </a:t>
            </a:r>
            <a:r>
              <a:rPr dirty="0" sz="1450" spc="-5">
                <a:latin typeface="Times New Roman"/>
                <a:cs typeface="Times New Roman"/>
              </a:rPr>
              <a:t>one </a:t>
            </a:r>
            <a:r>
              <a:rPr dirty="0" sz="1450" spc="-10">
                <a:latin typeface="Times New Roman"/>
                <a:cs typeface="Times New Roman"/>
              </a:rPr>
              <a:t>street and  </a:t>
            </a:r>
            <a:r>
              <a:rPr dirty="0" sz="1450" spc="-5">
                <a:latin typeface="Times New Roman"/>
                <a:cs typeface="Times New Roman"/>
              </a:rPr>
              <a:t>up </a:t>
            </a:r>
            <a:r>
              <a:rPr dirty="0" sz="1450" spc="-10">
                <a:latin typeface="Times New Roman"/>
                <a:cs typeface="Times New Roman"/>
              </a:rPr>
              <a:t>another for the space </a:t>
            </a:r>
            <a:r>
              <a:rPr dirty="0" sz="1450" spc="-5">
                <a:latin typeface="Times New Roman"/>
                <a:cs typeface="Times New Roman"/>
              </a:rPr>
              <a:t>of </a:t>
            </a:r>
            <a:r>
              <a:rPr dirty="0" sz="1450" spc="-10">
                <a:latin typeface="Times New Roman"/>
                <a:cs typeface="Times New Roman"/>
              </a:rPr>
              <a:t>perhaps </a:t>
            </a:r>
            <a:r>
              <a:rPr dirty="0" sz="1450" spc="-5">
                <a:latin typeface="Times New Roman"/>
                <a:cs typeface="Times New Roman"/>
              </a:rPr>
              <a:t>a </a:t>
            </a:r>
            <a:r>
              <a:rPr dirty="0" sz="1450" spc="-10">
                <a:latin typeface="Times New Roman"/>
                <a:cs typeface="Times New Roman"/>
              </a:rPr>
              <a:t>minute and </a:t>
            </a:r>
            <a:r>
              <a:rPr dirty="0" sz="1450" spc="-5">
                <a:latin typeface="Times New Roman"/>
                <a:cs typeface="Times New Roman"/>
              </a:rPr>
              <a:t>a </a:t>
            </a:r>
            <a:r>
              <a:rPr dirty="0" sz="1450" spc="-10">
                <a:latin typeface="Times New Roman"/>
                <a:cs typeface="Times New Roman"/>
              </a:rPr>
              <a:t>half. Harry had counted  three</a:t>
            </a:r>
            <a:r>
              <a:rPr dirty="0" sz="1450" spc="60">
                <a:latin typeface="Times New Roman"/>
                <a:cs typeface="Times New Roman"/>
              </a:rPr>
              <a:t> </a:t>
            </a:r>
            <a:r>
              <a:rPr dirty="0" sz="1450" spc="-10">
                <a:latin typeface="Times New Roman"/>
                <a:cs typeface="Times New Roman"/>
              </a:rPr>
              <a:t>corners</a:t>
            </a:r>
            <a:r>
              <a:rPr dirty="0" sz="1450" spc="65">
                <a:latin typeface="Times New Roman"/>
                <a:cs typeface="Times New Roman"/>
              </a:rPr>
              <a:t> </a:t>
            </a:r>
            <a:r>
              <a:rPr dirty="0" sz="1450" spc="-10">
                <a:latin typeface="Times New Roman"/>
                <a:cs typeface="Times New Roman"/>
              </a:rPr>
              <a:t>before</a:t>
            </a:r>
            <a:r>
              <a:rPr dirty="0" sz="1450" spc="6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bully</a:t>
            </a:r>
            <a:r>
              <a:rPr dirty="0" sz="1450" spc="65">
                <a:latin typeface="Times New Roman"/>
                <a:cs typeface="Times New Roman"/>
              </a:rPr>
              <a:t> </a:t>
            </a:r>
            <a:r>
              <a:rPr dirty="0" sz="1450" spc="-10">
                <a:latin typeface="Times New Roman"/>
                <a:cs typeface="Times New Roman"/>
              </a:rPr>
              <a:t>relaxed</a:t>
            </a:r>
            <a:r>
              <a:rPr dirty="0" sz="1450" spc="60">
                <a:latin typeface="Times New Roman"/>
                <a:cs typeface="Times New Roman"/>
              </a:rPr>
              <a:t> </a:t>
            </a:r>
            <a:r>
              <a:rPr dirty="0" sz="1450" spc="-10">
                <a:latin typeface="Times New Roman"/>
                <a:cs typeface="Times New Roman"/>
              </a:rPr>
              <a:t>his</a:t>
            </a:r>
            <a:r>
              <a:rPr dirty="0" sz="1450" spc="65">
                <a:latin typeface="Times New Roman"/>
                <a:cs typeface="Times New Roman"/>
              </a:rPr>
              <a:t> </a:t>
            </a:r>
            <a:r>
              <a:rPr dirty="0" sz="1450" spc="-10">
                <a:latin typeface="Times New Roman"/>
                <a:cs typeface="Times New Roman"/>
              </a:rPr>
              <a:t>grasp,</a:t>
            </a:r>
            <a:r>
              <a:rPr dirty="0" sz="1450" spc="65">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crying,</a:t>
            </a:r>
            <a:r>
              <a:rPr dirty="0" sz="1450" spc="65">
                <a:latin typeface="Times New Roman"/>
                <a:cs typeface="Times New Roman"/>
              </a:rPr>
              <a:t> </a:t>
            </a:r>
            <a:r>
              <a:rPr dirty="0" sz="1450" spc="-10">
                <a:latin typeface="Times New Roman"/>
                <a:cs typeface="Times New Roman"/>
              </a:rPr>
              <a:t>"Now</a:t>
            </a:r>
            <a:r>
              <a:rPr dirty="0" sz="1450" spc="65">
                <a:latin typeface="Times New Roman"/>
                <a:cs typeface="Times New Roman"/>
              </a:rPr>
              <a:t> </a:t>
            </a:r>
            <a:r>
              <a:rPr dirty="0" sz="1450" spc="-5">
                <a:latin typeface="Times New Roman"/>
                <a:cs typeface="Times New Roman"/>
              </a:rPr>
              <a:t>be</a:t>
            </a:r>
            <a:r>
              <a:rPr dirty="0" sz="1450" spc="60">
                <a:latin typeface="Times New Roman"/>
                <a:cs typeface="Times New Roman"/>
              </a:rPr>
              <a:t> </a:t>
            </a:r>
            <a:r>
              <a:rPr dirty="0" sz="1450" spc="-15">
                <a:latin typeface="Times New Roman"/>
                <a:cs typeface="Times New Roman"/>
              </a:rPr>
              <a:t>off</a:t>
            </a:r>
            <a:r>
              <a:rPr dirty="0" sz="1450" spc="65">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you!" sent the lad flying head foremost with </a:t>
            </a:r>
            <a:r>
              <a:rPr dirty="0" sz="1450" spc="-5">
                <a:latin typeface="Times New Roman"/>
                <a:cs typeface="Times New Roman"/>
              </a:rPr>
              <a:t>a </a:t>
            </a:r>
            <a:r>
              <a:rPr dirty="0" sz="1450" spc="-10">
                <a:latin typeface="Times New Roman"/>
                <a:cs typeface="Times New Roman"/>
              </a:rPr>
              <a:t>well-directed and athletic</a:t>
            </a:r>
            <a:r>
              <a:rPr dirty="0" sz="1450" spc="130">
                <a:latin typeface="Times New Roman"/>
                <a:cs typeface="Times New Roman"/>
              </a:rPr>
              <a:t> </a:t>
            </a:r>
            <a:r>
              <a:rPr dirty="0" sz="1450" spc="-10">
                <a:latin typeface="Times New Roman"/>
                <a:cs typeface="Times New Roman"/>
              </a:rPr>
              <a:t>kick.</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When Harry gathered himself </a:t>
            </a:r>
            <a:r>
              <a:rPr dirty="0" sz="1450" spc="-5">
                <a:latin typeface="Times New Roman"/>
                <a:cs typeface="Times New Roman"/>
              </a:rPr>
              <a:t>up, </a:t>
            </a:r>
            <a:r>
              <a:rPr dirty="0" sz="1450" spc="-10">
                <a:latin typeface="Times New Roman"/>
                <a:cs typeface="Times New Roman"/>
              </a:rPr>
              <a:t>half-stunned and bleeding freely at the nose,  </a:t>
            </a:r>
            <a:r>
              <a:rPr dirty="0" sz="1450" spc="-35">
                <a:latin typeface="Times New Roman"/>
                <a:cs typeface="Times New Roman"/>
              </a:rPr>
              <a:t>Mr. </a:t>
            </a:r>
            <a:r>
              <a:rPr dirty="0" sz="1450" spc="-10">
                <a:latin typeface="Times New Roman"/>
                <a:cs typeface="Times New Roman"/>
              </a:rPr>
              <a:t>Raeburn had entirely disappeared. For the first time, anger and pain so  completely overcame the lad's spirits that </a:t>
            </a:r>
            <a:r>
              <a:rPr dirty="0" sz="1450" spc="-5">
                <a:latin typeface="Times New Roman"/>
                <a:cs typeface="Times New Roman"/>
              </a:rPr>
              <a:t>he </a:t>
            </a:r>
            <a:r>
              <a:rPr dirty="0" sz="1450" spc="-10">
                <a:latin typeface="Times New Roman"/>
                <a:cs typeface="Times New Roman"/>
              </a:rPr>
              <a:t>burst into </a:t>
            </a:r>
            <a:r>
              <a:rPr dirty="0" sz="1450" spc="-5">
                <a:latin typeface="Times New Roman"/>
                <a:cs typeface="Times New Roman"/>
              </a:rPr>
              <a:t>a </a:t>
            </a:r>
            <a:r>
              <a:rPr dirty="0" sz="1450" spc="-10">
                <a:latin typeface="Times New Roman"/>
                <a:cs typeface="Times New Roman"/>
              </a:rPr>
              <a:t>fit </a:t>
            </a:r>
            <a:r>
              <a:rPr dirty="0" sz="1450" spc="-5">
                <a:latin typeface="Times New Roman"/>
                <a:cs typeface="Times New Roman"/>
              </a:rPr>
              <a:t>of </a:t>
            </a:r>
            <a:r>
              <a:rPr dirty="0" sz="1450" spc="-10">
                <a:latin typeface="Times New Roman"/>
                <a:cs typeface="Times New Roman"/>
              </a:rPr>
              <a:t>tears and  remained sobbing in the middle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After </a:t>
            </a:r>
            <a:r>
              <a:rPr dirty="0" sz="1450" spc="-5">
                <a:latin typeface="Times New Roman"/>
                <a:cs typeface="Times New Roman"/>
              </a:rPr>
              <a:t>he </a:t>
            </a:r>
            <a:r>
              <a:rPr dirty="0" sz="1450" spc="-10">
                <a:latin typeface="Times New Roman"/>
                <a:cs typeface="Times New Roman"/>
              </a:rPr>
              <a:t>had thus somewhat assuaged his emotion, </a:t>
            </a:r>
            <a:r>
              <a:rPr dirty="0" sz="1450" spc="-5">
                <a:latin typeface="Times New Roman"/>
                <a:cs typeface="Times New Roman"/>
              </a:rPr>
              <a:t>he </a:t>
            </a:r>
            <a:r>
              <a:rPr dirty="0" sz="1450" spc="-10">
                <a:latin typeface="Times New Roman"/>
                <a:cs typeface="Times New Roman"/>
              </a:rPr>
              <a:t>began to look about him  and read the names </a:t>
            </a:r>
            <a:r>
              <a:rPr dirty="0" sz="1450" spc="-5">
                <a:latin typeface="Times New Roman"/>
                <a:cs typeface="Times New Roman"/>
              </a:rPr>
              <a:t>of </a:t>
            </a:r>
            <a:r>
              <a:rPr dirty="0" sz="1450" spc="-10">
                <a:latin typeface="Times New Roman"/>
                <a:cs typeface="Times New Roman"/>
              </a:rPr>
              <a:t>the streets at whose intersection </a:t>
            </a:r>
            <a:r>
              <a:rPr dirty="0" sz="1450" spc="-5">
                <a:latin typeface="Times New Roman"/>
                <a:cs typeface="Times New Roman"/>
              </a:rPr>
              <a:t>he </a:t>
            </a:r>
            <a:r>
              <a:rPr dirty="0" sz="1450" spc="-10">
                <a:latin typeface="Times New Roman"/>
                <a:cs typeface="Times New Roman"/>
              </a:rPr>
              <a:t>had been deserted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gardener. </a:t>
            </a:r>
            <a:r>
              <a:rPr dirty="0" sz="1450" spc="-10">
                <a:latin typeface="Times New Roman"/>
                <a:cs typeface="Times New Roman"/>
              </a:rPr>
              <a:t>He was still in an unfrequented portion </a:t>
            </a:r>
            <a:r>
              <a:rPr dirty="0" sz="1450" spc="-5">
                <a:latin typeface="Times New Roman"/>
                <a:cs typeface="Times New Roman"/>
              </a:rPr>
              <a:t>of </a:t>
            </a:r>
            <a:r>
              <a:rPr dirty="0" sz="1450" spc="-40">
                <a:latin typeface="Times New Roman"/>
                <a:cs typeface="Times New Roman"/>
              </a:rPr>
              <a:t>West </a:t>
            </a:r>
            <a:r>
              <a:rPr dirty="0" sz="1450" spc="-10">
                <a:latin typeface="Times New Roman"/>
                <a:cs typeface="Times New Roman"/>
              </a:rPr>
              <a:t>London, among  villas and </a:t>
            </a:r>
            <a:r>
              <a:rPr dirty="0" sz="1450" spc="-15">
                <a:latin typeface="Times New Roman"/>
                <a:cs typeface="Times New Roman"/>
              </a:rPr>
              <a:t>large </a:t>
            </a:r>
            <a:r>
              <a:rPr dirty="0" sz="1450" spc="-10">
                <a:latin typeface="Times New Roman"/>
                <a:cs typeface="Times New Roman"/>
              </a:rPr>
              <a:t>gardens; </a:t>
            </a:r>
            <a:r>
              <a:rPr dirty="0" sz="1450" spc="-5">
                <a:latin typeface="Times New Roman"/>
                <a:cs typeface="Times New Roman"/>
              </a:rPr>
              <a:t>but he </a:t>
            </a:r>
            <a:r>
              <a:rPr dirty="0" sz="1450" spc="-10">
                <a:latin typeface="Times New Roman"/>
                <a:cs typeface="Times New Roman"/>
              </a:rPr>
              <a:t>could see some persons at </a:t>
            </a:r>
            <a:r>
              <a:rPr dirty="0" sz="1450" spc="-5">
                <a:latin typeface="Times New Roman"/>
                <a:cs typeface="Times New Roman"/>
              </a:rPr>
              <a:t>a </a:t>
            </a:r>
            <a:r>
              <a:rPr dirty="0" sz="1450" spc="-10">
                <a:latin typeface="Times New Roman"/>
                <a:cs typeface="Times New Roman"/>
              </a:rPr>
              <a:t>window who had  evidently witnessed his misfortune; and almost immediately after </a:t>
            </a:r>
            <a:r>
              <a:rPr dirty="0" sz="1450" spc="-5">
                <a:latin typeface="Times New Roman"/>
                <a:cs typeface="Times New Roman"/>
              </a:rPr>
              <a:t>a </a:t>
            </a:r>
            <a:r>
              <a:rPr dirty="0" sz="1450" spc="-10">
                <a:latin typeface="Times New Roman"/>
                <a:cs typeface="Times New Roman"/>
              </a:rPr>
              <a:t>servant  came running from the house and </a:t>
            </a:r>
            <a:r>
              <a:rPr dirty="0" sz="1450" spc="-15">
                <a:latin typeface="Times New Roman"/>
                <a:cs typeface="Times New Roman"/>
              </a:rPr>
              <a:t>offered </a:t>
            </a:r>
            <a:r>
              <a:rPr dirty="0" sz="1450" spc="-10">
                <a:latin typeface="Times New Roman"/>
                <a:cs typeface="Times New Roman"/>
              </a:rPr>
              <a:t>him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25">
                <a:latin typeface="Times New Roman"/>
                <a:cs typeface="Times New Roman"/>
              </a:rPr>
              <a:t>water. </a:t>
            </a:r>
            <a:r>
              <a:rPr dirty="0" sz="1450" spc="-10">
                <a:latin typeface="Times New Roman"/>
                <a:cs typeface="Times New Roman"/>
              </a:rPr>
              <a:t>At the same  time, </a:t>
            </a:r>
            <a:r>
              <a:rPr dirty="0" sz="1450" spc="-5">
                <a:latin typeface="Times New Roman"/>
                <a:cs typeface="Times New Roman"/>
              </a:rPr>
              <a:t>a </a:t>
            </a:r>
            <a:r>
              <a:rPr dirty="0" sz="1450" spc="-10">
                <a:latin typeface="Times New Roman"/>
                <a:cs typeface="Times New Roman"/>
              </a:rPr>
              <a:t>dirty rogue, who had been slouching somewhere in the neighbourhood,  drew near him from the other</a:t>
            </a:r>
            <a:r>
              <a:rPr dirty="0" sz="1450" spc="2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6350">
              <a:lnSpc>
                <a:spcPts val="1730"/>
              </a:lnSpc>
              <a:spcBef>
                <a:spcPts val="850"/>
              </a:spcBef>
            </a:pPr>
            <a:r>
              <a:rPr dirty="0" sz="1450" spc="-10">
                <a:latin typeface="Times New Roman"/>
                <a:cs typeface="Times New Roman"/>
              </a:rPr>
              <a:t>"Poor </a:t>
            </a:r>
            <a:r>
              <a:rPr dirty="0" sz="1450" spc="-20">
                <a:latin typeface="Times New Roman"/>
                <a:cs typeface="Times New Roman"/>
              </a:rPr>
              <a:t>fellow," </a:t>
            </a:r>
            <a:r>
              <a:rPr dirty="0" sz="1450" spc="-10">
                <a:latin typeface="Times New Roman"/>
                <a:cs typeface="Times New Roman"/>
              </a:rPr>
              <a:t>said the maid, "how vilely </a:t>
            </a:r>
            <a:r>
              <a:rPr dirty="0" sz="1450" spc="-5">
                <a:latin typeface="Times New Roman"/>
                <a:cs typeface="Times New Roman"/>
              </a:rPr>
              <a:t>you </a:t>
            </a:r>
            <a:r>
              <a:rPr dirty="0" sz="1450" spc="-10">
                <a:latin typeface="Times New Roman"/>
                <a:cs typeface="Times New Roman"/>
              </a:rPr>
              <a:t>have been handled, to </a:t>
            </a:r>
            <a:r>
              <a:rPr dirty="0" sz="1450" spc="-5">
                <a:latin typeface="Times New Roman"/>
                <a:cs typeface="Times New Roman"/>
              </a:rPr>
              <a:t>be </a:t>
            </a:r>
            <a:r>
              <a:rPr dirty="0" sz="1450" spc="-10">
                <a:latin typeface="Times New Roman"/>
                <a:cs typeface="Times New Roman"/>
              </a:rPr>
              <a:t>sure!  </a:t>
            </a:r>
            <a:r>
              <a:rPr dirty="0" sz="1450" spc="-35">
                <a:latin typeface="Times New Roman"/>
                <a:cs typeface="Times New Roman"/>
              </a:rPr>
              <a:t>Why, </a:t>
            </a:r>
            <a:r>
              <a:rPr dirty="0" sz="1450" spc="-5">
                <a:latin typeface="Times New Roman"/>
                <a:cs typeface="Times New Roman"/>
              </a:rPr>
              <a:t>your </a:t>
            </a:r>
            <a:r>
              <a:rPr dirty="0" sz="1450" spc="-10">
                <a:latin typeface="Times New Roman"/>
                <a:cs typeface="Times New Roman"/>
              </a:rPr>
              <a:t>knees are all cut, and </a:t>
            </a:r>
            <a:r>
              <a:rPr dirty="0" sz="1450" spc="-5">
                <a:latin typeface="Times New Roman"/>
                <a:cs typeface="Times New Roman"/>
              </a:rPr>
              <a:t>your </a:t>
            </a:r>
            <a:r>
              <a:rPr dirty="0" sz="1450" spc="-10">
                <a:latin typeface="Times New Roman"/>
                <a:cs typeface="Times New Roman"/>
              </a:rPr>
              <a:t>clothes ruined! Do </a:t>
            </a:r>
            <a:r>
              <a:rPr dirty="0" sz="1450" spc="-5">
                <a:latin typeface="Times New Roman"/>
                <a:cs typeface="Times New Roman"/>
              </a:rPr>
              <a:t>you </a:t>
            </a:r>
            <a:r>
              <a:rPr dirty="0" sz="1450" spc="-10">
                <a:latin typeface="Times New Roman"/>
                <a:cs typeface="Times New Roman"/>
              </a:rPr>
              <a:t>know the wretch  who used </a:t>
            </a:r>
            <a:r>
              <a:rPr dirty="0" sz="1450" spc="-5">
                <a:latin typeface="Times New Roman"/>
                <a:cs typeface="Times New Roman"/>
              </a:rPr>
              <a:t>you</a:t>
            </a:r>
            <a:r>
              <a:rPr dirty="0" sz="1450">
                <a:latin typeface="Times New Roman"/>
                <a:cs typeface="Times New Roman"/>
              </a:rPr>
              <a:t> </a:t>
            </a:r>
            <a:r>
              <a:rPr dirty="0" sz="1450" spc="-10">
                <a:latin typeface="Times New Roman"/>
                <a:cs typeface="Times New Roman"/>
              </a:rPr>
              <a:t>so?"</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do!" cried </a:t>
            </a:r>
            <a:r>
              <a:rPr dirty="0" sz="1450" spc="-25">
                <a:latin typeface="Times New Roman"/>
                <a:cs typeface="Times New Roman"/>
              </a:rPr>
              <a:t>Harry, </a:t>
            </a:r>
            <a:r>
              <a:rPr dirty="0" sz="1450" spc="-10">
                <a:latin typeface="Times New Roman"/>
                <a:cs typeface="Times New Roman"/>
              </a:rPr>
              <a:t>who was somewhat refreshed </a:t>
            </a:r>
            <a:r>
              <a:rPr dirty="0" sz="1450" spc="-5">
                <a:latin typeface="Times New Roman"/>
                <a:cs typeface="Times New Roman"/>
              </a:rPr>
              <a:t>by </a:t>
            </a:r>
            <a:r>
              <a:rPr dirty="0" sz="1450" spc="-10">
                <a:latin typeface="Times New Roman"/>
                <a:cs typeface="Times New Roman"/>
              </a:rPr>
              <a:t>the water; "and shall  run him home in spite </a:t>
            </a:r>
            <a:r>
              <a:rPr dirty="0" sz="1450" spc="-5">
                <a:latin typeface="Times New Roman"/>
                <a:cs typeface="Times New Roman"/>
              </a:rPr>
              <a:t>of </a:t>
            </a:r>
            <a:r>
              <a:rPr dirty="0" sz="1450" spc="-10">
                <a:latin typeface="Times New Roman"/>
                <a:cs typeface="Times New Roman"/>
              </a:rPr>
              <a:t>his precautions. He shall pay dearly for this day's  work, </a:t>
            </a:r>
            <a:r>
              <a:rPr dirty="0" sz="1450" spc="-5">
                <a:latin typeface="Times New Roman"/>
                <a:cs typeface="Times New Roman"/>
              </a:rPr>
              <a:t>I </a:t>
            </a:r>
            <a:r>
              <a:rPr dirty="0" sz="1450" spc="-10">
                <a:latin typeface="Times New Roman"/>
                <a:cs typeface="Times New Roman"/>
              </a:rPr>
              <a:t>promise</a:t>
            </a:r>
            <a:r>
              <a:rPr dirty="0" sz="1450" spc="-5">
                <a:latin typeface="Times New Roman"/>
                <a:cs typeface="Times New Roman"/>
              </a:rPr>
              <a:t> you."</a:t>
            </a:r>
            <a:endParaRPr sz="1450">
              <a:latin typeface="Times New Roman"/>
              <a:cs typeface="Times New Roman"/>
            </a:endParaRPr>
          </a:p>
          <a:p>
            <a:pPr algn="just" marL="12700" marR="5080">
              <a:lnSpc>
                <a:spcPts val="1730"/>
              </a:lnSpc>
              <a:spcBef>
                <a:spcPts val="860"/>
              </a:spcBef>
            </a:pPr>
            <a:r>
              <a:rPr dirty="0" sz="1450" spc="-45">
                <a:latin typeface="Times New Roman"/>
                <a:cs typeface="Times New Roman"/>
              </a:rPr>
              <a:t>"You </a:t>
            </a:r>
            <a:r>
              <a:rPr dirty="0" sz="1450" spc="-10">
                <a:latin typeface="Times New Roman"/>
                <a:cs typeface="Times New Roman"/>
              </a:rPr>
              <a:t>had better come into the house and have yourself washed and brushed,"  continued the maid. "My mistress will make </a:t>
            </a:r>
            <a:r>
              <a:rPr dirty="0" sz="1450" spc="-5">
                <a:latin typeface="Times New Roman"/>
                <a:cs typeface="Times New Roman"/>
              </a:rPr>
              <a:t>you </a:t>
            </a:r>
            <a:r>
              <a:rPr dirty="0" sz="1450" spc="-10">
                <a:latin typeface="Times New Roman"/>
                <a:cs typeface="Times New Roman"/>
              </a:rPr>
              <a:t>welcome, never </a:t>
            </a:r>
            <a:r>
              <a:rPr dirty="0" sz="1450" spc="-25">
                <a:latin typeface="Times New Roman"/>
                <a:cs typeface="Times New Roman"/>
              </a:rPr>
              <a:t>fear. </a:t>
            </a:r>
            <a:r>
              <a:rPr dirty="0" sz="1450" spc="-10">
                <a:latin typeface="Times New Roman"/>
                <a:cs typeface="Times New Roman"/>
              </a:rPr>
              <a:t>And  see, </a:t>
            </a:r>
            <a:r>
              <a:rPr dirty="0" sz="1450" spc="-5">
                <a:latin typeface="Times New Roman"/>
                <a:cs typeface="Times New Roman"/>
              </a:rPr>
              <a:t>I </a:t>
            </a:r>
            <a:r>
              <a:rPr dirty="0" sz="1450" spc="-10">
                <a:latin typeface="Times New Roman"/>
                <a:cs typeface="Times New Roman"/>
              </a:rPr>
              <a:t>will pick </a:t>
            </a:r>
            <a:r>
              <a:rPr dirty="0" sz="1450" spc="-5">
                <a:latin typeface="Times New Roman"/>
                <a:cs typeface="Times New Roman"/>
              </a:rPr>
              <a:t>up your </a:t>
            </a:r>
            <a:r>
              <a:rPr dirty="0" sz="1450" spc="-10">
                <a:latin typeface="Times New Roman"/>
                <a:cs typeface="Times New Roman"/>
              </a:rPr>
              <a:t>hat. </a:t>
            </a:r>
            <a:r>
              <a:rPr dirty="0" sz="1450" spc="-35">
                <a:latin typeface="Times New Roman"/>
                <a:cs typeface="Times New Roman"/>
              </a:rPr>
              <a:t>Why, </a:t>
            </a:r>
            <a:r>
              <a:rPr dirty="0" sz="1450" spc="-10">
                <a:latin typeface="Times New Roman"/>
                <a:cs typeface="Times New Roman"/>
              </a:rPr>
              <a:t>love </a:t>
            </a:r>
            <a:r>
              <a:rPr dirty="0" sz="1450" spc="-5">
                <a:latin typeface="Times New Roman"/>
                <a:cs typeface="Times New Roman"/>
              </a:rPr>
              <a:t>of </a:t>
            </a:r>
            <a:r>
              <a:rPr dirty="0" sz="1450" spc="-10">
                <a:latin typeface="Times New Roman"/>
                <a:cs typeface="Times New Roman"/>
              </a:rPr>
              <a:t>mercy!" she screamed, "if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dropped diamonds all over the</a:t>
            </a:r>
            <a:r>
              <a:rPr dirty="0" sz="1450" spc="1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Such was the case; </a:t>
            </a:r>
            <a:r>
              <a:rPr dirty="0" sz="1450" spc="-5">
                <a:latin typeface="Times New Roman"/>
                <a:cs typeface="Times New Roman"/>
              </a:rPr>
              <a:t>a good </a:t>
            </a:r>
            <a:r>
              <a:rPr dirty="0" sz="1450" spc="-10">
                <a:latin typeface="Times New Roman"/>
                <a:cs typeface="Times New Roman"/>
              </a:rPr>
              <a:t>half </a:t>
            </a:r>
            <a:r>
              <a:rPr dirty="0" sz="1450" spc="-5">
                <a:latin typeface="Times New Roman"/>
                <a:cs typeface="Times New Roman"/>
              </a:rPr>
              <a:t>of </a:t>
            </a:r>
            <a:r>
              <a:rPr dirty="0" sz="1450" spc="-10">
                <a:latin typeface="Times New Roman"/>
                <a:cs typeface="Times New Roman"/>
              </a:rPr>
              <a:t>what remained to him after the depredations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Raeburn, had been shaken </a:t>
            </a:r>
            <a:r>
              <a:rPr dirty="0" sz="1450" spc="-5">
                <a:latin typeface="Times New Roman"/>
                <a:cs typeface="Times New Roman"/>
              </a:rPr>
              <a:t>out of </a:t>
            </a:r>
            <a:r>
              <a:rPr dirty="0" sz="1450" spc="-10">
                <a:latin typeface="Times New Roman"/>
                <a:cs typeface="Times New Roman"/>
              </a:rPr>
              <a:t>his pockets </a:t>
            </a:r>
            <a:r>
              <a:rPr dirty="0" sz="1450" spc="-5">
                <a:latin typeface="Times New Roman"/>
                <a:cs typeface="Times New Roman"/>
              </a:rPr>
              <a:t>by </a:t>
            </a:r>
            <a:r>
              <a:rPr dirty="0" sz="1450" spc="-10">
                <a:latin typeface="Times New Roman"/>
                <a:cs typeface="Times New Roman"/>
              </a:rPr>
              <a:t>the summersault and  once more lay glittering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He blessed his fortune that the maid  had been so quick </a:t>
            </a:r>
            <a:r>
              <a:rPr dirty="0" sz="1450" spc="-5">
                <a:latin typeface="Times New Roman"/>
                <a:cs typeface="Times New Roman"/>
              </a:rPr>
              <a:t>of </a:t>
            </a:r>
            <a:r>
              <a:rPr dirty="0" sz="1450" spc="-10">
                <a:latin typeface="Times New Roman"/>
                <a:cs typeface="Times New Roman"/>
              </a:rPr>
              <a:t>eye; "there is nothing so bad </a:t>
            </a:r>
            <a:r>
              <a:rPr dirty="0" sz="1450" spc="-5">
                <a:latin typeface="Times New Roman"/>
                <a:cs typeface="Times New Roman"/>
              </a:rPr>
              <a:t>but </a:t>
            </a:r>
            <a:r>
              <a:rPr dirty="0" sz="1450" spc="-10">
                <a:latin typeface="Times New Roman"/>
                <a:cs typeface="Times New Roman"/>
              </a:rPr>
              <a:t>it might </a:t>
            </a:r>
            <a:r>
              <a:rPr dirty="0" sz="1450" spc="-5">
                <a:latin typeface="Times New Roman"/>
                <a:cs typeface="Times New Roman"/>
              </a:rPr>
              <a:t>be </a:t>
            </a:r>
            <a:r>
              <a:rPr dirty="0" sz="1450" spc="-10">
                <a:latin typeface="Times New Roman"/>
                <a:cs typeface="Times New Roman"/>
              </a:rPr>
              <a:t>worse,"  </a:t>
            </a:r>
            <a:r>
              <a:rPr dirty="0" sz="1450" spc="-5">
                <a:latin typeface="Times New Roman"/>
                <a:cs typeface="Times New Roman"/>
              </a:rPr>
              <a:t>thought </a:t>
            </a:r>
            <a:r>
              <a:rPr dirty="0" sz="1450" spc="-10">
                <a:latin typeface="Times New Roman"/>
                <a:cs typeface="Times New Roman"/>
              </a:rPr>
              <a:t>he; and the recovery </a:t>
            </a:r>
            <a:r>
              <a:rPr dirty="0" sz="1450" spc="-5">
                <a:latin typeface="Times New Roman"/>
                <a:cs typeface="Times New Roman"/>
              </a:rPr>
              <a:t>of </a:t>
            </a:r>
            <a:r>
              <a:rPr dirty="0" sz="1450" spc="-10">
                <a:latin typeface="Times New Roman"/>
                <a:cs typeface="Times New Roman"/>
              </a:rPr>
              <a:t>these few seemed to him almost as great an  </a:t>
            </a:r>
            <a:r>
              <a:rPr dirty="0" sz="1450" spc="-15">
                <a:latin typeface="Times New Roman"/>
                <a:cs typeface="Times New Roman"/>
              </a:rPr>
              <a:t>affair </a:t>
            </a:r>
            <a:r>
              <a:rPr dirty="0" sz="1450" spc="-10">
                <a:latin typeface="Times New Roman"/>
                <a:cs typeface="Times New Roman"/>
              </a:rPr>
              <a:t>as the loss </a:t>
            </a:r>
            <a:r>
              <a:rPr dirty="0" sz="1450" spc="-5">
                <a:latin typeface="Times New Roman"/>
                <a:cs typeface="Times New Roman"/>
              </a:rPr>
              <a:t>of </a:t>
            </a:r>
            <a:r>
              <a:rPr dirty="0" sz="1450" spc="-10">
                <a:latin typeface="Times New Roman"/>
                <a:cs typeface="Times New Roman"/>
              </a:rPr>
              <a:t>all the rest. But, alas! as </a:t>
            </a:r>
            <a:r>
              <a:rPr dirty="0" sz="1450" spc="-5">
                <a:latin typeface="Times New Roman"/>
                <a:cs typeface="Times New Roman"/>
              </a:rPr>
              <a:t>he </a:t>
            </a:r>
            <a:r>
              <a:rPr dirty="0" sz="1450" spc="-10">
                <a:latin typeface="Times New Roman"/>
                <a:cs typeface="Times New Roman"/>
              </a:rPr>
              <a:t>stooped to pick </a:t>
            </a:r>
            <a:r>
              <a:rPr dirty="0" sz="1450" spc="-5">
                <a:latin typeface="Times New Roman"/>
                <a:cs typeface="Times New Roman"/>
              </a:rPr>
              <a:t>up </a:t>
            </a:r>
            <a:r>
              <a:rPr dirty="0" sz="1450" spc="-10">
                <a:latin typeface="Times New Roman"/>
                <a:cs typeface="Times New Roman"/>
              </a:rPr>
              <a:t>his  treasures, the loiterer made </a:t>
            </a:r>
            <a:r>
              <a:rPr dirty="0" sz="1450" spc="-5">
                <a:latin typeface="Times New Roman"/>
                <a:cs typeface="Times New Roman"/>
              </a:rPr>
              <a:t>a </a:t>
            </a:r>
            <a:r>
              <a:rPr dirty="0" sz="1450" spc="-10">
                <a:latin typeface="Times New Roman"/>
                <a:cs typeface="Times New Roman"/>
              </a:rPr>
              <a:t>rapid onslaught, overset both Harry and the maid  with </a:t>
            </a:r>
            <a:r>
              <a:rPr dirty="0" sz="1450" spc="-5">
                <a:latin typeface="Times New Roman"/>
                <a:cs typeface="Times New Roman"/>
              </a:rPr>
              <a:t>a </a:t>
            </a:r>
            <a:r>
              <a:rPr dirty="0" sz="1450" spc="-10">
                <a:latin typeface="Times New Roman"/>
                <a:cs typeface="Times New Roman"/>
              </a:rPr>
              <a:t>movement </a:t>
            </a:r>
            <a:r>
              <a:rPr dirty="0" sz="1450" spc="-5">
                <a:latin typeface="Times New Roman"/>
                <a:cs typeface="Times New Roman"/>
              </a:rPr>
              <a:t>of </a:t>
            </a:r>
            <a:r>
              <a:rPr dirty="0" sz="1450" spc="-10">
                <a:latin typeface="Times New Roman"/>
                <a:cs typeface="Times New Roman"/>
              </a:rPr>
              <a:t>his arms, swept </a:t>
            </a:r>
            <a:r>
              <a:rPr dirty="0" sz="1450" spc="-5">
                <a:latin typeface="Times New Roman"/>
                <a:cs typeface="Times New Roman"/>
              </a:rPr>
              <a:t>up a double </a:t>
            </a:r>
            <a:r>
              <a:rPr dirty="0" sz="1450" spc="-10">
                <a:latin typeface="Times New Roman"/>
                <a:cs typeface="Times New Roman"/>
              </a:rPr>
              <a:t>handful </a:t>
            </a:r>
            <a:r>
              <a:rPr dirty="0" sz="1450" spc="-5">
                <a:latin typeface="Times New Roman"/>
                <a:cs typeface="Times New Roman"/>
              </a:rPr>
              <a:t>of </a:t>
            </a:r>
            <a:r>
              <a:rPr dirty="0" sz="1450" spc="-10">
                <a:latin typeface="Times New Roman"/>
                <a:cs typeface="Times New Roman"/>
              </a:rPr>
              <a:t>the diamonds, and  made </a:t>
            </a:r>
            <a:r>
              <a:rPr dirty="0" sz="1450" spc="-15">
                <a:latin typeface="Times New Roman"/>
                <a:cs typeface="Times New Roman"/>
              </a:rPr>
              <a:t>off </a:t>
            </a:r>
            <a:r>
              <a:rPr dirty="0" sz="1450" spc="-10">
                <a:latin typeface="Times New Roman"/>
                <a:cs typeface="Times New Roman"/>
              </a:rPr>
              <a:t>along the street with an amazing</a:t>
            </a:r>
            <a:r>
              <a:rPr dirty="0" sz="1450" spc="35">
                <a:latin typeface="Times New Roman"/>
                <a:cs typeface="Times New Roman"/>
              </a:rPr>
              <a:t> </a:t>
            </a:r>
            <a:r>
              <a:rPr dirty="0" sz="1450" spc="-10">
                <a:latin typeface="Times New Roman"/>
                <a:cs typeface="Times New Roman"/>
              </a:rPr>
              <a:t>swiftness.</a:t>
            </a:r>
            <a:endParaRPr sz="1450">
              <a:latin typeface="Times New Roman"/>
              <a:cs typeface="Times New Roman"/>
            </a:endParaRPr>
          </a:p>
          <a:p>
            <a:pPr algn="just" marL="12700" marR="6350">
              <a:lnSpc>
                <a:spcPts val="1730"/>
              </a:lnSpc>
              <a:spcBef>
                <a:spcPts val="850"/>
              </a:spcBef>
            </a:pPr>
            <a:r>
              <a:rPr dirty="0" sz="1450" spc="-25">
                <a:latin typeface="Times New Roman"/>
                <a:cs typeface="Times New Roman"/>
              </a:rPr>
              <a:t>Harry, </a:t>
            </a:r>
            <a:r>
              <a:rPr dirty="0" sz="1450" spc="-10">
                <a:latin typeface="Times New Roman"/>
                <a:cs typeface="Times New Roman"/>
              </a:rPr>
              <a:t>as soon as </a:t>
            </a:r>
            <a:r>
              <a:rPr dirty="0" sz="1450" spc="-5">
                <a:latin typeface="Times New Roman"/>
                <a:cs typeface="Times New Roman"/>
              </a:rPr>
              <a:t>he </a:t>
            </a:r>
            <a:r>
              <a:rPr dirty="0" sz="1450" spc="-10">
                <a:latin typeface="Times New Roman"/>
                <a:cs typeface="Times New Roman"/>
              </a:rPr>
              <a:t>could get </a:t>
            </a:r>
            <a:r>
              <a:rPr dirty="0" sz="1450" spc="-5">
                <a:latin typeface="Times New Roman"/>
                <a:cs typeface="Times New Roman"/>
              </a:rPr>
              <a:t>upon </a:t>
            </a:r>
            <a:r>
              <a:rPr dirty="0" sz="1450" spc="-10">
                <a:latin typeface="Times New Roman"/>
                <a:cs typeface="Times New Roman"/>
              </a:rPr>
              <a:t>his feet, gave chase to the miscreant with  many cries, </a:t>
            </a:r>
            <a:r>
              <a:rPr dirty="0" sz="1450" spc="-5">
                <a:latin typeface="Times New Roman"/>
                <a:cs typeface="Times New Roman"/>
              </a:rPr>
              <a:t>but </a:t>
            </a:r>
            <a:r>
              <a:rPr dirty="0" sz="1450" spc="-10">
                <a:latin typeface="Times New Roman"/>
                <a:cs typeface="Times New Roman"/>
              </a:rPr>
              <a:t>the latter was too fleet </a:t>
            </a:r>
            <a:r>
              <a:rPr dirty="0" sz="1450" spc="-5">
                <a:latin typeface="Times New Roman"/>
                <a:cs typeface="Times New Roman"/>
              </a:rPr>
              <a:t>of </a:t>
            </a:r>
            <a:r>
              <a:rPr dirty="0" sz="1450" spc="-10">
                <a:latin typeface="Times New Roman"/>
                <a:cs typeface="Times New Roman"/>
              </a:rPr>
              <a:t>foot, and probably too well  acquainted with the locality; for turn where the pursuer would </a:t>
            </a:r>
            <a:r>
              <a:rPr dirty="0" sz="1450" spc="-5">
                <a:latin typeface="Times New Roman"/>
                <a:cs typeface="Times New Roman"/>
              </a:rPr>
              <a:t>he </a:t>
            </a:r>
            <a:r>
              <a:rPr dirty="0" sz="1450" spc="-10">
                <a:latin typeface="Times New Roman"/>
                <a:cs typeface="Times New Roman"/>
              </a:rPr>
              <a:t>could find </a:t>
            </a:r>
            <a:r>
              <a:rPr dirty="0" sz="1450" spc="-5">
                <a:latin typeface="Times New Roman"/>
                <a:cs typeface="Times New Roman"/>
              </a:rPr>
              <a:t>no  </a:t>
            </a:r>
            <a:r>
              <a:rPr dirty="0" sz="1450" spc="-10">
                <a:latin typeface="Times New Roman"/>
                <a:cs typeface="Times New Roman"/>
              </a:rPr>
              <a:t>traces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fugitive.</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In the deepest </a:t>
            </a:r>
            <a:r>
              <a:rPr dirty="0" sz="1450" spc="-15">
                <a:latin typeface="Times New Roman"/>
                <a:cs typeface="Times New Roman"/>
              </a:rPr>
              <a:t>despondency, </a:t>
            </a:r>
            <a:r>
              <a:rPr dirty="0" sz="1450" spc="-10">
                <a:latin typeface="Times New Roman"/>
                <a:cs typeface="Times New Roman"/>
              </a:rPr>
              <a:t>Harry revisited the scene </a:t>
            </a:r>
            <a:r>
              <a:rPr dirty="0" sz="1450" spc="-5">
                <a:latin typeface="Times New Roman"/>
                <a:cs typeface="Times New Roman"/>
              </a:rPr>
              <a:t>of </a:t>
            </a:r>
            <a:r>
              <a:rPr dirty="0" sz="1450" spc="-10">
                <a:latin typeface="Times New Roman"/>
                <a:cs typeface="Times New Roman"/>
              </a:rPr>
              <a:t>his mishap, where the  maid,</a:t>
            </a:r>
            <a:r>
              <a:rPr dirty="0" sz="1450" spc="30">
                <a:latin typeface="Times New Roman"/>
                <a:cs typeface="Times New Roman"/>
              </a:rPr>
              <a:t> </a:t>
            </a:r>
            <a:r>
              <a:rPr dirty="0" sz="1450" spc="-10">
                <a:latin typeface="Times New Roman"/>
                <a:cs typeface="Times New Roman"/>
              </a:rPr>
              <a:t>who</a:t>
            </a:r>
            <a:r>
              <a:rPr dirty="0" sz="1450" spc="35">
                <a:latin typeface="Times New Roman"/>
                <a:cs typeface="Times New Roman"/>
              </a:rPr>
              <a:t> </a:t>
            </a:r>
            <a:r>
              <a:rPr dirty="0" sz="1450" spc="-10">
                <a:latin typeface="Times New Roman"/>
                <a:cs typeface="Times New Roman"/>
              </a:rPr>
              <a:t>was</a:t>
            </a:r>
            <a:r>
              <a:rPr dirty="0" sz="1450" spc="35">
                <a:latin typeface="Times New Roman"/>
                <a:cs typeface="Times New Roman"/>
              </a:rPr>
              <a:t> </a:t>
            </a:r>
            <a:r>
              <a:rPr dirty="0" sz="1450" spc="-10">
                <a:latin typeface="Times New Roman"/>
                <a:cs typeface="Times New Roman"/>
              </a:rPr>
              <a:t>still</a:t>
            </a:r>
            <a:r>
              <a:rPr dirty="0" sz="1450" spc="35">
                <a:latin typeface="Times New Roman"/>
                <a:cs typeface="Times New Roman"/>
              </a:rPr>
              <a:t> </a:t>
            </a:r>
            <a:r>
              <a:rPr dirty="0" sz="1450" spc="-10">
                <a:latin typeface="Times New Roman"/>
                <a:cs typeface="Times New Roman"/>
              </a:rPr>
              <a:t>waiting,</a:t>
            </a:r>
            <a:r>
              <a:rPr dirty="0" sz="1450" spc="35">
                <a:latin typeface="Times New Roman"/>
                <a:cs typeface="Times New Roman"/>
              </a:rPr>
              <a:t> </a:t>
            </a:r>
            <a:r>
              <a:rPr dirty="0" sz="1450" spc="-10">
                <a:latin typeface="Times New Roman"/>
                <a:cs typeface="Times New Roman"/>
              </a:rPr>
              <a:t>very</a:t>
            </a:r>
            <a:r>
              <a:rPr dirty="0" sz="1450" spc="35">
                <a:latin typeface="Times New Roman"/>
                <a:cs typeface="Times New Roman"/>
              </a:rPr>
              <a:t> </a:t>
            </a:r>
            <a:r>
              <a:rPr dirty="0" sz="1450" spc="-10">
                <a:latin typeface="Times New Roman"/>
                <a:cs typeface="Times New Roman"/>
              </a:rPr>
              <a:t>honestly</a:t>
            </a:r>
            <a:r>
              <a:rPr dirty="0" sz="1450" spc="35">
                <a:latin typeface="Times New Roman"/>
                <a:cs typeface="Times New Roman"/>
              </a:rPr>
              <a:t> </a:t>
            </a:r>
            <a:r>
              <a:rPr dirty="0" sz="1450" spc="-10">
                <a:latin typeface="Times New Roman"/>
                <a:cs typeface="Times New Roman"/>
              </a:rPr>
              <a:t>returned</a:t>
            </a:r>
            <a:r>
              <a:rPr dirty="0" sz="1450" spc="35">
                <a:latin typeface="Times New Roman"/>
                <a:cs typeface="Times New Roman"/>
              </a:rPr>
              <a:t> </a:t>
            </a:r>
            <a:r>
              <a:rPr dirty="0" sz="1450" spc="-10">
                <a:latin typeface="Times New Roman"/>
                <a:cs typeface="Times New Roman"/>
              </a:rPr>
              <a:t>him</a:t>
            </a:r>
            <a:r>
              <a:rPr dirty="0" sz="1450" spc="30">
                <a:latin typeface="Times New Roman"/>
                <a:cs typeface="Times New Roman"/>
              </a:rPr>
              <a:t> </a:t>
            </a:r>
            <a:r>
              <a:rPr dirty="0" sz="1450" spc="-10">
                <a:latin typeface="Times New Roman"/>
                <a:cs typeface="Times New Roman"/>
              </a:rPr>
              <a:t>his</a:t>
            </a:r>
            <a:r>
              <a:rPr dirty="0" sz="1450" spc="35">
                <a:latin typeface="Times New Roman"/>
                <a:cs typeface="Times New Roman"/>
              </a:rPr>
              <a:t> </a:t>
            </a:r>
            <a:r>
              <a:rPr dirty="0" sz="1450" spc="-10">
                <a:latin typeface="Times New Roman"/>
                <a:cs typeface="Times New Roman"/>
              </a:rPr>
              <a:t>hat</a:t>
            </a:r>
            <a:r>
              <a:rPr dirty="0" sz="1450" spc="30">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remainder </a:t>
            </a:r>
            <a:r>
              <a:rPr dirty="0" sz="1450" spc="-5">
                <a:latin typeface="Times New Roman"/>
                <a:cs typeface="Times New Roman"/>
              </a:rPr>
              <a:t>of </a:t>
            </a:r>
            <a:r>
              <a:rPr dirty="0" sz="1450" spc="-10">
                <a:latin typeface="Times New Roman"/>
                <a:cs typeface="Times New Roman"/>
              </a:rPr>
              <a:t>the fallen diamonds. Harry thanked her from his heart, and being  now in </a:t>
            </a:r>
            <a:r>
              <a:rPr dirty="0" sz="1450" spc="-5">
                <a:latin typeface="Times New Roman"/>
                <a:cs typeface="Times New Roman"/>
              </a:rPr>
              <a:t>no </a:t>
            </a:r>
            <a:r>
              <a:rPr dirty="0" sz="1450" spc="-10">
                <a:latin typeface="Times New Roman"/>
                <a:cs typeface="Times New Roman"/>
              </a:rPr>
              <a:t>humour for </a:t>
            </a:r>
            <a:r>
              <a:rPr dirty="0" sz="1450" spc="-20">
                <a:latin typeface="Times New Roman"/>
                <a:cs typeface="Times New Roman"/>
              </a:rPr>
              <a:t>economy, </a:t>
            </a:r>
            <a:r>
              <a:rPr dirty="0" sz="1450" spc="-10">
                <a:latin typeface="Times New Roman"/>
                <a:cs typeface="Times New Roman"/>
              </a:rPr>
              <a:t>made his way to the nearest cab-stand and set  </a:t>
            </a:r>
            <a:r>
              <a:rPr dirty="0" sz="1450" spc="-15">
                <a:latin typeface="Times New Roman"/>
                <a:cs typeface="Times New Roman"/>
              </a:rPr>
              <a:t>off </a:t>
            </a:r>
            <a:r>
              <a:rPr dirty="0" sz="1450" spc="-10">
                <a:latin typeface="Times New Roman"/>
                <a:cs typeface="Times New Roman"/>
              </a:rPr>
              <a:t>for Eaton Place </a:t>
            </a:r>
            <a:r>
              <a:rPr dirty="0" sz="1450" spc="-5">
                <a:latin typeface="Times New Roman"/>
                <a:cs typeface="Times New Roman"/>
              </a:rPr>
              <a:t>by</a:t>
            </a:r>
            <a:r>
              <a:rPr dirty="0" sz="1450" spc="15">
                <a:latin typeface="Times New Roman"/>
                <a:cs typeface="Times New Roman"/>
              </a:rPr>
              <a:t> </a:t>
            </a:r>
            <a:r>
              <a:rPr dirty="0" sz="1450" spc="-10">
                <a:latin typeface="Times New Roman"/>
                <a:cs typeface="Times New Roman"/>
              </a:rPr>
              <a:t>coach.</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house, </a:t>
            </a:r>
            <a:r>
              <a:rPr dirty="0" sz="1450" spc="-5">
                <a:latin typeface="Times New Roman"/>
                <a:cs typeface="Times New Roman"/>
              </a:rPr>
              <a:t>on </a:t>
            </a:r>
            <a:r>
              <a:rPr dirty="0" sz="1450" spc="-10">
                <a:latin typeface="Times New Roman"/>
                <a:cs typeface="Times New Roman"/>
              </a:rPr>
              <a:t>his arrival, seemed in some confusion, as if </a:t>
            </a:r>
            <a:r>
              <a:rPr dirty="0" sz="1450" spc="-5">
                <a:latin typeface="Times New Roman"/>
                <a:cs typeface="Times New Roman"/>
              </a:rPr>
              <a:t>a </a:t>
            </a:r>
            <a:r>
              <a:rPr dirty="0" sz="1450" spc="-10">
                <a:latin typeface="Times New Roman"/>
                <a:cs typeface="Times New Roman"/>
              </a:rPr>
              <a:t>catastrophe had  happened in the family; and the servants clustered together in the hall, and  were unable, </a:t>
            </a:r>
            <a:r>
              <a:rPr dirty="0" sz="1450" spc="-5">
                <a:latin typeface="Times New Roman"/>
                <a:cs typeface="Times New Roman"/>
              </a:rPr>
              <a:t>or </a:t>
            </a:r>
            <a:r>
              <a:rPr dirty="0" sz="1450" spc="-10">
                <a:latin typeface="Times New Roman"/>
                <a:cs typeface="Times New Roman"/>
              </a:rPr>
              <a:t>perhaps </a:t>
            </a:r>
            <a:r>
              <a:rPr dirty="0" sz="1450" spc="-5">
                <a:latin typeface="Times New Roman"/>
                <a:cs typeface="Times New Roman"/>
              </a:rPr>
              <a:t>not </a:t>
            </a:r>
            <a:r>
              <a:rPr dirty="0" sz="1450" spc="-10">
                <a:latin typeface="Times New Roman"/>
                <a:cs typeface="Times New Roman"/>
              </a:rPr>
              <a:t>altogether anxious, to suppress their merriment at  the tatterdemalion figure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secretary. </a:t>
            </a:r>
            <a:r>
              <a:rPr dirty="0" sz="1450" spc="-10">
                <a:latin typeface="Times New Roman"/>
                <a:cs typeface="Times New Roman"/>
              </a:rPr>
              <a:t>He passed them with as </a:t>
            </a:r>
            <a:r>
              <a:rPr dirty="0" sz="1450" spc="-5">
                <a:latin typeface="Times New Roman"/>
                <a:cs typeface="Times New Roman"/>
              </a:rPr>
              <a:t>good </a:t>
            </a:r>
            <a:r>
              <a:rPr dirty="0" sz="1450" spc="-10">
                <a:latin typeface="Times New Roman"/>
                <a:cs typeface="Times New Roman"/>
              </a:rPr>
              <a:t>an air  </a:t>
            </a:r>
            <a:r>
              <a:rPr dirty="0" sz="1450" spc="-5">
                <a:latin typeface="Times New Roman"/>
                <a:cs typeface="Times New Roman"/>
              </a:rPr>
              <a:t>of </a:t>
            </a:r>
            <a:r>
              <a:rPr dirty="0" sz="1450" spc="-10">
                <a:latin typeface="Times New Roman"/>
                <a:cs typeface="Times New Roman"/>
              </a:rPr>
              <a:t>dignity as </a:t>
            </a:r>
            <a:r>
              <a:rPr dirty="0" sz="1450" spc="-5">
                <a:latin typeface="Times New Roman"/>
                <a:cs typeface="Times New Roman"/>
              </a:rPr>
              <a:t>he </a:t>
            </a:r>
            <a:r>
              <a:rPr dirty="0" sz="1450" spc="-10">
                <a:latin typeface="Times New Roman"/>
                <a:cs typeface="Times New Roman"/>
              </a:rPr>
              <a:t>could assume, and made directly for the </a:t>
            </a:r>
            <a:r>
              <a:rPr dirty="0" sz="1450" spc="-20">
                <a:latin typeface="Times New Roman"/>
                <a:cs typeface="Times New Roman"/>
              </a:rPr>
              <a:t>boudoir.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opened the </a:t>
            </a:r>
            <a:r>
              <a:rPr dirty="0" sz="1450" spc="-5">
                <a:latin typeface="Times New Roman"/>
                <a:cs typeface="Times New Roman"/>
              </a:rPr>
              <a:t>door </a:t>
            </a:r>
            <a:r>
              <a:rPr dirty="0" sz="1450" spc="-10">
                <a:latin typeface="Times New Roman"/>
                <a:cs typeface="Times New Roman"/>
              </a:rPr>
              <a:t>an astonishing and even menacing spectacle presented itself  to his eyes; for </a:t>
            </a:r>
            <a:r>
              <a:rPr dirty="0" sz="1450" spc="-5">
                <a:latin typeface="Times New Roman"/>
                <a:cs typeface="Times New Roman"/>
              </a:rPr>
              <a:t>he </a:t>
            </a:r>
            <a:r>
              <a:rPr dirty="0" sz="1450" spc="-10">
                <a:latin typeface="Times New Roman"/>
                <a:cs typeface="Times New Roman"/>
              </a:rPr>
              <a:t>beheld the General and his wife and, </a:t>
            </a:r>
            <a:r>
              <a:rPr dirty="0" sz="1450" spc="-5">
                <a:latin typeface="Times New Roman"/>
                <a:cs typeface="Times New Roman"/>
              </a:rPr>
              <a:t>of </a:t>
            </a:r>
            <a:r>
              <a:rPr dirty="0" sz="1450" spc="-10">
                <a:latin typeface="Times New Roman"/>
                <a:cs typeface="Times New Roman"/>
              </a:rPr>
              <a:t>all people, Charlie  Pendragon, closeted together and speaking with earnestness and gravity </a:t>
            </a:r>
            <a:r>
              <a:rPr dirty="0" sz="1450" spc="-5">
                <a:latin typeface="Times New Roman"/>
                <a:cs typeface="Times New Roman"/>
              </a:rPr>
              <a:t>on  </a:t>
            </a:r>
            <a:r>
              <a:rPr dirty="0" sz="1450" spc="-10">
                <a:latin typeface="Times New Roman"/>
                <a:cs typeface="Times New Roman"/>
              </a:rPr>
              <a:t>some important subject. Harry saw at once that there was little left for him to  explain </a:t>
            </a:r>
            <a:r>
              <a:rPr dirty="0" sz="1450" spc="-5">
                <a:latin typeface="Times New Roman"/>
                <a:cs typeface="Times New Roman"/>
              </a:rPr>
              <a:t>- </a:t>
            </a:r>
            <a:r>
              <a:rPr dirty="0" sz="1450" spc="-10">
                <a:latin typeface="Times New Roman"/>
                <a:cs typeface="Times New Roman"/>
              </a:rPr>
              <a:t>plenary confession had plainly been made to the General </a:t>
            </a:r>
            <a:r>
              <a:rPr dirty="0" sz="1450" spc="-5">
                <a:latin typeface="Times New Roman"/>
                <a:cs typeface="Times New Roman"/>
              </a:rPr>
              <a:t>of </a:t>
            </a:r>
            <a:r>
              <a:rPr dirty="0" sz="1450" spc="-10">
                <a:latin typeface="Times New Roman"/>
                <a:cs typeface="Times New Roman"/>
              </a:rPr>
              <a:t>the  intended fraud </a:t>
            </a:r>
            <a:r>
              <a:rPr dirty="0" sz="1450" spc="-5">
                <a:latin typeface="Times New Roman"/>
                <a:cs typeface="Times New Roman"/>
              </a:rPr>
              <a:t>upon </a:t>
            </a:r>
            <a:r>
              <a:rPr dirty="0" sz="1450" spc="-10">
                <a:latin typeface="Times New Roman"/>
                <a:cs typeface="Times New Roman"/>
              </a:rPr>
              <a:t>his pocket, and the unfortunate miscarriage </a:t>
            </a:r>
            <a:r>
              <a:rPr dirty="0" sz="1450" spc="-5">
                <a:latin typeface="Times New Roman"/>
                <a:cs typeface="Times New Roman"/>
              </a:rPr>
              <a:t>of </a:t>
            </a:r>
            <a:r>
              <a:rPr dirty="0" sz="1450" spc="-10">
                <a:latin typeface="Times New Roman"/>
                <a:cs typeface="Times New Roman"/>
              </a:rPr>
              <a:t>the  scheme; and they had all made common cause against </a:t>
            </a:r>
            <a:r>
              <a:rPr dirty="0" sz="1450" spc="-5">
                <a:latin typeface="Times New Roman"/>
                <a:cs typeface="Times New Roman"/>
              </a:rPr>
              <a:t>a </a:t>
            </a:r>
            <a:r>
              <a:rPr dirty="0" sz="1450" spc="-10">
                <a:latin typeface="Times New Roman"/>
                <a:cs typeface="Times New Roman"/>
              </a:rPr>
              <a:t>common</a:t>
            </a:r>
            <a:r>
              <a:rPr dirty="0" sz="1450" spc="65">
                <a:latin typeface="Times New Roman"/>
                <a:cs typeface="Times New Roman"/>
              </a:rPr>
              <a:t> </a:t>
            </a:r>
            <a:r>
              <a:rPr dirty="0" sz="1450" spc="-20">
                <a:latin typeface="Times New Roman"/>
                <a:cs typeface="Times New Roman"/>
              </a:rPr>
              <a:t>danger.</a:t>
            </a:r>
            <a:endParaRPr sz="1450">
              <a:latin typeface="Times New Roman"/>
              <a:cs typeface="Times New Roman"/>
            </a:endParaRPr>
          </a:p>
          <a:p>
            <a:pPr marL="12700" marR="911860">
              <a:lnSpc>
                <a:spcPts val="1730"/>
              </a:lnSpc>
              <a:spcBef>
                <a:spcPts val="844"/>
              </a:spcBef>
            </a:pPr>
            <a:r>
              <a:rPr dirty="0" sz="1450" spc="-10">
                <a:latin typeface="Times New Roman"/>
                <a:cs typeface="Times New Roman"/>
              </a:rPr>
              <a:t>"Thank Heaven!" cried Lady </a:t>
            </a:r>
            <a:r>
              <a:rPr dirty="0" sz="1450" spc="-30">
                <a:latin typeface="Times New Roman"/>
                <a:cs typeface="Times New Roman"/>
              </a:rPr>
              <a:t>Vandeleur, </a:t>
            </a:r>
            <a:r>
              <a:rPr dirty="0" sz="1450" spc="-10">
                <a:latin typeface="Times New Roman"/>
                <a:cs typeface="Times New Roman"/>
              </a:rPr>
              <a:t>"here </a:t>
            </a:r>
            <a:r>
              <a:rPr dirty="0" sz="1450" spc="-5">
                <a:latin typeface="Times New Roman"/>
                <a:cs typeface="Times New Roman"/>
              </a:rPr>
              <a:t>he </a:t>
            </a:r>
            <a:r>
              <a:rPr dirty="0" sz="1450" spc="-10">
                <a:latin typeface="Times New Roman"/>
                <a:cs typeface="Times New Roman"/>
              </a:rPr>
              <a:t>is! The </a:t>
            </a:r>
            <a:r>
              <a:rPr dirty="0" sz="1450" spc="-5">
                <a:latin typeface="Times New Roman"/>
                <a:cs typeface="Times New Roman"/>
              </a:rPr>
              <a:t>bandbox,  </a:t>
            </a:r>
            <a:r>
              <a:rPr dirty="0" sz="1450" spc="-10">
                <a:latin typeface="Times New Roman"/>
                <a:cs typeface="Times New Roman"/>
              </a:rPr>
              <a:t>Harry </a:t>
            </a:r>
            <a:r>
              <a:rPr dirty="0" sz="1450" spc="-5">
                <a:latin typeface="Times New Roman"/>
                <a:cs typeface="Times New Roman"/>
              </a:rPr>
              <a:t>-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bandbox!"</a:t>
            </a:r>
            <a:endParaRPr sz="1450">
              <a:latin typeface="Times New Roman"/>
              <a:cs typeface="Times New Roman"/>
            </a:endParaRPr>
          </a:p>
          <a:p>
            <a:pPr marL="12700" marR="1952625">
              <a:lnSpc>
                <a:spcPts val="2590"/>
              </a:lnSpc>
              <a:spcBef>
                <a:spcPts val="175"/>
              </a:spcBef>
            </a:pPr>
            <a:r>
              <a:rPr dirty="0" sz="1450" spc="-10">
                <a:latin typeface="Times New Roman"/>
                <a:cs typeface="Times New Roman"/>
              </a:rPr>
              <a:t>But Harry stood before them silent and downcast.  "Speak!" she cried. "Speak! Where is the</a:t>
            </a:r>
            <a:r>
              <a:rPr dirty="0" sz="1450" spc="70">
                <a:latin typeface="Times New Roman"/>
                <a:cs typeface="Times New Roman"/>
              </a:rPr>
              <a:t> </a:t>
            </a:r>
            <a:r>
              <a:rPr dirty="0" sz="1450" spc="-10">
                <a:latin typeface="Times New Roman"/>
                <a:cs typeface="Times New Roman"/>
              </a:rPr>
              <a:t>bandbox?"</a:t>
            </a:r>
            <a:endParaRPr sz="1450">
              <a:latin typeface="Times New Roman"/>
              <a:cs typeface="Times New Roman"/>
            </a:endParaRPr>
          </a:p>
          <a:p>
            <a:pPr marL="12700" marR="808355">
              <a:lnSpc>
                <a:spcPts val="2590"/>
              </a:lnSpc>
              <a:spcBef>
                <a:spcPts val="5"/>
              </a:spcBef>
            </a:pPr>
            <a:r>
              <a:rPr dirty="0" sz="1450" spc="-10">
                <a:latin typeface="Times New Roman"/>
                <a:cs typeface="Times New Roman"/>
              </a:rPr>
              <a:t>And the men, with threatening gestures, repeated the demand.  Harry drew </a:t>
            </a:r>
            <a:r>
              <a:rPr dirty="0" sz="1450" spc="-5">
                <a:latin typeface="Times New Roman"/>
                <a:cs typeface="Times New Roman"/>
              </a:rPr>
              <a:t>a </a:t>
            </a:r>
            <a:r>
              <a:rPr dirty="0" sz="1450" spc="-10">
                <a:latin typeface="Times New Roman"/>
                <a:cs typeface="Times New Roman"/>
              </a:rPr>
              <a:t>handful </a:t>
            </a:r>
            <a:r>
              <a:rPr dirty="0" sz="1450" spc="-5">
                <a:latin typeface="Times New Roman"/>
                <a:cs typeface="Times New Roman"/>
              </a:rPr>
              <a:t>of </a:t>
            </a:r>
            <a:r>
              <a:rPr dirty="0" sz="1450" spc="-10">
                <a:latin typeface="Times New Roman"/>
                <a:cs typeface="Times New Roman"/>
              </a:rPr>
              <a:t>jewels from his pocket. He was very</a:t>
            </a:r>
            <a:r>
              <a:rPr dirty="0" sz="1450" spc="95">
                <a:latin typeface="Times New Roman"/>
                <a:cs typeface="Times New Roman"/>
              </a:rPr>
              <a:t> </a:t>
            </a:r>
            <a:r>
              <a:rPr dirty="0" sz="1450" spc="-10">
                <a:latin typeface="Times New Roman"/>
                <a:cs typeface="Times New Roman"/>
              </a:rPr>
              <a:t>white.</a:t>
            </a:r>
            <a:endParaRPr sz="1450">
              <a:latin typeface="Times New Roman"/>
              <a:cs typeface="Times New Roman"/>
            </a:endParaRPr>
          </a:p>
          <a:p>
            <a:pPr algn="just" marL="12700" marR="5715">
              <a:lnSpc>
                <a:spcPts val="1730"/>
              </a:lnSpc>
              <a:spcBef>
                <a:spcPts val="690"/>
              </a:spcBef>
            </a:pPr>
            <a:r>
              <a:rPr dirty="0" sz="1450" spc="-10">
                <a:latin typeface="Times New Roman"/>
                <a:cs typeface="Times New Roman"/>
              </a:rPr>
              <a:t>"This is all that remains," said he. "I declare before Heaven it was through </a:t>
            </a:r>
            <a:r>
              <a:rPr dirty="0" sz="1450" spc="-5">
                <a:latin typeface="Times New Roman"/>
                <a:cs typeface="Times New Roman"/>
              </a:rPr>
              <a:t>no  </a:t>
            </a:r>
            <a:r>
              <a:rPr dirty="0" sz="1450" spc="-10">
                <a:latin typeface="Times New Roman"/>
                <a:cs typeface="Times New Roman"/>
              </a:rPr>
              <a:t>fault </a:t>
            </a:r>
            <a:r>
              <a:rPr dirty="0" sz="1450" spc="-5">
                <a:latin typeface="Times New Roman"/>
                <a:cs typeface="Times New Roman"/>
              </a:rPr>
              <a:t>of </a:t>
            </a:r>
            <a:r>
              <a:rPr dirty="0" sz="1450" spc="-10">
                <a:latin typeface="Times New Roman"/>
                <a:cs typeface="Times New Roman"/>
              </a:rPr>
              <a:t>mine; and if </a:t>
            </a:r>
            <a:r>
              <a:rPr dirty="0" sz="1450" spc="-5">
                <a:latin typeface="Times New Roman"/>
                <a:cs typeface="Times New Roman"/>
              </a:rPr>
              <a:t>you </a:t>
            </a:r>
            <a:r>
              <a:rPr dirty="0" sz="1450" spc="-10">
                <a:latin typeface="Times New Roman"/>
                <a:cs typeface="Times New Roman"/>
              </a:rPr>
              <a:t>will have patience, although some are lost, </a:t>
            </a:r>
            <a:r>
              <a:rPr dirty="0" sz="1450" spc="-5">
                <a:latin typeface="Times New Roman"/>
                <a:cs typeface="Times New Roman"/>
              </a:rPr>
              <a:t>I </a:t>
            </a:r>
            <a:r>
              <a:rPr dirty="0" sz="1450" spc="-10">
                <a:latin typeface="Times New Roman"/>
                <a:cs typeface="Times New Roman"/>
              </a:rPr>
              <a:t>am  afraid, for </a:t>
            </a:r>
            <a:r>
              <a:rPr dirty="0" sz="1450" spc="-20">
                <a:latin typeface="Times New Roman"/>
                <a:cs typeface="Times New Roman"/>
              </a:rPr>
              <a:t>ever, </a:t>
            </a:r>
            <a:r>
              <a:rPr dirty="0" sz="1450" spc="-10">
                <a:latin typeface="Times New Roman"/>
                <a:cs typeface="Times New Roman"/>
              </a:rPr>
              <a:t>others, </a:t>
            </a:r>
            <a:r>
              <a:rPr dirty="0" sz="1450" spc="-5">
                <a:latin typeface="Times New Roman"/>
                <a:cs typeface="Times New Roman"/>
              </a:rPr>
              <a:t>I </a:t>
            </a:r>
            <a:r>
              <a:rPr dirty="0" sz="1450" spc="-10">
                <a:latin typeface="Times New Roman"/>
                <a:cs typeface="Times New Roman"/>
              </a:rPr>
              <a:t>am sure, may </a:t>
            </a:r>
            <a:r>
              <a:rPr dirty="0" sz="1450" spc="-5">
                <a:latin typeface="Times New Roman"/>
                <a:cs typeface="Times New Roman"/>
              </a:rPr>
              <a:t>be </a:t>
            </a:r>
            <a:r>
              <a:rPr dirty="0" sz="1450" spc="-10">
                <a:latin typeface="Times New Roman"/>
                <a:cs typeface="Times New Roman"/>
              </a:rPr>
              <a:t>still</a:t>
            </a:r>
            <a:r>
              <a:rPr dirty="0" sz="1450" spc="50">
                <a:latin typeface="Times New Roman"/>
                <a:cs typeface="Times New Roman"/>
              </a:rPr>
              <a:t> </a:t>
            </a:r>
            <a:r>
              <a:rPr dirty="0" sz="1450" spc="-10">
                <a:latin typeface="Times New Roman"/>
                <a:cs typeface="Times New Roman"/>
              </a:rPr>
              <a:t>recovered."</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"Alas!" cried Lady </a:t>
            </a:r>
            <a:r>
              <a:rPr dirty="0" sz="1450" spc="-30">
                <a:latin typeface="Times New Roman"/>
                <a:cs typeface="Times New Roman"/>
              </a:rPr>
              <a:t>Vandeleur, </a:t>
            </a:r>
            <a:r>
              <a:rPr dirty="0" sz="1450" spc="-10">
                <a:latin typeface="Times New Roman"/>
                <a:cs typeface="Times New Roman"/>
              </a:rPr>
              <a:t>"all </a:t>
            </a:r>
            <a:r>
              <a:rPr dirty="0" sz="1450" spc="-5">
                <a:latin typeface="Times New Roman"/>
                <a:cs typeface="Times New Roman"/>
              </a:rPr>
              <a:t>our </a:t>
            </a:r>
            <a:r>
              <a:rPr dirty="0" sz="1450" spc="-10">
                <a:latin typeface="Times New Roman"/>
                <a:cs typeface="Times New Roman"/>
              </a:rPr>
              <a:t>diamonds are gone, and </a:t>
            </a:r>
            <a:r>
              <a:rPr dirty="0" sz="1450" spc="-5">
                <a:latin typeface="Times New Roman"/>
                <a:cs typeface="Times New Roman"/>
              </a:rPr>
              <a:t>I </a:t>
            </a:r>
            <a:r>
              <a:rPr dirty="0" sz="1450" spc="-10">
                <a:latin typeface="Times New Roman"/>
                <a:cs typeface="Times New Roman"/>
              </a:rPr>
              <a:t>owe ninety  thousand </a:t>
            </a:r>
            <a:r>
              <a:rPr dirty="0" sz="1450" spc="-5">
                <a:latin typeface="Times New Roman"/>
                <a:cs typeface="Times New Roman"/>
              </a:rPr>
              <a:t>pounds </a:t>
            </a:r>
            <a:r>
              <a:rPr dirty="0" sz="1450" spc="-10">
                <a:latin typeface="Times New Roman"/>
                <a:cs typeface="Times New Roman"/>
              </a:rPr>
              <a:t>for</a:t>
            </a:r>
            <a:r>
              <a:rPr dirty="0" sz="1450" spc="-5">
                <a:latin typeface="Times New Roman"/>
                <a:cs typeface="Times New Roman"/>
              </a:rPr>
              <a:t> </a:t>
            </a:r>
            <a:r>
              <a:rPr dirty="0" sz="1450" spc="-10">
                <a:latin typeface="Times New Roman"/>
                <a:cs typeface="Times New Roman"/>
              </a:rPr>
              <a:t>dress!"</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"Madam," said the General, "you might have paved the gutter with </a:t>
            </a:r>
            <a:r>
              <a:rPr dirty="0" sz="1450" spc="-5">
                <a:latin typeface="Times New Roman"/>
                <a:cs typeface="Times New Roman"/>
              </a:rPr>
              <a:t>your </a:t>
            </a:r>
            <a:r>
              <a:rPr dirty="0" sz="1450" spc="-10">
                <a:latin typeface="Times New Roman"/>
                <a:cs typeface="Times New Roman"/>
              </a:rPr>
              <a:t>own  trash; </a:t>
            </a:r>
            <a:r>
              <a:rPr dirty="0" sz="1450" spc="-5">
                <a:latin typeface="Times New Roman"/>
                <a:cs typeface="Times New Roman"/>
              </a:rPr>
              <a:t>you </a:t>
            </a:r>
            <a:r>
              <a:rPr dirty="0" sz="1450" spc="-10">
                <a:latin typeface="Times New Roman"/>
                <a:cs typeface="Times New Roman"/>
              </a:rPr>
              <a:t>might have made debts to fifty times the sum </a:t>
            </a:r>
            <a:r>
              <a:rPr dirty="0" sz="1450" spc="-5">
                <a:latin typeface="Times New Roman"/>
                <a:cs typeface="Times New Roman"/>
              </a:rPr>
              <a:t>you </a:t>
            </a:r>
            <a:r>
              <a:rPr dirty="0" sz="1450" spc="-10">
                <a:latin typeface="Times New Roman"/>
                <a:cs typeface="Times New Roman"/>
              </a:rPr>
              <a:t>mention; </a:t>
            </a:r>
            <a:r>
              <a:rPr dirty="0" sz="1450" spc="-5">
                <a:latin typeface="Times New Roman"/>
                <a:cs typeface="Times New Roman"/>
              </a:rPr>
              <a:t>you  </a:t>
            </a:r>
            <a:r>
              <a:rPr dirty="0" sz="1450" spc="-10">
                <a:latin typeface="Times New Roman"/>
                <a:cs typeface="Times New Roman"/>
              </a:rPr>
              <a:t>might have robbed me </a:t>
            </a:r>
            <a:r>
              <a:rPr dirty="0" sz="1450" spc="-5">
                <a:latin typeface="Times New Roman"/>
                <a:cs typeface="Times New Roman"/>
              </a:rPr>
              <a:t>of </a:t>
            </a:r>
            <a:r>
              <a:rPr dirty="0" sz="1450" spc="-10">
                <a:latin typeface="Times New Roman"/>
                <a:cs typeface="Times New Roman"/>
              </a:rPr>
              <a:t>my mother's coronet and ring; and Nature might  have still so far prevailed that </a:t>
            </a:r>
            <a:r>
              <a:rPr dirty="0" sz="1450" spc="-5">
                <a:latin typeface="Times New Roman"/>
                <a:cs typeface="Times New Roman"/>
              </a:rPr>
              <a:t>I </a:t>
            </a:r>
            <a:r>
              <a:rPr dirty="0" sz="1450" spc="-10">
                <a:latin typeface="Times New Roman"/>
                <a:cs typeface="Times New Roman"/>
              </a:rPr>
              <a:t>could have forgiven </a:t>
            </a:r>
            <a:r>
              <a:rPr dirty="0" sz="1450" spc="-5">
                <a:latin typeface="Times New Roman"/>
                <a:cs typeface="Times New Roman"/>
              </a:rPr>
              <a:t>you </a:t>
            </a:r>
            <a:r>
              <a:rPr dirty="0" sz="1450" spc="-10">
                <a:latin typeface="Times New Roman"/>
                <a:cs typeface="Times New Roman"/>
              </a:rPr>
              <a:t>at last. But, madam,  </a:t>
            </a:r>
            <a:r>
              <a:rPr dirty="0" sz="1450" spc="-5">
                <a:latin typeface="Times New Roman"/>
                <a:cs typeface="Times New Roman"/>
              </a:rPr>
              <a:t>you </a:t>
            </a:r>
            <a:r>
              <a:rPr dirty="0" sz="1450" spc="-10">
                <a:latin typeface="Times New Roman"/>
                <a:cs typeface="Times New Roman"/>
              </a:rPr>
              <a:t>have taken the Rajah's Diamond </a:t>
            </a:r>
            <a:r>
              <a:rPr dirty="0" sz="1450" spc="-5">
                <a:latin typeface="Times New Roman"/>
                <a:cs typeface="Times New Roman"/>
              </a:rPr>
              <a:t>- </a:t>
            </a:r>
            <a:r>
              <a:rPr dirty="0" sz="1450" spc="-10">
                <a:latin typeface="Times New Roman"/>
                <a:cs typeface="Times New Roman"/>
              </a:rPr>
              <a:t>the Eye </a:t>
            </a:r>
            <a:r>
              <a:rPr dirty="0" sz="1450" spc="-5">
                <a:latin typeface="Times New Roman"/>
                <a:cs typeface="Times New Roman"/>
              </a:rPr>
              <a:t>of </a:t>
            </a:r>
            <a:r>
              <a:rPr dirty="0" sz="1450" spc="-10">
                <a:latin typeface="Times New Roman"/>
                <a:cs typeface="Times New Roman"/>
              </a:rPr>
              <a:t>Light, as the Orientals  poetically termed it </a:t>
            </a:r>
            <a:r>
              <a:rPr dirty="0" sz="1450" spc="-5">
                <a:latin typeface="Times New Roman"/>
                <a:cs typeface="Times New Roman"/>
              </a:rPr>
              <a:t>- </a:t>
            </a:r>
            <a:r>
              <a:rPr dirty="0" sz="1450" spc="-10">
                <a:latin typeface="Times New Roman"/>
                <a:cs typeface="Times New Roman"/>
              </a:rPr>
              <a:t>the Pride </a:t>
            </a:r>
            <a:r>
              <a:rPr dirty="0" sz="1450" spc="-5">
                <a:latin typeface="Times New Roman"/>
                <a:cs typeface="Times New Roman"/>
              </a:rPr>
              <a:t>of </a:t>
            </a:r>
            <a:r>
              <a:rPr dirty="0" sz="1450" spc="-10">
                <a:latin typeface="Times New Roman"/>
                <a:cs typeface="Times New Roman"/>
              </a:rPr>
              <a:t>Kashgar! </a:t>
            </a:r>
            <a:r>
              <a:rPr dirty="0" sz="1450" spc="-60">
                <a:latin typeface="Times New Roman"/>
                <a:cs typeface="Times New Roman"/>
              </a:rPr>
              <a:t>You </a:t>
            </a:r>
            <a:r>
              <a:rPr dirty="0" sz="1450" spc="-10">
                <a:latin typeface="Times New Roman"/>
                <a:cs typeface="Times New Roman"/>
              </a:rPr>
              <a:t>have taken from me the  Rajah's Diamond," </a:t>
            </a:r>
            <a:r>
              <a:rPr dirty="0" sz="1450" spc="-5">
                <a:latin typeface="Times New Roman"/>
                <a:cs typeface="Times New Roman"/>
              </a:rPr>
              <a:t>he </a:t>
            </a:r>
            <a:r>
              <a:rPr dirty="0" sz="1450" spc="-10">
                <a:latin typeface="Times New Roman"/>
                <a:cs typeface="Times New Roman"/>
              </a:rPr>
              <a:t>cried, raising his hands, "and all, madam, all is at an end  between us!"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"Believe me, General </a:t>
            </a:r>
            <a:r>
              <a:rPr dirty="0" sz="1450" spc="-30">
                <a:latin typeface="Times New Roman"/>
                <a:cs typeface="Times New Roman"/>
              </a:rPr>
              <a:t>Vandeleur," </a:t>
            </a:r>
            <a:r>
              <a:rPr dirty="0" sz="1450" spc="-10">
                <a:latin typeface="Times New Roman"/>
                <a:cs typeface="Times New Roman"/>
              </a:rPr>
              <a:t>she replied, "that is </a:t>
            </a:r>
            <a:r>
              <a:rPr dirty="0" sz="1450" spc="-5">
                <a:latin typeface="Times New Roman"/>
                <a:cs typeface="Times New Roman"/>
              </a:rPr>
              <a:t>one of </a:t>
            </a:r>
            <a:r>
              <a:rPr dirty="0" sz="1450" spc="-10">
                <a:latin typeface="Times New Roman"/>
                <a:cs typeface="Times New Roman"/>
              </a:rPr>
              <a:t>the most  agreeable speeches that ever </a:t>
            </a:r>
            <a:r>
              <a:rPr dirty="0" sz="1450" spc="-5">
                <a:latin typeface="Times New Roman"/>
                <a:cs typeface="Times New Roman"/>
              </a:rPr>
              <a:t>I </a:t>
            </a:r>
            <a:r>
              <a:rPr dirty="0" sz="1450" spc="-10">
                <a:latin typeface="Times New Roman"/>
                <a:cs typeface="Times New Roman"/>
              </a:rPr>
              <a:t>heard from </a:t>
            </a:r>
            <a:r>
              <a:rPr dirty="0" sz="1450" spc="-5">
                <a:latin typeface="Times New Roman"/>
                <a:cs typeface="Times New Roman"/>
              </a:rPr>
              <a:t>your </a:t>
            </a:r>
            <a:r>
              <a:rPr dirty="0" sz="1450" spc="-10">
                <a:latin typeface="Times New Roman"/>
                <a:cs typeface="Times New Roman"/>
              </a:rPr>
              <a:t>lips; and since we are to </a:t>
            </a:r>
            <a:r>
              <a:rPr dirty="0" sz="1450" spc="-5">
                <a:latin typeface="Times New Roman"/>
                <a:cs typeface="Times New Roman"/>
              </a:rPr>
              <a:t>be  </a:t>
            </a:r>
            <a:r>
              <a:rPr dirty="0" sz="1450" spc="-10">
                <a:latin typeface="Times New Roman"/>
                <a:cs typeface="Times New Roman"/>
              </a:rPr>
              <a:t>ruined,</a:t>
            </a:r>
            <a:r>
              <a:rPr dirty="0" sz="1450" spc="170">
                <a:latin typeface="Times New Roman"/>
                <a:cs typeface="Times New Roman"/>
              </a:rPr>
              <a:t> </a:t>
            </a:r>
            <a:r>
              <a:rPr dirty="0" sz="1450" spc="-5">
                <a:latin typeface="Times New Roman"/>
                <a:cs typeface="Times New Roman"/>
              </a:rPr>
              <a:t>I</a:t>
            </a:r>
            <a:r>
              <a:rPr dirty="0" sz="1450" spc="170">
                <a:latin typeface="Times New Roman"/>
                <a:cs typeface="Times New Roman"/>
              </a:rPr>
              <a:t> </a:t>
            </a:r>
            <a:r>
              <a:rPr dirty="0" sz="1450" spc="-10">
                <a:latin typeface="Times New Roman"/>
                <a:cs typeface="Times New Roman"/>
              </a:rPr>
              <a:t>could</a:t>
            </a:r>
            <a:r>
              <a:rPr dirty="0" sz="1450" spc="175">
                <a:latin typeface="Times New Roman"/>
                <a:cs typeface="Times New Roman"/>
              </a:rPr>
              <a:t> </a:t>
            </a:r>
            <a:r>
              <a:rPr dirty="0" sz="1450" spc="-10">
                <a:latin typeface="Times New Roman"/>
                <a:cs typeface="Times New Roman"/>
              </a:rPr>
              <a:t>almost</a:t>
            </a:r>
            <a:r>
              <a:rPr dirty="0" sz="1450" spc="170">
                <a:latin typeface="Times New Roman"/>
                <a:cs typeface="Times New Roman"/>
              </a:rPr>
              <a:t> </a:t>
            </a:r>
            <a:r>
              <a:rPr dirty="0" sz="1450" spc="-10">
                <a:latin typeface="Times New Roman"/>
                <a:cs typeface="Times New Roman"/>
              </a:rPr>
              <a:t>welcome</a:t>
            </a:r>
            <a:r>
              <a:rPr dirty="0" sz="1450" spc="175">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10">
                <a:latin typeface="Times New Roman"/>
                <a:cs typeface="Times New Roman"/>
              </a:rPr>
              <a:t>change,</a:t>
            </a:r>
            <a:r>
              <a:rPr dirty="0" sz="1450" spc="175">
                <a:latin typeface="Times New Roman"/>
                <a:cs typeface="Times New Roman"/>
              </a:rPr>
              <a:t> </a:t>
            </a:r>
            <a:r>
              <a:rPr dirty="0" sz="1450" spc="-10">
                <a:latin typeface="Times New Roman"/>
                <a:cs typeface="Times New Roman"/>
              </a:rPr>
              <a:t>if</a:t>
            </a:r>
            <a:r>
              <a:rPr dirty="0" sz="1450" spc="170">
                <a:latin typeface="Times New Roman"/>
                <a:cs typeface="Times New Roman"/>
              </a:rPr>
              <a:t> </a:t>
            </a:r>
            <a:r>
              <a:rPr dirty="0" sz="1450" spc="-10">
                <a:latin typeface="Times New Roman"/>
                <a:cs typeface="Times New Roman"/>
              </a:rPr>
              <a:t>it</a:t>
            </a:r>
            <a:r>
              <a:rPr dirty="0" sz="1450" spc="170">
                <a:latin typeface="Times New Roman"/>
                <a:cs typeface="Times New Roman"/>
              </a:rPr>
              <a:t> </a:t>
            </a:r>
            <a:r>
              <a:rPr dirty="0" sz="1450" spc="-10">
                <a:latin typeface="Times New Roman"/>
                <a:cs typeface="Times New Roman"/>
              </a:rPr>
              <a:t>delivers</a:t>
            </a:r>
            <a:r>
              <a:rPr dirty="0" sz="1450" spc="175">
                <a:latin typeface="Times New Roman"/>
                <a:cs typeface="Times New Roman"/>
              </a:rPr>
              <a:t> </a:t>
            </a:r>
            <a:r>
              <a:rPr dirty="0" sz="1450" spc="-10">
                <a:latin typeface="Times New Roman"/>
                <a:cs typeface="Times New Roman"/>
              </a:rPr>
              <a:t>me</a:t>
            </a:r>
            <a:r>
              <a:rPr dirty="0" sz="1450" spc="170">
                <a:latin typeface="Times New Roman"/>
                <a:cs typeface="Times New Roman"/>
              </a:rPr>
              <a:t> </a:t>
            </a:r>
            <a:r>
              <a:rPr dirty="0" sz="1450" spc="-10">
                <a:latin typeface="Times New Roman"/>
                <a:cs typeface="Times New Roman"/>
              </a:rPr>
              <a:t>from</a:t>
            </a:r>
            <a:r>
              <a:rPr dirty="0" sz="1450" spc="175">
                <a:latin typeface="Times New Roman"/>
                <a:cs typeface="Times New Roman"/>
              </a:rPr>
              <a:t> </a:t>
            </a:r>
            <a:r>
              <a:rPr dirty="0" sz="1450" spc="-5">
                <a:latin typeface="Times New Roman"/>
                <a:cs typeface="Times New Roman"/>
              </a:rPr>
              <a:t>you.</a:t>
            </a:r>
            <a:r>
              <a:rPr dirty="0" sz="1450" spc="170">
                <a:latin typeface="Times New Roman"/>
                <a:cs typeface="Times New Roman"/>
              </a:rPr>
              <a:t> </a:t>
            </a:r>
            <a:r>
              <a:rPr dirty="0" sz="1450" spc="-60">
                <a:latin typeface="Times New Roman"/>
                <a:cs typeface="Times New Roman"/>
              </a:rPr>
              <a:t>You</a:t>
            </a:r>
            <a:endParaRPr sz="14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"Listen," said the </a:t>
            </a:r>
            <a:r>
              <a:rPr dirty="0" sz="1450" spc="-5">
                <a:latin typeface="Times New Roman"/>
                <a:cs typeface="Times New Roman"/>
              </a:rPr>
              <a:t>young </a:t>
            </a:r>
            <a:r>
              <a:rPr dirty="0" sz="1450" spc="-10">
                <a:latin typeface="Times New Roman"/>
                <a:cs typeface="Times New Roman"/>
              </a:rPr>
              <a:t>man; "this is the age </a:t>
            </a:r>
            <a:r>
              <a:rPr dirty="0" sz="1450" spc="-5">
                <a:latin typeface="Times New Roman"/>
                <a:cs typeface="Times New Roman"/>
              </a:rPr>
              <a:t>of </a:t>
            </a:r>
            <a:r>
              <a:rPr dirty="0" sz="1450" spc="-10">
                <a:latin typeface="Times New Roman"/>
                <a:cs typeface="Times New Roman"/>
              </a:rPr>
              <a:t>conveniences, and </a:t>
            </a:r>
            <a:r>
              <a:rPr dirty="0" sz="1450" spc="-5">
                <a:latin typeface="Times New Roman"/>
                <a:cs typeface="Times New Roman"/>
              </a:rPr>
              <a:t>I </a:t>
            </a:r>
            <a:r>
              <a:rPr dirty="0" sz="1450" spc="-10">
                <a:latin typeface="Times New Roman"/>
                <a:cs typeface="Times New Roman"/>
              </a:rPr>
              <a:t>have to  tell </a:t>
            </a:r>
            <a:r>
              <a:rPr dirty="0" sz="1450" spc="-5">
                <a:latin typeface="Times New Roman"/>
                <a:cs typeface="Times New Roman"/>
              </a:rPr>
              <a:t>you of </a:t>
            </a:r>
            <a:r>
              <a:rPr dirty="0" sz="1450" spc="-10">
                <a:latin typeface="Times New Roman"/>
                <a:cs typeface="Times New Roman"/>
              </a:rPr>
              <a:t>the last perfection </a:t>
            </a:r>
            <a:r>
              <a:rPr dirty="0" sz="1450" spc="-5">
                <a:latin typeface="Times New Roman"/>
                <a:cs typeface="Times New Roman"/>
              </a:rPr>
              <a:t>of </a:t>
            </a:r>
            <a:r>
              <a:rPr dirty="0" sz="1450" spc="-10">
                <a:latin typeface="Times New Roman"/>
                <a:cs typeface="Times New Roman"/>
              </a:rPr>
              <a:t>the sort. </a:t>
            </a:r>
            <a:r>
              <a:rPr dirty="0" sz="1450" spc="-70">
                <a:latin typeface="Times New Roman"/>
                <a:cs typeface="Times New Roman"/>
              </a:rPr>
              <a:t>We </a:t>
            </a:r>
            <a:r>
              <a:rPr dirty="0" sz="1450" spc="-10">
                <a:latin typeface="Times New Roman"/>
                <a:cs typeface="Times New Roman"/>
              </a:rPr>
              <a:t>have </a:t>
            </a:r>
            <a:r>
              <a:rPr dirty="0" sz="1450" spc="-15">
                <a:latin typeface="Times New Roman"/>
                <a:cs typeface="Times New Roman"/>
              </a:rPr>
              <a:t>affairs </a:t>
            </a:r>
            <a:r>
              <a:rPr dirty="0" sz="1450" spc="-10">
                <a:latin typeface="Times New Roman"/>
                <a:cs typeface="Times New Roman"/>
              </a:rPr>
              <a:t>in different places;  and hence railways were invented. Railways separated </a:t>
            </a:r>
            <a:r>
              <a:rPr dirty="0" sz="1450" spc="-5">
                <a:latin typeface="Times New Roman"/>
                <a:cs typeface="Times New Roman"/>
              </a:rPr>
              <a:t>us </a:t>
            </a:r>
            <a:r>
              <a:rPr dirty="0" sz="1450" spc="-10">
                <a:latin typeface="Times New Roman"/>
                <a:cs typeface="Times New Roman"/>
              </a:rPr>
              <a:t>infallibly from </a:t>
            </a:r>
            <a:r>
              <a:rPr dirty="0" sz="1450" spc="-5">
                <a:latin typeface="Times New Roman"/>
                <a:cs typeface="Times New Roman"/>
              </a:rPr>
              <a:t>our  </a:t>
            </a:r>
            <a:r>
              <a:rPr dirty="0" sz="1450" spc="-10">
                <a:latin typeface="Times New Roman"/>
                <a:cs typeface="Times New Roman"/>
              </a:rPr>
              <a:t>friends; and so telegraphs were made that we might communicate speedier at  great distances. Even in hotels we have lifts to spare </a:t>
            </a:r>
            <a:r>
              <a:rPr dirty="0" sz="1450" spc="-5">
                <a:latin typeface="Times New Roman"/>
                <a:cs typeface="Times New Roman"/>
              </a:rPr>
              <a:t>us a </a:t>
            </a:r>
            <a:r>
              <a:rPr dirty="0" sz="1450" spc="-10">
                <a:latin typeface="Times New Roman"/>
                <a:cs typeface="Times New Roman"/>
              </a:rPr>
              <a:t>climb </a:t>
            </a:r>
            <a:r>
              <a:rPr dirty="0" sz="1450" spc="-5">
                <a:latin typeface="Times New Roman"/>
                <a:cs typeface="Times New Roman"/>
              </a:rPr>
              <a:t>of </a:t>
            </a:r>
            <a:r>
              <a:rPr dirty="0" sz="1450" spc="-10">
                <a:latin typeface="Times New Roman"/>
                <a:cs typeface="Times New Roman"/>
              </a:rPr>
              <a:t>some  hundred steps. </a:t>
            </a:r>
            <a:r>
              <a:rPr dirty="0" sz="1450" spc="-35">
                <a:latin typeface="Times New Roman"/>
                <a:cs typeface="Times New Roman"/>
              </a:rPr>
              <a:t>Now, </a:t>
            </a:r>
            <a:r>
              <a:rPr dirty="0" sz="1450" spc="-10">
                <a:latin typeface="Times New Roman"/>
                <a:cs typeface="Times New Roman"/>
              </a:rPr>
              <a:t>we know that life is only </a:t>
            </a:r>
            <a:r>
              <a:rPr dirty="0" sz="1450" spc="-5">
                <a:latin typeface="Times New Roman"/>
                <a:cs typeface="Times New Roman"/>
              </a:rPr>
              <a:t>a </a:t>
            </a:r>
            <a:r>
              <a:rPr dirty="0" sz="1450" spc="-10">
                <a:latin typeface="Times New Roman"/>
                <a:cs typeface="Times New Roman"/>
              </a:rPr>
              <a:t>stage to play the </a:t>
            </a:r>
            <a:r>
              <a:rPr dirty="0" sz="1450" spc="-5">
                <a:latin typeface="Times New Roman"/>
                <a:cs typeface="Times New Roman"/>
              </a:rPr>
              <a:t>fool upon </a:t>
            </a:r>
            <a:r>
              <a:rPr dirty="0" sz="1450" spc="-10">
                <a:latin typeface="Times New Roman"/>
                <a:cs typeface="Times New Roman"/>
              </a:rPr>
              <a:t>as  long as the part amuses us. There was </a:t>
            </a:r>
            <a:r>
              <a:rPr dirty="0" sz="1450" spc="-5">
                <a:latin typeface="Times New Roman"/>
                <a:cs typeface="Times New Roman"/>
              </a:rPr>
              <a:t>one </a:t>
            </a:r>
            <a:r>
              <a:rPr dirty="0" sz="1450" spc="-10">
                <a:latin typeface="Times New Roman"/>
                <a:cs typeface="Times New Roman"/>
              </a:rPr>
              <a:t>more convenience lacking to  modern comfort; </a:t>
            </a:r>
            <a:r>
              <a:rPr dirty="0" sz="1450" spc="-5">
                <a:latin typeface="Times New Roman"/>
                <a:cs typeface="Times New Roman"/>
              </a:rPr>
              <a:t>a </a:t>
            </a:r>
            <a:r>
              <a:rPr dirty="0" sz="1450" spc="-10">
                <a:latin typeface="Times New Roman"/>
                <a:cs typeface="Times New Roman"/>
              </a:rPr>
              <a:t>decent, easy way to </a:t>
            </a:r>
            <a:r>
              <a:rPr dirty="0" sz="1450" spc="-5">
                <a:latin typeface="Times New Roman"/>
                <a:cs typeface="Times New Roman"/>
              </a:rPr>
              <a:t>quit </a:t>
            </a:r>
            <a:r>
              <a:rPr dirty="0" sz="1450" spc="-10">
                <a:latin typeface="Times New Roman"/>
                <a:cs typeface="Times New Roman"/>
              </a:rPr>
              <a:t>that stage; the back stairs to  liberty; </a:t>
            </a:r>
            <a:r>
              <a:rPr dirty="0" sz="1450" spc="-25">
                <a:latin typeface="Times New Roman"/>
                <a:cs typeface="Times New Roman"/>
              </a:rPr>
              <a:t>or,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said this moment, Death's private </a:t>
            </a:r>
            <a:r>
              <a:rPr dirty="0" sz="1450" spc="-25">
                <a:latin typeface="Times New Roman"/>
                <a:cs typeface="Times New Roman"/>
              </a:rPr>
              <a:t>door. </a:t>
            </a:r>
            <a:r>
              <a:rPr dirty="0" sz="1450" spc="-10">
                <a:latin typeface="Times New Roman"/>
                <a:cs typeface="Times New Roman"/>
              </a:rPr>
              <a:t>This, my two fellow-  rebels, is supplied </a:t>
            </a:r>
            <a:r>
              <a:rPr dirty="0" sz="1450" spc="-5">
                <a:latin typeface="Times New Roman"/>
                <a:cs typeface="Times New Roman"/>
              </a:rPr>
              <a:t>by </a:t>
            </a:r>
            <a:r>
              <a:rPr dirty="0" sz="1450" spc="-10">
                <a:latin typeface="Times New Roman"/>
                <a:cs typeface="Times New Roman"/>
              </a:rPr>
              <a:t>the Suicide Club. Do </a:t>
            </a:r>
            <a:r>
              <a:rPr dirty="0" sz="1450" spc="-5">
                <a:latin typeface="Times New Roman"/>
                <a:cs typeface="Times New Roman"/>
              </a:rPr>
              <a:t>not </a:t>
            </a:r>
            <a:r>
              <a:rPr dirty="0" sz="1450" spc="-10">
                <a:latin typeface="Times New Roman"/>
                <a:cs typeface="Times New Roman"/>
              </a:rPr>
              <a:t>suppose that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are  alone, </a:t>
            </a:r>
            <a:r>
              <a:rPr dirty="0" sz="1450" spc="-5">
                <a:latin typeface="Times New Roman"/>
                <a:cs typeface="Times New Roman"/>
              </a:rPr>
              <a:t>or </a:t>
            </a:r>
            <a:r>
              <a:rPr dirty="0" sz="1450" spc="-10">
                <a:latin typeface="Times New Roman"/>
                <a:cs typeface="Times New Roman"/>
              </a:rPr>
              <a:t>even exceptional in the highly reasonable desire that we profess. A  </a:t>
            </a:r>
            <a:r>
              <a:rPr dirty="0" sz="1450" spc="-15">
                <a:latin typeface="Times New Roman"/>
                <a:cs typeface="Times New Roman"/>
              </a:rPr>
              <a:t>large </a:t>
            </a:r>
            <a:r>
              <a:rPr dirty="0" sz="1450" spc="-10">
                <a:latin typeface="Times New Roman"/>
                <a:cs typeface="Times New Roman"/>
              </a:rPr>
              <a:t>number </a:t>
            </a:r>
            <a:r>
              <a:rPr dirty="0" sz="1450" spc="-5">
                <a:latin typeface="Times New Roman"/>
                <a:cs typeface="Times New Roman"/>
              </a:rPr>
              <a:t>of our </a:t>
            </a:r>
            <a:r>
              <a:rPr dirty="0" sz="1450" spc="-10">
                <a:latin typeface="Times New Roman"/>
                <a:cs typeface="Times New Roman"/>
              </a:rPr>
              <a:t>fellowmen, who have grown heartily sick </a:t>
            </a:r>
            <a:r>
              <a:rPr dirty="0" sz="1450" spc="-5">
                <a:latin typeface="Times New Roman"/>
                <a:cs typeface="Times New Roman"/>
              </a:rPr>
              <a:t>of </a:t>
            </a:r>
            <a:r>
              <a:rPr dirty="0" sz="1450" spc="-10">
                <a:latin typeface="Times New Roman"/>
                <a:cs typeface="Times New Roman"/>
              </a:rPr>
              <a:t>the  performance in which they are expected to join daily and all their lives </a:t>
            </a:r>
            <a:r>
              <a:rPr dirty="0" sz="1450" spc="-5">
                <a:latin typeface="Times New Roman"/>
                <a:cs typeface="Times New Roman"/>
              </a:rPr>
              <a:t>long,  </a:t>
            </a:r>
            <a:r>
              <a:rPr dirty="0" sz="1450" spc="-10">
                <a:latin typeface="Times New Roman"/>
                <a:cs typeface="Times New Roman"/>
              </a:rPr>
              <a:t>are only kept from flight </a:t>
            </a:r>
            <a:r>
              <a:rPr dirty="0" sz="1450" spc="-5">
                <a:latin typeface="Times New Roman"/>
                <a:cs typeface="Times New Roman"/>
              </a:rPr>
              <a:t>by one or </a:t>
            </a:r>
            <a:r>
              <a:rPr dirty="0" sz="1450" spc="-10">
                <a:latin typeface="Times New Roman"/>
                <a:cs typeface="Times New Roman"/>
              </a:rPr>
              <a:t>two considerations. Some have families  who would </a:t>
            </a:r>
            <a:r>
              <a:rPr dirty="0" sz="1450" spc="-5">
                <a:latin typeface="Times New Roman"/>
                <a:cs typeface="Times New Roman"/>
              </a:rPr>
              <a:t>be </a:t>
            </a:r>
            <a:r>
              <a:rPr dirty="0" sz="1450" spc="-10">
                <a:latin typeface="Times New Roman"/>
                <a:cs typeface="Times New Roman"/>
              </a:rPr>
              <a:t>shocked, </a:t>
            </a:r>
            <a:r>
              <a:rPr dirty="0" sz="1450" spc="-5">
                <a:latin typeface="Times New Roman"/>
                <a:cs typeface="Times New Roman"/>
              </a:rPr>
              <a:t>or </a:t>
            </a:r>
            <a:r>
              <a:rPr dirty="0" sz="1450" spc="-10">
                <a:latin typeface="Times New Roman"/>
                <a:cs typeface="Times New Roman"/>
              </a:rPr>
              <a:t>even blamed, if the matter became public; others  have </a:t>
            </a:r>
            <a:r>
              <a:rPr dirty="0" sz="1450" spc="-5">
                <a:latin typeface="Times New Roman"/>
                <a:cs typeface="Times New Roman"/>
              </a:rPr>
              <a:t>a </a:t>
            </a:r>
            <a:r>
              <a:rPr dirty="0" sz="1450" spc="-10">
                <a:latin typeface="Times New Roman"/>
                <a:cs typeface="Times New Roman"/>
              </a:rPr>
              <a:t>weakness at heart and recoil from the circumstances </a:t>
            </a:r>
            <a:r>
              <a:rPr dirty="0" sz="1450" spc="-5">
                <a:latin typeface="Times New Roman"/>
                <a:cs typeface="Times New Roman"/>
              </a:rPr>
              <a:t>of </a:t>
            </a:r>
            <a:r>
              <a:rPr dirty="0" sz="1450" spc="-10">
                <a:latin typeface="Times New Roman"/>
                <a:cs typeface="Times New Roman"/>
              </a:rPr>
              <a:t>death. That is,  to some extent, my own experience.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put a </a:t>
            </a:r>
            <a:r>
              <a:rPr dirty="0" sz="1450" spc="-10">
                <a:latin typeface="Times New Roman"/>
                <a:cs typeface="Times New Roman"/>
              </a:rPr>
              <a:t>pistol to my head and draw  the trigger; for something stronger than myself withholds the act; and although  </a:t>
            </a:r>
            <a:r>
              <a:rPr dirty="0" sz="1450" spc="-5">
                <a:latin typeface="Times New Roman"/>
                <a:cs typeface="Times New Roman"/>
              </a:rPr>
              <a:t>I </a:t>
            </a:r>
            <a:r>
              <a:rPr dirty="0" sz="1450" spc="-10">
                <a:latin typeface="Times New Roman"/>
                <a:cs typeface="Times New Roman"/>
              </a:rPr>
              <a:t>loathe life,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strength enough in my </a:t>
            </a:r>
            <a:r>
              <a:rPr dirty="0" sz="1450" spc="-5">
                <a:latin typeface="Times New Roman"/>
                <a:cs typeface="Times New Roman"/>
              </a:rPr>
              <a:t>body </a:t>
            </a:r>
            <a:r>
              <a:rPr dirty="0" sz="1450" spc="-10">
                <a:latin typeface="Times New Roman"/>
                <a:cs typeface="Times New Roman"/>
              </a:rPr>
              <a:t>to take hold </a:t>
            </a:r>
            <a:r>
              <a:rPr dirty="0" sz="1450" spc="-5">
                <a:latin typeface="Times New Roman"/>
                <a:cs typeface="Times New Roman"/>
              </a:rPr>
              <a:t>of </a:t>
            </a:r>
            <a:r>
              <a:rPr dirty="0" sz="1450" spc="-10">
                <a:latin typeface="Times New Roman"/>
                <a:cs typeface="Times New Roman"/>
              </a:rPr>
              <a:t>death and  </a:t>
            </a:r>
            <a:r>
              <a:rPr dirty="0" sz="1450" spc="-5">
                <a:latin typeface="Times New Roman"/>
                <a:cs typeface="Times New Roman"/>
              </a:rPr>
              <a:t>be done </a:t>
            </a:r>
            <a:r>
              <a:rPr dirty="0" sz="1450" spc="-10">
                <a:latin typeface="Times New Roman"/>
                <a:cs typeface="Times New Roman"/>
              </a:rPr>
              <a:t>with it. For such as I, and for all who desire to </a:t>
            </a:r>
            <a:r>
              <a:rPr dirty="0" sz="1450" spc="-5">
                <a:latin typeface="Times New Roman"/>
                <a:cs typeface="Times New Roman"/>
              </a:rPr>
              <a:t>be out of </a:t>
            </a:r>
            <a:r>
              <a:rPr dirty="0" sz="1450" spc="-10">
                <a:latin typeface="Times New Roman"/>
                <a:cs typeface="Times New Roman"/>
              </a:rPr>
              <a:t>the coil  without posthumous scandal, the Suicide Club has been inaugurated. How this  has been managed, what is its </a:t>
            </a:r>
            <a:r>
              <a:rPr dirty="0" sz="1450" spc="-20">
                <a:latin typeface="Times New Roman"/>
                <a:cs typeface="Times New Roman"/>
              </a:rPr>
              <a:t>history, </a:t>
            </a:r>
            <a:r>
              <a:rPr dirty="0" sz="1450" spc="-5">
                <a:latin typeface="Times New Roman"/>
                <a:cs typeface="Times New Roman"/>
              </a:rPr>
              <a:t>or </a:t>
            </a:r>
            <a:r>
              <a:rPr dirty="0" sz="1450" spc="-10">
                <a:latin typeface="Times New Roman"/>
                <a:cs typeface="Times New Roman"/>
              </a:rPr>
              <a:t>what may </a:t>
            </a:r>
            <a:r>
              <a:rPr dirty="0" sz="1450" spc="-5">
                <a:latin typeface="Times New Roman"/>
                <a:cs typeface="Times New Roman"/>
              </a:rPr>
              <a:t>be </a:t>
            </a:r>
            <a:r>
              <a:rPr dirty="0" sz="1450" spc="-10">
                <a:latin typeface="Times New Roman"/>
                <a:cs typeface="Times New Roman"/>
              </a:rPr>
              <a:t>its ramifications in other  lands, </a:t>
            </a:r>
            <a:r>
              <a:rPr dirty="0" sz="1450" spc="-5">
                <a:latin typeface="Times New Roman"/>
                <a:cs typeface="Times New Roman"/>
              </a:rPr>
              <a:t>I </a:t>
            </a:r>
            <a:r>
              <a:rPr dirty="0" sz="1450" spc="-10">
                <a:latin typeface="Times New Roman"/>
                <a:cs typeface="Times New Roman"/>
              </a:rPr>
              <a:t>am myself uninformed; and what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of </a:t>
            </a:r>
            <a:r>
              <a:rPr dirty="0" sz="1450" spc="-10">
                <a:latin typeface="Times New Roman"/>
                <a:cs typeface="Times New Roman"/>
              </a:rPr>
              <a:t>its constitution,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at  liberty to communicate to </a:t>
            </a:r>
            <a:r>
              <a:rPr dirty="0" sz="1450" spc="-5">
                <a:latin typeface="Times New Roman"/>
                <a:cs typeface="Times New Roman"/>
              </a:rPr>
              <a:t>you. </a:t>
            </a:r>
            <a:r>
              <a:rPr dirty="0" sz="1450" spc="-60">
                <a:latin typeface="Times New Roman"/>
                <a:cs typeface="Times New Roman"/>
              </a:rPr>
              <a:t>To </a:t>
            </a:r>
            <a:r>
              <a:rPr dirty="0" sz="1450" spc="-10">
                <a:latin typeface="Times New Roman"/>
                <a:cs typeface="Times New Roman"/>
              </a:rPr>
              <a:t>this extent, </a:t>
            </a:r>
            <a:r>
              <a:rPr dirty="0" sz="1450" spc="-15">
                <a:latin typeface="Times New Roman"/>
                <a:cs typeface="Times New Roman"/>
              </a:rPr>
              <a:t>however, </a:t>
            </a:r>
            <a:r>
              <a:rPr dirty="0" sz="1450" spc="-5">
                <a:latin typeface="Times New Roman"/>
                <a:cs typeface="Times New Roman"/>
              </a:rPr>
              <a:t>I </a:t>
            </a:r>
            <a:r>
              <a:rPr dirty="0" sz="1450" spc="-10">
                <a:latin typeface="Times New Roman"/>
                <a:cs typeface="Times New Roman"/>
              </a:rPr>
              <a:t>am at </a:t>
            </a:r>
            <a:r>
              <a:rPr dirty="0" sz="1450" spc="-5">
                <a:latin typeface="Times New Roman"/>
                <a:cs typeface="Times New Roman"/>
              </a:rPr>
              <a:t>your </a:t>
            </a:r>
            <a:r>
              <a:rPr dirty="0" sz="1450" spc="-10">
                <a:latin typeface="Times New Roman"/>
                <a:cs typeface="Times New Roman"/>
              </a:rPr>
              <a:t>service. If  </a:t>
            </a:r>
            <a:r>
              <a:rPr dirty="0" sz="1450" spc="-5">
                <a:latin typeface="Times New Roman"/>
                <a:cs typeface="Times New Roman"/>
              </a:rPr>
              <a:t>you </a:t>
            </a:r>
            <a:r>
              <a:rPr dirty="0" sz="1450" spc="-10">
                <a:latin typeface="Times New Roman"/>
                <a:cs typeface="Times New Roman"/>
              </a:rPr>
              <a:t>are truly tired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will introduce </a:t>
            </a:r>
            <a:r>
              <a:rPr dirty="0" sz="1450" spc="-5">
                <a:latin typeface="Times New Roman"/>
                <a:cs typeface="Times New Roman"/>
              </a:rPr>
              <a:t>you </a:t>
            </a:r>
            <a:r>
              <a:rPr dirty="0" sz="1450" spc="-10">
                <a:latin typeface="Times New Roman"/>
                <a:cs typeface="Times New Roman"/>
              </a:rPr>
              <a:t>to-night to </a:t>
            </a:r>
            <a:r>
              <a:rPr dirty="0" sz="1450" spc="-5">
                <a:latin typeface="Times New Roman"/>
                <a:cs typeface="Times New Roman"/>
              </a:rPr>
              <a:t>a </a:t>
            </a:r>
            <a:r>
              <a:rPr dirty="0" sz="1450" spc="-10">
                <a:latin typeface="Times New Roman"/>
                <a:cs typeface="Times New Roman"/>
              </a:rPr>
              <a:t>meeting; and if </a:t>
            </a:r>
            <a:r>
              <a:rPr dirty="0" sz="1450" spc="-5">
                <a:latin typeface="Times New Roman"/>
                <a:cs typeface="Times New Roman"/>
              </a:rPr>
              <a:t>not  </a:t>
            </a:r>
            <a:r>
              <a:rPr dirty="0" sz="1450" spc="-10">
                <a:latin typeface="Times New Roman"/>
                <a:cs typeface="Times New Roman"/>
              </a:rPr>
              <a:t>to-night, at least some time within the week,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easily relieved </a:t>
            </a:r>
            <a:r>
              <a:rPr dirty="0" sz="1450" spc="-5">
                <a:latin typeface="Times New Roman"/>
                <a:cs typeface="Times New Roman"/>
              </a:rPr>
              <a:t>of  your </a:t>
            </a:r>
            <a:r>
              <a:rPr dirty="0" sz="1450" spc="-10">
                <a:latin typeface="Times New Roman"/>
                <a:cs typeface="Times New Roman"/>
              </a:rPr>
              <a:t>existences. It is now (consulting his watch) eleven; </a:t>
            </a:r>
            <a:r>
              <a:rPr dirty="0" sz="1450" spc="-5">
                <a:latin typeface="Times New Roman"/>
                <a:cs typeface="Times New Roman"/>
              </a:rPr>
              <a:t>by </a:t>
            </a:r>
            <a:r>
              <a:rPr dirty="0" sz="1450" spc="-10">
                <a:latin typeface="Times New Roman"/>
                <a:cs typeface="Times New Roman"/>
              </a:rPr>
              <a:t>half-past, at latest,  we must leave this place; so that </a:t>
            </a:r>
            <a:r>
              <a:rPr dirty="0" sz="1450" spc="-5">
                <a:latin typeface="Times New Roman"/>
                <a:cs typeface="Times New Roman"/>
              </a:rPr>
              <a:t>you </a:t>
            </a:r>
            <a:r>
              <a:rPr dirty="0" sz="1450" spc="-10">
                <a:latin typeface="Times New Roman"/>
                <a:cs typeface="Times New Roman"/>
              </a:rPr>
              <a:t>have half-an-hour before </a:t>
            </a:r>
            <a:r>
              <a:rPr dirty="0" sz="1450" spc="-5">
                <a:latin typeface="Times New Roman"/>
                <a:cs typeface="Times New Roman"/>
              </a:rPr>
              <a:t>you </a:t>
            </a:r>
            <a:r>
              <a:rPr dirty="0" sz="1450" spc="-10">
                <a:latin typeface="Times New Roman"/>
                <a:cs typeface="Times New Roman"/>
              </a:rPr>
              <a:t>to consider  my proposal. It is more serious than </a:t>
            </a:r>
            <a:r>
              <a:rPr dirty="0" sz="1450" spc="-5">
                <a:latin typeface="Times New Roman"/>
                <a:cs typeface="Times New Roman"/>
              </a:rPr>
              <a:t>a </a:t>
            </a:r>
            <a:r>
              <a:rPr dirty="0" sz="1450" spc="-10">
                <a:latin typeface="Times New Roman"/>
                <a:cs typeface="Times New Roman"/>
              </a:rPr>
              <a:t>cream tart,"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 </a:t>
            </a:r>
            <a:r>
              <a:rPr dirty="0" sz="1450" spc="-10">
                <a:latin typeface="Times New Roman"/>
                <a:cs typeface="Times New Roman"/>
              </a:rPr>
              <a:t>smile; "and  </a:t>
            </a:r>
            <a:r>
              <a:rPr dirty="0" sz="1450" spc="-5">
                <a:latin typeface="Times New Roman"/>
                <a:cs typeface="Times New Roman"/>
              </a:rPr>
              <a:t>I </a:t>
            </a:r>
            <a:r>
              <a:rPr dirty="0" sz="1450" spc="-10">
                <a:latin typeface="Times New Roman"/>
                <a:cs typeface="Times New Roman"/>
              </a:rPr>
              <a:t>suspect more</a:t>
            </a:r>
            <a:r>
              <a:rPr dirty="0" sz="1450" spc="-5">
                <a:latin typeface="Times New Roman"/>
                <a:cs typeface="Times New Roman"/>
              </a:rPr>
              <a:t> </a:t>
            </a:r>
            <a:r>
              <a:rPr dirty="0" sz="1450" spc="-10">
                <a:latin typeface="Times New Roman"/>
                <a:cs typeface="Times New Roman"/>
              </a:rPr>
              <a:t>palatable."</a:t>
            </a:r>
            <a:endParaRPr sz="1450">
              <a:latin typeface="Times New Roman"/>
              <a:cs typeface="Times New Roman"/>
            </a:endParaRPr>
          </a:p>
          <a:p>
            <a:pPr algn="just" marL="12700" marR="8890">
              <a:lnSpc>
                <a:spcPts val="1730"/>
              </a:lnSpc>
              <a:spcBef>
                <a:spcPts val="815"/>
              </a:spcBef>
            </a:pPr>
            <a:r>
              <a:rPr dirty="0" sz="1450" spc="-10">
                <a:latin typeface="Times New Roman"/>
                <a:cs typeface="Times New Roman"/>
              </a:rPr>
              <a:t>"More serious, </a:t>
            </a:r>
            <a:r>
              <a:rPr dirty="0" sz="1450" spc="-20">
                <a:latin typeface="Times New Roman"/>
                <a:cs typeface="Times New Roman"/>
              </a:rPr>
              <a:t>certainly," </a:t>
            </a:r>
            <a:r>
              <a:rPr dirty="0" sz="1450" spc="-10">
                <a:latin typeface="Times New Roman"/>
                <a:cs typeface="Times New Roman"/>
              </a:rPr>
              <a:t>returned Colonel Geraldine; "and as it is so much  more so, will </a:t>
            </a:r>
            <a:r>
              <a:rPr dirty="0" sz="1450" spc="-5">
                <a:latin typeface="Times New Roman"/>
                <a:cs typeface="Times New Roman"/>
              </a:rPr>
              <a:t>you </a:t>
            </a:r>
            <a:r>
              <a:rPr dirty="0" sz="1450" spc="-10">
                <a:latin typeface="Times New Roman"/>
                <a:cs typeface="Times New Roman"/>
              </a:rPr>
              <a:t>allow me five minutes' speech in private with my friend, </a:t>
            </a:r>
            <a:r>
              <a:rPr dirty="0" sz="1450" spc="-35">
                <a:latin typeface="Times New Roman"/>
                <a:cs typeface="Times New Roman"/>
              </a:rPr>
              <a:t>Mr.  </a:t>
            </a:r>
            <a:r>
              <a:rPr dirty="0" sz="1450" spc="-10">
                <a:latin typeface="Times New Roman"/>
                <a:cs typeface="Times New Roman"/>
              </a:rPr>
              <a:t>Godall?"</a:t>
            </a:r>
            <a:endParaRPr sz="1450">
              <a:latin typeface="Times New Roman"/>
              <a:cs typeface="Times New Roman"/>
            </a:endParaRPr>
          </a:p>
          <a:p>
            <a:pPr algn="just" marL="12700" marR="283845">
              <a:lnSpc>
                <a:spcPts val="2590"/>
              </a:lnSpc>
              <a:spcBef>
                <a:spcPts val="175"/>
              </a:spcBef>
            </a:pPr>
            <a:r>
              <a:rPr dirty="0" sz="1450" spc="-10">
                <a:latin typeface="Times New Roman"/>
                <a:cs typeface="Times New Roman"/>
              </a:rPr>
              <a:t>"It is only </a:t>
            </a:r>
            <a:r>
              <a:rPr dirty="0" sz="1450" spc="-20">
                <a:latin typeface="Times New Roman"/>
                <a:cs typeface="Times New Roman"/>
              </a:rPr>
              <a:t>fair," </a:t>
            </a:r>
            <a:r>
              <a:rPr dirty="0" sz="1450" spc="-10">
                <a:latin typeface="Times New Roman"/>
                <a:cs typeface="Times New Roman"/>
              </a:rPr>
              <a:t>answered the </a:t>
            </a:r>
            <a:r>
              <a:rPr dirty="0" sz="1450" spc="-5">
                <a:latin typeface="Times New Roman"/>
                <a:cs typeface="Times New Roman"/>
              </a:rPr>
              <a:t>young </a:t>
            </a:r>
            <a:r>
              <a:rPr dirty="0" sz="1450" spc="-10">
                <a:latin typeface="Times New Roman"/>
                <a:cs typeface="Times New Roman"/>
              </a:rPr>
              <a:t>man. "If </a:t>
            </a:r>
            <a:r>
              <a:rPr dirty="0" sz="1450" spc="-5">
                <a:latin typeface="Times New Roman"/>
                <a:cs typeface="Times New Roman"/>
              </a:rPr>
              <a:t>you </a:t>
            </a:r>
            <a:r>
              <a:rPr dirty="0" sz="1450" spc="-10">
                <a:latin typeface="Times New Roman"/>
                <a:cs typeface="Times New Roman"/>
              </a:rPr>
              <a:t>will permit, </a:t>
            </a:r>
            <a:r>
              <a:rPr dirty="0" sz="1450" spc="-5">
                <a:latin typeface="Times New Roman"/>
                <a:cs typeface="Times New Roman"/>
              </a:rPr>
              <a:t>I </a:t>
            </a:r>
            <a:r>
              <a:rPr dirty="0" sz="1450" spc="-10">
                <a:latin typeface="Times New Roman"/>
                <a:cs typeface="Times New Roman"/>
              </a:rPr>
              <a:t>will retire."  </a:t>
            </a: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very obliging," said the</a:t>
            </a:r>
            <a:r>
              <a:rPr dirty="0" sz="1450" spc="55">
                <a:latin typeface="Times New Roman"/>
                <a:cs typeface="Times New Roman"/>
              </a:rPr>
              <a:t> </a:t>
            </a:r>
            <a:r>
              <a:rPr dirty="0" sz="1450" spc="-10">
                <a:latin typeface="Times New Roman"/>
                <a:cs typeface="Times New Roman"/>
              </a:rPr>
              <a:t>Colonel.</a:t>
            </a:r>
            <a:endParaRPr sz="1450">
              <a:latin typeface="Times New Roman"/>
              <a:cs typeface="Times New Roman"/>
            </a:endParaRPr>
          </a:p>
          <a:p>
            <a:pPr algn="just" marL="12700" marR="12700">
              <a:lnSpc>
                <a:spcPts val="1730"/>
              </a:lnSpc>
              <a:spcBef>
                <a:spcPts val="690"/>
              </a:spcBef>
            </a:pPr>
            <a:r>
              <a:rPr dirty="0" sz="1450" spc="-10">
                <a:latin typeface="Times New Roman"/>
                <a:cs typeface="Times New Roman"/>
              </a:rPr>
              <a:t>As soon as the two were alone </a:t>
            </a:r>
            <a:r>
              <a:rPr dirty="0" sz="1450" spc="-5">
                <a:latin typeface="Times New Roman"/>
                <a:cs typeface="Times New Roman"/>
              </a:rPr>
              <a:t>- </a:t>
            </a:r>
            <a:r>
              <a:rPr dirty="0" sz="1450" spc="-10">
                <a:latin typeface="Times New Roman"/>
                <a:cs typeface="Times New Roman"/>
              </a:rPr>
              <a:t>"What," said Prince Florizel, "is the use </a:t>
            </a:r>
            <a:r>
              <a:rPr dirty="0" sz="1450" spc="-5">
                <a:latin typeface="Times New Roman"/>
                <a:cs typeface="Times New Roman"/>
              </a:rPr>
              <a:t>of  </a:t>
            </a:r>
            <a:r>
              <a:rPr dirty="0" sz="1450" spc="-10">
                <a:latin typeface="Times New Roman"/>
                <a:cs typeface="Times New Roman"/>
              </a:rPr>
              <a:t>this confabulation, Geraldine?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you </a:t>
            </a:r>
            <a:r>
              <a:rPr dirty="0" sz="1450" spc="-10">
                <a:latin typeface="Times New Roman"/>
                <a:cs typeface="Times New Roman"/>
              </a:rPr>
              <a:t>are flurried, whereas my mind is very  tranquilly made </a:t>
            </a:r>
            <a:r>
              <a:rPr dirty="0" sz="1450" spc="-5">
                <a:latin typeface="Times New Roman"/>
                <a:cs typeface="Times New Roman"/>
              </a:rPr>
              <a:t>up. I </a:t>
            </a:r>
            <a:r>
              <a:rPr dirty="0" sz="1450" spc="-10">
                <a:latin typeface="Times New Roman"/>
                <a:cs typeface="Times New Roman"/>
              </a:rPr>
              <a:t>will see the end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5715">
              <a:lnSpc>
                <a:spcPts val="1730"/>
              </a:lnSpc>
              <a:spcBef>
                <a:spcPts val="860"/>
              </a:spcBef>
            </a:pPr>
            <a:r>
              <a:rPr dirty="0" sz="1450" spc="-40">
                <a:latin typeface="Times New Roman"/>
                <a:cs typeface="Times New Roman"/>
              </a:rPr>
              <a:t>"Your </a:t>
            </a:r>
            <a:r>
              <a:rPr dirty="0" sz="1450" spc="-10">
                <a:latin typeface="Times New Roman"/>
                <a:cs typeface="Times New Roman"/>
              </a:rPr>
              <a:t>Highness," said the Colonel, turning pale; "let me ask </a:t>
            </a:r>
            <a:r>
              <a:rPr dirty="0" sz="1450" spc="-5">
                <a:latin typeface="Times New Roman"/>
                <a:cs typeface="Times New Roman"/>
              </a:rPr>
              <a:t>you </a:t>
            </a:r>
            <a:r>
              <a:rPr dirty="0" sz="1450" spc="-10">
                <a:latin typeface="Times New Roman"/>
                <a:cs typeface="Times New Roman"/>
              </a:rPr>
              <a:t>to consider  the</a:t>
            </a:r>
            <a:r>
              <a:rPr dirty="0" sz="1450" spc="45">
                <a:latin typeface="Times New Roman"/>
                <a:cs typeface="Times New Roman"/>
              </a:rPr>
              <a:t> </a:t>
            </a:r>
            <a:r>
              <a:rPr dirty="0" sz="1450" spc="-10">
                <a:latin typeface="Times New Roman"/>
                <a:cs typeface="Times New Roman"/>
              </a:rPr>
              <a:t>importance</a:t>
            </a:r>
            <a:r>
              <a:rPr dirty="0" sz="1450" spc="45">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5">
                <a:latin typeface="Times New Roman"/>
                <a:cs typeface="Times New Roman"/>
              </a:rPr>
              <a:t>your</a:t>
            </a:r>
            <a:r>
              <a:rPr dirty="0" sz="1450" spc="45">
                <a:latin typeface="Times New Roman"/>
                <a:cs typeface="Times New Roman"/>
              </a:rPr>
              <a:t> </a:t>
            </a:r>
            <a:r>
              <a:rPr dirty="0" sz="1450" spc="-10">
                <a:latin typeface="Times New Roman"/>
                <a:cs typeface="Times New Roman"/>
              </a:rPr>
              <a:t>life,</a:t>
            </a:r>
            <a:r>
              <a:rPr dirty="0" sz="1450" spc="45">
                <a:latin typeface="Times New Roman"/>
                <a:cs typeface="Times New Roman"/>
              </a:rPr>
              <a:t> </a:t>
            </a:r>
            <a:r>
              <a:rPr dirty="0" sz="1450" spc="-5">
                <a:latin typeface="Times New Roman"/>
                <a:cs typeface="Times New Roman"/>
              </a:rPr>
              <a:t>not</a:t>
            </a:r>
            <a:r>
              <a:rPr dirty="0" sz="1450" spc="50">
                <a:latin typeface="Times New Roman"/>
                <a:cs typeface="Times New Roman"/>
              </a:rPr>
              <a:t> </a:t>
            </a:r>
            <a:r>
              <a:rPr dirty="0" sz="1450" spc="-10">
                <a:latin typeface="Times New Roman"/>
                <a:cs typeface="Times New Roman"/>
              </a:rPr>
              <a:t>only</a:t>
            </a:r>
            <a:r>
              <a:rPr dirty="0" sz="1450" spc="45">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5">
                <a:latin typeface="Times New Roman"/>
                <a:cs typeface="Times New Roman"/>
              </a:rPr>
              <a:t>your</a:t>
            </a:r>
            <a:r>
              <a:rPr dirty="0" sz="1450" spc="50">
                <a:latin typeface="Times New Roman"/>
                <a:cs typeface="Times New Roman"/>
              </a:rPr>
              <a:t> </a:t>
            </a:r>
            <a:r>
              <a:rPr dirty="0" sz="1450" spc="-10">
                <a:latin typeface="Times New Roman"/>
                <a:cs typeface="Times New Roman"/>
              </a:rPr>
              <a:t>friends,</a:t>
            </a:r>
            <a:r>
              <a:rPr dirty="0" sz="1450" spc="45">
                <a:latin typeface="Times New Roman"/>
                <a:cs typeface="Times New Roman"/>
              </a:rPr>
              <a:t> </a:t>
            </a:r>
            <a:r>
              <a:rPr dirty="0" sz="1450" spc="-5">
                <a:latin typeface="Times New Roman"/>
                <a:cs typeface="Times New Roman"/>
              </a:rPr>
              <a:t>but</a:t>
            </a:r>
            <a:r>
              <a:rPr dirty="0" sz="1450" spc="50">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public</a:t>
            </a:r>
            <a:r>
              <a:rPr dirty="0" sz="1450" spc="50">
                <a:latin typeface="Times New Roman"/>
                <a:cs typeface="Times New Roman"/>
              </a:rPr>
              <a:t> </a:t>
            </a:r>
            <a:r>
              <a:rPr dirty="0" sz="1450" spc="-10">
                <a:latin typeface="Times New Roman"/>
                <a:cs typeface="Times New Roman"/>
              </a:rPr>
              <a:t>interest.</a:t>
            </a:r>
            <a:endParaRPr sz="145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7049770"/>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have told me often enough that </a:t>
            </a:r>
            <a:r>
              <a:rPr dirty="0" sz="1450" spc="-5">
                <a:latin typeface="Times New Roman"/>
                <a:cs typeface="Times New Roman"/>
              </a:rPr>
              <a:t>I </a:t>
            </a:r>
            <a:r>
              <a:rPr dirty="0" sz="1450" spc="-10">
                <a:latin typeface="Times New Roman"/>
                <a:cs typeface="Times New Roman"/>
              </a:rPr>
              <a:t>married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money; let me tell </a:t>
            </a:r>
            <a:r>
              <a:rPr dirty="0" sz="1450" spc="-5">
                <a:latin typeface="Times New Roman"/>
                <a:cs typeface="Times New Roman"/>
              </a:rPr>
              <a:t>you  </a:t>
            </a:r>
            <a:r>
              <a:rPr dirty="0" sz="1450" spc="-10">
                <a:latin typeface="Times New Roman"/>
                <a:cs typeface="Times New Roman"/>
              </a:rPr>
              <a:t>now that </a:t>
            </a:r>
            <a:r>
              <a:rPr dirty="0" sz="1450" spc="-5">
                <a:latin typeface="Times New Roman"/>
                <a:cs typeface="Times New Roman"/>
              </a:rPr>
              <a:t>I </a:t>
            </a:r>
            <a:r>
              <a:rPr dirty="0" sz="1450" spc="-10">
                <a:latin typeface="Times New Roman"/>
                <a:cs typeface="Times New Roman"/>
              </a:rPr>
              <a:t>always bitterly repented the bargain; and if </a:t>
            </a:r>
            <a:r>
              <a:rPr dirty="0" sz="1450" spc="-5">
                <a:latin typeface="Times New Roman"/>
                <a:cs typeface="Times New Roman"/>
              </a:rPr>
              <a:t>you </a:t>
            </a:r>
            <a:r>
              <a:rPr dirty="0" sz="1450" spc="-10">
                <a:latin typeface="Times New Roman"/>
                <a:cs typeface="Times New Roman"/>
              </a:rPr>
              <a:t>were still  marriageable, and had </a:t>
            </a:r>
            <a:r>
              <a:rPr dirty="0" sz="1450" spc="-5">
                <a:latin typeface="Times New Roman"/>
                <a:cs typeface="Times New Roman"/>
              </a:rPr>
              <a:t>a </a:t>
            </a:r>
            <a:r>
              <a:rPr dirty="0" sz="1450" spc="-10">
                <a:latin typeface="Times New Roman"/>
                <a:cs typeface="Times New Roman"/>
              </a:rPr>
              <a:t>diamond bigger than </a:t>
            </a:r>
            <a:r>
              <a:rPr dirty="0" sz="1450" spc="-5">
                <a:latin typeface="Times New Roman"/>
                <a:cs typeface="Times New Roman"/>
              </a:rPr>
              <a:t>your </a:t>
            </a:r>
            <a:r>
              <a:rPr dirty="0" sz="1450" spc="-10">
                <a:latin typeface="Times New Roman"/>
                <a:cs typeface="Times New Roman"/>
              </a:rPr>
              <a:t>head, </a:t>
            </a:r>
            <a:r>
              <a:rPr dirty="0" sz="1450" spc="-5">
                <a:latin typeface="Times New Roman"/>
                <a:cs typeface="Times New Roman"/>
              </a:rPr>
              <a:t>I </a:t>
            </a:r>
            <a:r>
              <a:rPr dirty="0" sz="1450" spc="-10">
                <a:latin typeface="Times New Roman"/>
                <a:cs typeface="Times New Roman"/>
              </a:rPr>
              <a:t>should counsel even  my maid against </a:t>
            </a:r>
            <a:r>
              <a:rPr dirty="0" sz="1450" spc="-5">
                <a:latin typeface="Times New Roman"/>
                <a:cs typeface="Times New Roman"/>
              </a:rPr>
              <a:t>a </a:t>
            </a:r>
            <a:r>
              <a:rPr dirty="0" sz="1450" spc="-10">
                <a:latin typeface="Times New Roman"/>
                <a:cs typeface="Times New Roman"/>
              </a:rPr>
              <a:t>union so uninviting and disastrous. As for </a:t>
            </a:r>
            <a:r>
              <a:rPr dirty="0" sz="1450" spc="-5">
                <a:latin typeface="Times New Roman"/>
                <a:cs typeface="Times New Roman"/>
              </a:rPr>
              <a:t>you, </a:t>
            </a:r>
            <a:r>
              <a:rPr dirty="0" sz="1450" spc="-35">
                <a:latin typeface="Times New Roman"/>
                <a:cs typeface="Times New Roman"/>
              </a:rPr>
              <a:t>Mr.  </a:t>
            </a:r>
            <a:r>
              <a:rPr dirty="0" sz="1450" spc="-20">
                <a:latin typeface="Times New Roman"/>
                <a:cs typeface="Times New Roman"/>
              </a:rPr>
              <a:t>Hartley,"</a:t>
            </a:r>
            <a:r>
              <a:rPr dirty="0" sz="1450" spc="320">
                <a:latin typeface="Times New Roman"/>
                <a:cs typeface="Times New Roman"/>
              </a:rPr>
              <a:t> </a:t>
            </a:r>
            <a:r>
              <a:rPr dirty="0" sz="1450" spc="-10">
                <a:latin typeface="Times New Roman"/>
                <a:cs typeface="Times New Roman"/>
              </a:rPr>
              <a:t>she continued, turning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secretary,  </a:t>
            </a:r>
            <a:r>
              <a:rPr dirty="0" sz="1450" spc="-10">
                <a:latin typeface="Times New Roman"/>
                <a:cs typeface="Times New Roman"/>
              </a:rPr>
              <a:t>"you have sufficiently  exhibited </a:t>
            </a:r>
            <a:r>
              <a:rPr dirty="0" sz="1450" spc="-5">
                <a:latin typeface="Times New Roman"/>
                <a:cs typeface="Times New Roman"/>
              </a:rPr>
              <a:t>your </a:t>
            </a:r>
            <a:r>
              <a:rPr dirty="0" sz="1450" spc="-10">
                <a:latin typeface="Times New Roman"/>
                <a:cs typeface="Times New Roman"/>
              </a:rPr>
              <a:t>valuable qualities in this house; we are now persuaded that </a:t>
            </a:r>
            <a:r>
              <a:rPr dirty="0" sz="1450" spc="-5">
                <a:latin typeface="Times New Roman"/>
                <a:cs typeface="Times New Roman"/>
              </a:rPr>
              <a:t>you  </a:t>
            </a:r>
            <a:r>
              <a:rPr dirty="0" sz="1450" spc="-10">
                <a:latin typeface="Times New Roman"/>
                <a:cs typeface="Times New Roman"/>
              </a:rPr>
              <a:t>equally lack manhood, sense, and self- respect; and </a:t>
            </a:r>
            <a:r>
              <a:rPr dirty="0" sz="1450" spc="-5">
                <a:latin typeface="Times New Roman"/>
                <a:cs typeface="Times New Roman"/>
              </a:rPr>
              <a:t>I </a:t>
            </a:r>
            <a:r>
              <a:rPr dirty="0" sz="1450" spc="-10">
                <a:latin typeface="Times New Roman"/>
                <a:cs typeface="Times New Roman"/>
              </a:rPr>
              <a:t>can see only </a:t>
            </a:r>
            <a:r>
              <a:rPr dirty="0" sz="1450" spc="-5">
                <a:latin typeface="Times New Roman"/>
                <a:cs typeface="Times New Roman"/>
              </a:rPr>
              <a:t>one </a:t>
            </a:r>
            <a:r>
              <a:rPr dirty="0" sz="1450" spc="-10">
                <a:latin typeface="Times New Roman"/>
                <a:cs typeface="Times New Roman"/>
              </a:rPr>
              <a:t>course  open for </a:t>
            </a:r>
            <a:r>
              <a:rPr dirty="0" sz="1450" spc="-5">
                <a:latin typeface="Times New Roman"/>
                <a:cs typeface="Times New Roman"/>
              </a:rPr>
              <a:t>you - </a:t>
            </a:r>
            <a:r>
              <a:rPr dirty="0" sz="1450" spc="-10">
                <a:latin typeface="Times New Roman"/>
                <a:cs typeface="Times New Roman"/>
              </a:rPr>
              <a:t>to withdraw </a:t>
            </a:r>
            <a:r>
              <a:rPr dirty="0" sz="1450" spc="-15">
                <a:latin typeface="Times New Roman"/>
                <a:cs typeface="Times New Roman"/>
              </a:rPr>
              <a:t>instanter, </a:t>
            </a:r>
            <a:r>
              <a:rPr dirty="0" sz="1450" spc="-10">
                <a:latin typeface="Times New Roman"/>
                <a:cs typeface="Times New Roman"/>
              </a:rPr>
              <a:t>and, if possible, return </a:t>
            </a:r>
            <a:r>
              <a:rPr dirty="0" sz="1450" spc="-5">
                <a:latin typeface="Times New Roman"/>
                <a:cs typeface="Times New Roman"/>
              </a:rPr>
              <a:t>no </a:t>
            </a:r>
            <a:r>
              <a:rPr dirty="0" sz="1450" spc="-10">
                <a:latin typeface="Times New Roman"/>
                <a:cs typeface="Times New Roman"/>
              </a:rPr>
              <a:t>more. For </a:t>
            </a:r>
            <a:r>
              <a:rPr dirty="0" sz="1450" spc="-5">
                <a:latin typeface="Times New Roman"/>
                <a:cs typeface="Times New Roman"/>
              </a:rPr>
              <a:t>your  </a:t>
            </a:r>
            <a:r>
              <a:rPr dirty="0" sz="1450" spc="-10">
                <a:latin typeface="Times New Roman"/>
                <a:cs typeface="Times New Roman"/>
              </a:rPr>
              <a:t>wages </a:t>
            </a:r>
            <a:r>
              <a:rPr dirty="0" sz="1450" spc="-5">
                <a:latin typeface="Times New Roman"/>
                <a:cs typeface="Times New Roman"/>
              </a:rPr>
              <a:t>you </a:t>
            </a:r>
            <a:r>
              <a:rPr dirty="0" sz="1450" spc="-10">
                <a:latin typeface="Times New Roman"/>
                <a:cs typeface="Times New Roman"/>
              </a:rPr>
              <a:t>may rank as </a:t>
            </a:r>
            <a:r>
              <a:rPr dirty="0" sz="1450" spc="-5">
                <a:latin typeface="Times New Roman"/>
                <a:cs typeface="Times New Roman"/>
              </a:rPr>
              <a:t>a </a:t>
            </a:r>
            <a:r>
              <a:rPr dirty="0" sz="1450" spc="-10">
                <a:latin typeface="Times New Roman"/>
                <a:cs typeface="Times New Roman"/>
              </a:rPr>
              <a:t>creditor in my late husband's</a:t>
            </a:r>
            <a:r>
              <a:rPr dirty="0" sz="1450" spc="50">
                <a:latin typeface="Times New Roman"/>
                <a:cs typeface="Times New Roman"/>
              </a:rPr>
              <a:t> </a:t>
            </a:r>
            <a:r>
              <a:rPr dirty="0" sz="1450" spc="-15">
                <a:latin typeface="Times New Roman"/>
                <a:cs typeface="Times New Roman"/>
              </a:rPr>
              <a:t>bankruptcy."</a:t>
            </a:r>
            <a:endParaRPr sz="1450">
              <a:latin typeface="Times New Roman"/>
              <a:cs typeface="Times New Roman"/>
            </a:endParaRPr>
          </a:p>
          <a:p>
            <a:pPr algn="just" marL="12700" marR="910590">
              <a:lnSpc>
                <a:spcPts val="1730"/>
              </a:lnSpc>
              <a:spcBef>
                <a:spcPts val="850"/>
              </a:spcBef>
            </a:pPr>
            <a:r>
              <a:rPr dirty="0" sz="1450" spc="-10">
                <a:latin typeface="Times New Roman"/>
                <a:cs typeface="Times New Roman"/>
              </a:rPr>
              <a:t>Harry had scarcely comprehended this insulting address before the  General was down </a:t>
            </a:r>
            <a:r>
              <a:rPr dirty="0" sz="1450" spc="-5">
                <a:latin typeface="Times New Roman"/>
                <a:cs typeface="Times New Roman"/>
              </a:rPr>
              <a:t>upon </a:t>
            </a:r>
            <a:r>
              <a:rPr dirty="0" sz="1450" spc="-10">
                <a:latin typeface="Times New Roman"/>
                <a:cs typeface="Times New Roman"/>
              </a:rPr>
              <a:t>him with</a:t>
            </a:r>
            <a:r>
              <a:rPr dirty="0" sz="1450" spc="10">
                <a:latin typeface="Times New Roman"/>
                <a:cs typeface="Times New Roman"/>
              </a:rPr>
              <a:t> </a:t>
            </a:r>
            <a:r>
              <a:rPr dirty="0" sz="1450" spc="-20">
                <a:latin typeface="Times New Roman"/>
                <a:cs typeface="Times New Roman"/>
              </a:rPr>
              <a:t>another.</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"And in the meantime," said that personage, "follow me before the nearest  Inspector </a:t>
            </a:r>
            <a:r>
              <a:rPr dirty="0" sz="1450" spc="-5">
                <a:latin typeface="Times New Roman"/>
                <a:cs typeface="Times New Roman"/>
              </a:rPr>
              <a:t>of </a:t>
            </a:r>
            <a:r>
              <a:rPr dirty="0" sz="1450" spc="-10">
                <a:latin typeface="Times New Roman"/>
                <a:cs typeface="Times New Roman"/>
              </a:rPr>
              <a:t>Police. </a:t>
            </a:r>
            <a:r>
              <a:rPr dirty="0" sz="1450" spc="-60">
                <a:latin typeface="Times New Roman"/>
                <a:cs typeface="Times New Roman"/>
              </a:rPr>
              <a:t>You </a:t>
            </a:r>
            <a:r>
              <a:rPr dirty="0" sz="1450" spc="-10">
                <a:latin typeface="Times New Roman"/>
                <a:cs typeface="Times New Roman"/>
              </a:rPr>
              <a:t>may impose </a:t>
            </a:r>
            <a:r>
              <a:rPr dirty="0" sz="1450" spc="-5">
                <a:latin typeface="Times New Roman"/>
                <a:cs typeface="Times New Roman"/>
              </a:rPr>
              <a:t>upon a </a:t>
            </a:r>
            <a:r>
              <a:rPr dirty="0" sz="1450" spc="-10">
                <a:latin typeface="Times New Roman"/>
                <a:cs typeface="Times New Roman"/>
              </a:rPr>
              <a:t>simple-minded </a:t>
            </a:r>
            <a:r>
              <a:rPr dirty="0" sz="1450" spc="-15">
                <a:latin typeface="Times New Roman"/>
                <a:cs typeface="Times New Roman"/>
              </a:rPr>
              <a:t>soldier, </a:t>
            </a:r>
            <a:r>
              <a:rPr dirty="0" sz="1450" spc="-25">
                <a:latin typeface="Times New Roman"/>
                <a:cs typeface="Times New Roman"/>
              </a:rPr>
              <a:t>sir, </a:t>
            </a:r>
            <a:r>
              <a:rPr dirty="0" sz="1450" spc="-5">
                <a:latin typeface="Times New Roman"/>
                <a:cs typeface="Times New Roman"/>
              </a:rPr>
              <a:t>but  </a:t>
            </a:r>
            <a:r>
              <a:rPr dirty="0" sz="1450" spc="-10">
                <a:latin typeface="Times New Roman"/>
                <a:cs typeface="Times New Roman"/>
              </a:rPr>
              <a:t>the eye </a:t>
            </a:r>
            <a:r>
              <a:rPr dirty="0" sz="1450" spc="-5">
                <a:latin typeface="Times New Roman"/>
                <a:cs typeface="Times New Roman"/>
              </a:rPr>
              <a:t>of </a:t>
            </a:r>
            <a:r>
              <a:rPr dirty="0" sz="1450" spc="-10">
                <a:latin typeface="Times New Roman"/>
                <a:cs typeface="Times New Roman"/>
              </a:rPr>
              <a:t>the law will read </a:t>
            </a:r>
            <a:r>
              <a:rPr dirty="0" sz="1450" spc="-5">
                <a:latin typeface="Times New Roman"/>
                <a:cs typeface="Times New Roman"/>
              </a:rPr>
              <a:t>your </a:t>
            </a:r>
            <a:r>
              <a:rPr dirty="0" sz="1450" spc="-10">
                <a:latin typeface="Times New Roman"/>
                <a:cs typeface="Times New Roman"/>
              </a:rPr>
              <a:t>disreputable secret. If </a:t>
            </a:r>
            <a:r>
              <a:rPr dirty="0" sz="1450" spc="-5">
                <a:latin typeface="Times New Roman"/>
                <a:cs typeface="Times New Roman"/>
              </a:rPr>
              <a:t>I </a:t>
            </a:r>
            <a:r>
              <a:rPr dirty="0" sz="1450" spc="-10">
                <a:latin typeface="Times New Roman"/>
                <a:cs typeface="Times New Roman"/>
              </a:rPr>
              <a:t>must spend my old  age in poverty through </a:t>
            </a:r>
            <a:r>
              <a:rPr dirty="0" sz="1450" spc="-5">
                <a:latin typeface="Times New Roman"/>
                <a:cs typeface="Times New Roman"/>
              </a:rPr>
              <a:t>your </a:t>
            </a:r>
            <a:r>
              <a:rPr dirty="0" sz="1450" spc="-10">
                <a:latin typeface="Times New Roman"/>
                <a:cs typeface="Times New Roman"/>
              </a:rPr>
              <a:t>underhand intriguing with my wife, </a:t>
            </a:r>
            <a:r>
              <a:rPr dirty="0" sz="1450" spc="-5">
                <a:latin typeface="Times New Roman"/>
                <a:cs typeface="Times New Roman"/>
              </a:rPr>
              <a:t>I </a:t>
            </a:r>
            <a:r>
              <a:rPr dirty="0" sz="1450" spc="-10">
                <a:latin typeface="Times New Roman"/>
                <a:cs typeface="Times New Roman"/>
              </a:rPr>
              <a:t>mean at  least that </a:t>
            </a:r>
            <a:r>
              <a:rPr dirty="0" sz="1450" spc="-5">
                <a:latin typeface="Times New Roman"/>
                <a:cs typeface="Times New Roman"/>
              </a:rPr>
              <a:t>you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remain unpunished for </a:t>
            </a:r>
            <a:r>
              <a:rPr dirty="0" sz="1450" spc="-5">
                <a:latin typeface="Times New Roman"/>
                <a:cs typeface="Times New Roman"/>
              </a:rPr>
              <a:t>your </a:t>
            </a:r>
            <a:r>
              <a:rPr dirty="0" sz="1450" spc="-10">
                <a:latin typeface="Times New Roman"/>
                <a:cs typeface="Times New Roman"/>
              </a:rPr>
              <a:t>pains; and God, </a:t>
            </a:r>
            <a:r>
              <a:rPr dirty="0" sz="1450" spc="-25">
                <a:latin typeface="Times New Roman"/>
                <a:cs typeface="Times New Roman"/>
              </a:rPr>
              <a:t>sir, </a:t>
            </a:r>
            <a:r>
              <a:rPr dirty="0" sz="1450" spc="-10">
                <a:latin typeface="Times New Roman"/>
                <a:cs typeface="Times New Roman"/>
              </a:rPr>
              <a:t>will  deny me </a:t>
            </a:r>
            <a:r>
              <a:rPr dirty="0" sz="1450" spc="-5">
                <a:latin typeface="Times New Roman"/>
                <a:cs typeface="Times New Roman"/>
              </a:rPr>
              <a:t>a </a:t>
            </a:r>
            <a:r>
              <a:rPr dirty="0" sz="1450" spc="-10">
                <a:latin typeface="Times New Roman"/>
                <a:cs typeface="Times New Roman"/>
              </a:rPr>
              <a:t>very considerable satisfaction if </a:t>
            </a:r>
            <a:r>
              <a:rPr dirty="0" sz="1450" spc="-5">
                <a:latin typeface="Times New Roman"/>
                <a:cs typeface="Times New Roman"/>
              </a:rPr>
              <a:t>you do not </a:t>
            </a:r>
            <a:r>
              <a:rPr dirty="0" sz="1450" spc="-10">
                <a:latin typeface="Times New Roman"/>
                <a:cs typeface="Times New Roman"/>
              </a:rPr>
              <a:t>pick oakum from now  until </a:t>
            </a:r>
            <a:r>
              <a:rPr dirty="0" sz="1450" spc="-5">
                <a:latin typeface="Times New Roman"/>
                <a:cs typeface="Times New Roman"/>
              </a:rPr>
              <a:t>your </a:t>
            </a:r>
            <a:r>
              <a:rPr dirty="0" sz="1450" spc="-10">
                <a:latin typeface="Times New Roman"/>
                <a:cs typeface="Times New Roman"/>
              </a:rPr>
              <a:t>dying</a:t>
            </a:r>
            <a:r>
              <a:rPr dirty="0" sz="1450" spc="-5">
                <a:latin typeface="Times New Roman"/>
                <a:cs typeface="Times New Roman"/>
              </a:rPr>
              <a:t> </a:t>
            </a:r>
            <a:r>
              <a:rPr dirty="0" sz="1450" spc="-25">
                <a:latin typeface="Times New Roman"/>
                <a:cs typeface="Times New Roman"/>
              </a:rPr>
              <a:t>day."</a:t>
            </a:r>
            <a:endParaRPr sz="1450">
              <a:latin typeface="Times New Roman"/>
              <a:cs typeface="Times New Roman"/>
            </a:endParaRPr>
          </a:p>
          <a:p>
            <a:pPr algn="just" marL="12700" marR="6985">
              <a:lnSpc>
                <a:spcPts val="1730"/>
              </a:lnSpc>
              <a:spcBef>
                <a:spcPts val="855"/>
              </a:spcBef>
            </a:pPr>
            <a:r>
              <a:rPr dirty="0" sz="1450" spc="-25">
                <a:latin typeface="Times New Roman"/>
                <a:cs typeface="Times New Roman"/>
              </a:rPr>
              <a:t>With </a:t>
            </a:r>
            <a:r>
              <a:rPr dirty="0" sz="1450" spc="-10">
                <a:latin typeface="Times New Roman"/>
                <a:cs typeface="Times New Roman"/>
              </a:rPr>
              <a:t>that, the General dragged Harry from the apartment, and hurried him  downstairs and along the street to the police-station </a:t>
            </a:r>
            <a:r>
              <a:rPr dirty="0" sz="1450" spc="-5">
                <a:latin typeface="Times New Roman"/>
                <a:cs typeface="Times New Roman"/>
              </a:rPr>
              <a:t>of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district.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Here (says my Arabian author) ended this deplorable business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bandbox.  </a:t>
            </a:r>
            <a:r>
              <a:rPr dirty="0" sz="1450" spc="-10">
                <a:latin typeface="Times New Roman"/>
                <a:cs typeface="Times New Roman"/>
              </a:rPr>
              <a:t>But to the unfortunate Secretary the whole </a:t>
            </a:r>
            <a:r>
              <a:rPr dirty="0" sz="1450" spc="-15">
                <a:latin typeface="Times New Roman"/>
                <a:cs typeface="Times New Roman"/>
              </a:rPr>
              <a:t>affair </a:t>
            </a:r>
            <a:r>
              <a:rPr dirty="0" sz="1450" spc="-10">
                <a:latin typeface="Times New Roman"/>
                <a:cs typeface="Times New Roman"/>
              </a:rPr>
              <a:t>was the beginning </a:t>
            </a:r>
            <a:r>
              <a:rPr dirty="0" sz="1450" spc="-5">
                <a:latin typeface="Times New Roman"/>
                <a:cs typeface="Times New Roman"/>
              </a:rPr>
              <a:t>of a </a:t>
            </a:r>
            <a:r>
              <a:rPr dirty="0" sz="1450" spc="-10">
                <a:latin typeface="Times New Roman"/>
                <a:cs typeface="Times New Roman"/>
              </a:rPr>
              <a:t>new  and manlier life. The police were easily persuaded </a:t>
            </a:r>
            <a:r>
              <a:rPr dirty="0" sz="1450" spc="-5">
                <a:latin typeface="Times New Roman"/>
                <a:cs typeface="Times New Roman"/>
              </a:rPr>
              <a:t>of </a:t>
            </a:r>
            <a:r>
              <a:rPr dirty="0" sz="1450" spc="-10">
                <a:latin typeface="Times New Roman"/>
                <a:cs typeface="Times New Roman"/>
              </a:rPr>
              <a:t>his innocence; and, after  </a:t>
            </a:r>
            <a:r>
              <a:rPr dirty="0" sz="1450" spc="-5">
                <a:latin typeface="Times New Roman"/>
                <a:cs typeface="Times New Roman"/>
              </a:rPr>
              <a:t>he </a:t>
            </a:r>
            <a:r>
              <a:rPr dirty="0" sz="1450" spc="-10">
                <a:latin typeface="Times New Roman"/>
                <a:cs typeface="Times New Roman"/>
              </a:rPr>
              <a:t>had given what help </a:t>
            </a:r>
            <a:r>
              <a:rPr dirty="0" sz="1450" spc="-5">
                <a:latin typeface="Times New Roman"/>
                <a:cs typeface="Times New Roman"/>
              </a:rPr>
              <a:t>he </a:t>
            </a:r>
            <a:r>
              <a:rPr dirty="0" sz="1450" spc="-10">
                <a:latin typeface="Times New Roman"/>
                <a:cs typeface="Times New Roman"/>
              </a:rPr>
              <a:t>could in the subsequent investigations, </a:t>
            </a:r>
            <a:r>
              <a:rPr dirty="0" sz="1450" spc="-5">
                <a:latin typeface="Times New Roman"/>
                <a:cs typeface="Times New Roman"/>
              </a:rPr>
              <a:t>he </a:t>
            </a:r>
            <a:r>
              <a:rPr dirty="0" sz="1450" spc="-10">
                <a:latin typeface="Times New Roman"/>
                <a:cs typeface="Times New Roman"/>
              </a:rPr>
              <a:t>was even  complemented </a:t>
            </a:r>
            <a:r>
              <a:rPr dirty="0" sz="1450" spc="-5">
                <a:latin typeface="Times New Roman"/>
                <a:cs typeface="Times New Roman"/>
              </a:rPr>
              <a:t>by one of </a:t>
            </a:r>
            <a:r>
              <a:rPr dirty="0" sz="1450" spc="-10">
                <a:latin typeface="Times New Roman"/>
                <a:cs typeface="Times New Roman"/>
              </a:rPr>
              <a:t>the chiefs </a:t>
            </a:r>
            <a:r>
              <a:rPr dirty="0" sz="1450" spc="-5">
                <a:latin typeface="Times New Roman"/>
                <a:cs typeface="Times New Roman"/>
              </a:rPr>
              <a:t>of </a:t>
            </a:r>
            <a:r>
              <a:rPr dirty="0" sz="1450" spc="-10">
                <a:latin typeface="Times New Roman"/>
                <a:cs typeface="Times New Roman"/>
              </a:rPr>
              <a:t>the detective department </a:t>
            </a:r>
            <a:r>
              <a:rPr dirty="0" sz="1450" spc="-5">
                <a:latin typeface="Times New Roman"/>
                <a:cs typeface="Times New Roman"/>
              </a:rPr>
              <a:t>on </a:t>
            </a:r>
            <a:r>
              <a:rPr dirty="0" sz="1450" spc="-10">
                <a:latin typeface="Times New Roman"/>
                <a:cs typeface="Times New Roman"/>
              </a:rPr>
              <a:t>the probity  and simplicity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behaviour. </a:t>
            </a:r>
            <a:r>
              <a:rPr dirty="0" sz="1450" spc="-10">
                <a:latin typeface="Times New Roman"/>
                <a:cs typeface="Times New Roman"/>
              </a:rPr>
              <a:t>Several persons interested themselves in </a:t>
            </a:r>
            <a:r>
              <a:rPr dirty="0" sz="1450" spc="-5">
                <a:latin typeface="Times New Roman"/>
                <a:cs typeface="Times New Roman"/>
              </a:rPr>
              <a:t>one  </a:t>
            </a:r>
            <a:r>
              <a:rPr dirty="0" sz="1450" spc="-10">
                <a:latin typeface="Times New Roman"/>
                <a:cs typeface="Times New Roman"/>
              </a:rPr>
              <a:t>so unfortunate; and soon after </a:t>
            </a:r>
            <a:r>
              <a:rPr dirty="0" sz="1450" spc="-5">
                <a:latin typeface="Times New Roman"/>
                <a:cs typeface="Times New Roman"/>
              </a:rPr>
              <a:t>he </a:t>
            </a:r>
            <a:r>
              <a:rPr dirty="0" sz="1450" spc="-10">
                <a:latin typeface="Times New Roman"/>
                <a:cs typeface="Times New Roman"/>
              </a:rPr>
              <a:t>inherited </a:t>
            </a:r>
            <a:r>
              <a:rPr dirty="0" sz="1450" spc="-5">
                <a:latin typeface="Times New Roman"/>
                <a:cs typeface="Times New Roman"/>
              </a:rPr>
              <a:t>a </a:t>
            </a:r>
            <a:r>
              <a:rPr dirty="0" sz="1450" spc="-10">
                <a:latin typeface="Times New Roman"/>
                <a:cs typeface="Times New Roman"/>
              </a:rPr>
              <a:t>sum </a:t>
            </a:r>
            <a:r>
              <a:rPr dirty="0" sz="1450" spc="-5">
                <a:latin typeface="Times New Roman"/>
                <a:cs typeface="Times New Roman"/>
              </a:rPr>
              <a:t>of </a:t>
            </a:r>
            <a:r>
              <a:rPr dirty="0" sz="1450" spc="-10">
                <a:latin typeface="Times New Roman"/>
                <a:cs typeface="Times New Roman"/>
              </a:rPr>
              <a:t>money from </a:t>
            </a:r>
            <a:r>
              <a:rPr dirty="0" sz="1450" spc="-5">
                <a:latin typeface="Times New Roman"/>
                <a:cs typeface="Times New Roman"/>
              </a:rPr>
              <a:t>a </a:t>
            </a:r>
            <a:r>
              <a:rPr dirty="0" sz="1450" spc="-10">
                <a:latin typeface="Times New Roman"/>
                <a:cs typeface="Times New Roman"/>
              </a:rPr>
              <a:t>maiden  aunt in </a:t>
            </a:r>
            <a:r>
              <a:rPr dirty="0" sz="1450" spc="-20">
                <a:latin typeface="Times New Roman"/>
                <a:cs typeface="Times New Roman"/>
              </a:rPr>
              <a:t>Worcestershire.</a:t>
            </a:r>
            <a:r>
              <a:rPr dirty="0" sz="1450" spc="320">
                <a:latin typeface="Times New Roman"/>
                <a:cs typeface="Times New Roman"/>
              </a:rPr>
              <a:t> </a:t>
            </a:r>
            <a:r>
              <a:rPr dirty="0" sz="1450" spc="-25">
                <a:latin typeface="Times New Roman"/>
                <a:cs typeface="Times New Roman"/>
              </a:rPr>
              <a:t>With </a:t>
            </a:r>
            <a:r>
              <a:rPr dirty="0" sz="1450" spc="-10">
                <a:latin typeface="Times New Roman"/>
                <a:cs typeface="Times New Roman"/>
              </a:rPr>
              <a:t>this </a:t>
            </a:r>
            <a:r>
              <a:rPr dirty="0" sz="1450" spc="-5">
                <a:latin typeface="Times New Roman"/>
                <a:cs typeface="Times New Roman"/>
              </a:rPr>
              <a:t>he </a:t>
            </a:r>
            <a:r>
              <a:rPr dirty="0" sz="1450" spc="-10">
                <a:latin typeface="Times New Roman"/>
                <a:cs typeface="Times New Roman"/>
              </a:rPr>
              <a:t>married Prudence, and set sail for  Bendigo, </a:t>
            </a:r>
            <a:r>
              <a:rPr dirty="0" sz="1450" spc="-5">
                <a:latin typeface="Times New Roman"/>
                <a:cs typeface="Times New Roman"/>
              </a:rPr>
              <a:t>or </a:t>
            </a:r>
            <a:r>
              <a:rPr dirty="0" sz="1450" spc="-10">
                <a:latin typeface="Times New Roman"/>
                <a:cs typeface="Times New Roman"/>
              </a:rPr>
              <a:t>according to another account, for </a:t>
            </a:r>
            <a:r>
              <a:rPr dirty="0" sz="1450" spc="-15">
                <a:latin typeface="Times New Roman"/>
                <a:cs typeface="Times New Roman"/>
              </a:rPr>
              <a:t>Trincomalee, </a:t>
            </a:r>
            <a:r>
              <a:rPr dirty="0" sz="1450" spc="-10">
                <a:latin typeface="Times New Roman"/>
                <a:cs typeface="Times New Roman"/>
              </a:rPr>
              <a:t>exceedingly  content, and will the best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prospects.</a:t>
            </a:r>
            <a:endParaRPr sz="1450">
              <a:latin typeface="Times New Roman"/>
              <a:cs typeface="Times New Roman"/>
            </a:endParaRPr>
          </a:p>
        </p:txBody>
      </p:sp>
      <p:sp>
        <p:nvSpPr>
          <p:cNvPr id="3" name="object 3"/>
          <p:cNvSpPr txBox="1"/>
          <p:nvPr/>
        </p:nvSpPr>
        <p:spPr>
          <a:xfrm>
            <a:off x="876300" y="8282969"/>
            <a:ext cx="5806440" cy="1727200"/>
          </a:xfrm>
          <a:prstGeom prst="rect">
            <a:avLst/>
          </a:prstGeom>
        </p:spPr>
        <p:txBody>
          <a:bodyPr wrap="square" lIns="0" tIns="11430" rIns="0" bIns="0" rtlCol="0" vert="horz">
            <a:spAutoFit/>
          </a:bodyPr>
          <a:lstStyle/>
          <a:p>
            <a:pPr algn="ctr" marL="635">
              <a:lnSpc>
                <a:spcPct val="100000"/>
              </a:lnSpc>
              <a:spcBef>
                <a:spcPts val="90"/>
              </a:spcBef>
            </a:pPr>
            <a:r>
              <a:rPr dirty="0" sz="1450" spc="-30" b="1">
                <a:latin typeface="Times New Roman"/>
                <a:cs typeface="Times New Roman"/>
              </a:rPr>
              <a:t>STORY </a:t>
            </a:r>
            <a:r>
              <a:rPr dirty="0" sz="1450" spc="-10" b="1">
                <a:latin typeface="Times New Roman"/>
                <a:cs typeface="Times New Roman"/>
              </a:rPr>
              <a:t>OF THE </a:t>
            </a:r>
            <a:r>
              <a:rPr dirty="0" sz="1450" spc="-15" b="1">
                <a:latin typeface="Times New Roman"/>
                <a:cs typeface="Times New Roman"/>
              </a:rPr>
              <a:t>YOUNG MAN </a:t>
            </a:r>
            <a:r>
              <a:rPr dirty="0" sz="1450" spc="-10" b="1">
                <a:latin typeface="Times New Roman"/>
                <a:cs typeface="Times New Roman"/>
              </a:rPr>
              <a:t>IN </a:t>
            </a:r>
            <a:r>
              <a:rPr dirty="0" sz="1450" spc="-45" b="1">
                <a:latin typeface="Times New Roman"/>
                <a:cs typeface="Times New Roman"/>
              </a:rPr>
              <a:t>HOLY</a:t>
            </a:r>
            <a:r>
              <a:rPr dirty="0" sz="1450" spc="-114" b="1">
                <a:latin typeface="Times New Roman"/>
                <a:cs typeface="Times New Roman"/>
              </a:rPr>
              <a:t> </a:t>
            </a:r>
            <a:r>
              <a:rPr dirty="0" sz="1450" spc="-15" b="1">
                <a:latin typeface="Times New Roman"/>
                <a:cs typeface="Times New Roman"/>
              </a:rPr>
              <a:t>ORDERS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The Reverend </a:t>
            </a:r>
            <a:r>
              <a:rPr dirty="0" sz="1450" spc="-35">
                <a:latin typeface="Times New Roman"/>
                <a:cs typeface="Times New Roman"/>
              </a:rPr>
              <a:t>Mr. </a:t>
            </a:r>
            <a:r>
              <a:rPr dirty="0" sz="1450" spc="-10">
                <a:latin typeface="Times New Roman"/>
                <a:cs typeface="Times New Roman"/>
              </a:rPr>
              <a:t>Simon Rolles had distinguished himself in the Moral  Sciences, and was more than usually proficient in the study </a:t>
            </a:r>
            <a:r>
              <a:rPr dirty="0" sz="1450" spc="-5">
                <a:latin typeface="Times New Roman"/>
                <a:cs typeface="Times New Roman"/>
              </a:rPr>
              <a:t>of </a:t>
            </a:r>
            <a:r>
              <a:rPr dirty="0" sz="1450" spc="-20">
                <a:latin typeface="Times New Roman"/>
                <a:cs typeface="Times New Roman"/>
              </a:rPr>
              <a:t>Divinity. </a:t>
            </a:r>
            <a:r>
              <a:rPr dirty="0" sz="1450" spc="-10">
                <a:latin typeface="Times New Roman"/>
                <a:cs typeface="Times New Roman"/>
              </a:rPr>
              <a:t>His  essay "On the Christian Doctrine </a:t>
            </a:r>
            <a:r>
              <a:rPr dirty="0" sz="1450" spc="-5">
                <a:latin typeface="Times New Roman"/>
                <a:cs typeface="Times New Roman"/>
              </a:rPr>
              <a:t>of </a:t>
            </a:r>
            <a:r>
              <a:rPr dirty="0" sz="1450" spc="-10">
                <a:latin typeface="Times New Roman"/>
                <a:cs typeface="Times New Roman"/>
              </a:rPr>
              <a:t>the Social Obligations" obtained for him,  at the moment </a:t>
            </a:r>
            <a:r>
              <a:rPr dirty="0" sz="1450" spc="-5">
                <a:latin typeface="Times New Roman"/>
                <a:cs typeface="Times New Roman"/>
              </a:rPr>
              <a:t>of </a:t>
            </a:r>
            <a:r>
              <a:rPr dirty="0" sz="1450" spc="-10">
                <a:latin typeface="Times New Roman"/>
                <a:cs typeface="Times New Roman"/>
              </a:rPr>
              <a:t>its production, </a:t>
            </a:r>
            <a:r>
              <a:rPr dirty="0" sz="1450" spc="-5">
                <a:latin typeface="Times New Roman"/>
                <a:cs typeface="Times New Roman"/>
              </a:rPr>
              <a:t>a </a:t>
            </a:r>
            <a:r>
              <a:rPr dirty="0" sz="1450" spc="-10">
                <a:latin typeface="Times New Roman"/>
                <a:cs typeface="Times New Roman"/>
              </a:rPr>
              <a:t>certain celebrity in the University </a:t>
            </a:r>
            <a:r>
              <a:rPr dirty="0" sz="1450" spc="-5">
                <a:latin typeface="Times New Roman"/>
                <a:cs typeface="Times New Roman"/>
              </a:rPr>
              <a:t>of  </a:t>
            </a:r>
            <a:r>
              <a:rPr dirty="0" sz="1450" spc="-10">
                <a:latin typeface="Times New Roman"/>
                <a:cs typeface="Times New Roman"/>
              </a:rPr>
              <a:t>Oxford;</a:t>
            </a:r>
            <a:r>
              <a:rPr dirty="0" sz="1450" spc="155">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it</a:t>
            </a:r>
            <a:r>
              <a:rPr dirty="0" sz="1450" spc="155">
                <a:latin typeface="Times New Roman"/>
                <a:cs typeface="Times New Roman"/>
              </a:rPr>
              <a:t> </a:t>
            </a:r>
            <a:r>
              <a:rPr dirty="0" sz="1450" spc="-10">
                <a:latin typeface="Times New Roman"/>
                <a:cs typeface="Times New Roman"/>
              </a:rPr>
              <a:t>was</a:t>
            </a:r>
            <a:r>
              <a:rPr dirty="0" sz="1450" spc="160">
                <a:latin typeface="Times New Roman"/>
                <a:cs typeface="Times New Roman"/>
              </a:rPr>
              <a:t> </a:t>
            </a:r>
            <a:r>
              <a:rPr dirty="0" sz="1450" spc="-10">
                <a:latin typeface="Times New Roman"/>
                <a:cs typeface="Times New Roman"/>
              </a:rPr>
              <a:t>understood</a:t>
            </a:r>
            <a:r>
              <a:rPr dirty="0" sz="1450" spc="155">
                <a:latin typeface="Times New Roman"/>
                <a:cs typeface="Times New Roman"/>
              </a:rPr>
              <a:t> </a:t>
            </a:r>
            <a:r>
              <a:rPr dirty="0" sz="1450" spc="-10">
                <a:latin typeface="Times New Roman"/>
                <a:cs typeface="Times New Roman"/>
              </a:rPr>
              <a:t>in</a:t>
            </a:r>
            <a:r>
              <a:rPr dirty="0" sz="1450" spc="155">
                <a:latin typeface="Times New Roman"/>
                <a:cs typeface="Times New Roman"/>
              </a:rPr>
              <a:t> </a:t>
            </a:r>
            <a:r>
              <a:rPr dirty="0" sz="1450" spc="-10">
                <a:latin typeface="Times New Roman"/>
                <a:cs typeface="Times New Roman"/>
              </a:rPr>
              <a:t>clerical</a:t>
            </a:r>
            <a:r>
              <a:rPr dirty="0" sz="1450" spc="160">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learned</a:t>
            </a:r>
            <a:r>
              <a:rPr dirty="0" sz="1450" spc="155">
                <a:latin typeface="Times New Roman"/>
                <a:cs typeface="Times New Roman"/>
              </a:rPr>
              <a:t> </a:t>
            </a:r>
            <a:r>
              <a:rPr dirty="0" sz="1450" spc="-10">
                <a:latin typeface="Times New Roman"/>
                <a:cs typeface="Times New Roman"/>
              </a:rPr>
              <a:t>circles</a:t>
            </a:r>
            <a:r>
              <a:rPr dirty="0" sz="1450" spc="160">
                <a:latin typeface="Times New Roman"/>
                <a:cs typeface="Times New Roman"/>
              </a:rPr>
              <a:t> </a:t>
            </a:r>
            <a:r>
              <a:rPr dirty="0" sz="1450" spc="-10">
                <a:latin typeface="Times New Roman"/>
                <a:cs typeface="Times New Roman"/>
              </a:rPr>
              <a:t>that</a:t>
            </a:r>
            <a:r>
              <a:rPr dirty="0" sz="1450" spc="155">
                <a:latin typeface="Times New Roman"/>
                <a:cs typeface="Times New Roman"/>
              </a:rPr>
              <a:t> </a:t>
            </a:r>
            <a:r>
              <a:rPr dirty="0" sz="1450" spc="-5">
                <a:latin typeface="Times New Roman"/>
                <a:cs typeface="Times New Roman"/>
              </a:rPr>
              <a:t>young</a:t>
            </a:r>
            <a:r>
              <a:rPr dirty="0" sz="1450" spc="155">
                <a:latin typeface="Times New Roman"/>
                <a:cs typeface="Times New Roman"/>
              </a:rPr>
              <a:t> </a:t>
            </a:r>
            <a:r>
              <a:rPr dirty="0" sz="1450" spc="-35">
                <a:latin typeface="Times New Roman"/>
                <a:cs typeface="Times New Roman"/>
              </a:rPr>
              <a:t>Mr.</a:t>
            </a:r>
            <a:endParaRPr sz="145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Rolles had in contemplation </a:t>
            </a:r>
            <a:r>
              <a:rPr dirty="0" sz="1450" spc="-5">
                <a:latin typeface="Times New Roman"/>
                <a:cs typeface="Times New Roman"/>
              </a:rPr>
              <a:t>a </a:t>
            </a:r>
            <a:r>
              <a:rPr dirty="0" sz="1450" spc="-10">
                <a:latin typeface="Times New Roman"/>
                <a:cs typeface="Times New Roman"/>
              </a:rPr>
              <a:t>considerable work </a:t>
            </a:r>
            <a:r>
              <a:rPr dirty="0" sz="1450" spc="-5">
                <a:latin typeface="Times New Roman"/>
                <a:cs typeface="Times New Roman"/>
              </a:rPr>
              <a:t>- a </a:t>
            </a:r>
            <a:r>
              <a:rPr dirty="0" sz="1450" spc="-10">
                <a:latin typeface="Times New Roman"/>
                <a:cs typeface="Times New Roman"/>
              </a:rPr>
              <a:t>folio, it was said </a:t>
            </a:r>
            <a:r>
              <a:rPr dirty="0" sz="1450" spc="-5">
                <a:latin typeface="Times New Roman"/>
                <a:cs typeface="Times New Roman"/>
              </a:rPr>
              <a:t>- on </a:t>
            </a:r>
            <a:r>
              <a:rPr dirty="0" sz="1450" spc="-10">
                <a:latin typeface="Times New Roman"/>
                <a:cs typeface="Times New Roman"/>
              </a:rPr>
              <a:t>the  authority </a:t>
            </a:r>
            <a:r>
              <a:rPr dirty="0" sz="1450" spc="-5">
                <a:latin typeface="Times New Roman"/>
                <a:cs typeface="Times New Roman"/>
              </a:rPr>
              <a:t>of </a:t>
            </a:r>
            <a:r>
              <a:rPr dirty="0" sz="1450" spc="-10">
                <a:latin typeface="Times New Roman"/>
                <a:cs typeface="Times New Roman"/>
              </a:rPr>
              <a:t>the Fathers </a:t>
            </a:r>
            <a:r>
              <a:rPr dirty="0" sz="1450" spc="-5">
                <a:latin typeface="Times New Roman"/>
                <a:cs typeface="Times New Roman"/>
              </a:rPr>
              <a:t>of </a:t>
            </a:r>
            <a:r>
              <a:rPr dirty="0" sz="1450" spc="-10">
                <a:latin typeface="Times New Roman"/>
                <a:cs typeface="Times New Roman"/>
              </a:rPr>
              <a:t>the Church. These attainments, these ambitious  designs, </a:t>
            </a:r>
            <a:r>
              <a:rPr dirty="0" sz="1450" spc="-15">
                <a:latin typeface="Times New Roman"/>
                <a:cs typeface="Times New Roman"/>
              </a:rPr>
              <a:t>however, </a:t>
            </a:r>
            <a:r>
              <a:rPr dirty="0" sz="1450" spc="-10">
                <a:latin typeface="Times New Roman"/>
                <a:cs typeface="Times New Roman"/>
              </a:rPr>
              <a:t>were far from helping him to any preferment; and </a:t>
            </a:r>
            <a:r>
              <a:rPr dirty="0" sz="1450" spc="-5">
                <a:latin typeface="Times New Roman"/>
                <a:cs typeface="Times New Roman"/>
              </a:rPr>
              <a:t>he </a:t>
            </a:r>
            <a:r>
              <a:rPr dirty="0" sz="1450" spc="-10">
                <a:latin typeface="Times New Roman"/>
                <a:cs typeface="Times New Roman"/>
              </a:rPr>
              <a:t>was  still in quest </a:t>
            </a:r>
            <a:r>
              <a:rPr dirty="0" sz="1450" spc="-5">
                <a:latin typeface="Times New Roman"/>
                <a:cs typeface="Times New Roman"/>
              </a:rPr>
              <a:t>of </a:t>
            </a:r>
            <a:r>
              <a:rPr dirty="0" sz="1450" spc="-10">
                <a:latin typeface="Times New Roman"/>
                <a:cs typeface="Times New Roman"/>
              </a:rPr>
              <a:t>his first curacy when </a:t>
            </a:r>
            <a:r>
              <a:rPr dirty="0" sz="1450" spc="-5">
                <a:latin typeface="Times New Roman"/>
                <a:cs typeface="Times New Roman"/>
              </a:rPr>
              <a:t>a </a:t>
            </a:r>
            <a:r>
              <a:rPr dirty="0" sz="1450" spc="-10">
                <a:latin typeface="Times New Roman"/>
                <a:cs typeface="Times New Roman"/>
              </a:rPr>
              <a:t>chance ramble in that part </a:t>
            </a:r>
            <a:r>
              <a:rPr dirty="0" sz="1450" spc="-5">
                <a:latin typeface="Times New Roman"/>
                <a:cs typeface="Times New Roman"/>
              </a:rPr>
              <a:t>of </a:t>
            </a:r>
            <a:r>
              <a:rPr dirty="0" sz="1450" spc="-10">
                <a:latin typeface="Times New Roman"/>
                <a:cs typeface="Times New Roman"/>
              </a:rPr>
              <a:t>London,  the peaceful and rich aspect </a:t>
            </a:r>
            <a:r>
              <a:rPr dirty="0" sz="1450" spc="-5">
                <a:latin typeface="Times New Roman"/>
                <a:cs typeface="Times New Roman"/>
              </a:rPr>
              <a:t>of </a:t>
            </a:r>
            <a:r>
              <a:rPr dirty="0" sz="1450" spc="-10">
                <a:latin typeface="Times New Roman"/>
                <a:cs typeface="Times New Roman"/>
              </a:rPr>
              <a:t>the garden, </a:t>
            </a:r>
            <a:r>
              <a:rPr dirty="0" sz="1450" spc="-5">
                <a:latin typeface="Times New Roman"/>
                <a:cs typeface="Times New Roman"/>
              </a:rPr>
              <a:t>a </a:t>
            </a:r>
            <a:r>
              <a:rPr dirty="0" sz="1450" spc="-10">
                <a:latin typeface="Times New Roman"/>
                <a:cs typeface="Times New Roman"/>
              </a:rPr>
              <a:t>desire for solitude and </a:t>
            </a:r>
            <a:r>
              <a:rPr dirty="0" sz="1450" spc="-25">
                <a:latin typeface="Times New Roman"/>
                <a:cs typeface="Times New Roman"/>
              </a:rPr>
              <a:t>study, </a:t>
            </a:r>
            <a:r>
              <a:rPr dirty="0" sz="1450" spc="-10">
                <a:latin typeface="Times New Roman"/>
                <a:cs typeface="Times New Roman"/>
              </a:rPr>
              <a:t>and  the cheapness </a:t>
            </a:r>
            <a:r>
              <a:rPr dirty="0" sz="1450" spc="-5">
                <a:latin typeface="Times New Roman"/>
                <a:cs typeface="Times New Roman"/>
              </a:rPr>
              <a:t>of </a:t>
            </a:r>
            <a:r>
              <a:rPr dirty="0" sz="1450" spc="-10">
                <a:latin typeface="Times New Roman"/>
                <a:cs typeface="Times New Roman"/>
              </a:rPr>
              <a:t>the lodging, led him to take </a:t>
            </a:r>
            <a:r>
              <a:rPr dirty="0" sz="1450" spc="-5">
                <a:latin typeface="Times New Roman"/>
                <a:cs typeface="Times New Roman"/>
              </a:rPr>
              <a:t>up </a:t>
            </a:r>
            <a:r>
              <a:rPr dirty="0" sz="1450" spc="-10">
                <a:latin typeface="Times New Roman"/>
                <a:cs typeface="Times New Roman"/>
              </a:rPr>
              <a:t>his abode with </a:t>
            </a:r>
            <a:r>
              <a:rPr dirty="0" sz="1450" spc="-35">
                <a:latin typeface="Times New Roman"/>
                <a:cs typeface="Times New Roman"/>
              </a:rPr>
              <a:t>Mr. </a:t>
            </a:r>
            <a:r>
              <a:rPr dirty="0" sz="1450" spc="-10">
                <a:latin typeface="Times New Roman"/>
                <a:cs typeface="Times New Roman"/>
              </a:rPr>
              <a:t>Raeburn,  the nurseryman </a:t>
            </a:r>
            <a:r>
              <a:rPr dirty="0" sz="1450" spc="-5">
                <a:latin typeface="Times New Roman"/>
                <a:cs typeface="Times New Roman"/>
              </a:rPr>
              <a:t>of </a:t>
            </a:r>
            <a:r>
              <a:rPr dirty="0" sz="1450" spc="-10">
                <a:latin typeface="Times New Roman"/>
                <a:cs typeface="Times New Roman"/>
              </a:rPr>
              <a:t>Stockdove</a:t>
            </a:r>
            <a:r>
              <a:rPr dirty="0" sz="1450">
                <a:latin typeface="Times New Roman"/>
                <a:cs typeface="Times New Roman"/>
              </a:rPr>
              <a:t> </a:t>
            </a:r>
            <a:r>
              <a:rPr dirty="0" sz="1450" spc="-10">
                <a:latin typeface="Times New Roman"/>
                <a:cs typeface="Times New Roman"/>
              </a:rPr>
              <a:t>Lane.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was his habit every afternoon, after </a:t>
            </a:r>
            <a:r>
              <a:rPr dirty="0" sz="1450" spc="-5">
                <a:latin typeface="Times New Roman"/>
                <a:cs typeface="Times New Roman"/>
              </a:rPr>
              <a:t>he </a:t>
            </a:r>
            <a:r>
              <a:rPr dirty="0" sz="1450" spc="-10">
                <a:latin typeface="Times New Roman"/>
                <a:cs typeface="Times New Roman"/>
              </a:rPr>
              <a:t>had worked seven </a:t>
            </a:r>
            <a:r>
              <a:rPr dirty="0" sz="1450" spc="-5">
                <a:latin typeface="Times New Roman"/>
                <a:cs typeface="Times New Roman"/>
              </a:rPr>
              <a:t>or </a:t>
            </a:r>
            <a:r>
              <a:rPr dirty="0" sz="1450" spc="-10">
                <a:latin typeface="Times New Roman"/>
                <a:cs typeface="Times New Roman"/>
              </a:rPr>
              <a:t>eight hours </a:t>
            </a:r>
            <a:r>
              <a:rPr dirty="0" sz="1450" spc="-5">
                <a:latin typeface="Times New Roman"/>
                <a:cs typeface="Times New Roman"/>
              </a:rPr>
              <a:t>on  </a:t>
            </a:r>
            <a:r>
              <a:rPr dirty="0" sz="1450" spc="-10">
                <a:latin typeface="Times New Roman"/>
                <a:cs typeface="Times New Roman"/>
              </a:rPr>
              <a:t>St. Ambrose </a:t>
            </a:r>
            <a:r>
              <a:rPr dirty="0" sz="1450" spc="-5">
                <a:latin typeface="Times New Roman"/>
                <a:cs typeface="Times New Roman"/>
              </a:rPr>
              <a:t>or </a:t>
            </a:r>
            <a:r>
              <a:rPr dirty="0" sz="1450" spc="-10">
                <a:latin typeface="Times New Roman"/>
                <a:cs typeface="Times New Roman"/>
              </a:rPr>
              <a:t>St. Chrysostom, to walk for </a:t>
            </a:r>
            <a:r>
              <a:rPr dirty="0" sz="1450" spc="-5">
                <a:latin typeface="Times New Roman"/>
                <a:cs typeface="Times New Roman"/>
              </a:rPr>
              <a:t>a </a:t>
            </a:r>
            <a:r>
              <a:rPr dirty="0" sz="1450" spc="-10">
                <a:latin typeface="Times New Roman"/>
                <a:cs typeface="Times New Roman"/>
              </a:rPr>
              <a:t>while in meditation among the  roses. And this was usually </a:t>
            </a:r>
            <a:r>
              <a:rPr dirty="0" sz="1450" spc="-5">
                <a:latin typeface="Times New Roman"/>
                <a:cs typeface="Times New Roman"/>
              </a:rPr>
              <a:t>one of </a:t>
            </a:r>
            <a:r>
              <a:rPr dirty="0" sz="1450" spc="-10">
                <a:latin typeface="Times New Roman"/>
                <a:cs typeface="Times New Roman"/>
              </a:rPr>
              <a:t>the most productive moments </a:t>
            </a:r>
            <a:r>
              <a:rPr dirty="0" sz="1450" spc="-5">
                <a:latin typeface="Times New Roman"/>
                <a:cs typeface="Times New Roman"/>
              </a:rPr>
              <a:t>of </a:t>
            </a:r>
            <a:r>
              <a:rPr dirty="0" sz="1450" spc="-10">
                <a:latin typeface="Times New Roman"/>
                <a:cs typeface="Times New Roman"/>
              </a:rPr>
              <a:t>his </a:t>
            </a:r>
            <a:r>
              <a:rPr dirty="0" sz="1450" spc="-30">
                <a:latin typeface="Times New Roman"/>
                <a:cs typeface="Times New Roman"/>
              </a:rPr>
              <a:t>day.  </a:t>
            </a:r>
            <a:r>
              <a:rPr dirty="0" sz="1450" spc="-10">
                <a:latin typeface="Times New Roman"/>
                <a:cs typeface="Times New Roman"/>
              </a:rPr>
              <a:t>But even </a:t>
            </a:r>
            <a:r>
              <a:rPr dirty="0" sz="1450" spc="-5">
                <a:latin typeface="Times New Roman"/>
                <a:cs typeface="Times New Roman"/>
              </a:rPr>
              <a:t>a </a:t>
            </a:r>
            <a:r>
              <a:rPr dirty="0" sz="1450" spc="-10">
                <a:latin typeface="Times New Roman"/>
                <a:cs typeface="Times New Roman"/>
              </a:rPr>
              <a:t>sincere appetite for thought, and the excitement </a:t>
            </a:r>
            <a:r>
              <a:rPr dirty="0" sz="1450" spc="-5">
                <a:latin typeface="Times New Roman"/>
                <a:cs typeface="Times New Roman"/>
              </a:rPr>
              <a:t>of </a:t>
            </a:r>
            <a:r>
              <a:rPr dirty="0" sz="1450" spc="-10">
                <a:latin typeface="Times New Roman"/>
                <a:cs typeface="Times New Roman"/>
              </a:rPr>
              <a:t>grave problems  awaiting solution, are </a:t>
            </a:r>
            <a:r>
              <a:rPr dirty="0" sz="1450" spc="-5">
                <a:latin typeface="Times New Roman"/>
                <a:cs typeface="Times New Roman"/>
              </a:rPr>
              <a:t>not </a:t>
            </a:r>
            <a:r>
              <a:rPr dirty="0" sz="1450" spc="-10">
                <a:latin typeface="Times New Roman"/>
                <a:cs typeface="Times New Roman"/>
              </a:rPr>
              <a:t>always sufficient to preserve the mind </a:t>
            </a:r>
            <a:r>
              <a:rPr dirty="0" sz="1450" spc="-5">
                <a:latin typeface="Times New Roman"/>
                <a:cs typeface="Times New Roman"/>
              </a:rPr>
              <a:t>of </a:t>
            </a:r>
            <a:r>
              <a:rPr dirty="0" sz="1450" spc="-10">
                <a:latin typeface="Times New Roman"/>
                <a:cs typeface="Times New Roman"/>
              </a:rPr>
              <a:t>the  philosopher against the petty shocks and contacts </a:t>
            </a:r>
            <a:r>
              <a:rPr dirty="0" sz="1450" spc="-5">
                <a:latin typeface="Times New Roman"/>
                <a:cs typeface="Times New Roman"/>
              </a:rPr>
              <a:t>of </a:t>
            </a:r>
            <a:r>
              <a:rPr dirty="0" sz="1450" spc="-10">
                <a:latin typeface="Times New Roman"/>
                <a:cs typeface="Times New Roman"/>
              </a:rPr>
              <a:t>the world. And when </a:t>
            </a:r>
            <a:r>
              <a:rPr dirty="0" sz="1450" spc="-35">
                <a:latin typeface="Times New Roman"/>
                <a:cs typeface="Times New Roman"/>
              </a:rPr>
              <a:t>Mr.  </a:t>
            </a:r>
            <a:r>
              <a:rPr dirty="0" sz="1450" spc="-10">
                <a:latin typeface="Times New Roman"/>
                <a:cs typeface="Times New Roman"/>
              </a:rPr>
              <a:t>Rolles found General </a:t>
            </a:r>
            <a:r>
              <a:rPr dirty="0" sz="1450" spc="-25">
                <a:latin typeface="Times New Roman"/>
                <a:cs typeface="Times New Roman"/>
              </a:rPr>
              <a:t>Vandeleur's </a:t>
            </a:r>
            <a:r>
              <a:rPr dirty="0" sz="1450" spc="-20">
                <a:latin typeface="Times New Roman"/>
                <a:cs typeface="Times New Roman"/>
              </a:rPr>
              <a:t>secretary,</a:t>
            </a:r>
            <a:r>
              <a:rPr dirty="0" sz="1450" spc="320">
                <a:latin typeface="Times New Roman"/>
                <a:cs typeface="Times New Roman"/>
              </a:rPr>
              <a:t> </a:t>
            </a:r>
            <a:r>
              <a:rPr dirty="0" sz="1450" spc="-10">
                <a:latin typeface="Times New Roman"/>
                <a:cs typeface="Times New Roman"/>
              </a:rPr>
              <a:t>ragged and bleeding, in the  company </a:t>
            </a:r>
            <a:r>
              <a:rPr dirty="0" sz="1450" spc="-5">
                <a:latin typeface="Times New Roman"/>
                <a:cs typeface="Times New Roman"/>
              </a:rPr>
              <a:t>of </a:t>
            </a:r>
            <a:r>
              <a:rPr dirty="0" sz="1450" spc="-10">
                <a:latin typeface="Times New Roman"/>
                <a:cs typeface="Times New Roman"/>
              </a:rPr>
              <a:t>his landlord; when </a:t>
            </a:r>
            <a:r>
              <a:rPr dirty="0" sz="1450" spc="-5">
                <a:latin typeface="Times New Roman"/>
                <a:cs typeface="Times New Roman"/>
              </a:rPr>
              <a:t>he </a:t>
            </a:r>
            <a:r>
              <a:rPr dirty="0" sz="1450" spc="-10">
                <a:latin typeface="Times New Roman"/>
                <a:cs typeface="Times New Roman"/>
              </a:rPr>
              <a:t>saw both change colour and seek to avoid  his questions; and, above all, when the former denied his own identity with the  most unmoved assurance, </a:t>
            </a:r>
            <a:r>
              <a:rPr dirty="0" sz="1450" spc="-5">
                <a:latin typeface="Times New Roman"/>
                <a:cs typeface="Times New Roman"/>
              </a:rPr>
              <a:t>he </a:t>
            </a:r>
            <a:r>
              <a:rPr dirty="0" sz="1450" spc="-10">
                <a:latin typeface="Times New Roman"/>
                <a:cs typeface="Times New Roman"/>
              </a:rPr>
              <a:t>speedily forgot the Saints and Fathers in the  vulgar interest </a:t>
            </a:r>
            <a:r>
              <a:rPr dirty="0" sz="1450" spc="-5">
                <a:latin typeface="Times New Roman"/>
                <a:cs typeface="Times New Roman"/>
              </a:rPr>
              <a:t>of</a:t>
            </a:r>
            <a:r>
              <a:rPr dirty="0" sz="1450">
                <a:latin typeface="Times New Roman"/>
                <a:cs typeface="Times New Roman"/>
              </a:rPr>
              <a:t> </a:t>
            </a:r>
            <a:r>
              <a:rPr dirty="0" sz="1450" spc="-20">
                <a:latin typeface="Times New Roman"/>
                <a:cs typeface="Times New Roman"/>
              </a:rPr>
              <a:t>curiosity.</a:t>
            </a:r>
            <a:endParaRPr sz="1450">
              <a:latin typeface="Times New Roman"/>
              <a:cs typeface="Times New Roman"/>
            </a:endParaRPr>
          </a:p>
          <a:p>
            <a:pPr algn="just" marL="12700" marR="6350">
              <a:lnSpc>
                <a:spcPts val="1730"/>
              </a:lnSpc>
              <a:spcBef>
                <a:spcPts val="844"/>
              </a:spcBef>
            </a:pPr>
            <a:r>
              <a:rPr dirty="0" sz="1450" spc="-10">
                <a:latin typeface="Times New Roman"/>
                <a:cs typeface="Times New Roman"/>
              </a:rPr>
              <a:t>"I cannot </a:t>
            </a:r>
            <a:r>
              <a:rPr dirty="0" sz="1450" spc="-5">
                <a:latin typeface="Times New Roman"/>
                <a:cs typeface="Times New Roman"/>
              </a:rPr>
              <a:t>be </a:t>
            </a:r>
            <a:r>
              <a:rPr dirty="0" sz="1450" spc="-10">
                <a:latin typeface="Times New Roman"/>
                <a:cs typeface="Times New Roman"/>
              </a:rPr>
              <a:t>mistaken," </a:t>
            </a:r>
            <a:r>
              <a:rPr dirty="0" sz="1450" spc="-5">
                <a:latin typeface="Times New Roman"/>
                <a:cs typeface="Times New Roman"/>
              </a:rPr>
              <a:t>thought </a:t>
            </a:r>
            <a:r>
              <a:rPr dirty="0" sz="1450" spc="-10">
                <a:latin typeface="Times New Roman"/>
                <a:cs typeface="Times New Roman"/>
              </a:rPr>
              <a:t>he. "That is </a:t>
            </a:r>
            <a:r>
              <a:rPr dirty="0" sz="1450" spc="-35">
                <a:latin typeface="Times New Roman"/>
                <a:cs typeface="Times New Roman"/>
              </a:rPr>
              <a:t>Mr. </a:t>
            </a:r>
            <a:r>
              <a:rPr dirty="0" sz="1450" spc="-10">
                <a:latin typeface="Times New Roman"/>
                <a:cs typeface="Times New Roman"/>
              </a:rPr>
              <a:t>Hartley beyond </a:t>
            </a:r>
            <a:r>
              <a:rPr dirty="0" sz="1450" spc="-5">
                <a:latin typeface="Times New Roman"/>
                <a:cs typeface="Times New Roman"/>
              </a:rPr>
              <a:t>a doubt. </a:t>
            </a:r>
            <a:r>
              <a:rPr dirty="0" sz="1450" spc="-10">
                <a:latin typeface="Times New Roman"/>
                <a:cs typeface="Times New Roman"/>
              </a:rPr>
              <a:t>How  comes </a:t>
            </a:r>
            <a:r>
              <a:rPr dirty="0" sz="1450" spc="-5">
                <a:latin typeface="Times New Roman"/>
                <a:cs typeface="Times New Roman"/>
              </a:rPr>
              <a:t>he </a:t>
            </a:r>
            <a:r>
              <a:rPr dirty="0" sz="1450" spc="-10">
                <a:latin typeface="Times New Roman"/>
                <a:cs typeface="Times New Roman"/>
              </a:rPr>
              <a:t>in such </a:t>
            </a:r>
            <a:r>
              <a:rPr dirty="0" sz="1450" spc="-5">
                <a:latin typeface="Times New Roman"/>
                <a:cs typeface="Times New Roman"/>
              </a:rPr>
              <a:t>a </a:t>
            </a:r>
            <a:r>
              <a:rPr dirty="0" sz="1450" spc="-10">
                <a:latin typeface="Times New Roman"/>
                <a:cs typeface="Times New Roman"/>
              </a:rPr>
              <a:t>pickle? why does </a:t>
            </a:r>
            <a:r>
              <a:rPr dirty="0" sz="1450" spc="-5">
                <a:latin typeface="Times New Roman"/>
                <a:cs typeface="Times New Roman"/>
              </a:rPr>
              <a:t>he </a:t>
            </a:r>
            <a:r>
              <a:rPr dirty="0" sz="1450" spc="-10">
                <a:latin typeface="Times New Roman"/>
                <a:cs typeface="Times New Roman"/>
              </a:rPr>
              <a:t>deny his name? and what can </a:t>
            </a:r>
            <a:r>
              <a:rPr dirty="0" sz="1450" spc="-5">
                <a:latin typeface="Times New Roman"/>
                <a:cs typeface="Times New Roman"/>
              </a:rPr>
              <a:t>be </a:t>
            </a:r>
            <a:r>
              <a:rPr dirty="0" sz="1450" spc="-10">
                <a:latin typeface="Times New Roman"/>
                <a:cs typeface="Times New Roman"/>
              </a:rPr>
              <a:t>his  business with that black-looking ruffian, my</a:t>
            </a:r>
            <a:r>
              <a:rPr dirty="0" sz="1450" spc="25">
                <a:latin typeface="Times New Roman"/>
                <a:cs typeface="Times New Roman"/>
              </a:rPr>
              <a:t> </a:t>
            </a:r>
            <a:r>
              <a:rPr dirty="0" sz="1450" spc="-10">
                <a:latin typeface="Times New Roman"/>
                <a:cs typeface="Times New Roman"/>
              </a:rPr>
              <a:t>landlord?"</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was thus reflecting, another peculiar circumstance attracted his  attention. The face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Raeburn appeared at </a:t>
            </a:r>
            <a:r>
              <a:rPr dirty="0" sz="1450" spc="-5">
                <a:latin typeface="Times New Roman"/>
                <a:cs typeface="Times New Roman"/>
              </a:rPr>
              <a:t>a </a:t>
            </a:r>
            <a:r>
              <a:rPr dirty="0" sz="1450" spc="-10">
                <a:latin typeface="Times New Roman"/>
                <a:cs typeface="Times New Roman"/>
              </a:rPr>
              <a:t>low window next the </a:t>
            </a:r>
            <a:r>
              <a:rPr dirty="0" sz="1450" spc="-5">
                <a:latin typeface="Times New Roman"/>
                <a:cs typeface="Times New Roman"/>
              </a:rPr>
              <a:t>door;  </a:t>
            </a:r>
            <a:r>
              <a:rPr dirty="0" sz="1450" spc="-10">
                <a:latin typeface="Times New Roman"/>
                <a:cs typeface="Times New Roman"/>
              </a:rPr>
              <a:t>and, as chance directed, his eyes met those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Rolles. The nurseryman  seemed disconcerted, and even alarmed; and immediately after the blind </a:t>
            </a:r>
            <a:r>
              <a:rPr dirty="0" sz="1450" spc="-5">
                <a:latin typeface="Times New Roman"/>
                <a:cs typeface="Times New Roman"/>
              </a:rPr>
              <a:t>of </a:t>
            </a:r>
            <a:r>
              <a:rPr dirty="0" sz="1450" spc="-10">
                <a:latin typeface="Times New Roman"/>
                <a:cs typeface="Times New Roman"/>
              </a:rPr>
              <a:t>the  apartment was pulled sharply</a:t>
            </a:r>
            <a:r>
              <a:rPr dirty="0" sz="1450" spc="5">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"This may all </a:t>
            </a:r>
            <a:r>
              <a:rPr dirty="0" sz="1450" spc="-5">
                <a:latin typeface="Times New Roman"/>
                <a:cs typeface="Times New Roman"/>
              </a:rPr>
              <a:t>be </a:t>
            </a:r>
            <a:r>
              <a:rPr dirty="0" sz="1450" spc="-10">
                <a:latin typeface="Times New Roman"/>
                <a:cs typeface="Times New Roman"/>
              </a:rPr>
              <a:t>very well," reflected </a:t>
            </a:r>
            <a:r>
              <a:rPr dirty="0" sz="1450" spc="-35">
                <a:latin typeface="Times New Roman"/>
                <a:cs typeface="Times New Roman"/>
              </a:rPr>
              <a:t>Mr. </a:t>
            </a:r>
            <a:r>
              <a:rPr dirty="0" sz="1450" spc="-10">
                <a:latin typeface="Times New Roman"/>
                <a:cs typeface="Times New Roman"/>
              </a:rPr>
              <a:t>Rolles; "it may </a:t>
            </a:r>
            <a:r>
              <a:rPr dirty="0" sz="1450" spc="-5">
                <a:latin typeface="Times New Roman"/>
                <a:cs typeface="Times New Roman"/>
              </a:rPr>
              <a:t>be </a:t>
            </a:r>
            <a:r>
              <a:rPr dirty="0" sz="1450" spc="-10">
                <a:latin typeface="Times New Roman"/>
                <a:cs typeface="Times New Roman"/>
              </a:rPr>
              <a:t>all excellently  well; </a:t>
            </a:r>
            <a:r>
              <a:rPr dirty="0" sz="1450" spc="-5">
                <a:latin typeface="Times New Roman"/>
                <a:cs typeface="Times New Roman"/>
              </a:rPr>
              <a:t>but I </a:t>
            </a:r>
            <a:r>
              <a:rPr dirty="0" sz="1450" spc="-10">
                <a:latin typeface="Times New Roman"/>
                <a:cs typeface="Times New Roman"/>
              </a:rPr>
              <a:t>confess freely that </a:t>
            </a:r>
            <a:r>
              <a:rPr dirty="0" sz="1450" spc="-5">
                <a:latin typeface="Times New Roman"/>
                <a:cs typeface="Times New Roman"/>
              </a:rPr>
              <a:t>I do not </a:t>
            </a:r>
            <a:r>
              <a:rPr dirty="0" sz="1450" spc="-10">
                <a:latin typeface="Times New Roman"/>
                <a:cs typeface="Times New Roman"/>
              </a:rPr>
              <a:t>think so. Suspicious, underhand,  untruthful, fearful </a:t>
            </a:r>
            <a:r>
              <a:rPr dirty="0" sz="1450" spc="-5">
                <a:latin typeface="Times New Roman"/>
                <a:cs typeface="Times New Roman"/>
              </a:rPr>
              <a:t>of </a:t>
            </a:r>
            <a:r>
              <a:rPr dirty="0" sz="1450" spc="-10">
                <a:latin typeface="Times New Roman"/>
                <a:cs typeface="Times New Roman"/>
              </a:rPr>
              <a:t>observation </a:t>
            </a:r>
            <a:r>
              <a:rPr dirty="0" sz="1450" spc="-5">
                <a:latin typeface="Times New Roman"/>
                <a:cs typeface="Times New Roman"/>
              </a:rPr>
              <a:t>- I </a:t>
            </a:r>
            <a:r>
              <a:rPr dirty="0" sz="1450" spc="-10">
                <a:latin typeface="Times New Roman"/>
                <a:cs typeface="Times New Roman"/>
              </a:rPr>
              <a:t>believe </a:t>
            </a:r>
            <a:r>
              <a:rPr dirty="0" sz="1450" spc="-5">
                <a:latin typeface="Times New Roman"/>
                <a:cs typeface="Times New Roman"/>
              </a:rPr>
              <a:t>upon </a:t>
            </a:r>
            <a:r>
              <a:rPr dirty="0" sz="1450" spc="-10">
                <a:latin typeface="Times New Roman"/>
                <a:cs typeface="Times New Roman"/>
              </a:rPr>
              <a:t>my soul," </a:t>
            </a:r>
            <a:r>
              <a:rPr dirty="0" sz="1450" spc="-5">
                <a:latin typeface="Times New Roman"/>
                <a:cs typeface="Times New Roman"/>
              </a:rPr>
              <a:t>he </a:t>
            </a:r>
            <a:r>
              <a:rPr dirty="0" sz="1450" spc="-10">
                <a:latin typeface="Times New Roman"/>
                <a:cs typeface="Times New Roman"/>
              </a:rPr>
              <a:t>thought, "the  pair are plotting some disgraceful</a:t>
            </a:r>
            <a:r>
              <a:rPr dirty="0" sz="1450" spc="15">
                <a:latin typeface="Times New Roman"/>
                <a:cs typeface="Times New Roman"/>
              </a:rPr>
              <a:t> </a:t>
            </a:r>
            <a:r>
              <a:rPr dirty="0" sz="1450" spc="-10">
                <a:latin typeface="Times New Roman"/>
                <a:cs typeface="Times New Roman"/>
              </a:rPr>
              <a:t>action."</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The detective that there is in all </a:t>
            </a:r>
            <a:r>
              <a:rPr dirty="0" sz="1450" spc="-5">
                <a:latin typeface="Times New Roman"/>
                <a:cs typeface="Times New Roman"/>
              </a:rPr>
              <a:t>of us </a:t>
            </a:r>
            <a:r>
              <a:rPr dirty="0" sz="1450" spc="-10">
                <a:latin typeface="Times New Roman"/>
                <a:cs typeface="Times New Roman"/>
              </a:rPr>
              <a:t>awoke and became clamant in the bosom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Rolles; and with </a:t>
            </a:r>
            <a:r>
              <a:rPr dirty="0" sz="1450" spc="-5">
                <a:latin typeface="Times New Roman"/>
                <a:cs typeface="Times New Roman"/>
              </a:rPr>
              <a:t>a </a:t>
            </a:r>
            <a:r>
              <a:rPr dirty="0" sz="1450" spc="-10">
                <a:latin typeface="Times New Roman"/>
                <a:cs typeface="Times New Roman"/>
              </a:rPr>
              <a:t>brisk, eager step, that bore </a:t>
            </a:r>
            <a:r>
              <a:rPr dirty="0" sz="1450" spc="-5">
                <a:latin typeface="Times New Roman"/>
                <a:cs typeface="Times New Roman"/>
              </a:rPr>
              <a:t>no </a:t>
            </a:r>
            <a:r>
              <a:rPr dirty="0" sz="1450" spc="-10">
                <a:latin typeface="Times New Roman"/>
                <a:cs typeface="Times New Roman"/>
              </a:rPr>
              <a:t>resemblance to his  usual gait, </a:t>
            </a:r>
            <a:r>
              <a:rPr dirty="0" sz="1450" spc="-5">
                <a:latin typeface="Times New Roman"/>
                <a:cs typeface="Times New Roman"/>
              </a:rPr>
              <a:t>he </a:t>
            </a:r>
            <a:r>
              <a:rPr dirty="0" sz="1450" spc="-10">
                <a:latin typeface="Times New Roman"/>
                <a:cs typeface="Times New Roman"/>
              </a:rPr>
              <a:t>proceeded to make the circuit </a:t>
            </a:r>
            <a:r>
              <a:rPr dirty="0" sz="1450" spc="-5">
                <a:latin typeface="Times New Roman"/>
                <a:cs typeface="Times New Roman"/>
              </a:rPr>
              <a:t>of </a:t>
            </a:r>
            <a:r>
              <a:rPr dirty="0" sz="1450" spc="-10">
                <a:latin typeface="Times New Roman"/>
                <a:cs typeface="Times New Roman"/>
              </a:rPr>
              <a:t>the garden. When </a:t>
            </a:r>
            <a:r>
              <a:rPr dirty="0" sz="1450" spc="-5">
                <a:latin typeface="Times New Roman"/>
                <a:cs typeface="Times New Roman"/>
              </a:rPr>
              <a:t>he </a:t>
            </a:r>
            <a:r>
              <a:rPr dirty="0" sz="1450" spc="-10">
                <a:latin typeface="Times New Roman"/>
                <a:cs typeface="Times New Roman"/>
              </a:rPr>
              <a:t>came to  the scene </a:t>
            </a:r>
            <a:r>
              <a:rPr dirty="0" sz="1450" spc="-5">
                <a:latin typeface="Times New Roman"/>
                <a:cs typeface="Times New Roman"/>
              </a:rPr>
              <a:t>of </a:t>
            </a:r>
            <a:r>
              <a:rPr dirty="0" sz="1450" spc="-10">
                <a:latin typeface="Times New Roman"/>
                <a:cs typeface="Times New Roman"/>
              </a:rPr>
              <a:t>Harry's escalade, his eye was at once arrested </a:t>
            </a:r>
            <a:r>
              <a:rPr dirty="0" sz="1450" spc="-5">
                <a:latin typeface="Times New Roman"/>
                <a:cs typeface="Times New Roman"/>
              </a:rPr>
              <a:t>by a </a:t>
            </a:r>
            <a:r>
              <a:rPr dirty="0" sz="1450" spc="-10">
                <a:latin typeface="Times New Roman"/>
                <a:cs typeface="Times New Roman"/>
              </a:rPr>
              <a:t>broken  rosebush and marks </a:t>
            </a:r>
            <a:r>
              <a:rPr dirty="0" sz="1450" spc="-5">
                <a:latin typeface="Times New Roman"/>
                <a:cs typeface="Times New Roman"/>
              </a:rPr>
              <a:t>of </a:t>
            </a:r>
            <a:r>
              <a:rPr dirty="0" sz="1450" spc="-10">
                <a:latin typeface="Times New Roman"/>
                <a:cs typeface="Times New Roman"/>
              </a:rPr>
              <a:t>trampling </a:t>
            </a:r>
            <a:r>
              <a:rPr dirty="0" sz="1450" spc="-5">
                <a:latin typeface="Times New Roman"/>
                <a:cs typeface="Times New Roman"/>
              </a:rPr>
              <a:t>on </a:t>
            </a:r>
            <a:r>
              <a:rPr dirty="0" sz="1450" spc="-10">
                <a:latin typeface="Times New Roman"/>
                <a:cs typeface="Times New Roman"/>
              </a:rPr>
              <a:t>the mould. He looked </a:t>
            </a:r>
            <a:r>
              <a:rPr dirty="0" sz="1450" spc="-5">
                <a:latin typeface="Times New Roman"/>
                <a:cs typeface="Times New Roman"/>
              </a:rPr>
              <a:t>up, </a:t>
            </a:r>
            <a:r>
              <a:rPr dirty="0" sz="1450" spc="-10">
                <a:latin typeface="Times New Roman"/>
                <a:cs typeface="Times New Roman"/>
              </a:rPr>
              <a:t>and saw  scratches </a:t>
            </a:r>
            <a:r>
              <a:rPr dirty="0" sz="1450" spc="-5">
                <a:latin typeface="Times New Roman"/>
                <a:cs typeface="Times New Roman"/>
              </a:rPr>
              <a:t>on </a:t>
            </a:r>
            <a:r>
              <a:rPr dirty="0" sz="1450" spc="-10">
                <a:latin typeface="Times New Roman"/>
                <a:cs typeface="Times New Roman"/>
              </a:rPr>
              <a:t>the brick, and </a:t>
            </a:r>
            <a:r>
              <a:rPr dirty="0" sz="1450" spc="-5">
                <a:latin typeface="Times New Roman"/>
                <a:cs typeface="Times New Roman"/>
              </a:rPr>
              <a:t>a </a:t>
            </a:r>
            <a:r>
              <a:rPr dirty="0" sz="1450" spc="-10">
                <a:latin typeface="Times New Roman"/>
                <a:cs typeface="Times New Roman"/>
              </a:rPr>
              <a:t>rag </a:t>
            </a:r>
            <a:r>
              <a:rPr dirty="0" sz="1450" spc="-5">
                <a:latin typeface="Times New Roman"/>
                <a:cs typeface="Times New Roman"/>
              </a:rPr>
              <a:t>of </a:t>
            </a:r>
            <a:r>
              <a:rPr dirty="0" sz="1450" spc="-10">
                <a:latin typeface="Times New Roman"/>
                <a:cs typeface="Times New Roman"/>
              </a:rPr>
              <a:t>trouser floating from </a:t>
            </a:r>
            <a:r>
              <a:rPr dirty="0" sz="1450" spc="-5">
                <a:latin typeface="Times New Roman"/>
                <a:cs typeface="Times New Roman"/>
              </a:rPr>
              <a:t>a </a:t>
            </a:r>
            <a:r>
              <a:rPr dirty="0" sz="1450" spc="-10">
                <a:latin typeface="Times New Roman"/>
                <a:cs typeface="Times New Roman"/>
              </a:rPr>
              <a:t>broken bottle. This,  then, was the mode </a:t>
            </a:r>
            <a:r>
              <a:rPr dirty="0" sz="1450" spc="-5">
                <a:latin typeface="Times New Roman"/>
                <a:cs typeface="Times New Roman"/>
              </a:rPr>
              <a:t>of </a:t>
            </a:r>
            <a:r>
              <a:rPr dirty="0" sz="1450" spc="-10">
                <a:latin typeface="Times New Roman"/>
                <a:cs typeface="Times New Roman"/>
              </a:rPr>
              <a:t>entrance chosen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Raeburn's particular friend! It  was thus that General </a:t>
            </a:r>
            <a:r>
              <a:rPr dirty="0" sz="1450" spc="-25">
                <a:latin typeface="Times New Roman"/>
                <a:cs typeface="Times New Roman"/>
              </a:rPr>
              <a:t>Vandeleur's </a:t>
            </a:r>
            <a:r>
              <a:rPr dirty="0" sz="1450" spc="-10">
                <a:latin typeface="Times New Roman"/>
                <a:cs typeface="Times New Roman"/>
              </a:rPr>
              <a:t>secretary came to admire </a:t>
            </a:r>
            <a:r>
              <a:rPr dirty="0" sz="1450" spc="-5">
                <a:latin typeface="Times New Roman"/>
                <a:cs typeface="Times New Roman"/>
              </a:rPr>
              <a:t>a </a:t>
            </a:r>
            <a:r>
              <a:rPr dirty="0" sz="1450" spc="-10">
                <a:latin typeface="Times New Roman"/>
                <a:cs typeface="Times New Roman"/>
              </a:rPr>
              <a:t>flower-garden!  The </a:t>
            </a:r>
            <a:r>
              <a:rPr dirty="0" sz="1450" spc="-5">
                <a:latin typeface="Times New Roman"/>
                <a:cs typeface="Times New Roman"/>
              </a:rPr>
              <a:t>young </a:t>
            </a:r>
            <a:r>
              <a:rPr dirty="0" sz="1450" spc="-15">
                <a:latin typeface="Times New Roman"/>
                <a:cs typeface="Times New Roman"/>
              </a:rPr>
              <a:t>clergyman </a:t>
            </a:r>
            <a:r>
              <a:rPr dirty="0" sz="1450" spc="-10">
                <a:latin typeface="Times New Roman"/>
                <a:cs typeface="Times New Roman"/>
              </a:rPr>
              <a:t>whistled softly to himself as </a:t>
            </a:r>
            <a:r>
              <a:rPr dirty="0" sz="1450" spc="-5">
                <a:latin typeface="Times New Roman"/>
                <a:cs typeface="Times New Roman"/>
              </a:rPr>
              <a:t>he </a:t>
            </a:r>
            <a:r>
              <a:rPr dirty="0" sz="1450" spc="-10">
                <a:latin typeface="Times New Roman"/>
                <a:cs typeface="Times New Roman"/>
              </a:rPr>
              <a:t>stooped to examine the  </a:t>
            </a:r>
            <a:r>
              <a:rPr dirty="0" sz="1450" spc="-5">
                <a:latin typeface="Times New Roman"/>
                <a:cs typeface="Times New Roman"/>
              </a:rPr>
              <a:t>ground.</a:t>
            </a:r>
            <a:r>
              <a:rPr dirty="0" sz="1450" spc="30">
                <a:latin typeface="Times New Roman"/>
                <a:cs typeface="Times New Roman"/>
              </a:rPr>
              <a:t> </a:t>
            </a:r>
            <a:r>
              <a:rPr dirty="0" sz="1450" spc="-10">
                <a:latin typeface="Times New Roman"/>
                <a:cs typeface="Times New Roman"/>
              </a:rPr>
              <a:t>He</a:t>
            </a:r>
            <a:r>
              <a:rPr dirty="0" sz="1450" spc="35">
                <a:latin typeface="Times New Roman"/>
                <a:cs typeface="Times New Roman"/>
              </a:rPr>
              <a:t> </a:t>
            </a:r>
            <a:r>
              <a:rPr dirty="0" sz="1450" spc="-10">
                <a:latin typeface="Times New Roman"/>
                <a:cs typeface="Times New Roman"/>
              </a:rPr>
              <a:t>could</a:t>
            </a:r>
            <a:r>
              <a:rPr dirty="0" sz="1450" spc="35">
                <a:latin typeface="Times New Roman"/>
                <a:cs typeface="Times New Roman"/>
              </a:rPr>
              <a:t> </a:t>
            </a:r>
            <a:r>
              <a:rPr dirty="0" sz="1450" spc="-10">
                <a:latin typeface="Times New Roman"/>
                <a:cs typeface="Times New Roman"/>
              </a:rPr>
              <a:t>make</a:t>
            </a:r>
            <a:r>
              <a:rPr dirty="0" sz="1450" spc="35">
                <a:latin typeface="Times New Roman"/>
                <a:cs typeface="Times New Roman"/>
              </a:rPr>
              <a:t> </a:t>
            </a:r>
            <a:r>
              <a:rPr dirty="0" sz="1450" spc="-5">
                <a:latin typeface="Times New Roman"/>
                <a:cs typeface="Times New Roman"/>
              </a:rPr>
              <a:t>out</a:t>
            </a:r>
            <a:r>
              <a:rPr dirty="0" sz="1450" spc="30">
                <a:latin typeface="Times New Roman"/>
                <a:cs typeface="Times New Roman"/>
              </a:rPr>
              <a:t> </a:t>
            </a:r>
            <a:r>
              <a:rPr dirty="0" sz="1450" spc="-10">
                <a:latin typeface="Times New Roman"/>
                <a:cs typeface="Times New Roman"/>
              </a:rPr>
              <a:t>where</a:t>
            </a:r>
            <a:r>
              <a:rPr dirty="0" sz="1450" spc="35">
                <a:latin typeface="Times New Roman"/>
                <a:cs typeface="Times New Roman"/>
              </a:rPr>
              <a:t> </a:t>
            </a:r>
            <a:r>
              <a:rPr dirty="0" sz="1450" spc="-10">
                <a:latin typeface="Times New Roman"/>
                <a:cs typeface="Times New Roman"/>
              </a:rPr>
              <a:t>Harry</a:t>
            </a:r>
            <a:r>
              <a:rPr dirty="0" sz="1450" spc="35">
                <a:latin typeface="Times New Roman"/>
                <a:cs typeface="Times New Roman"/>
              </a:rPr>
              <a:t> </a:t>
            </a:r>
            <a:r>
              <a:rPr dirty="0" sz="1450" spc="-10">
                <a:latin typeface="Times New Roman"/>
                <a:cs typeface="Times New Roman"/>
              </a:rPr>
              <a:t>had</a:t>
            </a:r>
            <a:r>
              <a:rPr dirty="0" sz="1450" spc="35">
                <a:latin typeface="Times New Roman"/>
                <a:cs typeface="Times New Roman"/>
              </a:rPr>
              <a:t> </a:t>
            </a:r>
            <a:r>
              <a:rPr dirty="0" sz="1450" spc="-10">
                <a:latin typeface="Times New Roman"/>
                <a:cs typeface="Times New Roman"/>
              </a:rPr>
              <a:t>landed</a:t>
            </a:r>
            <a:r>
              <a:rPr dirty="0" sz="1450" spc="35">
                <a:latin typeface="Times New Roman"/>
                <a:cs typeface="Times New Roman"/>
              </a:rPr>
              <a:t> </a:t>
            </a:r>
            <a:r>
              <a:rPr dirty="0" sz="1450" spc="-10">
                <a:latin typeface="Times New Roman"/>
                <a:cs typeface="Times New Roman"/>
              </a:rPr>
              <a:t>from</a:t>
            </a:r>
            <a:r>
              <a:rPr dirty="0" sz="1450" spc="35">
                <a:latin typeface="Times New Roman"/>
                <a:cs typeface="Times New Roman"/>
              </a:rPr>
              <a:t> </a:t>
            </a:r>
            <a:r>
              <a:rPr dirty="0" sz="1450" spc="-10">
                <a:latin typeface="Times New Roman"/>
                <a:cs typeface="Times New Roman"/>
              </a:rPr>
              <a:t>his</a:t>
            </a:r>
            <a:r>
              <a:rPr dirty="0" sz="1450" spc="35">
                <a:latin typeface="Times New Roman"/>
                <a:cs typeface="Times New Roman"/>
              </a:rPr>
              <a:t> </a:t>
            </a:r>
            <a:r>
              <a:rPr dirty="0" sz="1450" spc="-10">
                <a:latin typeface="Times New Roman"/>
                <a:cs typeface="Times New Roman"/>
              </a:rPr>
              <a:t>perilous</a:t>
            </a:r>
            <a:r>
              <a:rPr dirty="0" sz="1450" spc="35">
                <a:latin typeface="Times New Roman"/>
                <a:cs typeface="Times New Roman"/>
              </a:rPr>
              <a:t> </a:t>
            </a:r>
            <a:r>
              <a:rPr dirty="0" sz="1450" spc="-10">
                <a:latin typeface="Times New Roman"/>
                <a:cs typeface="Times New Roman"/>
              </a:rPr>
              <a:t>leap;</a:t>
            </a:r>
            <a:r>
              <a:rPr dirty="0" sz="1450" spc="30">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recognised the flat </a:t>
            </a:r>
            <a:r>
              <a:rPr dirty="0" sz="1450" spc="-5">
                <a:latin typeface="Times New Roman"/>
                <a:cs typeface="Times New Roman"/>
              </a:rPr>
              <a:t>foot of </a:t>
            </a:r>
            <a:r>
              <a:rPr dirty="0" sz="1450" spc="-35">
                <a:latin typeface="Times New Roman"/>
                <a:cs typeface="Times New Roman"/>
              </a:rPr>
              <a:t>Mr. </a:t>
            </a:r>
            <a:r>
              <a:rPr dirty="0" sz="1450" spc="-10">
                <a:latin typeface="Times New Roman"/>
                <a:cs typeface="Times New Roman"/>
              </a:rPr>
              <a:t>Raeburn where it had sunk deeply in the soil as  </a:t>
            </a:r>
            <a:r>
              <a:rPr dirty="0" sz="1450" spc="-5">
                <a:latin typeface="Times New Roman"/>
                <a:cs typeface="Times New Roman"/>
              </a:rPr>
              <a:t>he </a:t>
            </a:r>
            <a:r>
              <a:rPr dirty="0" sz="1450" spc="-10">
                <a:latin typeface="Times New Roman"/>
                <a:cs typeface="Times New Roman"/>
              </a:rPr>
              <a:t>pulled </a:t>
            </a:r>
            <a:r>
              <a:rPr dirty="0" sz="1450" spc="-5">
                <a:latin typeface="Times New Roman"/>
                <a:cs typeface="Times New Roman"/>
              </a:rPr>
              <a:t>up </a:t>
            </a:r>
            <a:r>
              <a:rPr dirty="0" sz="1450" spc="-10">
                <a:latin typeface="Times New Roman"/>
                <a:cs typeface="Times New Roman"/>
              </a:rPr>
              <a:t>the Secretary </a:t>
            </a:r>
            <a:r>
              <a:rPr dirty="0" sz="1450" spc="-5">
                <a:latin typeface="Times New Roman"/>
                <a:cs typeface="Times New Roman"/>
              </a:rPr>
              <a:t>by </a:t>
            </a:r>
            <a:r>
              <a:rPr dirty="0" sz="1450" spc="-10">
                <a:latin typeface="Times New Roman"/>
                <a:cs typeface="Times New Roman"/>
              </a:rPr>
              <a:t>the collar; </a:t>
            </a:r>
            <a:r>
              <a:rPr dirty="0" sz="1450" spc="-30">
                <a:latin typeface="Times New Roman"/>
                <a:cs typeface="Times New Roman"/>
              </a:rPr>
              <a:t>nay, </a:t>
            </a:r>
            <a:r>
              <a:rPr dirty="0" sz="1450" spc="-5">
                <a:latin typeface="Times New Roman"/>
                <a:cs typeface="Times New Roman"/>
              </a:rPr>
              <a:t>on a </a:t>
            </a:r>
            <a:r>
              <a:rPr dirty="0" sz="1450" spc="-10">
                <a:latin typeface="Times New Roman"/>
                <a:cs typeface="Times New Roman"/>
              </a:rPr>
              <a:t>closer inspection, </a:t>
            </a:r>
            <a:r>
              <a:rPr dirty="0" sz="1450" spc="-5">
                <a:latin typeface="Times New Roman"/>
                <a:cs typeface="Times New Roman"/>
              </a:rPr>
              <a:t>he </a:t>
            </a:r>
            <a:r>
              <a:rPr dirty="0" sz="1450" spc="-10">
                <a:latin typeface="Times New Roman"/>
                <a:cs typeface="Times New Roman"/>
              </a:rPr>
              <a:t>seemed  to distinguish the marks </a:t>
            </a:r>
            <a:r>
              <a:rPr dirty="0" sz="1450" spc="-5">
                <a:latin typeface="Times New Roman"/>
                <a:cs typeface="Times New Roman"/>
              </a:rPr>
              <a:t>of </a:t>
            </a:r>
            <a:r>
              <a:rPr dirty="0" sz="1450" spc="-10">
                <a:latin typeface="Times New Roman"/>
                <a:cs typeface="Times New Roman"/>
              </a:rPr>
              <a:t>groping fingers, as though something had been  spilt abroad and eagerly</a:t>
            </a:r>
            <a:r>
              <a:rPr dirty="0" sz="1450" spc="5">
                <a:latin typeface="Times New Roman"/>
                <a:cs typeface="Times New Roman"/>
              </a:rPr>
              <a:t> </a:t>
            </a:r>
            <a:r>
              <a:rPr dirty="0" sz="1450" spc="-10">
                <a:latin typeface="Times New Roman"/>
                <a:cs typeface="Times New Roman"/>
              </a:rPr>
              <a:t>collected.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"Upon my word," </a:t>
            </a:r>
            <a:r>
              <a:rPr dirty="0" sz="1450" spc="-5">
                <a:latin typeface="Times New Roman"/>
                <a:cs typeface="Times New Roman"/>
              </a:rPr>
              <a:t>he </a:t>
            </a:r>
            <a:r>
              <a:rPr dirty="0" sz="1450" spc="-10">
                <a:latin typeface="Times New Roman"/>
                <a:cs typeface="Times New Roman"/>
              </a:rPr>
              <a:t>thought, "the thing grows vastly</a:t>
            </a:r>
            <a:r>
              <a:rPr dirty="0" sz="1450" spc="60">
                <a:latin typeface="Times New Roman"/>
                <a:cs typeface="Times New Roman"/>
              </a:rPr>
              <a:t> </a:t>
            </a:r>
            <a:r>
              <a:rPr dirty="0" sz="1450" spc="-10">
                <a:latin typeface="Times New Roman"/>
                <a:cs typeface="Times New Roman"/>
              </a:rPr>
              <a:t>interesting."</a:t>
            </a:r>
            <a:endParaRPr sz="1450">
              <a:latin typeface="Times New Roman"/>
              <a:cs typeface="Times New Roman"/>
            </a:endParaRPr>
          </a:p>
          <a:p>
            <a:pPr algn="just" marL="12700" marR="6985">
              <a:lnSpc>
                <a:spcPts val="1730"/>
              </a:lnSpc>
              <a:spcBef>
                <a:spcPts val="919"/>
              </a:spcBef>
            </a:pPr>
            <a:r>
              <a:rPr dirty="0" sz="1450" spc="-10">
                <a:latin typeface="Times New Roman"/>
                <a:cs typeface="Times New Roman"/>
              </a:rPr>
              <a:t>And just then </a:t>
            </a:r>
            <a:r>
              <a:rPr dirty="0" sz="1450" spc="-5">
                <a:latin typeface="Times New Roman"/>
                <a:cs typeface="Times New Roman"/>
              </a:rPr>
              <a:t>he </a:t>
            </a:r>
            <a:r>
              <a:rPr dirty="0" sz="1450" spc="-10">
                <a:latin typeface="Times New Roman"/>
                <a:cs typeface="Times New Roman"/>
              </a:rPr>
              <a:t>caught sight </a:t>
            </a:r>
            <a:r>
              <a:rPr dirty="0" sz="1450" spc="-5">
                <a:latin typeface="Times New Roman"/>
                <a:cs typeface="Times New Roman"/>
              </a:rPr>
              <a:t>of </a:t>
            </a:r>
            <a:r>
              <a:rPr dirty="0" sz="1450" spc="-10">
                <a:latin typeface="Times New Roman"/>
                <a:cs typeface="Times New Roman"/>
              </a:rPr>
              <a:t>something almost entirely buried in the earth.  In an instant </a:t>
            </a:r>
            <a:r>
              <a:rPr dirty="0" sz="1450" spc="-5">
                <a:latin typeface="Times New Roman"/>
                <a:cs typeface="Times New Roman"/>
              </a:rPr>
              <a:t>he </a:t>
            </a:r>
            <a:r>
              <a:rPr dirty="0" sz="1450" spc="-10">
                <a:latin typeface="Times New Roman"/>
                <a:cs typeface="Times New Roman"/>
              </a:rPr>
              <a:t>had disinterred </a:t>
            </a:r>
            <a:r>
              <a:rPr dirty="0" sz="1450" spc="-5">
                <a:latin typeface="Times New Roman"/>
                <a:cs typeface="Times New Roman"/>
              </a:rPr>
              <a:t>a </a:t>
            </a:r>
            <a:r>
              <a:rPr dirty="0" sz="1450" spc="-10">
                <a:latin typeface="Times New Roman"/>
                <a:cs typeface="Times New Roman"/>
              </a:rPr>
              <a:t>dainty morocco case, ornamented and  clasped in gilt. It had been trodden heavily underfoot, and thus escaped the  hurried search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Raeburn. </a:t>
            </a:r>
            <a:r>
              <a:rPr dirty="0" sz="1450" spc="-35">
                <a:latin typeface="Times New Roman"/>
                <a:cs typeface="Times New Roman"/>
              </a:rPr>
              <a:t>Mr. </a:t>
            </a:r>
            <a:r>
              <a:rPr dirty="0" sz="1450" spc="-10">
                <a:latin typeface="Times New Roman"/>
                <a:cs typeface="Times New Roman"/>
              </a:rPr>
              <a:t>Rolles opened the case, and drew </a:t>
            </a:r>
            <a:r>
              <a:rPr dirty="0" sz="1450" spc="-5">
                <a:latin typeface="Times New Roman"/>
                <a:cs typeface="Times New Roman"/>
              </a:rPr>
              <a:t>a </a:t>
            </a:r>
            <a:r>
              <a:rPr dirty="0" sz="1450" spc="-10">
                <a:latin typeface="Times New Roman"/>
                <a:cs typeface="Times New Roman"/>
              </a:rPr>
              <a:t>long  breath </a:t>
            </a:r>
            <a:r>
              <a:rPr dirty="0" sz="1450" spc="-5">
                <a:latin typeface="Times New Roman"/>
                <a:cs typeface="Times New Roman"/>
              </a:rPr>
              <a:t>of </a:t>
            </a:r>
            <a:r>
              <a:rPr dirty="0" sz="1450" spc="-10">
                <a:latin typeface="Times New Roman"/>
                <a:cs typeface="Times New Roman"/>
              </a:rPr>
              <a:t>almost horrified astonishment; for there lay before him, in </a:t>
            </a:r>
            <a:r>
              <a:rPr dirty="0" sz="1450" spc="-5">
                <a:latin typeface="Times New Roman"/>
                <a:cs typeface="Times New Roman"/>
              </a:rPr>
              <a:t>a </a:t>
            </a:r>
            <a:r>
              <a:rPr dirty="0" sz="1450" spc="-10">
                <a:latin typeface="Times New Roman"/>
                <a:cs typeface="Times New Roman"/>
              </a:rPr>
              <a:t>cradle </a:t>
            </a:r>
            <a:r>
              <a:rPr dirty="0" sz="1450" spc="-5">
                <a:latin typeface="Times New Roman"/>
                <a:cs typeface="Times New Roman"/>
              </a:rPr>
              <a:t>of  </a:t>
            </a:r>
            <a:r>
              <a:rPr dirty="0" sz="1450" spc="-10">
                <a:latin typeface="Times New Roman"/>
                <a:cs typeface="Times New Roman"/>
              </a:rPr>
              <a:t>green velvet, </a:t>
            </a:r>
            <a:r>
              <a:rPr dirty="0" sz="1450" spc="-5">
                <a:latin typeface="Times New Roman"/>
                <a:cs typeface="Times New Roman"/>
              </a:rPr>
              <a:t>a </a:t>
            </a:r>
            <a:r>
              <a:rPr dirty="0" sz="1450" spc="-10">
                <a:latin typeface="Times New Roman"/>
                <a:cs typeface="Times New Roman"/>
              </a:rPr>
              <a:t>diamond </a:t>
            </a:r>
            <a:r>
              <a:rPr dirty="0" sz="1450" spc="-5">
                <a:latin typeface="Times New Roman"/>
                <a:cs typeface="Times New Roman"/>
              </a:rPr>
              <a:t>of </a:t>
            </a:r>
            <a:r>
              <a:rPr dirty="0" sz="1450" spc="-10">
                <a:latin typeface="Times New Roman"/>
                <a:cs typeface="Times New Roman"/>
              </a:rPr>
              <a:t>prodigious magnitude and </a:t>
            </a:r>
            <a:r>
              <a:rPr dirty="0" sz="1450" spc="-5">
                <a:latin typeface="Times New Roman"/>
                <a:cs typeface="Times New Roman"/>
              </a:rPr>
              <a:t>of </a:t>
            </a:r>
            <a:r>
              <a:rPr dirty="0" sz="1450" spc="-10">
                <a:latin typeface="Times New Roman"/>
                <a:cs typeface="Times New Roman"/>
              </a:rPr>
              <a:t>the finest </a:t>
            </a:r>
            <a:r>
              <a:rPr dirty="0" sz="1450" spc="-25">
                <a:latin typeface="Times New Roman"/>
                <a:cs typeface="Times New Roman"/>
              </a:rPr>
              <a:t>water. </a:t>
            </a:r>
            <a:r>
              <a:rPr dirty="0" sz="1450" spc="-10">
                <a:latin typeface="Times New Roman"/>
                <a:cs typeface="Times New Roman"/>
              </a:rPr>
              <a:t>It  was </a:t>
            </a:r>
            <a:r>
              <a:rPr dirty="0" sz="1450" spc="-5">
                <a:latin typeface="Times New Roman"/>
                <a:cs typeface="Times New Roman"/>
              </a:rPr>
              <a:t>of </a:t>
            </a:r>
            <a:r>
              <a:rPr dirty="0" sz="1450" spc="-10">
                <a:latin typeface="Times New Roman"/>
                <a:cs typeface="Times New Roman"/>
              </a:rPr>
              <a:t>the bigness </a:t>
            </a:r>
            <a:r>
              <a:rPr dirty="0" sz="1450" spc="-5">
                <a:latin typeface="Times New Roman"/>
                <a:cs typeface="Times New Roman"/>
              </a:rPr>
              <a:t>of a </a:t>
            </a:r>
            <a:r>
              <a:rPr dirty="0" sz="1450" spc="-10">
                <a:latin typeface="Times New Roman"/>
                <a:cs typeface="Times New Roman"/>
              </a:rPr>
              <a:t>duck's egg; beautifully shaped, and without </a:t>
            </a:r>
            <a:r>
              <a:rPr dirty="0" sz="1450" spc="-5">
                <a:latin typeface="Times New Roman"/>
                <a:cs typeface="Times New Roman"/>
              </a:rPr>
              <a:t>a </a:t>
            </a:r>
            <a:r>
              <a:rPr dirty="0" sz="1450" spc="-10">
                <a:latin typeface="Times New Roman"/>
                <a:cs typeface="Times New Roman"/>
              </a:rPr>
              <a:t>flaw; and  as the sun shone </a:t>
            </a:r>
            <a:r>
              <a:rPr dirty="0" sz="1450" spc="-5">
                <a:latin typeface="Times New Roman"/>
                <a:cs typeface="Times New Roman"/>
              </a:rPr>
              <a:t>upon </a:t>
            </a:r>
            <a:r>
              <a:rPr dirty="0" sz="1450" spc="-10">
                <a:latin typeface="Times New Roman"/>
                <a:cs typeface="Times New Roman"/>
              </a:rPr>
              <a:t>it, it gave forth </a:t>
            </a:r>
            <a:r>
              <a:rPr dirty="0" sz="1450" spc="-5">
                <a:latin typeface="Times New Roman"/>
                <a:cs typeface="Times New Roman"/>
              </a:rPr>
              <a:t>a </a:t>
            </a:r>
            <a:r>
              <a:rPr dirty="0" sz="1450" spc="-10">
                <a:latin typeface="Times New Roman"/>
                <a:cs typeface="Times New Roman"/>
              </a:rPr>
              <a:t>lustre like that </a:t>
            </a:r>
            <a:r>
              <a:rPr dirty="0" sz="1450" spc="-5">
                <a:latin typeface="Times New Roman"/>
                <a:cs typeface="Times New Roman"/>
              </a:rPr>
              <a:t>of </a:t>
            </a:r>
            <a:r>
              <a:rPr dirty="0" sz="1450" spc="-20">
                <a:latin typeface="Times New Roman"/>
                <a:cs typeface="Times New Roman"/>
              </a:rPr>
              <a:t>electricity, </a:t>
            </a:r>
            <a:r>
              <a:rPr dirty="0" sz="1450" spc="-10">
                <a:latin typeface="Times New Roman"/>
                <a:cs typeface="Times New Roman"/>
              </a:rPr>
              <a:t>and  seemed to burn in his hand with </a:t>
            </a:r>
            <a:r>
              <a:rPr dirty="0" sz="1450" spc="-5">
                <a:latin typeface="Times New Roman"/>
                <a:cs typeface="Times New Roman"/>
              </a:rPr>
              <a:t>a </a:t>
            </a:r>
            <a:r>
              <a:rPr dirty="0" sz="1450" spc="-10">
                <a:latin typeface="Times New Roman"/>
                <a:cs typeface="Times New Roman"/>
              </a:rPr>
              <a:t>thousand internal</a:t>
            </a:r>
            <a:r>
              <a:rPr dirty="0" sz="1450" spc="45">
                <a:latin typeface="Times New Roman"/>
                <a:cs typeface="Times New Roman"/>
              </a:rPr>
              <a:t> </a:t>
            </a:r>
            <a:r>
              <a:rPr dirty="0" sz="1450" spc="-10">
                <a:latin typeface="Times New Roman"/>
                <a:cs typeface="Times New Roman"/>
              </a:rPr>
              <a:t>fires.</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He knew little </a:t>
            </a:r>
            <a:r>
              <a:rPr dirty="0" sz="1450" spc="-5">
                <a:latin typeface="Times New Roman"/>
                <a:cs typeface="Times New Roman"/>
              </a:rPr>
              <a:t>of </a:t>
            </a:r>
            <a:r>
              <a:rPr dirty="0" sz="1450" spc="-10">
                <a:latin typeface="Times New Roman"/>
                <a:cs typeface="Times New Roman"/>
              </a:rPr>
              <a:t>precious stones; </a:t>
            </a:r>
            <a:r>
              <a:rPr dirty="0" sz="1450" spc="-5">
                <a:latin typeface="Times New Roman"/>
                <a:cs typeface="Times New Roman"/>
              </a:rPr>
              <a:t>but </a:t>
            </a:r>
            <a:r>
              <a:rPr dirty="0" sz="1450" spc="-10">
                <a:latin typeface="Times New Roman"/>
                <a:cs typeface="Times New Roman"/>
              </a:rPr>
              <a:t>the Rajah's Diamond was </a:t>
            </a:r>
            <a:r>
              <a:rPr dirty="0" sz="1450" spc="-5">
                <a:latin typeface="Times New Roman"/>
                <a:cs typeface="Times New Roman"/>
              </a:rPr>
              <a:t>a </a:t>
            </a:r>
            <a:r>
              <a:rPr dirty="0" sz="1450" spc="-10">
                <a:latin typeface="Times New Roman"/>
                <a:cs typeface="Times New Roman"/>
              </a:rPr>
              <a:t>wonder that  explained itself; </a:t>
            </a:r>
            <a:r>
              <a:rPr dirty="0" sz="1450" spc="-5">
                <a:latin typeface="Times New Roman"/>
                <a:cs typeface="Times New Roman"/>
              </a:rPr>
              <a:t>a </a:t>
            </a:r>
            <a:r>
              <a:rPr dirty="0" sz="1450" spc="-10">
                <a:latin typeface="Times New Roman"/>
                <a:cs typeface="Times New Roman"/>
              </a:rPr>
              <a:t>village child, if </a:t>
            </a:r>
            <a:r>
              <a:rPr dirty="0" sz="1450" spc="-5">
                <a:latin typeface="Times New Roman"/>
                <a:cs typeface="Times New Roman"/>
              </a:rPr>
              <a:t>he </a:t>
            </a:r>
            <a:r>
              <a:rPr dirty="0" sz="1450" spc="-10">
                <a:latin typeface="Times New Roman"/>
                <a:cs typeface="Times New Roman"/>
              </a:rPr>
              <a:t>found it, would run screaming for the  nearest cottage; and </a:t>
            </a:r>
            <a:r>
              <a:rPr dirty="0" sz="1450" spc="-5">
                <a:latin typeface="Times New Roman"/>
                <a:cs typeface="Times New Roman"/>
              </a:rPr>
              <a:t>a </a:t>
            </a:r>
            <a:r>
              <a:rPr dirty="0" sz="1450" spc="-10">
                <a:latin typeface="Times New Roman"/>
                <a:cs typeface="Times New Roman"/>
              </a:rPr>
              <a:t>savage would prostrate himself in adoration before so  imposing </a:t>
            </a:r>
            <a:r>
              <a:rPr dirty="0" sz="1450" spc="-5">
                <a:latin typeface="Times New Roman"/>
                <a:cs typeface="Times New Roman"/>
              </a:rPr>
              <a:t>a </a:t>
            </a:r>
            <a:r>
              <a:rPr dirty="0" sz="1450" spc="-10">
                <a:latin typeface="Times New Roman"/>
                <a:cs typeface="Times New Roman"/>
              </a:rPr>
              <a:t>fetish. The beauty </a:t>
            </a:r>
            <a:r>
              <a:rPr dirty="0" sz="1450" spc="-5">
                <a:latin typeface="Times New Roman"/>
                <a:cs typeface="Times New Roman"/>
              </a:rPr>
              <a:t>of </a:t>
            </a:r>
            <a:r>
              <a:rPr dirty="0" sz="1450" spc="-10">
                <a:latin typeface="Times New Roman"/>
                <a:cs typeface="Times New Roman"/>
              </a:rPr>
              <a:t>the stone flattered the </a:t>
            </a:r>
            <a:r>
              <a:rPr dirty="0" sz="1450" spc="-5">
                <a:latin typeface="Times New Roman"/>
                <a:cs typeface="Times New Roman"/>
              </a:rPr>
              <a:t>young </a:t>
            </a:r>
            <a:r>
              <a:rPr dirty="0" sz="1450" spc="-10">
                <a:latin typeface="Times New Roman"/>
                <a:cs typeface="Times New Roman"/>
              </a:rPr>
              <a:t>clergyman's  eyes; the </a:t>
            </a:r>
            <a:r>
              <a:rPr dirty="0" sz="1450" spc="-5">
                <a:latin typeface="Times New Roman"/>
                <a:cs typeface="Times New Roman"/>
              </a:rPr>
              <a:t>thought of </a:t>
            </a:r>
            <a:r>
              <a:rPr dirty="0" sz="1450" spc="-10">
                <a:latin typeface="Times New Roman"/>
                <a:cs typeface="Times New Roman"/>
              </a:rPr>
              <a:t>its incalculable value overpowered his intellect. He knew  that what </a:t>
            </a:r>
            <a:r>
              <a:rPr dirty="0" sz="1450" spc="-5">
                <a:latin typeface="Times New Roman"/>
                <a:cs typeface="Times New Roman"/>
              </a:rPr>
              <a:t>he </a:t>
            </a:r>
            <a:r>
              <a:rPr dirty="0" sz="1450" spc="-10">
                <a:latin typeface="Times New Roman"/>
                <a:cs typeface="Times New Roman"/>
              </a:rPr>
              <a:t>held in his hand was worth more than many years' purchase </a:t>
            </a:r>
            <a:r>
              <a:rPr dirty="0" sz="1450" spc="-5">
                <a:latin typeface="Times New Roman"/>
                <a:cs typeface="Times New Roman"/>
              </a:rPr>
              <a:t>of </a:t>
            </a:r>
            <a:r>
              <a:rPr dirty="0" sz="1450" spc="-10">
                <a:latin typeface="Times New Roman"/>
                <a:cs typeface="Times New Roman"/>
              </a:rPr>
              <a:t>an  archiepiscopal see; that it would build cathedrals more stately than Ely </a:t>
            </a:r>
            <a:r>
              <a:rPr dirty="0" sz="1450" spc="-5">
                <a:latin typeface="Times New Roman"/>
                <a:cs typeface="Times New Roman"/>
              </a:rPr>
              <a:t>or  </a:t>
            </a:r>
            <a:r>
              <a:rPr dirty="0" sz="1450" spc="-10">
                <a:latin typeface="Times New Roman"/>
                <a:cs typeface="Times New Roman"/>
              </a:rPr>
              <a:t>Cologne; that </a:t>
            </a:r>
            <a:r>
              <a:rPr dirty="0" sz="1450" spc="-5">
                <a:latin typeface="Times New Roman"/>
                <a:cs typeface="Times New Roman"/>
              </a:rPr>
              <a:t>he </a:t>
            </a:r>
            <a:r>
              <a:rPr dirty="0" sz="1450" spc="-10">
                <a:latin typeface="Times New Roman"/>
                <a:cs typeface="Times New Roman"/>
              </a:rPr>
              <a:t>who possessed it was set free for ever from the primal curse,  and might follow his own inclinations without concern </a:t>
            </a:r>
            <a:r>
              <a:rPr dirty="0" sz="1450" spc="-5">
                <a:latin typeface="Times New Roman"/>
                <a:cs typeface="Times New Roman"/>
              </a:rPr>
              <a:t>or </a:t>
            </a:r>
            <a:r>
              <a:rPr dirty="0" sz="1450" spc="-25">
                <a:latin typeface="Times New Roman"/>
                <a:cs typeface="Times New Roman"/>
              </a:rPr>
              <a:t>hurry, </a:t>
            </a:r>
            <a:r>
              <a:rPr dirty="0" sz="1450" spc="-10">
                <a:latin typeface="Times New Roman"/>
                <a:cs typeface="Times New Roman"/>
              </a:rPr>
              <a:t>without let </a:t>
            </a:r>
            <a:r>
              <a:rPr dirty="0" sz="1450" spc="-5">
                <a:latin typeface="Times New Roman"/>
                <a:cs typeface="Times New Roman"/>
              </a:rPr>
              <a:t>or  </a:t>
            </a:r>
            <a:r>
              <a:rPr dirty="0" sz="1450" spc="-10">
                <a:latin typeface="Times New Roman"/>
                <a:cs typeface="Times New Roman"/>
              </a:rPr>
              <a:t>hindrance. And as </a:t>
            </a:r>
            <a:r>
              <a:rPr dirty="0" sz="1450" spc="-5">
                <a:latin typeface="Times New Roman"/>
                <a:cs typeface="Times New Roman"/>
              </a:rPr>
              <a:t>he </a:t>
            </a:r>
            <a:r>
              <a:rPr dirty="0" sz="1450" spc="-10">
                <a:latin typeface="Times New Roman"/>
                <a:cs typeface="Times New Roman"/>
              </a:rPr>
              <a:t>suddenly turned it, the rays leaped forth again with  renewed </a:t>
            </a:r>
            <a:r>
              <a:rPr dirty="0" sz="1450" spc="-20">
                <a:latin typeface="Times New Roman"/>
                <a:cs typeface="Times New Roman"/>
              </a:rPr>
              <a:t>brilliancy, </a:t>
            </a:r>
            <a:r>
              <a:rPr dirty="0" sz="1450" spc="-10">
                <a:latin typeface="Times New Roman"/>
                <a:cs typeface="Times New Roman"/>
              </a:rPr>
              <a:t>and seemed to pierce his very</a:t>
            </a:r>
            <a:r>
              <a:rPr dirty="0" sz="1450" spc="4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Decisive actions are often taken in </a:t>
            </a:r>
            <a:r>
              <a:rPr dirty="0" sz="1450" spc="-5">
                <a:latin typeface="Times New Roman"/>
                <a:cs typeface="Times New Roman"/>
              </a:rPr>
              <a:t>a </a:t>
            </a:r>
            <a:r>
              <a:rPr dirty="0" sz="1450" spc="-10">
                <a:latin typeface="Times New Roman"/>
                <a:cs typeface="Times New Roman"/>
              </a:rPr>
              <a:t>moment and without any conscious  deliverance from the rational parts </a:t>
            </a:r>
            <a:r>
              <a:rPr dirty="0" sz="1450" spc="-5">
                <a:latin typeface="Times New Roman"/>
                <a:cs typeface="Times New Roman"/>
              </a:rPr>
              <a:t>of </a:t>
            </a:r>
            <a:r>
              <a:rPr dirty="0" sz="1450" spc="-10">
                <a:latin typeface="Times New Roman"/>
                <a:cs typeface="Times New Roman"/>
              </a:rPr>
              <a:t>man. So it was now with </a:t>
            </a:r>
            <a:r>
              <a:rPr dirty="0" sz="1450" spc="-35">
                <a:latin typeface="Times New Roman"/>
                <a:cs typeface="Times New Roman"/>
              </a:rPr>
              <a:t>Mr. </a:t>
            </a:r>
            <a:r>
              <a:rPr dirty="0" sz="1450" spc="-10">
                <a:latin typeface="Times New Roman"/>
                <a:cs typeface="Times New Roman"/>
              </a:rPr>
              <a:t>Rolles. He  glanced hurriedly </a:t>
            </a:r>
            <a:r>
              <a:rPr dirty="0" sz="1450" spc="-5">
                <a:latin typeface="Times New Roman"/>
                <a:cs typeface="Times New Roman"/>
              </a:rPr>
              <a:t>round; </a:t>
            </a:r>
            <a:r>
              <a:rPr dirty="0" sz="1450" spc="-10">
                <a:latin typeface="Times New Roman"/>
                <a:cs typeface="Times New Roman"/>
              </a:rPr>
              <a:t>beheld, like </a:t>
            </a:r>
            <a:r>
              <a:rPr dirty="0" sz="1450" spc="-35">
                <a:latin typeface="Times New Roman"/>
                <a:cs typeface="Times New Roman"/>
              </a:rPr>
              <a:t>Mr. </a:t>
            </a:r>
            <a:r>
              <a:rPr dirty="0" sz="1450" spc="-10">
                <a:latin typeface="Times New Roman"/>
                <a:cs typeface="Times New Roman"/>
              </a:rPr>
              <a:t>Raeburn before him, nothing </a:t>
            </a:r>
            <a:r>
              <a:rPr dirty="0" sz="1450" spc="-5">
                <a:latin typeface="Times New Roman"/>
                <a:cs typeface="Times New Roman"/>
              </a:rPr>
              <a:t>but </a:t>
            </a:r>
            <a:r>
              <a:rPr dirty="0" sz="1450" spc="-10">
                <a:latin typeface="Times New Roman"/>
                <a:cs typeface="Times New Roman"/>
              </a:rPr>
              <a:t>the  sunlit flower-garden, the tall tree-tops, and the house with blinded windows;  and in </a:t>
            </a:r>
            <a:r>
              <a:rPr dirty="0" sz="1450" spc="-5">
                <a:latin typeface="Times New Roman"/>
                <a:cs typeface="Times New Roman"/>
              </a:rPr>
              <a:t>a </a:t>
            </a:r>
            <a:r>
              <a:rPr dirty="0" sz="1450" spc="-10">
                <a:latin typeface="Times New Roman"/>
                <a:cs typeface="Times New Roman"/>
              </a:rPr>
              <a:t>trice </a:t>
            </a:r>
            <a:r>
              <a:rPr dirty="0" sz="1450" spc="-5">
                <a:latin typeface="Times New Roman"/>
                <a:cs typeface="Times New Roman"/>
              </a:rPr>
              <a:t>he </a:t>
            </a:r>
            <a:r>
              <a:rPr dirty="0" sz="1450" spc="-10">
                <a:latin typeface="Times New Roman"/>
                <a:cs typeface="Times New Roman"/>
              </a:rPr>
              <a:t>had shut the case, thrust it into his pocket, and was hastening  to his study with the speed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guilt.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The Reverend Simon Rolles had stolen the Rajah's</a:t>
            </a:r>
            <a:r>
              <a:rPr dirty="0" sz="1450" spc="35">
                <a:latin typeface="Times New Roman"/>
                <a:cs typeface="Times New Roman"/>
              </a:rPr>
              <a:t> </a:t>
            </a:r>
            <a:r>
              <a:rPr dirty="0" sz="1450" spc="-10">
                <a:latin typeface="Times New Roman"/>
                <a:cs typeface="Times New Roman"/>
              </a:rPr>
              <a:t>Diamond.</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Early in the afternoon the police arrived with Harry </a:t>
            </a:r>
            <a:r>
              <a:rPr dirty="0" sz="1450" spc="-20">
                <a:latin typeface="Times New Roman"/>
                <a:cs typeface="Times New Roman"/>
              </a:rPr>
              <a:t>Hartley. </a:t>
            </a:r>
            <a:r>
              <a:rPr dirty="0" sz="1450" spc="-10">
                <a:latin typeface="Times New Roman"/>
                <a:cs typeface="Times New Roman"/>
              </a:rPr>
              <a:t>The nurseryman,  who was beside himself with </a:t>
            </a:r>
            <a:r>
              <a:rPr dirty="0" sz="1450" spc="-15">
                <a:latin typeface="Times New Roman"/>
                <a:cs typeface="Times New Roman"/>
              </a:rPr>
              <a:t>terror, </a:t>
            </a:r>
            <a:r>
              <a:rPr dirty="0" sz="1450" spc="-10">
                <a:latin typeface="Times New Roman"/>
                <a:cs typeface="Times New Roman"/>
              </a:rPr>
              <a:t>readily discovered his hoard; and the  jewels were identified and inventoried in the presence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Secretary. </a:t>
            </a:r>
            <a:r>
              <a:rPr dirty="0" sz="1450" spc="-10">
                <a:latin typeface="Times New Roman"/>
                <a:cs typeface="Times New Roman"/>
              </a:rPr>
              <a:t>As for  </a:t>
            </a:r>
            <a:r>
              <a:rPr dirty="0" sz="1450" spc="-35">
                <a:latin typeface="Times New Roman"/>
                <a:cs typeface="Times New Roman"/>
              </a:rPr>
              <a:t>Mr. </a:t>
            </a:r>
            <a:r>
              <a:rPr dirty="0" sz="1450" spc="-10">
                <a:latin typeface="Times New Roman"/>
                <a:cs typeface="Times New Roman"/>
              </a:rPr>
              <a:t>Rolles, </a:t>
            </a:r>
            <a:r>
              <a:rPr dirty="0" sz="1450" spc="-5">
                <a:latin typeface="Times New Roman"/>
                <a:cs typeface="Times New Roman"/>
              </a:rPr>
              <a:t>he </a:t>
            </a:r>
            <a:r>
              <a:rPr dirty="0" sz="1450" spc="-10">
                <a:latin typeface="Times New Roman"/>
                <a:cs typeface="Times New Roman"/>
              </a:rPr>
              <a:t>showed himself in </a:t>
            </a:r>
            <a:r>
              <a:rPr dirty="0" sz="1450" spc="-5">
                <a:latin typeface="Times New Roman"/>
                <a:cs typeface="Times New Roman"/>
              </a:rPr>
              <a:t>a </a:t>
            </a:r>
            <a:r>
              <a:rPr dirty="0" sz="1450" spc="-10">
                <a:latin typeface="Times New Roman"/>
                <a:cs typeface="Times New Roman"/>
              </a:rPr>
              <a:t>most obliging </a:t>
            </a:r>
            <a:r>
              <a:rPr dirty="0" sz="1450" spc="-20">
                <a:latin typeface="Times New Roman"/>
                <a:cs typeface="Times New Roman"/>
              </a:rPr>
              <a:t>temper, </a:t>
            </a:r>
            <a:r>
              <a:rPr dirty="0" sz="1450" spc="-10">
                <a:latin typeface="Times New Roman"/>
                <a:cs typeface="Times New Roman"/>
              </a:rPr>
              <a:t>communicated what  </a:t>
            </a:r>
            <a:r>
              <a:rPr dirty="0" sz="1450" spc="-5">
                <a:latin typeface="Times New Roman"/>
                <a:cs typeface="Times New Roman"/>
              </a:rPr>
              <a:t>he </a:t>
            </a:r>
            <a:r>
              <a:rPr dirty="0" sz="1450" spc="-10">
                <a:latin typeface="Times New Roman"/>
                <a:cs typeface="Times New Roman"/>
              </a:rPr>
              <a:t>knew with freedom, and professed regret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do no </a:t>
            </a:r>
            <a:r>
              <a:rPr dirty="0" sz="1450" spc="-10">
                <a:latin typeface="Times New Roman"/>
                <a:cs typeface="Times New Roman"/>
              </a:rPr>
              <a:t>more to help  the </a:t>
            </a:r>
            <a:r>
              <a:rPr dirty="0" sz="1450" spc="-15">
                <a:latin typeface="Times New Roman"/>
                <a:cs typeface="Times New Roman"/>
              </a:rPr>
              <a:t>officers </a:t>
            </a:r>
            <a:r>
              <a:rPr dirty="0" sz="1450" spc="-10">
                <a:latin typeface="Times New Roman"/>
                <a:cs typeface="Times New Roman"/>
              </a:rPr>
              <a:t>in their</a:t>
            </a:r>
            <a:r>
              <a:rPr dirty="0" sz="1450" spc="10">
                <a:latin typeface="Times New Roman"/>
                <a:cs typeface="Times New Roman"/>
              </a:rPr>
              <a:t> </a:t>
            </a:r>
            <a:r>
              <a:rPr dirty="0" sz="1450" spc="-25">
                <a:latin typeface="Times New Roman"/>
                <a:cs typeface="Times New Roman"/>
              </a:rPr>
              <a:t>duty.</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"Still," </a:t>
            </a:r>
            <a:r>
              <a:rPr dirty="0" sz="1450" spc="-5">
                <a:latin typeface="Times New Roman"/>
                <a:cs typeface="Times New Roman"/>
              </a:rPr>
              <a:t>he </a:t>
            </a:r>
            <a:r>
              <a:rPr dirty="0" sz="1450" spc="-10">
                <a:latin typeface="Times New Roman"/>
                <a:cs typeface="Times New Roman"/>
              </a:rPr>
              <a:t>added, "I suppose </a:t>
            </a:r>
            <a:r>
              <a:rPr dirty="0" sz="1450" spc="-5">
                <a:latin typeface="Times New Roman"/>
                <a:cs typeface="Times New Roman"/>
              </a:rPr>
              <a:t>your </a:t>
            </a:r>
            <a:r>
              <a:rPr dirty="0" sz="1450" spc="-10">
                <a:latin typeface="Times New Roman"/>
                <a:cs typeface="Times New Roman"/>
              </a:rPr>
              <a:t>business is nearly at an</a:t>
            </a:r>
            <a:r>
              <a:rPr dirty="0" sz="1450" spc="50">
                <a:latin typeface="Times New Roman"/>
                <a:cs typeface="Times New Roman"/>
              </a:rPr>
              <a:t> </a:t>
            </a:r>
            <a:r>
              <a:rPr dirty="0" sz="1450" spc="-5">
                <a:latin typeface="Times New Roman"/>
                <a:cs typeface="Times New Roman"/>
              </a:rPr>
              <a:t>end."</a:t>
            </a:r>
            <a:endParaRPr sz="14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"By </a:t>
            </a:r>
            <a:r>
              <a:rPr dirty="0" sz="1450" spc="-5">
                <a:latin typeface="Times New Roman"/>
                <a:cs typeface="Times New Roman"/>
              </a:rPr>
              <a:t>no </a:t>
            </a:r>
            <a:r>
              <a:rPr dirty="0" sz="1450" spc="-10">
                <a:latin typeface="Times New Roman"/>
                <a:cs typeface="Times New Roman"/>
              </a:rPr>
              <a:t>means," replied the man from Scotland </a:t>
            </a:r>
            <a:r>
              <a:rPr dirty="0" sz="1450" spc="-40">
                <a:latin typeface="Times New Roman"/>
                <a:cs typeface="Times New Roman"/>
              </a:rPr>
              <a:t>Yard;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narrated the  second robbery </a:t>
            </a:r>
            <a:r>
              <a:rPr dirty="0" sz="1450" spc="-5">
                <a:latin typeface="Times New Roman"/>
                <a:cs typeface="Times New Roman"/>
              </a:rPr>
              <a:t>of </a:t>
            </a:r>
            <a:r>
              <a:rPr dirty="0" sz="1450" spc="-10">
                <a:latin typeface="Times New Roman"/>
                <a:cs typeface="Times New Roman"/>
              </a:rPr>
              <a:t>which Harry had been the immediate victim, and gave the  </a:t>
            </a:r>
            <a:r>
              <a:rPr dirty="0" sz="1450" spc="-5">
                <a:latin typeface="Times New Roman"/>
                <a:cs typeface="Times New Roman"/>
              </a:rPr>
              <a:t>young </a:t>
            </a:r>
            <a:r>
              <a:rPr dirty="0" sz="1450" spc="-15">
                <a:latin typeface="Times New Roman"/>
                <a:cs typeface="Times New Roman"/>
              </a:rPr>
              <a:t>clergyman </a:t>
            </a:r>
            <a:r>
              <a:rPr dirty="0" sz="1450" spc="-5">
                <a:latin typeface="Times New Roman"/>
                <a:cs typeface="Times New Roman"/>
              </a:rPr>
              <a:t>a </a:t>
            </a:r>
            <a:r>
              <a:rPr dirty="0" sz="1450" spc="-10">
                <a:latin typeface="Times New Roman"/>
                <a:cs typeface="Times New Roman"/>
              </a:rPr>
              <a:t>description </a:t>
            </a:r>
            <a:r>
              <a:rPr dirty="0" sz="1450" spc="-5">
                <a:latin typeface="Times New Roman"/>
                <a:cs typeface="Times New Roman"/>
              </a:rPr>
              <a:t>of </a:t>
            </a:r>
            <a:r>
              <a:rPr dirty="0" sz="1450" spc="-10">
                <a:latin typeface="Times New Roman"/>
                <a:cs typeface="Times New Roman"/>
              </a:rPr>
              <a:t>the more important jewels that were still </a:t>
            </a:r>
            <a:r>
              <a:rPr dirty="0" sz="1450" spc="-5">
                <a:latin typeface="Times New Roman"/>
                <a:cs typeface="Times New Roman"/>
              </a:rPr>
              <a:t>not  found, </a:t>
            </a:r>
            <a:r>
              <a:rPr dirty="0" sz="1450" spc="-10">
                <a:latin typeface="Times New Roman"/>
                <a:cs typeface="Times New Roman"/>
              </a:rPr>
              <a:t>dilating particularly </a:t>
            </a:r>
            <a:r>
              <a:rPr dirty="0" sz="1450" spc="-5">
                <a:latin typeface="Times New Roman"/>
                <a:cs typeface="Times New Roman"/>
              </a:rPr>
              <a:t>on </a:t>
            </a:r>
            <a:r>
              <a:rPr dirty="0" sz="1450" spc="-10">
                <a:latin typeface="Times New Roman"/>
                <a:cs typeface="Times New Roman"/>
              </a:rPr>
              <a:t>the Rajah's</a:t>
            </a:r>
            <a:r>
              <a:rPr dirty="0" sz="1450" spc="10">
                <a:latin typeface="Times New Roman"/>
                <a:cs typeface="Times New Roman"/>
              </a:rPr>
              <a:t> </a:t>
            </a:r>
            <a:r>
              <a:rPr dirty="0" sz="1450" spc="-10">
                <a:latin typeface="Times New Roman"/>
                <a:cs typeface="Times New Roman"/>
              </a:rPr>
              <a:t>Diamond.</a:t>
            </a:r>
            <a:endParaRPr sz="1450">
              <a:latin typeface="Times New Roman"/>
              <a:cs typeface="Times New Roman"/>
            </a:endParaRPr>
          </a:p>
          <a:p>
            <a:pPr algn="just" marL="12700" marR="2117090">
              <a:lnSpc>
                <a:spcPts val="2590"/>
              </a:lnSpc>
              <a:spcBef>
                <a:spcPts val="170"/>
              </a:spcBef>
            </a:pP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worth </a:t>
            </a:r>
            <a:r>
              <a:rPr dirty="0" sz="1450" spc="-5">
                <a:latin typeface="Times New Roman"/>
                <a:cs typeface="Times New Roman"/>
              </a:rPr>
              <a:t>a </a:t>
            </a:r>
            <a:r>
              <a:rPr dirty="0" sz="1450" spc="-10">
                <a:latin typeface="Times New Roman"/>
                <a:cs typeface="Times New Roman"/>
              </a:rPr>
              <a:t>fortune," observed </a:t>
            </a:r>
            <a:r>
              <a:rPr dirty="0" sz="1450" spc="-35">
                <a:latin typeface="Times New Roman"/>
                <a:cs typeface="Times New Roman"/>
              </a:rPr>
              <a:t>Mr. </a:t>
            </a:r>
            <a:r>
              <a:rPr dirty="0" sz="1450" spc="-10">
                <a:latin typeface="Times New Roman"/>
                <a:cs typeface="Times New Roman"/>
              </a:rPr>
              <a:t>Rolles.  </a:t>
            </a:r>
            <a:r>
              <a:rPr dirty="0" sz="1450" spc="-35">
                <a:latin typeface="Times New Roman"/>
                <a:cs typeface="Times New Roman"/>
              </a:rPr>
              <a:t>"Ten </a:t>
            </a:r>
            <a:r>
              <a:rPr dirty="0" sz="1450" spc="-10">
                <a:latin typeface="Times New Roman"/>
                <a:cs typeface="Times New Roman"/>
              </a:rPr>
              <a:t>fortunes </a:t>
            </a:r>
            <a:r>
              <a:rPr dirty="0" sz="1450" spc="-5">
                <a:latin typeface="Times New Roman"/>
                <a:cs typeface="Times New Roman"/>
              </a:rPr>
              <a:t>- </a:t>
            </a:r>
            <a:r>
              <a:rPr dirty="0" sz="1450" spc="-10">
                <a:latin typeface="Times New Roman"/>
                <a:cs typeface="Times New Roman"/>
              </a:rPr>
              <a:t>twenty fortunes," cried the</a:t>
            </a:r>
            <a:r>
              <a:rPr dirty="0" sz="1450" spc="90">
                <a:latin typeface="Times New Roman"/>
                <a:cs typeface="Times New Roman"/>
              </a:rPr>
              <a:t> </a:t>
            </a:r>
            <a:r>
              <a:rPr dirty="0" sz="1450" spc="-25">
                <a:latin typeface="Times New Roman"/>
                <a:cs typeface="Times New Roman"/>
              </a:rPr>
              <a:t>officer.</a:t>
            </a:r>
            <a:endParaRPr sz="1450">
              <a:latin typeface="Times New Roman"/>
              <a:cs typeface="Times New Roman"/>
            </a:endParaRPr>
          </a:p>
          <a:p>
            <a:pPr algn="just" marL="12700" marR="5715">
              <a:lnSpc>
                <a:spcPts val="1730"/>
              </a:lnSpc>
              <a:spcBef>
                <a:spcPts val="695"/>
              </a:spcBef>
            </a:pPr>
            <a:r>
              <a:rPr dirty="0" sz="1450" spc="-10">
                <a:latin typeface="Times New Roman"/>
                <a:cs typeface="Times New Roman"/>
              </a:rPr>
              <a:t>"The more it is worth," remarked Simon </a:t>
            </a:r>
            <a:r>
              <a:rPr dirty="0" sz="1450" spc="-20">
                <a:latin typeface="Times New Roman"/>
                <a:cs typeface="Times New Roman"/>
              </a:rPr>
              <a:t>shrewdly, </a:t>
            </a:r>
            <a:r>
              <a:rPr dirty="0" sz="1450" spc="-10">
                <a:latin typeface="Times New Roman"/>
                <a:cs typeface="Times New Roman"/>
              </a:rPr>
              <a:t>"the more difficult it must  </a:t>
            </a:r>
            <a:r>
              <a:rPr dirty="0" sz="1450" spc="-5">
                <a:latin typeface="Times New Roman"/>
                <a:cs typeface="Times New Roman"/>
              </a:rPr>
              <a:t>be </a:t>
            </a:r>
            <a:r>
              <a:rPr dirty="0" sz="1450" spc="-10">
                <a:latin typeface="Times New Roman"/>
                <a:cs typeface="Times New Roman"/>
              </a:rPr>
              <a:t>to sell. Such </a:t>
            </a:r>
            <a:r>
              <a:rPr dirty="0" sz="1450" spc="-5">
                <a:latin typeface="Times New Roman"/>
                <a:cs typeface="Times New Roman"/>
              </a:rPr>
              <a:t>a </a:t>
            </a:r>
            <a:r>
              <a:rPr dirty="0" sz="1450" spc="-10">
                <a:latin typeface="Times New Roman"/>
                <a:cs typeface="Times New Roman"/>
              </a:rPr>
              <a:t>thing has </a:t>
            </a:r>
            <a:r>
              <a:rPr dirty="0" sz="1450" spc="-5">
                <a:latin typeface="Times New Roman"/>
                <a:cs typeface="Times New Roman"/>
              </a:rPr>
              <a:t>a </a:t>
            </a:r>
            <a:r>
              <a:rPr dirty="0" sz="1450" spc="-10">
                <a:latin typeface="Times New Roman"/>
                <a:cs typeface="Times New Roman"/>
              </a:rPr>
              <a:t>physiognomy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disguised, and </a:t>
            </a:r>
            <a:r>
              <a:rPr dirty="0" sz="1450" spc="-5">
                <a:latin typeface="Times New Roman"/>
                <a:cs typeface="Times New Roman"/>
              </a:rPr>
              <a:t>I </a:t>
            </a:r>
            <a:r>
              <a:rPr dirty="0" sz="1450" spc="-10">
                <a:latin typeface="Times New Roman"/>
                <a:cs typeface="Times New Roman"/>
              </a:rPr>
              <a:t>should  fancy </a:t>
            </a:r>
            <a:r>
              <a:rPr dirty="0" sz="1450" spc="-5">
                <a:latin typeface="Times New Roman"/>
                <a:cs typeface="Times New Roman"/>
              </a:rPr>
              <a:t>a </a:t>
            </a:r>
            <a:r>
              <a:rPr dirty="0" sz="1450" spc="-10">
                <a:latin typeface="Times New Roman"/>
                <a:cs typeface="Times New Roman"/>
              </a:rPr>
              <a:t>man might as easily negotiate St. Paul's</a:t>
            </a:r>
            <a:r>
              <a:rPr dirty="0" sz="1450" spc="40">
                <a:latin typeface="Times New Roman"/>
                <a:cs typeface="Times New Roman"/>
              </a:rPr>
              <a:t> </a:t>
            </a:r>
            <a:r>
              <a:rPr dirty="0" sz="1450" spc="-10">
                <a:latin typeface="Times New Roman"/>
                <a:cs typeface="Times New Roman"/>
              </a:rPr>
              <a:t>Cathedral."</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"Oh, truly!" said the </a:t>
            </a:r>
            <a:r>
              <a:rPr dirty="0" sz="1450" spc="-15">
                <a:latin typeface="Times New Roman"/>
                <a:cs typeface="Times New Roman"/>
              </a:rPr>
              <a:t>officer; </a:t>
            </a:r>
            <a:r>
              <a:rPr dirty="0" sz="1450" spc="-10">
                <a:latin typeface="Times New Roman"/>
                <a:cs typeface="Times New Roman"/>
              </a:rPr>
              <a:t>"but if the thief </a:t>
            </a:r>
            <a:r>
              <a:rPr dirty="0" sz="1450" spc="-5">
                <a:latin typeface="Times New Roman"/>
                <a:cs typeface="Times New Roman"/>
              </a:rPr>
              <a:t>be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any intelligence, </a:t>
            </a:r>
            <a:r>
              <a:rPr dirty="0" sz="1450" spc="-5">
                <a:latin typeface="Times New Roman"/>
                <a:cs typeface="Times New Roman"/>
              </a:rPr>
              <a:t>he  </a:t>
            </a:r>
            <a:r>
              <a:rPr dirty="0" sz="1450" spc="-10">
                <a:latin typeface="Times New Roman"/>
                <a:cs typeface="Times New Roman"/>
              </a:rPr>
              <a:t>will cut it into three </a:t>
            </a:r>
            <a:r>
              <a:rPr dirty="0" sz="1450" spc="-5">
                <a:latin typeface="Times New Roman"/>
                <a:cs typeface="Times New Roman"/>
              </a:rPr>
              <a:t>or </a:t>
            </a:r>
            <a:r>
              <a:rPr dirty="0" sz="1450" spc="-20">
                <a:latin typeface="Times New Roman"/>
                <a:cs typeface="Times New Roman"/>
              </a:rPr>
              <a:t>four, </a:t>
            </a:r>
            <a:r>
              <a:rPr dirty="0" sz="1450" spc="-10">
                <a:latin typeface="Times New Roman"/>
                <a:cs typeface="Times New Roman"/>
              </a:rPr>
              <a:t>and there will </a:t>
            </a:r>
            <a:r>
              <a:rPr dirty="0" sz="1450" spc="-5">
                <a:latin typeface="Times New Roman"/>
                <a:cs typeface="Times New Roman"/>
              </a:rPr>
              <a:t>be </a:t>
            </a:r>
            <a:r>
              <a:rPr dirty="0" sz="1450" spc="-10">
                <a:latin typeface="Times New Roman"/>
                <a:cs typeface="Times New Roman"/>
              </a:rPr>
              <a:t>still enough to make him</a:t>
            </a:r>
            <a:r>
              <a:rPr dirty="0" sz="1450" spc="165">
                <a:latin typeface="Times New Roman"/>
                <a:cs typeface="Times New Roman"/>
              </a:rPr>
              <a:t> </a:t>
            </a:r>
            <a:r>
              <a:rPr dirty="0" sz="1450" spc="-10">
                <a:latin typeface="Times New Roman"/>
                <a:cs typeface="Times New Roman"/>
              </a:rPr>
              <a:t>rich."</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said the clergyman. </a:t>
            </a: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cannot imagine how much </a:t>
            </a:r>
            <a:r>
              <a:rPr dirty="0" sz="1450" spc="-5">
                <a:latin typeface="Times New Roman"/>
                <a:cs typeface="Times New Roman"/>
              </a:rPr>
              <a:t>your  </a:t>
            </a:r>
            <a:r>
              <a:rPr dirty="0" sz="1450" spc="-10">
                <a:latin typeface="Times New Roman"/>
                <a:cs typeface="Times New Roman"/>
              </a:rPr>
              <a:t>conversation interests</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3335">
              <a:lnSpc>
                <a:spcPts val="1730"/>
              </a:lnSpc>
              <a:spcBef>
                <a:spcPts val="860"/>
              </a:spcBef>
            </a:pPr>
            <a:r>
              <a:rPr dirty="0" sz="1450" spc="-10">
                <a:latin typeface="Times New Roman"/>
                <a:cs typeface="Times New Roman"/>
              </a:rPr>
              <a:t>Whereupon the functionary admitted that they knew many strange things in  his profession, and immediately after took his</a:t>
            </a:r>
            <a:r>
              <a:rPr dirty="0" sz="1450" spc="30">
                <a:latin typeface="Times New Roman"/>
                <a:cs typeface="Times New Roman"/>
              </a:rPr>
              <a:t> </a:t>
            </a:r>
            <a:r>
              <a:rPr dirty="0" sz="1450" spc="-10">
                <a:latin typeface="Times New Roman"/>
                <a:cs typeface="Times New Roman"/>
              </a:rPr>
              <a:t>leave.</a:t>
            </a:r>
            <a:endParaRPr sz="1450">
              <a:latin typeface="Times New Roman"/>
              <a:cs typeface="Times New Roman"/>
            </a:endParaRPr>
          </a:p>
          <a:p>
            <a:pPr algn="just" marL="12700" marR="5080">
              <a:lnSpc>
                <a:spcPts val="1730"/>
              </a:lnSpc>
              <a:spcBef>
                <a:spcPts val="860"/>
              </a:spcBef>
            </a:pPr>
            <a:r>
              <a:rPr dirty="0" sz="1450" spc="-35">
                <a:latin typeface="Times New Roman"/>
                <a:cs typeface="Times New Roman"/>
              </a:rPr>
              <a:t>Mr. </a:t>
            </a:r>
            <a:r>
              <a:rPr dirty="0" sz="1450" spc="-10">
                <a:latin typeface="Times New Roman"/>
                <a:cs typeface="Times New Roman"/>
              </a:rPr>
              <a:t>Rolles regained his apartment. It seemed smaller and barer than usual; the  materials for his great work had never presented so little interest; and </a:t>
            </a:r>
            <a:r>
              <a:rPr dirty="0" sz="1450" spc="-5">
                <a:latin typeface="Times New Roman"/>
                <a:cs typeface="Times New Roman"/>
              </a:rPr>
              <a:t>he  </a:t>
            </a:r>
            <a:r>
              <a:rPr dirty="0" sz="1450" spc="-10">
                <a:latin typeface="Times New Roman"/>
                <a:cs typeface="Times New Roman"/>
              </a:rPr>
              <a:t>looked </a:t>
            </a:r>
            <a:r>
              <a:rPr dirty="0" sz="1450" spc="-5">
                <a:latin typeface="Times New Roman"/>
                <a:cs typeface="Times New Roman"/>
              </a:rPr>
              <a:t>upon </a:t>
            </a:r>
            <a:r>
              <a:rPr dirty="0" sz="1450" spc="-10">
                <a:latin typeface="Times New Roman"/>
                <a:cs typeface="Times New Roman"/>
              </a:rPr>
              <a:t>his library with the eye </a:t>
            </a:r>
            <a:r>
              <a:rPr dirty="0" sz="1450" spc="-5">
                <a:latin typeface="Times New Roman"/>
                <a:cs typeface="Times New Roman"/>
              </a:rPr>
              <a:t>of </a:t>
            </a:r>
            <a:r>
              <a:rPr dirty="0" sz="1450" spc="-10">
                <a:latin typeface="Times New Roman"/>
                <a:cs typeface="Times New Roman"/>
              </a:rPr>
              <a:t>scorn. He took down, volume </a:t>
            </a:r>
            <a:r>
              <a:rPr dirty="0" sz="1450" spc="-5">
                <a:latin typeface="Times New Roman"/>
                <a:cs typeface="Times New Roman"/>
              </a:rPr>
              <a:t>by  </a:t>
            </a:r>
            <a:r>
              <a:rPr dirty="0" sz="1450" spc="-10">
                <a:latin typeface="Times New Roman"/>
                <a:cs typeface="Times New Roman"/>
              </a:rPr>
              <a:t>volume, several Fathers </a:t>
            </a:r>
            <a:r>
              <a:rPr dirty="0" sz="1450" spc="-5">
                <a:latin typeface="Times New Roman"/>
                <a:cs typeface="Times New Roman"/>
              </a:rPr>
              <a:t>of </a:t>
            </a:r>
            <a:r>
              <a:rPr dirty="0" sz="1450" spc="-10">
                <a:latin typeface="Times New Roman"/>
                <a:cs typeface="Times New Roman"/>
              </a:rPr>
              <a:t>the Church, and glanced them through; </a:t>
            </a:r>
            <a:r>
              <a:rPr dirty="0" sz="1450" spc="-5">
                <a:latin typeface="Times New Roman"/>
                <a:cs typeface="Times New Roman"/>
              </a:rPr>
              <a:t>but </a:t>
            </a:r>
            <a:r>
              <a:rPr dirty="0" sz="1450" spc="-10">
                <a:latin typeface="Times New Roman"/>
                <a:cs typeface="Times New Roman"/>
              </a:rPr>
              <a:t>they  contained nothing to his</a:t>
            </a:r>
            <a:r>
              <a:rPr dirty="0" sz="1450" spc="10">
                <a:latin typeface="Times New Roman"/>
                <a:cs typeface="Times New Roman"/>
              </a:rPr>
              <a:t> </a:t>
            </a:r>
            <a:r>
              <a:rPr dirty="0" sz="1450" spc="-10">
                <a:latin typeface="Times New Roman"/>
                <a:cs typeface="Times New Roman"/>
              </a:rPr>
              <a:t>purpose.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"These old gentlemen," </a:t>
            </a:r>
            <a:r>
              <a:rPr dirty="0" sz="1450" spc="-5">
                <a:latin typeface="Times New Roman"/>
                <a:cs typeface="Times New Roman"/>
              </a:rPr>
              <a:t>thought </a:t>
            </a:r>
            <a:r>
              <a:rPr dirty="0" sz="1450" spc="-10">
                <a:latin typeface="Times New Roman"/>
                <a:cs typeface="Times New Roman"/>
              </a:rPr>
              <a:t>he, "are </a:t>
            </a:r>
            <a:r>
              <a:rPr dirty="0" sz="1450" spc="-5">
                <a:latin typeface="Times New Roman"/>
                <a:cs typeface="Times New Roman"/>
              </a:rPr>
              <a:t>no doubt </a:t>
            </a:r>
            <a:r>
              <a:rPr dirty="0" sz="1450" spc="-10">
                <a:latin typeface="Times New Roman"/>
                <a:cs typeface="Times New Roman"/>
              </a:rPr>
              <a:t>very valuable writers, </a:t>
            </a:r>
            <a:r>
              <a:rPr dirty="0" sz="1450" spc="-5">
                <a:latin typeface="Times New Roman"/>
                <a:cs typeface="Times New Roman"/>
              </a:rPr>
              <a:t>but  </a:t>
            </a:r>
            <a:r>
              <a:rPr dirty="0" sz="1450" spc="-10">
                <a:latin typeface="Times New Roman"/>
                <a:cs typeface="Times New Roman"/>
              </a:rPr>
              <a:t>they seem to me conspicuously ignorant </a:t>
            </a:r>
            <a:r>
              <a:rPr dirty="0" sz="1450" spc="-5">
                <a:latin typeface="Times New Roman"/>
                <a:cs typeface="Times New Roman"/>
              </a:rPr>
              <a:t>of </a:t>
            </a:r>
            <a:r>
              <a:rPr dirty="0" sz="1450" spc="-10">
                <a:latin typeface="Times New Roman"/>
                <a:cs typeface="Times New Roman"/>
              </a:rPr>
              <a:t>life. Here am I, with learning  enough to </a:t>
            </a:r>
            <a:r>
              <a:rPr dirty="0" sz="1450" spc="-5">
                <a:latin typeface="Times New Roman"/>
                <a:cs typeface="Times New Roman"/>
              </a:rPr>
              <a:t>be a </a:t>
            </a:r>
            <a:r>
              <a:rPr dirty="0" sz="1450" spc="-10">
                <a:latin typeface="Times New Roman"/>
                <a:cs typeface="Times New Roman"/>
              </a:rPr>
              <a:t>Bishop, and </a:t>
            </a:r>
            <a:r>
              <a:rPr dirty="0" sz="1450" spc="-5">
                <a:latin typeface="Times New Roman"/>
                <a:cs typeface="Times New Roman"/>
              </a:rPr>
              <a:t>I </a:t>
            </a:r>
            <a:r>
              <a:rPr dirty="0" sz="1450" spc="-10">
                <a:latin typeface="Times New Roman"/>
                <a:cs typeface="Times New Roman"/>
              </a:rPr>
              <a:t>positively </a:t>
            </a:r>
            <a:r>
              <a:rPr dirty="0" sz="1450" spc="-5">
                <a:latin typeface="Times New Roman"/>
                <a:cs typeface="Times New Roman"/>
              </a:rPr>
              <a:t>do not </a:t>
            </a:r>
            <a:r>
              <a:rPr dirty="0" sz="1450" spc="-10">
                <a:latin typeface="Times New Roman"/>
                <a:cs typeface="Times New Roman"/>
              </a:rPr>
              <a:t>know how to dispose </a:t>
            </a:r>
            <a:r>
              <a:rPr dirty="0" sz="1450" spc="-5">
                <a:latin typeface="Times New Roman"/>
                <a:cs typeface="Times New Roman"/>
              </a:rPr>
              <a:t>of a </a:t>
            </a:r>
            <a:r>
              <a:rPr dirty="0" sz="1450" spc="-10">
                <a:latin typeface="Times New Roman"/>
                <a:cs typeface="Times New Roman"/>
              </a:rPr>
              <a:t>stolen  diamond. </a:t>
            </a:r>
            <a:r>
              <a:rPr dirty="0" sz="1450" spc="-5">
                <a:latin typeface="Times New Roman"/>
                <a:cs typeface="Times New Roman"/>
              </a:rPr>
              <a:t>I </a:t>
            </a:r>
            <a:r>
              <a:rPr dirty="0" sz="1450" spc="-10">
                <a:latin typeface="Times New Roman"/>
                <a:cs typeface="Times New Roman"/>
              </a:rPr>
              <a:t>glean </a:t>
            </a:r>
            <a:r>
              <a:rPr dirty="0" sz="1450" spc="-5">
                <a:latin typeface="Times New Roman"/>
                <a:cs typeface="Times New Roman"/>
              </a:rPr>
              <a:t>a hint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common policeman, and, with all my folios, </a:t>
            </a:r>
            <a:r>
              <a:rPr dirty="0" sz="1450" spc="-5">
                <a:latin typeface="Times New Roman"/>
                <a:cs typeface="Times New Roman"/>
              </a:rPr>
              <a:t>I  </a:t>
            </a:r>
            <a:r>
              <a:rPr dirty="0" sz="1450" spc="-10">
                <a:latin typeface="Times New Roman"/>
                <a:cs typeface="Times New Roman"/>
              </a:rPr>
              <a:t>cannot so much as </a:t>
            </a:r>
            <a:r>
              <a:rPr dirty="0" sz="1450" spc="-5">
                <a:latin typeface="Times New Roman"/>
                <a:cs typeface="Times New Roman"/>
              </a:rPr>
              <a:t>put </a:t>
            </a:r>
            <a:r>
              <a:rPr dirty="0" sz="1450" spc="-10">
                <a:latin typeface="Times New Roman"/>
                <a:cs typeface="Times New Roman"/>
              </a:rPr>
              <a:t>it into execution. This inspires me with very low ideas  </a:t>
            </a:r>
            <a:r>
              <a:rPr dirty="0" sz="1450" spc="-5">
                <a:latin typeface="Times New Roman"/>
                <a:cs typeface="Times New Roman"/>
              </a:rPr>
              <a:t>of </a:t>
            </a:r>
            <a:r>
              <a:rPr dirty="0" sz="1450" spc="-10">
                <a:latin typeface="Times New Roman"/>
                <a:cs typeface="Times New Roman"/>
              </a:rPr>
              <a:t>University training."</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Herewith </a:t>
            </a:r>
            <a:r>
              <a:rPr dirty="0" sz="1450" spc="-5">
                <a:latin typeface="Times New Roman"/>
                <a:cs typeface="Times New Roman"/>
              </a:rPr>
              <a:t>he </a:t>
            </a:r>
            <a:r>
              <a:rPr dirty="0" sz="1450" spc="-10">
                <a:latin typeface="Times New Roman"/>
                <a:cs typeface="Times New Roman"/>
              </a:rPr>
              <a:t>kicked over his book-shelf and, putting </a:t>
            </a:r>
            <a:r>
              <a:rPr dirty="0" sz="1450" spc="-5">
                <a:latin typeface="Times New Roman"/>
                <a:cs typeface="Times New Roman"/>
              </a:rPr>
              <a:t>on </a:t>
            </a:r>
            <a:r>
              <a:rPr dirty="0" sz="1450" spc="-10">
                <a:latin typeface="Times New Roman"/>
                <a:cs typeface="Times New Roman"/>
              </a:rPr>
              <a:t>his hat, hastened from  the house to the club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20">
                <a:latin typeface="Times New Roman"/>
                <a:cs typeface="Times New Roman"/>
              </a:rPr>
              <a:t>member. </a:t>
            </a:r>
            <a:r>
              <a:rPr dirty="0" sz="1450" spc="-10">
                <a:latin typeface="Times New Roman"/>
                <a:cs typeface="Times New Roman"/>
              </a:rPr>
              <a:t>In such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mundane  resort </a:t>
            </a:r>
            <a:r>
              <a:rPr dirty="0" sz="1450" spc="-5">
                <a:latin typeface="Times New Roman"/>
                <a:cs typeface="Times New Roman"/>
              </a:rPr>
              <a:t>he </a:t>
            </a:r>
            <a:r>
              <a:rPr dirty="0" sz="1450" spc="-10">
                <a:latin typeface="Times New Roman"/>
                <a:cs typeface="Times New Roman"/>
              </a:rPr>
              <a:t>hoped to find some man </a:t>
            </a:r>
            <a:r>
              <a:rPr dirty="0" sz="1450" spc="-5">
                <a:latin typeface="Times New Roman"/>
                <a:cs typeface="Times New Roman"/>
              </a:rPr>
              <a:t>of good </a:t>
            </a:r>
            <a:r>
              <a:rPr dirty="0" sz="1450" spc="-10">
                <a:latin typeface="Times New Roman"/>
                <a:cs typeface="Times New Roman"/>
              </a:rPr>
              <a:t>counsel and </a:t>
            </a:r>
            <a:r>
              <a:rPr dirty="0" sz="1450" spc="-5">
                <a:latin typeface="Times New Roman"/>
                <a:cs typeface="Times New Roman"/>
              </a:rPr>
              <a:t>a </a:t>
            </a:r>
            <a:r>
              <a:rPr dirty="0" sz="1450" spc="-10">
                <a:latin typeface="Times New Roman"/>
                <a:cs typeface="Times New Roman"/>
              </a:rPr>
              <a:t>shrewd experience in  life. In the reading-room </a:t>
            </a:r>
            <a:r>
              <a:rPr dirty="0" sz="1450" spc="-5">
                <a:latin typeface="Times New Roman"/>
                <a:cs typeface="Times New Roman"/>
              </a:rPr>
              <a:t>he </a:t>
            </a:r>
            <a:r>
              <a:rPr dirty="0" sz="1450" spc="-10">
                <a:latin typeface="Times New Roman"/>
                <a:cs typeface="Times New Roman"/>
              </a:rPr>
              <a:t>saw many </a:t>
            </a:r>
            <a:r>
              <a:rPr dirty="0" sz="1450" spc="-5">
                <a:latin typeface="Times New Roman"/>
                <a:cs typeface="Times New Roman"/>
              </a:rPr>
              <a:t>of </a:t>
            </a:r>
            <a:r>
              <a:rPr dirty="0" sz="1450" spc="-10">
                <a:latin typeface="Times New Roman"/>
                <a:cs typeface="Times New Roman"/>
              </a:rPr>
              <a:t>the country </a:t>
            </a:r>
            <a:r>
              <a:rPr dirty="0" sz="1450" spc="-15">
                <a:latin typeface="Times New Roman"/>
                <a:cs typeface="Times New Roman"/>
              </a:rPr>
              <a:t>clergy </a:t>
            </a:r>
            <a:r>
              <a:rPr dirty="0" sz="1450" spc="-10">
                <a:latin typeface="Times New Roman"/>
                <a:cs typeface="Times New Roman"/>
              </a:rPr>
              <a:t>and an  Archdeacon; there were three journalists and </a:t>
            </a:r>
            <a:r>
              <a:rPr dirty="0" sz="1450" spc="-5">
                <a:latin typeface="Times New Roman"/>
                <a:cs typeface="Times New Roman"/>
              </a:rPr>
              <a:t>a </a:t>
            </a:r>
            <a:r>
              <a:rPr dirty="0" sz="1450" spc="-10">
                <a:latin typeface="Times New Roman"/>
                <a:cs typeface="Times New Roman"/>
              </a:rPr>
              <a:t>writer </a:t>
            </a:r>
            <a:r>
              <a:rPr dirty="0" sz="1450" spc="-5">
                <a:latin typeface="Times New Roman"/>
                <a:cs typeface="Times New Roman"/>
              </a:rPr>
              <a:t>upon </a:t>
            </a:r>
            <a:r>
              <a:rPr dirty="0" sz="1450" spc="-10">
                <a:latin typeface="Times New Roman"/>
                <a:cs typeface="Times New Roman"/>
              </a:rPr>
              <a:t>the Higher  Metaphysic, playing </a:t>
            </a:r>
            <a:r>
              <a:rPr dirty="0" sz="1450" spc="-5">
                <a:latin typeface="Times New Roman"/>
                <a:cs typeface="Times New Roman"/>
              </a:rPr>
              <a:t>pool; </a:t>
            </a:r>
            <a:r>
              <a:rPr dirty="0" sz="1450" spc="-10">
                <a:latin typeface="Times New Roman"/>
                <a:cs typeface="Times New Roman"/>
              </a:rPr>
              <a:t>and at dinner only the </a:t>
            </a:r>
            <a:r>
              <a:rPr dirty="0" sz="1450" spc="-15">
                <a:latin typeface="Times New Roman"/>
                <a:cs typeface="Times New Roman"/>
              </a:rPr>
              <a:t>raff </a:t>
            </a:r>
            <a:r>
              <a:rPr dirty="0" sz="1450" spc="-5">
                <a:latin typeface="Times New Roman"/>
                <a:cs typeface="Times New Roman"/>
              </a:rPr>
              <a:t>of </a:t>
            </a:r>
            <a:r>
              <a:rPr dirty="0" sz="1450" spc="-10">
                <a:latin typeface="Times New Roman"/>
                <a:cs typeface="Times New Roman"/>
              </a:rPr>
              <a:t>ordinary club  frequenters showed their commonplace and obliterated countenances. None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thought </a:t>
            </a:r>
            <a:r>
              <a:rPr dirty="0" sz="1450" spc="-35">
                <a:latin typeface="Times New Roman"/>
                <a:cs typeface="Times New Roman"/>
              </a:rPr>
              <a:t>Mr. </a:t>
            </a:r>
            <a:r>
              <a:rPr dirty="0" sz="1450" spc="-10">
                <a:latin typeface="Times New Roman"/>
                <a:cs typeface="Times New Roman"/>
              </a:rPr>
              <a:t>Rolles, would know more </a:t>
            </a:r>
            <a:r>
              <a:rPr dirty="0" sz="1450" spc="-5">
                <a:latin typeface="Times New Roman"/>
                <a:cs typeface="Times New Roman"/>
              </a:rPr>
              <a:t>on </a:t>
            </a:r>
            <a:r>
              <a:rPr dirty="0" sz="1450" spc="-10">
                <a:latin typeface="Times New Roman"/>
                <a:cs typeface="Times New Roman"/>
              </a:rPr>
              <a:t>dangerous topics than </a:t>
            </a:r>
            <a:r>
              <a:rPr dirty="0" sz="1450" spc="-5">
                <a:latin typeface="Times New Roman"/>
                <a:cs typeface="Times New Roman"/>
              </a:rPr>
              <a:t>he  </a:t>
            </a:r>
            <a:r>
              <a:rPr dirty="0" sz="1450" spc="-10">
                <a:latin typeface="Times New Roman"/>
                <a:cs typeface="Times New Roman"/>
              </a:rPr>
              <a:t>knew himself; </a:t>
            </a:r>
            <a:r>
              <a:rPr dirty="0" sz="1450" spc="-5">
                <a:latin typeface="Times New Roman"/>
                <a:cs typeface="Times New Roman"/>
              </a:rPr>
              <a:t>none of </a:t>
            </a:r>
            <a:r>
              <a:rPr dirty="0" sz="1450" spc="-10">
                <a:latin typeface="Times New Roman"/>
                <a:cs typeface="Times New Roman"/>
              </a:rPr>
              <a:t>them were fit to give him guidance in his present strait.  At length in the smoking-room, </a:t>
            </a:r>
            <a:r>
              <a:rPr dirty="0" sz="1450" spc="-5">
                <a:latin typeface="Times New Roman"/>
                <a:cs typeface="Times New Roman"/>
              </a:rPr>
              <a:t>up </a:t>
            </a:r>
            <a:r>
              <a:rPr dirty="0" sz="1450" spc="-10">
                <a:latin typeface="Times New Roman"/>
                <a:cs typeface="Times New Roman"/>
              </a:rPr>
              <a:t>many weary stairs, </a:t>
            </a:r>
            <a:r>
              <a:rPr dirty="0" sz="1450" spc="-5">
                <a:latin typeface="Times New Roman"/>
                <a:cs typeface="Times New Roman"/>
              </a:rPr>
              <a:t>he hit upon a </a:t>
            </a:r>
            <a:r>
              <a:rPr dirty="0" sz="1450" spc="-10">
                <a:latin typeface="Times New Roman"/>
                <a:cs typeface="Times New Roman"/>
              </a:rPr>
              <a:t>gentleman  </a:t>
            </a:r>
            <a:r>
              <a:rPr dirty="0" sz="1450" spc="-5">
                <a:latin typeface="Times New Roman"/>
                <a:cs typeface="Times New Roman"/>
              </a:rPr>
              <a:t>of </a:t>
            </a:r>
            <a:r>
              <a:rPr dirty="0" sz="1450" spc="-10">
                <a:latin typeface="Times New Roman"/>
                <a:cs typeface="Times New Roman"/>
              </a:rPr>
              <a:t>somewhat portly build and dressed with conspicuous plainness. He was  smoking </a:t>
            </a:r>
            <a:r>
              <a:rPr dirty="0" sz="1450" spc="-5">
                <a:latin typeface="Times New Roman"/>
                <a:cs typeface="Times New Roman"/>
              </a:rPr>
              <a:t>a </a:t>
            </a:r>
            <a:r>
              <a:rPr dirty="0" sz="1450" spc="-10">
                <a:latin typeface="Times New Roman"/>
                <a:cs typeface="Times New Roman"/>
              </a:rPr>
              <a:t>cigar and reading the </a:t>
            </a:r>
            <a:r>
              <a:rPr dirty="0" sz="1450" spc="-35">
                <a:latin typeface="Times New Roman"/>
                <a:cs typeface="Times New Roman"/>
              </a:rPr>
              <a:t>FORTNIGHTLY </a:t>
            </a:r>
            <a:r>
              <a:rPr dirty="0" sz="1450" spc="-20">
                <a:latin typeface="Times New Roman"/>
                <a:cs typeface="Times New Roman"/>
              </a:rPr>
              <a:t>REVIEW; </a:t>
            </a:r>
            <a:r>
              <a:rPr dirty="0" sz="1450" spc="-10">
                <a:latin typeface="Times New Roman"/>
                <a:cs typeface="Times New Roman"/>
              </a:rPr>
              <a:t>his face</a:t>
            </a:r>
            <a:r>
              <a:rPr dirty="0" sz="1450" spc="120">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singularly free from all sign </a:t>
            </a:r>
            <a:r>
              <a:rPr dirty="0" sz="1450" spc="-5">
                <a:latin typeface="Times New Roman"/>
                <a:cs typeface="Times New Roman"/>
              </a:rPr>
              <a:t>of </a:t>
            </a:r>
            <a:r>
              <a:rPr dirty="0" sz="1450" spc="-10">
                <a:latin typeface="Times New Roman"/>
                <a:cs typeface="Times New Roman"/>
              </a:rPr>
              <a:t>preoccupation </a:t>
            </a:r>
            <a:r>
              <a:rPr dirty="0" sz="1450" spc="-5">
                <a:latin typeface="Times New Roman"/>
                <a:cs typeface="Times New Roman"/>
              </a:rPr>
              <a:t>or </a:t>
            </a:r>
            <a:r>
              <a:rPr dirty="0" sz="1450" spc="-10">
                <a:latin typeface="Times New Roman"/>
                <a:cs typeface="Times New Roman"/>
              </a:rPr>
              <a:t>fatigue; and there was  something in his air which seemed to invite confidence and to expect  submission. The more the </a:t>
            </a:r>
            <a:r>
              <a:rPr dirty="0" sz="1450" spc="-5">
                <a:latin typeface="Times New Roman"/>
                <a:cs typeface="Times New Roman"/>
              </a:rPr>
              <a:t>young </a:t>
            </a:r>
            <a:r>
              <a:rPr dirty="0" sz="1450" spc="-15">
                <a:latin typeface="Times New Roman"/>
                <a:cs typeface="Times New Roman"/>
              </a:rPr>
              <a:t>clergyman </a:t>
            </a:r>
            <a:r>
              <a:rPr dirty="0" sz="1450" spc="-10">
                <a:latin typeface="Times New Roman"/>
                <a:cs typeface="Times New Roman"/>
              </a:rPr>
              <a:t>scrutinised his features, the more  </a:t>
            </a:r>
            <a:r>
              <a:rPr dirty="0" sz="1450" spc="-5">
                <a:latin typeface="Times New Roman"/>
                <a:cs typeface="Times New Roman"/>
              </a:rPr>
              <a:t>he </a:t>
            </a:r>
            <a:r>
              <a:rPr dirty="0" sz="1450" spc="-10">
                <a:latin typeface="Times New Roman"/>
                <a:cs typeface="Times New Roman"/>
              </a:rPr>
              <a:t>was convinced that </a:t>
            </a:r>
            <a:r>
              <a:rPr dirty="0" sz="1450" spc="-5">
                <a:latin typeface="Times New Roman"/>
                <a:cs typeface="Times New Roman"/>
              </a:rPr>
              <a:t>he </a:t>
            </a:r>
            <a:r>
              <a:rPr dirty="0" sz="1450" spc="-10">
                <a:latin typeface="Times New Roman"/>
                <a:cs typeface="Times New Roman"/>
              </a:rPr>
              <a:t>had fallen </a:t>
            </a:r>
            <a:r>
              <a:rPr dirty="0" sz="1450" spc="-5">
                <a:latin typeface="Times New Roman"/>
                <a:cs typeface="Times New Roman"/>
              </a:rPr>
              <a:t>on one </a:t>
            </a:r>
            <a:r>
              <a:rPr dirty="0" sz="1450" spc="-10">
                <a:latin typeface="Times New Roman"/>
                <a:cs typeface="Times New Roman"/>
              </a:rPr>
              <a:t>capable </a:t>
            </a:r>
            <a:r>
              <a:rPr dirty="0" sz="1450" spc="-5">
                <a:latin typeface="Times New Roman"/>
                <a:cs typeface="Times New Roman"/>
              </a:rPr>
              <a:t>of </a:t>
            </a:r>
            <a:r>
              <a:rPr dirty="0" sz="1450" spc="-10">
                <a:latin typeface="Times New Roman"/>
                <a:cs typeface="Times New Roman"/>
              </a:rPr>
              <a:t>giving pertinent</a:t>
            </a:r>
            <a:r>
              <a:rPr dirty="0" sz="1450" spc="110">
                <a:latin typeface="Times New Roman"/>
                <a:cs typeface="Times New Roman"/>
              </a:rPr>
              <a:t> </a:t>
            </a:r>
            <a:r>
              <a:rPr dirty="0" sz="1450" spc="-10">
                <a:latin typeface="Times New Roman"/>
                <a:cs typeface="Times New Roman"/>
              </a:rPr>
              <a:t>advice.</a:t>
            </a:r>
            <a:endParaRPr sz="1450">
              <a:latin typeface="Times New Roman"/>
              <a:cs typeface="Times New Roman"/>
            </a:endParaRPr>
          </a:p>
          <a:p>
            <a:pPr algn="just" marL="12700" marR="10795">
              <a:lnSpc>
                <a:spcPts val="1730"/>
              </a:lnSpc>
              <a:spcBef>
                <a:spcPts val="860"/>
              </a:spcBef>
            </a:pPr>
            <a:r>
              <a:rPr dirty="0" sz="1450" spc="-20">
                <a:latin typeface="Times New Roman"/>
                <a:cs typeface="Times New Roman"/>
              </a:rPr>
              <a:t>"Sir," </a:t>
            </a:r>
            <a:r>
              <a:rPr dirty="0" sz="1450" spc="-10">
                <a:latin typeface="Times New Roman"/>
                <a:cs typeface="Times New Roman"/>
              </a:rPr>
              <a:t>said he, "you will excuse my abruptness; </a:t>
            </a:r>
            <a:r>
              <a:rPr dirty="0" sz="1450" spc="-5">
                <a:latin typeface="Times New Roman"/>
                <a:cs typeface="Times New Roman"/>
              </a:rPr>
              <a:t>but I </a:t>
            </a:r>
            <a:r>
              <a:rPr dirty="0" sz="1450" spc="-10">
                <a:latin typeface="Times New Roman"/>
                <a:cs typeface="Times New Roman"/>
              </a:rPr>
              <a:t>judge </a:t>
            </a:r>
            <a:r>
              <a:rPr dirty="0" sz="1450" spc="-5">
                <a:latin typeface="Times New Roman"/>
                <a:cs typeface="Times New Roman"/>
              </a:rPr>
              <a:t>you </a:t>
            </a:r>
            <a:r>
              <a:rPr dirty="0" sz="1450" spc="-10">
                <a:latin typeface="Times New Roman"/>
                <a:cs typeface="Times New Roman"/>
              </a:rPr>
              <a:t>from </a:t>
            </a:r>
            <a:r>
              <a:rPr dirty="0" sz="1450" spc="-5">
                <a:latin typeface="Times New Roman"/>
                <a:cs typeface="Times New Roman"/>
              </a:rPr>
              <a:t>your  </a:t>
            </a:r>
            <a:r>
              <a:rPr dirty="0" sz="1450" spc="-10">
                <a:latin typeface="Times New Roman"/>
                <a:cs typeface="Times New Roman"/>
              </a:rPr>
              <a:t>appearance to </a:t>
            </a:r>
            <a:r>
              <a:rPr dirty="0" sz="1450" spc="-5">
                <a:latin typeface="Times New Roman"/>
                <a:cs typeface="Times New Roman"/>
              </a:rPr>
              <a:t>be </a:t>
            </a:r>
            <a:r>
              <a:rPr dirty="0" sz="1450" spc="-10">
                <a:latin typeface="Times New Roman"/>
                <a:cs typeface="Times New Roman"/>
              </a:rPr>
              <a:t>pre-eminently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 have indeed considerable claims to that distinction," replied the </a:t>
            </a:r>
            <a:r>
              <a:rPr dirty="0" sz="1450" spc="-15">
                <a:latin typeface="Times New Roman"/>
                <a:cs typeface="Times New Roman"/>
              </a:rPr>
              <a:t>stranger,  </a:t>
            </a:r>
            <a:r>
              <a:rPr dirty="0" sz="1450" spc="-10">
                <a:latin typeface="Times New Roman"/>
                <a:cs typeface="Times New Roman"/>
              </a:rPr>
              <a:t>laying aside his magazine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mingled amusement and</a:t>
            </a:r>
            <a:r>
              <a:rPr dirty="0" sz="1450" spc="80">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 </a:t>
            </a:r>
            <a:r>
              <a:rPr dirty="0" sz="1450" spc="-20">
                <a:latin typeface="Times New Roman"/>
                <a:cs typeface="Times New Roman"/>
              </a:rPr>
              <a:t>sir," </a:t>
            </a:r>
            <a:r>
              <a:rPr dirty="0" sz="1450" spc="-10">
                <a:latin typeface="Times New Roman"/>
                <a:cs typeface="Times New Roman"/>
              </a:rPr>
              <a:t>continued the Curate, "am </a:t>
            </a:r>
            <a:r>
              <a:rPr dirty="0" sz="1450" spc="-5">
                <a:latin typeface="Times New Roman"/>
                <a:cs typeface="Times New Roman"/>
              </a:rPr>
              <a:t>a </a:t>
            </a:r>
            <a:r>
              <a:rPr dirty="0" sz="1450" spc="-10">
                <a:latin typeface="Times New Roman"/>
                <a:cs typeface="Times New Roman"/>
              </a:rPr>
              <a:t>recluse, </a:t>
            </a:r>
            <a:r>
              <a:rPr dirty="0" sz="1450" spc="-5">
                <a:latin typeface="Times New Roman"/>
                <a:cs typeface="Times New Roman"/>
              </a:rPr>
              <a:t>a </a:t>
            </a:r>
            <a:r>
              <a:rPr dirty="0" sz="1450" spc="-10">
                <a:latin typeface="Times New Roman"/>
                <a:cs typeface="Times New Roman"/>
              </a:rPr>
              <a:t>student, </a:t>
            </a:r>
            <a:r>
              <a:rPr dirty="0" sz="1450" spc="-5">
                <a:latin typeface="Times New Roman"/>
                <a:cs typeface="Times New Roman"/>
              </a:rPr>
              <a:t>a </a:t>
            </a:r>
            <a:r>
              <a:rPr dirty="0" sz="1450" spc="-10">
                <a:latin typeface="Times New Roman"/>
                <a:cs typeface="Times New Roman"/>
              </a:rPr>
              <a:t>creature </a:t>
            </a:r>
            <a:r>
              <a:rPr dirty="0" sz="1450" spc="-5">
                <a:latin typeface="Times New Roman"/>
                <a:cs typeface="Times New Roman"/>
              </a:rPr>
              <a:t>of </a:t>
            </a:r>
            <a:r>
              <a:rPr dirty="0" sz="1450" spc="-10">
                <a:latin typeface="Times New Roman"/>
                <a:cs typeface="Times New Roman"/>
              </a:rPr>
              <a:t>ink-bottles  and patristic folios. A recent event has </a:t>
            </a:r>
            <a:r>
              <a:rPr dirty="0" sz="1450" spc="-5">
                <a:latin typeface="Times New Roman"/>
                <a:cs typeface="Times New Roman"/>
              </a:rPr>
              <a:t>brought </a:t>
            </a:r>
            <a:r>
              <a:rPr dirty="0" sz="1450" spc="-10">
                <a:latin typeface="Times New Roman"/>
                <a:cs typeface="Times New Roman"/>
              </a:rPr>
              <a:t>my folly vividly before my  eyes, and </a:t>
            </a:r>
            <a:r>
              <a:rPr dirty="0" sz="1450" spc="-5">
                <a:latin typeface="Times New Roman"/>
                <a:cs typeface="Times New Roman"/>
              </a:rPr>
              <a:t>I </a:t>
            </a:r>
            <a:r>
              <a:rPr dirty="0" sz="1450" spc="-10">
                <a:latin typeface="Times New Roman"/>
                <a:cs typeface="Times New Roman"/>
              </a:rPr>
              <a:t>desire to instruct myself in life. By life," </a:t>
            </a:r>
            <a:r>
              <a:rPr dirty="0" sz="1450" spc="-5">
                <a:latin typeface="Times New Roman"/>
                <a:cs typeface="Times New Roman"/>
              </a:rPr>
              <a:t>he </a:t>
            </a:r>
            <a:r>
              <a:rPr dirty="0" sz="1450" spc="-10">
                <a:latin typeface="Times New Roman"/>
                <a:cs typeface="Times New Roman"/>
              </a:rPr>
              <a:t>added, "I </a:t>
            </a:r>
            <a:r>
              <a:rPr dirty="0" sz="1450" spc="-5">
                <a:latin typeface="Times New Roman"/>
                <a:cs typeface="Times New Roman"/>
              </a:rPr>
              <a:t>do not </a:t>
            </a:r>
            <a:r>
              <a:rPr dirty="0" sz="1450" spc="-10">
                <a:latin typeface="Times New Roman"/>
                <a:cs typeface="Times New Roman"/>
              </a:rPr>
              <a:t>mean  Thackeray's novels; </a:t>
            </a:r>
            <a:r>
              <a:rPr dirty="0" sz="1450" spc="-5">
                <a:latin typeface="Times New Roman"/>
                <a:cs typeface="Times New Roman"/>
              </a:rPr>
              <a:t>but </a:t>
            </a:r>
            <a:r>
              <a:rPr dirty="0" sz="1450" spc="-10">
                <a:latin typeface="Times New Roman"/>
                <a:cs typeface="Times New Roman"/>
              </a:rPr>
              <a:t>the crimes and secret possibilities </a:t>
            </a:r>
            <a:r>
              <a:rPr dirty="0" sz="1450" spc="-5">
                <a:latin typeface="Times New Roman"/>
                <a:cs typeface="Times New Roman"/>
              </a:rPr>
              <a:t>of our </a:t>
            </a:r>
            <a:r>
              <a:rPr dirty="0" sz="1450" spc="-20">
                <a:latin typeface="Times New Roman"/>
                <a:cs typeface="Times New Roman"/>
              </a:rPr>
              <a:t>society, </a:t>
            </a:r>
            <a:r>
              <a:rPr dirty="0" sz="1450" spc="-10">
                <a:latin typeface="Times New Roman"/>
                <a:cs typeface="Times New Roman"/>
              </a:rPr>
              <a:t>and  the principles </a:t>
            </a:r>
            <a:r>
              <a:rPr dirty="0" sz="1450" spc="-5">
                <a:latin typeface="Times New Roman"/>
                <a:cs typeface="Times New Roman"/>
              </a:rPr>
              <a:t>of </a:t>
            </a:r>
            <a:r>
              <a:rPr dirty="0" sz="1450" spc="-10">
                <a:latin typeface="Times New Roman"/>
                <a:cs typeface="Times New Roman"/>
              </a:rPr>
              <a:t>wise conduct among exceptional events.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patient  reader; can the thing </a:t>
            </a:r>
            <a:r>
              <a:rPr dirty="0" sz="1450" spc="-5">
                <a:latin typeface="Times New Roman"/>
                <a:cs typeface="Times New Roman"/>
              </a:rPr>
              <a:t>be </a:t>
            </a:r>
            <a:r>
              <a:rPr dirty="0" sz="1450" spc="-10">
                <a:latin typeface="Times New Roman"/>
                <a:cs typeface="Times New Roman"/>
              </a:rPr>
              <a:t>learnt in</a:t>
            </a:r>
            <a:r>
              <a:rPr dirty="0" sz="1450" spc="20">
                <a:latin typeface="Times New Roman"/>
                <a:cs typeface="Times New Roman"/>
              </a:rPr>
              <a:t> </a:t>
            </a:r>
            <a:r>
              <a:rPr dirty="0" sz="1450" spc="-10">
                <a:latin typeface="Times New Roman"/>
                <a:cs typeface="Times New Roman"/>
              </a:rPr>
              <a:t>books?"</a:t>
            </a:r>
            <a:endParaRPr sz="1450">
              <a:latin typeface="Times New Roman"/>
              <a:cs typeface="Times New Roman"/>
            </a:endParaRPr>
          </a:p>
          <a:p>
            <a:pPr algn="just" marL="12700" marR="5080">
              <a:lnSpc>
                <a:spcPts val="1730"/>
              </a:lnSpc>
              <a:spcBef>
                <a:spcPts val="855"/>
              </a:spcBef>
            </a:pPr>
            <a:r>
              <a:rPr dirty="0" sz="1450" spc="-45">
                <a:latin typeface="Times New Roman"/>
                <a:cs typeface="Times New Roman"/>
              </a:rPr>
              <a:t>"You </a:t>
            </a:r>
            <a:r>
              <a:rPr dirty="0" sz="1450" spc="-5">
                <a:latin typeface="Times New Roman"/>
                <a:cs typeface="Times New Roman"/>
              </a:rPr>
              <a:t>put </a:t>
            </a:r>
            <a:r>
              <a:rPr dirty="0" sz="1450" spc="-10">
                <a:latin typeface="Times New Roman"/>
                <a:cs typeface="Times New Roman"/>
              </a:rPr>
              <a:t>me in </a:t>
            </a:r>
            <a:r>
              <a:rPr dirty="0" sz="1450" spc="-5">
                <a:latin typeface="Times New Roman"/>
                <a:cs typeface="Times New Roman"/>
              </a:rPr>
              <a:t>a </a:t>
            </a:r>
            <a:r>
              <a:rPr dirty="0" sz="1450" spc="-20">
                <a:latin typeface="Times New Roman"/>
                <a:cs typeface="Times New Roman"/>
              </a:rPr>
              <a:t>difficulty," </a:t>
            </a:r>
            <a:r>
              <a:rPr dirty="0" sz="1450" spc="-10">
                <a:latin typeface="Times New Roman"/>
                <a:cs typeface="Times New Roman"/>
              </a:rPr>
              <a:t>said the </a:t>
            </a:r>
            <a:r>
              <a:rPr dirty="0" sz="1450" spc="-20">
                <a:latin typeface="Times New Roman"/>
                <a:cs typeface="Times New Roman"/>
              </a:rPr>
              <a:t>stranger. </a:t>
            </a:r>
            <a:r>
              <a:rPr dirty="0" sz="1450" spc="-10">
                <a:latin typeface="Times New Roman"/>
                <a:cs typeface="Times New Roman"/>
              </a:rPr>
              <a:t>"I confess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great notion  </a:t>
            </a:r>
            <a:r>
              <a:rPr dirty="0" sz="1450" spc="-5">
                <a:latin typeface="Times New Roman"/>
                <a:cs typeface="Times New Roman"/>
              </a:rPr>
              <a:t>of </a:t>
            </a:r>
            <a:r>
              <a:rPr dirty="0" sz="1450" spc="-10">
                <a:latin typeface="Times New Roman"/>
                <a:cs typeface="Times New Roman"/>
              </a:rPr>
              <a:t>the use </a:t>
            </a:r>
            <a:r>
              <a:rPr dirty="0" sz="1450" spc="-5">
                <a:latin typeface="Times New Roman"/>
                <a:cs typeface="Times New Roman"/>
              </a:rPr>
              <a:t>of books, </a:t>
            </a:r>
            <a:r>
              <a:rPr dirty="0" sz="1450" spc="-10">
                <a:latin typeface="Times New Roman"/>
                <a:cs typeface="Times New Roman"/>
              </a:rPr>
              <a:t>except to amuse </a:t>
            </a:r>
            <a:r>
              <a:rPr dirty="0" sz="1450" spc="-5">
                <a:latin typeface="Times New Roman"/>
                <a:cs typeface="Times New Roman"/>
              </a:rPr>
              <a:t>a </a:t>
            </a:r>
            <a:r>
              <a:rPr dirty="0" sz="1450" spc="-10">
                <a:latin typeface="Times New Roman"/>
                <a:cs typeface="Times New Roman"/>
              </a:rPr>
              <a:t>railway journey; although, </a:t>
            </a:r>
            <a:r>
              <a:rPr dirty="0" sz="1450" spc="-5">
                <a:latin typeface="Times New Roman"/>
                <a:cs typeface="Times New Roman"/>
              </a:rPr>
              <a:t>I </a:t>
            </a:r>
            <a:r>
              <a:rPr dirty="0" sz="1450" spc="-10">
                <a:latin typeface="Times New Roman"/>
                <a:cs typeface="Times New Roman"/>
              </a:rPr>
              <a:t>believe,  there are some very exact treatises </a:t>
            </a:r>
            <a:r>
              <a:rPr dirty="0" sz="1450" spc="-5">
                <a:latin typeface="Times New Roman"/>
                <a:cs typeface="Times New Roman"/>
              </a:rPr>
              <a:t>on </a:t>
            </a:r>
            <a:r>
              <a:rPr dirty="0" sz="1450" spc="-20">
                <a:latin typeface="Times New Roman"/>
                <a:cs typeface="Times New Roman"/>
              </a:rPr>
              <a:t>astronomy, </a:t>
            </a:r>
            <a:r>
              <a:rPr dirty="0" sz="1450" spc="-10">
                <a:latin typeface="Times New Roman"/>
                <a:cs typeface="Times New Roman"/>
              </a:rPr>
              <a:t>the use </a:t>
            </a:r>
            <a:r>
              <a:rPr dirty="0" sz="1450" spc="-5">
                <a:latin typeface="Times New Roman"/>
                <a:cs typeface="Times New Roman"/>
              </a:rPr>
              <a:t>of </a:t>
            </a:r>
            <a:r>
              <a:rPr dirty="0" sz="1450" spc="-10">
                <a:latin typeface="Times New Roman"/>
                <a:cs typeface="Times New Roman"/>
              </a:rPr>
              <a:t>the globes,  agriculture, and the art </a:t>
            </a:r>
            <a:r>
              <a:rPr dirty="0" sz="1450" spc="-5">
                <a:latin typeface="Times New Roman"/>
                <a:cs typeface="Times New Roman"/>
              </a:rPr>
              <a:t>of </a:t>
            </a:r>
            <a:r>
              <a:rPr dirty="0" sz="1450" spc="-10">
                <a:latin typeface="Times New Roman"/>
                <a:cs typeface="Times New Roman"/>
              </a:rPr>
              <a:t>making paper flowers. Upon the less apparent  provinces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fear </a:t>
            </a:r>
            <a:r>
              <a:rPr dirty="0" sz="1450" spc="-5">
                <a:latin typeface="Times New Roman"/>
                <a:cs typeface="Times New Roman"/>
              </a:rPr>
              <a:t>you </a:t>
            </a:r>
            <a:r>
              <a:rPr dirty="0" sz="1450" spc="-10">
                <a:latin typeface="Times New Roman"/>
                <a:cs typeface="Times New Roman"/>
              </a:rPr>
              <a:t>will find nothing truthful. </a:t>
            </a:r>
            <a:r>
              <a:rPr dirty="0" sz="1450" spc="-60">
                <a:latin typeface="Times New Roman"/>
                <a:cs typeface="Times New Roman"/>
              </a:rPr>
              <a:t>Yet </a:t>
            </a:r>
            <a:r>
              <a:rPr dirty="0" sz="1450" spc="-25">
                <a:latin typeface="Times New Roman"/>
                <a:cs typeface="Times New Roman"/>
              </a:rPr>
              <a:t>stay," </a:t>
            </a:r>
            <a:r>
              <a:rPr dirty="0" sz="1450" spc="-5">
                <a:latin typeface="Times New Roman"/>
                <a:cs typeface="Times New Roman"/>
              </a:rPr>
              <a:t>he </a:t>
            </a:r>
            <a:r>
              <a:rPr dirty="0" sz="1450" spc="-10">
                <a:latin typeface="Times New Roman"/>
                <a:cs typeface="Times New Roman"/>
              </a:rPr>
              <a:t>added,  "have </a:t>
            </a:r>
            <a:r>
              <a:rPr dirty="0" sz="1450" spc="-5">
                <a:latin typeface="Times New Roman"/>
                <a:cs typeface="Times New Roman"/>
              </a:rPr>
              <a:t>you </a:t>
            </a:r>
            <a:r>
              <a:rPr dirty="0" sz="1450" spc="-10">
                <a:latin typeface="Times New Roman"/>
                <a:cs typeface="Times New Roman"/>
              </a:rPr>
              <a:t>read</a:t>
            </a:r>
            <a:r>
              <a:rPr dirty="0" sz="1450" spc="-5">
                <a:latin typeface="Times New Roman"/>
                <a:cs typeface="Times New Roman"/>
              </a:rPr>
              <a:t> </a:t>
            </a:r>
            <a:r>
              <a:rPr dirty="0" sz="1450" spc="-10">
                <a:latin typeface="Times New Roman"/>
                <a:cs typeface="Times New Roman"/>
              </a:rPr>
              <a:t>Gaboriau?"</a:t>
            </a:r>
            <a:endParaRPr sz="1450">
              <a:latin typeface="Times New Roman"/>
              <a:cs typeface="Times New Roman"/>
            </a:endParaRPr>
          </a:p>
          <a:p>
            <a:pPr algn="just" marL="12700">
              <a:lnSpc>
                <a:spcPct val="100000"/>
              </a:lnSpc>
              <a:spcBef>
                <a:spcPts val="790"/>
              </a:spcBef>
            </a:pPr>
            <a:r>
              <a:rPr dirty="0" sz="1450" spc="-35">
                <a:latin typeface="Times New Roman"/>
                <a:cs typeface="Times New Roman"/>
              </a:rPr>
              <a:t>Mr. </a:t>
            </a:r>
            <a:r>
              <a:rPr dirty="0" sz="1450" spc="-10">
                <a:latin typeface="Times New Roman"/>
                <a:cs typeface="Times New Roman"/>
              </a:rPr>
              <a:t>Rolles admitted </a:t>
            </a:r>
            <a:r>
              <a:rPr dirty="0" sz="1450" spc="-5">
                <a:latin typeface="Times New Roman"/>
                <a:cs typeface="Times New Roman"/>
              </a:rPr>
              <a:t>he </a:t>
            </a:r>
            <a:r>
              <a:rPr dirty="0" sz="1450" spc="-10">
                <a:latin typeface="Times New Roman"/>
                <a:cs typeface="Times New Roman"/>
              </a:rPr>
              <a:t>had never even heard the</a:t>
            </a:r>
            <a:r>
              <a:rPr dirty="0" sz="1450" spc="55">
                <a:latin typeface="Times New Roman"/>
                <a:cs typeface="Times New Roman"/>
              </a:rPr>
              <a:t> </a:t>
            </a:r>
            <a:r>
              <a:rPr dirty="0" sz="1450" spc="-10">
                <a:latin typeface="Times New Roman"/>
                <a:cs typeface="Times New Roman"/>
              </a:rPr>
              <a:t>name.</a:t>
            </a:r>
            <a:endParaRPr sz="1450">
              <a:latin typeface="Times New Roman"/>
              <a:cs typeface="Times New Roman"/>
            </a:endParaRPr>
          </a:p>
          <a:p>
            <a:pPr marL="12700" marR="682625">
              <a:lnSpc>
                <a:spcPts val="1730"/>
              </a:lnSpc>
              <a:spcBef>
                <a:spcPts val="915"/>
              </a:spcBef>
            </a:pPr>
            <a:r>
              <a:rPr dirty="0" sz="1450" spc="-45">
                <a:latin typeface="Times New Roman"/>
                <a:cs typeface="Times New Roman"/>
              </a:rPr>
              <a:t>"You </a:t>
            </a:r>
            <a:r>
              <a:rPr dirty="0" sz="1450" spc="-10">
                <a:latin typeface="Times New Roman"/>
                <a:cs typeface="Times New Roman"/>
              </a:rPr>
              <a:t>may gather some notions from Gaboriau," resumed the </a:t>
            </a:r>
            <a:r>
              <a:rPr dirty="0" sz="1450" spc="-20">
                <a:latin typeface="Times New Roman"/>
                <a:cs typeface="Times New Roman"/>
              </a:rPr>
              <a:t>stranger.  </a:t>
            </a:r>
            <a:r>
              <a:rPr dirty="0" sz="1450" spc="-10">
                <a:latin typeface="Times New Roman"/>
                <a:cs typeface="Times New Roman"/>
              </a:rPr>
              <a:t>"He is at least suggestive; and as </a:t>
            </a:r>
            <a:r>
              <a:rPr dirty="0" sz="1450" spc="-5">
                <a:latin typeface="Times New Roman"/>
                <a:cs typeface="Times New Roman"/>
              </a:rPr>
              <a:t>he </a:t>
            </a:r>
            <a:r>
              <a:rPr dirty="0" sz="1450" spc="-10">
                <a:latin typeface="Times New Roman"/>
                <a:cs typeface="Times New Roman"/>
              </a:rPr>
              <a:t>is an author much studied </a:t>
            </a:r>
            <a:r>
              <a:rPr dirty="0" sz="1450" spc="-5">
                <a:latin typeface="Times New Roman"/>
                <a:cs typeface="Times New Roman"/>
              </a:rPr>
              <a:t>by  </a:t>
            </a:r>
            <a:r>
              <a:rPr dirty="0" sz="1450" spc="-10">
                <a:latin typeface="Times New Roman"/>
                <a:cs typeface="Times New Roman"/>
              </a:rPr>
              <a:t>Prince Bismarck, </a:t>
            </a:r>
            <a:r>
              <a:rPr dirty="0" sz="1450" spc="-5">
                <a:latin typeface="Times New Roman"/>
                <a:cs typeface="Times New Roman"/>
              </a:rPr>
              <a:t>you </a:t>
            </a:r>
            <a:r>
              <a:rPr dirty="0" sz="1450" spc="-10">
                <a:latin typeface="Times New Roman"/>
                <a:cs typeface="Times New Roman"/>
              </a:rPr>
              <a:t>will, at the worst, lose </a:t>
            </a:r>
            <a:r>
              <a:rPr dirty="0" sz="1450" spc="-5">
                <a:latin typeface="Times New Roman"/>
                <a:cs typeface="Times New Roman"/>
              </a:rPr>
              <a:t>your </a:t>
            </a:r>
            <a:r>
              <a:rPr dirty="0" sz="1450" spc="-10">
                <a:latin typeface="Times New Roman"/>
                <a:cs typeface="Times New Roman"/>
              </a:rPr>
              <a:t>time in </a:t>
            </a:r>
            <a:r>
              <a:rPr dirty="0" sz="1450" spc="-5">
                <a:latin typeface="Times New Roman"/>
                <a:cs typeface="Times New Roman"/>
              </a:rPr>
              <a:t>good  </a:t>
            </a:r>
            <a:r>
              <a:rPr dirty="0" sz="1450" spc="-20">
                <a:latin typeface="Times New Roman"/>
                <a:cs typeface="Times New Roman"/>
              </a:rPr>
              <a:t>society."</a:t>
            </a:r>
            <a:endParaRPr sz="1450">
              <a:latin typeface="Times New Roman"/>
              <a:cs typeface="Times New Roman"/>
            </a:endParaRPr>
          </a:p>
          <a:p>
            <a:pPr marL="12700" marR="929005">
              <a:lnSpc>
                <a:spcPts val="2590"/>
              </a:lnSpc>
              <a:spcBef>
                <a:spcPts val="170"/>
              </a:spcBef>
            </a:pPr>
            <a:r>
              <a:rPr dirty="0" sz="1450" spc="-20">
                <a:latin typeface="Times New Roman"/>
                <a:cs typeface="Times New Roman"/>
              </a:rPr>
              <a:t>"Sir," </a:t>
            </a:r>
            <a:r>
              <a:rPr dirty="0" sz="1450" spc="-10">
                <a:latin typeface="Times New Roman"/>
                <a:cs typeface="Times New Roman"/>
              </a:rPr>
              <a:t>said the Curate, "I am infinitely obliged </a:t>
            </a:r>
            <a:r>
              <a:rPr dirty="0" sz="1450" spc="-5">
                <a:latin typeface="Times New Roman"/>
                <a:cs typeface="Times New Roman"/>
              </a:rPr>
              <a:t>by your </a:t>
            </a:r>
            <a:r>
              <a:rPr dirty="0" sz="1450" spc="-10">
                <a:latin typeface="Times New Roman"/>
                <a:cs typeface="Times New Roman"/>
              </a:rPr>
              <a:t>politeness."  </a:t>
            </a:r>
            <a:r>
              <a:rPr dirty="0" sz="1450" spc="-45">
                <a:latin typeface="Times New Roman"/>
                <a:cs typeface="Times New Roman"/>
              </a:rPr>
              <a:t>"You </a:t>
            </a:r>
            <a:r>
              <a:rPr dirty="0" sz="1450" spc="-10">
                <a:latin typeface="Times New Roman"/>
                <a:cs typeface="Times New Roman"/>
              </a:rPr>
              <a:t>have already more than repaid me," returned the </a:t>
            </a:r>
            <a:r>
              <a:rPr dirty="0" sz="1450" spc="-20">
                <a:latin typeface="Times New Roman"/>
                <a:cs typeface="Times New Roman"/>
              </a:rPr>
              <a:t>other.  </a:t>
            </a:r>
            <a:r>
              <a:rPr dirty="0" sz="1450" spc="-10">
                <a:latin typeface="Times New Roman"/>
                <a:cs typeface="Times New Roman"/>
              </a:rPr>
              <a:t>"How?" inquired</a:t>
            </a:r>
            <a:r>
              <a:rPr dirty="0" sz="1450" spc="-5">
                <a:latin typeface="Times New Roman"/>
                <a:cs typeface="Times New Roman"/>
              </a:rPr>
              <a:t> </a:t>
            </a:r>
            <a:r>
              <a:rPr dirty="0" sz="1450" spc="-10">
                <a:latin typeface="Times New Roman"/>
                <a:cs typeface="Times New Roman"/>
              </a:rPr>
              <a:t>Simon.</a:t>
            </a:r>
            <a:endParaRPr sz="1450">
              <a:latin typeface="Times New Roman"/>
              <a:cs typeface="Times New Roman"/>
            </a:endParaRPr>
          </a:p>
          <a:p>
            <a:pPr algn="just" marL="12700" marR="8255">
              <a:lnSpc>
                <a:spcPts val="1730"/>
              </a:lnSpc>
              <a:spcBef>
                <a:spcPts val="700"/>
              </a:spcBef>
            </a:pPr>
            <a:r>
              <a:rPr dirty="0" sz="1450" spc="-10">
                <a:latin typeface="Times New Roman"/>
                <a:cs typeface="Times New Roman"/>
              </a:rPr>
              <a:t>"By the novelty </a:t>
            </a:r>
            <a:r>
              <a:rPr dirty="0" sz="1450" spc="-5">
                <a:latin typeface="Times New Roman"/>
                <a:cs typeface="Times New Roman"/>
              </a:rPr>
              <a:t>of your </a:t>
            </a:r>
            <a:r>
              <a:rPr dirty="0" sz="1450" spc="-10">
                <a:latin typeface="Times New Roman"/>
                <a:cs typeface="Times New Roman"/>
              </a:rPr>
              <a:t>request," replied the gentleman; and with </a:t>
            </a:r>
            <a:r>
              <a:rPr dirty="0" sz="1450" spc="-5">
                <a:latin typeface="Times New Roman"/>
                <a:cs typeface="Times New Roman"/>
              </a:rPr>
              <a:t>a </a:t>
            </a:r>
            <a:r>
              <a:rPr dirty="0" sz="1450" spc="-10">
                <a:latin typeface="Times New Roman"/>
                <a:cs typeface="Times New Roman"/>
              </a:rPr>
              <a:t>polite  gesture, as though to ask permission, </a:t>
            </a:r>
            <a:r>
              <a:rPr dirty="0" sz="1450" spc="-5">
                <a:latin typeface="Times New Roman"/>
                <a:cs typeface="Times New Roman"/>
              </a:rPr>
              <a:t>he </a:t>
            </a:r>
            <a:r>
              <a:rPr dirty="0" sz="1450" spc="-10">
                <a:latin typeface="Times New Roman"/>
                <a:cs typeface="Times New Roman"/>
              </a:rPr>
              <a:t>resumed the study </a:t>
            </a:r>
            <a:r>
              <a:rPr dirty="0" sz="1450" spc="-5">
                <a:latin typeface="Times New Roman"/>
                <a:cs typeface="Times New Roman"/>
              </a:rPr>
              <a:t>of </a:t>
            </a:r>
            <a:r>
              <a:rPr dirty="0" sz="1450" spc="-10">
                <a:latin typeface="Times New Roman"/>
                <a:cs typeface="Times New Roman"/>
              </a:rPr>
              <a:t>the  </a:t>
            </a:r>
            <a:r>
              <a:rPr dirty="0" sz="1450" spc="-35">
                <a:latin typeface="Times New Roman"/>
                <a:cs typeface="Times New Roman"/>
              </a:rPr>
              <a:t>FORTNIGHTLY</a:t>
            </a:r>
            <a:r>
              <a:rPr dirty="0" sz="1450" spc="-65">
                <a:latin typeface="Times New Roman"/>
                <a:cs typeface="Times New Roman"/>
              </a:rPr>
              <a:t> </a:t>
            </a:r>
            <a:r>
              <a:rPr dirty="0" sz="1450" spc="-30">
                <a:latin typeface="Times New Roman"/>
                <a:cs typeface="Times New Roman"/>
              </a:rPr>
              <a:t>REVIEW.</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On his way home </a:t>
            </a:r>
            <a:r>
              <a:rPr dirty="0" sz="1450" spc="-35">
                <a:latin typeface="Times New Roman"/>
                <a:cs typeface="Times New Roman"/>
              </a:rPr>
              <a:t>Mr. </a:t>
            </a:r>
            <a:r>
              <a:rPr dirty="0" sz="1450" spc="-10">
                <a:latin typeface="Times New Roman"/>
                <a:cs typeface="Times New Roman"/>
              </a:rPr>
              <a:t>Rolles purchased </a:t>
            </a:r>
            <a:r>
              <a:rPr dirty="0" sz="1450" spc="-5">
                <a:latin typeface="Times New Roman"/>
                <a:cs typeface="Times New Roman"/>
              </a:rPr>
              <a:t>a </a:t>
            </a:r>
            <a:r>
              <a:rPr dirty="0" sz="1450" spc="-10">
                <a:latin typeface="Times New Roman"/>
                <a:cs typeface="Times New Roman"/>
              </a:rPr>
              <a:t>work </a:t>
            </a:r>
            <a:r>
              <a:rPr dirty="0" sz="1450" spc="-5">
                <a:latin typeface="Times New Roman"/>
                <a:cs typeface="Times New Roman"/>
              </a:rPr>
              <a:t>on </a:t>
            </a:r>
            <a:r>
              <a:rPr dirty="0" sz="1450" spc="-10">
                <a:latin typeface="Times New Roman"/>
                <a:cs typeface="Times New Roman"/>
              </a:rPr>
              <a:t>precious stones and several  </a:t>
            </a:r>
            <a:r>
              <a:rPr dirty="0" sz="1450" spc="-5">
                <a:latin typeface="Times New Roman"/>
                <a:cs typeface="Times New Roman"/>
              </a:rPr>
              <a:t>of </a:t>
            </a:r>
            <a:r>
              <a:rPr dirty="0" sz="1450" spc="-10">
                <a:latin typeface="Times New Roman"/>
                <a:cs typeface="Times New Roman"/>
              </a:rPr>
              <a:t>Gaboriau's novels. These last </a:t>
            </a:r>
            <a:r>
              <a:rPr dirty="0" sz="1450" spc="-5">
                <a:latin typeface="Times New Roman"/>
                <a:cs typeface="Times New Roman"/>
              </a:rPr>
              <a:t>he </a:t>
            </a:r>
            <a:r>
              <a:rPr dirty="0" sz="1450" spc="-10">
                <a:latin typeface="Times New Roman"/>
                <a:cs typeface="Times New Roman"/>
              </a:rPr>
              <a:t>eagerly skimmed until an advanced </a:t>
            </a:r>
            <a:r>
              <a:rPr dirty="0" sz="1450" spc="-5">
                <a:latin typeface="Times New Roman"/>
                <a:cs typeface="Times New Roman"/>
              </a:rPr>
              <a:t>hour </a:t>
            </a:r>
            <a:r>
              <a:rPr dirty="0" sz="1450" spc="-10">
                <a:latin typeface="Times New Roman"/>
                <a:cs typeface="Times New Roman"/>
              </a:rPr>
              <a:t>in  the morning; </a:t>
            </a:r>
            <a:r>
              <a:rPr dirty="0" sz="1450" spc="-5">
                <a:latin typeface="Times New Roman"/>
                <a:cs typeface="Times New Roman"/>
              </a:rPr>
              <a:t>but </a:t>
            </a:r>
            <a:r>
              <a:rPr dirty="0" sz="1450" spc="-10">
                <a:latin typeface="Times New Roman"/>
                <a:cs typeface="Times New Roman"/>
              </a:rPr>
              <a:t>although they introduced him to many new ideas, </a:t>
            </a:r>
            <a:r>
              <a:rPr dirty="0" sz="1450" spc="-5">
                <a:latin typeface="Times New Roman"/>
                <a:cs typeface="Times New Roman"/>
              </a:rPr>
              <a:t>he </a:t>
            </a:r>
            <a:r>
              <a:rPr dirty="0" sz="1450" spc="-10">
                <a:latin typeface="Times New Roman"/>
                <a:cs typeface="Times New Roman"/>
              </a:rPr>
              <a:t>could  nowhere discover what to </a:t>
            </a:r>
            <a:r>
              <a:rPr dirty="0" sz="1450" spc="-5">
                <a:latin typeface="Times New Roman"/>
                <a:cs typeface="Times New Roman"/>
              </a:rPr>
              <a:t>do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stolen diamond. He was annoyed,  </a:t>
            </a:r>
            <a:r>
              <a:rPr dirty="0" sz="1450" spc="-15">
                <a:latin typeface="Times New Roman"/>
                <a:cs typeface="Times New Roman"/>
              </a:rPr>
              <a:t>moreover, </a:t>
            </a:r>
            <a:r>
              <a:rPr dirty="0" sz="1450" spc="-10">
                <a:latin typeface="Times New Roman"/>
                <a:cs typeface="Times New Roman"/>
              </a:rPr>
              <a:t>to find the information scattered amongst romantic story-telling,  instead</a:t>
            </a:r>
            <a:r>
              <a:rPr dirty="0" sz="1450" spc="175">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10">
                <a:latin typeface="Times New Roman"/>
                <a:cs typeface="Times New Roman"/>
              </a:rPr>
              <a:t>soberly</a:t>
            </a:r>
            <a:r>
              <a:rPr dirty="0" sz="1450" spc="175">
                <a:latin typeface="Times New Roman"/>
                <a:cs typeface="Times New Roman"/>
              </a:rPr>
              <a:t> </a:t>
            </a:r>
            <a:r>
              <a:rPr dirty="0" sz="1450" spc="-10">
                <a:latin typeface="Times New Roman"/>
                <a:cs typeface="Times New Roman"/>
              </a:rPr>
              <a:t>set</a:t>
            </a:r>
            <a:r>
              <a:rPr dirty="0" sz="1450" spc="175">
                <a:latin typeface="Times New Roman"/>
                <a:cs typeface="Times New Roman"/>
              </a:rPr>
              <a:t> </a:t>
            </a:r>
            <a:r>
              <a:rPr dirty="0" sz="1450" spc="-10">
                <a:latin typeface="Times New Roman"/>
                <a:cs typeface="Times New Roman"/>
              </a:rPr>
              <a:t>forth</a:t>
            </a:r>
            <a:r>
              <a:rPr dirty="0" sz="1450" spc="180">
                <a:latin typeface="Times New Roman"/>
                <a:cs typeface="Times New Roman"/>
              </a:rPr>
              <a:t> </a:t>
            </a:r>
            <a:r>
              <a:rPr dirty="0" sz="1450" spc="-10">
                <a:latin typeface="Times New Roman"/>
                <a:cs typeface="Times New Roman"/>
              </a:rPr>
              <a:t>after</a:t>
            </a:r>
            <a:r>
              <a:rPr dirty="0" sz="1450" spc="180">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manner</a:t>
            </a:r>
            <a:r>
              <a:rPr dirty="0" sz="1450" spc="180">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5">
                <a:latin typeface="Times New Roman"/>
                <a:cs typeface="Times New Roman"/>
              </a:rPr>
              <a:t>a</a:t>
            </a:r>
            <a:r>
              <a:rPr dirty="0" sz="1450" spc="180">
                <a:latin typeface="Times New Roman"/>
                <a:cs typeface="Times New Roman"/>
              </a:rPr>
              <a:t> </a:t>
            </a:r>
            <a:r>
              <a:rPr dirty="0" sz="1450" spc="-10">
                <a:latin typeface="Times New Roman"/>
                <a:cs typeface="Times New Roman"/>
              </a:rPr>
              <a:t>manual;</a:t>
            </a:r>
            <a:r>
              <a:rPr dirty="0" sz="1450" spc="175">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5">
                <a:latin typeface="Times New Roman"/>
                <a:cs typeface="Times New Roman"/>
              </a:rPr>
              <a:t>he</a:t>
            </a:r>
            <a:r>
              <a:rPr dirty="0" sz="1450" spc="175">
                <a:latin typeface="Times New Roman"/>
                <a:cs typeface="Times New Roman"/>
              </a:rPr>
              <a:t> </a:t>
            </a:r>
            <a:r>
              <a:rPr dirty="0" sz="1450" spc="-10">
                <a:latin typeface="Times New Roman"/>
                <a:cs typeface="Times New Roman"/>
              </a:rPr>
              <a:t>concluded</a:t>
            </a:r>
            <a:endParaRPr sz="145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that, even if the writer had </a:t>
            </a:r>
            <a:r>
              <a:rPr dirty="0" sz="1450" spc="-5">
                <a:latin typeface="Times New Roman"/>
                <a:cs typeface="Times New Roman"/>
              </a:rPr>
              <a:t>thought </a:t>
            </a:r>
            <a:r>
              <a:rPr dirty="0" sz="1450" spc="-10">
                <a:latin typeface="Times New Roman"/>
                <a:cs typeface="Times New Roman"/>
              </a:rPr>
              <a:t>much </a:t>
            </a:r>
            <a:r>
              <a:rPr dirty="0" sz="1450" spc="-5">
                <a:latin typeface="Times New Roman"/>
                <a:cs typeface="Times New Roman"/>
              </a:rPr>
              <a:t>upon </a:t>
            </a:r>
            <a:r>
              <a:rPr dirty="0" sz="1450" spc="-10">
                <a:latin typeface="Times New Roman"/>
                <a:cs typeface="Times New Roman"/>
              </a:rPr>
              <a:t>these subjects, </a:t>
            </a:r>
            <a:r>
              <a:rPr dirty="0" sz="1450" spc="-5">
                <a:latin typeface="Times New Roman"/>
                <a:cs typeface="Times New Roman"/>
              </a:rPr>
              <a:t>he </a:t>
            </a:r>
            <a:r>
              <a:rPr dirty="0" sz="1450" spc="-10">
                <a:latin typeface="Times New Roman"/>
                <a:cs typeface="Times New Roman"/>
              </a:rPr>
              <a:t>was totally  lacking in educational method. For the character and attainments </a:t>
            </a:r>
            <a:r>
              <a:rPr dirty="0" sz="1450" spc="-5">
                <a:latin typeface="Times New Roman"/>
                <a:cs typeface="Times New Roman"/>
              </a:rPr>
              <a:t>of </a:t>
            </a:r>
            <a:r>
              <a:rPr dirty="0" sz="1450" spc="-10">
                <a:latin typeface="Times New Roman"/>
                <a:cs typeface="Times New Roman"/>
              </a:rPr>
              <a:t>Lecoq,  </a:t>
            </a:r>
            <a:r>
              <a:rPr dirty="0" sz="1450" spc="-15">
                <a:latin typeface="Times New Roman"/>
                <a:cs typeface="Times New Roman"/>
              </a:rPr>
              <a:t>however, </a:t>
            </a:r>
            <a:r>
              <a:rPr dirty="0" sz="1450" spc="-5">
                <a:latin typeface="Times New Roman"/>
                <a:cs typeface="Times New Roman"/>
              </a:rPr>
              <a:t>he </a:t>
            </a:r>
            <a:r>
              <a:rPr dirty="0" sz="1450" spc="-10">
                <a:latin typeface="Times New Roman"/>
                <a:cs typeface="Times New Roman"/>
              </a:rPr>
              <a:t>was unable to contain his</a:t>
            </a:r>
            <a:r>
              <a:rPr dirty="0" sz="1450" spc="25">
                <a:latin typeface="Times New Roman"/>
                <a:cs typeface="Times New Roman"/>
              </a:rPr>
              <a:t> </a:t>
            </a:r>
            <a:r>
              <a:rPr dirty="0" sz="1450" spc="-10">
                <a:latin typeface="Times New Roman"/>
                <a:cs typeface="Times New Roman"/>
              </a:rPr>
              <a:t>admiration.</a:t>
            </a:r>
            <a:endParaRPr sz="1450">
              <a:latin typeface="Times New Roman"/>
              <a:cs typeface="Times New Roman"/>
            </a:endParaRPr>
          </a:p>
          <a:p>
            <a:pPr algn="just" marL="12700" marR="9525">
              <a:lnSpc>
                <a:spcPts val="1730"/>
              </a:lnSpc>
              <a:spcBef>
                <a:spcPts val="860"/>
              </a:spcBef>
            </a:pPr>
            <a:r>
              <a:rPr dirty="0" sz="1450" spc="-10">
                <a:latin typeface="Times New Roman"/>
                <a:cs typeface="Times New Roman"/>
              </a:rPr>
              <a:t>"He was truly </a:t>
            </a:r>
            <a:r>
              <a:rPr dirty="0" sz="1450" spc="-5">
                <a:latin typeface="Times New Roman"/>
                <a:cs typeface="Times New Roman"/>
              </a:rPr>
              <a:t>a </a:t>
            </a:r>
            <a:r>
              <a:rPr dirty="0" sz="1450" spc="-10">
                <a:latin typeface="Times New Roman"/>
                <a:cs typeface="Times New Roman"/>
              </a:rPr>
              <a:t>great creature," ruminated </a:t>
            </a:r>
            <a:r>
              <a:rPr dirty="0" sz="1450" spc="-35">
                <a:latin typeface="Times New Roman"/>
                <a:cs typeface="Times New Roman"/>
              </a:rPr>
              <a:t>Mr. </a:t>
            </a:r>
            <a:r>
              <a:rPr dirty="0" sz="1450" spc="-10">
                <a:latin typeface="Times New Roman"/>
                <a:cs typeface="Times New Roman"/>
              </a:rPr>
              <a:t>Rolles. "He knew the world as </a:t>
            </a:r>
            <a:r>
              <a:rPr dirty="0" sz="1450" spc="-5">
                <a:latin typeface="Times New Roman"/>
                <a:cs typeface="Times New Roman"/>
              </a:rPr>
              <a:t>I  </a:t>
            </a:r>
            <a:r>
              <a:rPr dirty="0" sz="1450" spc="-10">
                <a:latin typeface="Times New Roman"/>
                <a:cs typeface="Times New Roman"/>
              </a:rPr>
              <a:t>know Paley's Evidences. There was nothing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carry to </a:t>
            </a:r>
            <a:r>
              <a:rPr dirty="0" sz="1450" spc="-5">
                <a:latin typeface="Times New Roman"/>
                <a:cs typeface="Times New Roman"/>
              </a:rPr>
              <a:t>a  </a:t>
            </a:r>
            <a:r>
              <a:rPr dirty="0" sz="1450" spc="-10">
                <a:latin typeface="Times New Roman"/>
                <a:cs typeface="Times New Roman"/>
              </a:rPr>
              <a:t>termination with his own hand, and against the </a:t>
            </a:r>
            <a:r>
              <a:rPr dirty="0" sz="1450" spc="-15">
                <a:latin typeface="Times New Roman"/>
                <a:cs typeface="Times New Roman"/>
              </a:rPr>
              <a:t>largest </a:t>
            </a:r>
            <a:r>
              <a:rPr dirty="0" sz="1450" spc="-5">
                <a:latin typeface="Times New Roman"/>
                <a:cs typeface="Times New Roman"/>
              </a:rPr>
              <a:t>odds. </a:t>
            </a:r>
            <a:r>
              <a:rPr dirty="0" sz="1450" spc="-10">
                <a:latin typeface="Times New Roman"/>
                <a:cs typeface="Times New Roman"/>
              </a:rPr>
              <a:t>Heavens!" </a:t>
            </a:r>
            <a:r>
              <a:rPr dirty="0" sz="1450" spc="-5">
                <a:latin typeface="Times New Roman"/>
                <a:cs typeface="Times New Roman"/>
              </a:rPr>
              <a:t>he  </a:t>
            </a:r>
            <a:r>
              <a:rPr dirty="0" sz="1450" spc="-10">
                <a:latin typeface="Times New Roman"/>
                <a:cs typeface="Times New Roman"/>
              </a:rPr>
              <a:t>broke </a:t>
            </a:r>
            <a:r>
              <a:rPr dirty="0" sz="1450" spc="-5">
                <a:latin typeface="Times New Roman"/>
                <a:cs typeface="Times New Roman"/>
              </a:rPr>
              <a:t>out </a:t>
            </a:r>
            <a:r>
              <a:rPr dirty="0" sz="1450" spc="-20">
                <a:latin typeface="Times New Roman"/>
                <a:cs typeface="Times New Roman"/>
              </a:rPr>
              <a:t>suddenly,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this the lesson? Must </a:t>
            </a:r>
            <a:r>
              <a:rPr dirty="0" sz="1450" spc="-5">
                <a:latin typeface="Times New Roman"/>
                <a:cs typeface="Times New Roman"/>
              </a:rPr>
              <a:t>I not </a:t>
            </a:r>
            <a:r>
              <a:rPr dirty="0" sz="1450" spc="-10">
                <a:latin typeface="Times New Roman"/>
                <a:cs typeface="Times New Roman"/>
              </a:rPr>
              <a:t>learn to cut diamonds  for myself?"</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It seemed to him as if </a:t>
            </a:r>
            <a:r>
              <a:rPr dirty="0" sz="1450" spc="-5">
                <a:latin typeface="Times New Roman"/>
                <a:cs typeface="Times New Roman"/>
              </a:rPr>
              <a:t>he </a:t>
            </a:r>
            <a:r>
              <a:rPr dirty="0" sz="1450" spc="-10">
                <a:latin typeface="Times New Roman"/>
                <a:cs typeface="Times New Roman"/>
              </a:rPr>
              <a:t>had sailed at once </a:t>
            </a:r>
            <a:r>
              <a:rPr dirty="0" sz="1450" spc="-5">
                <a:latin typeface="Times New Roman"/>
                <a:cs typeface="Times New Roman"/>
              </a:rPr>
              <a:t>out of </a:t>
            </a:r>
            <a:r>
              <a:rPr dirty="0" sz="1450" spc="-10">
                <a:latin typeface="Times New Roman"/>
                <a:cs typeface="Times New Roman"/>
              </a:rPr>
              <a:t>his perplexities; </a:t>
            </a:r>
            <a:r>
              <a:rPr dirty="0" sz="1450" spc="-5">
                <a:latin typeface="Times New Roman"/>
                <a:cs typeface="Times New Roman"/>
              </a:rPr>
              <a:t>he  </a:t>
            </a:r>
            <a:r>
              <a:rPr dirty="0" sz="1450" spc="-10">
                <a:latin typeface="Times New Roman"/>
                <a:cs typeface="Times New Roman"/>
              </a:rPr>
              <a:t>remembered that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a </a:t>
            </a:r>
            <a:r>
              <a:rPr dirty="0" sz="1450" spc="-15">
                <a:latin typeface="Times New Roman"/>
                <a:cs typeface="Times New Roman"/>
              </a:rPr>
              <a:t>jeweller, </a:t>
            </a:r>
            <a:r>
              <a:rPr dirty="0" sz="1450" spc="-5">
                <a:latin typeface="Times New Roman"/>
                <a:cs typeface="Times New Roman"/>
              </a:rPr>
              <a:t>one </a:t>
            </a:r>
            <a:r>
              <a:rPr dirty="0" sz="1450" spc="-10">
                <a:latin typeface="Times New Roman"/>
                <a:cs typeface="Times New Roman"/>
              </a:rPr>
              <a:t>B. Macculloch, in Edinburgh, who  would </a:t>
            </a:r>
            <a:r>
              <a:rPr dirty="0" sz="1450" spc="-5">
                <a:latin typeface="Times New Roman"/>
                <a:cs typeface="Times New Roman"/>
              </a:rPr>
              <a:t>be </a:t>
            </a:r>
            <a:r>
              <a:rPr dirty="0" sz="1450" spc="-10">
                <a:latin typeface="Times New Roman"/>
                <a:cs typeface="Times New Roman"/>
              </a:rPr>
              <a:t>glad to </a:t>
            </a:r>
            <a:r>
              <a:rPr dirty="0" sz="1450" spc="-5">
                <a:latin typeface="Times New Roman"/>
                <a:cs typeface="Times New Roman"/>
              </a:rPr>
              <a:t>put </a:t>
            </a:r>
            <a:r>
              <a:rPr dirty="0" sz="1450" spc="-10">
                <a:latin typeface="Times New Roman"/>
                <a:cs typeface="Times New Roman"/>
              </a:rPr>
              <a:t>him in the way </a:t>
            </a:r>
            <a:r>
              <a:rPr dirty="0" sz="1450" spc="-5">
                <a:latin typeface="Times New Roman"/>
                <a:cs typeface="Times New Roman"/>
              </a:rPr>
              <a:t>of </a:t>
            </a:r>
            <a:r>
              <a:rPr dirty="0" sz="1450" spc="-10">
                <a:latin typeface="Times New Roman"/>
                <a:cs typeface="Times New Roman"/>
              </a:rPr>
              <a:t>the necessary training; </a:t>
            </a:r>
            <a:r>
              <a:rPr dirty="0" sz="1450" spc="-5">
                <a:latin typeface="Times New Roman"/>
                <a:cs typeface="Times New Roman"/>
              </a:rPr>
              <a:t>a </a:t>
            </a:r>
            <a:r>
              <a:rPr dirty="0" sz="1450" spc="-10">
                <a:latin typeface="Times New Roman"/>
                <a:cs typeface="Times New Roman"/>
              </a:rPr>
              <a:t>few months,  perhaps </a:t>
            </a:r>
            <a:r>
              <a:rPr dirty="0" sz="1450" spc="-5">
                <a:latin typeface="Times New Roman"/>
                <a:cs typeface="Times New Roman"/>
              </a:rPr>
              <a:t>a </a:t>
            </a:r>
            <a:r>
              <a:rPr dirty="0" sz="1450" spc="-10">
                <a:latin typeface="Times New Roman"/>
                <a:cs typeface="Times New Roman"/>
              </a:rPr>
              <a:t>few years, </a:t>
            </a:r>
            <a:r>
              <a:rPr dirty="0" sz="1450" spc="-5">
                <a:latin typeface="Times New Roman"/>
                <a:cs typeface="Times New Roman"/>
              </a:rPr>
              <a:t>of </a:t>
            </a:r>
            <a:r>
              <a:rPr dirty="0" sz="1450" spc="-10">
                <a:latin typeface="Times New Roman"/>
                <a:cs typeface="Times New Roman"/>
              </a:rPr>
              <a:t>sordid toil, and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sufficiently expert to  divide and sufficiently cunning to dispose with advantage </a:t>
            </a:r>
            <a:r>
              <a:rPr dirty="0" sz="1450" spc="-5">
                <a:latin typeface="Times New Roman"/>
                <a:cs typeface="Times New Roman"/>
              </a:rPr>
              <a:t>of </a:t>
            </a:r>
            <a:r>
              <a:rPr dirty="0" sz="1450" spc="-10">
                <a:latin typeface="Times New Roman"/>
                <a:cs typeface="Times New Roman"/>
              </a:rPr>
              <a:t>the Rajah's  Diamond. That done, </a:t>
            </a:r>
            <a:r>
              <a:rPr dirty="0" sz="1450" spc="-5">
                <a:latin typeface="Times New Roman"/>
                <a:cs typeface="Times New Roman"/>
              </a:rPr>
              <a:t>he </a:t>
            </a:r>
            <a:r>
              <a:rPr dirty="0" sz="1450" spc="-10">
                <a:latin typeface="Times New Roman"/>
                <a:cs typeface="Times New Roman"/>
              </a:rPr>
              <a:t>might return to pursue his researches at leisure, </a:t>
            </a:r>
            <a:r>
              <a:rPr dirty="0" sz="1450" spc="-5">
                <a:latin typeface="Times New Roman"/>
                <a:cs typeface="Times New Roman"/>
              </a:rPr>
              <a:t>a  </a:t>
            </a:r>
            <a:r>
              <a:rPr dirty="0" sz="1450" spc="-10">
                <a:latin typeface="Times New Roman"/>
                <a:cs typeface="Times New Roman"/>
              </a:rPr>
              <a:t>wealthy and luxurious student, envied and respected </a:t>
            </a:r>
            <a:r>
              <a:rPr dirty="0" sz="1450" spc="-5">
                <a:latin typeface="Times New Roman"/>
                <a:cs typeface="Times New Roman"/>
              </a:rPr>
              <a:t>by </a:t>
            </a:r>
            <a:r>
              <a:rPr dirty="0" sz="1450" spc="-10">
                <a:latin typeface="Times New Roman"/>
                <a:cs typeface="Times New Roman"/>
              </a:rPr>
              <a:t>all. Golden visions  attended him through his </a:t>
            </a:r>
            <a:r>
              <a:rPr dirty="0" sz="1450" spc="-15">
                <a:latin typeface="Times New Roman"/>
                <a:cs typeface="Times New Roman"/>
              </a:rPr>
              <a:t>slumber,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awoke refreshed and light-hearted  with the morning</a:t>
            </a:r>
            <a:r>
              <a:rPr dirty="0" sz="1450">
                <a:latin typeface="Times New Roman"/>
                <a:cs typeface="Times New Roman"/>
              </a:rPr>
              <a:t> </a:t>
            </a:r>
            <a:r>
              <a:rPr dirty="0" sz="1450" spc="-5">
                <a:latin typeface="Times New Roman"/>
                <a:cs typeface="Times New Roman"/>
              </a:rPr>
              <a:t>sun.</a:t>
            </a:r>
            <a:endParaRPr sz="1450">
              <a:latin typeface="Times New Roman"/>
              <a:cs typeface="Times New Roman"/>
            </a:endParaRPr>
          </a:p>
          <a:p>
            <a:pPr algn="just" marL="12700" marR="8890">
              <a:lnSpc>
                <a:spcPts val="1730"/>
              </a:lnSpc>
              <a:spcBef>
                <a:spcPts val="850"/>
              </a:spcBef>
            </a:pPr>
            <a:r>
              <a:rPr dirty="0" sz="1450" spc="-35">
                <a:latin typeface="Times New Roman"/>
                <a:cs typeface="Times New Roman"/>
              </a:rPr>
              <a:t>Mr. </a:t>
            </a:r>
            <a:r>
              <a:rPr dirty="0" sz="1450" spc="-10">
                <a:latin typeface="Times New Roman"/>
                <a:cs typeface="Times New Roman"/>
              </a:rPr>
              <a:t>Raeburn's house was </a:t>
            </a:r>
            <a:r>
              <a:rPr dirty="0" sz="1450" spc="-5">
                <a:latin typeface="Times New Roman"/>
                <a:cs typeface="Times New Roman"/>
              </a:rPr>
              <a:t>on </a:t>
            </a:r>
            <a:r>
              <a:rPr dirty="0" sz="1450" spc="-10">
                <a:latin typeface="Times New Roman"/>
                <a:cs typeface="Times New Roman"/>
              </a:rPr>
              <a:t>that day to </a:t>
            </a:r>
            <a:r>
              <a:rPr dirty="0" sz="1450" spc="-5">
                <a:latin typeface="Times New Roman"/>
                <a:cs typeface="Times New Roman"/>
              </a:rPr>
              <a:t>be </a:t>
            </a:r>
            <a:r>
              <a:rPr dirty="0" sz="1450" spc="-10">
                <a:latin typeface="Times New Roman"/>
                <a:cs typeface="Times New Roman"/>
              </a:rPr>
              <a:t>closed </a:t>
            </a:r>
            <a:r>
              <a:rPr dirty="0" sz="1450" spc="-5">
                <a:latin typeface="Times New Roman"/>
                <a:cs typeface="Times New Roman"/>
              </a:rPr>
              <a:t>by </a:t>
            </a:r>
            <a:r>
              <a:rPr dirty="0" sz="1450" spc="-10">
                <a:latin typeface="Times New Roman"/>
                <a:cs typeface="Times New Roman"/>
              </a:rPr>
              <a:t>the police, and this  </a:t>
            </a:r>
            <a:r>
              <a:rPr dirty="0" sz="1450" spc="-15">
                <a:latin typeface="Times New Roman"/>
                <a:cs typeface="Times New Roman"/>
              </a:rPr>
              <a:t>afforded </a:t>
            </a:r>
            <a:r>
              <a:rPr dirty="0" sz="1450" spc="-5">
                <a:latin typeface="Times New Roman"/>
                <a:cs typeface="Times New Roman"/>
              </a:rPr>
              <a:t>a </a:t>
            </a:r>
            <a:r>
              <a:rPr dirty="0" sz="1450" spc="-10">
                <a:latin typeface="Times New Roman"/>
                <a:cs typeface="Times New Roman"/>
              </a:rPr>
              <a:t>pretext for his departure. He cheerfully prepared his baggage,  transported it to King's Cross, where </a:t>
            </a:r>
            <a:r>
              <a:rPr dirty="0" sz="1450" spc="-5">
                <a:latin typeface="Times New Roman"/>
                <a:cs typeface="Times New Roman"/>
              </a:rPr>
              <a:t>he </a:t>
            </a:r>
            <a:r>
              <a:rPr dirty="0" sz="1450" spc="-10">
                <a:latin typeface="Times New Roman"/>
                <a:cs typeface="Times New Roman"/>
              </a:rPr>
              <a:t>left it in the cloak-room, and returned  to the club to while away the afternoon and</a:t>
            </a:r>
            <a:r>
              <a:rPr dirty="0" sz="1450" spc="40">
                <a:latin typeface="Times New Roman"/>
                <a:cs typeface="Times New Roman"/>
              </a:rPr>
              <a:t> </a:t>
            </a:r>
            <a:r>
              <a:rPr dirty="0" sz="1450" spc="-10">
                <a:latin typeface="Times New Roman"/>
                <a:cs typeface="Times New Roman"/>
              </a:rPr>
              <a:t>dine.</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dine here </a:t>
            </a:r>
            <a:r>
              <a:rPr dirty="0" sz="1450" spc="-20">
                <a:latin typeface="Times New Roman"/>
                <a:cs typeface="Times New Roman"/>
              </a:rPr>
              <a:t>to-day, </a:t>
            </a:r>
            <a:r>
              <a:rPr dirty="0" sz="1450" spc="-10">
                <a:latin typeface="Times New Roman"/>
                <a:cs typeface="Times New Roman"/>
              </a:rPr>
              <a:t>Rolles," observed an acquaintance, "you may see two  </a:t>
            </a:r>
            <a:r>
              <a:rPr dirty="0" sz="1450" spc="-5">
                <a:latin typeface="Times New Roman"/>
                <a:cs typeface="Times New Roman"/>
              </a:rPr>
              <a:t>of </a:t>
            </a:r>
            <a:r>
              <a:rPr dirty="0" sz="1450" spc="-10">
                <a:latin typeface="Times New Roman"/>
                <a:cs typeface="Times New Roman"/>
              </a:rPr>
              <a:t>the most remarkable men in England </a:t>
            </a:r>
            <a:r>
              <a:rPr dirty="0" sz="1450" spc="-5">
                <a:latin typeface="Times New Roman"/>
                <a:cs typeface="Times New Roman"/>
              </a:rPr>
              <a:t>- </a:t>
            </a:r>
            <a:r>
              <a:rPr dirty="0" sz="1450" spc="-10">
                <a:latin typeface="Times New Roman"/>
                <a:cs typeface="Times New Roman"/>
              </a:rPr>
              <a:t>Prince Florizel </a:t>
            </a:r>
            <a:r>
              <a:rPr dirty="0" sz="1450" spc="-5">
                <a:latin typeface="Times New Roman"/>
                <a:cs typeface="Times New Roman"/>
              </a:rPr>
              <a:t>of </a:t>
            </a:r>
            <a:r>
              <a:rPr dirty="0" sz="1450" spc="-10">
                <a:latin typeface="Times New Roman"/>
                <a:cs typeface="Times New Roman"/>
              </a:rPr>
              <a:t>Bohemia, and old  Jack </a:t>
            </a:r>
            <a:r>
              <a:rPr dirty="0" sz="1450" spc="-30">
                <a:latin typeface="Times New Roman"/>
                <a:cs typeface="Times New Roman"/>
              </a:rPr>
              <a:t>Vandeleur."</a:t>
            </a:r>
            <a:endParaRPr sz="1450">
              <a:latin typeface="Times New Roman"/>
              <a:cs typeface="Times New Roman"/>
            </a:endParaRPr>
          </a:p>
          <a:p>
            <a:pPr algn="just" marL="12700" marR="1275715">
              <a:lnSpc>
                <a:spcPts val="1730"/>
              </a:lnSpc>
              <a:spcBef>
                <a:spcPts val="860"/>
              </a:spcBef>
            </a:pPr>
            <a:r>
              <a:rPr dirty="0" sz="1450" spc="-10">
                <a:latin typeface="Times New Roman"/>
                <a:cs typeface="Times New Roman"/>
              </a:rPr>
              <a:t>"I have heard </a:t>
            </a:r>
            <a:r>
              <a:rPr dirty="0" sz="1450" spc="-5">
                <a:latin typeface="Times New Roman"/>
                <a:cs typeface="Times New Roman"/>
              </a:rPr>
              <a:t>of </a:t>
            </a:r>
            <a:r>
              <a:rPr dirty="0" sz="1450" spc="-10">
                <a:latin typeface="Times New Roman"/>
                <a:cs typeface="Times New Roman"/>
              </a:rPr>
              <a:t>the Prince," replied </a:t>
            </a:r>
            <a:r>
              <a:rPr dirty="0" sz="1450" spc="-35">
                <a:latin typeface="Times New Roman"/>
                <a:cs typeface="Times New Roman"/>
              </a:rPr>
              <a:t>Mr. </a:t>
            </a:r>
            <a:r>
              <a:rPr dirty="0" sz="1450" spc="-10">
                <a:latin typeface="Times New Roman"/>
                <a:cs typeface="Times New Roman"/>
              </a:rPr>
              <a:t>Rolles; "and General  </a:t>
            </a:r>
            <a:r>
              <a:rPr dirty="0" sz="1450" spc="-25">
                <a:latin typeface="Times New Roman"/>
                <a:cs typeface="Times New Roman"/>
              </a:rPr>
              <a:t>Vandeleur </a:t>
            </a:r>
            <a:r>
              <a:rPr dirty="0" sz="1450" spc="-5">
                <a:latin typeface="Times New Roman"/>
                <a:cs typeface="Times New Roman"/>
              </a:rPr>
              <a:t>I </a:t>
            </a:r>
            <a:r>
              <a:rPr dirty="0" sz="1450" spc="-10">
                <a:latin typeface="Times New Roman"/>
                <a:cs typeface="Times New Roman"/>
              </a:rPr>
              <a:t>have even met in</a:t>
            </a:r>
            <a:r>
              <a:rPr dirty="0" sz="1450" spc="25">
                <a:latin typeface="Times New Roman"/>
                <a:cs typeface="Times New Roman"/>
              </a:rPr>
              <a:t> </a:t>
            </a:r>
            <a:r>
              <a:rPr dirty="0" sz="1450" spc="-20">
                <a:latin typeface="Times New Roman"/>
                <a:cs typeface="Times New Roman"/>
              </a:rPr>
              <a:t>society."</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"General </a:t>
            </a:r>
            <a:r>
              <a:rPr dirty="0" sz="1450" spc="-25">
                <a:latin typeface="Times New Roman"/>
                <a:cs typeface="Times New Roman"/>
              </a:rPr>
              <a:t>Vandeleur </a:t>
            </a:r>
            <a:r>
              <a:rPr dirty="0" sz="1450" spc="-10">
                <a:latin typeface="Times New Roman"/>
                <a:cs typeface="Times New Roman"/>
              </a:rPr>
              <a:t>is an ass!" returned the </a:t>
            </a:r>
            <a:r>
              <a:rPr dirty="0" sz="1450" spc="-20">
                <a:latin typeface="Times New Roman"/>
                <a:cs typeface="Times New Roman"/>
              </a:rPr>
              <a:t>other. </a:t>
            </a:r>
            <a:r>
              <a:rPr dirty="0" sz="1450" spc="-10">
                <a:latin typeface="Times New Roman"/>
                <a:cs typeface="Times New Roman"/>
              </a:rPr>
              <a:t>"This is his brother </a:t>
            </a:r>
            <a:r>
              <a:rPr dirty="0" sz="1450" spc="-5">
                <a:latin typeface="Times New Roman"/>
                <a:cs typeface="Times New Roman"/>
              </a:rPr>
              <a:t>John, </a:t>
            </a:r>
            <a:r>
              <a:rPr dirty="0" sz="1450" spc="-10">
                <a:latin typeface="Times New Roman"/>
                <a:cs typeface="Times New Roman"/>
              </a:rPr>
              <a:t>the  biggest </a:t>
            </a:r>
            <a:r>
              <a:rPr dirty="0" sz="1450" spc="-15">
                <a:latin typeface="Times New Roman"/>
                <a:cs typeface="Times New Roman"/>
              </a:rPr>
              <a:t>adventurer, </a:t>
            </a:r>
            <a:r>
              <a:rPr dirty="0" sz="1450" spc="-10">
                <a:latin typeface="Times New Roman"/>
                <a:cs typeface="Times New Roman"/>
              </a:rPr>
              <a:t>the best judge </a:t>
            </a:r>
            <a:r>
              <a:rPr dirty="0" sz="1450" spc="-5">
                <a:latin typeface="Times New Roman"/>
                <a:cs typeface="Times New Roman"/>
              </a:rPr>
              <a:t>of </a:t>
            </a:r>
            <a:r>
              <a:rPr dirty="0" sz="1450" spc="-10">
                <a:latin typeface="Times New Roman"/>
                <a:cs typeface="Times New Roman"/>
              </a:rPr>
              <a:t>precious stones, and </a:t>
            </a:r>
            <a:r>
              <a:rPr dirty="0" sz="1450" spc="-5">
                <a:latin typeface="Times New Roman"/>
                <a:cs typeface="Times New Roman"/>
              </a:rPr>
              <a:t>one of </a:t>
            </a:r>
            <a:r>
              <a:rPr dirty="0" sz="1450" spc="-10">
                <a:latin typeface="Times New Roman"/>
                <a:cs typeface="Times New Roman"/>
              </a:rPr>
              <a:t>the most  acute diplomatists in Europe. Have </a:t>
            </a:r>
            <a:r>
              <a:rPr dirty="0" sz="1450" spc="-5">
                <a:latin typeface="Times New Roman"/>
                <a:cs typeface="Times New Roman"/>
              </a:rPr>
              <a:t>you </a:t>
            </a:r>
            <a:r>
              <a:rPr dirty="0" sz="1450" spc="-10">
                <a:latin typeface="Times New Roman"/>
                <a:cs typeface="Times New Roman"/>
              </a:rPr>
              <a:t>never heard </a:t>
            </a:r>
            <a:r>
              <a:rPr dirty="0" sz="1450" spc="-5">
                <a:latin typeface="Times New Roman"/>
                <a:cs typeface="Times New Roman"/>
              </a:rPr>
              <a:t>of </a:t>
            </a:r>
            <a:r>
              <a:rPr dirty="0" sz="1450" spc="-10">
                <a:latin typeface="Times New Roman"/>
                <a:cs typeface="Times New Roman"/>
              </a:rPr>
              <a:t>his duel with the Duc  </a:t>
            </a:r>
            <a:r>
              <a:rPr dirty="0" sz="1450" spc="-5">
                <a:latin typeface="Times New Roman"/>
                <a:cs typeface="Times New Roman"/>
              </a:rPr>
              <a:t>de </a:t>
            </a:r>
            <a:r>
              <a:rPr dirty="0" sz="1450" spc="-65">
                <a:latin typeface="Times New Roman"/>
                <a:cs typeface="Times New Roman"/>
              </a:rPr>
              <a:t>Val </a:t>
            </a:r>
            <a:r>
              <a:rPr dirty="0" sz="1450" spc="-15">
                <a:latin typeface="Times New Roman"/>
                <a:cs typeface="Times New Roman"/>
              </a:rPr>
              <a:t>d'Orge? </a:t>
            </a:r>
            <a:r>
              <a:rPr dirty="0" sz="1450" spc="-5">
                <a:latin typeface="Times New Roman"/>
                <a:cs typeface="Times New Roman"/>
              </a:rPr>
              <a:t>of </a:t>
            </a:r>
            <a:r>
              <a:rPr dirty="0" sz="1450" spc="-10">
                <a:latin typeface="Times New Roman"/>
                <a:cs typeface="Times New Roman"/>
              </a:rPr>
              <a:t>his exploits and atrocities when </a:t>
            </a:r>
            <a:r>
              <a:rPr dirty="0" sz="1450" spc="-5">
                <a:latin typeface="Times New Roman"/>
                <a:cs typeface="Times New Roman"/>
              </a:rPr>
              <a:t>he </a:t>
            </a:r>
            <a:r>
              <a:rPr dirty="0" sz="1450" spc="-10">
                <a:latin typeface="Times New Roman"/>
                <a:cs typeface="Times New Roman"/>
              </a:rPr>
              <a:t>was Dictator </a:t>
            </a:r>
            <a:r>
              <a:rPr dirty="0" sz="1450" spc="-5">
                <a:latin typeface="Times New Roman"/>
                <a:cs typeface="Times New Roman"/>
              </a:rPr>
              <a:t>of  </a:t>
            </a:r>
            <a:r>
              <a:rPr dirty="0" sz="1450" spc="-10">
                <a:latin typeface="Times New Roman"/>
                <a:cs typeface="Times New Roman"/>
              </a:rPr>
              <a:t>Paraguay? </a:t>
            </a:r>
            <a:r>
              <a:rPr dirty="0" sz="1450" spc="-5">
                <a:latin typeface="Times New Roman"/>
                <a:cs typeface="Times New Roman"/>
              </a:rPr>
              <a:t>of </a:t>
            </a:r>
            <a:r>
              <a:rPr dirty="0" sz="1450" spc="-10">
                <a:latin typeface="Times New Roman"/>
                <a:cs typeface="Times New Roman"/>
              </a:rPr>
              <a:t>his dexterity in recovering Sir Samuel Levi's jewellery? </a:t>
            </a:r>
            <a:r>
              <a:rPr dirty="0" sz="1450" spc="-5">
                <a:latin typeface="Times New Roman"/>
                <a:cs typeface="Times New Roman"/>
              </a:rPr>
              <a:t>nor of  </a:t>
            </a:r>
            <a:r>
              <a:rPr dirty="0" sz="1450" spc="-10">
                <a:latin typeface="Times New Roman"/>
                <a:cs typeface="Times New Roman"/>
              </a:rPr>
              <a:t>his services in the Indian Mutiny </a:t>
            </a:r>
            <a:r>
              <a:rPr dirty="0" sz="1450" spc="-5">
                <a:latin typeface="Times New Roman"/>
                <a:cs typeface="Times New Roman"/>
              </a:rPr>
              <a:t>- </a:t>
            </a:r>
            <a:r>
              <a:rPr dirty="0" sz="1450" spc="-10">
                <a:latin typeface="Times New Roman"/>
                <a:cs typeface="Times New Roman"/>
              </a:rPr>
              <a:t>services </a:t>
            </a:r>
            <a:r>
              <a:rPr dirty="0" sz="1450" spc="-5">
                <a:latin typeface="Times New Roman"/>
                <a:cs typeface="Times New Roman"/>
              </a:rPr>
              <a:t>by </a:t>
            </a:r>
            <a:r>
              <a:rPr dirty="0" sz="1450" spc="-10">
                <a:latin typeface="Times New Roman"/>
                <a:cs typeface="Times New Roman"/>
              </a:rPr>
              <a:t>which the Government profited,  </a:t>
            </a:r>
            <a:r>
              <a:rPr dirty="0" sz="1450" spc="-5">
                <a:latin typeface="Times New Roman"/>
                <a:cs typeface="Times New Roman"/>
              </a:rPr>
              <a:t>but </a:t>
            </a:r>
            <a:r>
              <a:rPr dirty="0" sz="1450" spc="-10">
                <a:latin typeface="Times New Roman"/>
                <a:cs typeface="Times New Roman"/>
              </a:rPr>
              <a:t>which the Government dared </a:t>
            </a:r>
            <a:r>
              <a:rPr dirty="0" sz="1450" spc="-5">
                <a:latin typeface="Times New Roman"/>
                <a:cs typeface="Times New Roman"/>
              </a:rPr>
              <a:t>not </a:t>
            </a:r>
            <a:r>
              <a:rPr dirty="0" sz="1450" spc="-10">
                <a:latin typeface="Times New Roman"/>
                <a:cs typeface="Times New Roman"/>
              </a:rPr>
              <a:t>recognise? </a:t>
            </a:r>
            <a:r>
              <a:rPr dirty="0" sz="1450" spc="-60">
                <a:latin typeface="Times New Roman"/>
                <a:cs typeface="Times New Roman"/>
              </a:rPr>
              <a:t>You </a:t>
            </a:r>
            <a:r>
              <a:rPr dirty="0" sz="1450" spc="-10">
                <a:latin typeface="Times New Roman"/>
                <a:cs typeface="Times New Roman"/>
              </a:rPr>
              <a:t>make me wonder what  we mean </a:t>
            </a:r>
            <a:r>
              <a:rPr dirty="0" sz="1450" spc="-5">
                <a:latin typeface="Times New Roman"/>
                <a:cs typeface="Times New Roman"/>
              </a:rPr>
              <a:t>by </a:t>
            </a:r>
            <a:r>
              <a:rPr dirty="0" sz="1450" spc="-10">
                <a:latin typeface="Times New Roman"/>
                <a:cs typeface="Times New Roman"/>
              </a:rPr>
              <a:t>fame, </a:t>
            </a:r>
            <a:r>
              <a:rPr dirty="0" sz="1450" spc="-5">
                <a:latin typeface="Times New Roman"/>
                <a:cs typeface="Times New Roman"/>
              </a:rPr>
              <a:t>or </a:t>
            </a:r>
            <a:r>
              <a:rPr dirty="0" sz="1450" spc="-10">
                <a:latin typeface="Times New Roman"/>
                <a:cs typeface="Times New Roman"/>
              </a:rPr>
              <a:t>even </a:t>
            </a:r>
            <a:r>
              <a:rPr dirty="0" sz="1450" spc="-5">
                <a:latin typeface="Times New Roman"/>
                <a:cs typeface="Times New Roman"/>
              </a:rPr>
              <a:t>by </a:t>
            </a:r>
            <a:r>
              <a:rPr dirty="0" sz="1450" spc="-10">
                <a:latin typeface="Times New Roman"/>
                <a:cs typeface="Times New Roman"/>
              </a:rPr>
              <a:t>infamy; for Jack </a:t>
            </a:r>
            <a:r>
              <a:rPr dirty="0" sz="1450" spc="-25">
                <a:latin typeface="Times New Roman"/>
                <a:cs typeface="Times New Roman"/>
              </a:rPr>
              <a:t>Vandeleur </a:t>
            </a:r>
            <a:r>
              <a:rPr dirty="0" sz="1450" spc="-10">
                <a:latin typeface="Times New Roman"/>
                <a:cs typeface="Times New Roman"/>
              </a:rPr>
              <a:t>has prodigious  claims to </a:t>
            </a:r>
            <a:r>
              <a:rPr dirty="0" sz="1450" spc="-5">
                <a:latin typeface="Times New Roman"/>
                <a:cs typeface="Times New Roman"/>
              </a:rPr>
              <a:t>both. </a:t>
            </a:r>
            <a:r>
              <a:rPr dirty="0" sz="1450" spc="-10">
                <a:latin typeface="Times New Roman"/>
                <a:cs typeface="Times New Roman"/>
              </a:rPr>
              <a:t>Run downstairs," </a:t>
            </a:r>
            <a:r>
              <a:rPr dirty="0" sz="1450" spc="-5">
                <a:latin typeface="Times New Roman"/>
                <a:cs typeface="Times New Roman"/>
              </a:rPr>
              <a:t>he </a:t>
            </a:r>
            <a:r>
              <a:rPr dirty="0" sz="1450" spc="-10">
                <a:latin typeface="Times New Roman"/>
                <a:cs typeface="Times New Roman"/>
              </a:rPr>
              <a:t>continued, "take </a:t>
            </a:r>
            <a:r>
              <a:rPr dirty="0" sz="1450" spc="-5">
                <a:latin typeface="Times New Roman"/>
                <a:cs typeface="Times New Roman"/>
              </a:rPr>
              <a:t>a </a:t>
            </a:r>
            <a:r>
              <a:rPr dirty="0" sz="1450" spc="-10">
                <a:latin typeface="Times New Roman"/>
                <a:cs typeface="Times New Roman"/>
              </a:rPr>
              <a:t>table near them, and  keep </a:t>
            </a:r>
            <a:r>
              <a:rPr dirty="0" sz="1450" spc="-5">
                <a:latin typeface="Times New Roman"/>
                <a:cs typeface="Times New Roman"/>
              </a:rPr>
              <a:t>your </a:t>
            </a:r>
            <a:r>
              <a:rPr dirty="0" sz="1450" spc="-10">
                <a:latin typeface="Times New Roman"/>
                <a:cs typeface="Times New Roman"/>
              </a:rPr>
              <a:t>ears open. </a:t>
            </a:r>
            <a:r>
              <a:rPr dirty="0" sz="1450" spc="-60">
                <a:latin typeface="Times New Roman"/>
                <a:cs typeface="Times New Roman"/>
              </a:rPr>
              <a:t>You </a:t>
            </a:r>
            <a:r>
              <a:rPr dirty="0" sz="1450" spc="-10">
                <a:latin typeface="Times New Roman"/>
                <a:cs typeface="Times New Roman"/>
              </a:rPr>
              <a:t>will hear some strange talk, </a:t>
            </a:r>
            <a:r>
              <a:rPr dirty="0" sz="1450" spc="-5">
                <a:latin typeface="Times New Roman"/>
                <a:cs typeface="Times New Roman"/>
              </a:rPr>
              <a:t>or I </a:t>
            </a:r>
            <a:r>
              <a:rPr dirty="0" sz="1450" spc="-10">
                <a:latin typeface="Times New Roman"/>
                <a:cs typeface="Times New Roman"/>
              </a:rPr>
              <a:t>am much</a:t>
            </a:r>
            <a:r>
              <a:rPr dirty="0" sz="1450" spc="155">
                <a:latin typeface="Times New Roman"/>
                <a:cs typeface="Times New Roman"/>
              </a:rPr>
              <a:t> </a:t>
            </a:r>
            <a:r>
              <a:rPr dirty="0" sz="1450" spc="-10">
                <a:latin typeface="Times New Roman"/>
                <a:cs typeface="Times New Roman"/>
              </a:rPr>
              <a:t>misled."</a:t>
            </a:r>
            <a:endParaRPr sz="1450">
              <a:latin typeface="Times New Roman"/>
              <a:cs typeface="Times New Roman"/>
            </a:endParaRPr>
          </a:p>
          <a:p>
            <a:pPr algn="just" marL="12700">
              <a:lnSpc>
                <a:spcPct val="100000"/>
              </a:lnSpc>
              <a:spcBef>
                <a:spcPts val="780"/>
              </a:spcBef>
            </a:pPr>
            <a:r>
              <a:rPr dirty="0" sz="1450" spc="-10">
                <a:latin typeface="Times New Roman"/>
                <a:cs typeface="Times New Roman"/>
              </a:rPr>
              <a:t>"But how shall </a:t>
            </a:r>
            <a:r>
              <a:rPr dirty="0" sz="1450" spc="-5">
                <a:latin typeface="Times New Roman"/>
                <a:cs typeface="Times New Roman"/>
              </a:rPr>
              <a:t>I </a:t>
            </a:r>
            <a:r>
              <a:rPr dirty="0" sz="1450" spc="-10">
                <a:latin typeface="Times New Roman"/>
                <a:cs typeface="Times New Roman"/>
              </a:rPr>
              <a:t>know them?" inquired the</a:t>
            </a:r>
            <a:r>
              <a:rPr dirty="0" sz="1450" spc="25">
                <a:latin typeface="Times New Roman"/>
                <a:cs typeface="Times New Roman"/>
              </a:rPr>
              <a:t> </a:t>
            </a:r>
            <a:r>
              <a:rPr dirty="0" sz="1450" spc="-10">
                <a:latin typeface="Times New Roman"/>
                <a:cs typeface="Times New Roman"/>
              </a:rPr>
              <a:t>clergyman.</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"Know</a:t>
            </a:r>
            <a:r>
              <a:rPr dirty="0" sz="1450" spc="240">
                <a:latin typeface="Times New Roman"/>
                <a:cs typeface="Times New Roman"/>
              </a:rPr>
              <a:t> </a:t>
            </a:r>
            <a:r>
              <a:rPr dirty="0" sz="1450" spc="-10">
                <a:latin typeface="Times New Roman"/>
                <a:cs typeface="Times New Roman"/>
              </a:rPr>
              <a:t>them!"</a:t>
            </a:r>
            <a:r>
              <a:rPr dirty="0" sz="1450" spc="240">
                <a:latin typeface="Times New Roman"/>
                <a:cs typeface="Times New Roman"/>
              </a:rPr>
              <a:t> </a:t>
            </a:r>
            <a:r>
              <a:rPr dirty="0" sz="1450" spc="-10">
                <a:latin typeface="Times New Roman"/>
                <a:cs typeface="Times New Roman"/>
              </a:rPr>
              <a:t>cried</a:t>
            </a:r>
            <a:r>
              <a:rPr dirty="0" sz="1450" spc="240">
                <a:latin typeface="Times New Roman"/>
                <a:cs typeface="Times New Roman"/>
              </a:rPr>
              <a:t> </a:t>
            </a:r>
            <a:r>
              <a:rPr dirty="0" sz="1450" spc="-10">
                <a:latin typeface="Times New Roman"/>
                <a:cs typeface="Times New Roman"/>
              </a:rPr>
              <a:t>his</a:t>
            </a:r>
            <a:r>
              <a:rPr dirty="0" sz="1450" spc="245">
                <a:latin typeface="Times New Roman"/>
                <a:cs typeface="Times New Roman"/>
              </a:rPr>
              <a:t> </a:t>
            </a:r>
            <a:r>
              <a:rPr dirty="0" sz="1450" spc="-10">
                <a:latin typeface="Times New Roman"/>
                <a:cs typeface="Times New Roman"/>
              </a:rPr>
              <a:t>friend;</a:t>
            </a:r>
            <a:r>
              <a:rPr dirty="0" sz="1450" spc="240">
                <a:latin typeface="Times New Roman"/>
                <a:cs typeface="Times New Roman"/>
              </a:rPr>
              <a:t> </a:t>
            </a:r>
            <a:r>
              <a:rPr dirty="0" sz="1450" spc="-30">
                <a:latin typeface="Times New Roman"/>
                <a:cs typeface="Times New Roman"/>
              </a:rPr>
              <a:t>"why,</a:t>
            </a:r>
            <a:r>
              <a:rPr dirty="0" sz="1450" spc="240">
                <a:latin typeface="Times New Roman"/>
                <a:cs typeface="Times New Roman"/>
              </a:rPr>
              <a:t> </a:t>
            </a:r>
            <a:r>
              <a:rPr dirty="0" sz="1450" spc="-10">
                <a:latin typeface="Times New Roman"/>
                <a:cs typeface="Times New Roman"/>
              </a:rPr>
              <a:t>the</a:t>
            </a:r>
            <a:r>
              <a:rPr dirty="0" sz="1450" spc="250">
                <a:latin typeface="Times New Roman"/>
                <a:cs typeface="Times New Roman"/>
              </a:rPr>
              <a:t> </a:t>
            </a:r>
            <a:r>
              <a:rPr dirty="0" sz="1450" spc="-10">
                <a:latin typeface="Times New Roman"/>
                <a:cs typeface="Times New Roman"/>
              </a:rPr>
              <a:t>Prince</a:t>
            </a:r>
            <a:r>
              <a:rPr dirty="0" sz="1450" spc="240">
                <a:latin typeface="Times New Roman"/>
                <a:cs typeface="Times New Roman"/>
              </a:rPr>
              <a:t> </a:t>
            </a:r>
            <a:r>
              <a:rPr dirty="0" sz="1450" spc="-10">
                <a:latin typeface="Times New Roman"/>
                <a:cs typeface="Times New Roman"/>
              </a:rPr>
              <a:t>is</a:t>
            </a:r>
            <a:r>
              <a:rPr dirty="0" sz="1450" spc="240">
                <a:latin typeface="Times New Roman"/>
                <a:cs typeface="Times New Roman"/>
              </a:rPr>
              <a:t> </a:t>
            </a:r>
            <a:r>
              <a:rPr dirty="0" sz="1450" spc="-10">
                <a:latin typeface="Times New Roman"/>
                <a:cs typeface="Times New Roman"/>
              </a:rPr>
              <a:t>the</a:t>
            </a:r>
            <a:r>
              <a:rPr dirty="0" sz="1450" spc="245">
                <a:latin typeface="Times New Roman"/>
                <a:cs typeface="Times New Roman"/>
              </a:rPr>
              <a:t> </a:t>
            </a:r>
            <a:r>
              <a:rPr dirty="0" sz="1450" spc="-10">
                <a:latin typeface="Times New Roman"/>
                <a:cs typeface="Times New Roman"/>
              </a:rPr>
              <a:t>finest</a:t>
            </a:r>
            <a:r>
              <a:rPr dirty="0" sz="1450" spc="240">
                <a:latin typeface="Times New Roman"/>
                <a:cs typeface="Times New Roman"/>
              </a:rPr>
              <a:t> </a:t>
            </a:r>
            <a:r>
              <a:rPr dirty="0" sz="1450" spc="-10">
                <a:latin typeface="Times New Roman"/>
                <a:cs typeface="Times New Roman"/>
              </a:rPr>
              <a:t>gentleman</a:t>
            </a:r>
            <a:r>
              <a:rPr dirty="0" sz="1450" spc="24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Europe, the only living creature who </a:t>
            </a:r>
            <a:r>
              <a:rPr dirty="0" sz="1450" spc="-5">
                <a:latin typeface="Times New Roman"/>
                <a:cs typeface="Times New Roman"/>
              </a:rPr>
              <a:t>looks </a:t>
            </a:r>
            <a:r>
              <a:rPr dirty="0" sz="1450" spc="-10">
                <a:latin typeface="Times New Roman"/>
                <a:cs typeface="Times New Roman"/>
              </a:rPr>
              <a:t>like </a:t>
            </a:r>
            <a:r>
              <a:rPr dirty="0" sz="1450" spc="-5">
                <a:latin typeface="Times New Roman"/>
                <a:cs typeface="Times New Roman"/>
              </a:rPr>
              <a:t>a king; </a:t>
            </a:r>
            <a:r>
              <a:rPr dirty="0" sz="1450" spc="-10">
                <a:latin typeface="Times New Roman"/>
                <a:cs typeface="Times New Roman"/>
              </a:rPr>
              <a:t>and as for Jack  </a:t>
            </a:r>
            <a:r>
              <a:rPr dirty="0" sz="1450" spc="-30">
                <a:latin typeface="Times New Roman"/>
                <a:cs typeface="Times New Roman"/>
              </a:rPr>
              <a:t>Vandeleur,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can imagine Ulysses at seventy years </a:t>
            </a:r>
            <a:r>
              <a:rPr dirty="0" sz="1450" spc="-5">
                <a:latin typeface="Times New Roman"/>
                <a:cs typeface="Times New Roman"/>
              </a:rPr>
              <a:t>of </a:t>
            </a:r>
            <a:r>
              <a:rPr dirty="0" sz="1450" spc="-10">
                <a:latin typeface="Times New Roman"/>
                <a:cs typeface="Times New Roman"/>
              </a:rPr>
              <a:t>age, and with </a:t>
            </a:r>
            <a:r>
              <a:rPr dirty="0" sz="1450" spc="-5">
                <a:latin typeface="Times New Roman"/>
                <a:cs typeface="Times New Roman"/>
              </a:rPr>
              <a:t>a  </a:t>
            </a:r>
            <a:r>
              <a:rPr dirty="0" sz="1450" spc="-10">
                <a:latin typeface="Times New Roman"/>
                <a:cs typeface="Times New Roman"/>
              </a:rPr>
              <a:t>sabre-cut across his face, </a:t>
            </a:r>
            <a:r>
              <a:rPr dirty="0" sz="1450" spc="-5">
                <a:latin typeface="Times New Roman"/>
                <a:cs typeface="Times New Roman"/>
              </a:rPr>
              <a:t>you </a:t>
            </a:r>
            <a:r>
              <a:rPr dirty="0" sz="1450" spc="-10">
                <a:latin typeface="Times New Roman"/>
                <a:cs typeface="Times New Roman"/>
              </a:rPr>
              <a:t>have the man before </a:t>
            </a:r>
            <a:r>
              <a:rPr dirty="0" sz="1450" spc="-5">
                <a:latin typeface="Times New Roman"/>
                <a:cs typeface="Times New Roman"/>
              </a:rPr>
              <a:t>you! </a:t>
            </a:r>
            <a:r>
              <a:rPr dirty="0" sz="1450" spc="-10">
                <a:latin typeface="Times New Roman"/>
                <a:cs typeface="Times New Roman"/>
              </a:rPr>
              <a:t>Know them, indeed!  </a:t>
            </a:r>
            <a:r>
              <a:rPr dirty="0" sz="1450" spc="-35">
                <a:latin typeface="Times New Roman"/>
                <a:cs typeface="Times New Roman"/>
              </a:rPr>
              <a:t>Why, </a:t>
            </a:r>
            <a:r>
              <a:rPr dirty="0" sz="1450" spc="-5">
                <a:latin typeface="Times New Roman"/>
                <a:cs typeface="Times New Roman"/>
              </a:rPr>
              <a:t>you </a:t>
            </a:r>
            <a:r>
              <a:rPr dirty="0" sz="1450" spc="-10">
                <a:latin typeface="Times New Roman"/>
                <a:cs typeface="Times New Roman"/>
              </a:rPr>
              <a:t>could pick either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out of a </a:t>
            </a:r>
            <a:r>
              <a:rPr dirty="0" sz="1450" spc="-10">
                <a:latin typeface="Times New Roman"/>
                <a:cs typeface="Times New Roman"/>
              </a:rPr>
              <a:t>Derby</a:t>
            </a:r>
            <a:r>
              <a:rPr dirty="0" sz="1450" spc="50">
                <a:latin typeface="Times New Roman"/>
                <a:cs typeface="Times New Roman"/>
              </a:rPr>
              <a:t> </a:t>
            </a:r>
            <a:r>
              <a:rPr dirty="0" sz="1450" spc="-10">
                <a:latin typeface="Times New Roman"/>
                <a:cs typeface="Times New Roman"/>
              </a:rPr>
              <a:t>day!"</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Rolles eagerly hurried to the dining-room. It was as his friend had asserted; it  was impossible to mistake the pair in question. Old John </a:t>
            </a:r>
            <a:r>
              <a:rPr dirty="0" sz="1450" spc="-25">
                <a:latin typeface="Times New Roman"/>
                <a:cs typeface="Times New Roman"/>
              </a:rPr>
              <a:t>Vandeleur </a:t>
            </a:r>
            <a:r>
              <a:rPr dirty="0" sz="1450" spc="-10">
                <a:latin typeface="Times New Roman"/>
                <a:cs typeface="Times New Roman"/>
              </a:rPr>
              <a:t>was </a:t>
            </a:r>
            <a:r>
              <a:rPr dirty="0" sz="1450" spc="-5">
                <a:latin typeface="Times New Roman"/>
                <a:cs typeface="Times New Roman"/>
              </a:rPr>
              <a:t>of a  </a:t>
            </a:r>
            <a:r>
              <a:rPr dirty="0" sz="1450" spc="-10">
                <a:latin typeface="Times New Roman"/>
                <a:cs typeface="Times New Roman"/>
              </a:rPr>
              <a:t>remarkable force </a:t>
            </a:r>
            <a:r>
              <a:rPr dirty="0" sz="1450" spc="-5">
                <a:latin typeface="Times New Roman"/>
                <a:cs typeface="Times New Roman"/>
              </a:rPr>
              <a:t>of </a:t>
            </a:r>
            <a:r>
              <a:rPr dirty="0" sz="1450" spc="-25">
                <a:latin typeface="Times New Roman"/>
                <a:cs typeface="Times New Roman"/>
              </a:rPr>
              <a:t>body, </a:t>
            </a:r>
            <a:r>
              <a:rPr dirty="0" sz="1450" spc="-10">
                <a:latin typeface="Times New Roman"/>
                <a:cs typeface="Times New Roman"/>
              </a:rPr>
              <a:t>and obviously broken to the most difficult exercises.  He had neither the carriage </a:t>
            </a:r>
            <a:r>
              <a:rPr dirty="0" sz="1450" spc="-5">
                <a:latin typeface="Times New Roman"/>
                <a:cs typeface="Times New Roman"/>
              </a:rPr>
              <a:t>of a </a:t>
            </a:r>
            <a:r>
              <a:rPr dirty="0" sz="1450" spc="-10">
                <a:latin typeface="Times New Roman"/>
                <a:cs typeface="Times New Roman"/>
              </a:rPr>
              <a:t>swordsman, </a:t>
            </a:r>
            <a:r>
              <a:rPr dirty="0" sz="1450" spc="-5">
                <a:latin typeface="Times New Roman"/>
                <a:cs typeface="Times New Roman"/>
              </a:rPr>
              <a:t>nor of a </a:t>
            </a:r>
            <a:r>
              <a:rPr dirty="0" sz="1450" spc="-15">
                <a:latin typeface="Times New Roman"/>
                <a:cs typeface="Times New Roman"/>
              </a:rPr>
              <a:t>sailor, </a:t>
            </a:r>
            <a:r>
              <a:rPr dirty="0" sz="1450" spc="-5">
                <a:latin typeface="Times New Roman"/>
                <a:cs typeface="Times New Roman"/>
              </a:rPr>
              <a:t>nor </a:t>
            </a:r>
            <a:r>
              <a:rPr dirty="0" sz="1450" spc="-10">
                <a:latin typeface="Times New Roman"/>
                <a:cs typeface="Times New Roman"/>
              </a:rPr>
              <a:t>yet </a:t>
            </a:r>
            <a:r>
              <a:rPr dirty="0" sz="1450" spc="-5">
                <a:latin typeface="Times New Roman"/>
                <a:cs typeface="Times New Roman"/>
              </a:rPr>
              <a:t>of one  </a:t>
            </a:r>
            <a:r>
              <a:rPr dirty="0" sz="1450" spc="-10">
                <a:latin typeface="Times New Roman"/>
                <a:cs typeface="Times New Roman"/>
              </a:rPr>
              <a:t>much inured to the saddle; </a:t>
            </a:r>
            <a:r>
              <a:rPr dirty="0" sz="1450" spc="-5">
                <a:latin typeface="Times New Roman"/>
                <a:cs typeface="Times New Roman"/>
              </a:rPr>
              <a:t>but </a:t>
            </a:r>
            <a:r>
              <a:rPr dirty="0" sz="1450" spc="-10">
                <a:latin typeface="Times New Roman"/>
                <a:cs typeface="Times New Roman"/>
              </a:rPr>
              <a:t>something made </a:t>
            </a:r>
            <a:r>
              <a:rPr dirty="0" sz="1450" spc="-5">
                <a:latin typeface="Times New Roman"/>
                <a:cs typeface="Times New Roman"/>
              </a:rPr>
              <a:t>up of </a:t>
            </a:r>
            <a:r>
              <a:rPr dirty="0" sz="1450" spc="-10">
                <a:latin typeface="Times New Roman"/>
                <a:cs typeface="Times New Roman"/>
              </a:rPr>
              <a:t>all these, and the result  and expression </a:t>
            </a:r>
            <a:r>
              <a:rPr dirty="0" sz="1450" spc="-5">
                <a:latin typeface="Times New Roman"/>
                <a:cs typeface="Times New Roman"/>
              </a:rPr>
              <a:t>of </a:t>
            </a:r>
            <a:r>
              <a:rPr dirty="0" sz="1450" spc="-10">
                <a:latin typeface="Times New Roman"/>
                <a:cs typeface="Times New Roman"/>
              </a:rPr>
              <a:t>many different habits and dexterities. His features were bold  and aquiline; his expression arrogant and predatory; his whole appearance that  </a:t>
            </a:r>
            <a:r>
              <a:rPr dirty="0" sz="1450" spc="-5">
                <a:latin typeface="Times New Roman"/>
                <a:cs typeface="Times New Roman"/>
              </a:rPr>
              <a:t>of a </a:t>
            </a:r>
            <a:r>
              <a:rPr dirty="0" sz="1450" spc="-10">
                <a:latin typeface="Times New Roman"/>
                <a:cs typeface="Times New Roman"/>
              </a:rPr>
              <a:t>swift, violent, unscrupulous man </a:t>
            </a:r>
            <a:r>
              <a:rPr dirty="0" sz="1450" spc="-5">
                <a:latin typeface="Times New Roman"/>
                <a:cs typeface="Times New Roman"/>
              </a:rPr>
              <a:t>of </a:t>
            </a:r>
            <a:r>
              <a:rPr dirty="0" sz="1450" spc="-10">
                <a:latin typeface="Times New Roman"/>
                <a:cs typeface="Times New Roman"/>
              </a:rPr>
              <a:t>action; and his copious white hair and  the deep sabre-cut that traversed his nose and temple added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savagery  to </a:t>
            </a:r>
            <a:r>
              <a:rPr dirty="0" sz="1450" spc="-5">
                <a:latin typeface="Times New Roman"/>
                <a:cs typeface="Times New Roman"/>
              </a:rPr>
              <a:t>a </a:t>
            </a:r>
            <a:r>
              <a:rPr dirty="0" sz="1450" spc="-10">
                <a:latin typeface="Times New Roman"/>
                <a:cs typeface="Times New Roman"/>
              </a:rPr>
              <a:t>head already remarkable and menacing in</a:t>
            </a:r>
            <a:r>
              <a:rPr dirty="0" sz="1450" spc="25">
                <a:latin typeface="Times New Roman"/>
                <a:cs typeface="Times New Roman"/>
              </a:rPr>
              <a:t> </a:t>
            </a:r>
            <a:r>
              <a:rPr dirty="0" sz="1450" spc="-10">
                <a:latin typeface="Times New Roman"/>
                <a:cs typeface="Times New Roman"/>
              </a:rPr>
              <a:t>itself.</a:t>
            </a:r>
            <a:endParaRPr sz="1450">
              <a:latin typeface="Times New Roman"/>
              <a:cs typeface="Times New Roman"/>
            </a:endParaRPr>
          </a:p>
          <a:p>
            <a:pPr algn="just" marL="12700" marR="6985">
              <a:lnSpc>
                <a:spcPts val="1730"/>
              </a:lnSpc>
              <a:spcBef>
                <a:spcPts val="844"/>
              </a:spcBef>
            </a:pPr>
            <a:r>
              <a:rPr dirty="0" sz="1450" spc="-10">
                <a:latin typeface="Times New Roman"/>
                <a:cs typeface="Times New Roman"/>
              </a:rPr>
              <a:t>In his companion, the Prince </a:t>
            </a:r>
            <a:r>
              <a:rPr dirty="0" sz="1450" spc="-5">
                <a:latin typeface="Times New Roman"/>
                <a:cs typeface="Times New Roman"/>
              </a:rPr>
              <a:t>of </a:t>
            </a:r>
            <a:r>
              <a:rPr dirty="0" sz="1450" spc="-10">
                <a:latin typeface="Times New Roman"/>
                <a:cs typeface="Times New Roman"/>
              </a:rPr>
              <a:t>Bohemia, </a:t>
            </a:r>
            <a:r>
              <a:rPr dirty="0" sz="1450" spc="-35">
                <a:latin typeface="Times New Roman"/>
                <a:cs typeface="Times New Roman"/>
              </a:rPr>
              <a:t>Mr. </a:t>
            </a:r>
            <a:r>
              <a:rPr dirty="0" sz="1450" spc="-10">
                <a:latin typeface="Times New Roman"/>
                <a:cs typeface="Times New Roman"/>
              </a:rPr>
              <a:t>Rolles was astonished to  recognise the gentleman who had recommended him the study </a:t>
            </a:r>
            <a:r>
              <a:rPr dirty="0" sz="1450" spc="-5">
                <a:latin typeface="Times New Roman"/>
                <a:cs typeface="Times New Roman"/>
              </a:rPr>
              <a:t>of </a:t>
            </a:r>
            <a:r>
              <a:rPr dirty="0" sz="1450" spc="-10">
                <a:latin typeface="Times New Roman"/>
                <a:cs typeface="Times New Roman"/>
              </a:rPr>
              <a:t>Gaboriau.  Doubtless Prince Florizel, who rarely visited the club, </a:t>
            </a:r>
            <a:r>
              <a:rPr dirty="0" sz="1450" spc="-5">
                <a:latin typeface="Times New Roman"/>
                <a:cs typeface="Times New Roman"/>
              </a:rPr>
              <a:t>of </a:t>
            </a:r>
            <a:r>
              <a:rPr dirty="0" sz="1450" spc="-10">
                <a:latin typeface="Times New Roman"/>
                <a:cs typeface="Times New Roman"/>
              </a:rPr>
              <a:t>which, as </a:t>
            </a:r>
            <a:r>
              <a:rPr dirty="0" sz="1450" spc="-5">
                <a:latin typeface="Times New Roman"/>
                <a:cs typeface="Times New Roman"/>
              </a:rPr>
              <a:t>of </a:t>
            </a:r>
            <a:r>
              <a:rPr dirty="0" sz="1450" spc="-10">
                <a:latin typeface="Times New Roman"/>
                <a:cs typeface="Times New Roman"/>
              </a:rPr>
              <a:t>most  others, </a:t>
            </a:r>
            <a:r>
              <a:rPr dirty="0" sz="1450" spc="-5">
                <a:latin typeface="Times New Roman"/>
                <a:cs typeface="Times New Roman"/>
              </a:rPr>
              <a:t>he </a:t>
            </a:r>
            <a:r>
              <a:rPr dirty="0" sz="1450" spc="-10">
                <a:latin typeface="Times New Roman"/>
                <a:cs typeface="Times New Roman"/>
              </a:rPr>
              <a:t>was an honorary </a:t>
            </a:r>
            <a:r>
              <a:rPr dirty="0" sz="1450" spc="-20">
                <a:latin typeface="Times New Roman"/>
                <a:cs typeface="Times New Roman"/>
              </a:rPr>
              <a:t>member, </a:t>
            </a:r>
            <a:r>
              <a:rPr dirty="0" sz="1450" spc="-10">
                <a:latin typeface="Times New Roman"/>
                <a:cs typeface="Times New Roman"/>
              </a:rPr>
              <a:t>had been waiting for John </a:t>
            </a:r>
            <a:r>
              <a:rPr dirty="0" sz="1450" spc="-25">
                <a:latin typeface="Times New Roman"/>
                <a:cs typeface="Times New Roman"/>
              </a:rPr>
              <a:t>Vandeleur  </a:t>
            </a:r>
            <a:r>
              <a:rPr dirty="0" sz="1450" spc="-10">
                <a:latin typeface="Times New Roman"/>
                <a:cs typeface="Times New Roman"/>
              </a:rPr>
              <a:t>when Simon accosted him </a:t>
            </a:r>
            <a:r>
              <a:rPr dirty="0" sz="1450" spc="-5">
                <a:latin typeface="Times New Roman"/>
                <a:cs typeface="Times New Roman"/>
              </a:rPr>
              <a:t>on </a:t>
            </a:r>
            <a:r>
              <a:rPr dirty="0" sz="1450" spc="-10">
                <a:latin typeface="Times New Roman"/>
                <a:cs typeface="Times New Roman"/>
              </a:rPr>
              <a:t>the previous</a:t>
            </a:r>
            <a:r>
              <a:rPr dirty="0" sz="1450" spc="20">
                <a:latin typeface="Times New Roman"/>
                <a:cs typeface="Times New Roman"/>
              </a:rPr>
              <a:t> </a:t>
            </a:r>
            <a:r>
              <a:rPr dirty="0" sz="1450" spc="-10">
                <a:latin typeface="Times New Roman"/>
                <a:cs typeface="Times New Roman"/>
              </a:rPr>
              <a:t>evening.</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The other diners had modestly retired into the angles </a:t>
            </a:r>
            <a:r>
              <a:rPr dirty="0" sz="1450" spc="-5">
                <a:latin typeface="Times New Roman"/>
                <a:cs typeface="Times New Roman"/>
              </a:rPr>
              <a:t>of </a:t>
            </a:r>
            <a:r>
              <a:rPr dirty="0" sz="1450" spc="-10">
                <a:latin typeface="Times New Roman"/>
                <a:cs typeface="Times New Roman"/>
              </a:rPr>
              <a:t>the room, and left the  distinguished pair in </a:t>
            </a:r>
            <a:r>
              <a:rPr dirty="0" sz="1450" spc="-5">
                <a:latin typeface="Times New Roman"/>
                <a:cs typeface="Times New Roman"/>
              </a:rPr>
              <a:t>a </a:t>
            </a:r>
            <a:r>
              <a:rPr dirty="0" sz="1450" spc="-10">
                <a:latin typeface="Times New Roman"/>
                <a:cs typeface="Times New Roman"/>
              </a:rPr>
              <a:t>certain isolation, </a:t>
            </a:r>
            <a:r>
              <a:rPr dirty="0" sz="1450" spc="-5">
                <a:latin typeface="Times New Roman"/>
                <a:cs typeface="Times New Roman"/>
              </a:rPr>
              <a:t>but </a:t>
            </a:r>
            <a:r>
              <a:rPr dirty="0" sz="1450" spc="-10">
                <a:latin typeface="Times New Roman"/>
                <a:cs typeface="Times New Roman"/>
              </a:rPr>
              <a:t>the </a:t>
            </a:r>
            <a:r>
              <a:rPr dirty="0" sz="1450" spc="-5">
                <a:latin typeface="Times New Roman"/>
                <a:cs typeface="Times New Roman"/>
              </a:rPr>
              <a:t>young </a:t>
            </a:r>
            <a:r>
              <a:rPr dirty="0" sz="1450" spc="-15">
                <a:latin typeface="Times New Roman"/>
                <a:cs typeface="Times New Roman"/>
              </a:rPr>
              <a:t>clergyman </a:t>
            </a:r>
            <a:r>
              <a:rPr dirty="0" sz="1450" spc="-10">
                <a:latin typeface="Times New Roman"/>
                <a:cs typeface="Times New Roman"/>
              </a:rPr>
              <a:t>was  unrestrained </a:t>
            </a:r>
            <a:r>
              <a:rPr dirty="0" sz="1450" spc="-5">
                <a:latin typeface="Times New Roman"/>
                <a:cs typeface="Times New Roman"/>
              </a:rPr>
              <a:t>by </a:t>
            </a:r>
            <a:r>
              <a:rPr dirty="0" sz="1450" spc="-10">
                <a:latin typeface="Times New Roman"/>
                <a:cs typeface="Times New Roman"/>
              </a:rPr>
              <a:t>any sentiment </a:t>
            </a:r>
            <a:r>
              <a:rPr dirty="0" sz="1450" spc="-5">
                <a:latin typeface="Times New Roman"/>
                <a:cs typeface="Times New Roman"/>
              </a:rPr>
              <a:t>of </a:t>
            </a:r>
            <a:r>
              <a:rPr dirty="0" sz="1450" spc="-10">
                <a:latin typeface="Times New Roman"/>
                <a:cs typeface="Times New Roman"/>
              </a:rPr>
              <a:t>awe, and, marching boldly </a:t>
            </a:r>
            <a:r>
              <a:rPr dirty="0" sz="1450" spc="-5">
                <a:latin typeface="Times New Roman"/>
                <a:cs typeface="Times New Roman"/>
              </a:rPr>
              <a:t>up, </a:t>
            </a:r>
            <a:r>
              <a:rPr dirty="0" sz="1450" spc="-10">
                <a:latin typeface="Times New Roman"/>
                <a:cs typeface="Times New Roman"/>
              </a:rPr>
              <a:t>took his place  at the nearest</a:t>
            </a:r>
            <a:r>
              <a:rPr dirty="0" sz="1450">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conversation was, indeed, new to the student's ears. The ex- Dictator </a:t>
            </a:r>
            <a:r>
              <a:rPr dirty="0" sz="1450" spc="-5">
                <a:latin typeface="Times New Roman"/>
                <a:cs typeface="Times New Roman"/>
              </a:rPr>
              <a:t>of  </a:t>
            </a:r>
            <a:r>
              <a:rPr dirty="0" sz="1450" spc="-10">
                <a:latin typeface="Times New Roman"/>
                <a:cs typeface="Times New Roman"/>
              </a:rPr>
              <a:t>Paraguay stated many extraordinary experiences in different quarters </a:t>
            </a:r>
            <a:r>
              <a:rPr dirty="0" sz="1450" spc="-5">
                <a:latin typeface="Times New Roman"/>
                <a:cs typeface="Times New Roman"/>
              </a:rPr>
              <a:t>of </a:t>
            </a:r>
            <a:r>
              <a:rPr dirty="0" sz="1450" spc="-10">
                <a:latin typeface="Times New Roman"/>
                <a:cs typeface="Times New Roman"/>
              </a:rPr>
              <a:t>the  world; and the Prince supplied </a:t>
            </a:r>
            <a:r>
              <a:rPr dirty="0" sz="1450" spc="-5">
                <a:latin typeface="Times New Roman"/>
                <a:cs typeface="Times New Roman"/>
              </a:rPr>
              <a:t>a </a:t>
            </a:r>
            <a:r>
              <a:rPr dirty="0" sz="1450" spc="-10">
                <a:latin typeface="Times New Roman"/>
                <a:cs typeface="Times New Roman"/>
              </a:rPr>
              <a:t>commentary which, to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thought, was  even more interesting than the events themselves. </a:t>
            </a:r>
            <a:r>
              <a:rPr dirty="0" sz="1450" spc="-45">
                <a:latin typeface="Times New Roman"/>
                <a:cs typeface="Times New Roman"/>
              </a:rPr>
              <a:t>Two </a:t>
            </a:r>
            <a:r>
              <a:rPr dirty="0" sz="1450" spc="-10">
                <a:latin typeface="Times New Roman"/>
                <a:cs typeface="Times New Roman"/>
              </a:rPr>
              <a:t>forms </a:t>
            </a:r>
            <a:r>
              <a:rPr dirty="0" sz="1450" spc="-5">
                <a:latin typeface="Times New Roman"/>
                <a:cs typeface="Times New Roman"/>
              </a:rPr>
              <a:t>of </a:t>
            </a:r>
            <a:r>
              <a:rPr dirty="0" sz="1450" spc="-10">
                <a:latin typeface="Times New Roman"/>
                <a:cs typeface="Times New Roman"/>
              </a:rPr>
              <a:t>experience  were thus </a:t>
            </a:r>
            <a:r>
              <a:rPr dirty="0" sz="1450" spc="-5">
                <a:latin typeface="Times New Roman"/>
                <a:cs typeface="Times New Roman"/>
              </a:rPr>
              <a:t>brought </a:t>
            </a:r>
            <a:r>
              <a:rPr dirty="0" sz="1450" spc="-10">
                <a:latin typeface="Times New Roman"/>
                <a:cs typeface="Times New Roman"/>
              </a:rPr>
              <a:t>together and laid before the </a:t>
            </a:r>
            <a:r>
              <a:rPr dirty="0" sz="1450" spc="-5">
                <a:latin typeface="Times New Roman"/>
                <a:cs typeface="Times New Roman"/>
              </a:rPr>
              <a:t>young </a:t>
            </a:r>
            <a:r>
              <a:rPr dirty="0" sz="1450" spc="-10">
                <a:latin typeface="Times New Roman"/>
                <a:cs typeface="Times New Roman"/>
              </a:rPr>
              <a:t>clergyman; and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which to admire the most </a:t>
            </a:r>
            <a:r>
              <a:rPr dirty="0" sz="1450" spc="-5">
                <a:latin typeface="Times New Roman"/>
                <a:cs typeface="Times New Roman"/>
              </a:rPr>
              <a:t>- </a:t>
            </a:r>
            <a:r>
              <a:rPr dirty="0" sz="1450" spc="-10">
                <a:latin typeface="Times New Roman"/>
                <a:cs typeface="Times New Roman"/>
              </a:rPr>
              <a:t>the desperate actor </a:t>
            </a:r>
            <a:r>
              <a:rPr dirty="0" sz="1450" spc="-5">
                <a:latin typeface="Times New Roman"/>
                <a:cs typeface="Times New Roman"/>
              </a:rPr>
              <a:t>or </a:t>
            </a:r>
            <a:r>
              <a:rPr dirty="0" sz="1450" spc="-10">
                <a:latin typeface="Times New Roman"/>
                <a:cs typeface="Times New Roman"/>
              </a:rPr>
              <a:t>the skilled expert  in life; the man who spoke boldly </a:t>
            </a:r>
            <a:r>
              <a:rPr dirty="0" sz="1450" spc="-5">
                <a:latin typeface="Times New Roman"/>
                <a:cs typeface="Times New Roman"/>
              </a:rPr>
              <a:t>of </a:t>
            </a:r>
            <a:r>
              <a:rPr dirty="0" sz="1450" spc="-10">
                <a:latin typeface="Times New Roman"/>
                <a:cs typeface="Times New Roman"/>
              </a:rPr>
              <a:t>his own deeds and perils, </a:t>
            </a:r>
            <a:r>
              <a:rPr dirty="0" sz="1450" spc="-5">
                <a:latin typeface="Times New Roman"/>
                <a:cs typeface="Times New Roman"/>
              </a:rPr>
              <a:t>or </a:t>
            </a:r>
            <a:r>
              <a:rPr dirty="0" sz="1450" spc="-10">
                <a:latin typeface="Times New Roman"/>
                <a:cs typeface="Times New Roman"/>
              </a:rPr>
              <a:t>the man who  seemed, like </a:t>
            </a:r>
            <a:r>
              <a:rPr dirty="0" sz="1450" spc="-5">
                <a:latin typeface="Times New Roman"/>
                <a:cs typeface="Times New Roman"/>
              </a:rPr>
              <a:t>a god, </a:t>
            </a:r>
            <a:r>
              <a:rPr dirty="0" sz="1450" spc="-10">
                <a:latin typeface="Times New Roman"/>
                <a:cs typeface="Times New Roman"/>
              </a:rPr>
              <a:t>to know all things and to have </a:t>
            </a:r>
            <a:r>
              <a:rPr dirty="0" sz="1450" spc="-15">
                <a:latin typeface="Times New Roman"/>
                <a:cs typeface="Times New Roman"/>
              </a:rPr>
              <a:t>suffered </a:t>
            </a:r>
            <a:r>
              <a:rPr dirty="0" sz="1450" spc="-10">
                <a:latin typeface="Times New Roman"/>
                <a:cs typeface="Times New Roman"/>
              </a:rPr>
              <a:t>nothing. The  manner </a:t>
            </a:r>
            <a:r>
              <a:rPr dirty="0" sz="1450" spc="-5">
                <a:latin typeface="Times New Roman"/>
                <a:cs typeface="Times New Roman"/>
              </a:rPr>
              <a:t>of </a:t>
            </a:r>
            <a:r>
              <a:rPr dirty="0" sz="1450" spc="-10">
                <a:latin typeface="Times New Roman"/>
                <a:cs typeface="Times New Roman"/>
              </a:rPr>
              <a:t>each aptly fitted with his part in the discourse. The Dictator  indulged in brutalities alike </a:t>
            </a:r>
            <a:r>
              <a:rPr dirty="0" sz="1450" spc="-5">
                <a:latin typeface="Times New Roman"/>
                <a:cs typeface="Times New Roman"/>
              </a:rPr>
              <a:t>of </a:t>
            </a:r>
            <a:r>
              <a:rPr dirty="0" sz="1450" spc="-10">
                <a:latin typeface="Times New Roman"/>
                <a:cs typeface="Times New Roman"/>
              </a:rPr>
              <a:t>speech and gesture; his hand opened and shut  and fell roughly </a:t>
            </a:r>
            <a:r>
              <a:rPr dirty="0" sz="1450" spc="-5">
                <a:latin typeface="Times New Roman"/>
                <a:cs typeface="Times New Roman"/>
              </a:rPr>
              <a:t>on </a:t>
            </a:r>
            <a:r>
              <a:rPr dirty="0" sz="1450" spc="-10">
                <a:latin typeface="Times New Roman"/>
                <a:cs typeface="Times New Roman"/>
              </a:rPr>
              <a:t>the table; and his voice was loud and </a:t>
            </a:r>
            <a:r>
              <a:rPr dirty="0" sz="1450" spc="-25">
                <a:latin typeface="Times New Roman"/>
                <a:cs typeface="Times New Roman"/>
              </a:rPr>
              <a:t>heavy. </a:t>
            </a:r>
            <a:r>
              <a:rPr dirty="0" sz="1450" spc="-10">
                <a:latin typeface="Times New Roman"/>
                <a:cs typeface="Times New Roman"/>
              </a:rPr>
              <a:t>The Prince, </a:t>
            </a:r>
            <a:r>
              <a:rPr dirty="0" sz="1450" spc="-5">
                <a:latin typeface="Times New Roman"/>
                <a:cs typeface="Times New Roman"/>
              </a:rPr>
              <a:t>on  </a:t>
            </a:r>
            <a:r>
              <a:rPr dirty="0" sz="1450" spc="-10">
                <a:latin typeface="Times New Roman"/>
                <a:cs typeface="Times New Roman"/>
              </a:rPr>
              <a:t>the other hand, seemed the very type </a:t>
            </a:r>
            <a:r>
              <a:rPr dirty="0" sz="1450" spc="-5">
                <a:latin typeface="Times New Roman"/>
                <a:cs typeface="Times New Roman"/>
              </a:rPr>
              <a:t>of </a:t>
            </a:r>
            <a:r>
              <a:rPr dirty="0" sz="1450" spc="-10">
                <a:latin typeface="Times New Roman"/>
                <a:cs typeface="Times New Roman"/>
              </a:rPr>
              <a:t>urbane docility and quiet; the least  movement, the least inflection, had with him </a:t>
            </a:r>
            <a:r>
              <a:rPr dirty="0" sz="1450" spc="-5">
                <a:latin typeface="Times New Roman"/>
                <a:cs typeface="Times New Roman"/>
              </a:rPr>
              <a:t>a </a:t>
            </a:r>
            <a:r>
              <a:rPr dirty="0" sz="1450" spc="-10">
                <a:latin typeface="Times New Roman"/>
                <a:cs typeface="Times New Roman"/>
              </a:rPr>
              <a:t>weightier significance than all  the shouts and pantomime </a:t>
            </a:r>
            <a:r>
              <a:rPr dirty="0" sz="1450" spc="-5">
                <a:latin typeface="Times New Roman"/>
                <a:cs typeface="Times New Roman"/>
              </a:rPr>
              <a:t>of </a:t>
            </a:r>
            <a:r>
              <a:rPr dirty="0" sz="1450" spc="-10">
                <a:latin typeface="Times New Roman"/>
                <a:cs typeface="Times New Roman"/>
              </a:rPr>
              <a:t>his companion; and if </a:t>
            </a:r>
            <a:r>
              <a:rPr dirty="0" sz="1450" spc="-20">
                <a:latin typeface="Times New Roman"/>
                <a:cs typeface="Times New Roman"/>
              </a:rPr>
              <a:t>ever, </a:t>
            </a:r>
            <a:r>
              <a:rPr dirty="0" sz="1450" spc="-10">
                <a:latin typeface="Times New Roman"/>
                <a:cs typeface="Times New Roman"/>
              </a:rPr>
              <a:t>as must frequently  have been the case, </a:t>
            </a:r>
            <a:r>
              <a:rPr dirty="0" sz="1450" spc="-5">
                <a:latin typeface="Times New Roman"/>
                <a:cs typeface="Times New Roman"/>
              </a:rPr>
              <a:t>he </a:t>
            </a:r>
            <a:r>
              <a:rPr dirty="0" sz="1450" spc="-10">
                <a:latin typeface="Times New Roman"/>
                <a:cs typeface="Times New Roman"/>
              </a:rPr>
              <a:t>described some experience personal to himself, it was  so aptly dissimulated as to pass unnoticed with the</a:t>
            </a:r>
            <a:r>
              <a:rPr dirty="0" sz="1450" spc="40">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At length the talk wandered </a:t>
            </a:r>
            <a:r>
              <a:rPr dirty="0" sz="1450" spc="-5">
                <a:latin typeface="Times New Roman"/>
                <a:cs typeface="Times New Roman"/>
              </a:rPr>
              <a:t>on </a:t>
            </a:r>
            <a:r>
              <a:rPr dirty="0" sz="1450" spc="-10">
                <a:latin typeface="Times New Roman"/>
                <a:cs typeface="Times New Roman"/>
              </a:rPr>
              <a:t>to the late robberies and</a:t>
            </a:r>
            <a:r>
              <a:rPr dirty="0" sz="1450" spc="5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464675"/>
          </a:xfrm>
          <a:prstGeom prst="rect">
            <a:avLst/>
          </a:prstGeom>
        </p:spPr>
        <p:txBody>
          <a:bodyPr wrap="square" lIns="0" tIns="121285" rIns="0" bIns="0" rtlCol="0" vert="horz">
            <a:spAutoFit/>
          </a:bodyPr>
          <a:lstStyle/>
          <a:p>
            <a:pPr marL="12700">
              <a:lnSpc>
                <a:spcPct val="100000"/>
              </a:lnSpc>
              <a:spcBef>
                <a:spcPts val="955"/>
              </a:spcBef>
            </a:pPr>
            <a:r>
              <a:rPr dirty="0" sz="1450" spc="-10">
                <a:latin typeface="Times New Roman"/>
                <a:cs typeface="Times New Roman"/>
              </a:rPr>
              <a:t>Rajah's Diamond.</a:t>
            </a:r>
            <a:endParaRPr sz="1450">
              <a:latin typeface="Times New Roman"/>
              <a:cs typeface="Times New Roman"/>
            </a:endParaRPr>
          </a:p>
          <a:p>
            <a:pPr marL="12700" marR="1431290">
              <a:lnSpc>
                <a:spcPts val="1730"/>
              </a:lnSpc>
              <a:spcBef>
                <a:spcPts val="915"/>
              </a:spcBef>
            </a:pPr>
            <a:r>
              <a:rPr dirty="0" sz="1450" spc="-10">
                <a:latin typeface="Times New Roman"/>
                <a:cs typeface="Times New Roman"/>
              </a:rPr>
              <a:t>"That diamond would </a:t>
            </a:r>
            <a:r>
              <a:rPr dirty="0" sz="1450" spc="-5">
                <a:latin typeface="Times New Roman"/>
                <a:cs typeface="Times New Roman"/>
              </a:rPr>
              <a:t>be </a:t>
            </a:r>
            <a:r>
              <a:rPr dirty="0" sz="1450" spc="-10">
                <a:latin typeface="Times New Roman"/>
                <a:cs typeface="Times New Roman"/>
              </a:rPr>
              <a:t>better in the sea," observed Prince  Florizel.</a:t>
            </a:r>
            <a:endParaRPr sz="1450">
              <a:latin typeface="Times New Roman"/>
              <a:cs typeface="Times New Roman"/>
            </a:endParaRPr>
          </a:p>
          <a:p>
            <a:pPr marL="12700" marR="5715">
              <a:lnSpc>
                <a:spcPts val="1730"/>
              </a:lnSpc>
              <a:spcBef>
                <a:spcPts val="865"/>
              </a:spcBef>
            </a:pPr>
            <a:r>
              <a:rPr dirty="0" sz="1450" spc="-10">
                <a:latin typeface="Times New Roman"/>
                <a:cs typeface="Times New Roman"/>
              </a:rPr>
              <a:t>"As </a:t>
            </a:r>
            <a:r>
              <a:rPr dirty="0" sz="1450" spc="-5">
                <a:latin typeface="Times New Roman"/>
                <a:cs typeface="Times New Roman"/>
              </a:rPr>
              <a:t>a </a:t>
            </a:r>
            <a:r>
              <a:rPr dirty="0" sz="1450" spc="-30">
                <a:latin typeface="Times New Roman"/>
                <a:cs typeface="Times New Roman"/>
              </a:rPr>
              <a:t>Vandeleur," </a:t>
            </a:r>
            <a:r>
              <a:rPr dirty="0" sz="1450" spc="-10">
                <a:latin typeface="Times New Roman"/>
                <a:cs typeface="Times New Roman"/>
              </a:rPr>
              <a:t>replied the </a:t>
            </a:r>
            <a:r>
              <a:rPr dirty="0" sz="1450" spc="-15">
                <a:latin typeface="Times New Roman"/>
                <a:cs typeface="Times New Roman"/>
              </a:rPr>
              <a:t>Dictator, </a:t>
            </a:r>
            <a:r>
              <a:rPr dirty="0" sz="1450" spc="-10">
                <a:latin typeface="Times New Roman"/>
                <a:cs typeface="Times New Roman"/>
              </a:rPr>
              <a:t>"your Highness may imagine my  dissent."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speak </a:t>
            </a:r>
            <a:r>
              <a:rPr dirty="0" sz="1450" spc="-5">
                <a:latin typeface="Times New Roman"/>
                <a:cs typeface="Times New Roman"/>
              </a:rPr>
              <a:t>on grounds of </a:t>
            </a:r>
            <a:r>
              <a:rPr dirty="0" sz="1450" spc="-10">
                <a:latin typeface="Times New Roman"/>
                <a:cs typeface="Times New Roman"/>
              </a:rPr>
              <a:t>public </a:t>
            </a:r>
            <a:r>
              <a:rPr dirty="0" sz="1450" spc="-20">
                <a:latin typeface="Times New Roman"/>
                <a:cs typeface="Times New Roman"/>
              </a:rPr>
              <a:t>policy," </a:t>
            </a:r>
            <a:r>
              <a:rPr dirty="0" sz="1450" spc="-10">
                <a:latin typeface="Times New Roman"/>
                <a:cs typeface="Times New Roman"/>
              </a:rPr>
              <a:t>pursued the Prince. "Jewels so valuable  should </a:t>
            </a:r>
            <a:r>
              <a:rPr dirty="0" sz="1450" spc="-5">
                <a:latin typeface="Times New Roman"/>
                <a:cs typeface="Times New Roman"/>
              </a:rPr>
              <a:t>be </a:t>
            </a:r>
            <a:r>
              <a:rPr dirty="0" sz="1450" spc="-10">
                <a:latin typeface="Times New Roman"/>
                <a:cs typeface="Times New Roman"/>
              </a:rPr>
              <a:t>reserved for the collection </a:t>
            </a:r>
            <a:r>
              <a:rPr dirty="0" sz="1450" spc="-5">
                <a:latin typeface="Times New Roman"/>
                <a:cs typeface="Times New Roman"/>
              </a:rPr>
              <a:t>of a </a:t>
            </a:r>
            <a:r>
              <a:rPr dirty="0" sz="1450" spc="-10">
                <a:latin typeface="Times New Roman"/>
                <a:cs typeface="Times New Roman"/>
              </a:rPr>
              <a:t>Prince </a:t>
            </a:r>
            <a:r>
              <a:rPr dirty="0" sz="1450" spc="-5">
                <a:latin typeface="Times New Roman"/>
                <a:cs typeface="Times New Roman"/>
              </a:rPr>
              <a:t>or </a:t>
            </a:r>
            <a:r>
              <a:rPr dirty="0" sz="1450" spc="-10">
                <a:latin typeface="Times New Roman"/>
                <a:cs typeface="Times New Roman"/>
              </a:rPr>
              <a:t>the treasury </a:t>
            </a:r>
            <a:r>
              <a:rPr dirty="0" sz="1450" spc="-5">
                <a:latin typeface="Times New Roman"/>
                <a:cs typeface="Times New Roman"/>
              </a:rPr>
              <a:t>of a </a:t>
            </a:r>
            <a:r>
              <a:rPr dirty="0" sz="1450" spc="-10">
                <a:latin typeface="Times New Roman"/>
                <a:cs typeface="Times New Roman"/>
              </a:rPr>
              <a:t>great  nation. </a:t>
            </a:r>
            <a:r>
              <a:rPr dirty="0" sz="1450" spc="-60">
                <a:latin typeface="Times New Roman"/>
                <a:cs typeface="Times New Roman"/>
              </a:rPr>
              <a:t>To </a:t>
            </a:r>
            <a:r>
              <a:rPr dirty="0" sz="1450" spc="-10">
                <a:latin typeface="Times New Roman"/>
                <a:cs typeface="Times New Roman"/>
              </a:rPr>
              <a:t>hand them about among the common sort </a:t>
            </a:r>
            <a:r>
              <a:rPr dirty="0" sz="1450" spc="-5">
                <a:latin typeface="Times New Roman"/>
                <a:cs typeface="Times New Roman"/>
              </a:rPr>
              <a:t>of </a:t>
            </a:r>
            <a:r>
              <a:rPr dirty="0" sz="1450" spc="-10">
                <a:latin typeface="Times New Roman"/>
                <a:cs typeface="Times New Roman"/>
              </a:rPr>
              <a:t>men is to set </a:t>
            </a:r>
            <a:r>
              <a:rPr dirty="0" sz="1450" spc="-5">
                <a:latin typeface="Times New Roman"/>
                <a:cs typeface="Times New Roman"/>
              </a:rPr>
              <a:t>a </a:t>
            </a:r>
            <a:r>
              <a:rPr dirty="0" sz="1450" spc="-10">
                <a:latin typeface="Times New Roman"/>
                <a:cs typeface="Times New Roman"/>
              </a:rPr>
              <a:t>price </a:t>
            </a:r>
            <a:r>
              <a:rPr dirty="0" sz="1450" spc="-5">
                <a:latin typeface="Times New Roman"/>
                <a:cs typeface="Times New Roman"/>
              </a:rPr>
              <a:t>on  </a:t>
            </a:r>
            <a:r>
              <a:rPr dirty="0" sz="1450" spc="-20">
                <a:latin typeface="Times New Roman"/>
                <a:cs typeface="Times New Roman"/>
              </a:rPr>
              <a:t>Virtue's </a:t>
            </a:r>
            <a:r>
              <a:rPr dirty="0" sz="1450" spc="-10">
                <a:latin typeface="Times New Roman"/>
                <a:cs typeface="Times New Roman"/>
              </a:rPr>
              <a:t>head; and if the Rajah </a:t>
            </a:r>
            <a:r>
              <a:rPr dirty="0" sz="1450" spc="-5">
                <a:latin typeface="Times New Roman"/>
                <a:cs typeface="Times New Roman"/>
              </a:rPr>
              <a:t>of </a:t>
            </a:r>
            <a:r>
              <a:rPr dirty="0" sz="1450" spc="-10">
                <a:latin typeface="Times New Roman"/>
                <a:cs typeface="Times New Roman"/>
              </a:rPr>
              <a:t>Kashgar </a:t>
            </a:r>
            <a:r>
              <a:rPr dirty="0" sz="1450" spc="-5">
                <a:latin typeface="Times New Roman"/>
                <a:cs typeface="Times New Roman"/>
              </a:rPr>
              <a:t>- a </a:t>
            </a:r>
            <a:r>
              <a:rPr dirty="0" sz="1450" spc="-10">
                <a:latin typeface="Times New Roman"/>
                <a:cs typeface="Times New Roman"/>
              </a:rPr>
              <a:t>Prince, </a:t>
            </a:r>
            <a:r>
              <a:rPr dirty="0" sz="1450" spc="-5">
                <a:latin typeface="Times New Roman"/>
                <a:cs typeface="Times New Roman"/>
              </a:rPr>
              <a:t>I </a:t>
            </a:r>
            <a:r>
              <a:rPr dirty="0" sz="1450" spc="-10">
                <a:latin typeface="Times New Roman"/>
                <a:cs typeface="Times New Roman"/>
              </a:rPr>
              <a:t>understand, </a:t>
            </a:r>
            <a:r>
              <a:rPr dirty="0" sz="1450" spc="-5">
                <a:latin typeface="Times New Roman"/>
                <a:cs typeface="Times New Roman"/>
              </a:rPr>
              <a:t>of </a:t>
            </a:r>
            <a:r>
              <a:rPr dirty="0" sz="1450" spc="-10">
                <a:latin typeface="Times New Roman"/>
                <a:cs typeface="Times New Roman"/>
              </a:rPr>
              <a:t>great  enlightenment </a:t>
            </a:r>
            <a:r>
              <a:rPr dirty="0" sz="1450" spc="-5">
                <a:latin typeface="Times New Roman"/>
                <a:cs typeface="Times New Roman"/>
              </a:rPr>
              <a:t>- </a:t>
            </a:r>
            <a:r>
              <a:rPr dirty="0" sz="1450" spc="-10">
                <a:latin typeface="Times New Roman"/>
                <a:cs typeface="Times New Roman"/>
              </a:rPr>
              <a:t>desired vengeance </a:t>
            </a:r>
            <a:r>
              <a:rPr dirty="0" sz="1450" spc="-5">
                <a:latin typeface="Times New Roman"/>
                <a:cs typeface="Times New Roman"/>
              </a:rPr>
              <a:t>upon </a:t>
            </a:r>
            <a:r>
              <a:rPr dirty="0" sz="1450" spc="-10">
                <a:latin typeface="Times New Roman"/>
                <a:cs typeface="Times New Roman"/>
              </a:rPr>
              <a:t>the men </a:t>
            </a:r>
            <a:r>
              <a:rPr dirty="0" sz="1450" spc="-5">
                <a:latin typeface="Times New Roman"/>
                <a:cs typeface="Times New Roman"/>
              </a:rPr>
              <a:t>of </a:t>
            </a:r>
            <a:r>
              <a:rPr dirty="0" sz="1450" spc="-10">
                <a:latin typeface="Times New Roman"/>
                <a:cs typeface="Times New Roman"/>
              </a:rPr>
              <a:t>Europe, </a:t>
            </a:r>
            <a:r>
              <a:rPr dirty="0" sz="1450" spc="-5">
                <a:latin typeface="Times New Roman"/>
                <a:cs typeface="Times New Roman"/>
              </a:rPr>
              <a:t>he </a:t>
            </a:r>
            <a:r>
              <a:rPr dirty="0" sz="1450" spc="-10">
                <a:latin typeface="Times New Roman"/>
                <a:cs typeface="Times New Roman"/>
              </a:rPr>
              <a:t>could hardly  have </a:t>
            </a:r>
            <a:r>
              <a:rPr dirty="0" sz="1450" spc="-5">
                <a:latin typeface="Times New Roman"/>
                <a:cs typeface="Times New Roman"/>
              </a:rPr>
              <a:t>gone </a:t>
            </a:r>
            <a:r>
              <a:rPr dirty="0" sz="1450" spc="-10">
                <a:latin typeface="Times New Roman"/>
                <a:cs typeface="Times New Roman"/>
              </a:rPr>
              <a:t>more efficaciously about his purpose than </a:t>
            </a:r>
            <a:r>
              <a:rPr dirty="0" sz="1450" spc="-5">
                <a:latin typeface="Times New Roman"/>
                <a:cs typeface="Times New Roman"/>
              </a:rPr>
              <a:t>by </a:t>
            </a:r>
            <a:r>
              <a:rPr dirty="0" sz="1450" spc="-10">
                <a:latin typeface="Times New Roman"/>
                <a:cs typeface="Times New Roman"/>
              </a:rPr>
              <a:t>sending </a:t>
            </a:r>
            <a:r>
              <a:rPr dirty="0" sz="1450" spc="-5">
                <a:latin typeface="Times New Roman"/>
                <a:cs typeface="Times New Roman"/>
              </a:rPr>
              <a:t>us </a:t>
            </a:r>
            <a:r>
              <a:rPr dirty="0" sz="1450" spc="-10">
                <a:latin typeface="Times New Roman"/>
                <a:cs typeface="Times New Roman"/>
              </a:rPr>
              <a:t>this apple  </a:t>
            </a:r>
            <a:r>
              <a:rPr dirty="0" sz="1450" spc="-5">
                <a:latin typeface="Times New Roman"/>
                <a:cs typeface="Times New Roman"/>
              </a:rPr>
              <a:t>of </a:t>
            </a:r>
            <a:r>
              <a:rPr dirty="0" sz="1450" spc="-10">
                <a:latin typeface="Times New Roman"/>
                <a:cs typeface="Times New Roman"/>
              </a:rPr>
              <a:t>discord. There is </a:t>
            </a:r>
            <a:r>
              <a:rPr dirty="0" sz="1450" spc="-5">
                <a:latin typeface="Times New Roman"/>
                <a:cs typeface="Times New Roman"/>
              </a:rPr>
              <a:t>no </a:t>
            </a:r>
            <a:r>
              <a:rPr dirty="0" sz="1450" spc="-10">
                <a:latin typeface="Times New Roman"/>
                <a:cs typeface="Times New Roman"/>
              </a:rPr>
              <a:t>honesty too robust for such </a:t>
            </a:r>
            <a:r>
              <a:rPr dirty="0" sz="1450" spc="-5">
                <a:latin typeface="Times New Roman"/>
                <a:cs typeface="Times New Roman"/>
              </a:rPr>
              <a:t>a </a:t>
            </a:r>
            <a:r>
              <a:rPr dirty="0" sz="1450" spc="-10">
                <a:latin typeface="Times New Roman"/>
                <a:cs typeface="Times New Roman"/>
              </a:rPr>
              <a:t>trial. </a:t>
            </a:r>
            <a:r>
              <a:rPr dirty="0" sz="1450" spc="-5">
                <a:latin typeface="Times New Roman"/>
                <a:cs typeface="Times New Roman"/>
              </a:rPr>
              <a:t>I </a:t>
            </a:r>
            <a:r>
              <a:rPr dirty="0" sz="1450" spc="-10">
                <a:latin typeface="Times New Roman"/>
                <a:cs typeface="Times New Roman"/>
              </a:rPr>
              <a:t>myself, who have  many duties and many privileges </a:t>
            </a:r>
            <a:r>
              <a:rPr dirty="0" sz="1450" spc="-5">
                <a:latin typeface="Times New Roman"/>
                <a:cs typeface="Times New Roman"/>
              </a:rPr>
              <a:t>of </a:t>
            </a:r>
            <a:r>
              <a:rPr dirty="0" sz="1450" spc="-10">
                <a:latin typeface="Times New Roman"/>
                <a:cs typeface="Times New Roman"/>
              </a:rPr>
              <a:t>my own </a:t>
            </a:r>
            <a:r>
              <a:rPr dirty="0" sz="1450" spc="-5">
                <a:latin typeface="Times New Roman"/>
                <a:cs typeface="Times New Roman"/>
              </a:rPr>
              <a:t>- I </a:t>
            </a:r>
            <a:r>
              <a:rPr dirty="0" sz="1450" spc="-10">
                <a:latin typeface="Times New Roman"/>
                <a:cs typeface="Times New Roman"/>
              </a:rPr>
              <a:t>myself,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could  scarce handle the intoxicating crystal and </a:t>
            </a:r>
            <a:r>
              <a:rPr dirty="0" sz="1450" spc="-5">
                <a:latin typeface="Times New Roman"/>
                <a:cs typeface="Times New Roman"/>
              </a:rPr>
              <a:t>be </a:t>
            </a:r>
            <a:r>
              <a:rPr dirty="0" sz="1450" spc="-10">
                <a:latin typeface="Times New Roman"/>
                <a:cs typeface="Times New Roman"/>
              </a:rPr>
              <a:t>safe. As for </a:t>
            </a:r>
            <a:r>
              <a:rPr dirty="0" sz="1450" spc="-5">
                <a:latin typeface="Times New Roman"/>
                <a:cs typeface="Times New Roman"/>
              </a:rPr>
              <a:t>you, </a:t>
            </a:r>
            <a:r>
              <a:rPr dirty="0" sz="1450" spc="-10">
                <a:latin typeface="Times New Roman"/>
                <a:cs typeface="Times New Roman"/>
              </a:rPr>
              <a:t>who are </a:t>
            </a:r>
            <a:r>
              <a:rPr dirty="0" sz="1450" spc="-5">
                <a:latin typeface="Times New Roman"/>
                <a:cs typeface="Times New Roman"/>
              </a:rPr>
              <a:t>a  </a:t>
            </a:r>
            <a:r>
              <a:rPr dirty="0" sz="1450" spc="-10">
                <a:latin typeface="Times New Roman"/>
                <a:cs typeface="Times New Roman"/>
              </a:rPr>
              <a:t>diamond hunter </a:t>
            </a:r>
            <a:r>
              <a:rPr dirty="0" sz="1450" spc="-5">
                <a:latin typeface="Times New Roman"/>
                <a:cs typeface="Times New Roman"/>
              </a:rPr>
              <a:t>by </a:t>
            </a:r>
            <a:r>
              <a:rPr dirty="0" sz="1450" spc="-10">
                <a:latin typeface="Times New Roman"/>
                <a:cs typeface="Times New Roman"/>
              </a:rPr>
              <a:t>taste and profession, </a:t>
            </a:r>
            <a:r>
              <a:rPr dirty="0" sz="1450" spc="-5">
                <a:latin typeface="Times New Roman"/>
                <a:cs typeface="Times New Roman"/>
              </a:rPr>
              <a:t>I do not </a:t>
            </a:r>
            <a:r>
              <a:rPr dirty="0" sz="1450" spc="-10">
                <a:latin typeface="Times New Roman"/>
                <a:cs typeface="Times New Roman"/>
              </a:rPr>
              <a:t>believe there is </a:t>
            </a:r>
            <a:r>
              <a:rPr dirty="0" sz="1450" spc="-5">
                <a:latin typeface="Times New Roman"/>
                <a:cs typeface="Times New Roman"/>
              </a:rPr>
              <a:t>a </a:t>
            </a:r>
            <a:r>
              <a:rPr dirty="0" sz="1450" spc="-10">
                <a:latin typeface="Times New Roman"/>
                <a:cs typeface="Times New Roman"/>
              </a:rPr>
              <a:t>crime in the  calendar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perpetrate </a:t>
            </a:r>
            <a:r>
              <a:rPr dirty="0" sz="1450" spc="-5">
                <a:latin typeface="Times New Roman"/>
                <a:cs typeface="Times New Roman"/>
              </a:rPr>
              <a:t>- I do not </a:t>
            </a:r>
            <a:r>
              <a:rPr dirty="0" sz="1450" spc="-10">
                <a:latin typeface="Times New Roman"/>
                <a:cs typeface="Times New Roman"/>
              </a:rPr>
              <a:t>believe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friend in the  world whom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eagerly betray </a:t>
            </a:r>
            <a:r>
              <a:rPr dirty="0" sz="1450" spc="-5">
                <a:latin typeface="Times New Roman"/>
                <a:cs typeface="Times New Roman"/>
              </a:rPr>
              <a:t>- I do not </a:t>
            </a:r>
            <a:r>
              <a:rPr dirty="0" sz="1450" spc="-10">
                <a:latin typeface="Times New Roman"/>
                <a:cs typeface="Times New Roman"/>
              </a:rPr>
              <a:t>know 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25">
                <a:latin typeface="Times New Roman"/>
                <a:cs typeface="Times New Roman"/>
              </a:rPr>
              <a:t>family,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declare </a:t>
            </a:r>
            <a:r>
              <a:rPr dirty="0" sz="1450" spc="-5">
                <a:latin typeface="Times New Roman"/>
                <a:cs typeface="Times New Roman"/>
              </a:rPr>
              <a:t>you </a:t>
            </a:r>
            <a:r>
              <a:rPr dirty="0" sz="1450" spc="-10">
                <a:latin typeface="Times New Roman"/>
                <a:cs typeface="Times New Roman"/>
              </a:rPr>
              <a:t>would sacrifice </a:t>
            </a:r>
            <a:r>
              <a:rPr dirty="0" sz="1450" spc="-5">
                <a:latin typeface="Times New Roman"/>
                <a:cs typeface="Times New Roman"/>
              </a:rPr>
              <a:t>your </a:t>
            </a:r>
            <a:r>
              <a:rPr dirty="0" sz="1450" spc="-10">
                <a:latin typeface="Times New Roman"/>
                <a:cs typeface="Times New Roman"/>
              </a:rPr>
              <a:t>children </a:t>
            </a:r>
            <a:r>
              <a:rPr dirty="0" sz="1450" spc="-5">
                <a:latin typeface="Times New Roman"/>
                <a:cs typeface="Times New Roman"/>
              </a:rPr>
              <a:t>- </a:t>
            </a:r>
            <a:r>
              <a:rPr dirty="0" sz="1450" spc="-10">
                <a:latin typeface="Times New Roman"/>
                <a:cs typeface="Times New Roman"/>
              </a:rPr>
              <a:t>and all  this for what? Not to </a:t>
            </a:r>
            <a:r>
              <a:rPr dirty="0" sz="1450" spc="-5">
                <a:latin typeface="Times New Roman"/>
                <a:cs typeface="Times New Roman"/>
              </a:rPr>
              <a:t>be </a:t>
            </a:r>
            <a:r>
              <a:rPr dirty="0" sz="1450" spc="-15">
                <a:latin typeface="Times New Roman"/>
                <a:cs typeface="Times New Roman"/>
              </a:rPr>
              <a:t>richer, </a:t>
            </a:r>
            <a:r>
              <a:rPr dirty="0" sz="1450" spc="-5">
                <a:latin typeface="Times New Roman"/>
                <a:cs typeface="Times New Roman"/>
              </a:rPr>
              <a:t>nor </a:t>
            </a:r>
            <a:r>
              <a:rPr dirty="0" sz="1450" spc="-10">
                <a:latin typeface="Times New Roman"/>
                <a:cs typeface="Times New Roman"/>
              </a:rPr>
              <a:t>to have more comforts </a:t>
            </a:r>
            <a:r>
              <a:rPr dirty="0" sz="1450" spc="-5">
                <a:latin typeface="Times New Roman"/>
                <a:cs typeface="Times New Roman"/>
              </a:rPr>
              <a:t>or </a:t>
            </a:r>
            <a:r>
              <a:rPr dirty="0" sz="1450" spc="-10">
                <a:latin typeface="Times New Roman"/>
                <a:cs typeface="Times New Roman"/>
              </a:rPr>
              <a:t>more respect, </a:t>
            </a:r>
            <a:r>
              <a:rPr dirty="0" sz="1450" spc="-5">
                <a:latin typeface="Times New Roman"/>
                <a:cs typeface="Times New Roman"/>
              </a:rPr>
              <a:t>but  </a:t>
            </a:r>
            <a:r>
              <a:rPr dirty="0" sz="1450" spc="-10">
                <a:latin typeface="Times New Roman"/>
                <a:cs typeface="Times New Roman"/>
              </a:rPr>
              <a:t>simply to call this diamond yours for </a:t>
            </a:r>
            <a:r>
              <a:rPr dirty="0" sz="1450" spc="-5">
                <a:latin typeface="Times New Roman"/>
                <a:cs typeface="Times New Roman"/>
              </a:rPr>
              <a:t>a </a:t>
            </a:r>
            <a:r>
              <a:rPr dirty="0" sz="1450" spc="-10">
                <a:latin typeface="Times New Roman"/>
                <a:cs typeface="Times New Roman"/>
              </a:rPr>
              <a:t>year </a:t>
            </a:r>
            <a:r>
              <a:rPr dirty="0" sz="1450" spc="-5">
                <a:latin typeface="Times New Roman"/>
                <a:cs typeface="Times New Roman"/>
              </a:rPr>
              <a:t>or </a:t>
            </a:r>
            <a:r>
              <a:rPr dirty="0" sz="1450" spc="-10">
                <a:latin typeface="Times New Roman"/>
                <a:cs typeface="Times New Roman"/>
              </a:rPr>
              <a:t>two until </a:t>
            </a:r>
            <a:r>
              <a:rPr dirty="0" sz="1450" spc="-5">
                <a:latin typeface="Times New Roman"/>
                <a:cs typeface="Times New Roman"/>
              </a:rPr>
              <a:t>you </a:t>
            </a:r>
            <a:r>
              <a:rPr dirty="0" sz="1450" spc="-10">
                <a:latin typeface="Times New Roman"/>
                <a:cs typeface="Times New Roman"/>
              </a:rPr>
              <a:t>die, and now and  again to open </a:t>
            </a:r>
            <a:r>
              <a:rPr dirty="0" sz="1450" spc="-5">
                <a:latin typeface="Times New Roman"/>
                <a:cs typeface="Times New Roman"/>
              </a:rPr>
              <a:t>a </a:t>
            </a:r>
            <a:r>
              <a:rPr dirty="0" sz="1450" spc="-10">
                <a:latin typeface="Times New Roman"/>
                <a:cs typeface="Times New Roman"/>
              </a:rPr>
              <a:t>safe and look at it as </a:t>
            </a:r>
            <a:r>
              <a:rPr dirty="0" sz="1450" spc="-5">
                <a:latin typeface="Times New Roman"/>
                <a:cs typeface="Times New Roman"/>
              </a:rPr>
              <a:t>one looks </a:t>
            </a:r>
            <a:r>
              <a:rPr dirty="0" sz="1450" spc="-10">
                <a:latin typeface="Times New Roman"/>
                <a:cs typeface="Times New Roman"/>
              </a:rPr>
              <a:t>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picture."</a:t>
            </a:r>
            <a:endParaRPr sz="1450">
              <a:latin typeface="Times New Roman"/>
              <a:cs typeface="Times New Roman"/>
            </a:endParaRPr>
          </a:p>
          <a:p>
            <a:pPr algn="just" marL="12700" marR="6985">
              <a:lnSpc>
                <a:spcPts val="1730"/>
              </a:lnSpc>
              <a:spcBef>
                <a:spcPts val="840"/>
              </a:spcBef>
            </a:pPr>
            <a:r>
              <a:rPr dirty="0" sz="1450" spc="-10">
                <a:latin typeface="Times New Roman"/>
                <a:cs typeface="Times New Roman"/>
              </a:rPr>
              <a:t>"It is true," replied </a:t>
            </a:r>
            <a:r>
              <a:rPr dirty="0" sz="1450" spc="-35">
                <a:latin typeface="Times New Roman"/>
                <a:cs typeface="Times New Roman"/>
              </a:rPr>
              <a:t>Vandeleur. </a:t>
            </a:r>
            <a:r>
              <a:rPr dirty="0" sz="1450" spc="-10">
                <a:latin typeface="Times New Roman"/>
                <a:cs typeface="Times New Roman"/>
              </a:rPr>
              <a:t>"I have hunted most things, from men and  women down to mosquitos; </a:t>
            </a:r>
            <a:r>
              <a:rPr dirty="0" sz="1450" spc="-5">
                <a:latin typeface="Times New Roman"/>
                <a:cs typeface="Times New Roman"/>
              </a:rPr>
              <a:t>I </a:t>
            </a:r>
            <a:r>
              <a:rPr dirty="0" sz="1450" spc="-10">
                <a:latin typeface="Times New Roman"/>
                <a:cs typeface="Times New Roman"/>
              </a:rPr>
              <a:t>have dived for coral; </a:t>
            </a:r>
            <a:r>
              <a:rPr dirty="0" sz="1450" spc="-5">
                <a:latin typeface="Times New Roman"/>
                <a:cs typeface="Times New Roman"/>
              </a:rPr>
              <a:t>I </a:t>
            </a:r>
            <a:r>
              <a:rPr dirty="0" sz="1450" spc="-10">
                <a:latin typeface="Times New Roman"/>
                <a:cs typeface="Times New Roman"/>
              </a:rPr>
              <a:t>have followed both  whales and tigers; and </a:t>
            </a:r>
            <a:r>
              <a:rPr dirty="0" sz="1450" spc="-5">
                <a:latin typeface="Times New Roman"/>
                <a:cs typeface="Times New Roman"/>
              </a:rPr>
              <a:t>a </a:t>
            </a:r>
            <a:r>
              <a:rPr dirty="0" sz="1450" spc="-10">
                <a:latin typeface="Times New Roman"/>
                <a:cs typeface="Times New Roman"/>
              </a:rPr>
              <a:t>diamond is the tallest quarry </a:t>
            </a:r>
            <a:r>
              <a:rPr dirty="0" sz="1450" spc="-5">
                <a:latin typeface="Times New Roman"/>
                <a:cs typeface="Times New Roman"/>
              </a:rPr>
              <a:t>of </a:t>
            </a:r>
            <a:r>
              <a:rPr dirty="0" sz="1450" spc="-10">
                <a:latin typeface="Times New Roman"/>
                <a:cs typeface="Times New Roman"/>
              </a:rPr>
              <a:t>the lot. It has beauty  and worth; it alone can properly reward the ardours </a:t>
            </a:r>
            <a:r>
              <a:rPr dirty="0" sz="1450" spc="-5">
                <a:latin typeface="Times New Roman"/>
                <a:cs typeface="Times New Roman"/>
              </a:rPr>
              <a:t>of </a:t>
            </a:r>
            <a:r>
              <a:rPr dirty="0" sz="1450" spc="-10">
                <a:latin typeface="Times New Roman"/>
                <a:cs typeface="Times New Roman"/>
              </a:rPr>
              <a:t>the chase. At this  moment, as </a:t>
            </a:r>
            <a:r>
              <a:rPr dirty="0" sz="1450" spc="-5">
                <a:latin typeface="Times New Roman"/>
                <a:cs typeface="Times New Roman"/>
              </a:rPr>
              <a:t>your </a:t>
            </a:r>
            <a:r>
              <a:rPr dirty="0" sz="1450" spc="-10">
                <a:latin typeface="Times New Roman"/>
                <a:cs typeface="Times New Roman"/>
              </a:rPr>
              <a:t>Highness may </a:t>
            </a:r>
            <a:r>
              <a:rPr dirty="0" sz="1450" spc="-25">
                <a:latin typeface="Times New Roman"/>
                <a:cs typeface="Times New Roman"/>
              </a:rPr>
              <a:t>fancy,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upon </a:t>
            </a:r>
            <a:r>
              <a:rPr dirty="0" sz="1450" spc="-10">
                <a:latin typeface="Times New Roman"/>
                <a:cs typeface="Times New Roman"/>
              </a:rPr>
              <a:t>the trail;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sure knack,  </a:t>
            </a:r>
            <a:r>
              <a:rPr dirty="0" sz="1450" spc="-5">
                <a:latin typeface="Times New Roman"/>
                <a:cs typeface="Times New Roman"/>
              </a:rPr>
              <a:t>a </a:t>
            </a:r>
            <a:r>
              <a:rPr dirty="0" sz="1450" spc="-10">
                <a:latin typeface="Times New Roman"/>
                <a:cs typeface="Times New Roman"/>
              </a:rPr>
              <a:t>wide experience; </a:t>
            </a:r>
            <a:r>
              <a:rPr dirty="0" sz="1450" spc="-5">
                <a:latin typeface="Times New Roman"/>
                <a:cs typeface="Times New Roman"/>
              </a:rPr>
              <a:t>I </a:t>
            </a:r>
            <a:r>
              <a:rPr dirty="0" sz="1450" spc="-10">
                <a:latin typeface="Times New Roman"/>
                <a:cs typeface="Times New Roman"/>
              </a:rPr>
              <a:t>know every stone </a:t>
            </a:r>
            <a:r>
              <a:rPr dirty="0" sz="1450" spc="-5">
                <a:latin typeface="Times New Roman"/>
                <a:cs typeface="Times New Roman"/>
              </a:rPr>
              <a:t>of </a:t>
            </a:r>
            <a:r>
              <a:rPr dirty="0" sz="1450" spc="-10">
                <a:latin typeface="Times New Roman"/>
                <a:cs typeface="Times New Roman"/>
              </a:rPr>
              <a:t>price in my brother's collection as </a:t>
            </a:r>
            <a:r>
              <a:rPr dirty="0" sz="1450" spc="-5">
                <a:latin typeface="Times New Roman"/>
                <a:cs typeface="Times New Roman"/>
              </a:rPr>
              <a:t>a  </a:t>
            </a:r>
            <a:r>
              <a:rPr dirty="0" sz="1450" spc="-10">
                <a:latin typeface="Times New Roman"/>
                <a:cs typeface="Times New Roman"/>
              </a:rPr>
              <a:t>shepherd knows his sheep; and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I </a:t>
            </a:r>
            <a:r>
              <a:rPr dirty="0" sz="1450" spc="-10">
                <a:latin typeface="Times New Roman"/>
                <a:cs typeface="Times New Roman"/>
              </a:rPr>
              <a:t>may die if </a:t>
            </a:r>
            <a:r>
              <a:rPr dirty="0" sz="1450" spc="-5">
                <a:latin typeface="Times New Roman"/>
                <a:cs typeface="Times New Roman"/>
              </a:rPr>
              <a:t>I do not </a:t>
            </a:r>
            <a:r>
              <a:rPr dirty="0" sz="1450" spc="-10">
                <a:latin typeface="Times New Roman"/>
                <a:cs typeface="Times New Roman"/>
              </a:rPr>
              <a:t>recover them every  one!"</a:t>
            </a:r>
            <a:endParaRPr sz="1450">
              <a:latin typeface="Times New Roman"/>
              <a:cs typeface="Times New Roman"/>
            </a:endParaRPr>
          </a:p>
          <a:p>
            <a:pPr marL="12700" marR="802005">
              <a:lnSpc>
                <a:spcPts val="1730"/>
              </a:lnSpc>
              <a:spcBef>
                <a:spcPts val="850"/>
              </a:spcBef>
            </a:pPr>
            <a:r>
              <a:rPr dirty="0" sz="1450" spc="-10">
                <a:latin typeface="Times New Roman"/>
                <a:cs typeface="Times New Roman"/>
              </a:rPr>
              <a:t>"Sir Thomas </a:t>
            </a:r>
            <a:r>
              <a:rPr dirty="0" sz="1450" spc="-25">
                <a:latin typeface="Times New Roman"/>
                <a:cs typeface="Times New Roman"/>
              </a:rPr>
              <a:t>Vandeleur </a:t>
            </a:r>
            <a:r>
              <a:rPr dirty="0" sz="1450" spc="-10">
                <a:latin typeface="Times New Roman"/>
                <a:cs typeface="Times New Roman"/>
              </a:rPr>
              <a:t>will have great cause to thank </a:t>
            </a:r>
            <a:r>
              <a:rPr dirty="0" sz="1450" spc="-5">
                <a:latin typeface="Times New Roman"/>
                <a:cs typeface="Times New Roman"/>
              </a:rPr>
              <a:t>you," </a:t>
            </a:r>
            <a:r>
              <a:rPr dirty="0" sz="1450" spc="-10">
                <a:latin typeface="Times New Roman"/>
                <a:cs typeface="Times New Roman"/>
              </a:rPr>
              <a:t>said the  Prince.</a:t>
            </a:r>
            <a:endParaRPr sz="1450">
              <a:latin typeface="Times New Roman"/>
              <a:cs typeface="Times New Roman"/>
            </a:endParaRPr>
          </a:p>
          <a:p>
            <a:pPr marL="12700" marR="5080">
              <a:lnSpc>
                <a:spcPts val="1730"/>
              </a:lnSpc>
              <a:spcBef>
                <a:spcPts val="860"/>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so sure," returned the </a:t>
            </a:r>
            <a:r>
              <a:rPr dirty="0" sz="1450" spc="-15">
                <a:latin typeface="Times New Roman"/>
                <a:cs typeface="Times New Roman"/>
              </a:rPr>
              <a:t>Dictator,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laugh. "One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Vandeleurs  </a:t>
            </a:r>
            <a:r>
              <a:rPr dirty="0" sz="1450" spc="-10">
                <a:latin typeface="Times New Roman"/>
                <a:cs typeface="Times New Roman"/>
              </a:rPr>
              <a:t>will. Thomas </a:t>
            </a:r>
            <a:r>
              <a:rPr dirty="0" sz="1450" spc="-5">
                <a:latin typeface="Times New Roman"/>
                <a:cs typeface="Times New Roman"/>
              </a:rPr>
              <a:t>or </a:t>
            </a:r>
            <a:r>
              <a:rPr dirty="0" sz="1450" spc="-10">
                <a:latin typeface="Times New Roman"/>
                <a:cs typeface="Times New Roman"/>
              </a:rPr>
              <a:t>John </a:t>
            </a:r>
            <a:r>
              <a:rPr dirty="0" sz="1450" spc="-5">
                <a:latin typeface="Times New Roman"/>
                <a:cs typeface="Times New Roman"/>
              </a:rPr>
              <a:t>- </a:t>
            </a:r>
            <a:r>
              <a:rPr dirty="0" sz="1450" spc="-10">
                <a:latin typeface="Times New Roman"/>
                <a:cs typeface="Times New Roman"/>
              </a:rPr>
              <a:t>Peter </a:t>
            </a:r>
            <a:r>
              <a:rPr dirty="0" sz="1450" spc="-5">
                <a:latin typeface="Times New Roman"/>
                <a:cs typeface="Times New Roman"/>
              </a:rPr>
              <a:t>or </a:t>
            </a:r>
            <a:r>
              <a:rPr dirty="0" sz="1450" spc="-10">
                <a:latin typeface="Times New Roman"/>
                <a:cs typeface="Times New Roman"/>
              </a:rPr>
              <a:t>Paul </a:t>
            </a:r>
            <a:r>
              <a:rPr dirty="0" sz="1450" spc="-5">
                <a:latin typeface="Times New Roman"/>
                <a:cs typeface="Times New Roman"/>
              </a:rPr>
              <a:t>- </a:t>
            </a:r>
            <a:r>
              <a:rPr dirty="0" sz="1450" spc="-10">
                <a:latin typeface="Times New Roman"/>
                <a:cs typeface="Times New Roman"/>
              </a:rPr>
              <a:t>we are all</a:t>
            </a:r>
            <a:r>
              <a:rPr dirty="0" sz="1450" spc="35">
                <a:latin typeface="Times New Roman"/>
                <a:cs typeface="Times New Roman"/>
              </a:rPr>
              <a:t> </a:t>
            </a:r>
            <a:r>
              <a:rPr dirty="0" sz="1450" spc="-10">
                <a:latin typeface="Times New Roman"/>
                <a:cs typeface="Times New Roman"/>
              </a:rPr>
              <a:t>apostles."</a:t>
            </a:r>
            <a:endParaRPr sz="1450">
              <a:latin typeface="Times New Roman"/>
              <a:cs typeface="Times New Roman"/>
            </a:endParaRPr>
          </a:p>
          <a:p>
            <a:pPr marL="12700">
              <a:lnSpc>
                <a:spcPct val="100000"/>
              </a:lnSpc>
              <a:spcBef>
                <a:spcPts val="795"/>
              </a:spcBef>
            </a:pPr>
            <a:r>
              <a:rPr dirty="0" sz="1450" spc="-10">
                <a:latin typeface="Times New Roman"/>
                <a:cs typeface="Times New Roman"/>
              </a:rPr>
              <a:t>"I did </a:t>
            </a:r>
            <a:r>
              <a:rPr dirty="0" sz="1450" spc="-5">
                <a:latin typeface="Times New Roman"/>
                <a:cs typeface="Times New Roman"/>
              </a:rPr>
              <a:t>not </a:t>
            </a:r>
            <a:r>
              <a:rPr dirty="0" sz="1450" spc="-10">
                <a:latin typeface="Times New Roman"/>
                <a:cs typeface="Times New Roman"/>
              </a:rPr>
              <a:t>catch </a:t>
            </a:r>
            <a:r>
              <a:rPr dirty="0" sz="1450" spc="-5">
                <a:latin typeface="Times New Roman"/>
                <a:cs typeface="Times New Roman"/>
              </a:rPr>
              <a:t>your </a:t>
            </a:r>
            <a:r>
              <a:rPr dirty="0" sz="1450" spc="-10">
                <a:latin typeface="Times New Roman"/>
                <a:cs typeface="Times New Roman"/>
              </a:rPr>
              <a:t>observation," said the Prince with some</a:t>
            </a:r>
            <a:r>
              <a:rPr dirty="0" sz="1450" spc="65">
                <a:latin typeface="Times New Roman"/>
                <a:cs typeface="Times New Roman"/>
              </a:rPr>
              <a:t> </a:t>
            </a:r>
            <a:r>
              <a:rPr dirty="0" sz="1450" spc="-10">
                <a:latin typeface="Times New Roman"/>
                <a:cs typeface="Times New Roman"/>
              </a:rPr>
              <a:t>disgust.</a:t>
            </a:r>
            <a:endParaRPr sz="1450">
              <a:latin typeface="Times New Roman"/>
              <a:cs typeface="Times New Roman"/>
            </a:endParaRPr>
          </a:p>
          <a:p>
            <a:pPr algn="just" marL="12700" marR="13335">
              <a:lnSpc>
                <a:spcPts val="1730"/>
              </a:lnSpc>
              <a:spcBef>
                <a:spcPts val="919"/>
              </a:spcBef>
            </a:pPr>
            <a:r>
              <a:rPr dirty="0" sz="1450" spc="-10">
                <a:latin typeface="Times New Roman"/>
                <a:cs typeface="Times New Roman"/>
              </a:rPr>
              <a:t>And at the same moment the waiter informed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that his cab was  at the</a:t>
            </a:r>
            <a:r>
              <a:rPr dirty="0" sz="1450" spc="-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080">
              <a:lnSpc>
                <a:spcPts val="1730"/>
              </a:lnSpc>
              <a:spcBef>
                <a:spcPts val="860"/>
              </a:spcBef>
            </a:pPr>
            <a:r>
              <a:rPr dirty="0" sz="1450" spc="-35">
                <a:latin typeface="Times New Roman"/>
                <a:cs typeface="Times New Roman"/>
              </a:rPr>
              <a:t>Mr. </a:t>
            </a:r>
            <a:r>
              <a:rPr dirty="0" sz="1450" spc="-10">
                <a:latin typeface="Times New Roman"/>
                <a:cs typeface="Times New Roman"/>
              </a:rPr>
              <a:t>Rolles glanced at the clock, and saw that </a:t>
            </a:r>
            <a:r>
              <a:rPr dirty="0" sz="1450" spc="-5">
                <a:latin typeface="Times New Roman"/>
                <a:cs typeface="Times New Roman"/>
              </a:rPr>
              <a:t>he </a:t>
            </a:r>
            <a:r>
              <a:rPr dirty="0" sz="1450" spc="-10">
                <a:latin typeface="Times New Roman"/>
                <a:cs typeface="Times New Roman"/>
              </a:rPr>
              <a:t>also must </a:t>
            </a:r>
            <a:r>
              <a:rPr dirty="0" sz="1450" spc="-5">
                <a:latin typeface="Times New Roman"/>
                <a:cs typeface="Times New Roman"/>
              </a:rPr>
              <a:t>be </a:t>
            </a:r>
            <a:r>
              <a:rPr dirty="0" sz="1450" spc="-10">
                <a:latin typeface="Times New Roman"/>
                <a:cs typeface="Times New Roman"/>
              </a:rPr>
              <a:t>moving; and the  coincidence struck him sharply and </a:t>
            </a:r>
            <a:r>
              <a:rPr dirty="0" sz="1450" spc="-15">
                <a:latin typeface="Times New Roman"/>
                <a:cs typeface="Times New Roman"/>
              </a:rPr>
              <a:t>unpleasantly,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desired to see </a:t>
            </a:r>
            <a:r>
              <a:rPr dirty="0" sz="1450" spc="-5">
                <a:latin typeface="Times New Roman"/>
                <a:cs typeface="Times New Roman"/>
              </a:rPr>
              <a:t>no</a:t>
            </a:r>
            <a:r>
              <a:rPr dirty="0" sz="1450" spc="260">
                <a:latin typeface="Times New Roman"/>
                <a:cs typeface="Times New Roman"/>
              </a:rPr>
              <a:t> </a:t>
            </a:r>
            <a:r>
              <a:rPr dirty="0" sz="1450" spc="-10">
                <a:latin typeface="Times New Roman"/>
                <a:cs typeface="Times New Roman"/>
              </a:rPr>
              <a:t>more</a:t>
            </a:r>
            <a:endParaRPr sz="14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075" cy="9464675"/>
          </a:xfrm>
          <a:prstGeom prst="rect">
            <a:avLst/>
          </a:prstGeom>
        </p:spPr>
        <p:txBody>
          <a:bodyPr wrap="square" lIns="0" tIns="121285" rIns="0" bIns="0" rtlCol="0" vert="horz">
            <a:spAutoFit/>
          </a:bodyPr>
          <a:lstStyle/>
          <a:p>
            <a:pPr algn="just" marL="12700">
              <a:lnSpc>
                <a:spcPct val="100000"/>
              </a:lnSpc>
              <a:spcBef>
                <a:spcPts val="955"/>
              </a:spcBef>
            </a:pPr>
            <a:r>
              <a:rPr dirty="0" sz="1450" spc="-5">
                <a:latin typeface="Times New Roman"/>
                <a:cs typeface="Times New Roman"/>
              </a:rPr>
              <a:t>of </a:t>
            </a:r>
            <a:r>
              <a:rPr dirty="0" sz="1450" spc="-10">
                <a:latin typeface="Times New Roman"/>
                <a:cs typeface="Times New Roman"/>
              </a:rPr>
              <a:t>the diamond</a:t>
            </a:r>
            <a:r>
              <a:rPr dirty="0" sz="1450" spc="-5">
                <a:latin typeface="Times New Roman"/>
                <a:cs typeface="Times New Roman"/>
              </a:rPr>
              <a:t> </a:t>
            </a:r>
            <a:r>
              <a:rPr dirty="0" sz="1450" spc="-20">
                <a:latin typeface="Times New Roman"/>
                <a:cs typeface="Times New Roman"/>
              </a:rPr>
              <a:t>hunter.</a:t>
            </a:r>
            <a:endParaRPr sz="1450">
              <a:latin typeface="Times New Roman"/>
              <a:cs typeface="Times New Roman"/>
            </a:endParaRPr>
          </a:p>
          <a:p>
            <a:pPr algn="just" marL="12700" marR="8890">
              <a:lnSpc>
                <a:spcPts val="1730"/>
              </a:lnSpc>
              <a:spcBef>
                <a:spcPts val="915"/>
              </a:spcBef>
            </a:pPr>
            <a:r>
              <a:rPr dirty="0" sz="1450" spc="-10">
                <a:latin typeface="Times New Roman"/>
                <a:cs typeface="Times New Roman"/>
              </a:rPr>
              <a:t>Much study having somewhat shaken the </a:t>
            </a:r>
            <a:r>
              <a:rPr dirty="0" sz="1450" spc="-5">
                <a:latin typeface="Times New Roman"/>
                <a:cs typeface="Times New Roman"/>
              </a:rPr>
              <a:t>young </a:t>
            </a:r>
            <a:r>
              <a:rPr dirty="0" sz="1450" spc="-10">
                <a:latin typeface="Times New Roman"/>
                <a:cs typeface="Times New Roman"/>
              </a:rPr>
              <a:t>man's nerves, </a:t>
            </a:r>
            <a:r>
              <a:rPr dirty="0" sz="1450" spc="-5">
                <a:latin typeface="Times New Roman"/>
                <a:cs typeface="Times New Roman"/>
              </a:rPr>
              <a:t>he </a:t>
            </a:r>
            <a:r>
              <a:rPr dirty="0" sz="1450" spc="-10">
                <a:latin typeface="Times New Roman"/>
                <a:cs typeface="Times New Roman"/>
              </a:rPr>
              <a:t>was in the  habit </a:t>
            </a:r>
            <a:r>
              <a:rPr dirty="0" sz="1450" spc="-5">
                <a:latin typeface="Times New Roman"/>
                <a:cs typeface="Times New Roman"/>
              </a:rPr>
              <a:t>of </a:t>
            </a:r>
            <a:r>
              <a:rPr dirty="0" sz="1450" spc="-10">
                <a:latin typeface="Times New Roman"/>
                <a:cs typeface="Times New Roman"/>
              </a:rPr>
              <a:t>travelling in the most luxurious manner; and for the present journey  </a:t>
            </a:r>
            <a:r>
              <a:rPr dirty="0" sz="1450" spc="-5">
                <a:latin typeface="Times New Roman"/>
                <a:cs typeface="Times New Roman"/>
              </a:rPr>
              <a:t>he </a:t>
            </a:r>
            <a:r>
              <a:rPr dirty="0" sz="1450" spc="-10">
                <a:latin typeface="Times New Roman"/>
                <a:cs typeface="Times New Roman"/>
              </a:rPr>
              <a:t>had taken </a:t>
            </a:r>
            <a:r>
              <a:rPr dirty="0" sz="1450" spc="-5">
                <a:latin typeface="Times New Roman"/>
                <a:cs typeface="Times New Roman"/>
              </a:rPr>
              <a:t>a </a:t>
            </a:r>
            <a:r>
              <a:rPr dirty="0" sz="1450" spc="-10">
                <a:latin typeface="Times New Roman"/>
                <a:cs typeface="Times New Roman"/>
              </a:rPr>
              <a:t>sofa in the sleeping</a:t>
            </a:r>
            <a:r>
              <a:rPr dirty="0" sz="1450" spc="20">
                <a:latin typeface="Times New Roman"/>
                <a:cs typeface="Times New Roman"/>
              </a:rPr>
              <a:t> </a:t>
            </a:r>
            <a:r>
              <a:rPr dirty="0" sz="1450" spc="-10">
                <a:latin typeface="Times New Roman"/>
                <a:cs typeface="Times New Roman"/>
              </a:rPr>
              <a:t>carriage.</a:t>
            </a:r>
            <a:endParaRPr sz="1450">
              <a:latin typeface="Times New Roman"/>
              <a:cs typeface="Times New Roman"/>
            </a:endParaRPr>
          </a:p>
          <a:p>
            <a:pPr algn="just" marL="12700" marR="13335">
              <a:lnSpc>
                <a:spcPts val="1730"/>
              </a:lnSpc>
              <a:spcBef>
                <a:spcPts val="860"/>
              </a:spcBef>
            </a:pP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very comfortable," said the guard; "there is </a:t>
            </a:r>
            <a:r>
              <a:rPr dirty="0" sz="1450" spc="-5">
                <a:latin typeface="Times New Roman"/>
                <a:cs typeface="Times New Roman"/>
              </a:rPr>
              <a:t>no one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compartment, and only </a:t>
            </a:r>
            <a:r>
              <a:rPr dirty="0" sz="1450" spc="-5">
                <a:latin typeface="Times New Roman"/>
                <a:cs typeface="Times New Roman"/>
              </a:rPr>
              <a:t>one </a:t>
            </a:r>
            <a:r>
              <a:rPr dirty="0" sz="1450" spc="-10">
                <a:latin typeface="Times New Roman"/>
                <a:cs typeface="Times New Roman"/>
              </a:rPr>
              <a:t>old gentleman in the other</a:t>
            </a:r>
            <a:r>
              <a:rPr dirty="0" sz="1450" spc="35">
                <a:latin typeface="Times New Roman"/>
                <a:cs typeface="Times New Roman"/>
              </a:rPr>
              <a:t> </a:t>
            </a:r>
            <a:r>
              <a:rPr dirty="0" sz="1450" spc="-5">
                <a:latin typeface="Times New Roman"/>
                <a:cs typeface="Times New Roman"/>
              </a:rPr>
              <a:t>end."</a:t>
            </a:r>
            <a:endParaRPr sz="1450">
              <a:latin typeface="Times New Roman"/>
              <a:cs typeface="Times New Roman"/>
            </a:endParaRPr>
          </a:p>
          <a:p>
            <a:pPr algn="just" marL="12700" marR="6350">
              <a:lnSpc>
                <a:spcPts val="1730"/>
              </a:lnSpc>
              <a:spcBef>
                <a:spcPts val="860"/>
              </a:spcBef>
            </a:pPr>
            <a:r>
              <a:rPr dirty="0" sz="1450" spc="-10">
                <a:latin typeface="Times New Roman"/>
                <a:cs typeface="Times New Roman"/>
              </a:rPr>
              <a:t>It was close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hour, </a:t>
            </a:r>
            <a:r>
              <a:rPr dirty="0" sz="1450" spc="-10">
                <a:latin typeface="Times New Roman"/>
                <a:cs typeface="Times New Roman"/>
              </a:rPr>
              <a:t>and the tickets were being examined, when </a:t>
            </a:r>
            <a:r>
              <a:rPr dirty="0" sz="1450" spc="-35">
                <a:latin typeface="Times New Roman"/>
                <a:cs typeface="Times New Roman"/>
              </a:rPr>
              <a:t>Mr.  </a:t>
            </a:r>
            <a:r>
              <a:rPr dirty="0" sz="1450" spc="-10">
                <a:latin typeface="Times New Roman"/>
                <a:cs typeface="Times New Roman"/>
              </a:rPr>
              <a:t>Rolles beheld this other fellow-passenger ushered </a:t>
            </a:r>
            <a:r>
              <a:rPr dirty="0" sz="1450" spc="-5">
                <a:latin typeface="Times New Roman"/>
                <a:cs typeface="Times New Roman"/>
              </a:rPr>
              <a:t>by </a:t>
            </a:r>
            <a:r>
              <a:rPr dirty="0" sz="1450" spc="-10">
                <a:latin typeface="Times New Roman"/>
                <a:cs typeface="Times New Roman"/>
              </a:rPr>
              <a:t>several porters into his  place; </a:t>
            </a:r>
            <a:r>
              <a:rPr dirty="0" sz="1450" spc="-20">
                <a:latin typeface="Times New Roman"/>
                <a:cs typeface="Times New Roman"/>
              </a:rPr>
              <a:t>certainly, </a:t>
            </a:r>
            <a:r>
              <a:rPr dirty="0" sz="1450" spc="-10">
                <a:latin typeface="Times New Roman"/>
                <a:cs typeface="Times New Roman"/>
              </a:rPr>
              <a:t>there was </a:t>
            </a:r>
            <a:r>
              <a:rPr dirty="0" sz="1450" spc="-5">
                <a:latin typeface="Times New Roman"/>
                <a:cs typeface="Times New Roman"/>
              </a:rPr>
              <a:t>not </a:t>
            </a:r>
            <a:r>
              <a:rPr dirty="0" sz="1450" spc="-10">
                <a:latin typeface="Times New Roman"/>
                <a:cs typeface="Times New Roman"/>
              </a:rPr>
              <a:t>another man in the world whom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preferred </a:t>
            </a:r>
            <a:r>
              <a:rPr dirty="0" sz="1450" spc="-5">
                <a:latin typeface="Times New Roman"/>
                <a:cs typeface="Times New Roman"/>
              </a:rPr>
              <a:t>- </a:t>
            </a:r>
            <a:r>
              <a:rPr dirty="0" sz="1450" spc="-10">
                <a:latin typeface="Times New Roman"/>
                <a:cs typeface="Times New Roman"/>
              </a:rPr>
              <a:t>for it was old John </a:t>
            </a:r>
            <a:r>
              <a:rPr dirty="0" sz="1450" spc="-30">
                <a:latin typeface="Times New Roman"/>
                <a:cs typeface="Times New Roman"/>
              </a:rPr>
              <a:t>Vandeleur, </a:t>
            </a:r>
            <a:r>
              <a:rPr dirty="0" sz="1450" spc="-10">
                <a:latin typeface="Times New Roman"/>
                <a:cs typeface="Times New Roman"/>
              </a:rPr>
              <a:t>the</a:t>
            </a:r>
            <a:r>
              <a:rPr dirty="0" sz="1450" spc="65">
                <a:latin typeface="Times New Roman"/>
                <a:cs typeface="Times New Roman"/>
              </a:rPr>
              <a:t> </a:t>
            </a:r>
            <a:r>
              <a:rPr dirty="0" sz="1450" spc="-15">
                <a:latin typeface="Times New Roman"/>
                <a:cs typeface="Times New Roman"/>
              </a:rPr>
              <a:t>ex-Dictator.</a:t>
            </a:r>
            <a:endParaRPr sz="1450">
              <a:latin typeface="Times New Roman"/>
              <a:cs typeface="Times New Roman"/>
            </a:endParaRPr>
          </a:p>
          <a:p>
            <a:pPr algn="just" marL="12700" marR="8255">
              <a:lnSpc>
                <a:spcPts val="1730"/>
              </a:lnSpc>
              <a:spcBef>
                <a:spcPts val="860"/>
              </a:spcBef>
            </a:pPr>
            <a:r>
              <a:rPr dirty="0" sz="1450" spc="-10">
                <a:latin typeface="Times New Roman"/>
                <a:cs typeface="Times New Roman"/>
              </a:rPr>
              <a:t>The sleeping carriages </a:t>
            </a:r>
            <a:r>
              <a:rPr dirty="0" sz="1450" spc="-5">
                <a:latin typeface="Times New Roman"/>
                <a:cs typeface="Times New Roman"/>
              </a:rPr>
              <a:t>on </a:t>
            </a:r>
            <a:r>
              <a:rPr dirty="0" sz="1450" spc="-10">
                <a:latin typeface="Times New Roman"/>
                <a:cs typeface="Times New Roman"/>
              </a:rPr>
              <a:t>the Great Northern line were divided into three  compartments </a:t>
            </a:r>
            <a:r>
              <a:rPr dirty="0" sz="1450" spc="-5">
                <a:latin typeface="Times New Roman"/>
                <a:cs typeface="Times New Roman"/>
              </a:rPr>
              <a:t>- one </a:t>
            </a:r>
            <a:r>
              <a:rPr dirty="0" sz="1450" spc="-10">
                <a:latin typeface="Times New Roman"/>
                <a:cs typeface="Times New Roman"/>
              </a:rPr>
              <a:t>at each end for travellers, and </a:t>
            </a:r>
            <a:r>
              <a:rPr dirty="0" sz="1450" spc="-5">
                <a:latin typeface="Times New Roman"/>
                <a:cs typeface="Times New Roman"/>
              </a:rPr>
              <a:t>one </a:t>
            </a:r>
            <a:r>
              <a:rPr dirty="0" sz="1450" spc="-10">
                <a:latin typeface="Times New Roman"/>
                <a:cs typeface="Times New Roman"/>
              </a:rPr>
              <a:t>in the centre fitted with  the conveniences </a:t>
            </a:r>
            <a:r>
              <a:rPr dirty="0" sz="1450" spc="-5">
                <a:latin typeface="Times New Roman"/>
                <a:cs typeface="Times New Roman"/>
              </a:rPr>
              <a:t>of a </a:t>
            </a:r>
            <a:r>
              <a:rPr dirty="0" sz="1450" spc="-20">
                <a:latin typeface="Times New Roman"/>
                <a:cs typeface="Times New Roman"/>
              </a:rPr>
              <a:t>lavatory. </a:t>
            </a:r>
            <a:r>
              <a:rPr dirty="0" sz="1450" spc="-10">
                <a:latin typeface="Times New Roman"/>
                <a:cs typeface="Times New Roman"/>
              </a:rPr>
              <a:t>A </a:t>
            </a:r>
            <a:r>
              <a:rPr dirty="0" sz="1450" spc="-5">
                <a:latin typeface="Times New Roman"/>
                <a:cs typeface="Times New Roman"/>
              </a:rPr>
              <a:t>door </a:t>
            </a:r>
            <a:r>
              <a:rPr dirty="0" sz="1450" spc="-10">
                <a:latin typeface="Times New Roman"/>
                <a:cs typeface="Times New Roman"/>
              </a:rPr>
              <a:t>running in grooves separated each </a:t>
            </a:r>
            <a:r>
              <a:rPr dirty="0" sz="1450" spc="-5">
                <a:latin typeface="Times New Roman"/>
                <a:cs typeface="Times New Roman"/>
              </a:rPr>
              <a:t>of  </a:t>
            </a:r>
            <a:r>
              <a:rPr dirty="0" sz="1450" spc="-10">
                <a:latin typeface="Times New Roman"/>
                <a:cs typeface="Times New Roman"/>
              </a:rPr>
              <a:t>the others from the lavatory; </a:t>
            </a:r>
            <a:r>
              <a:rPr dirty="0" sz="1450" spc="-5">
                <a:latin typeface="Times New Roman"/>
                <a:cs typeface="Times New Roman"/>
              </a:rPr>
              <a:t>but </a:t>
            </a:r>
            <a:r>
              <a:rPr dirty="0" sz="1450" spc="-10">
                <a:latin typeface="Times New Roman"/>
                <a:cs typeface="Times New Roman"/>
              </a:rPr>
              <a:t>as there were neither bolts </a:t>
            </a:r>
            <a:r>
              <a:rPr dirty="0" sz="1450" spc="-5">
                <a:latin typeface="Times New Roman"/>
                <a:cs typeface="Times New Roman"/>
              </a:rPr>
              <a:t>nor </a:t>
            </a:r>
            <a:r>
              <a:rPr dirty="0" sz="1450" spc="-10">
                <a:latin typeface="Times New Roman"/>
                <a:cs typeface="Times New Roman"/>
              </a:rPr>
              <a:t>locks, the  whole suite was practically common</a:t>
            </a:r>
            <a:r>
              <a:rPr dirty="0" sz="1450" spc="10">
                <a:latin typeface="Times New Roman"/>
                <a:cs typeface="Times New Roman"/>
              </a:rPr>
              <a:t> </a:t>
            </a:r>
            <a:r>
              <a:rPr dirty="0" sz="1450" spc="-5">
                <a:latin typeface="Times New Roman"/>
                <a:cs typeface="Times New Roman"/>
              </a:rPr>
              <a:t>ground.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When </a:t>
            </a:r>
            <a:r>
              <a:rPr dirty="0" sz="1450" spc="-35">
                <a:latin typeface="Times New Roman"/>
                <a:cs typeface="Times New Roman"/>
              </a:rPr>
              <a:t>Mr. </a:t>
            </a:r>
            <a:r>
              <a:rPr dirty="0" sz="1450" spc="-10">
                <a:latin typeface="Times New Roman"/>
                <a:cs typeface="Times New Roman"/>
              </a:rPr>
              <a:t>Rolles had studied his position, </a:t>
            </a:r>
            <a:r>
              <a:rPr dirty="0" sz="1450" spc="-5">
                <a:latin typeface="Times New Roman"/>
                <a:cs typeface="Times New Roman"/>
              </a:rPr>
              <a:t>he </a:t>
            </a:r>
            <a:r>
              <a:rPr dirty="0" sz="1450" spc="-10">
                <a:latin typeface="Times New Roman"/>
                <a:cs typeface="Times New Roman"/>
              </a:rPr>
              <a:t>perceived himself without  defence. If the Dictator chose to pay him </a:t>
            </a:r>
            <a:r>
              <a:rPr dirty="0" sz="1450" spc="-5">
                <a:latin typeface="Times New Roman"/>
                <a:cs typeface="Times New Roman"/>
              </a:rPr>
              <a:t>a </a:t>
            </a:r>
            <a:r>
              <a:rPr dirty="0" sz="1450" spc="-10">
                <a:latin typeface="Times New Roman"/>
                <a:cs typeface="Times New Roman"/>
              </a:rPr>
              <a:t>visit in the course </a:t>
            </a:r>
            <a:r>
              <a:rPr dirty="0" sz="1450" spc="-5">
                <a:latin typeface="Times New Roman"/>
                <a:cs typeface="Times New Roman"/>
              </a:rPr>
              <a:t>of </a:t>
            </a:r>
            <a:r>
              <a:rPr dirty="0" sz="1450" spc="-10">
                <a:latin typeface="Times New Roman"/>
                <a:cs typeface="Times New Roman"/>
              </a:rPr>
              <a:t>the night,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do no </a:t>
            </a:r>
            <a:r>
              <a:rPr dirty="0" sz="1450" spc="-10">
                <a:latin typeface="Times New Roman"/>
                <a:cs typeface="Times New Roman"/>
              </a:rPr>
              <a:t>less than receive it;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fortification, and lay open  to attack as if </a:t>
            </a:r>
            <a:r>
              <a:rPr dirty="0" sz="1450" spc="-5">
                <a:latin typeface="Times New Roman"/>
                <a:cs typeface="Times New Roman"/>
              </a:rPr>
              <a:t>he </a:t>
            </a:r>
            <a:r>
              <a:rPr dirty="0" sz="1450" spc="-10">
                <a:latin typeface="Times New Roman"/>
                <a:cs typeface="Times New Roman"/>
              </a:rPr>
              <a:t>had been lying in the fields. This situation caused him some  agony </a:t>
            </a:r>
            <a:r>
              <a:rPr dirty="0" sz="1450" spc="-5">
                <a:latin typeface="Times New Roman"/>
                <a:cs typeface="Times New Roman"/>
              </a:rPr>
              <a:t>of </a:t>
            </a:r>
            <a:r>
              <a:rPr dirty="0" sz="1450" spc="-10">
                <a:latin typeface="Times New Roman"/>
                <a:cs typeface="Times New Roman"/>
              </a:rPr>
              <a:t>mind. He recalled with alarm the boastful statements </a:t>
            </a:r>
            <a:r>
              <a:rPr dirty="0" sz="1450" spc="-5">
                <a:latin typeface="Times New Roman"/>
                <a:cs typeface="Times New Roman"/>
              </a:rPr>
              <a:t>of </a:t>
            </a:r>
            <a:r>
              <a:rPr dirty="0" sz="1450" spc="-10">
                <a:latin typeface="Times New Roman"/>
                <a:cs typeface="Times New Roman"/>
              </a:rPr>
              <a:t>his fellow-  traveller across the dining-table, and the professions </a:t>
            </a:r>
            <a:r>
              <a:rPr dirty="0" sz="1450" spc="-5">
                <a:latin typeface="Times New Roman"/>
                <a:cs typeface="Times New Roman"/>
              </a:rPr>
              <a:t>of </a:t>
            </a:r>
            <a:r>
              <a:rPr dirty="0" sz="1450" spc="-10">
                <a:latin typeface="Times New Roman"/>
                <a:cs typeface="Times New Roman"/>
              </a:rPr>
              <a:t>immorality which </a:t>
            </a:r>
            <a:r>
              <a:rPr dirty="0" sz="1450" spc="-5">
                <a:latin typeface="Times New Roman"/>
                <a:cs typeface="Times New Roman"/>
              </a:rPr>
              <a:t>he  </a:t>
            </a:r>
            <a:r>
              <a:rPr dirty="0" sz="1450" spc="-10">
                <a:latin typeface="Times New Roman"/>
                <a:cs typeface="Times New Roman"/>
              </a:rPr>
              <a:t>had heard him offering to the disgusted Prince. Some persons, </a:t>
            </a:r>
            <a:r>
              <a:rPr dirty="0" sz="1450" spc="-5">
                <a:latin typeface="Times New Roman"/>
                <a:cs typeface="Times New Roman"/>
              </a:rPr>
              <a:t>he </a:t>
            </a:r>
            <a:r>
              <a:rPr dirty="0" sz="1450" spc="-10">
                <a:latin typeface="Times New Roman"/>
                <a:cs typeface="Times New Roman"/>
              </a:rPr>
              <a:t>remembered  to have read, are endowed with </a:t>
            </a:r>
            <a:r>
              <a:rPr dirty="0" sz="1450" spc="-5">
                <a:latin typeface="Times New Roman"/>
                <a:cs typeface="Times New Roman"/>
              </a:rPr>
              <a:t>a </a:t>
            </a:r>
            <a:r>
              <a:rPr dirty="0" sz="1450" spc="-10">
                <a:latin typeface="Times New Roman"/>
                <a:cs typeface="Times New Roman"/>
              </a:rPr>
              <a:t>singular quickness </a:t>
            </a:r>
            <a:r>
              <a:rPr dirty="0" sz="1450" spc="-5">
                <a:latin typeface="Times New Roman"/>
                <a:cs typeface="Times New Roman"/>
              </a:rPr>
              <a:t>of </a:t>
            </a:r>
            <a:r>
              <a:rPr dirty="0" sz="1450" spc="-10">
                <a:latin typeface="Times New Roman"/>
                <a:cs typeface="Times New Roman"/>
              </a:rPr>
              <a:t>perception for the  neighbourhood </a:t>
            </a:r>
            <a:r>
              <a:rPr dirty="0" sz="1450" spc="-5">
                <a:latin typeface="Times New Roman"/>
                <a:cs typeface="Times New Roman"/>
              </a:rPr>
              <a:t>of </a:t>
            </a:r>
            <a:r>
              <a:rPr dirty="0" sz="1450" spc="-10">
                <a:latin typeface="Times New Roman"/>
                <a:cs typeface="Times New Roman"/>
              </a:rPr>
              <a:t>precious metals; through walls and even at considerable  distances they are said to divine the presence </a:t>
            </a:r>
            <a:r>
              <a:rPr dirty="0" sz="1450" spc="-5">
                <a:latin typeface="Times New Roman"/>
                <a:cs typeface="Times New Roman"/>
              </a:rPr>
              <a:t>of gold. </a:t>
            </a:r>
            <a:r>
              <a:rPr dirty="0" sz="1450" spc="-10">
                <a:latin typeface="Times New Roman"/>
                <a:cs typeface="Times New Roman"/>
              </a:rPr>
              <a:t>Might it </a:t>
            </a:r>
            <a:r>
              <a:rPr dirty="0" sz="1450" spc="-5">
                <a:latin typeface="Times New Roman"/>
                <a:cs typeface="Times New Roman"/>
              </a:rPr>
              <a:t>not be </a:t>
            </a:r>
            <a:r>
              <a:rPr dirty="0" sz="1450" spc="-10">
                <a:latin typeface="Times New Roman"/>
                <a:cs typeface="Times New Roman"/>
              </a:rPr>
              <a:t>the same  with diamonds? </a:t>
            </a:r>
            <a:r>
              <a:rPr dirty="0" sz="1450" spc="-5">
                <a:latin typeface="Times New Roman"/>
                <a:cs typeface="Times New Roman"/>
              </a:rPr>
              <a:t>he </a:t>
            </a:r>
            <a:r>
              <a:rPr dirty="0" sz="1450" spc="-10">
                <a:latin typeface="Times New Roman"/>
                <a:cs typeface="Times New Roman"/>
              </a:rPr>
              <a:t>wondered; and if so, who was more likely to enjoy this  transcendental sense than the person who gloried in the appellation </a:t>
            </a:r>
            <a:r>
              <a:rPr dirty="0" sz="1450" spc="-5">
                <a:latin typeface="Times New Roman"/>
                <a:cs typeface="Times New Roman"/>
              </a:rPr>
              <a:t>of </a:t>
            </a:r>
            <a:r>
              <a:rPr dirty="0" sz="1450" spc="-10">
                <a:latin typeface="Times New Roman"/>
                <a:cs typeface="Times New Roman"/>
              </a:rPr>
              <a:t>the  Diamond Hunter? From such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he </a:t>
            </a:r>
            <a:r>
              <a:rPr dirty="0" sz="1450" spc="-10">
                <a:latin typeface="Times New Roman"/>
                <a:cs typeface="Times New Roman"/>
              </a:rPr>
              <a:t>recognised that </a:t>
            </a:r>
            <a:r>
              <a:rPr dirty="0" sz="1450" spc="-5">
                <a:latin typeface="Times New Roman"/>
                <a:cs typeface="Times New Roman"/>
              </a:rPr>
              <a:t>he </a:t>
            </a:r>
            <a:r>
              <a:rPr dirty="0" sz="1450" spc="-10">
                <a:latin typeface="Times New Roman"/>
                <a:cs typeface="Times New Roman"/>
              </a:rPr>
              <a:t>had everything to  </a:t>
            </a:r>
            <a:r>
              <a:rPr dirty="0" sz="1450" spc="-20">
                <a:latin typeface="Times New Roman"/>
                <a:cs typeface="Times New Roman"/>
              </a:rPr>
              <a:t>fear, </a:t>
            </a:r>
            <a:r>
              <a:rPr dirty="0" sz="1450" spc="-10">
                <a:latin typeface="Times New Roman"/>
                <a:cs typeface="Times New Roman"/>
              </a:rPr>
              <a:t>and longed eagerly for the arrival </a:t>
            </a:r>
            <a:r>
              <a:rPr dirty="0" sz="1450" spc="-5">
                <a:latin typeface="Times New Roman"/>
                <a:cs typeface="Times New Roman"/>
              </a:rPr>
              <a:t>of </a:t>
            </a:r>
            <a:r>
              <a:rPr dirty="0" sz="1450" spc="-10">
                <a:latin typeface="Times New Roman"/>
                <a:cs typeface="Times New Roman"/>
              </a:rPr>
              <a:t>the</a:t>
            </a:r>
            <a:r>
              <a:rPr dirty="0" sz="1450" spc="45">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In the meantime </a:t>
            </a:r>
            <a:r>
              <a:rPr dirty="0" sz="1450" spc="-5">
                <a:latin typeface="Times New Roman"/>
                <a:cs typeface="Times New Roman"/>
              </a:rPr>
              <a:t>he </a:t>
            </a:r>
            <a:r>
              <a:rPr dirty="0" sz="1450" spc="-10">
                <a:latin typeface="Times New Roman"/>
                <a:cs typeface="Times New Roman"/>
              </a:rPr>
              <a:t>neglected </a:t>
            </a:r>
            <a:r>
              <a:rPr dirty="0" sz="1450" spc="-5">
                <a:latin typeface="Times New Roman"/>
                <a:cs typeface="Times New Roman"/>
              </a:rPr>
              <a:t>no </a:t>
            </a:r>
            <a:r>
              <a:rPr dirty="0" sz="1450" spc="-10">
                <a:latin typeface="Times New Roman"/>
                <a:cs typeface="Times New Roman"/>
              </a:rPr>
              <a:t>precaution, concealed his diamond in the  most internal pocket </a:t>
            </a:r>
            <a:r>
              <a:rPr dirty="0" sz="1450" spc="-5">
                <a:latin typeface="Times New Roman"/>
                <a:cs typeface="Times New Roman"/>
              </a:rPr>
              <a:t>of a </a:t>
            </a:r>
            <a:r>
              <a:rPr dirty="0" sz="1450" spc="-10">
                <a:latin typeface="Times New Roman"/>
                <a:cs typeface="Times New Roman"/>
              </a:rPr>
              <a:t>system </a:t>
            </a:r>
            <a:r>
              <a:rPr dirty="0" sz="1450" spc="-5">
                <a:latin typeface="Times New Roman"/>
                <a:cs typeface="Times New Roman"/>
              </a:rPr>
              <a:t>of </a:t>
            </a:r>
            <a:r>
              <a:rPr dirty="0" sz="1450" spc="-10">
                <a:latin typeface="Times New Roman"/>
                <a:cs typeface="Times New Roman"/>
              </a:rPr>
              <a:t>great-coats, and devoutly recommended  himself to the care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Providence.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The train pursued its usual even and rapid course; and nearly half the journey  had been accomplished before slumber began to triumph over uneasiness in  the breast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Rolles. For some time </a:t>
            </a:r>
            <a:r>
              <a:rPr dirty="0" sz="1450" spc="-5">
                <a:latin typeface="Times New Roman"/>
                <a:cs typeface="Times New Roman"/>
              </a:rPr>
              <a:t>he </a:t>
            </a:r>
            <a:r>
              <a:rPr dirty="0" sz="1450" spc="-10">
                <a:latin typeface="Times New Roman"/>
                <a:cs typeface="Times New Roman"/>
              </a:rPr>
              <a:t>resisted its influence; </a:t>
            </a:r>
            <a:r>
              <a:rPr dirty="0" sz="1450" spc="-5">
                <a:latin typeface="Times New Roman"/>
                <a:cs typeface="Times New Roman"/>
              </a:rPr>
              <a:t>but </a:t>
            </a:r>
            <a:r>
              <a:rPr dirty="0" sz="1450" spc="-10">
                <a:latin typeface="Times New Roman"/>
                <a:cs typeface="Times New Roman"/>
              </a:rPr>
              <a:t>it grew  </a:t>
            </a:r>
            <a:r>
              <a:rPr dirty="0" sz="1450" spc="-5">
                <a:latin typeface="Times New Roman"/>
                <a:cs typeface="Times New Roman"/>
              </a:rPr>
              <a:t>upon </a:t>
            </a:r>
            <a:r>
              <a:rPr dirty="0" sz="1450" spc="-10">
                <a:latin typeface="Times New Roman"/>
                <a:cs typeface="Times New Roman"/>
              </a:rPr>
              <a:t>him more and more, and </a:t>
            </a:r>
            <a:r>
              <a:rPr dirty="0" sz="1450" spc="-5">
                <a:latin typeface="Times New Roman"/>
                <a:cs typeface="Times New Roman"/>
              </a:rPr>
              <a:t>a </a:t>
            </a:r>
            <a:r>
              <a:rPr dirty="0" sz="1450" spc="-10">
                <a:latin typeface="Times New Roman"/>
                <a:cs typeface="Times New Roman"/>
              </a:rPr>
              <a:t>little before </a:t>
            </a:r>
            <a:r>
              <a:rPr dirty="0" sz="1450" spc="-45">
                <a:latin typeface="Times New Roman"/>
                <a:cs typeface="Times New Roman"/>
              </a:rPr>
              <a:t>York </a:t>
            </a:r>
            <a:r>
              <a:rPr dirty="0" sz="1450" spc="-5">
                <a:latin typeface="Times New Roman"/>
                <a:cs typeface="Times New Roman"/>
              </a:rPr>
              <a:t>he </a:t>
            </a:r>
            <a:r>
              <a:rPr dirty="0" sz="1450" spc="-10">
                <a:latin typeface="Times New Roman"/>
                <a:cs typeface="Times New Roman"/>
              </a:rPr>
              <a:t>was fain to stretch  himself </a:t>
            </a:r>
            <a:r>
              <a:rPr dirty="0" sz="1450" spc="-5">
                <a:latin typeface="Times New Roman"/>
                <a:cs typeface="Times New Roman"/>
              </a:rPr>
              <a:t>upon one of </a:t>
            </a:r>
            <a:r>
              <a:rPr dirty="0" sz="1450" spc="-10">
                <a:latin typeface="Times New Roman"/>
                <a:cs typeface="Times New Roman"/>
              </a:rPr>
              <a:t>the couches and </a:t>
            </a:r>
            <a:r>
              <a:rPr dirty="0" sz="1450" spc="-15">
                <a:latin typeface="Times New Roman"/>
                <a:cs typeface="Times New Roman"/>
              </a:rPr>
              <a:t>suffer </a:t>
            </a:r>
            <a:r>
              <a:rPr dirty="0" sz="1450" spc="-10">
                <a:latin typeface="Times New Roman"/>
                <a:cs typeface="Times New Roman"/>
              </a:rPr>
              <a:t>his eyes to close; and almost at the  same instant consciousness deserted the </a:t>
            </a:r>
            <a:r>
              <a:rPr dirty="0" sz="1450" spc="-5">
                <a:latin typeface="Times New Roman"/>
                <a:cs typeface="Times New Roman"/>
              </a:rPr>
              <a:t>young </a:t>
            </a:r>
            <a:r>
              <a:rPr dirty="0" sz="1450" spc="-10">
                <a:latin typeface="Times New Roman"/>
                <a:cs typeface="Times New Roman"/>
              </a:rPr>
              <a:t>clergyman. His last </a:t>
            </a:r>
            <a:r>
              <a:rPr dirty="0" sz="1450" spc="-5">
                <a:latin typeface="Times New Roman"/>
                <a:cs typeface="Times New Roman"/>
              </a:rPr>
              <a:t>thought  </a:t>
            </a:r>
            <a:r>
              <a:rPr dirty="0" sz="1450" spc="-10">
                <a:latin typeface="Times New Roman"/>
                <a:cs typeface="Times New Roman"/>
              </a:rPr>
              <a:t>was </a:t>
            </a:r>
            <a:r>
              <a:rPr dirty="0" sz="1450" spc="-5">
                <a:latin typeface="Times New Roman"/>
                <a:cs typeface="Times New Roman"/>
              </a:rPr>
              <a:t>of </a:t>
            </a:r>
            <a:r>
              <a:rPr dirty="0" sz="1450" spc="-10">
                <a:latin typeface="Times New Roman"/>
                <a:cs typeface="Times New Roman"/>
              </a:rPr>
              <a:t>his terrifying</a:t>
            </a:r>
            <a:r>
              <a:rPr dirty="0" sz="1450">
                <a:latin typeface="Times New Roman"/>
                <a:cs typeface="Times New Roman"/>
              </a:rPr>
              <a:t> </a:t>
            </a:r>
            <a:r>
              <a:rPr dirty="0" sz="1450" spc="-15">
                <a:latin typeface="Times New Roman"/>
                <a:cs typeface="Times New Roman"/>
              </a:rPr>
              <a:t>neighbour.</a:t>
            </a:r>
            <a:endParaRPr sz="145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715">
              <a:lnSpc>
                <a:spcPts val="1730"/>
              </a:lnSpc>
              <a:spcBef>
                <a:spcPts val="155"/>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awoke it was still pitch dark, except for the flicker </a:t>
            </a:r>
            <a:r>
              <a:rPr dirty="0" sz="1450" spc="-5">
                <a:latin typeface="Times New Roman"/>
                <a:cs typeface="Times New Roman"/>
              </a:rPr>
              <a:t>of </a:t>
            </a:r>
            <a:r>
              <a:rPr dirty="0" sz="1450" spc="-10">
                <a:latin typeface="Times New Roman"/>
                <a:cs typeface="Times New Roman"/>
              </a:rPr>
              <a:t>the veiled  lamp; and the continual roaring and oscillation testified to the unrelaxed  velocity </a:t>
            </a:r>
            <a:r>
              <a:rPr dirty="0" sz="1450" spc="-5">
                <a:latin typeface="Times New Roman"/>
                <a:cs typeface="Times New Roman"/>
              </a:rPr>
              <a:t>of </a:t>
            </a:r>
            <a:r>
              <a:rPr dirty="0" sz="1450" spc="-10">
                <a:latin typeface="Times New Roman"/>
                <a:cs typeface="Times New Roman"/>
              </a:rPr>
              <a:t>the train. He sat upright in </a:t>
            </a:r>
            <a:r>
              <a:rPr dirty="0" sz="1450" spc="-5">
                <a:latin typeface="Times New Roman"/>
                <a:cs typeface="Times New Roman"/>
              </a:rPr>
              <a:t>a </a:t>
            </a:r>
            <a:r>
              <a:rPr dirty="0" sz="1450" spc="-10">
                <a:latin typeface="Times New Roman"/>
                <a:cs typeface="Times New Roman"/>
              </a:rPr>
              <a:t>panic, for </a:t>
            </a:r>
            <a:r>
              <a:rPr dirty="0" sz="1450" spc="-5">
                <a:latin typeface="Times New Roman"/>
                <a:cs typeface="Times New Roman"/>
              </a:rPr>
              <a:t>he </a:t>
            </a:r>
            <a:r>
              <a:rPr dirty="0" sz="1450" spc="-10">
                <a:latin typeface="Times New Roman"/>
                <a:cs typeface="Times New Roman"/>
              </a:rPr>
              <a:t>had been tormented </a:t>
            </a:r>
            <a:r>
              <a:rPr dirty="0" sz="1450" spc="-5">
                <a:latin typeface="Times New Roman"/>
                <a:cs typeface="Times New Roman"/>
              </a:rPr>
              <a:t>by  </a:t>
            </a:r>
            <a:r>
              <a:rPr dirty="0" sz="1450" spc="-10">
                <a:latin typeface="Times New Roman"/>
                <a:cs typeface="Times New Roman"/>
              </a:rPr>
              <a:t>the most uneasy dreams; it was some seconds before </a:t>
            </a:r>
            <a:r>
              <a:rPr dirty="0" sz="1450" spc="-5">
                <a:latin typeface="Times New Roman"/>
                <a:cs typeface="Times New Roman"/>
              </a:rPr>
              <a:t>he </a:t>
            </a:r>
            <a:r>
              <a:rPr dirty="0" sz="1450" spc="-10">
                <a:latin typeface="Times New Roman"/>
                <a:cs typeface="Times New Roman"/>
              </a:rPr>
              <a:t>recovered his self-  command; and even after </a:t>
            </a:r>
            <a:r>
              <a:rPr dirty="0" sz="1450" spc="-5">
                <a:latin typeface="Times New Roman"/>
                <a:cs typeface="Times New Roman"/>
              </a:rPr>
              <a:t>he </a:t>
            </a:r>
            <a:r>
              <a:rPr dirty="0" sz="1450" spc="-10">
                <a:latin typeface="Times New Roman"/>
                <a:cs typeface="Times New Roman"/>
              </a:rPr>
              <a:t>had resumed </a:t>
            </a:r>
            <a:r>
              <a:rPr dirty="0" sz="1450" spc="-5">
                <a:latin typeface="Times New Roman"/>
                <a:cs typeface="Times New Roman"/>
              </a:rPr>
              <a:t>a </a:t>
            </a:r>
            <a:r>
              <a:rPr dirty="0" sz="1450" spc="-10">
                <a:latin typeface="Times New Roman"/>
                <a:cs typeface="Times New Roman"/>
              </a:rPr>
              <a:t>recumbent attitude sleep continued  to flee him, and </a:t>
            </a:r>
            <a:r>
              <a:rPr dirty="0" sz="1450" spc="-5">
                <a:latin typeface="Times New Roman"/>
                <a:cs typeface="Times New Roman"/>
              </a:rPr>
              <a:t>he </a:t>
            </a:r>
            <a:r>
              <a:rPr dirty="0" sz="1450" spc="-10">
                <a:latin typeface="Times New Roman"/>
                <a:cs typeface="Times New Roman"/>
              </a:rPr>
              <a:t>lay awake with his brain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violent agitation, and  his eyes fixed </a:t>
            </a:r>
            <a:r>
              <a:rPr dirty="0" sz="1450" spc="-5">
                <a:latin typeface="Times New Roman"/>
                <a:cs typeface="Times New Roman"/>
              </a:rPr>
              <a:t>upon </a:t>
            </a:r>
            <a:r>
              <a:rPr dirty="0" sz="1450" spc="-10">
                <a:latin typeface="Times New Roman"/>
                <a:cs typeface="Times New Roman"/>
              </a:rPr>
              <a:t>the lavatory </a:t>
            </a:r>
            <a:r>
              <a:rPr dirty="0" sz="1450" spc="-25">
                <a:latin typeface="Times New Roman"/>
                <a:cs typeface="Times New Roman"/>
              </a:rPr>
              <a:t>door. </a:t>
            </a:r>
            <a:r>
              <a:rPr dirty="0" sz="1450" spc="-10">
                <a:latin typeface="Times New Roman"/>
                <a:cs typeface="Times New Roman"/>
              </a:rPr>
              <a:t>He pulled his clerical felt hat over his  brow still farther to shield him from the light; and </a:t>
            </a:r>
            <a:r>
              <a:rPr dirty="0" sz="1450" spc="-5">
                <a:latin typeface="Times New Roman"/>
                <a:cs typeface="Times New Roman"/>
              </a:rPr>
              <a:t>he </a:t>
            </a:r>
            <a:r>
              <a:rPr dirty="0" sz="1450" spc="-10">
                <a:latin typeface="Times New Roman"/>
                <a:cs typeface="Times New Roman"/>
              </a:rPr>
              <a:t>adopted the usual  expedients, such as counting </a:t>
            </a:r>
            <a:r>
              <a:rPr dirty="0" sz="1450" spc="-5">
                <a:latin typeface="Times New Roman"/>
                <a:cs typeface="Times New Roman"/>
              </a:rPr>
              <a:t>a </a:t>
            </a:r>
            <a:r>
              <a:rPr dirty="0" sz="1450" spc="-10">
                <a:latin typeface="Times New Roman"/>
                <a:cs typeface="Times New Roman"/>
              </a:rPr>
              <a:t>thousand </a:t>
            </a:r>
            <a:r>
              <a:rPr dirty="0" sz="1450" spc="-5">
                <a:latin typeface="Times New Roman"/>
                <a:cs typeface="Times New Roman"/>
              </a:rPr>
              <a:t>or </a:t>
            </a:r>
            <a:r>
              <a:rPr dirty="0" sz="1450" spc="-10">
                <a:latin typeface="Times New Roman"/>
                <a:cs typeface="Times New Roman"/>
              </a:rPr>
              <a:t>banishing thought, </a:t>
            </a:r>
            <a:r>
              <a:rPr dirty="0" sz="1450" spc="-5">
                <a:latin typeface="Times New Roman"/>
                <a:cs typeface="Times New Roman"/>
              </a:rPr>
              <a:t>by </a:t>
            </a:r>
            <a:r>
              <a:rPr dirty="0" sz="1450" spc="-10">
                <a:latin typeface="Times New Roman"/>
                <a:cs typeface="Times New Roman"/>
              </a:rPr>
              <a:t>which  experienced invalids are accustomed to woo the approach </a:t>
            </a:r>
            <a:r>
              <a:rPr dirty="0" sz="1450" spc="-5">
                <a:latin typeface="Times New Roman"/>
                <a:cs typeface="Times New Roman"/>
              </a:rPr>
              <a:t>of </a:t>
            </a:r>
            <a:r>
              <a:rPr dirty="0" sz="1450" spc="-10">
                <a:latin typeface="Times New Roman"/>
                <a:cs typeface="Times New Roman"/>
              </a:rPr>
              <a:t>sleep. In the case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Rolles they proved </a:t>
            </a:r>
            <a:r>
              <a:rPr dirty="0" sz="1450" spc="-5">
                <a:latin typeface="Times New Roman"/>
                <a:cs typeface="Times New Roman"/>
              </a:rPr>
              <a:t>one </a:t>
            </a:r>
            <a:r>
              <a:rPr dirty="0" sz="1450" spc="-10">
                <a:latin typeface="Times New Roman"/>
                <a:cs typeface="Times New Roman"/>
              </a:rPr>
              <a:t>and all vain; </a:t>
            </a:r>
            <a:r>
              <a:rPr dirty="0" sz="1450" spc="-5">
                <a:latin typeface="Times New Roman"/>
                <a:cs typeface="Times New Roman"/>
              </a:rPr>
              <a:t>he </a:t>
            </a:r>
            <a:r>
              <a:rPr dirty="0" sz="1450" spc="-10">
                <a:latin typeface="Times New Roman"/>
                <a:cs typeface="Times New Roman"/>
              </a:rPr>
              <a:t>was harassed </a:t>
            </a:r>
            <a:r>
              <a:rPr dirty="0" sz="1450" spc="-5">
                <a:latin typeface="Times New Roman"/>
                <a:cs typeface="Times New Roman"/>
              </a:rPr>
              <a:t>by a </a:t>
            </a:r>
            <a:r>
              <a:rPr dirty="0" sz="1450" spc="-10">
                <a:latin typeface="Times New Roman"/>
                <a:cs typeface="Times New Roman"/>
              </a:rPr>
              <a:t>dozen  different anxieties </a:t>
            </a:r>
            <a:r>
              <a:rPr dirty="0" sz="1450" spc="-5">
                <a:latin typeface="Times New Roman"/>
                <a:cs typeface="Times New Roman"/>
              </a:rPr>
              <a:t>- </a:t>
            </a:r>
            <a:r>
              <a:rPr dirty="0" sz="1450" spc="-10">
                <a:latin typeface="Times New Roman"/>
                <a:cs typeface="Times New Roman"/>
              </a:rPr>
              <a:t>the old man in the other end </a:t>
            </a:r>
            <a:r>
              <a:rPr dirty="0" sz="1450" spc="-5">
                <a:latin typeface="Times New Roman"/>
                <a:cs typeface="Times New Roman"/>
              </a:rPr>
              <a:t>of </a:t>
            </a:r>
            <a:r>
              <a:rPr dirty="0" sz="1450" spc="-10">
                <a:latin typeface="Times New Roman"/>
                <a:cs typeface="Times New Roman"/>
              </a:rPr>
              <a:t>the carriage haunted him in  the most alarming shapes; and in whatever attitude </a:t>
            </a:r>
            <a:r>
              <a:rPr dirty="0" sz="1450" spc="-5">
                <a:latin typeface="Times New Roman"/>
                <a:cs typeface="Times New Roman"/>
              </a:rPr>
              <a:t>he </a:t>
            </a:r>
            <a:r>
              <a:rPr dirty="0" sz="1450" spc="-10">
                <a:latin typeface="Times New Roman"/>
                <a:cs typeface="Times New Roman"/>
              </a:rPr>
              <a:t>chose to lie the diamond  in his pocket occasioned him </a:t>
            </a:r>
            <a:r>
              <a:rPr dirty="0" sz="1450" spc="-5">
                <a:latin typeface="Times New Roman"/>
                <a:cs typeface="Times New Roman"/>
              </a:rPr>
              <a:t>a </a:t>
            </a:r>
            <a:r>
              <a:rPr dirty="0" sz="1450" spc="-10">
                <a:latin typeface="Times New Roman"/>
                <a:cs typeface="Times New Roman"/>
              </a:rPr>
              <a:t>sensible physical distress. It burned, it was too  </a:t>
            </a:r>
            <a:r>
              <a:rPr dirty="0" sz="1450" spc="-15">
                <a:latin typeface="Times New Roman"/>
                <a:cs typeface="Times New Roman"/>
              </a:rPr>
              <a:t>large, </a:t>
            </a:r>
            <a:r>
              <a:rPr dirty="0" sz="1450" spc="-10">
                <a:latin typeface="Times New Roman"/>
                <a:cs typeface="Times New Roman"/>
              </a:rPr>
              <a:t>it bruised his ribs; and there were infinitesimal fractions </a:t>
            </a:r>
            <a:r>
              <a:rPr dirty="0" sz="1450" spc="-5">
                <a:latin typeface="Times New Roman"/>
                <a:cs typeface="Times New Roman"/>
              </a:rPr>
              <a:t>of a </a:t>
            </a:r>
            <a:r>
              <a:rPr dirty="0" sz="1450" spc="-10">
                <a:latin typeface="Times New Roman"/>
                <a:cs typeface="Times New Roman"/>
              </a:rPr>
              <a:t>second in  which </a:t>
            </a:r>
            <a:r>
              <a:rPr dirty="0" sz="1450" spc="-5">
                <a:latin typeface="Times New Roman"/>
                <a:cs typeface="Times New Roman"/>
              </a:rPr>
              <a:t>he </a:t>
            </a:r>
            <a:r>
              <a:rPr dirty="0" sz="1450" spc="-10">
                <a:latin typeface="Times New Roman"/>
                <a:cs typeface="Times New Roman"/>
              </a:rPr>
              <a:t>had half </a:t>
            </a:r>
            <a:r>
              <a:rPr dirty="0" sz="1450" spc="-5">
                <a:latin typeface="Times New Roman"/>
                <a:cs typeface="Times New Roman"/>
              </a:rPr>
              <a:t>a </a:t>
            </a:r>
            <a:r>
              <a:rPr dirty="0" sz="1450" spc="-10">
                <a:latin typeface="Times New Roman"/>
                <a:cs typeface="Times New Roman"/>
              </a:rPr>
              <a:t>mind to throw it from the</a:t>
            </a:r>
            <a:r>
              <a:rPr dirty="0" sz="1450" spc="35">
                <a:latin typeface="Times New Roman"/>
                <a:cs typeface="Times New Roman"/>
              </a:rPr>
              <a:t> </a:t>
            </a:r>
            <a:r>
              <a:rPr dirty="0" sz="1450" spc="-20">
                <a:latin typeface="Times New Roman"/>
                <a:cs typeface="Times New Roman"/>
              </a:rPr>
              <a:t>window.</a:t>
            </a:r>
            <a:endParaRPr sz="1450">
              <a:latin typeface="Times New Roman"/>
              <a:cs typeface="Times New Roman"/>
            </a:endParaRPr>
          </a:p>
          <a:p>
            <a:pPr algn="just" marL="12700">
              <a:lnSpc>
                <a:spcPct val="100000"/>
              </a:lnSpc>
              <a:spcBef>
                <a:spcPts val="775"/>
              </a:spcBef>
            </a:pP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was thus lying, </a:t>
            </a:r>
            <a:r>
              <a:rPr dirty="0" sz="1450" spc="-5">
                <a:latin typeface="Times New Roman"/>
                <a:cs typeface="Times New Roman"/>
              </a:rPr>
              <a:t>a </a:t>
            </a:r>
            <a:r>
              <a:rPr dirty="0" sz="1450" spc="-10">
                <a:latin typeface="Times New Roman"/>
                <a:cs typeface="Times New Roman"/>
              </a:rPr>
              <a:t>strange incident took</a:t>
            </a:r>
            <a:r>
              <a:rPr dirty="0" sz="1450" spc="80">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The sliding-door into the lavatory stirred </a:t>
            </a:r>
            <a:r>
              <a:rPr dirty="0" sz="1450" spc="-5">
                <a:latin typeface="Times New Roman"/>
                <a:cs typeface="Times New Roman"/>
              </a:rPr>
              <a:t>a </a:t>
            </a:r>
            <a:r>
              <a:rPr dirty="0" sz="1450" spc="-10">
                <a:latin typeface="Times New Roman"/>
                <a:cs typeface="Times New Roman"/>
              </a:rPr>
              <a:t>little, and then </a:t>
            </a:r>
            <a:r>
              <a:rPr dirty="0" sz="1450" spc="-5">
                <a:latin typeface="Times New Roman"/>
                <a:cs typeface="Times New Roman"/>
              </a:rPr>
              <a:t>a </a:t>
            </a:r>
            <a:r>
              <a:rPr dirty="0" sz="1450" spc="-10">
                <a:latin typeface="Times New Roman"/>
                <a:cs typeface="Times New Roman"/>
              </a:rPr>
              <a:t>little more, and  was finally drawn back for the space </a:t>
            </a:r>
            <a:r>
              <a:rPr dirty="0" sz="1450" spc="-5">
                <a:latin typeface="Times New Roman"/>
                <a:cs typeface="Times New Roman"/>
              </a:rPr>
              <a:t>of </a:t>
            </a:r>
            <a:r>
              <a:rPr dirty="0" sz="1450" spc="-10">
                <a:latin typeface="Times New Roman"/>
                <a:cs typeface="Times New Roman"/>
              </a:rPr>
              <a:t>about twenty inches. The lamp in the  lavatory was unshaded, and in the lighted aperture thus disclosed, </a:t>
            </a:r>
            <a:r>
              <a:rPr dirty="0" sz="1450" spc="-35">
                <a:latin typeface="Times New Roman"/>
                <a:cs typeface="Times New Roman"/>
              </a:rPr>
              <a:t>Mr. </a:t>
            </a:r>
            <a:r>
              <a:rPr dirty="0" sz="1450" spc="-10">
                <a:latin typeface="Times New Roman"/>
                <a:cs typeface="Times New Roman"/>
              </a:rPr>
              <a:t>Rolles  could see the head </a:t>
            </a:r>
            <a:r>
              <a:rPr dirty="0" sz="1450" spc="-5">
                <a:latin typeface="Times New Roman"/>
                <a:cs typeface="Times New Roman"/>
              </a:rPr>
              <a:t>of </a:t>
            </a: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in an attitude </a:t>
            </a:r>
            <a:r>
              <a:rPr dirty="0" sz="1450" spc="-5">
                <a:latin typeface="Times New Roman"/>
                <a:cs typeface="Times New Roman"/>
              </a:rPr>
              <a:t>of </a:t>
            </a:r>
            <a:r>
              <a:rPr dirty="0" sz="1450" spc="-10">
                <a:latin typeface="Times New Roman"/>
                <a:cs typeface="Times New Roman"/>
              </a:rPr>
              <a:t>deep attention. He was  conscious that the gaze </a:t>
            </a:r>
            <a:r>
              <a:rPr dirty="0" sz="1450" spc="-5">
                <a:latin typeface="Times New Roman"/>
                <a:cs typeface="Times New Roman"/>
              </a:rPr>
              <a:t>of </a:t>
            </a:r>
            <a:r>
              <a:rPr dirty="0" sz="1450" spc="-10">
                <a:latin typeface="Times New Roman"/>
                <a:cs typeface="Times New Roman"/>
              </a:rPr>
              <a:t>the Dictator rested intently </a:t>
            </a:r>
            <a:r>
              <a:rPr dirty="0" sz="1450" spc="-5">
                <a:latin typeface="Times New Roman"/>
                <a:cs typeface="Times New Roman"/>
              </a:rPr>
              <a:t>on </a:t>
            </a:r>
            <a:r>
              <a:rPr dirty="0" sz="1450" spc="-10">
                <a:latin typeface="Times New Roman"/>
                <a:cs typeface="Times New Roman"/>
              </a:rPr>
              <a:t>his own face; and the  instinct </a:t>
            </a:r>
            <a:r>
              <a:rPr dirty="0" sz="1450" spc="-5">
                <a:latin typeface="Times New Roman"/>
                <a:cs typeface="Times New Roman"/>
              </a:rPr>
              <a:t>of </a:t>
            </a:r>
            <a:r>
              <a:rPr dirty="0" sz="1450" spc="-10">
                <a:latin typeface="Times New Roman"/>
                <a:cs typeface="Times New Roman"/>
              </a:rPr>
              <a:t>self-preservation moved him to hold his breath, to refrain from the  least movement, and keeping his eyes lowered, to watch his visitor from  underneath the lashes. After about </a:t>
            </a:r>
            <a:r>
              <a:rPr dirty="0" sz="1450" spc="-5">
                <a:latin typeface="Times New Roman"/>
                <a:cs typeface="Times New Roman"/>
              </a:rPr>
              <a:t>a </a:t>
            </a:r>
            <a:r>
              <a:rPr dirty="0" sz="1450" spc="-10">
                <a:latin typeface="Times New Roman"/>
                <a:cs typeface="Times New Roman"/>
              </a:rPr>
              <a:t>moment, the head was withdrawn and the  </a:t>
            </a:r>
            <a:r>
              <a:rPr dirty="0" sz="1450" spc="-5">
                <a:latin typeface="Times New Roman"/>
                <a:cs typeface="Times New Roman"/>
              </a:rPr>
              <a:t>door of </a:t>
            </a:r>
            <a:r>
              <a:rPr dirty="0" sz="1450" spc="-10">
                <a:latin typeface="Times New Roman"/>
                <a:cs typeface="Times New Roman"/>
              </a:rPr>
              <a:t>the lavatory</a:t>
            </a:r>
            <a:r>
              <a:rPr dirty="0" sz="1450" spc="-5">
                <a:latin typeface="Times New Roman"/>
                <a:cs typeface="Times New Roman"/>
              </a:rPr>
              <a:t> </a:t>
            </a:r>
            <a:r>
              <a:rPr dirty="0" sz="1450" spc="-10">
                <a:latin typeface="Times New Roman"/>
                <a:cs typeface="Times New Roman"/>
              </a:rPr>
              <a:t>replaced.</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The Dictator had </a:t>
            </a:r>
            <a:r>
              <a:rPr dirty="0" sz="1450" spc="-5">
                <a:latin typeface="Times New Roman"/>
                <a:cs typeface="Times New Roman"/>
              </a:rPr>
              <a:t>not </a:t>
            </a:r>
            <a:r>
              <a:rPr dirty="0" sz="1450" spc="-10">
                <a:latin typeface="Times New Roman"/>
                <a:cs typeface="Times New Roman"/>
              </a:rPr>
              <a:t>come to attack, </a:t>
            </a:r>
            <a:r>
              <a:rPr dirty="0" sz="1450" spc="-5">
                <a:latin typeface="Times New Roman"/>
                <a:cs typeface="Times New Roman"/>
              </a:rPr>
              <a:t>but </a:t>
            </a:r>
            <a:r>
              <a:rPr dirty="0" sz="1450" spc="-10">
                <a:latin typeface="Times New Roman"/>
                <a:cs typeface="Times New Roman"/>
              </a:rPr>
              <a:t>to observe; his action was </a:t>
            </a:r>
            <a:r>
              <a:rPr dirty="0" sz="1450" spc="-5">
                <a:latin typeface="Times New Roman"/>
                <a:cs typeface="Times New Roman"/>
              </a:rPr>
              <a:t>not </a:t>
            </a:r>
            <a:r>
              <a:rPr dirty="0" sz="1450" spc="-10">
                <a:latin typeface="Times New Roman"/>
                <a:cs typeface="Times New Roman"/>
              </a:rPr>
              <a:t>that </a:t>
            </a:r>
            <a:r>
              <a:rPr dirty="0" sz="1450" spc="-5">
                <a:latin typeface="Times New Roman"/>
                <a:cs typeface="Times New Roman"/>
              </a:rPr>
              <a:t>of  a </a:t>
            </a:r>
            <a:r>
              <a:rPr dirty="0" sz="1450" spc="-10">
                <a:latin typeface="Times New Roman"/>
                <a:cs typeface="Times New Roman"/>
              </a:rPr>
              <a:t>man threatening </a:t>
            </a:r>
            <a:r>
              <a:rPr dirty="0" sz="1450" spc="-15">
                <a:latin typeface="Times New Roman"/>
                <a:cs typeface="Times New Roman"/>
              </a:rPr>
              <a:t>another,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of a </a:t>
            </a:r>
            <a:r>
              <a:rPr dirty="0" sz="1450" spc="-10">
                <a:latin typeface="Times New Roman"/>
                <a:cs typeface="Times New Roman"/>
              </a:rPr>
              <a:t>man who was himself threatened; if  </a:t>
            </a:r>
            <a:r>
              <a:rPr dirty="0" sz="1450" spc="-35">
                <a:latin typeface="Times New Roman"/>
                <a:cs typeface="Times New Roman"/>
              </a:rPr>
              <a:t>Mr. </a:t>
            </a:r>
            <a:r>
              <a:rPr dirty="0" sz="1450" spc="-10">
                <a:latin typeface="Times New Roman"/>
                <a:cs typeface="Times New Roman"/>
              </a:rPr>
              <a:t>Rolles was afraid </a:t>
            </a:r>
            <a:r>
              <a:rPr dirty="0" sz="1450" spc="-5">
                <a:latin typeface="Times New Roman"/>
                <a:cs typeface="Times New Roman"/>
              </a:rPr>
              <a:t>of </a:t>
            </a:r>
            <a:r>
              <a:rPr dirty="0" sz="1450" spc="-10">
                <a:latin typeface="Times New Roman"/>
                <a:cs typeface="Times New Roman"/>
              </a:rPr>
              <a:t>him, it appeared that he, in his turn, was </a:t>
            </a:r>
            <a:r>
              <a:rPr dirty="0" sz="1450" spc="-5">
                <a:latin typeface="Times New Roman"/>
                <a:cs typeface="Times New Roman"/>
              </a:rPr>
              <a:t>not </a:t>
            </a:r>
            <a:r>
              <a:rPr dirty="0" sz="1450" spc="-10">
                <a:latin typeface="Times New Roman"/>
                <a:cs typeface="Times New Roman"/>
              </a:rPr>
              <a:t>quite  easy </a:t>
            </a:r>
            <a:r>
              <a:rPr dirty="0" sz="1450" spc="-5">
                <a:latin typeface="Times New Roman"/>
                <a:cs typeface="Times New Roman"/>
              </a:rPr>
              <a:t>on </a:t>
            </a:r>
            <a:r>
              <a:rPr dirty="0" sz="1450" spc="-10">
                <a:latin typeface="Times New Roman"/>
                <a:cs typeface="Times New Roman"/>
              </a:rPr>
              <a:t>the score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Rolles. He had come, it would seem, to make sure  that his only fellow-traveller was asleep; and, when satisfied </a:t>
            </a:r>
            <a:r>
              <a:rPr dirty="0" sz="1450" spc="-5">
                <a:latin typeface="Times New Roman"/>
                <a:cs typeface="Times New Roman"/>
              </a:rPr>
              <a:t>on </a:t>
            </a:r>
            <a:r>
              <a:rPr dirty="0" sz="1450" spc="-10">
                <a:latin typeface="Times New Roman"/>
                <a:cs typeface="Times New Roman"/>
              </a:rPr>
              <a:t>that point, </a:t>
            </a:r>
            <a:r>
              <a:rPr dirty="0" sz="1450" spc="-5">
                <a:latin typeface="Times New Roman"/>
                <a:cs typeface="Times New Roman"/>
              </a:rPr>
              <a:t>he  </a:t>
            </a:r>
            <a:r>
              <a:rPr dirty="0" sz="1450" spc="-10">
                <a:latin typeface="Times New Roman"/>
                <a:cs typeface="Times New Roman"/>
              </a:rPr>
              <a:t>had at once</a:t>
            </a:r>
            <a:r>
              <a:rPr dirty="0" sz="1450">
                <a:latin typeface="Times New Roman"/>
                <a:cs typeface="Times New Roman"/>
              </a:rPr>
              <a:t> </a:t>
            </a:r>
            <a:r>
              <a:rPr dirty="0" sz="1450" spc="-10">
                <a:latin typeface="Times New Roman"/>
                <a:cs typeface="Times New Roman"/>
              </a:rPr>
              <a:t>withdrawn.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a:t>
            </a:r>
            <a:r>
              <a:rPr dirty="0" sz="1450" spc="-15">
                <a:latin typeface="Times New Roman"/>
                <a:cs typeface="Times New Roman"/>
              </a:rPr>
              <a:t>clergyman </a:t>
            </a:r>
            <a:r>
              <a:rPr dirty="0" sz="1450" spc="-10">
                <a:latin typeface="Times New Roman"/>
                <a:cs typeface="Times New Roman"/>
              </a:rPr>
              <a:t>leaped to his feet. The extreme </a:t>
            </a:r>
            <a:r>
              <a:rPr dirty="0" sz="1450" spc="-5">
                <a:latin typeface="Times New Roman"/>
                <a:cs typeface="Times New Roman"/>
              </a:rPr>
              <a:t>of </a:t>
            </a:r>
            <a:r>
              <a:rPr dirty="0" sz="1450" spc="-10">
                <a:latin typeface="Times New Roman"/>
                <a:cs typeface="Times New Roman"/>
              </a:rPr>
              <a:t>terror had given place to </a:t>
            </a:r>
            <a:r>
              <a:rPr dirty="0" sz="1450" spc="-5">
                <a:latin typeface="Times New Roman"/>
                <a:cs typeface="Times New Roman"/>
              </a:rPr>
              <a:t>a  </a:t>
            </a:r>
            <a:r>
              <a:rPr dirty="0" sz="1450" spc="-10">
                <a:latin typeface="Times New Roman"/>
                <a:cs typeface="Times New Roman"/>
              </a:rPr>
              <a:t>reaction </a:t>
            </a:r>
            <a:r>
              <a:rPr dirty="0" sz="1450" spc="-5">
                <a:latin typeface="Times New Roman"/>
                <a:cs typeface="Times New Roman"/>
              </a:rPr>
              <a:t>of </a:t>
            </a:r>
            <a:r>
              <a:rPr dirty="0" sz="1450" spc="-10">
                <a:latin typeface="Times New Roman"/>
                <a:cs typeface="Times New Roman"/>
              </a:rPr>
              <a:t>foolhardy daring. He reflected that the rattle </a:t>
            </a:r>
            <a:r>
              <a:rPr dirty="0" sz="1450" spc="-5">
                <a:latin typeface="Times New Roman"/>
                <a:cs typeface="Times New Roman"/>
              </a:rPr>
              <a:t>of </a:t>
            </a:r>
            <a:r>
              <a:rPr dirty="0" sz="1450" spc="-10">
                <a:latin typeface="Times New Roman"/>
                <a:cs typeface="Times New Roman"/>
              </a:rPr>
              <a:t>the flying train  concealed all other sounds, and determined, come what might, to return the  visit </a:t>
            </a:r>
            <a:r>
              <a:rPr dirty="0" sz="1450" spc="-5">
                <a:latin typeface="Times New Roman"/>
                <a:cs typeface="Times New Roman"/>
              </a:rPr>
              <a:t>he </a:t>
            </a:r>
            <a:r>
              <a:rPr dirty="0" sz="1450" spc="-10">
                <a:latin typeface="Times New Roman"/>
                <a:cs typeface="Times New Roman"/>
              </a:rPr>
              <a:t>had just received. Divesting himself </a:t>
            </a:r>
            <a:r>
              <a:rPr dirty="0" sz="1450" spc="-5">
                <a:latin typeface="Times New Roman"/>
                <a:cs typeface="Times New Roman"/>
              </a:rPr>
              <a:t>of </a:t>
            </a:r>
            <a:r>
              <a:rPr dirty="0" sz="1450" spc="-10">
                <a:latin typeface="Times New Roman"/>
                <a:cs typeface="Times New Roman"/>
              </a:rPr>
              <a:t>his cloak, which might have  interfered with the freedom </a:t>
            </a:r>
            <a:r>
              <a:rPr dirty="0" sz="1450" spc="-5">
                <a:latin typeface="Times New Roman"/>
                <a:cs typeface="Times New Roman"/>
              </a:rPr>
              <a:t>of </a:t>
            </a:r>
            <a:r>
              <a:rPr dirty="0" sz="1450" spc="-10">
                <a:latin typeface="Times New Roman"/>
                <a:cs typeface="Times New Roman"/>
              </a:rPr>
              <a:t>his action, </a:t>
            </a:r>
            <a:r>
              <a:rPr dirty="0" sz="1450" spc="-5">
                <a:latin typeface="Times New Roman"/>
                <a:cs typeface="Times New Roman"/>
              </a:rPr>
              <a:t>he </a:t>
            </a:r>
            <a:r>
              <a:rPr dirty="0" sz="1450" spc="-10">
                <a:latin typeface="Times New Roman"/>
                <a:cs typeface="Times New Roman"/>
              </a:rPr>
              <a:t>entered the lavatory and paused to  listen. As </a:t>
            </a:r>
            <a:r>
              <a:rPr dirty="0" sz="1450" spc="-5">
                <a:latin typeface="Times New Roman"/>
                <a:cs typeface="Times New Roman"/>
              </a:rPr>
              <a:t>he </a:t>
            </a:r>
            <a:r>
              <a:rPr dirty="0" sz="1450" spc="-10">
                <a:latin typeface="Times New Roman"/>
                <a:cs typeface="Times New Roman"/>
              </a:rPr>
              <a:t>had expected, there was nothing to </a:t>
            </a:r>
            <a:r>
              <a:rPr dirty="0" sz="1450" spc="-5">
                <a:latin typeface="Times New Roman"/>
                <a:cs typeface="Times New Roman"/>
              </a:rPr>
              <a:t>be </a:t>
            </a:r>
            <a:r>
              <a:rPr dirty="0" sz="1450" spc="-10">
                <a:latin typeface="Times New Roman"/>
                <a:cs typeface="Times New Roman"/>
              </a:rPr>
              <a:t>heard above the roar </a:t>
            </a:r>
            <a:r>
              <a:rPr dirty="0" sz="1450" spc="-5">
                <a:latin typeface="Times New Roman"/>
                <a:cs typeface="Times New Roman"/>
              </a:rPr>
              <a:t>of </a:t>
            </a:r>
            <a:r>
              <a:rPr dirty="0" sz="1450" spc="-10">
                <a:latin typeface="Times New Roman"/>
                <a:cs typeface="Times New Roman"/>
              </a:rPr>
              <a:t>the  train's progress; and laying his hand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at the farther side, </a:t>
            </a:r>
            <a:r>
              <a:rPr dirty="0" sz="1450" spc="-5">
                <a:latin typeface="Times New Roman"/>
                <a:cs typeface="Times New Roman"/>
              </a:rPr>
              <a:t>he  </a:t>
            </a:r>
            <a:r>
              <a:rPr dirty="0" sz="1450" spc="-10">
                <a:latin typeface="Times New Roman"/>
                <a:cs typeface="Times New Roman"/>
              </a:rPr>
              <a:t>proceeded</a:t>
            </a:r>
            <a:r>
              <a:rPr dirty="0" sz="1450" spc="175">
                <a:latin typeface="Times New Roman"/>
                <a:cs typeface="Times New Roman"/>
              </a:rPr>
              <a:t> </a:t>
            </a:r>
            <a:r>
              <a:rPr dirty="0" sz="1450" spc="-10">
                <a:latin typeface="Times New Roman"/>
                <a:cs typeface="Times New Roman"/>
              </a:rPr>
              <a:t>cautiously</a:t>
            </a:r>
            <a:r>
              <a:rPr dirty="0" sz="1450" spc="180">
                <a:latin typeface="Times New Roman"/>
                <a:cs typeface="Times New Roman"/>
              </a:rPr>
              <a:t> </a:t>
            </a:r>
            <a:r>
              <a:rPr dirty="0" sz="1450" spc="-10">
                <a:latin typeface="Times New Roman"/>
                <a:cs typeface="Times New Roman"/>
              </a:rPr>
              <a:t>to</a:t>
            </a:r>
            <a:r>
              <a:rPr dirty="0" sz="1450" spc="180">
                <a:latin typeface="Times New Roman"/>
                <a:cs typeface="Times New Roman"/>
              </a:rPr>
              <a:t> </a:t>
            </a:r>
            <a:r>
              <a:rPr dirty="0" sz="1450" spc="-10">
                <a:latin typeface="Times New Roman"/>
                <a:cs typeface="Times New Roman"/>
              </a:rPr>
              <a:t>draw</a:t>
            </a:r>
            <a:r>
              <a:rPr dirty="0" sz="1450" spc="180">
                <a:latin typeface="Times New Roman"/>
                <a:cs typeface="Times New Roman"/>
              </a:rPr>
              <a:t> </a:t>
            </a:r>
            <a:r>
              <a:rPr dirty="0" sz="1450" spc="-10">
                <a:latin typeface="Times New Roman"/>
                <a:cs typeface="Times New Roman"/>
              </a:rPr>
              <a:t>it</a:t>
            </a:r>
            <a:r>
              <a:rPr dirty="0" sz="1450" spc="180">
                <a:latin typeface="Times New Roman"/>
                <a:cs typeface="Times New Roman"/>
              </a:rPr>
              <a:t> </a:t>
            </a:r>
            <a:r>
              <a:rPr dirty="0" sz="1450" spc="-10">
                <a:latin typeface="Times New Roman"/>
                <a:cs typeface="Times New Roman"/>
              </a:rPr>
              <a:t>back</a:t>
            </a:r>
            <a:r>
              <a:rPr dirty="0" sz="1450" spc="180">
                <a:latin typeface="Times New Roman"/>
                <a:cs typeface="Times New Roman"/>
              </a:rPr>
              <a:t> </a:t>
            </a:r>
            <a:r>
              <a:rPr dirty="0" sz="1450" spc="-10">
                <a:latin typeface="Times New Roman"/>
                <a:cs typeface="Times New Roman"/>
              </a:rPr>
              <a:t>for</a:t>
            </a:r>
            <a:r>
              <a:rPr dirty="0" sz="1450" spc="180">
                <a:latin typeface="Times New Roman"/>
                <a:cs typeface="Times New Roman"/>
              </a:rPr>
              <a:t> </a:t>
            </a:r>
            <a:r>
              <a:rPr dirty="0" sz="1450" spc="-10">
                <a:latin typeface="Times New Roman"/>
                <a:cs typeface="Times New Roman"/>
              </a:rPr>
              <a:t>about</a:t>
            </a:r>
            <a:r>
              <a:rPr dirty="0" sz="1450" spc="180">
                <a:latin typeface="Times New Roman"/>
                <a:cs typeface="Times New Roman"/>
              </a:rPr>
              <a:t> </a:t>
            </a:r>
            <a:r>
              <a:rPr dirty="0" sz="1450" spc="-10">
                <a:latin typeface="Times New Roman"/>
                <a:cs typeface="Times New Roman"/>
              </a:rPr>
              <a:t>six</a:t>
            </a:r>
            <a:r>
              <a:rPr dirty="0" sz="1450" spc="180">
                <a:latin typeface="Times New Roman"/>
                <a:cs typeface="Times New Roman"/>
              </a:rPr>
              <a:t> </a:t>
            </a:r>
            <a:r>
              <a:rPr dirty="0" sz="1450" spc="-10">
                <a:latin typeface="Times New Roman"/>
                <a:cs typeface="Times New Roman"/>
              </a:rPr>
              <a:t>inches.</a:t>
            </a:r>
            <a:r>
              <a:rPr dirty="0" sz="1450" spc="180">
                <a:latin typeface="Times New Roman"/>
                <a:cs typeface="Times New Roman"/>
              </a:rPr>
              <a:t> </a:t>
            </a:r>
            <a:r>
              <a:rPr dirty="0" sz="1450" spc="-10">
                <a:latin typeface="Times New Roman"/>
                <a:cs typeface="Times New Roman"/>
              </a:rPr>
              <a:t>Then</a:t>
            </a:r>
            <a:r>
              <a:rPr dirty="0" sz="1450" spc="180">
                <a:latin typeface="Times New Roman"/>
                <a:cs typeface="Times New Roman"/>
              </a:rPr>
              <a:t> </a:t>
            </a:r>
            <a:r>
              <a:rPr dirty="0" sz="1450" spc="-5">
                <a:latin typeface="Times New Roman"/>
                <a:cs typeface="Times New Roman"/>
              </a:rPr>
              <a:t>he</a:t>
            </a:r>
            <a:r>
              <a:rPr dirty="0" sz="1450" spc="180">
                <a:latin typeface="Times New Roman"/>
                <a:cs typeface="Times New Roman"/>
              </a:rPr>
              <a:t> </a:t>
            </a:r>
            <a:r>
              <a:rPr dirty="0" sz="1450" spc="-10">
                <a:latin typeface="Times New Roman"/>
                <a:cs typeface="Times New Roman"/>
              </a:rPr>
              <a:t>stopped,</a:t>
            </a:r>
            <a:endParaRPr sz="14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'If </a:t>
            </a:r>
            <a:r>
              <a:rPr dirty="0" sz="1450" spc="-5">
                <a:latin typeface="Times New Roman"/>
                <a:cs typeface="Times New Roman"/>
              </a:rPr>
              <a:t>not </a:t>
            </a:r>
            <a:r>
              <a:rPr dirty="0" sz="1450" spc="-10">
                <a:latin typeface="Times New Roman"/>
                <a:cs typeface="Times New Roman"/>
              </a:rPr>
              <a:t>to-night,' said this madman; </a:t>
            </a:r>
            <a:r>
              <a:rPr dirty="0" sz="1450" spc="-5">
                <a:latin typeface="Times New Roman"/>
                <a:cs typeface="Times New Roman"/>
              </a:rPr>
              <a:t>but </a:t>
            </a:r>
            <a:r>
              <a:rPr dirty="0" sz="1450" spc="-10">
                <a:latin typeface="Times New Roman"/>
                <a:cs typeface="Times New Roman"/>
              </a:rPr>
              <a:t>supposing that to-night some  irreparable disaster were to overtake </a:t>
            </a:r>
            <a:r>
              <a:rPr dirty="0" sz="1450" spc="-5">
                <a:latin typeface="Times New Roman"/>
                <a:cs typeface="Times New Roman"/>
              </a:rPr>
              <a:t>your </a:t>
            </a:r>
            <a:r>
              <a:rPr dirty="0" sz="1450" spc="-10">
                <a:latin typeface="Times New Roman"/>
                <a:cs typeface="Times New Roman"/>
              </a:rPr>
              <a:t>Highness's person, what, let me ask  </a:t>
            </a:r>
            <a:r>
              <a:rPr dirty="0" sz="1450" spc="-5">
                <a:latin typeface="Times New Roman"/>
                <a:cs typeface="Times New Roman"/>
              </a:rPr>
              <a:t>you, </a:t>
            </a:r>
            <a:r>
              <a:rPr dirty="0" sz="1450" spc="-10">
                <a:latin typeface="Times New Roman"/>
                <a:cs typeface="Times New Roman"/>
              </a:rPr>
              <a:t>what would </a:t>
            </a:r>
            <a:r>
              <a:rPr dirty="0" sz="1450" spc="-5">
                <a:latin typeface="Times New Roman"/>
                <a:cs typeface="Times New Roman"/>
              </a:rPr>
              <a:t>be </a:t>
            </a:r>
            <a:r>
              <a:rPr dirty="0" sz="1450" spc="-10">
                <a:latin typeface="Times New Roman"/>
                <a:cs typeface="Times New Roman"/>
              </a:rPr>
              <a:t>my </a:t>
            </a:r>
            <a:r>
              <a:rPr dirty="0" sz="1450" spc="-15">
                <a:latin typeface="Times New Roman"/>
                <a:cs typeface="Times New Roman"/>
              </a:rPr>
              <a:t>despair, </a:t>
            </a:r>
            <a:r>
              <a:rPr dirty="0" sz="1450" spc="-10">
                <a:latin typeface="Times New Roman"/>
                <a:cs typeface="Times New Roman"/>
              </a:rPr>
              <a:t>and what the concern and disaster </a:t>
            </a:r>
            <a:r>
              <a:rPr dirty="0" sz="1450" spc="-5">
                <a:latin typeface="Times New Roman"/>
                <a:cs typeface="Times New Roman"/>
              </a:rPr>
              <a:t>of a </a:t>
            </a:r>
            <a:r>
              <a:rPr dirty="0" sz="1450" spc="-10">
                <a:latin typeface="Times New Roman"/>
                <a:cs typeface="Times New Roman"/>
              </a:rPr>
              <a:t>great  nation?"</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 will see the end </a:t>
            </a:r>
            <a:r>
              <a:rPr dirty="0" sz="1450" spc="-5">
                <a:latin typeface="Times New Roman"/>
                <a:cs typeface="Times New Roman"/>
              </a:rPr>
              <a:t>of </a:t>
            </a:r>
            <a:r>
              <a:rPr dirty="0" sz="1450" spc="-10">
                <a:latin typeface="Times New Roman"/>
                <a:cs typeface="Times New Roman"/>
              </a:rPr>
              <a:t>this," repeated the Prince in his most deliberate tones;  "and have the kindness, Colonel Geraldine, to remember and respect </a:t>
            </a:r>
            <a:r>
              <a:rPr dirty="0" sz="1450" spc="-5">
                <a:latin typeface="Times New Roman"/>
                <a:cs typeface="Times New Roman"/>
              </a:rPr>
              <a:t>your  </a:t>
            </a:r>
            <a:r>
              <a:rPr dirty="0" sz="1450" spc="-10">
                <a:latin typeface="Times New Roman"/>
                <a:cs typeface="Times New Roman"/>
              </a:rPr>
              <a:t>word </a:t>
            </a:r>
            <a:r>
              <a:rPr dirty="0" sz="1450" spc="-5">
                <a:latin typeface="Times New Roman"/>
                <a:cs typeface="Times New Roman"/>
              </a:rPr>
              <a:t>of honour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gentleman. Under </a:t>
            </a:r>
            <a:r>
              <a:rPr dirty="0" sz="1450" spc="-5">
                <a:latin typeface="Times New Roman"/>
                <a:cs typeface="Times New Roman"/>
              </a:rPr>
              <a:t>no </a:t>
            </a:r>
            <a:r>
              <a:rPr dirty="0" sz="1450" spc="-10">
                <a:latin typeface="Times New Roman"/>
                <a:cs typeface="Times New Roman"/>
              </a:rPr>
              <a:t>circumstances, recollect, </a:t>
            </a:r>
            <a:r>
              <a:rPr dirty="0" sz="1450" spc="-5">
                <a:latin typeface="Times New Roman"/>
                <a:cs typeface="Times New Roman"/>
              </a:rPr>
              <a:t>nor  </a:t>
            </a:r>
            <a:r>
              <a:rPr dirty="0" sz="1450" spc="-10">
                <a:latin typeface="Times New Roman"/>
                <a:cs typeface="Times New Roman"/>
              </a:rPr>
              <a:t>without my special </a:t>
            </a:r>
            <a:r>
              <a:rPr dirty="0" sz="1450" spc="-20">
                <a:latin typeface="Times New Roman"/>
                <a:cs typeface="Times New Roman"/>
              </a:rPr>
              <a:t>authority, </a:t>
            </a: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to betray the incognito under which </a:t>
            </a:r>
            <a:r>
              <a:rPr dirty="0" sz="1450" spc="-5">
                <a:latin typeface="Times New Roman"/>
                <a:cs typeface="Times New Roman"/>
              </a:rPr>
              <a:t>I  </a:t>
            </a:r>
            <a:r>
              <a:rPr dirty="0" sz="1450" spc="-10">
                <a:latin typeface="Times New Roman"/>
                <a:cs typeface="Times New Roman"/>
              </a:rPr>
              <a:t>choose to </a:t>
            </a:r>
            <a:r>
              <a:rPr dirty="0" sz="1450" spc="-5">
                <a:latin typeface="Times New Roman"/>
                <a:cs typeface="Times New Roman"/>
              </a:rPr>
              <a:t>go </a:t>
            </a:r>
            <a:r>
              <a:rPr dirty="0" sz="1450" spc="-10">
                <a:latin typeface="Times New Roman"/>
                <a:cs typeface="Times New Roman"/>
              </a:rPr>
              <a:t>abroad. These were my commands, which </a:t>
            </a:r>
            <a:r>
              <a:rPr dirty="0" sz="1450" spc="-5">
                <a:latin typeface="Times New Roman"/>
                <a:cs typeface="Times New Roman"/>
              </a:rPr>
              <a:t>I </a:t>
            </a:r>
            <a:r>
              <a:rPr dirty="0" sz="1450" spc="-10">
                <a:latin typeface="Times New Roman"/>
                <a:cs typeface="Times New Roman"/>
              </a:rPr>
              <a:t>now reiterate. And  </a:t>
            </a:r>
            <a:r>
              <a:rPr dirty="0" sz="1450" spc="-25">
                <a:latin typeface="Times New Roman"/>
                <a:cs typeface="Times New Roman"/>
              </a:rPr>
              <a:t>now," </a:t>
            </a:r>
            <a:r>
              <a:rPr dirty="0" sz="1450" spc="-5">
                <a:latin typeface="Times New Roman"/>
                <a:cs typeface="Times New Roman"/>
              </a:rPr>
              <a:t>he </a:t>
            </a:r>
            <a:r>
              <a:rPr dirty="0" sz="1450" spc="-10">
                <a:latin typeface="Times New Roman"/>
                <a:cs typeface="Times New Roman"/>
              </a:rPr>
              <a:t>added, "let me ask </a:t>
            </a:r>
            <a:r>
              <a:rPr dirty="0" sz="1450" spc="-5">
                <a:latin typeface="Times New Roman"/>
                <a:cs typeface="Times New Roman"/>
              </a:rPr>
              <a:t>you </a:t>
            </a:r>
            <a:r>
              <a:rPr dirty="0" sz="1450" spc="-10">
                <a:latin typeface="Times New Roman"/>
                <a:cs typeface="Times New Roman"/>
              </a:rPr>
              <a:t>to call for the</a:t>
            </a:r>
            <a:r>
              <a:rPr dirty="0" sz="1450" spc="55">
                <a:latin typeface="Times New Roman"/>
                <a:cs typeface="Times New Roman"/>
              </a:rPr>
              <a:t> </a:t>
            </a:r>
            <a:r>
              <a:rPr dirty="0" sz="1450" spc="-10">
                <a:latin typeface="Times New Roman"/>
                <a:cs typeface="Times New Roman"/>
              </a:rPr>
              <a:t>bill."</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Colonel Geraldine bowed in submission;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very white face as </a:t>
            </a:r>
            <a:r>
              <a:rPr dirty="0" sz="1450" spc="-5">
                <a:latin typeface="Times New Roman"/>
                <a:cs typeface="Times New Roman"/>
              </a:rPr>
              <a:t>he  </a:t>
            </a:r>
            <a:r>
              <a:rPr dirty="0" sz="1450" spc="-10">
                <a:latin typeface="Times New Roman"/>
                <a:cs typeface="Times New Roman"/>
              </a:rPr>
              <a:t>summoned 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cream tarts, and issued his directions to the  </a:t>
            </a:r>
            <a:r>
              <a:rPr dirty="0" sz="1450" spc="-20">
                <a:latin typeface="Times New Roman"/>
                <a:cs typeface="Times New Roman"/>
              </a:rPr>
              <a:t>waiter. </a:t>
            </a:r>
            <a:r>
              <a:rPr dirty="0" sz="1450" spc="-10">
                <a:latin typeface="Times New Roman"/>
                <a:cs typeface="Times New Roman"/>
              </a:rPr>
              <a:t>The Prince preserved his undisturbed </a:t>
            </a:r>
            <a:r>
              <a:rPr dirty="0" sz="1450" spc="-15">
                <a:latin typeface="Times New Roman"/>
                <a:cs typeface="Times New Roman"/>
              </a:rPr>
              <a:t>demeanour, </a:t>
            </a:r>
            <a:r>
              <a:rPr dirty="0" sz="1450" spc="-10">
                <a:latin typeface="Times New Roman"/>
                <a:cs typeface="Times New Roman"/>
              </a:rPr>
              <a:t>and described </a:t>
            </a:r>
            <a:r>
              <a:rPr dirty="0" sz="1450" spc="-5">
                <a:latin typeface="Times New Roman"/>
                <a:cs typeface="Times New Roman"/>
              </a:rPr>
              <a:t>a  </a:t>
            </a:r>
            <a:r>
              <a:rPr dirty="0" sz="1450" spc="-10">
                <a:latin typeface="Times New Roman"/>
                <a:cs typeface="Times New Roman"/>
              </a:rPr>
              <a:t>Palais Royal farce to the </a:t>
            </a:r>
            <a:r>
              <a:rPr dirty="0" sz="1450" spc="-5">
                <a:latin typeface="Times New Roman"/>
                <a:cs typeface="Times New Roman"/>
              </a:rPr>
              <a:t>young </a:t>
            </a:r>
            <a:r>
              <a:rPr dirty="0" sz="1450" spc="-10">
                <a:latin typeface="Times New Roman"/>
                <a:cs typeface="Times New Roman"/>
              </a:rPr>
              <a:t>suicide with great humour and gusto. He  avoided the Colonel's appealing </a:t>
            </a:r>
            <a:r>
              <a:rPr dirty="0" sz="1450" spc="-5">
                <a:latin typeface="Times New Roman"/>
                <a:cs typeface="Times New Roman"/>
              </a:rPr>
              <a:t>looks </a:t>
            </a:r>
            <a:r>
              <a:rPr dirty="0" sz="1450" spc="-10">
                <a:latin typeface="Times New Roman"/>
                <a:cs typeface="Times New Roman"/>
              </a:rPr>
              <a:t>without ostentation, and selected  another cheroot with more than usual care. Indeed, </a:t>
            </a:r>
            <a:r>
              <a:rPr dirty="0" sz="1450" spc="-5">
                <a:latin typeface="Times New Roman"/>
                <a:cs typeface="Times New Roman"/>
              </a:rPr>
              <a:t>he </a:t>
            </a:r>
            <a:r>
              <a:rPr dirty="0" sz="1450" spc="-10">
                <a:latin typeface="Times New Roman"/>
                <a:cs typeface="Times New Roman"/>
              </a:rPr>
              <a:t>was now the only man  </a:t>
            </a:r>
            <a:r>
              <a:rPr dirty="0" sz="1450" spc="-5">
                <a:latin typeface="Times New Roman"/>
                <a:cs typeface="Times New Roman"/>
              </a:rPr>
              <a:t>of </a:t>
            </a:r>
            <a:r>
              <a:rPr dirty="0" sz="1450" spc="-10">
                <a:latin typeface="Times New Roman"/>
                <a:cs typeface="Times New Roman"/>
              </a:rPr>
              <a:t>the party who kept any command over his</a:t>
            </a:r>
            <a:r>
              <a:rPr dirty="0" sz="1450" spc="35">
                <a:latin typeface="Times New Roman"/>
                <a:cs typeface="Times New Roman"/>
              </a:rPr>
              <a:t> </a:t>
            </a:r>
            <a:r>
              <a:rPr dirty="0" sz="1450" spc="-10">
                <a:latin typeface="Times New Roman"/>
                <a:cs typeface="Times New Roman"/>
              </a:rPr>
              <a:t>nerves.</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The bill was discharged, the Prince giving the whole change </a:t>
            </a:r>
            <a:r>
              <a:rPr dirty="0" sz="1450" spc="-5">
                <a:latin typeface="Times New Roman"/>
                <a:cs typeface="Times New Roman"/>
              </a:rPr>
              <a:t>of </a:t>
            </a:r>
            <a:r>
              <a:rPr dirty="0" sz="1450" spc="-10">
                <a:latin typeface="Times New Roman"/>
                <a:cs typeface="Times New Roman"/>
              </a:rPr>
              <a:t>the note to the  astonished waiter; and the three drove </a:t>
            </a:r>
            <a:r>
              <a:rPr dirty="0" sz="1450" spc="-15">
                <a:latin typeface="Times New Roman"/>
                <a:cs typeface="Times New Roman"/>
              </a:rPr>
              <a:t>off </a:t>
            </a:r>
            <a:r>
              <a:rPr dirty="0" sz="1450" spc="-10">
                <a:latin typeface="Times New Roman"/>
                <a:cs typeface="Times New Roman"/>
              </a:rPr>
              <a:t>in </a:t>
            </a:r>
            <a:r>
              <a:rPr dirty="0" sz="1450" spc="-5">
                <a:latin typeface="Times New Roman"/>
                <a:cs typeface="Times New Roman"/>
              </a:rPr>
              <a:t>a </a:t>
            </a:r>
            <a:r>
              <a:rPr dirty="0" sz="1450" spc="-15">
                <a:latin typeface="Times New Roman"/>
                <a:cs typeface="Times New Roman"/>
              </a:rPr>
              <a:t>four- </a:t>
            </a:r>
            <a:r>
              <a:rPr dirty="0" sz="1450" spc="-20">
                <a:latin typeface="Times New Roman"/>
                <a:cs typeface="Times New Roman"/>
              </a:rPr>
              <a:t>wheeler. </a:t>
            </a:r>
            <a:r>
              <a:rPr dirty="0" sz="1450" spc="-10">
                <a:latin typeface="Times New Roman"/>
                <a:cs typeface="Times New Roman"/>
              </a:rPr>
              <a:t>They were </a:t>
            </a:r>
            <a:r>
              <a:rPr dirty="0" sz="1450" spc="-5">
                <a:latin typeface="Times New Roman"/>
                <a:cs typeface="Times New Roman"/>
              </a:rPr>
              <a:t>not  </a:t>
            </a:r>
            <a:r>
              <a:rPr dirty="0" sz="1450" spc="-10">
                <a:latin typeface="Times New Roman"/>
                <a:cs typeface="Times New Roman"/>
              </a:rPr>
              <a:t>long </a:t>
            </a:r>
            <a:r>
              <a:rPr dirty="0" sz="1450" spc="-5">
                <a:latin typeface="Times New Roman"/>
                <a:cs typeface="Times New Roman"/>
              </a:rPr>
              <a:t>upon </a:t>
            </a:r>
            <a:r>
              <a:rPr dirty="0" sz="1450" spc="-10">
                <a:latin typeface="Times New Roman"/>
                <a:cs typeface="Times New Roman"/>
              </a:rPr>
              <a:t>the way before the cab stopped at the entrance to </a:t>
            </a:r>
            <a:r>
              <a:rPr dirty="0" sz="1450" spc="-5">
                <a:latin typeface="Times New Roman"/>
                <a:cs typeface="Times New Roman"/>
              </a:rPr>
              <a:t>a </a:t>
            </a:r>
            <a:r>
              <a:rPr dirty="0" sz="1450" spc="-10">
                <a:latin typeface="Times New Roman"/>
                <a:cs typeface="Times New Roman"/>
              </a:rPr>
              <a:t>rather dark  court. Here all</a:t>
            </a:r>
            <a:r>
              <a:rPr dirty="0" sz="1450">
                <a:latin typeface="Times New Roman"/>
                <a:cs typeface="Times New Roman"/>
              </a:rPr>
              <a:t> </a:t>
            </a:r>
            <a:r>
              <a:rPr dirty="0" sz="1450" spc="-10">
                <a:latin typeface="Times New Roman"/>
                <a:cs typeface="Times New Roman"/>
              </a:rPr>
              <a:t>descended.</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After Geraldine had paid the fare, the </a:t>
            </a:r>
            <a:r>
              <a:rPr dirty="0" sz="1450" spc="-5">
                <a:latin typeface="Times New Roman"/>
                <a:cs typeface="Times New Roman"/>
              </a:rPr>
              <a:t>young </a:t>
            </a:r>
            <a:r>
              <a:rPr dirty="0" sz="1450" spc="-10">
                <a:latin typeface="Times New Roman"/>
                <a:cs typeface="Times New Roman"/>
              </a:rPr>
              <a:t>man turned, and addressed Prince  Florizel as</a:t>
            </a:r>
            <a:r>
              <a:rPr dirty="0" sz="1450" spc="-5">
                <a:latin typeface="Times New Roman"/>
                <a:cs typeface="Times New Roman"/>
              </a:rPr>
              <a:t> </a:t>
            </a:r>
            <a:r>
              <a:rPr dirty="0" sz="1450" spc="-10">
                <a:latin typeface="Times New Roman"/>
                <a:cs typeface="Times New Roman"/>
              </a:rPr>
              <a:t>follows:-</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"It is still time, </a:t>
            </a:r>
            <a:r>
              <a:rPr dirty="0" sz="1450" spc="-35">
                <a:latin typeface="Times New Roman"/>
                <a:cs typeface="Times New Roman"/>
              </a:rPr>
              <a:t>Mr. </a:t>
            </a:r>
            <a:r>
              <a:rPr dirty="0" sz="1450" spc="-10">
                <a:latin typeface="Times New Roman"/>
                <a:cs typeface="Times New Roman"/>
              </a:rPr>
              <a:t>Godall, to make </a:t>
            </a:r>
            <a:r>
              <a:rPr dirty="0" sz="1450" spc="-5">
                <a:latin typeface="Times New Roman"/>
                <a:cs typeface="Times New Roman"/>
              </a:rPr>
              <a:t>good your </a:t>
            </a:r>
            <a:r>
              <a:rPr dirty="0" sz="1450" spc="-10">
                <a:latin typeface="Times New Roman"/>
                <a:cs typeface="Times New Roman"/>
              </a:rPr>
              <a:t>escape into thraldom. And for  </a:t>
            </a:r>
            <a:r>
              <a:rPr dirty="0" sz="1450" spc="-5">
                <a:latin typeface="Times New Roman"/>
                <a:cs typeface="Times New Roman"/>
              </a:rPr>
              <a:t>you too, </a:t>
            </a:r>
            <a:r>
              <a:rPr dirty="0" sz="1450" spc="-10">
                <a:latin typeface="Times New Roman"/>
                <a:cs typeface="Times New Roman"/>
              </a:rPr>
              <a:t>Major Hammersmith. Reflect well before </a:t>
            </a:r>
            <a:r>
              <a:rPr dirty="0" sz="1450" spc="-5">
                <a:latin typeface="Times New Roman"/>
                <a:cs typeface="Times New Roman"/>
              </a:rPr>
              <a:t>you </a:t>
            </a:r>
            <a:r>
              <a:rPr dirty="0" sz="1450" spc="-10">
                <a:latin typeface="Times New Roman"/>
                <a:cs typeface="Times New Roman"/>
              </a:rPr>
              <a:t>take another step; and  if </a:t>
            </a:r>
            <a:r>
              <a:rPr dirty="0" sz="1450" spc="-5">
                <a:latin typeface="Times New Roman"/>
                <a:cs typeface="Times New Roman"/>
              </a:rPr>
              <a:t>your </a:t>
            </a:r>
            <a:r>
              <a:rPr dirty="0" sz="1450" spc="-10">
                <a:latin typeface="Times New Roman"/>
                <a:cs typeface="Times New Roman"/>
              </a:rPr>
              <a:t>hearts say </a:t>
            </a:r>
            <a:r>
              <a:rPr dirty="0" sz="1450" spc="-5">
                <a:latin typeface="Times New Roman"/>
                <a:cs typeface="Times New Roman"/>
              </a:rPr>
              <a:t>no - </a:t>
            </a:r>
            <a:r>
              <a:rPr dirty="0" sz="1450" spc="-10">
                <a:latin typeface="Times New Roman"/>
                <a:cs typeface="Times New Roman"/>
              </a:rPr>
              <a:t>here are the</a:t>
            </a:r>
            <a:r>
              <a:rPr dirty="0" sz="1450" spc="20">
                <a:latin typeface="Times New Roman"/>
                <a:cs typeface="Times New Roman"/>
              </a:rPr>
              <a:t> </a:t>
            </a:r>
            <a:r>
              <a:rPr dirty="0" sz="1450" spc="-10">
                <a:latin typeface="Times New Roman"/>
                <a:cs typeface="Times New Roman"/>
              </a:rPr>
              <a:t>cross-roads."</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"Lead </a:t>
            </a:r>
            <a:r>
              <a:rPr dirty="0" sz="1450" spc="-5">
                <a:latin typeface="Times New Roman"/>
                <a:cs typeface="Times New Roman"/>
              </a:rPr>
              <a:t>on, </a:t>
            </a:r>
            <a:r>
              <a:rPr dirty="0" sz="1450" spc="-20">
                <a:latin typeface="Times New Roman"/>
                <a:cs typeface="Times New Roman"/>
              </a:rPr>
              <a:t>sir," </a:t>
            </a:r>
            <a:r>
              <a:rPr dirty="0" sz="1450" spc="-10">
                <a:latin typeface="Times New Roman"/>
                <a:cs typeface="Times New Roman"/>
              </a:rPr>
              <a:t>said the Prince. "I am </a:t>
            </a:r>
            <a:r>
              <a:rPr dirty="0" sz="1450" spc="-5">
                <a:latin typeface="Times New Roman"/>
                <a:cs typeface="Times New Roman"/>
              </a:rPr>
              <a:t>not </a:t>
            </a:r>
            <a:r>
              <a:rPr dirty="0" sz="1450" spc="-10">
                <a:latin typeface="Times New Roman"/>
                <a:cs typeface="Times New Roman"/>
              </a:rPr>
              <a:t>the man to </a:t>
            </a:r>
            <a:r>
              <a:rPr dirty="0" sz="1450" spc="-5">
                <a:latin typeface="Times New Roman"/>
                <a:cs typeface="Times New Roman"/>
              </a:rPr>
              <a:t>go </a:t>
            </a:r>
            <a:r>
              <a:rPr dirty="0" sz="1450" spc="-10">
                <a:latin typeface="Times New Roman"/>
                <a:cs typeface="Times New Roman"/>
              </a:rPr>
              <a:t>back from </a:t>
            </a:r>
            <a:r>
              <a:rPr dirty="0" sz="1450" spc="-5">
                <a:latin typeface="Times New Roman"/>
                <a:cs typeface="Times New Roman"/>
              </a:rPr>
              <a:t>a </a:t>
            </a:r>
            <a:r>
              <a:rPr dirty="0" sz="1450" spc="-10">
                <a:latin typeface="Times New Roman"/>
                <a:cs typeface="Times New Roman"/>
              </a:rPr>
              <a:t>thing once  said."</a:t>
            </a:r>
            <a:endParaRPr sz="1450">
              <a:latin typeface="Times New Roman"/>
              <a:cs typeface="Times New Roman"/>
            </a:endParaRPr>
          </a:p>
          <a:p>
            <a:pPr algn="just" marL="12700" marR="6350">
              <a:lnSpc>
                <a:spcPts val="1730"/>
              </a:lnSpc>
              <a:spcBef>
                <a:spcPts val="860"/>
              </a:spcBef>
            </a:pPr>
            <a:r>
              <a:rPr dirty="0" sz="1450" spc="-40">
                <a:latin typeface="Times New Roman"/>
                <a:cs typeface="Times New Roman"/>
              </a:rPr>
              <a:t>"Your </a:t>
            </a:r>
            <a:r>
              <a:rPr dirty="0" sz="1450" spc="-10">
                <a:latin typeface="Times New Roman"/>
                <a:cs typeface="Times New Roman"/>
              </a:rPr>
              <a:t>coolness does me </a:t>
            </a:r>
            <a:r>
              <a:rPr dirty="0" sz="1450" spc="-5">
                <a:latin typeface="Times New Roman"/>
                <a:cs typeface="Times New Roman"/>
              </a:rPr>
              <a:t>good," </a:t>
            </a:r>
            <a:r>
              <a:rPr dirty="0" sz="1450" spc="-10">
                <a:latin typeface="Times New Roman"/>
                <a:cs typeface="Times New Roman"/>
              </a:rPr>
              <a:t>replied their guide. "I have never seen any </a:t>
            </a:r>
            <a:r>
              <a:rPr dirty="0" sz="1450" spc="-5">
                <a:latin typeface="Times New Roman"/>
                <a:cs typeface="Times New Roman"/>
              </a:rPr>
              <a:t>one  </a:t>
            </a:r>
            <a:r>
              <a:rPr dirty="0" sz="1450" spc="-10">
                <a:latin typeface="Times New Roman"/>
                <a:cs typeface="Times New Roman"/>
              </a:rPr>
              <a:t>so unmoved at this conjuncture; and yet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the first whom </a:t>
            </a:r>
            <a:r>
              <a:rPr dirty="0" sz="1450" spc="-5">
                <a:latin typeface="Times New Roman"/>
                <a:cs typeface="Times New Roman"/>
              </a:rPr>
              <a:t>I </a:t>
            </a:r>
            <a:r>
              <a:rPr dirty="0" sz="1450" spc="-10">
                <a:latin typeface="Times New Roman"/>
                <a:cs typeface="Times New Roman"/>
              </a:rPr>
              <a:t>have  escorted to this </a:t>
            </a:r>
            <a:r>
              <a:rPr dirty="0" sz="1450" spc="-25">
                <a:latin typeface="Times New Roman"/>
                <a:cs typeface="Times New Roman"/>
              </a:rPr>
              <a:t>door. </a:t>
            </a:r>
            <a:r>
              <a:rPr dirty="0" sz="1450" spc="-10">
                <a:latin typeface="Times New Roman"/>
                <a:cs typeface="Times New Roman"/>
              </a:rPr>
              <a:t>More than </a:t>
            </a:r>
            <a:r>
              <a:rPr dirty="0" sz="1450" spc="-5">
                <a:latin typeface="Times New Roman"/>
                <a:cs typeface="Times New Roman"/>
              </a:rPr>
              <a:t>one of </a:t>
            </a:r>
            <a:r>
              <a:rPr dirty="0" sz="1450" spc="-10">
                <a:latin typeface="Times New Roman"/>
                <a:cs typeface="Times New Roman"/>
              </a:rPr>
              <a:t>my friends has preceded me, where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I </a:t>
            </a:r>
            <a:r>
              <a:rPr dirty="0" sz="1450" spc="-10">
                <a:latin typeface="Times New Roman"/>
                <a:cs typeface="Times New Roman"/>
              </a:rPr>
              <a:t>must shortly </a:t>
            </a:r>
            <a:r>
              <a:rPr dirty="0" sz="1450" spc="-20">
                <a:latin typeface="Times New Roman"/>
                <a:cs typeface="Times New Roman"/>
              </a:rPr>
              <a:t>follow. </a:t>
            </a:r>
            <a:r>
              <a:rPr dirty="0" sz="1450" spc="-10">
                <a:latin typeface="Times New Roman"/>
                <a:cs typeface="Times New Roman"/>
              </a:rPr>
              <a:t>But this is </a:t>
            </a:r>
            <a:r>
              <a:rPr dirty="0" sz="1450" spc="-5">
                <a:latin typeface="Times New Roman"/>
                <a:cs typeface="Times New Roman"/>
              </a:rPr>
              <a:t>of no </a:t>
            </a:r>
            <a:r>
              <a:rPr dirty="0" sz="1450" spc="-10">
                <a:latin typeface="Times New Roman"/>
                <a:cs typeface="Times New Roman"/>
              </a:rPr>
              <a:t>interest to </a:t>
            </a:r>
            <a:r>
              <a:rPr dirty="0" sz="1450" spc="-5">
                <a:latin typeface="Times New Roman"/>
                <a:cs typeface="Times New Roman"/>
              </a:rPr>
              <a:t>you. </a:t>
            </a:r>
            <a:r>
              <a:rPr dirty="0" sz="1450" spc="-40">
                <a:latin typeface="Times New Roman"/>
                <a:cs typeface="Times New Roman"/>
              </a:rPr>
              <a:t>Wait </a:t>
            </a:r>
            <a:r>
              <a:rPr dirty="0" sz="1450" spc="-10">
                <a:latin typeface="Times New Roman"/>
                <a:cs typeface="Times New Roman"/>
              </a:rPr>
              <a:t>me here for  only </a:t>
            </a:r>
            <a:r>
              <a:rPr dirty="0" sz="1450" spc="-5">
                <a:latin typeface="Times New Roman"/>
                <a:cs typeface="Times New Roman"/>
              </a:rPr>
              <a:t>a </a:t>
            </a:r>
            <a:r>
              <a:rPr dirty="0" sz="1450" spc="-10">
                <a:latin typeface="Times New Roman"/>
                <a:cs typeface="Times New Roman"/>
              </a:rPr>
              <a:t>few moments; </a:t>
            </a:r>
            <a:r>
              <a:rPr dirty="0" sz="1450" spc="-5">
                <a:latin typeface="Times New Roman"/>
                <a:cs typeface="Times New Roman"/>
              </a:rPr>
              <a:t>I </a:t>
            </a:r>
            <a:r>
              <a:rPr dirty="0" sz="1450" spc="-10">
                <a:latin typeface="Times New Roman"/>
                <a:cs typeface="Times New Roman"/>
              </a:rPr>
              <a:t>shall return as soon as </a:t>
            </a:r>
            <a:r>
              <a:rPr dirty="0" sz="1450" spc="-5">
                <a:latin typeface="Times New Roman"/>
                <a:cs typeface="Times New Roman"/>
              </a:rPr>
              <a:t>I </a:t>
            </a:r>
            <a:r>
              <a:rPr dirty="0" sz="1450" spc="-10">
                <a:latin typeface="Times New Roman"/>
                <a:cs typeface="Times New Roman"/>
              </a:rPr>
              <a:t>have arranged the preliminaries  </a:t>
            </a:r>
            <a:r>
              <a:rPr dirty="0" sz="1450" spc="-5">
                <a:latin typeface="Times New Roman"/>
                <a:cs typeface="Times New Roman"/>
              </a:rPr>
              <a:t>of your</a:t>
            </a:r>
            <a:r>
              <a:rPr dirty="0" sz="1450" spc="-10">
                <a:latin typeface="Times New Roman"/>
                <a:cs typeface="Times New Roman"/>
              </a:rPr>
              <a:t> introduction."</a:t>
            </a:r>
            <a:endParaRPr sz="1450">
              <a:latin typeface="Times New Roman"/>
              <a:cs typeface="Times New Roman"/>
            </a:endParaRPr>
          </a:p>
          <a:p>
            <a:pPr algn="just" marL="12700" marR="8890">
              <a:lnSpc>
                <a:spcPts val="1730"/>
              </a:lnSpc>
              <a:spcBef>
                <a:spcPts val="855"/>
              </a:spcBef>
            </a:pPr>
            <a:r>
              <a:rPr dirty="0" sz="1450" spc="-10">
                <a:latin typeface="Times New Roman"/>
                <a:cs typeface="Times New Roman"/>
              </a:rPr>
              <a:t>And with that the </a:t>
            </a:r>
            <a:r>
              <a:rPr dirty="0" sz="1450" spc="-5">
                <a:latin typeface="Times New Roman"/>
                <a:cs typeface="Times New Roman"/>
              </a:rPr>
              <a:t>young </a:t>
            </a:r>
            <a:r>
              <a:rPr dirty="0" sz="1450" spc="-10">
                <a:latin typeface="Times New Roman"/>
                <a:cs typeface="Times New Roman"/>
              </a:rPr>
              <a:t>man, waving his hand to his companions, turned into  the court, entered </a:t>
            </a:r>
            <a:r>
              <a:rPr dirty="0" sz="1450" spc="-5">
                <a:latin typeface="Times New Roman"/>
                <a:cs typeface="Times New Roman"/>
              </a:rPr>
              <a:t>a </a:t>
            </a:r>
            <a:r>
              <a:rPr dirty="0" sz="1450" spc="-10">
                <a:latin typeface="Times New Roman"/>
                <a:cs typeface="Times New Roman"/>
              </a:rPr>
              <a:t>doorway and</a:t>
            </a:r>
            <a:r>
              <a:rPr dirty="0" sz="1450" spc="15">
                <a:latin typeface="Times New Roman"/>
                <a:cs typeface="Times New Roman"/>
              </a:rPr>
              <a:t> </a:t>
            </a:r>
            <a:r>
              <a:rPr dirty="0" sz="1450" spc="-10">
                <a:latin typeface="Times New Roman"/>
                <a:cs typeface="Times New Roman"/>
              </a:rPr>
              <a:t>disappeared.</a:t>
            </a:r>
            <a:endParaRPr sz="1450">
              <a:latin typeface="Times New Roman"/>
              <a:cs typeface="Times New Roman"/>
            </a:endParaRPr>
          </a:p>
          <a:p>
            <a:pPr algn="just" marL="12700" marR="8890">
              <a:lnSpc>
                <a:spcPts val="1730"/>
              </a:lnSpc>
              <a:spcBef>
                <a:spcPts val="860"/>
              </a:spcBef>
            </a:pPr>
            <a:r>
              <a:rPr dirty="0" sz="1450" spc="-10">
                <a:latin typeface="Times New Roman"/>
                <a:cs typeface="Times New Roman"/>
              </a:rPr>
              <a:t>"Of all </a:t>
            </a:r>
            <a:r>
              <a:rPr dirty="0" sz="1450" spc="-5">
                <a:latin typeface="Times New Roman"/>
                <a:cs typeface="Times New Roman"/>
              </a:rPr>
              <a:t>our </a:t>
            </a:r>
            <a:r>
              <a:rPr dirty="0" sz="1450" spc="-10">
                <a:latin typeface="Times New Roman"/>
                <a:cs typeface="Times New Roman"/>
              </a:rPr>
              <a:t>follies," said Colonel Geraldine in </a:t>
            </a:r>
            <a:r>
              <a:rPr dirty="0" sz="1450" spc="-5">
                <a:latin typeface="Times New Roman"/>
                <a:cs typeface="Times New Roman"/>
              </a:rPr>
              <a:t>a </a:t>
            </a:r>
            <a:r>
              <a:rPr dirty="0" sz="1450" spc="-10">
                <a:latin typeface="Times New Roman"/>
                <a:cs typeface="Times New Roman"/>
              </a:rPr>
              <a:t>low voice, "this is the wildest  and most</a:t>
            </a:r>
            <a:r>
              <a:rPr dirty="0" sz="1450" spc="-5">
                <a:latin typeface="Times New Roman"/>
                <a:cs typeface="Times New Roman"/>
              </a:rPr>
              <a:t> </a:t>
            </a:r>
            <a:r>
              <a:rPr dirty="0" sz="1450" spc="-10">
                <a:latin typeface="Times New Roman"/>
                <a:cs typeface="Times New Roman"/>
              </a:rPr>
              <a:t>dangerous."</a:t>
            </a:r>
            <a:endParaRPr sz="14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244965"/>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and could </a:t>
            </a:r>
            <a:r>
              <a:rPr dirty="0" sz="1450" spc="-5">
                <a:latin typeface="Times New Roman"/>
                <a:cs typeface="Times New Roman"/>
              </a:rPr>
              <a:t>not </a:t>
            </a:r>
            <a:r>
              <a:rPr dirty="0" sz="1450" spc="-10">
                <a:latin typeface="Times New Roman"/>
                <a:cs typeface="Times New Roman"/>
              </a:rPr>
              <a:t>contain an ejaculation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algn="just" marL="12700" marR="5715">
              <a:lnSpc>
                <a:spcPts val="1730"/>
              </a:lnSpc>
              <a:spcBef>
                <a:spcPts val="915"/>
              </a:spcBef>
            </a:pPr>
            <a:r>
              <a:rPr dirty="0" sz="1450" spc="-10">
                <a:latin typeface="Times New Roman"/>
                <a:cs typeface="Times New Roman"/>
              </a:rPr>
              <a:t>John </a:t>
            </a:r>
            <a:r>
              <a:rPr dirty="0" sz="1450" spc="-25">
                <a:latin typeface="Times New Roman"/>
                <a:cs typeface="Times New Roman"/>
              </a:rPr>
              <a:t>Vandeleur </a:t>
            </a:r>
            <a:r>
              <a:rPr dirty="0" sz="1450" spc="-10">
                <a:latin typeface="Times New Roman"/>
                <a:cs typeface="Times New Roman"/>
              </a:rPr>
              <a:t>wore </a:t>
            </a:r>
            <a:r>
              <a:rPr dirty="0" sz="1450" spc="-5">
                <a:latin typeface="Times New Roman"/>
                <a:cs typeface="Times New Roman"/>
              </a:rPr>
              <a:t>a </a:t>
            </a:r>
            <a:r>
              <a:rPr dirty="0" sz="1450" spc="-10">
                <a:latin typeface="Times New Roman"/>
                <a:cs typeface="Times New Roman"/>
              </a:rPr>
              <a:t>fur travelling cap with lappets to protect his ears; and  this may have combined with the sound </a:t>
            </a:r>
            <a:r>
              <a:rPr dirty="0" sz="1450" spc="-5">
                <a:latin typeface="Times New Roman"/>
                <a:cs typeface="Times New Roman"/>
              </a:rPr>
              <a:t>of </a:t>
            </a:r>
            <a:r>
              <a:rPr dirty="0" sz="1450" spc="-10">
                <a:latin typeface="Times New Roman"/>
                <a:cs typeface="Times New Roman"/>
              </a:rPr>
              <a:t>the express to keep him in  ignorance </a:t>
            </a:r>
            <a:r>
              <a:rPr dirty="0" sz="1450" spc="-5">
                <a:latin typeface="Times New Roman"/>
                <a:cs typeface="Times New Roman"/>
              </a:rPr>
              <a:t>of </a:t>
            </a:r>
            <a:r>
              <a:rPr dirty="0" sz="1450" spc="-10">
                <a:latin typeface="Times New Roman"/>
                <a:cs typeface="Times New Roman"/>
              </a:rPr>
              <a:t>what was going forward. It is certain, at least, that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raise his head, </a:t>
            </a:r>
            <a:r>
              <a:rPr dirty="0" sz="1450" spc="-5">
                <a:latin typeface="Times New Roman"/>
                <a:cs typeface="Times New Roman"/>
              </a:rPr>
              <a:t>but </a:t>
            </a:r>
            <a:r>
              <a:rPr dirty="0" sz="1450" spc="-10">
                <a:latin typeface="Times New Roman"/>
                <a:cs typeface="Times New Roman"/>
              </a:rPr>
              <a:t>continued without interruption to pursue his strange  employment. Between his feet stood an open hat-box; in </a:t>
            </a:r>
            <a:r>
              <a:rPr dirty="0" sz="1450" spc="-5">
                <a:latin typeface="Times New Roman"/>
                <a:cs typeface="Times New Roman"/>
              </a:rPr>
              <a:t>one </a:t>
            </a:r>
            <a:r>
              <a:rPr dirty="0" sz="1450" spc="-10">
                <a:latin typeface="Times New Roman"/>
                <a:cs typeface="Times New Roman"/>
              </a:rPr>
              <a:t>hand </a:t>
            </a:r>
            <a:r>
              <a:rPr dirty="0" sz="1450" spc="-5">
                <a:latin typeface="Times New Roman"/>
                <a:cs typeface="Times New Roman"/>
              </a:rPr>
              <a:t>he </a:t>
            </a:r>
            <a:r>
              <a:rPr dirty="0" sz="1450" spc="-10">
                <a:latin typeface="Times New Roman"/>
                <a:cs typeface="Times New Roman"/>
              </a:rPr>
              <a:t>held the  sleeve </a:t>
            </a:r>
            <a:r>
              <a:rPr dirty="0" sz="1450" spc="-5">
                <a:latin typeface="Times New Roman"/>
                <a:cs typeface="Times New Roman"/>
              </a:rPr>
              <a:t>of </a:t>
            </a:r>
            <a:r>
              <a:rPr dirty="0" sz="1450" spc="-10">
                <a:latin typeface="Times New Roman"/>
                <a:cs typeface="Times New Roman"/>
              </a:rPr>
              <a:t>his sealskin great-coat; in the other </a:t>
            </a:r>
            <a:r>
              <a:rPr dirty="0" sz="1450" spc="-5">
                <a:latin typeface="Times New Roman"/>
                <a:cs typeface="Times New Roman"/>
              </a:rPr>
              <a:t>a </a:t>
            </a:r>
            <a:r>
              <a:rPr dirty="0" sz="1450" spc="-10">
                <a:latin typeface="Times New Roman"/>
                <a:cs typeface="Times New Roman"/>
              </a:rPr>
              <a:t>formidable knife, with which </a:t>
            </a:r>
            <a:r>
              <a:rPr dirty="0" sz="1450" spc="-5">
                <a:latin typeface="Times New Roman"/>
                <a:cs typeface="Times New Roman"/>
              </a:rPr>
              <a:t>he  </a:t>
            </a:r>
            <a:r>
              <a:rPr dirty="0" sz="1450" spc="-10">
                <a:latin typeface="Times New Roman"/>
                <a:cs typeface="Times New Roman"/>
              </a:rPr>
              <a:t>had just slit </a:t>
            </a:r>
            <a:r>
              <a:rPr dirty="0" sz="1450" spc="-5">
                <a:latin typeface="Times New Roman"/>
                <a:cs typeface="Times New Roman"/>
              </a:rPr>
              <a:t>up </a:t>
            </a:r>
            <a:r>
              <a:rPr dirty="0" sz="1450" spc="-10">
                <a:latin typeface="Times New Roman"/>
                <a:cs typeface="Times New Roman"/>
              </a:rPr>
              <a:t>the lining </a:t>
            </a:r>
            <a:r>
              <a:rPr dirty="0" sz="1450" spc="-5">
                <a:latin typeface="Times New Roman"/>
                <a:cs typeface="Times New Roman"/>
              </a:rPr>
              <a:t>of </a:t>
            </a:r>
            <a:r>
              <a:rPr dirty="0" sz="1450" spc="-10">
                <a:latin typeface="Times New Roman"/>
                <a:cs typeface="Times New Roman"/>
              </a:rPr>
              <a:t>the sleeve. </a:t>
            </a:r>
            <a:r>
              <a:rPr dirty="0" sz="1450" spc="-35">
                <a:latin typeface="Times New Roman"/>
                <a:cs typeface="Times New Roman"/>
              </a:rPr>
              <a:t>Mr. </a:t>
            </a:r>
            <a:r>
              <a:rPr dirty="0" sz="1450" spc="-10">
                <a:latin typeface="Times New Roman"/>
                <a:cs typeface="Times New Roman"/>
              </a:rPr>
              <a:t>Rolles had read </a:t>
            </a:r>
            <a:r>
              <a:rPr dirty="0" sz="1450" spc="-5">
                <a:latin typeface="Times New Roman"/>
                <a:cs typeface="Times New Roman"/>
              </a:rPr>
              <a:t>of </a:t>
            </a:r>
            <a:r>
              <a:rPr dirty="0" sz="1450" spc="-10">
                <a:latin typeface="Times New Roman"/>
                <a:cs typeface="Times New Roman"/>
              </a:rPr>
              <a:t>persons carrying  money in </a:t>
            </a:r>
            <a:r>
              <a:rPr dirty="0" sz="1450" spc="-5">
                <a:latin typeface="Times New Roman"/>
                <a:cs typeface="Times New Roman"/>
              </a:rPr>
              <a:t>a </a:t>
            </a:r>
            <a:r>
              <a:rPr dirty="0" sz="1450" spc="-10">
                <a:latin typeface="Times New Roman"/>
                <a:cs typeface="Times New Roman"/>
              </a:rPr>
              <a:t>belt; and as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acquaintance with any </a:t>
            </a:r>
            <a:r>
              <a:rPr dirty="0" sz="1450" spc="-5">
                <a:latin typeface="Times New Roman"/>
                <a:cs typeface="Times New Roman"/>
              </a:rPr>
              <a:t>but </a:t>
            </a:r>
            <a:r>
              <a:rPr dirty="0" sz="1450" spc="-10">
                <a:latin typeface="Times New Roman"/>
                <a:cs typeface="Times New Roman"/>
              </a:rPr>
              <a:t>cricket-belts, </a:t>
            </a:r>
            <a:r>
              <a:rPr dirty="0" sz="1450" spc="-5">
                <a:latin typeface="Times New Roman"/>
                <a:cs typeface="Times New Roman"/>
              </a:rPr>
              <a:t>he  </a:t>
            </a:r>
            <a:r>
              <a:rPr dirty="0" sz="1450" spc="-10">
                <a:latin typeface="Times New Roman"/>
                <a:cs typeface="Times New Roman"/>
              </a:rPr>
              <a:t>had never been able rightly to conceive how this was managed. But here was </a:t>
            </a:r>
            <a:r>
              <a:rPr dirty="0" sz="1450" spc="-5">
                <a:latin typeface="Times New Roman"/>
                <a:cs typeface="Times New Roman"/>
              </a:rPr>
              <a:t>a  </a:t>
            </a:r>
            <a:r>
              <a:rPr dirty="0" sz="1450" spc="-10">
                <a:latin typeface="Times New Roman"/>
                <a:cs typeface="Times New Roman"/>
              </a:rPr>
              <a:t>stranger thing before his eyes; for John </a:t>
            </a:r>
            <a:r>
              <a:rPr dirty="0" sz="1450" spc="-30">
                <a:latin typeface="Times New Roman"/>
                <a:cs typeface="Times New Roman"/>
              </a:rPr>
              <a:t>Vandeleur, </a:t>
            </a:r>
            <a:r>
              <a:rPr dirty="0" sz="1450" spc="-10">
                <a:latin typeface="Times New Roman"/>
                <a:cs typeface="Times New Roman"/>
              </a:rPr>
              <a:t>it appeared, carried  diamonds in the lining </a:t>
            </a:r>
            <a:r>
              <a:rPr dirty="0" sz="1450" spc="-5">
                <a:latin typeface="Times New Roman"/>
                <a:cs typeface="Times New Roman"/>
              </a:rPr>
              <a:t>of </a:t>
            </a:r>
            <a:r>
              <a:rPr dirty="0" sz="1450" spc="-10">
                <a:latin typeface="Times New Roman"/>
                <a:cs typeface="Times New Roman"/>
              </a:rPr>
              <a:t>his sleeve; and even as the </a:t>
            </a:r>
            <a:r>
              <a:rPr dirty="0" sz="1450" spc="-5">
                <a:latin typeface="Times New Roman"/>
                <a:cs typeface="Times New Roman"/>
              </a:rPr>
              <a:t>young </a:t>
            </a:r>
            <a:r>
              <a:rPr dirty="0" sz="1450" spc="-15">
                <a:latin typeface="Times New Roman"/>
                <a:cs typeface="Times New Roman"/>
              </a:rPr>
              <a:t>clergyman </a:t>
            </a:r>
            <a:r>
              <a:rPr dirty="0" sz="1450" spc="-10">
                <a:latin typeface="Times New Roman"/>
                <a:cs typeface="Times New Roman"/>
              </a:rPr>
              <a:t>gazed,  </a:t>
            </a:r>
            <a:r>
              <a:rPr dirty="0" sz="1450" spc="-5">
                <a:latin typeface="Times New Roman"/>
                <a:cs typeface="Times New Roman"/>
              </a:rPr>
              <a:t>he </a:t>
            </a:r>
            <a:r>
              <a:rPr dirty="0" sz="1450" spc="-10">
                <a:latin typeface="Times New Roman"/>
                <a:cs typeface="Times New Roman"/>
              </a:rPr>
              <a:t>could see </a:t>
            </a:r>
            <a:r>
              <a:rPr dirty="0" sz="1450" spc="-5">
                <a:latin typeface="Times New Roman"/>
                <a:cs typeface="Times New Roman"/>
              </a:rPr>
              <a:t>one </a:t>
            </a:r>
            <a:r>
              <a:rPr dirty="0" sz="1450" spc="-10">
                <a:latin typeface="Times New Roman"/>
                <a:cs typeface="Times New Roman"/>
              </a:rPr>
              <a:t>glittering brilliant drop after another into the</a:t>
            </a:r>
            <a:r>
              <a:rPr dirty="0" sz="1450" spc="85">
                <a:latin typeface="Times New Roman"/>
                <a:cs typeface="Times New Roman"/>
              </a:rPr>
              <a:t> </a:t>
            </a:r>
            <a:r>
              <a:rPr dirty="0" sz="1450" spc="-10">
                <a:latin typeface="Times New Roman"/>
                <a:cs typeface="Times New Roman"/>
              </a:rPr>
              <a:t>hat-box.</a:t>
            </a:r>
            <a:endParaRPr sz="1450">
              <a:latin typeface="Times New Roman"/>
              <a:cs typeface="Times New Roman"/>
            </a:endParaRPr>
          </a:p>
          <a:p>
            <a:pPr algn="just" marL="12700" marR="5080">
              <a:lnSpc>
                <a:spcPts val="1730"/>
              </a:lnSpc>
              <a:spcBef>
                <a:spcPts val="844"/>
              </a:spcBef>
            </a:pPr>
            <a:r>
              <a:rPr dirty="0" sz="1450" spc="-10">
                <a:latin typeface="Times New Roman"/>
                <a:cs typeface="Times New Roman"/>
              </a:rPr>
              <a:t>He stood riveted to the spot, following this unusual business with his eyes.  The diamonds were, for the most part, small, and </a:t>
            </a:r>
            <a:r>
              <a:rPr dirty="0" sz="1450" spc="-5">
                <a:latin typeface="Times New Roman"/>
                <a:cs typeface="Times New Roman"/>
              </a:rPr>
              <a:t>not </a:t>
            </a:r>
            <a:r>
              <a:rPr dirty="0" sz="1450" spc="-10">
                <a:latin typeface="Times New Roman"/>
                <a:cs typeface="Times New Roman"/>
              </a:rPr>
              <a:t>easily distinguishable  either in shape </a:t>
            </a:r>
            <a:r>
              <a:rPr dirty="0" sz="1450" spc="-5">
                <a:latin typeface="Times New Roman"/>
                <a:cs typeface="Times New Roman"/>
              </a:rPr>
              <a:t>or </a:t>
            </a:r>
            <a:r>
              <a:rPr dirty="0" sz="1450" spc="-10">
                <a:latin typeface="Times New Roman"/>
                <a:cs typeface="Times New Roman"/>
              </a:rPr>
              <a:t>fire. Suddenly the Dictator appeared to find </a:t>
            </a:r>
            <a:r>
              <a:rPr dirty="0" sz="1450" spc="-5">
                <a:latin typeface="Times New Roman"/>
                <a:cs typeface="Times New Roman"/>
              </a:rPr>
              <a:t>a </a:t>
            </a:r>
            <a:r>
              <a:rPr dirty="0" sz="1450" spc="-10">
                <a:latin typeface="Times New Roman"/>
                <a:cs typeface="Times New Roman"/>
              </a:rPr>
              <a:t>difficulty; </a:t>
            </a:r>
            <a:r>
              <a:rPr dirty="0" sz="1450" spc="-5">
                <a:latin typeface="Times New Roman"/>
                <a:cs typeface="Times New Roman"/>
              </a:rPr>
              <a:t>he  </a:t>
            </a:r>
            <a:r>
              <a:rPr dirty="0" sz="1450" spc="-10">
                <a:latin typeface="Times New Roman"/>
                <a:cs typeface="Times New Roman"/>
              </a:rPr>
              <a:t>employed both hands and stooped over his task; </a:t>
            </a:r>
            <a:r>
              <a:rPr dirty="0" sz="1450" spc="-5">
                <a:latin typeface="Times New Roman"/>
                <a:cs typeface="Times New Roman"/>
              </a:rPr>
              <a:t>but </a:t>
            </a: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until after  considerable manoeuvring that </a:t>
            </a:r>
            <a:r>
              <a:rPr dirty="0" sz="1450" spc="-5">
                <a:latin typeface="Times New Roman"/>
                <a:cs typeface="Times New Roman"/>
              </a:rPr>
              <a:t>he </a:t>
            </a:r>
            <a:r>
              <a:rPr dirty="0" sz="1450" spc="-10">
                <a:latin typeface="Times New Roman"/>
                <a:cs typeface="Times New Roman"/>
              </a:rPr>
              <a:t>extricated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tiara </a:t>
            </a:r>
            <a:r>
              <a:rPr dirty="0" sz="1450" spc="-5">
                <a:latin typeface="Times New Roman"/>
                <a:cs typeface="Times New Roman"/>
              </a:rPr>
              <a:t>of </a:t>
            </a:r>
            <a:r>
              <a:rPr dirty="0" sz="1450" spc="-10">
                <a:latin typeface="Times New Roman"/>
                <a:cs typeface="Times New Roman"/>
              </a:rPr>
              <a:t>diamonds from the  lining, and held it </a:t>
            </a:r>
            <a:r>
              <a:rPr dirty="0" sz="1450" spc="-5">
                <a:latin typeface="Times New Roman"/>
                <a:cs typeface="Times New Roman"/>
              </a:rPr>
              <a:t>up </a:t>
            </a:r>
            <a:r>
              <a:rPr dirty="0" sz="1450" spc="-10">
                <a:latin typeface="Times New Roman"/>
                <a:cs typeface="Times New Roman"/>
              </a:rPr>
              <a:t>for some seconds' examination before </a:t>
            </a:r>
            <a:r>
              <a:rPr dirty="0" sz="1450" spc="-5">
                <a:latin typeface="Times New Roman"/>
                <a:cs typeface="Times New Roman"/>
              </a:rPr>
              <a:t>he </a:t>
            </a:r>
            <a:r>
              <a:rPr dirty="0" sz="1450" spc="-10">
                <a:latin typeface="Times New Roman"/>
                <a:cs typeface="Times New Roman"/>
              </a:rPr>
              <a:t>placed it with  the others in the hat-box. The tiara was </a:t>
            </a:r>
            <a:r>
              <a:rPr dirty="0" sz="1450" spc="-5">
                <a:latin typeface="Times New Roman"/>
                <a:cs typeface="Times New Roman"/>
              </a:rPr>
              <a:t>a </a:t>
            </a:r>
            <a:r>
              <a:rPr dirty="0" sz="1450" spc="-10">
                <a:latin typeface="Times New Roman"/>
                <a:cs typeface="Times New Roman"/>
              </a:rPr>
              <a:t>ray </a:t>
            </a:r>
            <a:r>
              <a:rPr dirty="0" sz="1450" spc="-5">
                <a:latin typeface="Times New Roman"/>
                <a:cs typeface="Times New Roman"/>
              </a:rPr>
              <a:t>of </a:t>
            </a:r>
            <a:r>
              <a:rPr dirty="0" sz="1450" spc="-10">
                <a:latin typeface="Times New Roman"/>
                <a:cs typeface="Times New Roman"/>
              </a:rPr>
              <a:t>light to </a:t>
            </a:r>
            <a:r>
              <a:rPr dirty="0" sz="1450" spc="-35">
                <a:latin typeface="Times New Roman"/>
                <a:cs typeface="Times New Roman"/>
              </a:rPr>
              <a:t>Mr. </a:t>
            </a:r>
            <a:r>
              <a:rPr dirty="0" sz="1450" spc="-10">
                <a:latin typeface="Times New Roman"/>
                <a:cs typeface="Times New Roman"/>
              </a:rPr>
              <a:t>Rolles; </a:t>
            </a:r>
            <a:r>
              <a:rPr dirty="0" sz="1450" spc="-5">
                <a:latin typeface="Times New Roman"/>
                <a:cs typeface="Times New Roman"/>
              </a:rPr>
              <a:t>he  </a:t>
            </a:r>
            <a:r>
              <a:rPr dirty="0" sz="1450" spc="-10">
                <a:latin typeface="Times New Roman"/>
                <a:cs typeface="Times New Roman"/>
              </a:rPr>
              <a:t>immediately recognised it for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treasure stolen from Harry Hartley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loiterer.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room for mistake; it was exactly as the detective  had described it; there were the ruby stars, with </a:t>
            </a:r>
            <a:r>
              <a:rPr dirty="0" sz="1450" spc="-5">
                <a:latin typeface="Times New Roman"/>
                <a:cs typeface="Times New Roman"/>
              </a:rPr>
              <a:t>a </a:t>
            </a:r>
            <a:r>
              <a:rPr dirty="0" sz="1450" spc="-10">
                <a:latin typeface="Times New Roman"/>
                <a:cs typeface="Times New Roman"/>
              </a:rPr>
              <a:t>great emerald in the centre;  there were the interlacing crescents; and there were the </a:t>
            </a:r>
            <a:r>
              <a:rPr dirty="0" sz="1450" spc="-15">
                <a:latin typeface="Times New Roman"/>
                <a:cs typeface="Times New Roman"/>
              </a:rPr>
              <a:t>pear- </a:t>
            </a:r>
            <a:r>
              <a:rPr dirty="0" sz="1450" spc="-10">
                <a:latin typeface="Times New Roman"/>
                <a:cs typeface="Times New Roman"/>
              </a:rPr>
              <a:t>shaped pendants,  each </a:t>
            </a:r>
            <a:r>
              <a:rPr dirty="0" sz="1450" spc="-5">
                <a:latin typeface="Times New Roman"/>
                <a:cs typeface="Times New Roman"/>
              </a:rPr>
              <a:t>a </a:t>
            </a:r>
            <a:r>
              <a:rPr dirty="0" sz="1450" spc="-10">
                <a:latin typeface="Times New Roman"/>
                <a:cs typeface="Times New Roman"/>
              </a:rPr>
              <a:t>single stone, which gave </a:t>
            </a:r>
            <a:r>
              <a:rPr dirty="0" sz="1450" spc="-5">
                <a:latin typeface="Times New Roman"/>
                <a:cs typeface="Times New Roman"/>
              </a:rPr>
              <a:t>a </a:t>
            </a:r>
            <a:r>
              <a:rPr dirty="0" sz="1450" spc="-10">
                <a:latin typeface="Times New Roman"/>
                <a:cs typeface="Times New Roman"/>
              </a:rPr>
              <a:t>special value to Lady </a:t>
            </a:r>
            <a:r>
              <a:rPr dirty="0" sz="1450" spc="-25">
                <a:latin typeface="Times New Roman"/>
                <a:cs typeface="Times New Roman"/>
              </a:rPr>
              <a:t>Vandeleur's</a:t>
            </a:r>
            <a:r>
              <a:rPr dirty="0" sz="1450" spc="90">
                <a:latin typeface="Times New Roman"/>
                <a:cs typeface="Times New Roman"/>
              </a:rPr>
              <a:t> </a:t>
            </a:r>
            <a:r>
              <a:rPr dirty="0" sz="1450" spc="-10">
                <a:latin typeface="Times New Roman"/>
                <a:cs typeface="Times New Roman"/>
              </a:rPr>
              <a:t>tiara.</a:t>
            </a:r>
            <a:endParaRPr sz="1450">
              <a:latin typeface="Times New Roman"/>
              <a:cs typeface="Times New Roman"/>
            </a:endParaRPr>
          </a:p>
          <a:p>
            <a:pPr algn="just" marL="12700" marR="6350">
              <a:lnSpc>
                <a:spcPts val="1730"/>
              </a:lnSpc>
              <a:spcBef>
                <a:spcPts val="844"/>
              </a:spcBef>
            </a:pPr>
            <a:r>
              <a:rPr dirty="0" sz="1450" spc="-35">
                <a:latin typeface="Times New Roman"/>
                <a:cs typeface="Times New Roman"/>
              </a:rPr>
              <a:t>Mr. </a:t>
            </a:r>
            <a:r>
              <a:rPr dirty="0" sz="1450" spc="-10">
                <a:latin typeface="Times New Roman"/>
                <a:cs typeface="Times New Roman"/>
              </a:rPr>
              <a:t>Rolles was hugely relieved. The Dictator was as deeply in the </a:t>
            </a:r>
            <a:r>
              <a:rPr dirty="0" sz="1450" spc="-15">
                <a:latin typeface="Times New Roman"/>
                <a:cs typeface="Times New Roman"/>
              </a:rPr>
              <a:t>affair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was; neither could tell tales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In the first glow </a:t>
            </a:r>
            <a:r>
              <a:rPr dirty="0" sz="1450" spc="-5">
                <a:latin typeface="Times New Roman"/>
                <a:cs typeface="Times New Roman"/>
              </a:rPr>
              <a:t>of </a:t>
            </a:r>
            <a:r>
              <a:rPr dirty="0" sz="1450" spc="-10">
                <a:latin typeface="Times New Roman"/>
                <a:cs typeface="Times New Roman"/>
              </a:rPr>
              <a:t>happiness, the  </a:t>
            </a:r>
            <a:r>
              <a:rPr dirty="0" sz="1450" spc="-15">
                <a:latin typeface="Times New Roman"/>
                <a:cs typeface="Times New Roman"/>
              </a:rPr>
              <a:t>clergyman suffered </a:t>
            </a:r>
            <a:r>
              <a:rPr dirty="0" sz="1450" spc="-5">
                <a:latin typeface="Times New Roman"/>
                <a:cs typeface="Times New Roman"/>
              </a:rPr>
              <a:t>a </a:t>
            </a:r>
            <a:r>
              <a:rPr dirty="0" sz="1450" spc="-10">
                <a:latin typeface="Times New Roman"/>
                <a:cs typeface="Times New Roman"/>
              </a:rPr>
              <a:t>deep sigh to escape him; and as his bosom had become  choked and his throat dry during his previous suspense, the sigh was followed  </a:t>
            </a:r>
            <a:r>
              <a:rPr dirty="0" sz="1450" spc="-5">
                <a:latin typeface="Times New Roman"/>
                <a:cs typeface="Times New Roman"/>
              </a:rPr>
              <a:t>by a</a:t>
            </a:r>
            <a:r>
              <a:rPr dirty="0" sz="1450" spc="-10">
                <a:latin typeface="Times New Roman"/>
                <a:cs typeface="Times New Roman"/>
              </a:rPr>
              <a:t> </a:t>
            </a:r>
            <a:r>
              <a:rPr dirty="0" sz="1450" spc="-5">
                <a:latin typeface="Times New Roman"/>
                <a:cs typeface="Times New Roman"/>
              </a:rPr>
              <a:t>cough.</a:t>
            </a:r>
            <a:endParaRPr sz="1450">
              <a:latin typeface="Times New Roman"/>
              <a:cs typeface="Times New Roman"/>
            </a:endParaRPr>
          </a:p>
          <a:p>
            <a:pPr algn="just" marL="12700" marR="6985">
              <a:lnSpc>
                <a:spcPts val="1730"/>
              </a:lnSpc>
              <a:spcBef>
                <a:spcPts val="860"/>
              </a:spcBef>
            </a:pPr>
            <a:r>
              <a:rPr dirty="0" sz="1450" spc="-35">
                <a:latin typeface="Times New Roman"/>
                <a:cs typeface="Times New Roman"/>
              </a:rPr>
              <a:t>Mr. </a:t>
            </a:r>
            <a:r>
              <a:rPr dirty="0" sz="1450" spc="-25">
                <a:latin typeface="Times New Roman"/>
                <a:cs typeface="Times New Roman"/>
              </a:rPr>
              <a:t>Vandeleur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his face contracted with the blackest and most  deadly passion; his eyes opened </a:t>
            </a:r>
            <a:r>
              <a:rPr dirty="0" sz="1450" spc="-25">
                <a:latin typeface="Times New Roman"/>
                <a:cs typeface="Times New Roman"/>
              </a:rPr>
              <a:t>widely, </a:t>
            </a:r>
            <a:r>
              <a:rPr dirty="0" sz="1450" spc="-10">
                <a:latin typeface="Times New Roman"/>
                <a:cs typeface="Times New Roman"/>
              </a:rPr>
              <a:t>and his under jaw dropped in an  astonishment that was </a:t>
            </a:r>
            <a:r>
              <a:rPr dirty="0" sz="1450" spc="-5">
                <a:latin typeface="Times New Roman"/>
                <a:cs typeface="Times New Roman"/>
              </a:rPr>
              <a:t>upon </a:t>
            </a:r>
            <a:r>
              <a:rPr dirty="0" sz="1450" spc="-10">
                <a:latin typeface="Times New Roman"/>
                <a:cs typeface="Times New Roman"/>
              </a:rPr>
              <a:t>the brink </a:t>
            </a:r>
            <a:r>
              <a:rPr dirty="0" sz="1450" spc="-5">
                <a:latin typeface="Times New Roman"/>
                <a:cs typeface="Times New Roman"/>
              </a:rPr>
              <a:t>of </a:t>
            </a:r>
            <a:r>
              <a:rPr dirty="0" sz="1450" spc="-25">
                <a:latin typeface="Times New Roman"/>
                <a:cs typeface="Times New Roman"/>
              </a:rPr>
              <a:t>fury. </a:t>
            </a:r>
            <a:r>
              <a:rPr dirty="0" sz="1450" spc="-10">
                <a:latin typeface="Times New Roman"/>
                <a:cs typeface="Times New Roman"/>
              </a:rPr>
              <a:t>By an instinctive movement </a:t>
            </a:r>
            <a:r>
              <a:rPr dirty="0" sz="1450" spc="-5">
                <a:latin typeface="Times New Roman"/>
                <a:cs typeface="Times New Roman"/>
              </a:rPr>
              <a:t>he  </a:t>
            </a:r>
            <a:r>
              <a:rPr dirty="0" sz="1450" spc="-10">
                <a:latin typeface="Times New Roman"/>
                <a:cs typeface="Times New Roman"/>
              </a:rPr>
              <a:t>had covered the hat-box with the coat. For half </a:t>
            </a:r>
            <a:r>
              <a:rPr dirty="0" sz="1450" spc="-5">
                <a:latin typeface="Times New Roman"/>
                <a:cs typeface="Times New Roman"/>
              </a:rPr>
              <a:t>a </a:t>
            </a:r>
            <a:r>
              <a:rPr dirty="0" sz="1450" spc="-10">
                <a:latin typeface="Times New Roman"/>
                <a:cs typeface="Times New Roman"/>
              </a:rPr>
              <a:t>minute the two men stared  </a:t>
            </a:r>
            <a:r>
              <a:rPr dirty="0" sz="1450" spc="-5">
                <a:latin typeface="Times New Roman"/>
                <a:cs typeface="Times New Roman"/>
              </a:rPr>
              <a:t>upon </a:t>
            </a:r>
            <a:r>
              <a:rPr dirty="0" sz="1450" spc="-10">
                <a:latin typeface="Times New Roman"/>
                <a:cs typeface="Times New Roman"/>
              </a:rPr>
              <a:t>each other in silence. It was </a:t>
            </a:r>
            <a:r>
              <a:rPr dirty="0" sz="1450" spc="-5">
                <a:latin typeface="Times New Roman"/>
                <a:cs typeface="Times New Roman"/>
              </a:rPr>
              <a:t>not a </a:t>
            </a:r>
            <a:r>
              <a:rPr dirty="0" sz="1450" spc="-10">
                <a:latin typeface="Times New Roman"/>
                <a:cs typeface="Times New Roman"/>
              </a:rPr>
              <a:t>long interval, </a:t>
            </a:r>
            <a:r>
              <a:rPr dirty="0" sz="1450" spc="-5">
                <a:latin typeface="Times New Roman"/>
                <a:cs typeface="Times New Roman"/>
              </a:rPr>
              <a:t>but </a:t>
            </a:r>
            <a:r>
              <a:rPr dirty="0" sz="1450" spc="-10">
                <a:latin typeface="Times New Roman"/>
                <a:cs typeface="Times New Roman"/>
              </a:rPr>
              <a:t>it </a:t>
            </a:r>
            <a:r>
              <a:rPr dirty="0" sz="1450" spc="-15">
                <a:latin typeface="Times New Roman"/>
                <a:cs typeface="Times New Roman"/>
              </a:rPr>
              <a:t>sufficed </a:t>
            </a:r>
            <a:r>
              <a:rPr dirty="0" sz="1450" spc="-10">
                <a:latin typeface="Times New Roman"/>
                <a:cs typeface="Times New Roman"/>
              </a:rPr>
              <a:t>for </a:t>
            </a:r>
            <a:r>
              <a:rPr dirty="0" sz="1450" spc="-35">
                <a:latin typeface="Times New Roman"/>
                <a:cs typeface="Times New Roman"/>
              </a:rPr>
              <a:t>Mr.  </a:t>
            </a:r>
            <a:r>
              <a:rPr dirty="0" sz="1450" spc="-10">
                <a:latin typeface="Times New Roman"/>
                <a:cs typeface="Times New Roman"/>
              </a:rPr>
              <a:t>Rolles;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one of </a:t>
            </a:r>
            <a:r>
              <a:rPr dirty="0" sz="1450" spc="-10">
                <a:latin typeface="Times New Roman"/>
                <a:cs typeface="Times New Roman"/>
              </a:rPr>
              <a:t>those who think swiftly </a:t>
            </a:r>
            <a:r>
              <a:rPr dirty="0" sz="1450" spc="-5">
                <a:latin typeface="Times New Roman"/>
                <a:cs typeface="Times New Roman"/>
              </a:rPr>
              <a:t>on </a:t>
            </a:r>
            <a:r>
              <a:rPr dirty="0" sz="1450" spc="-10">
                <a:latin typeface="Times New Roman"/>
                <a:cs typeface="Times New Roman"/>
              </a:rPr>
              <a:t>dangerous occasions; </a:t>
            </a:r>
            <a:r>
              <a:rPr dirty="0" sz="1450" spc="-5">
                <a:latin typeface="Times New Roman"/>
                <a:cs typeface="Times New Roman"/>
              </a:rPr>
              <a:t>he  </a:t>
            </a:r>
            <a:r>
              <a:rPr dirty="0" sz="1450" spc="-10">
                <a:latin typeface="Times New Roman"/>
                <a:cs typeface="Times New Roman"/>
              </a:rPr>
              <a:t>decided </a:t>
            </a:r>
            <a:r>
              <a:rPr dirty="0" sz="1450" spc="-5">
                <a:latin typeface="Times New Roman"/>
                <a:cs typeface="Times New Roman"/>
              </a:rPr>
              <a:t>on a </a:t>
            </a:r>
            <a:r>
              <a:rPr dirty="0" sz="1450" spc="-10">
                <a:latin typeface="Times New Roman"/>
                <a:cs typeface="Times New Roman"/>
              </a:rPr>
              <a:t>course </a:t>
            </a:r>
            <a:r>
              <a:rPr dirty="0" sz="1450" spc="-5">
                <a:latin typeface="Times New Roman"/>
                <a:cs typeface="Times New Roman"/>
              </a:rPr>
              <a:t>of </a:t>
            </a:r>
            <a:r>
              <a:rPr dirty="0" sz="1450" spc="-10">
                <a:latin typeface="Times New Roman"/>
                <a:cs typeface="Times New Roman"/>
              </a:rPr>
              <a:t>action </a:t>
            </a:r>
            <a:r>
              <a:rPr dirty="0" sz="1450" spc="-5">
                <a:latin typeface="Times New Roman"/>
                <a:cs typeface="Times New Roman"/>
              </a:rPr>
              <a:t>of a </a:t>
            </a:r>
            <a:r>
              <a:rPr dirty="0" sz="1450" spc="-10">
                <a:latin typeface="Times New Roman"/>
                <a:cs typeface="Times New Roman"/>
              </a:rPr>
              <a:t>singularly daring nature; and although </a:t>
            </a:r>
            <a:r>
              <a:rPr dirty="0" sz="1450" spc="-5">
                <a:latin typeface="Times New Roman"/>
                <a:cs typeface="Times New Roman"/>
              </a:rPr>
              <a:t>he  </a:t>
            </a:r>
            <a:r>
              <a:rPr dirty="0" sz="1450" spc="-10">
                <a:latin typeface="Times New Roman"/>
                <a:cs typeface="Times New Roman"/>
              </a:rPr>
              <a:t>felt </a:t>
            </a:r>
            <a:r>
              <a:rPr dirty="0" sz="1450" spc="-5">
                <a:latin typeface="Times New Roman"/>
                <a:cs typeface="Times New Roman"/>
              </a:rPr>
              <a:t>he </a:t>
            </a:r>
            <a:r>
              <a:rPr dirty="0" sz="1450" spc="-10">
                <a:latin typeface="Times New Roman"/>
                <a:cs typeface="Times New Roman"/>
              </a:rPr>
              <a:t>was setting his life </a:t>
            </a:r>
            <a:r>
              <a:rPr dirty="0" sz="1450" spc="-5">
                <a:latin typeface="Times New Roman"/>
                <a:cs typeface="Times New Roman"/>
              </a:rPr>
              <a:t>upon </a:t>
            </a:r>
            <a:r>
              <a:rPr dirty="0" sz="1450" spc="-10">
                <a:latin typeface="Times New Roman"/>
                <a:cs typeface="Times New Roman"/>
              </a:rPr>
              <a:t>the hazard, </a:t>
            </a:r>
            <a:r>
              <a:rPr dirty="0" sz="1450" spc="-5">
                <a:latin typeface="Times New Roman"/>
                <a:cs typeface="Times New Roman"/>
              </a:rPr>
              <a:t>he </a:t>
            </a:r>
            <a:r>
              <a:rPr dirty="0" sz="1450" spc="-10">
                <a:latin typeface="Times New Roman"/>
                <a:cs typeface="Times New Roman"/>
              </a:rPr>
              <a:t>was the first to break</a:t>
            </a:r>
            <a:r>
              <a:rPr dirty="0" sz="1450" spc="110">
                <a:latin typeface="Times New Roman"/>
                <a:cs typeface="Times New Roman"/>
              </a:rPr>
              <a:t> </a:t>
            </a:r>
            <a:r>
              <a:rPr dirty="0" sz="1450" spc="-10">
                <a:latin typeface="Times New Roman"/>
                <a:cs typeface="Times New Roman"/>
              </a:rPr>
              <a:t>silence.</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"I beg </a:t>
            </a:r>
            <a:r>
              <a:rPr dirty="0" sz="1450" spc="-5">
                <a:latin typeface="Times New Roman"/>
                <a:cs typeface="Times New Roman"/>
              </a:rPr>
              <a:t>your </a:t>
            </a:r>
            <a:r>
              <a:rPr dirty="0" sz="1450" spc="-10">
                <a:latin typeface="Times New Roman"/>
                <a:cs typeface="Times New Roman"/>
              </a:rPr>
              <a:t>pardon," said</a:t>
            </a:r>
            <a:r>
              <a:rPr dirty="0" sz="1450" spc="5">
                <a:latin typeface="Times New Roman"/>
                <a:cs typeface="Times New Roman"/>
              </a:rPr>
              <a:t> </a:t>
            </a:r>
            <a:r>
              <a:rPr dirty="0" sz="1450" spc="-10">
                <a:latin typeface="Times New Roman"/>
                <a:cs typeface="Times New Roman"/>
              </a:rPr>
              <a:t>he.</a:t>
            </a:r>
            <a:endParaRPr sz="145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700" rIns="0" bIns="0" rtlCol="0" vert="horz">
            <a:spAutoFit/>
          </a:bodyPr>
          <a:lstStyle/>
          <a:p>
            <a:pPr algn="just" marL="12700" marR="520700">
              <a:lnSpc>
                <a:spcPct val="149000"/>
              </a:lnSpc>
              <a:spcBef>
                <a:spcPts val="100"/>
              </a:spcBef>
            </a:pPr>
            <a:r>
              <a:rPr dirty="0" sz="1450" spc="-10">
                <a:latin typeface="Times New Roman"/>
                <a:cs typeface="Times New Roman"/>
              </a:rPr>
              <a:t>The Dictator shivered </a:t>
            </a:r>
            <a:r>
              <a:rPr dirty="0" sz="1450" spc="-20">
                <a:latin typeface="Times New Roman"/>
                <a:cs typeface="Times New Roman"/>
              </a:rPr>
              <a:t>slightly, </a:t>
            </a:r>
            <a:r>
              <a:rPr dirty="0" sz="1450" spc="-10">
                <a:latin typeface="Times New Roman"/>
                <a:cs typeface="Times New Roman"/>
              </a:rPr>
              <a:t>and when </a:t>
            </a:r>
            <a:r>
              <a:rPr dirty="0" sz="1450" spc="-5">
                <a:latin typeface="Times New Roman"/>
                <a:cs typeface="Times New Roman"/>
              </a:rPr>
              <a:t>he </a:t>
            </a:r>
            <a:r>
              <a:rPr dirty="0" sz="1450" spc="-10">
                <a:latin typeface="Times New Roman"/>
                <a:cs typeface="Times New Roman"/>
              </a:rPr>
              <a:t>spoke his voice was hoarse.  "What </a:t>
            </a:r>
            <a:r>
              <a:rPr dirty="0" sz="1450" spc="-5">
                <a:latin typeface="Times New Roman"/>
                <a:cs typeface="Times New Roman"/>
              </a:rPr>
              <a:t>do you </a:t>
            </a:r>
            <a:r>
              <a:rPr dirty="0" sz="1450" spc="-10">
                <a:latin typeface="Times New Roman"/>
                <a:cs typeface="Times New Roman"/>
              </a:rPr>
              <a:t>want here?"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"I take </a:t>
            </a:r>
            <a:r>
              <a:rPr dirty="0" sz="1450" spc="-5">
                <a:latin typeface="Times New Roman"/>
                <a:cs typeface="Times New Roman"/>
              </a:rPr>
              <a:t>a </a:t>
            </a:r>
            <a:r>
              <a:rPr dirty="0" sz="1450" spc="-10">
                <a:latin typeface="Times New Roman"/>
                <a:cs typeface="Times New Roman"/>
              </a:rPr>
              <a:t>particular interest in diamonds," replied </a:t>
            </a:r>
            <a:r>
              <a:rPr dirty="0" sz="1450" spc="-35">
                <a:latin typeface="Times New Roman"/>
                <a:cs typeface="Times New Roman"/>
              </a:rPr>
              <a:t>Mr. </a:t>
            </a:r>
            <a:r>
              <a:rPr dirty="0" sz="1450" spc="-10">
                <a:latin typeface="Times New Roman"/>
                <a:cs typeface="Times New Roman"/>
              </a:rPr>
              <a:t>Rolles, with an air </a:t>
            </a:r>
            <a:r>
              <a:rPr dirty="0" sz="1450" spc="-5">
                <a:latin typeface="Times New Roman"/>
                <a:cs typeface="Times New Roman"/>
              </a:rPr>
              <a:t>of  </a:t>
            </a:r>
            <a:r>
              <a:rPr dirty="0" sz="1450" spc="-10">
                <a:latin typeface="Times New Roman"/>
                <a:cs typeface="Times New Roman"/>
              </a:rPr>
              <a:t>perfect self-possession. </a:t>
            </a:r>
            <a:r>
              <a:rPr dirty="0" sz="1450" spc="-35">
                <a:latin typeface="Times New Roman"/>
                <a:cs typeface="Times New Roman"/>
              </a:rPr>
              <a:t>"Two </a:t>
            </a:r>
            <a:r>
              <a:rPr dirty="0" sz="1450" spc="-10">
                <a:latin typeface="Times New Roman"/>
                <a:cs typeface="Times New Roman"/>
              </a:rPr>
              <a:t>connoisseurs should </a:t>
            </a:r>
            <a:r>
              <a:rPr dirty="0" sz="1450" spc="-5">
                <a:latin typeface="Times New Roman"/>
                <a:cs typeface="Times New Roman"/>
              </a:rPr>
              <a:t>be </a:t>
            </a:r>
            <a:r>
              <a:rPr dirty="0" sz="1450" spc="-10">
                <a:latin typeface="Times New Roman"/>
                <a:cs typeface="Times New Roman"/>
              </a:rPr>
              <a:t>acquainted. </a:t>
            </a:r>
            <a:r>
              <a:rPr dirty="0" sz="1450" spc="-5">
                <a:latin typeface="Times New Roman"/>
                <a:cs typeface="Times New Roman"/>
              </a:rPr>
              <a:t>I </a:t>
            </a:r>
            <a:r>
              <a:rPr dirty="0" sz="1450" spc="-10">
                <a:latin typeface="Times New Roman"/>
                <a:cs typeface="Times New Roman"/>
              </a:rPr>
              <a:t>have here </a:t>
            </a:r>
            <a:r>
              <a:rPr dirty="0" sz="1450" spc="-5">
                <a:latin typeface="Times New Roman"/>
                <a:cs typeface="Times New Roman"/>
              </a:rPr>
              <a:t>a  </a:t>
            </a:r>
            <a:r>
              <a:rPr dirty="0" sz="1450" spc="-10">
                <a:latin typeface="Times New Roman"/>
                <a:cs typeface="Times New Roman"/>
              </a:rPr>
              <a:t>trifle </a:t>
            </a:r>
            <a:r>
              <a:rPr dirty="0" sz="1450" spc="-5">
                <a:latin typeface="Times New Roman"/>
                <a:cs typeface="Times New Roman"/>
              </a:rPr>
              <a:t>of </a:t>
            </a:r>
            <a:r>
              <a:rPr dirty="0" sz="1450" spc="-10">
                <a:latin typeface="Times New Roman"/>
                <a:cs typeface="Times New Roman"/>
              </a:rPr>
              <a:t>my own which may perhaps serve for an</a:t>
            </a:r>
            <a:r>
              <a:rPr dirty="0" sz="1450" spc="50">
                <a:latin typeface="Times New Roman"/>
                <a:cs typeface="Times New Roman"/>
              </a:rPr>
              <a:t> </a:t>
            </a:r>
            <a:r>
              <a:rPr dirty="0" sz="1450" spc="-10">
                <a:latin typeface="Times New Roman"/>
                <a:cs typeface="Times New Roman"/>
              </a:rPr>
              <a:t>introduction."</a:t>
            </a:r>
            <a:endParaRPr sz="1450">
              <a:latin typeface="Times New Roman"/>
              <a:cs typeface="Times New Roman"/>
            </a:endParaRPr>
          </a:p>
          <a:p>
            <a:pPr algn="just" marL="12700" marR="12065">
              <a:lnSpc>
                <a:spcPts val="1730"/>
              </a:lnSpc>
              <a:spcBef>
                <a:spcPts val="860"/>
              </a:spcBef>
            </a:pPr>
            <a:r>
              <a:rPr dirty="0" sz="1450" spc="-10">
                <a:latin typeface="Times New Roman"/>
                <a:cs typeface="Times New Roman"/>
              </a:rPr>
              <a:t>And so saying, </a:t>
            </a:r>
            <a:r>
              <a:rPr dirty="0" sz="1450" spc="-5">
                <a:latin typeface="Times New Roman"/>
                <a:cs typeface="Times New Roman"/>
              </a:rPr>
              <a:t>he </a:t>
            </a:r>
            <a:r>
              <a:rPr dirty="0" sz="1450" spc="-10">
                <a:latin typeface="Times New Roman"/>
                <a:cs typeface="Times New Roman"/>
              </a:rPr>
              <a:t>quietly took the case from his pocket, showed the Rajah's  Diamond to the Dictator for an instant, and replaced it in</a:t>
            </a:r>
            <a:r>
              <a:rPr dirty="0" sz="1450" spc="70">
                <a:latin typeface="Times New Roman"/>
                <a:cs typeface="Times New Roman"/>
              </a:rPr>
              <a:t> </a:t>
            </a:r>
            <a:r>
              <a:rPr dirty="0" sz="1450" spc="-20">
                <a:latin typeface="Times New Roman"/>
                <a:cs typeface="Times New Roman"/>
              </a:rPr>
              <a:t>security.</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"It was once </a:t>
            </a:r>
            <a:r>
              <a:rPr dirty="0" sz="1450" spc="-5">
                <a:latin typeface="Times New Roman"/>
                <a:cs typeface="Times New Roman"/>
              </a:rPr>
              <a:t>your </a:t>
            </a:r>
            <a:r>
              <a:rPr dirty="0" sz="1450" spc="-10">
                <a:latin typeface="Times New Roman"/>
                <a:cs typeface="Times New Roman"/>
              </a:rPr>
              <a:t>brother's,"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added.</a:t>
            </a:r>
            <a:endParaRPr sz="1450">
              <a:latin typeface="Times New Roman"/>
              <a:cs typeface="Times New Roman"/>
            </a:endParaRPr>
          </a:p>
          <a:p>
            <a:pPr marL="12700" marR="5080">
              <a:lnSpc>
                <a:spcPts val="1730"/>
              </a:lnSpc>
              <a:spcBef>
                <a:spcPts val="915"/>
              </a:spcBef>
            </a:pPr>
            <a:r>
              <a:rPr dirty="0" sz="1450" spc="-10">
                <a:latin typeface="Times New Roman"/>
                <a:cs typeface="Times New Roman"/>
              </a:rPr>
              <a:t>John </a:t>
            </a:r>
            <a:r>
              <a:rPr dirty="0" sz="1450" spc="-25">
                <a:latin typeface="Times New Roman"/>
                <a:cs typeface="Times New Roman"/>
              </a:rPr>
              <a:t>Vandeleur </a:t>
            </a:r>
            <a:r>
              <a:rPr dirty="0" sz="1450" spc="-10">
                <a:latin typeface="Times New Roman"/>
                <a:cs typeface="Times New Roman"/>
              </a:rPr>
              <a:t>continued to regard him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almost painful  amazement; </a:t>
            </a:r>
            <a:r>
              <a:rPr dirty="0" sz="1450" spc="-5">
                <a:latin typeface="Times New Roman"/>
                <a:cs typeface="Times New Roman"/>
              </a:rPr>
              <a:t>but he </a:t>
            </a:r>
            <a:r>
              <a:rPr dirty="0" sz="1450" spc="-10">
                <a:latin typeface="Times New Roman"/>
                <a:cs typeface="Times New Roman"/>
              </a:rPr>
              <a:t>neither spoke </a:t>
            </a:r>
            <a:r>
              <a:rPr dirty="0" sz="1450" spc="-5">
                <a:latin typeface="Times New Roman"/>
                <a:cs typeface="Times New Roman"/>
              </a:rPr>
              <a:t>nor</a:t>
            </a:r>
            <a:r>
              <a:rPr dirty="0" sz="1450" spc="5">
                <a:latin typeface="Times New Roman"/>
                <a:cs typeface="Times New Roman"/>
              </a:rPr>
              <a:t> </a:t>
            </a:r>
            <a:r>
              <a:rPr dirty="0" sz="1450" spc="-10">
                <a:latin typeface="Times New Roman"/>
                <a:cs typeface="Times New Roman"/>
              </a:rPr>
              <a:t>moved.</a:t>
            </a:r>
            <a:endParaRPr sz="1450">
              <a:latin typeface="Times New Roman"/>
              <a:cs typeface="Times New Roman"/>
            </a:endParaRPr>
          </a:p>
          <a:p>
            <a:pPr marL="12700" marR="8255">
              <a:lnSpc>
                <a:spcPts val="1730"/>
              </a:lnSpc>
              <a:spcBef>
                <a:spcPts val="865"/>
              </a:spcBef>
            </a:pPr>
            <a:r>
              <a:rPr dirty="0" sz="1450" spc="-10">
                <a:latin typeface="Times New Roman"/>
                <a:cs typeface="Times New Roman"/>
              </a:rPr>
              <a:t>"I was pleased to observe," resumed the </a:t>
            </a:r>
            <a:r>
              <a:rPr dirty="0" sz="1450" spc="-5">
                <a:latin typeface="Times New Roman"/>
                <a:cs typeface="Times New Roman"/>
              </a:rPr>
              <a:t>young </a:t>
            </a:r>
            <a:r>
              <a:rPr dirty="0" sz="1450" spc="-10">
                <a:latin typeface="Times New Roman"/>
                <a:cs typeface="Times New Roman"/>
              </a:rPr>
              <a:t>man, "that we have gems from  the same</a:t>
            </a:r>
            <a:r>
              <a:rPr dirty="0" sz="1450" spc="-5">
                <a:latin typeface="Times New Roman"/>
                <a:cs typeface="Times New Roman"/>
              </a:rPr>
              <a:t> </a:t>
            </a:r>
            <a:r>
              <a:rPr dirty="0" sz="1450" spc="-10">
                <a:latin typeface="Times New Roman"/>
                <a:cs typeface="Times New Roman"/>
              </a:rPr>
              <a:t>collection."</a:t>
            </a:r>
            <a:endParaRPr sz="1450">
              <a:latin typeface="Times New Roman"/>
              <a:cs typeface="Times New Roman"/>
            </a:endParaRPr>
          </a:p>
          <a:p>
            <a:pPr marL="12700">
              <a:lnSpc>
                <a:spcPct val="100000"/>
              </a:lnSpc>
              <a:spcBef>
                <a:spcPts val="795"/>
              </a:spcBef>
            </a:pPr>
            <a:r>
              <a:rPr dirty="0" sz="1450" spc="-10">
                <a:latin typeface="Times New Roman"/>
                <a:cs typeface="Times New Roman"/>
              </a:rPr>
              <a:t>The Dictator's surprise overpowered</a:t>
            </a:r>
            <a:r>
              <a:rPr dirty="0" sz="1450" spc="1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1430">
              <a:lnSpc>
                <a:spcPts val="1730"/>
              </a:lnSpc>
              <a:spcBef>
                <a:spcPts val="915"/>
              </a:spcBef>
            </a:pPr>
            <a:r>
              <a:rPr dirty="0" sz="1450" spc="-10">
                <a:latin typeface="Times New Roman"/>
                <a:cs typeface="Times New Roman"/>
              </a:rPr>
              <a:t>"I beg </a:t>
            </a:r>
            <a:r>
              <a:rPr dirty="0" sz="1450" spc="-5">
                <a:latin typeface="Times New Roman"/>
                <a:cs typeface="Times New Roman"/>
              </a:rPr>
              <a:t>your </a:t>
            </a:r>
            <a:r>
              <a:rPr dirty="0" sz="1450" spc="-10">
                <a:latin typeface="Times New Roman"/>
                <a:cs typeface="Times New Roman"/>
              </a:rPr>
              <a:t>pardon," </a:t>
            </a:r>
            <a:r>
              <a:rPr dirty="0" sz="1450" spc="-5">
                <a:latin typeface="Times New Roman"/>
                <a:cs typeface="Times New Roman"/>
              </a:rPr>
              <a:t>he </a:t>
            </a:r>
            <a:r>
              <a:rPr dirty="0" sz="1450" spc="-10">
                <a:latin typeface="Times New Roman"/>
                <a:cs typeface="Times New Roman"/>
              </a:rPr>
              <a:t>said; "I begin to perceive that </a:t>
            </a:r>
            <a:r>
              <a:rPr dirty="0" sz="1450" spc="-5">
                <a:latin typeface="Times New Roman"/>
                <a:cs typeface="Times New Roman"/>
              </a:rPr>
              <a:t>I </a:t>
            </a:r>
            <a:r>
              <a:rPr dirty="0" sz="1450" spc="-10">
                <a:latin typeface="Times New Roman"/>
                <a:cs typeface="Times New Roman"/>
              </a:rPr>
              <a:t>am growing </a:t>
            </a:r>
            <a:r>
              <a:rPr dirty="0" sz="1450" spc="-5">
                <a:latin typeface="Times New Roman"/>
                <a:cs typeface="Times New Roman"/>
              </a:rPr>
              <a:t>old! I </a:t>
            </a:r>
            <a:r>
              <a:rPr dirty="0" sz="1450" spc="-10">
                <a:latin typeface="Times New Roman"/>
                <a:cs typeface="Times New Roman"/>
              </a:rPr>
              <a:t>am  positively </a:t>
            </a:r>
            <a:r>
              <a:rPr dirty="0" sz="1450" spc="-5">
                <a:latin typeface="Times New Roman"/>
                <a:cs typeface="Times New Roman"/>
              </a:rPr>
              <a:t>not </a:t>
            </a:r>
            <a:r>
              <a:rPr dirty="0" sz="1450" spc="-10">
                <a:latin typeface="Times New Roman"/>
                <a:cs typeface="Times New Roman"/>
              </a:rPr>
              <a:t>prepared for little incidents like this. But set my mind at rest  </a:t>
            </a:r>
            <a:r>
              <a:rPr dirty="0" sz="1450" spc="-5">
                <a:latin typeface="Times New Roman"/>
                <a:cs typeface="Times New Roman"/>
              </a:rPr>
              <a:t>upon one </a:t>
            </a:r>
            <a:r>
              <a:rPr dirty="0" sz="1450" spc="-10">
                <a:latin typeface="Times New Roman"/>
                <a:cs typeface="Times New Roman"/>
              </a:rPr>
              <a:t>point: </a:t>
            </a:r>
            <a:r>
              <a:rPr dirty="0" sz="1450" spc="-5">
                <a:latin typeface="Times New Roman"/>
                <a:cs typeface="Times New Roman"/>
              </a:rPr>
              <a:t>do </a:t>
            </a:r>
            <a:r>
              <a:rPr dirty="0" sz="1450" spc="-10">
                <a:latin typeface="Times New Roman"/>
                <a:cs typeface="Times New Roman"/>
              </a:rPr>
              <a:t>my eyes deceive me, </a:t>
            </a:r>
            <a:r>
              <a:rPr dirty="0" sz="1450" spc="-5">
                <a:latin typeface="Times New Roman"/>
                <a:cs typeface="Times New Roman"/>
              </a:rPr>
              <a:t>or </a:t>
            </a: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indeed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parson?"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am in holy orders," answered </a:t>
            </a:r>
            <a:r>
              <a:rPr dirty="0" sz="1450" spc="-35">
                <a:latin typeface="Times New Roman"/>
                <a:cs typeface="Times New Roman"/>
              </a:rPr>
              <a:t>Mr.</a:t>
            </a:r>
            <a:r>
              <a:rPr dirty="0" sz="1450" spc="25">
                <a:latin typeface="Times New Roman"/>
                <a:cs typeface="Times New Roman"/>
              </a:rPr>
              <a:t> </a:t>
            </a:r>
            <a:r>
              <a:rPr dirty="0" sz="1450" spc="-10">
                <a:latin typeface="Times New Roman"/>
                <a:cs typeface="Times New Roman"/>
              </a:rPr>
              <a:t>Rolles.</a:t>
            </a:r>
            <a:endParaRPr sz="1450">
              <a:latin typeface="Times New Roman"/>
              <a:cs typeface="Times New Roman"/>
            </a:endParaRPr>
          </a:p>
          <a:p>
            <a:pPr marL="12700" marR="12700">
              <a:lnSpc>
                <a:spcPts val="1730"/>
              </a:lnSpc>
              <a:spcBef>
                <a:spcPts val="919"/>
              </a:spcBef>
            </a:pPr>
            <a:r>
              <a:rPr dirty="0" sz="1450" spc="-25">
                <a:latin typeface="Times New Roman"/>
                <a:cs typeface="Times New Roman"/>
              </a:rPr>
              <a:t>"Well," </a:t>
            </a:r>
            <a:r>
              <a:rPr dirty="0" sz="1450" spc="-10">
                <a:latin typeface="Times New Roman"/>
                <a:cs typeface="Times New Roman"/>
              </a:rPr>
              <a:t>cried the </a:t>
            </a:r>
            <a:r>
              <a:rPr dirty="0" sz="1450" spc="-20">
                <a:latin typeface="Times New Roman"/>
                <a:cs typeface="Times New Roman"/>
              </a:rPr>
              <a:t>other, </a:t>
            </a:r>
            <a:r>
              <a:rPr dirty="0" sz="1450" spc="-10">
                <a:latin typeface="Times New Roman"/>
                <a:cs typeface="Times New Roman"/>
              </a:rPr>
              <a:t>"as long as </a:t>
            </a:r>
            <a:r>
              <a:rPr dirty="0" sz="1450" spc="-5">
                <a:latin typeface="Times New Roman"/>
                <a:cs typeface="Times New Roman"/>
              </a:rPr>
              <a:t>I </a:t>
            </a:r>
            <a:r>
              <a:rPr dirty="0" sz="1450" spc="-10">
                <a:latin typeface="Times New Roman"/>
                <a:cs typeface="Times New Roman"/>
              </a:rPr>
              <a:t>live </a:t>
            </a:r>
            <a:r>
              <a:rPr dirty="0" sz="1450" spc="-5">
                <a:latin typeface="Times New Roman"/>
                <a:cs typeface="Times New Roman"/>
              </a:rPr>
              <a:t>I </a:t>
            </a:r>
            <a:r>
              <a:rPr dirty="0" sz="1450" spc="-10">
                <a:latin typeface="Times New Roman"/>
                <a:cs typeface="Times New Roman"/>
              </a:rPr>
              <a:t>will never hear another word against  the cloth!"</a:t>
            </a:r>
            <a:endParaRPr sz="1450">
              <a:latin typeface="Times New Roman"/>
              <a:cs typeface="Times New Roman"/>
            </a:endParaRPr>
          </a:p>
          <a:p>
            <a:pPr marL="12700">
              <a:lnSpc>
                <a:spcPct val="100000"/>
              </a:lnSpc>
              <a:spcBef>
                <a:spcPts val="795"/>
              </a:spcBef>
            </a:pPr>
            <a:r>
              <a:rPr dirty="0" sz="1450" spc="-45">
                <a:latin typeface="Times New Roman"/>
                <a:cs typeface="Times New Roman"/>
              </a:rPr>
              <a:t>"You </a:t>
            </a:r>
            <a:r>
              <a:rPr dirty="0" sz="1450" spc="-10">
                <a:latin typeface="Times New Roman"/>
                <a:cs typeface="Times New Roman"/>
              </a:rPr>
              <a:t>flatter me," said </a:t>
            </a:r>
            <a:r>
              <a:rPr dirty="0" sz="1450" spc="-35">
                <a:latin typeface="Times New Roman"/>
                <a:cs typeface="Times New Roman"/>
              </a:rPr>
              <a:t>Mr.</a:t>
            </a:r>
            <a:r>
              <a:rPr dirty="0" sz="1450" spc="45">
                <a:latin typeface="Times New Roman"/>
                <a:cs typeface="Times New Roman"/>
              </a:rPr>
              <a:t> </a:t>
            </a:r>
            <a:r>
              <a:rPr dirty="0" sz="1450" spc="-10">
                <a:latin typeface="Times New Roman"/>
                <a:cs typeface="Times New Roman"/>
              </a:rPr>
              <a:t>Rolles.</a:t>
            </a:r>
            <a:endParaRPr sz="1450">
              <a:latin typeface="Times New Roman"/>
              <a:cs typeface="Times New Roman"/>
            </a:endParaRPr>
          </a:p>
          <a:p>
            <a:pPr algn="just" marL="12700" marR="5080">
              <a:lnSpc>
                <a:spcPts val="1730"/>
              </a:lnSpc>
              <a:spcBef>
                <a:spcPts val="920"/>
              </a:spcBef>
            </a:pPr>
            <a:r>
              <a:rPr dirty="0" sz="1450" spc="-10">
                <a:latin typeface="Times New Roman"/>
                <a:cs typeface="Times New Roman"/>
              </a:rPr>
              <a:t>"Pardon me," replied </a:t>
            </a:r>
            <a:r>
              <a:rPr dirty="0" sz="1450" spc="-25">
                <a:latin typeface="Times New Roman"/>
                <a:cs typeface="Times New Roman"/>
              </a:rPr>
              <a:t>Vandeleur; </a:t>
            </a:r>
            <a:r>
              <a:rPr dirty="0" sz="1450" spc="-10">
                <a:latin typeface="Times New Roman"/>
                <a:cs typeface="Times New Roman"/>
              </a:rPr>
              <a:t>"pardon me, </a:t>
            </a:r>
            <a:r>
              <a:rPr dirty="0" sz="1450" spc="-5">
                <a:latin typeface="Times New Roman"/>
                <a:cs typeface="Times New Roman"/>
              </a:rPr>
              <a:t>young </a:t>
            </a:r>
            <a:r>
              <a:rPr dirty="0" sz="1450" spc="-10">
                <a:latin typeface="Times New Roman"/>
                <a:cs typeface="Times New Roman"/>
              </a:rPr>
              <a:t>man.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coward,  </a:t>
            </a:r>
            <a:r>
              <a:rPr dirty="0" sz="1450" spc="-5">
                <a:latin typeface="Times New Roman"/>
                <a:cs typeface="Times New Roman"/>
              </a:rPr>
              <a:t>but </a:t>
            </a:r>
            <a:r>
              <a:rPr dirty="0" sz="1450" spc="-10">
                <a:latin typeface="Times New Roman"/>
                <a:cs typeface="Times New Roman"/>
              </a:rPr>
              <a:t>it still remains to </a:t>
            </a:r>
            <a:r>
              <a:rPr dirty="0" sz="1450" spc="-5">
                <a:latin typeface="Times New Roman"/>
                <a:cs typeface="Times New Roman"/>
              </a:rPr>
              <a:t>be </a:t>
            </a:r>
            <a:r>
              <a:rPr dirty="0" sz="1450" spc="-10">
                <a:latin typeface="Times New Roman"/>
                <a:cs typeface="Times New Roman"/>
              </a:rPr>
              <a:t>seen whether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the worst </a:t>
            </a:r>
            <a:r>
              <a:rPr dirty="0" sz="1450" spc="-5">
                <a:latin typeface="Times New Roman"/>
                <a:cs typeface="Times New Roman"/>
              </a:rPr>
              <a:t>of </a:t>
            </a:r>
            <a:r>
              <a:rPr dirty="0" sz="1450" spc="-10">
                <a:latin typeface="Times New Roman"/>
                <a:cs typeface="Times New Roman"/>
              </a:rPr>
              <a:t>fools. Perhaps,"  </a:t>
            </a:r>
            <a:r>
              <a:rPr dirty="0" sz="1450" spc="-5">
                <a:latin typeface="Times New Roman"/>
                <a:cs typeface="Times New Roman"/>
              </a:rPr>
              <a:t>he </a:t>
            </a:r>
            <a:r>
              <a:rPr dirty="0" sz="1450" spc="-10">
                <a:latin typeface="Times New Roman"/>
                <a:cs typeface="Times New Roman"/>
              </a:rPr>
              <a:t>continued, leaning back </a:t>
            </a:r>
            <a:r>
              <a:rPr dirty="0" sz="1450" spc="-5">
                <a:latin typeface="Times New Roman"/>
                <a:cs typeface="Times New Roman"/>
              </a:rPr>
              <a:t>upon </a:t>
            </a:r>
            <a:r>
              <a:rPr dirty="0" sz="1450" spc="-10">
                <a:latin typeface="Times New Roman"/>
                <a:cs typeface="Times New Roman"/>
              </a:rPr>
              <a:t>his seat, "perhaps </a:t>
            </a:r>
            <a:r>
              <a:rPr dirty="0" sz="1450" spc="-5">
                <a:latin typeface="Times New Roman"/>
                <a:cs typeface="Times New Roman"/>
              </a:rPr>
              <a:t>you </a:t>
            </a:r>
            <a:r>
              <a:rPr dirty="0" sz="1450" spc="-10">
                <a:latin typeface="Times New Roman"/>
                <a:cs typeface="Times New Roman"/>
              </a:rPr>
              <a:t>would oblige me with  </a:t>
            </a:r>
            <a:r>
              <a:rPr dirty="0" sz="1450" spc="-5">
                <a:latin typeface="Times New Roman"/>
                <a:cs typeface="Times New Roman"/>
              </a:rPr>
              <a:t>a </a:t>
            </a:r>
            <a:r>
              <a:rPr dirty="0" sz="1450" spc="-10">
                <a:latin typeface="Times New Roman"/>
                <a:cs typeface="Times New Roman"/>
              </a:rPr>
              <a:t>few particulars. </a:t>
            </a:r>
            <a:r>
              <a:rPr dirty="0" sz="1450" spc="-5">
                <a:latin typeface="Times New Roman"/>
                <a:cs typeface="Times New Roman"/>
              </a:rPr>
              <a:t>I </a:t>
            </a:r>
            <a:r>
              <a:rPr dirty="0" sz="1450" spc="-10">
                <a:latin typeface="Times New Roman"/>
                <a:cs typeface="Times New Roman"/>
              </a:rPr>
              <a:t>must suppose </a:t>
            </a:r>
            <a:r>
              <a:rPr dirty="0" sz="1450" spc="-5">
                <a:latin typeface="Times New Roman"/>
                <a:cs typeface="Times New Roman"/>
              </a:rPr>
              <a:t>you </a:t>
            </a:r>
            <a:r>
              <a:rPr dirty="0" sz="1450" spc="-10">
                <a:latin typeface="Times New Roman"/>
                <a:cs typeface="Times New Roman"/>
              </a:rPr>
              <a:t>had some object in the stupefying  impudence </a:t>
            </a:r>
            <a:r>
              <a:rPr dirty="0" sz="1450" spc="-5">
                <a:latin typeface="Times New Roman"/>
                <a:cs typeface="Times New Roman"/>
              </a:rPr>
              <a:t>of your </a:t>
            </a:r>
            <a:r>
              <a:rPr dirty="0" sz="1450" spc="-10">
                <a:latin typeface="Times New Roman"/>
                <a:cs typeface="Times New Roman"/>
              </a:rPr>
              <a:t>proceedings, and </a:t>
            </a:r>
            <a:r>
              <a:rPr dirty="0" sz="1450" spc="-5">
                <a:latin typeface="Times New Roman"/>
                <a:cs typeface="Times New Roman"/>
              </a:rPr>
              <a:t>I </a:t>
            </a:r>
            <a:r>
              <a:rPr dirty="0" sz="1450" spc="-10">
                <a:latin typeface="Times New Roman"/>
                <a:cs typeface="Times New Roman"/>
              </a:rPr>
              <a:t>confess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curiosity to know</a:t>
            </a:r>
            <a:r>
              <a:rPr dirty="0" sz="1450" spc="10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"It is very simple," replied the clergyman; "it proceeds from my great  inexperience </a:t>
            </a:r>
            <a:r>
              <a:rPr dirty="0" sz="1450" spc="-5">
                <a:latin typeface="Times New Roman"/>
                <a:cs typeface="Times New Roman"/>
              </a:rPr>
              <a:t>of </a:t>
            </a:r>
            <a:r>
              <a:rPr dirty="0" sz="1450" spc="-10">
                <a:latin typeface="Times New Roman"/>
                <a:cs typeface="Times New Roman"/>
              </a:rPr>
              <a:t>life."</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"I shall </a:t>
            </a:r>
            <a:r>
              <a:rPr dirty="0" sz="1450" spc="-5">
                <a:latin typeface="Times New Roman"/>
                <a:cs typeface="Times New Roman"/>
              </a:rPr>
              <a:t>be </a:t>
            </a:r>
            <a:r>
              <a:rPr dirty="0" sz="1450" spc="-10">
                <a:latin typeface="Times New Roman"/>
                <a:cs typeface="Times New Roman"/>
              </a:rPr>
              <a:t>glad to </a:t>
            </a:r>
            <a:r>
              <a:rPr dirty="0" sz="1450" spc="-5">
                <a:latin typeface="Times New Roman"/>
                <a:cs typeface="Times New Roman"/>
              </a:rPr>
              <a:t>be </a:t>
            </a:r>
            <a:r>
              <a:rPr dirty="0" sz="1450" spc="-10">
                <a:latin typeface="Times New Roman"/>
                <a:cs typeface="Times New Roman"/>
              </a:rPr>
              <a:t>persuaded," answered</a:t>
            </a:r>
            <a:r>
              <a:rPr dirty="0" sz="1450" spc="25">
                <a:latin typeface="Times New Roman"/>
                <a:cs typeface="Times New Roman"/>
              </a:rPr>
              <a:t> </a:t>
            </a:r>
            <a:r>
              <a:rPr dirty="0" sz="1450" spc="-35">
                <a:latin typeface="Times New Roman"/>
                <a:cs typeface="Times New Roman"/>
              </a:rPr>
              <a:t>Vandeleur.</a:t>
            </a:r>
            <a:endParaRPr sz="1450">
              <a:latin typeface="Times New Roman"/>
              <a:cs typeface="Times New Roman"/>
            </a:endParaRPr>
          </a:p>
          <a:p>
            <a:pPr algn="just" marL="12700" marR="6350">
              <a:lnSpc>
                <a:spcPts val="1730"/>
              </a:lnSpc>
              <a:spcBef>
                <a:spcPts val="920"/>
              </a:spcBef>
            </a:pPr>
            <a:r>
              <a:rPr dirty="0" sz="1450" spc="-10">
                <a:latin typeface="Times New Roman"/>
                <a:cs typeface="Times New Roman"/>
              </a:rPr>
              <a:t>Whereupon </a:t>
            </a:r>
            <a:r>
              <a:rPr dirty="0" sz="1450" spc="-35">
                <a:latin typeface="Times New Roman"/>
                <a:cs typeface="Times New Roman"/>
              </a:rPr>
              <a:t>Mr. </a:t>
            </a:r>
            <a:r>
              <a:rPr dirty="0" sz="1450" spc="-10">
                <a:latin typeface="Times New Roman"/>
                <a:cs typeface="Times New Roman"/>
              </a:rPr>
              <a:t>Rolles told him the whole story </a:t>
            </a:r>
            <a:r>
              <a:rPr dirty="0" sz="1450" spc="-5">
                <a:latin typeface="Times New Roman"/>
                <a:cs typeface="Times New Roman"/>
              </a:rPr>
              <a:t>of </a:t>
            </a:r>
            <a:r>
              <a:rPr dirty="0" sz="1450" spc="-10">
                <a:latin typeface="Times New Roman"/>
                <a:cs typeface="Times New Roman"/>
              </a:rPr>
              <a:t>his connection with the  Rajah's Diamond, from the time </a:t>
            </a:r>
            <a:r>
              <a:rPr dirty="0" sz="1450" spc="-5">
                <a:latin typeface="Times New Roman"/>
                <a:cs typeface="Times New Roman"/>
              </a:rPr>
              <a:t>he </a:t>
            </a:r>
            <a:r>
              <a:rPr dirty="0" sz="1450" spc="-10">
                <a:latin typeface="Times New Roman"/>
                <a:cs typeface="Times New Roman"/>
              </a:rPr>
              <a:t>found it in Raeburn's garden to the time  when </a:t>
            </a:r>
            <a:r>
              <a:rPr dirty="0" sz="1450" spc="-5">
                <a:latin typeface="Times New Roman"/>
                <a:cs typeface="Times New Roman"/>
              </a:rPr>
              <a:t>he </a:t>
            </a:r>
            <a:r>
              <a:rPr dirty="0" sz="1450" spc="-10">
                <a:latin typeface="Times New Roman"/>
                <a:cs typeface="Times New Roman"/>
              </a:rPr>
              <a:t>left London in the Flying Scotchman. He added </a:t>
            </a:r>
            <a:r>
              <a:rPr dirty="0" sz="1450" spc="-5">
                <a:latin typeface="Times New Roman"/>
                <a:cs typeface="Times New Roman"/>
              </a:rPr>
              <a:t>a </a:t>
            </a:r>
            <a:r>
              <a:rPr dirty="0" sz="1450" spc="-10">
                <a:latin typeface="Times New Roman"/>
                <a:cs typeface="Times New Roman"/>
              </a:rPr>
              <a:t>brief sketch </a:t>
            </a:r>
            <a:r>
              <a:rPr dirty="0" sz="1450" spc="-5">
                <a:latin typeface="Times New Roman"/>
                <a:cs typeface="Times New Roman"/>
              </a:rPr>
              <a:t>of </a:t>
            </a:r>
            <a:r>
              <a:rPr dirty="0" sz="1450" spc="-10">
                <a:latin typeface="Times New Roman"/>
                <a:cs typeface="Times New Roman"/>
              </a:rPr>
              <a:t>his  feelings and thoughts during the </a:t>
            </a:r>
            <a:r>
              <a:rPr dirty="0" sz="1450" spc="-20">
                <a:latin typeface="Times New Roman"/>
                <a:cs typeface="Times New Roman"/>
              </a:rPr>
              <a:t>journey, </a:t>
            </a:r>
            <a:r>
              <a:rPr dirty="0" sz="1450" spc="-10">
                <a:latin typeface="Times New Roman"/>
                <a:cs typeface="Times New Roman"/>
              </a:rPr>
              <a:t>and concluded in these</a:t>
            </a:r>
            <a:r>
              <a:rPr dirty="0" sz="1450" spc="105">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recognised the tiara </a:t>
            </a:r>
            <a:r>
              <a:rPr dirty="0" sz="1450" spc="-5">
                <a:latin typeface="Times New Roman"/>
                <a:cs typeface="Times New Roman"/>
              </a:rPr>
              <a:t>I </a:t>
            </a:r>
            <a:r>
              <a:rPr dirty="0" sz="1450" spc="-10">
                <a:latin typeface="Times New Roman"/>
                <a:cs typeface="Times New Roman"/>
              </a:rPr>
              <a:t>knew we were in the same attitude towards  </a:t>
            </a:r>
            <a:r>
              <a:rPr dirty="0" sz="1450" spc="-20">
                <a:latin typeface="Times New Roman"/>
                <a:cs typeface="Times New Roman"/>
              </a:rPr>
              <a:t>Society,</a:t>
            </a:r>
            <a:r>
              <a:rPr dirty="0" sz="1450" spc="105">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10">
                <a:latin typeface="Times New Roman"/>
                <a:cs typeface="Times New Roman"/>
              </a:rPr>
              <a:t>this</a:t>
            </a:r>
            <a:r>
              <a:rPr dirty="0" sz="1450" spc="110">
                <a:latin typeface="Times New Roman"/>
                <a:cs typeface="Times New Roman"/>
              </a:rPr>
              <a:t> </a:t>
            </a:r>
            <a:r>
              <a:rPr dirty="0" sz="1450" spc="-10">
                <a:latin typeface="Times New Roman"/>
                <a:cs typeface="Times New Roman"/>
              </a:rPr>
              <a:t>inspired</a:t>
            </a:r>
            <a:r>
              <a:rPr dirty="0" sz="1450" spc="110">
                <a:latin typeface="Times New Roman"/>
                <a:cs typeface="Times New Roman"/>
              </a:rPr>
              <a:t> </a:t>
            </a:r>
            <a:r>
              <a:rPr dirty="0" sz="1450" spc="-10">
                <a:latin typeface="Times New Roman"/>
                <a:cs typeface="Times New Roman"/>
              </a:rPr>
              <a:t>me</a:t>
            </a:r>
            <a:r>
              <a:rPr dirty="0" sz="1450" spc="110">
                <a:latin typeface="Times New Roman"/>
                <a:cs typeface="Times New Roman"/>
              </a:rPr>
              <a:t> </a:t>
            </a:r>
            <a:r>
              <a:rPr dirty="0" sz="1450" spc="-10">
                <a:latin typeface="Times New Roman"/>
                <a:cs typeface="Times New Roman"/>
              </a:rPr>
              <a:t>with</a:t>
            </a:r>
            <a:r>
              <a:rPr dirty="0" sz="1450" spc="105">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hope,</a:t>
            </a:r>
            <a:r>
              <a:rPr dirty="0" sz="1450" spc="110">
                <a:latin typeface="Times New Roman"/>
                <a:cs typeface="Times New Roman"/>
              </a:rPr>
              <a:t> </a:t>
            </a:r>
            <a:r>
              <a:rPr dirty="0" sz="1450" spc="-10">
                <a:latin typeface="Times New Roman"/>
                <a:cs typeface="Times New Roman"/>
              </a:rPr>
              <a:t>which</a:t>
            </a:r>
            <a:r>
              <a:rPr dirty="0" sz="1450" spc="110">
                <a:latin typeface="Times New Roman"/>
                <a:cs typeface="Times New Roman"/>
              </a:rPr>
              <a:t> </a:t>
            </a:r>
            <a:r>
              <a:rPr dirty="0" sz="1450" spc="-5">
                <a:latin typeface="Times New Roman"/>
                <a:cs typeface="Times New Roman"/>
              </a:rPr>
              <a:t>I</a:t>
            </a:r>
            <a:r>
              <a:rPr dirty="0" sz="1450" spc="110">
                <a:latin typeface="Times New Roman"/>
                <a:cs typeface="Times New Roman"/>
              </a:rPr>
              <a:t> </a:t>
            </a:r>
            <a:r>
              <a:rPr dirty="0" sz="1450" spc="-10">
                <a:latin typeface="Times New Roman"/>
                <a:cs typeface="Times New Roman"/>
              </a:rPr>
              <a:t>trust</a:t>
            </a:r>
            <a:r>
              <a:rPr dirty="0" sz="1450" spc="105">
                <a:latin typeface="Times New Roman"/>
                <a:cs typeface="Times New Roman"/>
              </a:rPr>
              <a:t> </a:t>
            </a:r>
            <a:r>
              <a:rPr dirty="0" sz="1450" spc="-5">
                <a:latin typeface="Times New Roman"/>
                <a:cs typeface="Times New Roman"/>
              </a:rPr>
              <a:t>you</a:t>
            </a:r>
            <a:r>
              <a:rPr dirty="0" sz="1450" spc="110">
                <a:latin typeface="Times New Roman"/>
                <a:cs typeface="Times New Roman"/>
              </a:rPr>
              <a:t> </a:t>
            </a:r>
            <a:r>
              <a:rPr dirty="0" sz="1450" spc="-10">
                <a:latin typeface="Times New Roman"/>
                <a:cs typeface="Times New Roman"/>
              </a:rPr>
              <a:t>will</a:t>
            </a:r>
            <a:r>
              <a:rPr dirty="0" sz="1450" spc="110">
                <a:latin typeface="Times New Roman"/>
                <a:cs typeface="Times New Roman"/>
              </a:rPr>
              <a:t> </a:t>
            </a:r>
            <a:r>
              <a:rPr dirty="0" sz="1450" spc="-10">
                <a:latin typeface="Times New Roman"/>
                <a:cs typeface="Times New Roman"/>
              </a:rPr>
              <a:t>say</a:t>
            </a:r>
            <a:r>
              <a:rPr dirty="0" sz="1450" spc="110">
                <a:latin typeface="Times New Roman"/>
                <a:cs typeface="Times New Roman"/>
              </a:rPr>
              <a:t> </a:t>
            </a:r>
            <a:r>
              <a:rPr dirty="0" sz="1450" spc="-10">
                <a:latin typeface="Times New Roman"/>
                <a:cs typeface="Times New Roman"/>
              </a:rPr>
              <a:t>was</a:t>
            </a:r>
            <a:r>
              <a:rPr dirty="0" sz="1450" spc="110">
                <a:latin typeface="Times New Roman"/>
                <a:cs typeface="Times New Roman"/>
              </a:rPr>
              <a:t> </a:t>
            </a:r>
            <a:r>
              <a:rPr dirty="0" sz="1450" spc="-5">
                <a:latin typeface="Times New Roman"/>
                <a:cs typeface="Times New Roman"/>
              </a:rPr>
              <a:t>not</a:t>
            </a:r>
            <a:endParaRPr sz="145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639127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ill-founded, that </a:t>
            </a:r>
            <a:r>
              <a:rPr dirty="0" sz="1450" spc="-5">
                <a:latin typeface="Times New Roman"/>
                <a:cs typeface="Times New Roman"/>
              </a:rPr>
              <a:t>you </a:t>
            </a:r>
            <a:r>
              <a:rPr dirty="0" sz="1450" spc="-10">
                <a:latin typeface="Times New Roman"/>
                <a:cs typeface="Times New Roman"/>
              </a:rPr>
              <a:t>might become in some sense my partner in the  difficulties and, </a:t>
            </a:r>
            <a:r>
              <a:rPr dirty="0" sz="1450" spc="-5">
                <a:latin typeface="Times New Roman"/>
                <a:cs typeface="Times New Roman"/>
              </a:rPr>
              <a:t>of </a:t>
            </a:r>
            <a:r>
              <a:rPr dirty="0" sz="1450" spc="-10">
                <a:latin typeface="Times New Roman"/>
                <a:cs typeface="Times New Roman"/>
              </a:rPr>
              <a:t>course, the profits </a:t>
            </a:r>
            <a:r>
              <a:rPr dirty="0" sz="1450" spc="-5">
                <a:latin typeface="Times New Roman"/>
                <a:cs typeface="Times New Roman"/>
              </a:rPr>
              <a:t>of </a:t>
            </a:r>
            <a:r>
              <a:rPr dirty="0" sz="1450" spc="-10">
                <a:latin typeface="Times New Roman"/>
                <a:cs typeface="Times New Roman"/>
              </a:rPr>
              <a:t>my situation. </a:t>
            </a:r>
            <a:r>
              <a:rPr dirty="0" sz="1450" spc="-60">
                <a:latin typeface="Times New Roman"/>
                <a:cs typeface="Times New Roman"/>
              </a:rPr>
              <a:t>To </a:t>
            </a:r>
            <a:r>
              <a:rPr dirty="0" sz="1450" spc="-5">
                <a:latin typeface="Times New Roman"/>
                <a:cs typeface="Times New Roman"/>
              </a:rPr>
              <a:t>one of your </a:t>
            </a:r>
            <a:r>
              <a:rPr dirty="0" sz="1450" spc="-10">
                <a:latin typeface="Times New Roman"/>
                <a:cs typeface="Times New Roman"/>
              </a:rPr>
              <a:t>special  knowledge and obviously great experience the negotiation </a:t>
            </a:r>
            <a:r>
              <a:rPr dirty="0" sz="1450" spc="-5">
                <a:latin typeface="Times New Roman"/>
                <a:cs typeface="Times New Roman"/>
              </a:rPr>
              <a:t>of </a:t>
            </a:r>
            <a:r>
              <a:rPr dirty="0" sz="1450" spc="-10">
                <a:latin typeface="Times New Roman"/>
                <a:cs typeface="Times New Roman"/>
              </a:rPr>
              <a:t>the diamond  would give </a:t>
            </a:r>
            <a:r>
              <a:rPr dirty="0" sz="1450" spc="-5">
                <a:latin typeface="Times New Roman"/>
                <a:cs typeface="Times New Roman"/>
              </a:rPr>
              <a:t>but </a:t>
            </a:r>
            <a:r>
              <a:rPr dirty="0" sz="1450" spc="-10">
                <a:latin typeface="Times New Roman"/>
                <a:cs typeface="Times New Roman"/>
              </a:rPr>
              <a:t>little trouble, while to me it was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5">
                <a:latin typeface="Times New Roman"/>
                <a:cs typeface="Times New Roman"/>
              </a:rPr>
              <a:t>impossibility. </a:t>
            </a:r>
            <a:r>
              <a:rPr dirty="0" sz="1450" spc="-10">
                <a:latin typeface="Times New Roman"/>
                <a:cs typeface="Times New Roman"/>
              </a:rPr>
              <a:t>On  the other part, </a:t>
            </a:r>
            <a:r>
              <a:rPr dirty="0" sz="1450" spc="-5">
                <a:latin typeface="Times New Roman"/>
                <a:cs typeface="Times New Roman"/>
              </a:rPr>
              <a:t>I </a:t>
            </a:r>
            <a:r>
              <a:rPr dirty="0" sz="1450" spc="-10">
                <a:latin typeface="Times New Roman"/>
                <a:cs typeface="Times New Roman"/>
              </a:rPr>
              <a:t>judged that </a:t>
            </a:r>
            <a:r>
              <a:rPr dirty="0" sz="1450" spc="-5">
                <a:latin typeface="Times New Roman"/>
                <a:cs typeface="Times New Roman"/>
              </a:rPr>
              <a:t>I </a:t>
            </a:r>
            <a:r>
              <a:rPr dirty="0" sz="1450" spc="-10">
                <a:latin typeface="Times New Roman"/>
                <a:cs typeface="Times New Roman"/>
              </a:rPr>
              <a:t>might lose nearly as much </a:t>
            </a:r>
            <a:r>
              <a:rPr dirty="0" sz="1450" spc="-5">
                <a:latin typeface="Times New Roman"/>
                <a:cs typeface="Times New Roman"/>
              </a:rPr>
              <a:t>by </a:t>
            </a:r>
            <a:r>
              <a:rPr dirty="0" sz="1450" spc="-10">
                <a:latin typeface="Times New Roman"/>
                <a:cs typeface="Times New Roman"/>
              </a:rPr>
              <a:t>cutting the  diamond, and that </a:t>
            </a:r>
            <a:r>
              <a:rPr dirty="0" sz="1450" spc="-5">
                <a:latin typeface="Times New Roman"/>
                <a:cs typeface="Times New Roman"/>
              </a:rPr>
              <a:t>not </a:t>
            </a:r>
            <a:r>
              <a:rPr dirty="0" sz="1450" spc="-10">
                <a:latin typeface="Times New Roman"/>
                <a:cs typeface="Times New Roman"/>
              </a:rPr>
              <a:t>improbably with an unskilful hand, as might enable me  to pay </a:t>
            </a:r>
            <a:r>
              <a:rPr dirty="0" sz="1450" spc="-5">
                <a:latin typeface="Times New Roman"/>
                <a:cs typeface="Times New Roman"/>
              </a:rPr>
              <a:t>you </a:t>
            </a:r>
            <a:r>
              <a:rPr dirty="0" sz="1450" spc="-10">
                <a:latin typeface="Times New Roman"/>
                <a:cs typeface="Times New Roman"/>
              </a:rPr>
              <a:t>with proper generosity for </a:t>
            </a:r>
            <a:r>
              <a:rPr dirty="0" sz="1450" spc="-5">
                <a:latin typeface="Times New Roman"/>
                <a:cs typeface="Times New Roman"/>
              </a:rPr>
              <a:t>your </a:t>
            </a:r>
            <a:r>
              <a:rPr dirty="0" sz="1450" spc="-10">
                <a:latin typeface="Times New Roman"/>
                <a:cs typeface="Times New Roman"/>
              </a:rPr>
              <a:t>assistance. The subject was </a:t>
            </a:r>
            <a:r>
              <a:rPr dirty="0" sz="1450" spc="-5">
                <a:latin typeface="Times New Roman"/>
                <a:cs typeface="Times New Roman"/>
              </a:rPr>
              <a:t>a  </a:t>
            </a:r>
            <a:r>
              <a:rPr dirty="0" sz="1450" spc="-10">
                <a:latin typeface="Times New Roman"/>
                <a:cs typeface="Times New Roman"/>
              </a:rPr>
              <a:t>delicate </a:t>
            </a:r>
            <a:r>
              <a:rPr dirty="0" sz="1450" spc="-5">
                <a:latin typeface="Times New Roman"/>
                <a:cs typeface="Times New Roman"/>
              </a:rPr>
              <a:t>one </a:t>
            </a:r>
            <a:r>
              <a:rPr dirty="0" sz="1450" spc="-10">
                <a:latin typeface="Times New Roman"/>
                <a:cs typeface="Times New Roman"/>
              </a:rPr>
              <a:t>to broach; and perhaps </a:t>
            </a:r>
            <a:r>
              <a:rPr dirty="0" sz="1450" spc="-5">
                <a:latin typeface="Times New Roman"/>
                <a:cs typeface="Times New Roman"/>
              </a:rPr>
              <a:t>I </a:t>
            </a:r>
            <a:r>
              <a:rPr dirty="0" sz="1450" spc="-10">
                <a:latin typeface="Times New Roman"/>
                <a:cs typeface="Times New Roman"/>
              </a:rPr>
              <a:t>fell short in </a:t>
            </a:r>
            <a:r>
              <a:rPr dirty="0" sz="1450" spc="-20">
                <a:latin typeface="Times New Roman"/>
                <a:cs typeface="Times New Roman"/>
              </a:rPr>
              <a:t>delicacy.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must ask </a:t>
            </a:r>
            <a:r>
              <a:rPr dirty="0" sz="1450" spc="-5">
                <a:latin typeface="Times New Roman"/>
                <a:cs typeface="Times New Roman"/>
              </a:rPr>
              <a:t>you  </a:t>
            </a:r>
            <a:r>
              <a:rPr dirty="0" sz="1450" spc="-10">
                <a:latin typeface="Times New Roman"/>
                <a:cs typeface="Times New Roman"/>
              </a:rPr>
              <a:t>to remember that for me the situation was </a:t>
            </a:r>
            <a:r>
              <a:rPr dirty="0" sz="1450" spc="-5">
                <a:latin typeface="Times New Roman"/>
                <a:cs typeface="Times New Roman"/>
              </a:rPr>
              <a:t>a </a:t>
            </a:r>
            <a:r>
              <a:rPr dirty="0" sz="1450" spc="-10">
                <a:latin typeface="Times New Roman"/>
                <a:cs typeface="Times New Roman"/>
              </a:rPr>
              <a:t>new one, and </a:t>
            </a:r>
            <a:r>
              <a:rPr dirty="0" sz="1450" spc="-5">
                <a:latin typeface="Times New Roman"/>
                <a:cs typeface="Times New Roman"/>
              </a:rPr>
              <a:t>I </a:t>
            </a:r>
            <a:r>
              <a:rPr dirty="0" sz="1450" spc="-10">
                <a:latin typeface="Times New Roman"/>
                <a:cs typeface="Times New Roman"/>
              </a:rPr>
              <a:t>was entirely  unacquainted with the etiquette in use. </a:t>
            </a:r>
            <a:r>
              <a:rPr dirty="0" sz="1450" spc="-5">
                <a:latin typeface="Times New Roman"/>
                <a:cs typeface="Times New Roman"/>
              </a:rPr>
              <a:t>I </a:t>
            </a:r>
            <a:r>
              <a:rPr dirty="0" sz="1450" spc="-10">
                <a:latin typeface="Times New Roman"/>
                <a:cs typeface="Times New Roman"/>
              </a:rPr>
              <a:t>believe without vanity that </a:t>
            </a:r>
            <a:r>
              <a:rPr dirty="0" sz="1450" spc="-5">
                <a:latin typeface="Times New Roman"/>
                <a:cs typeface="Times New Roman"/>
              </a:rPr>
              <a:t>I </a:t>
            </a:r>
            <a:r>
              <a:rPr dirty="0" sz="1450" spc="-10">
                <a:latin typeface="Times New Roman"/>
                <a:cs typeface="Times New Roman"/>
              </a:rPr>
              <a:t>could  have married </a:t>
            </a:r>
            <a:r>
              <a:rPr dirty="0" sz="1450" spc="-5">
                <a:latin typeface="Times New Roman"/>
                <a:cs typeface="Times New Roman"/>
              </a:rPr>
              <a:t>or </a:t>
            </a:r>
            <a:r>
              <a:rPr dirty="0" sz="1450" spc="-10">
                <a:latin typeface="Times New Roman"/>
                <a:cs typeface="Times New Roman"/>
              </a:rPr>
              <a:t>baptized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very acceptable manner; </a:t>
            </a:r>
            <a:r>
              <a:rPr dirty="0" sz="1450" spc="-5">
                <a:latin typeface="Times New Roman"/>
                <a:cs typeface="Times New Roman"/>
              </a:rPr>
              <a:t>but </a:t>
            </a:r>
            <a:r>
              <a:rPr dirty="0" sz="1450" spc="-10">
                <a:latin typeface="Times New Roman"/>
                <a:cs typeface="Times New Roman"/>
              </a:rPr>
              <a:t>every man has  his own aptitudes, and this sort </a:t>
            </a:r>
            <a:r>
              <a:rPr dirty="0" sz="1450" spc="-5">
                <a:latin typeface="Times New Roman"/>
                <a:cs typeface="Times New Roman"/>
              </a:rPr>
              <a:t>of </a:t>
            </a:r>
            <a:r>
              <a:rPr dirty="0" sz="1450" spc="-15">
                <a:latin typeface="Times New Roman"/>
                <a:cs typeface="Times New Roman"/>
              </a:rPr>
              <a:t>bargain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among the list </a:t>
            </a:r>
            <a:r>
              <a:rPr dirty="0" sz="1450" spc="-5">
                <a:latin typeface="Times New Roman"/>
                <a:cs typeface="Times New Roman"/>
              </a:rPr>
              <a:t>of </a:t>
            </a:r>
            <a:r>
              <a:rPr dirty="0" sz="1450" spc="-10">
                <a:latin typeface="Times New Roman"/>
                <a:cs typeface="Times New Roman"/>
              </a:rPr>
              <a:t>my  accomplishments."</a:t>
            </a:r>
            <a:endParaRPr sz="1450">
              <a:latin typeface="Times New Roman"/>
              <a:cs typeface="Times New Roman"/>
            </a:endParaRPr>
          </a:p>
          <a:p>
            <a:pPr algn="just" marL="12700" marR="5715">
              <a:lnSpc>
                <a:spcPts val="1730"/>
              </a:lnSpc>
              <a:spcBef>
                <a:spcPts val="844"/>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wish to flatter </a:t>
            </a:r>
            <a:r>
              <a:rPr dirty="0" sz="1450" spc="-5">
                <a:latin typeface="Times New Roman"/>
                <a:cs typeface="Times New Roman"/>
              </a:rPr>
              <a:t>you," </a:t>
            </a:r>
            <a:r>
              <a:rPr dirty="0" sz="1450" spc="-10">
                <a:latin typeface="Times New Roman"/>
                <a:cs typeface="Times New Roman"/>
              </a:rPr>
              <a:t>replied </a:t>
            </a:r>
            <a:r>
              <a:rPr dirty="0" sz="1450" spc="-25">
                <a:latin typeface="Times New Roman"/>
                <a:cs typeface="Times New Roman"/>
              </a:rPr>
              <a:t>Vandeleur; </a:t>
            </a:r>
            <a:r>
              <a:rPr dirty="0" sz="1450" spc="-10">
                <a:latin typeface="Times New Roman"/>
                <a:cs typeface="Times New Roman"/>
              </a:rPr>
              <a:t>"but </a:t>
            </a:r>
            <a:r>
              <a:rPr dirty="0" sz="1450" spc="-5">
                <a:latin typeface="Times New Roman"/>
                <a:cs typeface="Times New Roman"/>
              </a:rPr>
              <a:t>upon </a:t>
            </a:r>
            <a:r>
              <a:rPr dirty="0" sz="1450" spc="-10">
                <a:latin typeface="Times New Roman"/>
                <a:cs typeface="Times New Roman"/>
              </a:rPr>
              <a:t>my word, </a:t>
            </a:r>
            <a:r>
              <a:rPr dirty="0" sz="1450" spc="-5">
                <a:latin typeface="Times New Roman"/>
                <a:cs typeface="Times New Roman"/>
              </a:rPr>
              <a:t>you </a:t>
            </a:r>
            <a:r>
              <a:rPr dirty="0" sz="1450" spc="-10">
                <a:latin typeface="Times New Roman"/>
                <a:cs typeface="Times New Roman"/>
              </a:rPr>
              <a:t>have  an unusual disposition for </a:t>
            </a:r>
            <a:r>
              <a:rPr dirty="0" sz="1450" spc="-5">
                <a:latin typeface="Times New Roman"/>
                <a:cs typeface="Times New Roman"/>
              </a:rPr>
              <a:t>a </a:t>
            </a:r>
            <a:r>
              <a:rPr dirty="0" sz="1450" spc="-10">
                <a:latin typeface="Times New Roman"/>
                <a:cs typeface="Times New Roman"/>
              </a:rPr>
              <a:t>life </a:t>
            </a:r>
            <a:r>
              <a:rPr dirty="0" sz="1450" spc="-5">
                <a:latin typeface="Times New Roman"/>
                <a:cs typeface="Times New Roman"/>
              </a:rPr>
              <a:t>of </a:t>
            </a:r>
            <a:r>
              <a:rPr dirty="0" sz="1450" spc="-10">
                <a:latin typeface="Times New Roman"/>
                <a:cs typeface="Times New Roman"/>
              </a:rPr>
              <a:t>crime. </a:t>
            </a:r>
            <a:r>
              <a:rPr dirty="0" sz="1450" spc="-60">
                <a:latin typeface="Times New Roman"/>
                <a:cs typeface="Times New Roman"/>
              </a:rPr>
              <a:t>You </a:t>
            </a:r>
            <a:r>
              <a:rPr dirty="0" sz="1450" spc="-10">
                <a:latin typeface="Times New Roman"/>
                <a:cs typeface="Times New Roman"/>
              </a:rPr>
              <a:t>have more accomplishments  than </a:t>
            </a:r>
            <a:r>
              <a:rPr dirty="0" sz="1450" spc="-5">
                <a:latin typeface="Times New Roman"/>
                <a:cs typeface="Times New Roman"/>
              </a:rPr>
              <a:t>you </a:t>
            </a:r>
            <a:r>
              <a:rPr dirty="0" sz="1450" spc="-10">
                <a:latin typeface="Times New Roman"/>
                <a:cs typeface="Times New Roman"/>
              </a:rPr>
              <a:t>imagine; and though </a:t>
            </a:r>
            <a:r>
              <a:rPr dirty="0" sz="1450" spc="-5">
                <a:latin typeface="Times New Roman"/>
                <a:cs typeface="Times New Roman"/>
              </a:rPr>
              <a:t>I </a:t>
            </a:r>
            <a:r>
              <a:rPr dirty="0" sz="1450" spc="-10">
                <a:latin typeface="Times New Roman"/>
                <a:cs typeface="Times New Roman"/>
              </a:rPr>
              <a:t>have encountered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rogues in  different quarters </a:t>
            </a:r>
            <a:r>
              <a:rPr dirty="0" sz="1450" spc="-5">
                <a:latin typeface="Times New Roman"/>
                <a:cs typeface="Times New Roman"/>
              </a:rPr>
              <a:t>of </a:t>
            </a:r>
            <a:r>
              <a:rPr dirty="0" sz="1450" spc="-10">
                <a:latin typeface="Times New Roman"/>
                <a:cs typeface="Times New Roman"/>
              </a:rPr>
              <a:t>the world, </a:t>
            </a:r>
            <a:r>
              <a:rPr dirty="0" sz="1450" spc="-5">
                <a:latin typeface="Times New Roman"/>
                <a:cs typeface="Times New Roman"/>
              </a:rPr>
              <a:t>I </a:t>
            </a:r>
            <a:r>
              <a:rPr dirty="0" sz="1450" spc="-10">
                <a:latin typeface="Times New Roman"/>
                <a:cs typeface="Times New Roman"/>
              </a:rPr>
              <a:t>never met with </a:t>
            </a:r>
            <a:r>
              <a:rPr dirty="0" sz="1450" spc="-5">
                <a:latin typeface="Times New Roman"/>
                <a:cs typeface="Times New Roman"/>
              </a:rPr>
              <a:t>one </a:t>
            </a:r>
            <a:r>
              <a:rPr dirty="0" sz="1450" spc="-10">
                <a:latin typeface="Times New Roman"/>
                <a:cs typeface="Times New Roman"/>
              </a:rPr>
              <a:t>so unblushing as yourself.  Cheer </a:t>
            </a:r>
            <a:r>
              <a:rPr dirty="0" sz="1450" spc="-5">
                <a:latin typeface="Times New Roman"/>
                <a:cs typeface="Times New Roman"/>
              </a:rPr>
              <a:t>up, </a:t>
            </a:r>
            <a:r>
              <a:rPr dirty="0" sz="1450" spc="-35">
                <a:latin typeface="Times New Roman"/>
                <a:cs typeface="Times New Roman"/>
              </a:rPr>
              <a:t>Mr. </a:t>
            </a:r>
            <a:r>
              <a:rPr dirty="0" sz="1450" spc="-10">
                <a:latin typeface="Times New Roman"/>
                <a:cs typeface="Times New Roman"/>
              </a:rPr>
              <a:t>Rolles, </a:t>
            </a:r>
            <a:r>
              <a:rPr dirty="0" sz="1450" spc="-5">
                <a:latin typeface="Times New Roman"/>
                <a:cs typeface="Times New Roman"/>
              </a:rPr>
              <a:t>you </a:t>
            </a:r>
            <a:r>
              <a:rPr dirty="0" sz="1450" spc="-10">
                <a:latin typeface="Times New Roman"/>
                <a:cs typeface="Times New Roman"/>
              </a:rPr>
              <a:t>are in the right profession at last! As for helping  </a:t>
            </a:r>
            <a:r>
              <a:rPr dirty="0" sz="1450" spc="-5">
                <a:latin typeface="Times New Roman"/>
                <a:cs typeface="Times New Roman"/>
              </a:rPr>
              <a:t>you, you </a:t>
            </a:r>
            <a:r>
              <a:rPr dirty="0" sz="1450" spc="-10">
                <a:latin typeface="Times New Roman"/>
                <a:cs typeface="Times New Roman"/>
              </a:rPr>
              <a:t>may command me as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I </a:t>
            </a:r>
            <a:r>
              <a:rPr dirty="0" sz="1450" spc="-10">
                <a:latin typeface="Times New Roman"/>
                <a:cs typeface="Times New Roman"/>
              </a:rPr>
              <a:t>have only </a:t>
            </a:r>
            <a:r>
              <a:rPr dirty="0" sz="1450" spc="-5">
                <a:latin typeface="Times New Roman"/>
                <a:cs typeface="Times New Roman"/>
              </a:rPr>
              <a:t>a </a:t>
            </a:r>
            <a:r>
              <a:rPr dirty="0" sz="1450" spc="-10">
                <a:latin typeface="Times New Roman"/>
                <a:cs typeface="Times New Roman"/>
              </a:rPr>
              <a:t>day's business in  Edinburgh </a:t>
            </a:r>
            <a:r>
              <a:rPr dirty="0" sz="1450" spc="-5">
                <a:latin typeface="Times New Roman"/>
                <a:cs typeface="Times New Roman"/>
              </a:rPr>
              <a:t>on a </a:t>
            </a:r>
            <a:r>
              <a:rPr dirty="0" sz="1450" spc="-10">
                <a:latin typeface="Times New Roman"/>
                <a:cs typeface="Times New Roman"/>
              </a:rPr>
              <a:t>little matter for my brother; and once that is concluded, </a:t>
            </a:r>
            <a:r>
              <a:rPr dirty="0" sz="1450" spc="-5">
                <a:latin typeface="Times New Roman"/>
                <a:cs typeface="Times New Roman"/>
              </a:rPr>
              <a:t>I  </a:t>
            </a:r>
            <a:r>
              <a:rPr dirty="0" sz="1450" spc="-10">
                <a:latin typeface="Times New Roman"/>
                <a:cs typeface="Times New Roman"/>
              </a:rPr>
              <a:t>return to Paris, where </a:t>
            </a:r>
            <a:r>
              <a:rPr dirty="0" sz="1450" spc="-5">
                <a:latin typeface="Times New Roman"/>
                <a:cs typeface="Times New Roman"/>
              </a:rPr>
              <a:t>I </a:t>
            </a:r>
            <a:r>
              <a:rPr dirty="0" sz="1450" spc="-10">
                <a:latin typeface="Times New Roman"/>
                <a:cs typeface="Times New Roman"/>
              </a:rPr>
              <a:t>usually reside. If </a:t>
            </a:r>
            <a:r>
              <a:rPr dirty="0" sz="1450" spc="-5">
                <a:latin typeface="Times New Roman"/>
                <a:cs typeface="Times New Roman"/>
              </a:rPr>
              <a:t>you </a:t>
            </a:r>
            <a:r>
              <a:rPr dirty="0" sz="1450" spc="-10">
                <a:latin typeface="Times New Roman"/>
                <a:cs typeface="Times New Roman"/>
              </a:rPr>
              <a:t>please, </a:t>
            </a:r>
            <a:r>
              <a:rPr dirty="0" sz="1450" spc="-5">
                <a:latin typeface="Times New Roman"/>
                <a:cs typeface="Times New Roman"/>
              </a:rPr>
              <a:t>you </a:t>
            </a:r>
            <a:r>
              <a:rPr dirty="0" sz="1450" spc="-10">
                <a:latin typeface="Times New Roman"/>
                <a:cs typeface="Times New Roman"/>
              </a:rPr>
              <a:t>may accompany me  </a:t>
            </a:r>
            <a:r>
              <a:rPr dirty="0" sz="1450" spc="-20">
                <a:latin typeface="Times New Roman"/>
                <a:cs typeface="Times New Roman"/>
              </a:rPr>
              <a:t>thither. </a:t>
            </a:r>
            <a:r>
              <a:rPr dirty="0" sz="1450" spc="-10">
                <a:latin typeface="Times New Roman"/>
                <a:cs typeface="Times New Roman"/>
              </a:rPr>
              <a:t>And before the end </a:t>
            </a:r>
            <a:r>
              <a:rPr dirty="0" sz="1450" spc="-5">
                <a:latin typeface="Times New Roman"/>
                <a:cs typeface="Times New Roman"/>
              </a:rPr>
              <a:t>of a </a:t>
            </a:r>
            <a:r>
              <a:rPr dirty="0" sz="1450" spc="-10">
                <a:latin typeface="Times New Roman"/>
                <a:cs typeface="Times New Roman"/>
              </a:rPr>
              <a:t>month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shall have </a:t>
            </a:r>
            <a:r>
              <a:rPr dirty="0" sz="1450" spc="-5">
                <a:latin typeface="Times New Roman"/>
                <a:cs typeface="Times New Roman"/>
              </a:rPr>
              <a:t>brought your </a:t>
            </a:r>
            <a:r>
              <a:rPr dirty="0" sz="1450" spc="-10">
                <a:latin typeface="Times New Roman"/>
                <a:cs typeface="Times New Roman"/>
              </a:rPr>
              <a:t>little  business to </a:t>
            </a:r>
            <a:r>
              <a:rPr dirty="0" sz="1450" spc="-5">
                <a:latin typeface="Times New Roman"/>
                <a:cs typeface="Times New Roman"/>
              </a:rPr>
              <a:t>a </a:t>
            </a:r>
            <a:r>
              <a:rPr dirty="0" sz="1450" spc="-10">
                <a:latin typeface="Times New Roman"/>
                <a:cs typeface="Times New Roman"/>
              </a:rPr>
              <a:t>satisfactory</a:t>
            </a:r>
            <a:r>
              <a:rPr dirty="0" sz="1450" spc="5">
                <a:latin typeface="Times New Roman"/>
                <a:cs typeface="Times New Roman"/>
              </a:rPr>
              <a:t> </a:t>
            </a:r>
            <a:r>
              <a:rPr dirty="0" sz="1450" spc="-10">
                <a:latin typeface="Times New Roman"/>
                <a:cs typeface="Times New Roman"/>
              </a:rPr>
              <a:t>conclusion."</a:t>
            </a:r>
            <a:endParaRPr sz="1450">
              <a:latin typeface="Times New Roman"/>
              <a:cs typeface="Times New Roman"/>
            </a:endParaRPr>
          </a:p>
          <a:p>
            <a:pPr algn="just" marL="12700" marR="6985">
              <a:lnSpc>
                <a:spcPts val="1730"/>
              </a:lnSpc>
              <a:spcBef>
                <a:spcPts val="844"/>
              </a:spcBef>
            </a:pPr>
            <a:r>
              <a:rPr dirty="0" sz="1450" spc="-10">
                <a:latin typeface="Times New Roman"/>
                <a:cs typeface="Times New Roman"/>
              </a:rPr>
              <a:t>(At this point, contrary to all the canons </a:t>
            </a:r>
            <a:r>
              <a:rPr dirty="0" sz="1450" spc="-5">
                <a:latin typeface="Times New Roman"/>
                <a:cs typeface="Times New Roman"/>
              </a:rPr>
              <a:t>of </a:t>
            </a:r>
            <a:r>
              <a:rPr dirty="0" sz="1450" spc="-10">
                <a:latin typeface="Times New Roman"/>
                <a:cs typeface="Times New Roman"/>
              </a:rPr>
              <a:t>his art, </a:t>
            </a:r>
            <a:r>
              <a:rPr dirty="0" sz="1450" spc="-5">
                <a:latin typeface="Times New Roman"/>
                <a:cs typeface="Times New Roman"/>
              </a:rPr>
              <a:t>our </a:t>
            </a:r>
            <a:r>
              <a:rPr dirty="0" sz="1450" spc="-10">
                <a:latin typeface="Times New Roman"/>
                <a:cs typeface="Times New Roman"/>
              </a:rPr>
              <a:t>Arabian author breaks  </a:t>
            </a:r>
            <a:r>
              <a:rPr dirty="0" sz="1450" spc="-15">
                <a:latin typeface="Times New Roman"/>
                <a:cs typeface="Times New Roman"/>
              </a:rPr>
              <a:t>off </a:t>
            </a:r>
            <a:r>
              <a:rPr dirty="0" sz="1450" spc="-10">
                <a:latin typeface="Times New Roman"/>
                <a:cs typeface="Times New Roman"/>
              </a:rPr>
              <a:t>the </a:t>
            </a:r>
            <a:r>
              <a:rPr dirty="0" sz="1450" spc="-35">
                <a:latin typeface="Times New Roman"/>
                <a:cs typeface="Times New Roman"/>
              </a:rPr>
              <a:t>STORY </a:t>
            </a:r>
            <a:r>
              <a:rPr dirty="0" sz="1450" spc="-10">
                <a:latin typeface="Times New Roman"/>
                <a:cs typeface="Times New Roman"/>
              </a:rPr>
              <a:t>OF THE </a:t>
            </a:r>
            <a:r>
              <a:rPr dirty="0" sz="1450" spc="-15">
                <a:latin typeface="Times New Roman"/>
                <a:cs typeface="Times New Roman"/>
              </a:rPr>
              <a:t>YOUNG MAN </a:t>
            </a:r>
            <a:r>
              <a:rPr dirty="0" sz="1450" spc="-10">
                <a:latin typeface="Times New Roman"/>
                <a:cs typeface="Times New Roman"/>
              </a:rPr>
              <a:t>IN </a:t>
            </a:r>
            <a:r>
              <a:rPr dirty="0" sz="1450" spc="-50">
                <a:latin typeface="Times New Roman"/>
                <a:cs typeface="Times New Roman"/>
              </a:rPr>
              <a:t>HOLY </a:t>
            </a:r>
            <a:r>
              <a:rPr dirty="0" sz="1450" spc="-10">
                <a:latin typeface="Times New Roman"/>
                <a:cs typeface="Times New Roman"/>
              </a:rPr>
              <a:t>ORDERS. </a:t>
            </a:r>
            <a:r>
              <a:rPr dirty="0" sz="1450" spc="-5">
                <a:latin typeface="Times New Roman"/>
                <a:cs typeface="Times New Roman"/>
              </a:rPr>
              <a:t>I </a:t>
            </a:r>
            <a:r>
              <a:rPr dirty="0" sz="1450" spc="-10">
                <a:latin typeface="Times New Roman"/>
                <a:cs typeface="Times New Roman"/>
              </a:rPr>
              <a:t>regret and  condemn such practices; </a:t>
            </a:r>
            <a:r>
              <a:rPr dirty="0" sz="1450" spc="-5">
                <a:latin typeface="Times New Roman"/>
                <a:cs typeface="Times New Roman"/>
              </a:rPr>
              <a:t>but I </a:t>
            </a:r>
            <a:r>
              <a:rPr dirty="0" sz="1450" spc="-10">
                <a:latin typeface="Times New Roman"/>
                <a:cs typeface="Times New Roman"/>
              </a:rPr>
              <a:t>must follow my original, and refer the reader for  the conclusion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Rolles' adventures to the next number </a:t>
            </a:r>
            <a:r>
              <a:rPr dirty="0" sz="1450" spc="-5">
                <a:latin typeface="Times New Roman"/>
                <a:cs typeface="Times New Roman"/>
              </a:rPr>
              <a:t>of </a:t>
            </a:r>
            <a:r>
              <a:rPr dirty="0" sz="1450" spc="-10">
                <a:latin typeface="Times New Roman"/>
                <a:cs typeface="Times New Roman"/>
              </a:rPr>
              <a:t>the cycle, the  </a:t>
            </a:r>
            <a:r>
              <a:rPr dirty="0" sz="1450" spc="-35">
                <a:latin typeface="Times New Roman"/>
                <a:cs typeface="Times New Roman"/>
              </a:rPr>
              <a:t>STORY </a:t>
            </a:r>
            <a:r>
              <a:rPr dirty="0" sz="1450" spc="-10">
                <a:latin typeface="Times New Roman"/>
                <a:cs typeface="Times New Roman"/>
              </a:rPr>
              <a:t>OF THE </a:t>
            </a:r>
            <a:r>
              <a:rPr dirty="0" sz="1450" spc="-15">
                <a:latin typeface="Times New Roman"/>
                <a:cs typeface="Times New Roman"/>
              </a:rPr>
              <a:t>HOUSE </a:t>
            </a:r>
            <a:r>
              <a:rPr dirty="0" sz="1450" spc="-10">
                <a:latin typeface="Times New Roman"/>
                <a:cs typeface="Times New Roman"/>
              </a:rPr>
              <a:t>WITH THE </a:t>
            </a:r>
            <a:r>
              <a:rPr dirty="0" sz="1450" spc="-15">
                <a:latin typeface="Times New Roman"/>
                <a:cs typeface="Times New Roman"/>
              </a:rPr>
              <a:t>GREEN</a:t>
            </a:r>
            <a:r>
              <a:rPr dirty="0" sz="1450" spc="-5">
                <a:latin typeface="Times New Roman"/>
                <a:cs typeface="Times New Roman"/>
              </a:rPr>
              <a:t> </a:t>
            </a:r>
            <a:r>
              <a:rPr dirty="0" sz="1450" spc="-10">
                <a:latin typeface="Times New Roman"/>
                <a:cs typeface="Times New Roman"/>
              </a:rPr>
              <a:t>BLINDS.)</a:t>
            </a:r>
            <a:endParaRPr sz="1450">
              <a:latin typeface="Times New Roman"/>
              <a:cs typeface="Times New Roman"/>
            </a:endParaRPr>
          </a:p>
        </p:txBody>
      </p:sp>
      <p:sp>
        <p:nvSpPr>
          <p:cNvPr id="3" name="object 3"/>
          <p:cNvSpPr txBox="1"/>
          <p:nvPr/>
        </p:nvSpPr>
        <p:spPr>
          <a:xfrm>
            <a:off x="876300" y="7624437"/>
            <a:ext cx="5805805" cy="2385695"/>
          </a:xfrm>
          <a:prstGeom prst="rect">
            <a:avLst/>
          </a:prstGeom>
        </p:spPr>
        <p:txBody>
          <a:bodyPr wrap="square" lIns="0" tIns="11430" rIns="0" bIns="0" rtlCol="0" vert="horz">
            <a:spAutoFit/>
          </a:bodyPr>
          <a:lstStyle/>
          <a:p>
            <a:pPr algn="ctr" marL="1270">
              <a:lnSpc>
                <a:spcPct val="100000"/>
              </a:lnSpc>
              <a:spcBef>
                <a:spcPts val="90"/>
              </a:spcBef>
            </a:pPr>
            <a:r>
              <a:rPr dirty="0" sz="1450" spc="-30" b="1">
                <a:latin typeface="Times New Roman"/>
                <a:cs typeface="Times New Roman"/>
              </a:rPr>
              <a:t>STORY </a:t>
            </a:r>
            <a:r>
              <a:rPr dirty="0" sz="1450" spc="-10" b="1">
                <a:latin typeface="Times New Roman"/>
                <a:cs typeface="Times New Roman"/>
              </a:rPr>
              <a:t>OF THE </a:t>
            </a:r>
            <a:r>
              <a:rPr dirty="0" sz="1450" spc="-15" b="1">
                <a:latin typeface="Times New Roman"/>
                <a:cs typeface="Times New Roman"/>
              </a:rPr>
              <a:t>HOUSE </a:t>
            </a:r>
            <a:r>
              <a:rPr dirty="0" sz="1450" spc="-10" b="1">
                <a:latin typeface="Times New Roman"/>
                <a:cs typeface="Times New Roman"/>
              </a:rPr>
              <a:t>WITH THE </a:t>
            </a:r>
            <a:r>
              <a:rPr dirty="0" sz="1450" spc="-15" b="1">
                <a:latin typeface="Times New Roman"/>
                <a:cs typeface="Times New Roman"/>
              </a:rPr>
              <a:t>GREEN</a:t>
            </a:r>
            <a:r>
              <a:rPr dirty="0" sz="1450" spc="-70" b="1">
                <a:latin typeface="Times New Roman"/>
                <a:cs typeface="Times New Roman"/>
              </a:rPr>
              <a:t> </a:t>
            </a:r>
            <a:r>
              <a:rPr dirty="0" sz="1450" spc="-10" b="1">
                <a:latin typeface="Times New Roman"/>
                <a:cs typeface="Times New Roman"/>
              </a:rPr>
              <a:t>BLINDS</a:t>
            </a:r>
            <a:endParaRPr sz="1450">
              <a:latin typeface="Times New Roman"/>
              <a:cs typeface="Times New Roman"/>
            </a:endParaRPr>
          </a:p>
          <a:p>
            <a:pPr>
              <a:lnSpc>
                <a:spcPct val="100000"/>
              </a:lnSpc>
            </a:pPr>
            <a:endParaRPr sz="1600">
              <a:latin typeface="Times New Roman"/>
              <a:cs typeface="Times New Roman"/>
            </a:endParaRPr>
          </a:p>
          <a:p>
            <a:pPr algn="just" marL="12700" marR="5080">
              <a:lnSpc>
                <a:spcPts val="1730"/>
              </a:lnSpc>
              <a:spcBef>
                <a:spcPts val="1240"/>
              </a:spcBef>
            </a:pPr>
            <a:r>
              <a:rPr dirty="0" sz="1450" spc="-10">
                <a:latin typeface="Times New Roman"/>
                <a:cs typeface="Times New Roman"/>
              </a:rPr>
              <a:t>Francis </a:t>
            </a:r>
            <a:r>
              <a:rPr dirty="0" sz="1450" spc="-15">
                <a:latin typeface="Times New Roman"/>
                <a:cs typeface="Times New Roman"/>
              </a:rPr>
              <a:t>Scrymgeour, </a:t>
            </a:r>
            <a:r>
              <a:rPr dirty="0" sz="1450" spc="-5">
                <a:latin typeface="Times New Roman"/>
                <a:cs typeface="Times New Roman"/>
              </a:rPr>
              <a:t>a </a:t>
            </a:r>
            <a:r>
              <a:rPr dirty="0" sz="1450" spc="-10">
                <a:latin typeface="Times New Roman"/>
                <a:cs typeface="Times New Roman"/>
              </a:rPr>
              <a:t>clerk in the Bank </a:t>
            </a:r>
            <a:r>
              <a:rPr dirty="0" sz="1450" spc="-5">
                <a:latin typeface="Times New Roman"/>
                <a:cs typeface="Times New Roman"/>
              </a:rPr>
              <a:t>of </a:t>
            </a:r>
            <a:r>
              <a:rPr dirty="0" sz="1450" spc="-10">
                <a:latin typeface="Times New Roman"/>
                <a:cs typeface="Times New Roman"/>
              </a:rPr>
              <a:t>Scotland at Edinburgh, had  attained the age </a:t>
            </a:r>
            <a:r>
              <a:rPr dirty="0" sz="1450" spc="-5">
                <a:latin typeface="Times New Roman"/>
                <a:cs typeface="Times New Roman"/>
              </a:rPr>
              <a:t>of </a:t>
            </a:r>
            <a:r>
              <a:rPr dirty="0" sz="1450" spc="-10">
                <a:latin typeface="Times New Roman"/>
                <a:cs typeface="Times New Roman"/>
              </a:rPr>
              <a:t>twenty-five in </a:t>
            </a:r>
            <a:r>
              <a:rPr dirty="0" sz="1450" spc="-5">
                <a:latin typeface="Times New Roman"/>
                <a:cs typeface="Times New Roman"/>
              </a:rPr>
              <a:t>a </a:t>
            </a:r>
            <a:r>
              <a:rPr dirty="0" sz="1450" spc="-10">
                <a:latin typeface="Times New Roman"/>
                <a:cs typeface="Times New Roman"/>
              </a:rPr>
              <a:t>sphere </a:t>
            </a:r>
            <a:r>
              <a:rPr dirty="0" sz="1450" spc="-5">
                <a:latin typeface="Times New Roman"/>
                <a:cs typeface="Times New Roman"/>
              </a:rPr>
              <a:t>of </a:t>
            </a:r>
            <a:r>
              <a:rPr dirty="0" sz="1450" spc="-10">
                <a:latin typeface="Times New Roman"/>
                <a:cs typeface="Times New Roman"/>
              </a:rPr>
              <a:t>quiet, creditable, and domestic  life. His mother died while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young; but </a:t>
            </a:r>
            <a:r>
              <a:rPr dirty="0" sz="1450" spc="-10">
                <a:latin typeface="Times New Roman"/>
                <a:cs typeface="Times New Roman"/>
              </a:rPr>
              <a:t>his </a:t>
            </a:r>
            <a:r>
              <a:rPr dirty="0" sz="1450" spc="-15">
                <a:latin typeface="Times New Roman"/>
                <a:cs typeface="Times New Roman"/>
              </a:rPr>
              <a:t>father,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sense and  </a:t>
            </a:r>
            <a:r>
              <a:rPr dirty="0" sz="1450" spc="-20">
                <a:latin typeface="Times New Roman"/>
                <a:cs typeface="Times New Roman"/>
              </a:rPr>
              <a:t>probity, </a:t>
            </a:r>
            <a:r>
              <a:rPr dirty="0" sz="1450" spc="-10">
                <a:latin typeface="Times New Roman"/>
                <a:cs typeface="Times New Roman"/>
              </a:rPr>
              <a:t>had given him an excellent education at school, and </a:t>
            </a:r>
            <a:r>
              <a:rPr dirty="0" sz="1450" spc="-5">
                <a:latin typeface="Times New Roman"/>
                <a:cs typeface="Times New Roman"/>
              </a:rPr>
              <a:t>brought </a:t>
            </a:r>
            <a:r>
              <a:rPr dirty="0" sz="1450" spc="-10">
                <a:latin typeface="Times New Roman"/>
                <a:cs typeface="Times New Roman"/>
              </a:rPr>
              <a:t>him </a:t>
            </a:r>
            <a:r>
              <a:rPr dirty="0" sz="1450" spc="-5">
                <a:latin typeface="Times New Roman"/>
                <a:cs typeface="Times New Roman"/>
              </a:rPr>
              <a:t>up </a:t>
            </a:r>
            <a:r>
              <a:rPr dirty="0" sz="1450" spc="-10">
                <a:latin typeface="Times New Roman"/>
                <a:cs typeface="Times New Roman"/>
              </a:rPr>
              <a:t>at  home to orderly and frugal habits. Francis, who was </a:t>
            </a:r>
            <a:r>
              <a:rPr dirty="0" sz="1450" spc="-5">
                <a:latin typeface="Times New Roman"/>
                <a:cs typeface="Times New Roman"/>
              </a:rPr>
              <a:t>of a </a:t>
            </a:r>
            <a:r>
              <a:rPr dirty="0" sz="1450" spc="-10">
                <a:latin typeface="Times New Roman"/>
                <a:cs typeface="Times New Roman"/>
              </a:rPr>
              <a:t>docile and  affectionate disposition, profited </a:t>
            </a:r>
            <a:r>
              <a:rPr dirty="0" sz="1450" spc="-5">
                <a:latin typeface="Times New Roman"/>
                <a:cs typeface="Times New Roman"/>
              </a:rPr>
              <a:t>by </a:t>
            </a:r>
            <a:r>
              <a:rPr dirty="0" sz="1450" spc="-10">
                <a:latin typeface="Times New Roman"/>
                <a:cs typeface="Times New Roman"/>
              </a:rPr>
              <a:t>these advantages with zeal, and devoted  himself heart and soul to his employment. A walk </a:t>
            </a:r>
            <a:r>
              <a:rPr dirty="0" sz="1450" spc="-5">
                <a:latin typeface="Times New Roman"/>
                <a:cs typeface="Times New Roman"/>
              </a:rPr>
              <a:t>upon </a:t>
            </a:r>
            <a:r>
              <a:rPr dirty="0" sz="1450" spc="-10">
                <a:latin typeface="Times New Roman"/>
                <a:cs typeface="Times New Roman"/>
              </a:rPr>
              <a:t>Saturday afternoon, an  occasional</a:t>
            </a:r>
            <a:r>
              <a:rPr dirty="0" sz="1450" spc="60">
                <a:latin typeface="Times New Roman"/>
                <a:cs typeface="Times New Roman"/>
              </a:rPr>
              <a:t> </a:t>
            </a:r>
            <a:r>
              <a:rPr dirty="0" sz="1450" spc="-10">
                <a:latin typeface="Times New Roman"/>
                <a:cs typeface="Times New Roman"/>
              </a:rPr>
              <a:t>dinner</a:t>
            </a:r>
            <a:r>
              <a:rPr dirty="0" sz="1450" spc="60">
                <a:latin typeface="Times New Roman"/>
                <a:cs typeface="Times New Roman"/>
              </a:rPr>
              <a:t> </a:t>
            </a:r>
            <a:r>
              <a:rPr dirty="0" sz="1450" spc="-10">
                <a:latin typeface="Times New Roman"/>
                <a:cs typeface="Times New Roman"/>
              </a:rPr>
              <a:t>with</a:t>
            </a:r>
            <a:r>
              <a:rPr dirty="0" sz="1450" spc="65">
                <a:latin typeface="Times New Roman"/>
                <a:cs typeface="Times New Roman"/>
              </a:rPr>
              <a:t> </a:t>
            </a:r>
            <a:r>
              <a:rPr dirty="0" sz="1450" spc="-10">
                <a:latin typeface="Times New Roman"/>
                <a:cs typeface="Times New Roman"/>
              </a:rPr>
              <a:t>members</a:t>
            </a:r>
            <a:r>
              <a:rPr dirty="0" sz="1450" spc="60">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his</a:t>
            </a:r>
            <a:r>
              <a:rPr dirty="0" sz="1450" spc="65">
                <a:latin typeface="Times New Roman"/>
                <a:cs typeface="Times New Roman"/>
              </a:rPr>
              <a:t> </a:t>
            </a:r>
            <a:r>
              <a:rPr dirty="0" sz="1450" spc="-25">
                <a:latin typeface="Times New Roman"/>
                <a:cs typeface="Times New Roman"/>
              </a:rPr>
              <a:t>family,</a:t>
            </a:r>
            <a:r>
              <a:rPr dirty="0" sz="1450" spc="60">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5">
                <a:latin typeface="Times New Roman"/>
                <a:cs typeface="Times New Roman"/>
              </a:rPr>
              <a:t>a</a:t>
            </a:r>
            <a:r>
              <a:rPr dirty="0" sz="1450" spc="65">
                <a:latin typeface="Times New Roman"/>
                <a:cs typeface="Times New Roman"/>
              </a:rPr>
              <a:t> </a:t>
            </a:r>
            <a:r>
              <a:rPr dirty="0" sz="1450" spc="-10">
                <a:latin typeface="Times New Roman"/>
                <a:cs typeface="Times New Roman"/>
              </a:rPr>
              <a:t>yearly</a:t>
            </a:r>
            <a:r>
              <a:rPr dirty="0" sz="1450" spc="60">
                <a:latin typeface="Times New Roman"/>
                <a:cs typeface="Times New Roman"/>
              </a:rPr>
              <a:t> </a:t>
            </a:r>
            <a:r>
              <a:rPr dirty="0" sz="1450" spc="-5">
                <a:latin typeface="Times New Roman"/>
                <a:cs typeface="Times New Roman"/>
              </a:rPr>
              <a:t>tour</a:t>
            </a:r>
            <a:r>
              <a:rPr dirty="0" sz="1450" spc="65">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fortnight</a:t>
            </a:r>
            <a:endParaRPr sz="145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in the Highlands </a:t>
            </a:r>
            <a:r>
              <a:rPr dirty="0" sz="1450" spc="-5">
                <a:latin typeface="Times New Roman"/>
                <a:cs typeface="Times New Roman"/>
              </a:rPr>
              <a:t>or </a:t>
            </a:r>
            <a:r>
              <a:rPr dirty="0" sz="1450" spc="-10">
                <a:latin typeface="Times New Roman"/>
                <a:cs typeface="Times New Roman"/>
              </a:rPr>
              <a:t>even </a:t>
            </a:r>
            <a:r>
              <a:rPr dirty="0" sz="1450" spc="-5">
                <a:latin typeface="Times New Roman"/>
                <a:cs typeface="Times New Roman"/>
              </a:rPr>
              <a:t>on </a:t>
            </a:r>
            <a:r>
              <a:rPr dirty="0" sz="1450" spc="-10">
                <a:latin typeface="Times New Roman"/>
                <a:cs typeface="Times New Roman"/>
              </a:rPr>
              <a:t>the continent </a:t>
            </a:r>
            <a:r>
              <a:rPr dirty="0" sz="1450" spc="-5">
                <a:latin typeface="Times New Roman"/>
                <a:cs typeface="Times New Roman"/>
              </a:rPr>
              <a:t>of </a:t>
            </a:r>
            <a:r>
              <a:rPr dirty="0" sz="1450" spc="-10">
                <a:latin typeface="Times New Roman"/>
                <a:cs typeface="Times New Roman"/>
              </a:rPr>
              <a:t>Europe, were his principal  distractions, and, </a:t>
            </a:r>
            <a:r>
              <a:rPr dirty="0" sz="1450" spc="-5">
                <a:latin typeface="Times New Roman"/>
                <a:cs typeface="Times New Roman"/>
              </a:rPr>
              <a:t>he </a:t>
            </a:r>
            <a:r>
              <a:rPr dirty="0" sz="1450" spc="-10">
                <a:latin typeface="Times New Roman"/>
                <a:cs typeface="Times New Roman"/>
              </a:rPr>
              <a:t>grew rapidly in favour with his superiors, and enjoyed  already </a:t>
            </a:r>
            <a:r>
              <a:rPr dirty="0" sz="1450" spc="-5">
                <a:latin typeface="Times New Roman"/>
                <a:cs typeface="Times New Roman"/>
              </a:rPr>
              <a:t>a </a:t>
            </a:r>
            <a:r>
              <a:rPr dirty="0" sz="1450" spc="-10">
                <a:latin typeface="Times New Roman"/>
                <a:cs typeface="Times New Roman"/>
              </a:rPr>
              <a:t>salary </a:t>
            </a:r>
            <a:r>
              <a:rPr dirty="0" sz="1450" spc="-5">
                <a:latin typeface="Times New Roman"/>
                <a:cs typeface="Times New Roman"/>
              </a:rPr>
              <a:t>of </a:t>
            </a:r>
            <a:r>
              <a:rPr dirty="0" sz="1450" spc="-10">
                <a:latin typeface="Times New Roman"/>
                <a:cs typeface="Times New Roman"/>
              </a:rPr>
              <a:t>nearly two hundred </a:t>
            </a:r>
            <a:r>
              <a:rPr dirty="0" sz="1450" spc="-5">
                <a:latin typeface="Times New Roman"/>
                <a:cs typeface="Times New Roman"/>
              </a:rPr>
              <a:t>pounds a </a:t>
            </a:r>
            <a:r>
              <a:rPr dirty="0" sz="1450" spc="-20">
                <a:latin typeface="Times New Roman"/>
                <a:cs typeface="Times New Roman"/>
              </a:rPr>
              <a:t>year, </a:t>
            </a:r>
            <a:r>
              <a:rPr dirty="0" sz="1450" spc="-10">
                <a:latin typeface="Times New Roman"/>
                <a:cs typeface="Times New Roman"/>
              </a:rPr>
              <a:t>with the prospect </a:t>
            </a:r>
            <a:r>
              <a:rPr dirty="0" sz="1450" spc="-5">
                <a:latin typeface="Times New Roman"/>
                <a:cs typeface="Times New Roman"/>
              </a:rPr>
              <a:t>of </a:t>
            </a:r>
            <a:r>
              <a:rPr dirty="0" sz="1450" spc="-10">
                <a:latin typeface="Times New Roman"/>
                <a:cs typeface="Times New Roman"/>
              </a:rPr>
              <a:t>an  ultimate advance to almost </a:t>
            </a:r>
            <a:r>
              <a:rPr dirty="0" sz="1450" spc="-5">
                <a:latin typeface="Times New Roman"/>
                <a:cs typeface="Times New Roman"/>
              </a:rPr>
              <a:t>double </a:t>
            </a:r>
            <a:r>
              <a:rPr dirty="0" sz="1450" spc="-10">
                <a:latin typeface="Times New Roman"/>
                <a:cs typeface="Times New Roman"/>
              </a:rPr>
              <a:t>that amount. Few </a:t>
            </a:r>
            <a:r>
              <a:rPr dirty="0" sz="1450" spc="-5">
                <a:latin typeface="Times New Roman"/>
                <a:cs typeface="Times New Roman"/>
              </a:rPr>
              <a:t>young </a:t>
            </a:r>
            <a:r>
              <a:rPr dirty="0" sz="1450" spc="-10">
                <a:latin typeface="Times New Roman"/>
                <a:cs typeface="Times New Roman"/>
              </a:rPr>
              <a:t>men were more  contented, few more willing and laborious than Francis </a:t>
            </a:r>
            <a:r>
              <a:rPr dirty="0" sz="1450" spc="-15">
                <a:latin typeface="Times New Roman"/>
                <a:cs typeface="Times New Roman"/>
              </a:rPr>
              <a:t>Scrymgeour.  </a:t>
            </a:r>
            <a:r>
              <a:rPr dirty="0" sz="1450" spc="-10">
                <a:latin typeface="Times New Roman"/>
                <a:cs typeface="Times New Roman"/>
              </a:rPr>
              <a:t>Sometimes at night, when </a:t>
            </a:r>
            <a:r>
              <a:rPr dirty="0" sz="1450" spc="-5">
                <a:latin typeface="Times New Roman"/>
                <a:cs typeface="Times New Roman"/>
              </a:rPr>
              <a:t>he </a:t>
            </a:r>
            <a:r>
              <a:rPr dirty="0" sz="1450" spc="-10">
                <a:latin typeface="Times New Roman"/>
                <a:cs typeface="Times New Roman"/>
              </a:rPr>
              <a:t>had read the daily </a:t>
            </a:r>
            <a:r>
              <a:rPr dirty="0" sz="1450" spc="-20">
                <a:latin typeface="Times New Roman"/>
                <a:cs typeface="Times New Roman"/>
              </a:rPr>
              <a:t>paper, </a:t>
            </a:r>
            <a:r>
              <a:rPr dirty="0" sz="1450" spc="-5">
                <a:latin typeface="Times New Roman"/>
                <a:cs typeface="Times New Roman"/>
              </a:rPr>
              <a:t>he </a:t>
            </a:r>
            <a:r>
              <a:rPr dirty="0" sz="1450" spc="-10">
                <a:latin typeface="Times New Roman"/>
                <a:cs typeface="Times New Roman"/>
              </a:rPr>
              <a:t>would play </a:t>
            </a:r>
            <a:r>
              <a:rPr dirty="0" sz="1450" spc="-5">
                <a:latin typeface="Times New Roman"/>
                <a:cs typeface="Times New Roman"/>
              </a:rPr>
              <a:t>upon </a:t>
            </a:r>
            <a:r>
              <a:rPr dirty="0" sz="1450" spc="-10">
                <a:latin typeface="Times New Roman"/>
                <a:cs typeface="Times New Roman"/>
              </a:rPr>
              <a:t>the  flute to amuse his </a:t>
            </a:r>
            <a:r>
              <a:rPr dirty="0" sz="1450" spc="-15">
                <a:latin typeface="Times New Roman"/>
                <a:cs typeface="Times New Roman"/>
              </a:rPr>
              <a:t>father, </a:t>
            </a:r>
            <a:r>
              <a:rPr dirty="0" sz="1450" spc="-10">
                <a:latin typeface="Times New Roman"/>
                <a:cs typeface="Times New Roman"/>
              </a:rPr>
              <a:t>for whose qualities </a:t>
            </a:r>
            <a:r>
              <a:rPr dirty="0" sz="1450" spc="-5">
                <a:latin typeface="Times New Roman"/>
                <a:cs typeface="Times New Roman"/>
              </a:rPr>
              <a:t>he </a:t>
            </a:r>
            <a:r>
              <a:rPr dirty="0" sz="1450" spc="-10">
                <a:latin typeface="Times New Roman"/>
                <a:cs typeface="Times New Roman"/>
              </a:rPr>
              <a:t>entertained </a:t>
            </a:r>
            <a:r>
              <a:rPr dirty="0" sz="1450" spc="-5">
                <a:latin typeface="Times New Roman"/>
                <a:cs typeface="Times New Roman"/>
              </a:rPr>
              <a:t>a </a:t>
            </a:r>
            <a:r>
              <a:rPr dirty="0" sz="1450" spc="-10">
                <a:latin typeface="Times New Roman"/>
                <a:cs typeface="Times New Roman"/>
              </a:rPr>
              <a:t>great</a:t>
            </a:r>
            <a:r>
              <a:rPr dirty="0" sz="1450" spc="90">
                <a:latin typeface="Times New Roman"/>
                <a:cs typeface="Times New Roman"/>
              </a:rPr>
              <a:t> </a:t>
            </a:r>
            <a:r>
              <a:rPr dirty="0" sz="1450" spc="-10">
                <a:latin typeface="Times New Roman"/>
                <a:cs typeface="Times New Roman"/>
              </a:rPr>
              <a:t>respect.</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One day </a:t>
            </a:r>
            <a:r>
              <a:rPr dirty="0" sz="1450" spc="-5">
                <a:latin typeface="Times New Roman"/>
                <a:cs typeface="Times New Roman"/>
              </a:rPr>
              <a:t>he </a:t>
            </a:r>
            <a:r>
              <a:rPr dirty="0" sz="1450" spc="-10">
                <a:latin typeface="Times New Roman"/>
                <a:cs typeface="Times New Roman"/>
              </a:rPr>
              <a:t>received </a:t>
            </a:r>
            <a:r>
              <a:rPr dirty="0" sz="1450" spc="-5">
                <a:latin typeface="Times New Roman"/>
                <a:cs typeface="Times New Roman"/>
              </a:rPr>
              <a:t>a </a:t>
            </a:r>
            <a:r>
              <a:rPr dirty="0" sz="1450" spc="-10">
                <a:latin typeface="Times New Roman"/>
                <a:cs typeface="Times New Roman"/>
              </a:rPr>
              <a:t>note from </a:t>
            </a:r>
            <a:r>
              <a:rPr dirty="0" sz="1450" spc="-5">
                <a:latin typeface="Times New Roman"/>
                <a:cs typeface="Times New Roman"/>
              </a:rPr>
              <a:t>a </a:t>
            </a:r>
            <a:r>
              <a:rPr dirty="0" sz="1450" spc="-10">
                <a:latin typeface="Times New Roman"/>
                <a:cs typeface="Times New Roman"/>
              </a:rPr>
              <a:t>well-known firm </a:t>
            </a:r>
            <a:r>
              <a:rPr dirty="0" sz="1450" spc="-5">
                <a:latin typeface="Times New Roman"/>
                <a:cs typeface="Times New Roman"/>
              </a:rPr>
              <a:t>of </a:t>
            </a:r>
            <a:r>
              <a:rPr dirty="0" sz="1450" spc="-20">
                <a:latin typeface="Times New Roman"/>
                <a:cs typeface="Times New Roman"/>
              </a:rPr>
              <a:t>Writers </a:t>
            </a:r>
            <a:r>
              <a:rPr dirty="0" sz="1450" spc="-10">
                <a:latin typeface="Times New Roman"/>
                <a:cs typeface="Times New Roman"/>
              </a:rPr>
              <a:t>to the Signet,  requesting the favour </a:t>
            </a:r>
            <a:r>
              <a:rPr dirty="0" sz="1450" spc="-5">
                <a:latin typeface="Times New Roman"/>
                <a:cs typeface="Times New Roman"/>
              </a:rPr>
              <a:t>of </a:t>
            </a:r>
            <a:r>
              <a:rPr dirty="0" sz="1450" spc="-10">
                <a:latin typeface="Times New Roman"/>
                <a:cs typeface="Times New Roman"/>
              </a:rPr>
              <a:t>an immediate interview with him. The letter was  marked "Private and Confidential," and had been addressed to him at the bank,  instead </a:t>
            </a:r>
            <a:r>
              <a:rPr dirty="0" sz="1450" spc="-5">
                <a:latin typeface="Times New Roman"/>
                <a:cs typeface="Times New Roman"/>
              </a:rPr>
              <a:t>of </a:t>
            </a:r>
            <a:r>
              <a:rPr dirty="0" sz="1450" spc="-10">
                <a:latin typeface="Times New Roman"/>
                <a:cs typeface="Times New Roman"/>
              </a:rPr>
              <a:t>at home </a:t>
            </a:r>
            <a:r>
              <a:rPr dirty="0" sz="1450" spc="-5">
                <a:latin typeface="Times New Roman"/>
                <a:cs typeface="Times New Roman"/>
              </a:rPr>
              <a:t>- </a:t>
            </a:r>
            <a:r>
              <a:rPr dirty="0" sz="1450" spc="-10">
                <a:latin typeface="Times New Roman"/>
                <a:cs typeface="Times New Roman"/>
              </a:rPr>
              <a:t>two unusual circumstances which made him obey the  summons with the more </a:t>
            </a:r>
            <a:r>
              <a:rPr dirty="0" sz="1450" spc="-20">
                <a:latin typeface="Times New Roman"/>
                <a:cs typeface="Times New Roman"/>
              </a:rPr>
              <a:t>alacrity. </a:t>
            </a:r>
            <a:r>
              <a:rPr dirty="0" sz="1450" spc="-10">
                <a:latin typeface="Times New Roman"/>
                <a:cs typeface="Times New Roman"/>
              </a:rPr>
              <a:t>The senior member </a:t>
            </a:r>
            <a:r>
              <a:rPr dirty="0" sz="1450" spc="-5">
                <a:latin typeface="Times New Roman"/>
                <a:cs typeface="Times New Roman"/>
              </a:rPr>
              <a:t>of </a:t>
            </a:r>
            <a:r>
              <a:rPr dirty="0" sz="1450" spc="-10">
                <a:latin typeface="Times New Roman"/>
                <a:cs typeface="Times New Roman"/>
              </a:rPr>
              <a:t>the firm,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much austerity </a:t>
            </a:r>
            <a:r>
              <a:rPr dirty="0" sz="1450" spc="-5">
                <a:latin typeface="Times New Roman"/>
                <a:cs typeface="Times New Roman"/>
              </a:rPr>
              <a:t>of </a:t>
            </a:r>
            <a:r>
              <a:rPr dirty="0" sz="1450" spc="-15">
                <a:latin typeface="Times New Roman"/>
                <a:cs typeface="Times New Roman"/>
              </a:rPr>
              <a:t>manner, </a:t>
            </a:r>
            <a:r>
              <a:rPr dirty="0" sz="1450" spc="-10">
                <a:latin typeface="Times New Roman"/>
                <a:cs typeface="Times New Roman"/>
              </a:rPr>
              <a:t>made him gravely welcome, requested him to take </a:t>
            </a:r>
            <a:r>
              <a:rPr dirty="0" sz="1450" spc="-5">
                <a:latin typeface="Times New Roman"/>
                <a:cs typeface="Times New Roman"/>
              </a:rPr>
              <a:t>a  </a:t>
            </a:r>
            <a:r>
              <a:rPr dirty="0" sz="1450" spc="-10">
                <a:latin typeface="Times New Roman"/>
                <a:cs typeface="Times New Roman"/>
              </a:rPr>
              <a:t>seat, and proceeded to explain the matter in hand in the picked expressions </a:t>
            </a:r>
            <a:r>
              <a:rPr dirty="0" sz="1450" spc="-5">
                <a:latin typeface="Times New Roman"/>
                <a:cs typeface="Times New Roman"/>
              </a:rPr>
              <a:t>of  a </a:t>
            </a:r>
            <a:r>
              <a:rPr dirty="0" sz="1450" spc="-10">
                <a:latin typeface="Times New Roman"/>
                <a:cs typeface="Times New Roman"/>
              </a:rPr>
              <a:t>veteran man </a:t>
            </a:r>
            <a:r>
              <a:rPr dirty="0" sz="1450" spc="-5">
                <a:latin typeface="Times New Roman"/>
                <a:cs typeface="Times New Roman"/>
              </a:rPr>
              <a:t>of </a:t>
            </a:r>
            <a:r>
              <a:rPr dirty="0" sz="1450" spc="-10">
                <a:latin typeface="Times New Roman"/>
                <a:cs typeface="Times New Roman"/>
              </a:rPr>
              <a:t>business. A person, who must remain nameless, </a:t>
            </a:r>
            <a:r>
              <a:rPr dirty="0" sz="1450" spc="-5">
                <a:latin typeface="Times New Roman"/>
                <a:cs typeface="Times New Roman"/>
              </a:rPr>
              <a:t>but of </a:t>
            </a:r>
            <a:r>
              <a:rPr dirty="0" sz="1450" spc="-10">
                <a:latin typeface="Times New Roman"/>
                <a:cs typeface="Times New Roman"/>
              </a:rPr>
              <a:t>whom  the lawyer had every reason to think well </a:t>
            </a:r>
            <a:r>
              <a:rPr dirty="0" sz="1450" spc="-5">
                <a:latin typeface="Times New Roman"/>
                <a:cs typeface="Times New Roman"/>
              </a:rPr>
              <a:t>- a </a:t>
            </a:r>
            <a:r>
              <a:rPr dirty="0" sz="1450" spc="-10">
                <a:latin typeface="Times New Roman"/>
                <a:cs typeface="Times New Roman"/>
              </a:rPr>
              <a:t>man, in short, </a:t>
            </a:r>
            <a:r>
              <a:rPr dirty="0" sz="1450" spc="-5">
                <a:latin typeface="Times New Roman"/>
                <a:cs typeface="Times New Roman"/>
              </a:rPr>
              <a:t>of </a:t>
            </a:r>
            <a:r>
              <a:rPr dirty="0" sz="1450" spc="-10">
                <a:latin typeface="Times New Roman"/>
                <a:cs typeface="Times New Roman"/>
              </a:rPr>
              <a:t>some station in  the country </a:t>
            </a:r>
            <a:r>
              <a:rPr dirty="0" sz="1450" spc="-5">
                <a:latin typeface="Times New Roman"/>
                <a:cs typeface="Times New Roman"/>
              </a:rPr>
              <a:t>- </a:t>
            </a:r>
            <a:r>
              <a:rPr dirty="0" sz="1450" spc="-10">
                <a:latin typeface="Times New Roman"/>
                <a:cs typeface="Times New Roman"/>
              </a:rPr>
              <a:t>desired to make Francis an annual allowance </a:t>
            </a:r>
            <a:r>
              <a:rPr dirty="0" sz="1450" spc="-5">
                <a:latin typeface="Times New Roman"/>
                <a:cs typeface="Times New Roman"/>
              </a:rPr>
              <a:t>of </a:t>
            </a:r>
            <a:r>
              <a:rPr dirty="0" sz="1450" spc="-10">
                <a:latin typeface="Times New Roman"/>
                <a:cs typeface="Times New Roman"/>
              </a:rPr>
              <a:t>five hundred  </a:t>
            </a:r>
            <a:r>
              <a:rPr dirty="0" sz="1450" spc="-5">
                <a:latin typeface="Times New Roman"/>
                <a:cs typeface="Times New Roman"/>
              </a:rPr>
              <a:t>pounds. </a:t>
            </a:r>
            <a:r>
              <a:rPr dirty="0" sz="1450" spc="-10">
                <a:latin typeface="Times New Roman"/>
                <a:cs typeface="Times New Roman"/>
              </a:rPr>
              <a:t>The capital was to </a:t>
            </a:r>
            <a:r>
              <a:rPr dirty="0" sz="1450" spc="-5">
                <a:latin typeface="Times New Roman"/>
                <a:cs typeface="Times New Roman"/>
              </a:rPr>
              <a:t>be </a:t>
            </a:r>
            <a:r>
              <a:rPr dirty="0" sz="1450" spc="-10">
                <a:latin typeface="Times New Roman"/>
                <a:cs typeface="Times New Roman"/>
              </a:rPr>
              <a:t>placed under the control </a:t>
            </a:r>
            <a:r>
              <a:rPr dirty="0" sz="1450" spc="-5">
                <a:latin typeface="Times New Roman"/>
                <a:cs typeface="Times New Roman"/>
              </a:rPr>
              <a:t>of </a:t>
            </a:r>
            <a:r>
              <a:rPr dirty="0" sz="1450" spc="-10">
                <a:latin typeface="Times New Roman"/>
                <a:cs typeface="Times New Roman"/>
              </a:rPr>
              <a:t>the lawyer's firm and  two trustees who must also remain anonymous. There were conditions  annexed to this </a:t>
            </a:r>
            <a:r>
              <a:rPr dirty="0" sz="1450" spc="-20">
                <a:latin typeface="Times New Roman"/>
                <a:cs typeface="Times New Roman"/>
              </a:rPr>
              <a:t>liberality,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of </a:t>
            </a:r>
            <a:r>
              <a:rPr dirty="0" sz="1450" spc="-10">
                <a:latin typeface="Times New Roman"/>
                <a:cs typeface="Times New Roman"/>
              </a:rPr>
              <a:t>opinion that his new client would find  nothing either excessive </a:t>
            </a:r>
            <a:r>
              <a:rPr dirty="0" sz="1450" spc="-5">
                <a:latin typeface="Times New Roman"/>
                <a:cs typeface="Times New Roman"/>
              </a:rPr>
              <a:t>or </a:t>
            </a:r>
            <a:r>
              <a:rPr dirty="0" sz="1450" spc="-10">
                <a:latin typeface="Times New Roman"/>
                <a:cs typeface="Times New Roman"/>
              </a:rPr>
              <a:t>dishonourable in the terms; and </a:t>
            </a:r>
            <a:r>
              <a:rPr dirty="0" sz="1450" spc="-5">
                <a:latin typeface="Times New Roman"/>
                <a:cs typeface="Times New Roman"/>
              </a:rPr>
              <a:t>he </a:t>
            </a:r>
            <a:r>
              <a:rPr dirty="0" sz="1450" spc="-10">
                <a:latin typeface="Times New Roman"/>
                <a:cs typeface="Times New Roman"/>
              </a:rPr>
              <a:t>repeated these  two words with emphasis, as though </a:t>
            </a:r>
            <a:r>
              <a:rPr dirty="0" sz="1450" spc="-5">
                <a:latin typeface="Times New Roman"/>
                <a:cs typeface="Times New Roman"/>
              </a:rPr>
              <a:t>he </a:t>
            </a:r>
            <a:r>
              <a:rPr dirty="0" sz="1450" spc="-10">
                <a:latin typeface="Times New Roman"/>
                <a:cs typeface="Times New Roman"/>
              </a:rPr>
              <a:t>desired to commit himself to nothing  more.</a:t>
            </a:r>
            <a:endParaRPr sz="1450">
              <a:latin typeface="Times New Roman"/>
              <a:cs typeface="Times New Roman"/>
            </a:endParaRPr>
          </a:p>
          <a:p>
            <a:pPr algn="just" marL="12700">
              <a:lnSpc>
                <a:spcPct val="100000"/>
              </a:lnSpc>
              <a:spcBef>
                <a:spcPts val="770"/>
              </a:spcBef>
            </a:pPr>
            <a:r>
              <a:rPr dirty="0" sz="1450" spc="-10">
                <a:latin typeface="Times New Roman"/>
                <a:cs typeface="Times New Roman"/>
              </a:rPr>
              <a:t>Francis asked their</a:t>
            </a:r>
            <a:r>
              <a:rPr dirty="0" sz="1450">
                <a:latin typeface="Times New Roman"/>
                <a:cs typeface="Times New Roman"/>
              </a:rPr>
              <a:t> </a:t>
            </a:r>
            <a:r>
              <a:rPr dirty="0" sz="1450" spc="-10">
                <a:latin typeface="Times New Roman"/>
                <a:cs typeface="Times New Roman"/>
              </a:rPr>
              <a:t>nature.</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"The conditions," said the </a:t>
            </a:r>
            <a:r>
              <a:rPr dirty="0" sz="1450" spc="-20">
                <a:latin typeface="Times New Roman"/>
                <a:cs typeface="Times New Roman"/>
              </a:rPr>
              <a:t>Writer </a:t>
            </a:r>
            <a:r>
              <a:rPr dirty="0" sz="1450" spc="-10">
                <a:latin typeface="Times New Roman"/>
                <a:cs typeface="Times New Roman"/>
              </a:rPr>
              <a:t>to the Signet, "are, as </a:t>
            </a:r>
            <a:r>
              <a:rPr dirty="0" sz="1450" spc="-5">
                <a:latin typeface="Times New Roman"/>
                <a:cs typeface="Times New Roman"/>
              </a:rPr>
              <a:t>I </a:t>
            </a:r>
            <a:r>
              <a:rPr dirty="0" sz="1450" spc="-10">
                <a:latin typeface="Times New Roman"/>
                <a:cs typeface="Times New Roman"/>
              </a:rPr>
              <a:t>have twice remarked,  neither dishonourable </a:t>
            </a:r>
            <a:r>
              <a:rPr dirty="0" sz="1450" spc="-5">
                <a:latin typeface="Times New Roman"/>
                <a:cs typeface="Times New Roman"/>
              </a:rPr>
              <a:t>nor </a:t>
            </a:r>
            <a:r>
              <a:rPr dirty="0" sz="1450" spc="-10">
                <a:latin typeface="Times New Roman"/>
                <a:cs typeface="Times New Roman"/>
              </a:rPr>
              <a:t>excessive. At the same time </a:t>
            </a:r>
            <a:r>
              <a:rPr dirty="0" sz="1450" spc="-5">
                <a:latin typeface="Times New Roman"/>
                <a:cs typeface="Times New Roman"/>
              </a:rPr>
              <a:t>I </a:t>
            </a:r>
            <a:r>
              <a:rPr dirty="0" sz="1450" spc="-10">
                <a:latin typeface="Times New Roman"/>
                <a:cs typeface="Times New Roman"/>
              </a:rPr>
              <a:t>cannot conceal from  </a:t>
            </a:r>
            <a:r>
              <a:rPr dirty="0" sz="1450" spc="-5">
                <a:latin typeface="Times New Roman"/>
                <a:cs typeface="Times New Roman"/>
              </a:rPr>
              <a:t>you </a:t>
            </a:r>
            <a:r>
              <a:rPr dirty="0" sz="1450" spc="-10">
                <a:latin typeface="Times New Roman"/>
                <a:cs typeface="Times New Roman"/>
              </a:rPr>
              <a:t>that they are most unusual. Indeed, the whole case is very much </a:t>
            </a:r>
            <a:r>
              <a:rPr dirty="0" sz="1450" spc="-5">
                <a:latin typeface="Times New Roman"/>
                <a:cs typeface="Times New Roman"/>
              </a:rPr>
              <a:t>out of our  </a:t>
            </a:r>
            <a:r>
              <a:rPr dirty="0" sz="1450" spc="-10">
                <a:latin typeface="Times New Roman"/>
                <a:cs typeface="Times New Roman"/>
              </a:rPr>
              <a:t>way; and </a:t>
            </a:r>
            <a:r>
              <a:rPr dirty="0" sz="1450" spc="-5">
                <a:latin typeface="Times New Roman"/>
                <a:cs typeface="Times New Roman"/>
              </a:rPr>
              <a:t>I </a:t>
            </a:r>
            <a:r>
              <a:rPr dirty="0" sz="1450" spc="-10">
                <a:latin typeface="Times New Roman"/>
                <a:cs typeface="Times New Roman"/>
              </a:rPr>
              <a:t>should certainly have refused it had it </a:t>
            </a:r>
            <a:r>
              <a:rPr dirty="0" sz="1450" spc="-5">
                <a:latin typeface="Times New Roman"/>
                <a:cs typeface="Times New Roman"/>
              </a:rPr>
              <a:t>not </a:t>
            </a:r>
            <a:r>
              <a:rPr dirty="0" sz="1450" spc="-10">
                <a:latin typeface="Times New Roman"/>
                <a:cs typeface="Times New Roman"/>
              </a:rPr>
              <a:t>been for the reputation </a:t>
            </a:r>
            <a:r>
              <a:rPr dirty="0" sz="1450" spc="-5">
                <a:latin typeface="Times New Roman"/>
                <a:cs typeface="Times New Roman"/>
              </a:rPr>
              <a:t>of  </a:t>
            </a:r>
            <a:r>
              <a:rPr dirty="0" sz="1450" spc="-10">
                <a:latin typeface="Times New Roman"/>
                <a:cs typeface="Times New Roman"/>
              </a:rPr>
              <a:t>the gentleman who entrusted it to my care, and, let me add, </a:t>
            </a:r>
            <a:r>
              <a:rPr dirty="0" sz="1450" spc="-35">
                <a:latin typeface="Times New Roman"/>
                <a:cs typeface="Times New Roman"/>
              </a:rPr>
              <a:t>Mr. </a:t>
            </a:r>
            <a:r>
              <a:rPr dirty="0" sz="1450" spc="-15">
                <a:latin typeface="Times New Roman"/>
                <a:cs typeface="Times New Roman"/>
              </a:rPr>
              <a:t>Scrymgeour,  </a:t>
            </a:r>
            <a:r>
              <a:rPr dirty="0" sz="1450" spc="-10">
                <a:latin typeface="Times New Roman"/>
                <a:cs typeface="Times New Roman"/>
              </a:rPr>
              <a:t>the interest </a:t>
            </a:r>
            <a:r>
              <a:rPr dirty="0" sz="1450" spc="-5">
                <a:latin typeface="Times New Roman"/>
                <a:cs typeface="Times New Roman"/>
              </a:rPr>
              <a:t>I </a:t>
            </a:r>
            <a:r>
              <a:rPr dirty="0" sz="1450" spc="-10">
                <a:latin typeface="Times New Roman"/>
                <a:cs typeface="Times New Roman"/>
              </a:rPr>
              <a:t>have been led to take in yourself </a:t>
            </a:r>
            <a:r>
              <a:rPr dirty="0" sz="1450" spc="-5">
                <a:latin typeface="Times New Roman"/>
                <a:cs typeface="Times New Roman"/>
              </a:rPr>
              <a:t>by </a:t>
            </a:r>
            <a:r>
              <a:rPr dirty="0" sz="1450" spc="-10">
                <a:latin typeface="Times New Roman"/>
                <a:cs typeface="Times New Roman"/>
              </a:rPr>
              <a:t>many complimentary 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doubt, </a:t>
            </a:r>
            <a:r>
              <a:rPr dirty="0" sz="1450" spc="-10">
                <a:latin typeface="Times New Roman"/>
                <a:cs typeface="Times New Roman"/>
              </a:rPr>
              <a:t>well-deserved</a:t>
            </a:r>
            <a:r>
              <a:rPr dirty="0" sz="1450" spc="-5">
                <a:latin typeface="Times New Roman"/>
                <a:cs typeface="Times New Roman"/>
              </a:rPr>
              <a:t> </a:t>
            </a:r>
            <a:r>
              <a:rPr dirty="0" sz="1450" spc="-10">
                <a:latin typeface="Times New Roman"/>
                <a:cs typeface="Times New Roman"/>
              </a:rPr>
              <a:t>reports."</a:t>
            </a:r>
            <a:endParaRPr sz="1450">
              <a:latin typeface="Times New Roman"/>
              <a:cs typeface="Times New Roman"/>
            </a:endParaRPr>
          </a:p>
          <a:p>
            <a:pPr algn="just" marL="12700">
              <a:lnSpc>
                <a:spcPct val="100000"/>
              </a:lnSpc>
              <a:spcBef>
                <a:spcPts val="785"/>
              </a:spcBef>
            </a:pPr>
            <a:r>
              <a:rPr dirty="0" sz="1450" spc="-10">
                <a:latin typeface="Times New Roman"/>
                <a:cs typeface="Times New Roman"/>
              </a:rPr>
              <a:t>Francis entreated him to </a:t>
            </a:r>
            <a:r>
              <a:rPr dirty="0" sz="1450" spc="-5">
                <a:latin typeface="Times New Roman"/>
                <a:cs typeface="Times New Roman"/>
              </a:rPr>
              <a:t>be </a:t>
            </a:r>
            <a:r>
              <a:rPr dirty="0" sz="1450" spc="-10">
                <a:latin typeface="Times New Roman"/>
                <a:cs typeface="Times New Roman"/>
              </a:rPr>
              <a:t>more</a:t>
            </a:r>
            <a:r>
              <a:rPr dirty="0" sz="1450" spc="10">
                <a:latin typeface="Times New Roman"/>
                <a:cs typeface="Times New Roman"/>
              </a:rPr>
              <a:t> </a:t>
            </a:r>
            <a:r>
              <a:rPr dirty="0" sz="1450" spc="-10">
                <a:latin typeface="Times New Roman"/>
                <a:cs typeface="Times New Roman"/>
              </a:rPr>
              <a:t>specific.</a:t>
            </a:r>
            <a:endParaRPr sz="1450">
              <a:latin typeface="Times New Roman"/>
              <a:cs typeface="Times New Roman"/>
            </a:endParaRPr>
          </a:p>
          <a:p>
            <a:pPr algn="just" marL="12700">
              <a:lnSpc>
                <a:spcPct val="100000"/>
              </a:lnSpc>
              <a:spcBef>
                <a:spcPts val="855"/>
              </a:spcBef>
            </a:pPr>
            <a:r>
              <a:rPr dirty="0" sz="1450" spc="-45">
                <a:latin typeface="Times New Roman"/>
                <a:cs typeface="Times New Roman"/>
              </a:rPr>
              <a:t>"You </a:t>
            </a:r>
            <a:r>
              <a:rPr dirty="0" sz="1450" spc="-10">
                <a:latin typeface="Times New Roman"/>
                <a:cs typeface="Times New Roman"/>
              </a:rPr>
              <a:t>cannot picture my uneasiness as to these conditions," </a:t>
            </a:r>
            <a:r>
              <a:rPr dirty="0" sz="1450" spc="-5">
                <a:latin typeface="Times New Roman"/>
                <a:cs typeface="Times New Roman"/>
              </a:rPr>
              <a:t>he</a:t>
            </a:r>
            <a:r>
              <a:rPr dirty="0" sz="1450" spc="10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5715">
              <a:lnSpc>
                <a:spcPts val="1730"/>
              </a:lnSpc>
              <a:spcBef>
                <a:spcPts val="920"/>
              </a:spcBef>
            </a:pPr>
            <a:r>
              <a:rPr dirty="0" sz="1450" spc="-10">
                <a:latin typeface="Times New Roman"/>
                <a:cs typeface="Times New Roman"/>
              </a:rPr>
              <a:t>"They are two," replied the </a:t>
            </a:r>
            <a:r>
              <a:rPr dirty="0" sz="1450" spc="-20">
                <a:latin typeface="Times New Roman"/>
                <a:cs typeface="Times New Roman"/>
              </a:rPr>
              <a:t>lawyer, </a:t>
            </a:r>
            <a:r>
              <a:rPr dirty="0" sz="1450" spc="-10">
                <a:latin typeface="Times New Roman"/>
                <a:cs typeface="Times New Roman"/>
              </a:rPr>
              <a:t>"only two; and the sum, as </a:t>
            </a:r>
            <a:r>
              <a:rPr dirty="0" sz="1450" spc="-5">
                <a:latin typeface="Times New Roman"/>
                <a:cs typeface="Times New Roman"/>
              </a:rPr>
              <a:t>you </a:t>
            </a:r>
            <a:r>
              <a:rPr dirty="0" sz="1450" spc="-10">
                <a:latin typeface="Times New Roman"/>
                <a:cs typeface="Times New Roman"/>
              </a:rPr>
              <a:t>will  </a:t>
            </a:r>
            <a:r>
              <a:rPr dirty="0" sz="1450" spc="-15">
                <a:latin typeface="Times New Roman"/>
                <a:cs typeface="Times New Roman"/>
              </a:rPr>
              <a:t>remember, </a:t>
            </a:r>
            <a:r>
              <a:rPr dirty="0" sz="1450" spc="-10">
                <a:latin typeface="Times New Roman"/>
                <a:cs typeface="Times New Roman"/>
              </a:rPr>
              <a:t>is five hundred a-year </a:t>
            </a:r>
            <a:r>
              <a:rPr dirty="0" sz="1450" spc="-5">
                <a:latin typeface="Times New Roman"/>
                <a:cs typeface="Times New Roman"/>
              </a:rPr>
              <a:t>- </a:t>
            </a:r>
            <a:r>
              <a:rPr dirty="0" sz="1450" spc="-10">
                <a:latin typeface="Times New Roman"/>
                <a:cs typeface="Times New Roman"/>
              </a:rPr>
              <a:t>and unburdened, </a:t>
            </a:r>
            <a:r>
              <a:rPr dirty="0" sz="1450" spc="-5">
                <a:latin typeface="Times New Roman"/>
                <a:cs typeface="Times New Roman"/>
              </a:rPr>
              <a:t>I </a:t>
            </a:r>
            <a:r>
              <a:rPr dirty="0" sz="1450" spc="-10">
                <a:latin typeface="Times New Roman"/>
                <a:cs typeface="Times New Roman"/>
              </a:rPr>
              <a:t>forgot to add,  unburdened."</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And the lawyer raised his eyebrows at him with solemn</a:t>
            </a:r>
            <a:r>
              <a:rPr dirty="0" sz="1450" spc="55">
                <a:latin typeface="Times New Roman"/>
                <a:cs typeface="Times New Roman"/>
              </a:rPr>
              <a:t> </a:t>
            </a:r>
            <a:r>
              <a:rPr dirty="0" sz="1450" spc="-10">
                <a:latin typeface="Times New Roman"/>
                <a:cs typeface="Times New Roman"/>
              </a:rPr>
              <a:t>gusto.</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first,"</a:t>
            </a:r>
            <a:r>
              <a:rPr dirty="0" sz="1450" spc="70">
                <a:latin typeface="Times New Roman"/>
                <a:cs typeface="Times New Roman"/>
              </a:rPr>
              <a:t>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resumed,</a:t>
            </a:r>
            <a:r>
              <a:rPr dirty="0" sz="1450" spc="75">
                <a:latin typeface="Times New Roman"/>
                <a:cs typeface="Times New Roman"/>
              </a:rPr>
              <a:t> </a:t>
            </a:r>
            <a:r>
              <a:rPr dirty="0" sz="1450" spc="-10">
                <a:latin typeface="Times New Roman"/>
                <a:cs typeface="Times New Roman"/>
              </a:rPr>
              <a:t>"is</a:t>
            </a:r>
            <a:r>
              <a:rPr dirty="0" sz="1450" spc="70">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remarkable</a:t>
            </a:r>
            <a:r>
              <a:rPr dirty="0" sz="1450" spc="70">
                <a:latin typeface="Times New Roman"/>
                <a:cs typeface="Times New Roman"/>
              </a:rPr>
              <a:t> </a:t>
            </a:r>
            <a:r>
              <a:rPr dirty="0" sz="1450" spc="-20">
                <a:latin typeface="Times New Roman"/>
                <a:cs typeface="Times New Roman"/>
              </a:rPr>
              <a:t>simplicity.</a:t>
            </a:r>
            <a:r>
              <a:rPr dirty="0" sz="1450" spc="75">
                <a:latin typeface="Times New Roman"/>
                <a:cs typeface="Times New Roman"/>
              </a:rPr>
              <a:t> </a:t>
            </a:r>
            <a:r>
              <a:rPr dirty="0" sz="1450" spc="-60">
                <a:latin typeface="Times New Roman"/>
                <a:cs typeface="Times New Roman"/>
              </a:rPr>
              <a:t>You</a:t>
            </a:r>
            <a:r>
              <a:rPr dirty="0" sz="1450" spc="70">
                <a:latin typeface="Times New Roman"/>
                <a:cs typeface="Times New Roman"/>
              </a:rPr>
              <a:t> </a:t>
            </a:r>
            <a:r>
              <a:rPr dirty="0" sz="1450" spc="-10">
                <a:latin typeface="Times New Roman"/>
                <a:cs typeface="Times New Roman"/>
              </a:rPr>
              <a:t>must</a:t>
            </a:r>
            <a:r>
              <a:rPr dirty="0" sz="1450" spc="70">
                <a:latin typeface="Times New Roman"/>
                <a:cs typeface="Times New Roman"/>
              </a:rPr>
              <a:t> </a:t>
            </a:r>
            <a:r>
              <a:rPr dirty="0" sz="1450" spc="-5">
                <a:latin typeface="Times New Roman"/>
                <a:cs typeface="Times New Roman"/>
              </a:rPr>
              <a:t>be</a:t>
            </a:r>
            <a:r>
              <a:rPr dirty="0" sz="1450" spc="70">
                <a:latin typeface="Times New Roman"/>
                <a:cs typeface="Times New Roman"/>
              </a:rPr>
              <a:t> </a:t>
            </a:r>
            <a:r>
              <a:rPr dirty="0" sz="1450" spc="-10">
                <a:latin typeface="Times New Roman"/>
                <a:cs typeface="Times New Roman"/>
              </a:rPr>
              <a:t>in</a:t>
            </a:r>
            <a:r>
              <a:rPr dirty="0" sz="1450" spc="75">
                <a:latin typeface="Times New Roman"/>
                <a:cs typeface="Times New Roman"/>
              </a:rPr>
              <a:t> </a:t>
            </a:r>
            <a:r>
              <a:rPr dirty="0" sz="1450" spc="-10">
                <a:latin typeface="Times New Roman"/>
                <a:cs typeface="Times New Roman"/>
              </a:rPr>
              <a:t>Paris</a:t>
            </a:r>
            <a:r>
              <a:rPr dirty="0" sz="1450" spc="70">
                <a:latin typeface="Times New Roman"/>
                <a:cs typeface="Times New Roman"/>
              </a:rPr>
              <a:t> </a:t>
            </a:r>
            <a:r>
              <a:rPr dirty="0" sz="1450" spc="-5">
                <a:latin typeface="Times New Roman"/>
                <a:cs typeface="Times New Roman"/>
              </a:rPr>
              <a:t>by</a:t>
            </a:r>
            <a:endParaRPr sz="145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the afternoon </a:t>
            </a:r>
            <a:r>
              <a:rPr dirty="0" sz="1450" spc="-5">
                <a:latin typeface="Times New Roman"/>
                <a:cs typeface="Times New Roman"/>
              </a:rPr>
              <a:t>of </a:t>
            </a:r>
            <a:r>
              <a:rPr dirty="0" sz="1450" spc="-20">
                <a:latin typeface="Times New Roman"/>
                <a:cs typeface="Times New Roman"/>
              </a:rPr>
              <a:t>Sunday, </a:t>
            </a:r>
            <a:r>
              <a:rPr dirty="0" sz="1450" spc="-10">
                <a:latin typeface="Times New Roman"/>
                <a:cs typeface="Times New Roman"/>
              </a:rPr>
              <a:t>the </a:t>
            </a:r>
            <a:r>
              <a:rPr dirty="0" sz="1450" spc="-5">
                <a:latin typeface="Times New Roman"/>
                <a:cs typeface="Times New Roman"/>
              </a:rPr>
              <a:t>15th; </a:t>
            </a:r>
            <a:r>
              <a:rPr dirty="0" sz="1450" spc="-10">
                <a:latin typeface="Times New Roman"/>
                <a:cs typeface="Times New Roman"/>
              </a:rPr>
              <a:t>there </a:t>
            </a:r>
            <a:r>
              <a:rPr dirty="0" sz="1450" spc="-5">
                <a:latin typeface="Times New Roman"/>
                <a:cs typeface="Times New Roman"/>
              </a:rPr>
              <a:t>you </a:t>
            </a:r>
            <a:r>
              <a:rPr dirty="0" sz="1450" spc="-10">
                <a:latin typeface="Times New Roman"/>
                <a:cs typeface="Times New Roman"/>
              </a:rPr>
              <a:t>will find, at the box-office </a:t>
            </a:r>
            <a:r>
              <a:rPr dirty="0" sz="1450" spc="-5">
                <a:latin typeface="Times New Roman"/>
                <a:cs typeface="Times New Roman"/>
              </a:rPr>
              <a:t>of </a:t>
            </a:r>
            <a:r>
              <a:rPr dirty="0" sz="1450" spc="-10">
                <a:latin typeface="Times New Roman"/>
                <a:cs typeface="Times New Roman"/>
              </a:rPr>
              <a:t>the  Comedie Francaise, </a:t>
            </a:r>
            <a:r>
              <a:rPr dirty="0" sz="1450" spc="-5">
                <a:latin typeface="Times New Roman"/>
                <a:cs typeface="Times New Roman"/>
              </a:rPr>
              <a:t>a </a:t>
            </a:r>
            <a:r>
              <a:rPr dirty="0" sz="1450" spc="-10">
                <a:latin typeface="Times New Roman"/>
                <a:cs typeface="Times New Roman"/>
              </a:rPr>
              <a:t>ticket for admission taken in </a:t>
            </a:r>
            <a:r>
              <a:rPr dirty="0" sz="1450" spc="-5">
                <a:latin typeface="Times New Roman"/>
                <a:cs typeface="Times New Roman"/>
              </a:rPr>
              <a:t>your </a:t>
            </a:r>
            <a:r>
              <a:rPr dirty="0" sz="1450" spc="-10">
                <a:latin typeface="Times New Roman"/>
                <a:cs typeface="Times New Roman"/>
              </a:rPr>
              <a:t>name and waiting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are requested to sit </a:t>
            </a:r>
            <a:r>
              <a:rPr dirty="0" sz="1450" spc="-5">
                <a:latin typeface="Times New Roman"/>
                <a:cs typeface="Times New Roman"/>
              </a:rPr>
              <a:t>out </a:t>
            </a:r>
            <a:r>
              <a:rPr dirty="0" sz="1450" spc="-10">
                <a:latin typeface="Times New Roman"/>
                <a:cs typeface="Times New Roman"/>
              </a:rPr>
              <a:t>the whole performance in the seat provided,  and that is</a:t>
            </a:r>
            <a:r>
              <a:rPr dirty="0" sz="145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1028700">
              <a:lnSpc>
                <a:spcPts val="1730"/>
              </a:lnSpc>
              <a:spcBef>
                <a:spcPts val="860"/>
              </a:spcBef>
            </a:pPr>
            <a:r>
              <a:rPr dirty="0" sz="1450" spc="-10">
                <a:latin typeface="Times New Roman"/>
                <a:cs typeface="Times New Roman"/>
              </a:rPr>
              <a:t>"I should certainly have preferred </a:t>
            </a:r>
            <a:r>
              <a:rPr dirty="0" sz="1450" spc="-5">
                <a:latin typeface="Times New Roman"/>
                <a:cs typeface="Times New Roman"/>
              </a:rPr>
              <a:t>a </a:t>
            </a:r>
            <a:r>
              <a:rPr dirty="0" sz="1450" spc="-20">
                <a:latin typeface="Times New Roman"/>
                <a:cs typeface="Times New Roman"/>
              </a:rPr>
              <a:t>week-day," </a:t>
            </a:r>
            <a:r>
              <a:rPr dirty="0" sz="1450" spc="-10">
                <a:latin typeface="Times New Roman"/>
                <a:cs typeface="Times New Roman"/>
              </a:rPr>
              <a:t>replied Francis. </a:t>
            </a:r>
            <a:r>
              <a:rPr dirty="0" sz="1450" spc="-5">
                <a:latin typeface="Times New Roman"/>
                <a:cs typeface="Times New Roman"/>
              </a:rPr>
              <a:t>"  </a:t>
            </a:r>
            <a:r>
              <a:rPr dirty="0" sz="1450" spc="-10">
                <a:latin typeface="Times New Roman"/>
                <a:cs typeface="Times New Roman"/>
              </a:rPr>
              <a:t>But, after all, once in </a:t>
            </a:r>
            <a:r>
              <a:rPr dirty="0" sz="1450" spc="-5">
                <a:latin typeface="Times New Roman"/>
                <a:cs typeface="Times New Roman"/>
              </a:rPr>
              <a:t>a </a:t>
            </a:r>
            <a:r>
              <a:rPr dirty="0" sz="1450" spc="-10">
                <a:latin typeface="Times New Roman"/>
                <a:cs typeface="Times New Roman"/>
              </a:rPr>
              <a:t>way </a:t>
            </a:r>
            <a:r>
              <a:rPr dirty="0" sz="1450" spc="-5">
                <a:latin typeface="Times New Roman"/>
                <a:cs typeface="Times New Roman"/>
              </a:rPr>
              <a:t>-</a:t>
            </a:r>
            <a:r>
              <a:rPr dirty="0" sz="1450" spc="2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6985">
              <a:lnSpc>
                <a:spcPts val="1730"/>
              </a:lnSpc>
              <a:spcBef>
                <a:spcPts val="860"/>
              </a:spcBef>
            </a:pPr>
            <a:r>
              <a:rPr dirty="0" sz="1450" spc="-10">
                <a:latin typeface="Times New Roman"/>
                <a:cs typeface="Times New Roman"/>
              </a:rPr>
              <a:t>"And in Paris, my dear </a:t>
            </a:r>
            <a:r>
              <a:rPr dirty="0" sz="1450" spc="-20">
                <a:latin typeface="Times New Roman"/>
                <a:cs typeface="Times New Roman"/>
              </a:rPr>
              <a:t>sir," </a:t>
            </a:r>
            <a:r>
              <a:rPr dirty="0" sz="1450" spc="-10">
                <a:latin typeface="Times New Roman"/>
                <a:cs typeface="Times New Roman"/>
              </a:rPr>
              <a:t>added the lawyer </a:t>
            </a:r>
            <a:r>
              <a:rPr dirty="0" sz="1450" spc="-15">
                <a:latin typeface="Times New Roman"/>
                <a:cs typeface="Times New Roman"/>
              </a:rPr>
              <a:t>soothingly. </a:t>
            </a:r>
            <a:r>
              <a:rPr dirty="0" sz="1450" spc="-10">
                <a:latin typeface="Times New Roman"/>
                <a:cs typeface="Times New Roman"/>
              </a:rPr>
              <a:t>"I believe </a:t>
            </a:r>
            <a:r>
              <a:rPr dirty="0" sz="1450" spc="-5">
                <a:latin typeface="Times New Roman"/>
                <a:cs typeface="Times New Roman"/>
              </a:rPr>
              <a:t>I </a:t>
            </a:r>
            <a:r>
              <a:rPr dirty="0" sz="1450" spc="-10">
                <a:latin typeface="Times New Roman"/>
                <a:cs typeface="Times New Roman"/>
              </a:rPr>
              <a:t>am  something </a:t>
            </a:r>
            <a:r>
              <a:rPr dirty="0" sz="1450" spc="-5">
                <a:latin typeface="Times New Roman"/>
                <a:cs typeface="Times New Roman"/>
              </a:rPr>
              <a:t>of a </a:t>
            </a:r>
            <a:r>
              <a:rPr dirty="0" sz="1450" spc="-10">
                <a:latin typeface="Times New Roman"/>
                <a:cs typeface="Times New Roman"/>
              </a:rPr>
              <a:t>precisian myself, </a:t>
            </a:r>
            <a:r>
              <a:rPr dirty="0" sz="1450" spc="-5">
                <a:latin typeface="Times New Roman"/>
                <a:cs typeface="Times New Roman"/>
              </a:rPr>
              <a:t>but upon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consideration, and in Paris,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hesitate an</a:t>
            </a:r>
            <a:r>
              <a:rPr dirty="0" sz="1450">
                <a:latin typeface="Times New Roman"/>
                <a:cs typeface="Times New Roman"/>
              </a:rPr>
              <a:t> </a:t>
            </a:r>
            <a:r>
              <a:rPr dirty="0" sz="1450" spc="-10">
                <a:latin typeface="Times New Roman"/>
                <a:cs typeface="Times New Roman"/>
              </a:rPr>
              <a:t>instant."</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And the pair laughed pleasantly</a:t>
            </a:r>
            <a:r>
              <a:rPr dirty="0" sz="1450" spc="15">
                <a:latin typeface="Times New Roman"/>
                <a:cs typeface="Times New Roman"/>
              </a:rPr>
              <a:t> </a:t>
            </a:r>
            <a:r>
              <a:rPr dirty="0" sz="1450" spc="-20">
                <a:latin typeface="Times New Roman"/>
                <a:cs typeface="Times New Roman"/>
              </a:rPr>
              <a:t>together.</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"The other is </a:t>
            </a:r>
            <a:r>
              <a:rPr dirty="0" sz="1450" spc="-5">
                <a:latin typeface="Times New Roman"/>
                <a:cs typeface="Times New Roman"/>
              </a:rPr>
              <a:t>of </a:t>
            </a:r>
            <a:r>
              <a:rPr dirty="0" sz="1450" spc="-10">
                <a:latin typeface="Times New Roman"/>
                <a:cs typeface="Times New Roman"/>
              </a:rPr>
              <a:t>more importance," continued the </a:t>
            </a:r>
            <a:r>
              <a:rPr dirty="0" sz="1450" spc="-20">
                <a:latin typeface="Times New Roman"/>
                <a:cs typeface="Times New Roman"/>
              </a:rPr>
              <a:t>Writer </a:t>
            </a:r>
            <a:r>
              <a:rPr dirty="0" sz="1450" spc="-10">
                <a:latin typeface="Times New Roman"/>
                <a:cs typeface="Times New Roman"/>
              </a:rPr>
              <a:t>to the Signet. "It  regards </a:t>
            </a:r>
            <a:r>
              <a:rPr dirty="0" sz="1450" spc="-5">
                <a:latin typeface="Times New Roman"/>
                <a:cs typeface="Times New Roman"/>
              </a:rPr>
              <a:t>your </a:t>
            </a:r>
            <a:r>
              <a:rPr dirty="0" sz="1450" spc="-10">
                <a:latin typeface="Times New Roman"/>
                <a:cs typeface="Times New Roman"/>
              </a:rPr>
              <a:t>marriage. My client, taking </a:t>
            </a:r>
            <a:r>
              <a:rPr dirty="0" sz="1450" spc="-5">
                <a:latin typeface="Times New Roman"/>
                <a:cs typeface="Times New Roman"/>
              </a:rPr>
              <a:t>a </a:t>
            </a:r>
            <a:r>
              <a:rPr dirty="0" sz="1450" spc="-10">
                <a:latin typeface="Times New Roman"/>
                <a:cs typeface="Times New Roman"/>
              </a:rPr>
              <a:t>deep interest in </a:t>
            </a:r>
            <a:r>
              <a:rPr dirty="0" sz="1450" spc="-5">
                <a:latin typeface="Times New Roman"/>
                <a:cs typeface="Times New Roman"/>
              </a:rPr>
              <a:t>your </a:t>
            </a:r>
            <a:r>
              <a:rPr dirty="0" sz="1450" spc="-10">
                <a:latin typeface="Times New Roman"/>
                <a:cs typeface="Times New Roman"/>
              </a:rPr>
              <a:t>welfare,  desires to advise </a:t>
            </a:r>
            <a:r>
              <a:rPr dirty="0" sz="1450" spc="-5">
                <a:latin typeface="Times New Roman"/>
                <a:cs typeface="Times New Roman"/>
              </a:rPr>
              <a:t>you </a:t>
            </a:r>
            <a:r>
              <a:rPr dirty="0" sz="1450" spc="-10">
                <a:latin typeface="Times New Roman"/>
                <a:cs typeface="Times New Roman"/>
              </a:rPr>
              <a:t>absolutely in the choice </a:t>
            </a:r>
            <a:r>
              <a:rPr dirty="0" sz="1450" spc="-5">
                <a:latin typeface="Times New Roman"/>
                <a:cs typeface="Times New Roman"/>
              </a:rPr>
              <a:t>of a </a:t>
            </a:r>
            <a:r>
              <a:rPr dirty="0" sz="1450" spc="-10">
                <a:latin typeface="Times New Roman"/>
                <a:cs typeface="Times New Roman"/>
              </a:rPr>
              <a:t>wife. </a:t>
            </a:r>
            <a:r>
              <a:rPr dirty="0" sz="1450" spc="-20">
                <a:latin typeface="Times New Roman"/>
                <a:cs typeface="Times New Roman"/>
              </a:rPr>
              <a:t>Absolutely, </a:t>
            </a:r>
            <a:r>
              <a:rPr dirty="0" sz="1450" spc="-5">
                <a:latin typeface="Times New Roman"/>
                <a:cs typeface="Times New Roman"/>
              </a:rPr>
              <a:t>you  </a:t>
            </a:r>
            <a:r>
              <a:rPr dirty="0" sz="1450" spc="-10">
                <a:latin typeface="Times New Roman"/>
                <a:cs typeface="Times New Roman"/>
              </a:rPr>
              <a:t>understand," </a:t>
            </a:r>
            <a:r>
              <a:rPr dirty="0" sz="1450" spc="-5">
                <a:latin typeface="Times New Roman"/>
                <a:cs typeface="Times New Roman"/>
              </a:rPr>
              <a:t>he </a:t>
            </a:r>
            <a:r>
              <a:rPr dirty="0" sz="1450" spc="-10">
                <a:latin typeface="Times New Roman"/>
                <a:cs typeface="Times New Roman"/>
              </a:rPr>
              <a:t>repeated.</a:t>
            </a:r>
            <a:endParaRPr sz="1450">
              <a:latin typeface="Times New Roman"/>
              <a:cs typeface="Times New Roman"/>
            </a:endParaRPr>
          </a:p>
          <a:p>
            <a:pPr algn="just" marL="12700" marR="5715">
              <a:lnSpc>
                <a:spcPts val="1730"/>
              </a:lnSpc>
              <a:spcBef>
                <a:spcPts val="860"/>
              </a:spcBef>
            </a:pPr>
            <a:r>
              <a:rPr dirty="0" sz="1450" spc="-10">
                <a:latin typeface="Times New Roman"/>
                <a:cs typeface="Times New Roman"/>
              </a:rPr>
              <a:t>"Let </a:t>
            </a:r>
            <a:r>
              <a:rPr dirty="0" sz="1450" spc="-5">
                <a:latin typeface="Times New Roman"/>
                <a:cs typeface="Times New Roman"/>
              </a:rPr>
              <a:t>us be </a:t>
            </a:r>
            <a:r>
              <a:rPr dirty="0" sz="1450" spc="-10">
                <a:latin typeface="Times New Roman"/>
                <a:cs typeface="Times New Roman"/>
              </a:rPr>
              <a:t>more explicit, if </a:t>
            </a:r>
            <a:r>
              <a:rPr dirty="0" sz="1450" spc="-5">
                <a:latin typeface="Times New Roman"/>
                <a:cs typeface="Times New Roman"/>
              </a:rPr>
              <a:t>you </a:t>
            </a:r>
            <a:r>
              <a:rPr dirty="0" sz="1450" spc="-10">
                <a:latin typeface="Times New Roman"/>
                <a:cs typeface="Times New Roman"/>
              </a:rPr>
              <a:t>please," returned Francis. "Am </a:t>
            </a:r>
            <a:r>
              <a:rPr dirty="0" sz="1450" spc="-5">
                <a:latin typeface="Times New Roman"/>
                <a:cs typeface="Times New Roman"/>
              </a:rPr>
              <a:t>I </a:t>
            </a:r>
            <a:r>
              <a:rPr dirty="0" sz="1450" spc="-10">
                <a:latin typeface="Times New Roman"/>
                <a:cs typeface="Times New Roman"/>
              </a:rPr>
              <a:t>to marry any  one, maid </a:t>
            </a:r>
            <a:r>
              <a:rPr dirty="0" sz="1450" spc="-5">
                <a:latin typeface="Times New Roman"/>
                <a:cs typeface="Times New Roman"/>
              </a:rPr>
              <a:t>or </a:t>
            </a:r>
            <a:r>
              <a:rPr dirty="0" sz="1450" spc="-25">
                <a:latin typeface="Times New Roman"/>
                <a:cs typeface="Times New Roman"/>
              </a:rPr>
              <a:t>widow, </a:t>
            </a:r>
            <a:r>
              <a:rPr dirty="0" sz="1450" spc="-10">
                <a:latin typeface="Times New Roman"/>
                <a:cs typeface="Times New Roman"/>
              </a:rPr>
              <a:t>black </a:t>
            </a:r>
            <a:r>
              <a:rPr dirty="0" sz="1450" spc="-5">
                <a:latin typeface="Times New Roman"/>
                <a:cs typeface="Times New Roman"/>
              </a:rPr>
              <a:t>or </a:t>
            </a:r>
            <a:r>
              <a:rPr dirty="0" sz="1450" spc="-10">
                <a:latin typeface="Times New Roman"/>
                <a:cs typeface="Times New Roman"/>
              </a:rPr>
              <a:t>white, whom this invisible person chooses to  propose?"</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"I was to assure </a:t>
            </a:r>
            <a:r>
              <a:rPr dirty="0" sz="1450" spc="-5">
                <a:latin typeface="Times New Roman"/>
                <a:cs typeface="Times New Roman"/>
              </a:rPr>
              <a:t>you </a:t>
            </a:r>
            <a:r>
              <a:rPr dirty="0" sz="1450" spc="-10">
                <a:latin typeface="Times New Roman"/>
                <a:cs typeface="Times New Roman"/>
              </a:rPr>
              <a:t>that suitability </a:t>
            </a:r>
            <a:r>
              <a:rPr dirty="0" sz="1450" spc="-5">
                <a:latin typeface="Times New Roman"/>
                <a:cs typeface="Times New Roman"/>
              </a:rPr>
              <a:t>of </a:t>
            </a:r>
            <a:r>
              <a:rPr dirty="0" sz="1450" spc="-10">
                <a:latin typeface="Times New Roman"/>
                <a:cs typeface="Times New Roman"/>
              </a:rPr>
              <a:t>age and position should </a:t>
            </a:r>
            <a:r>
              <a:rPr dirty="0" sz="1450" spc="-5">
                <a:latin typeface="Times New Roman"/>
                <a:cs typeface="Times New Roman"/>
              </a:rPr>
              <a:t>be a </a:t>
            </a:r>
            <a:r>
              <a:rPr dirty="0" sz="1450" spc="-10">
                <a:latin typeface="Times New Roman"/>
                <a:cs typeface="Times New Roman"/>
              </a:rPr>
              <a:t>principle  with </a:t>
            </a:r>
            <a:r>
              <a:rPr dirty="0" sz="1450" spc="-5">
                <a:latin typeface="Times New Roman"/>
                <a:cs typeface="Times New Roman"/>
              </a:rPr>
              <a:t>your </a:t>
            </a:r>
            <a:r>
              <a:rPr dirty="0" sz="1450" spc="-15">
                <a:latin typeface="Times New Roman"/>
                <a:cs typeface="Times New Roman"/>
              </a:rPr>
              <a:t>benefactor," </a:t>
            </a:r>
            <a:r>
              <a:rPr dirty="0" sz="1450" spc="-10">
                <a:latin typeface="Times New Roman"/>
                <a:cs typeface="Times New Roman"/>
              </a:rPr>
              <a:t>replied the </a:t>
            </a:r>
            <a:r>
              <a:rPr dirty="0" sz="1450" spc="-20">
                <a:latin typeface="Times New Roman"/>
                <a:cs typeface="Times New Roman"/>
              </a:rPr>
              <a:t>lawyer. </a:t>
            </a:r>
            <a:r>
              <a:rPr dirty="0" sz="1450" spc="-10">
                <a:latin typeface="Times New Roman"/>
                <a:cs typeface="Times New Roman"/>
              </a:rPr>
              <a:t>"As to race, </a:t>
            </a:r>
            <a:r>
              <a:rPr dirty="0" sz="1450" spc="-5">
                <a:latin typeface="Times New Roman"/>
                <a:cs typeface="Times New Roman"/>
              </a:rPr>
              <a:t>I </a:t>
            </a:r>
            <a:r>
              <a:rPr dirty="0" sz="1450" spc="-10">
                <a:latin typeface="Times New Roman"/>
                <a:cs typeface="Times New Roman"/>
              </a:rPr>
              <a:t>confess the difficulty  had </a:t>
            </a:r>
            <a:r>
              <a:rPr dirty="0" sz="1450" spc="-5">
                <a:latin typeface="Times New Roman"/>
                <a:cs typeface="Times New Roman"/>
              </a:rPr>
              <a:t>not </a:t>
            </a:r>
            <a:r>
              <a:rPr dirty="0" sz="1450" spc="-10">
                <a:latin typeface="Times New Roman"/>
                <a:cs typeface="Times New Roman"/>
              </a:rPr>
              <a:t>occurred to me, and </a:t>
            </a:r>
            <a:r>
              <a:rPr dirty="0" sz="1450" spc="-5">
                <a:latin typeface="Times New Roman"/>
                <a:cs typeface="Times New Roman"/>
              </a:rPr>
              <a:t>I </a:t>
            </a:r>
            <a:r>
              <a:rPr dirty="0" sz="1450" spc="-10">
                <a:latin typeface="Times New Roman"/>
                <a:cs typeface="Times New Roman"/>
              </a:rPr>
              <a:t>failed to inquire;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I </a:t>
            </a:r>
            <a:r>
              <a:rPr dirty="0" sz="1450" spc="-10">
                <a:latin typeface="Times New Roman"/>
                <a:cs typeface="Times New Roman"/>
              </a:rPr>
              <a:t>will make </a:t>
            </a:r>
            <a:r>
              <a:rPr dirty="0" sz="1450" spc="-5">
                <a:latin typeface="Times New Roman"/>
                <a:cs typeface="Times New Roman"/>
              </a:rPr>
              <a:t>a  </a:t>
            </a:r>
            <a:r>
              <a:rPr dirty="0" sz="1450" spc="-10">
                <a:latin typeface="Times New Roman"/>
                <a:cs typeface="Times New Roman"/>
              </a:rPr>
              <a:t>note </a:t>
            </a:r>
            <a:r>
              <a:rPr dirty="0" sz="1450" spc="-5">
                <a:latin typeface="Times New Roman"/>
                <a:cs typeface="Times New Roman"/>
              </a:rPr>
              <a:t>of </a:t>
            </a:r>
            <a:r>
              <a:rPr dirty="0" sz="1450" spc="-10">
                <a:latin typeface="Times New Roman"/>
                <a:cs typeface="Times New Roman"/>
              </a:rPr>
              <a:t>it at once, and advise </a:t>
            </a:r>
            <a:r>
              <a:rPr dirty="0" sz="1450" spc="-5">
                <a:latin typeface="Times New Roman"/>
                <a:cs typeface="Times New Roman"/>
              </a:rPr>
              <a:t>you on </a:t>
            </a:r>
            <a:r>
              <a:rPr dirty="0" sz="1450" spc="-10">
                <a:latin typeface="Times New Roman"/>
                <a:cs typeface="Times New Roman"/>
              </a:rPr>
              <a:t>the earliest</a:t>
            </a:r>
            <a:r>
              <a:rPr dirty="0" sz="1450" spc="45">
                <a:latin typeface="Times New Roman"/>
                <a:cs typeface="Times New Roman"/>
              </a:rPr>
              <a:t> </a:t>
            </a:r>
            <a:r>
              <a:rPr dirty="0" sz="1450" spc="-15">
                <a:latin typeface="Times New Roman"/>
                <a:cs typeface="Times New Roman"/>
              </a:rPr>
              <a:t>opportunity."</a:t>
            </a:r>
            <a:endParaRPr sz="1450">
              <a:latin typeface="Times New Roman"/>
              <a:cs typeface="Times New Roman"/>
            </a:endParaRPr>
          </a:p>
          <a:p>
            <a:pPr algn="just" marL="12700" marR="6350">
              <a:lnSpc>
                <a:spcPts val="1730"/>
              </a:lnSpc>
              <a:spcBef>
                <a:spcPts val="855"/>
              </a:spcBef>
            </a:pPr>
            <a:r>
              <a:rPr dirty="0" sz="1450" spc="-20">
                <a:latin typeface="Times New Roman"/>
                <a:cs typeface="Times New Roman"/>
              </a:rPr>
              <a:t>"Sir," </a:t>
            </a:r>
            <a:r>
              <a:rPr dirty="0" sz="1450" spc="-10">
                <a:latin typeface="Times New Roman"/>
                <a:cs typeface="Times New Roman"/>
              </a:rPr>
              <a:t>said Francis, "it remains to </a:t>
            </a:r>
            <a:r>
              <a:rPr dirty="0" sz="1450" spc="-5">
                <a:latin typeface="Times New Roman"/>
                <a:cs typeface="Times New Roman"/>
              </a:rPr>
              <a:t>be </a:t>
            </a:r>
            <a:r>
              <a:rPr dirty="0" sz="1450" spc="-10">
                <a:latin typeface="Times New Roman"/>
                <a:cs typeface="Times New Roman"/>
              </a:rPr>
              <a:t>seen whether this whole </a:t>
            </a:r>
            <a:r>
              <a:rPr dirty="0" sz="1450" spc="-15">
                <a:latin typeface="Times New Roman"/>
                <a:cs typeface="Times New Roman"/>
              </a:rPr>
              <a:t>affair </a:t>
            </a:r>
            <a:r>
              <a:rPr dirty="0" sz="1450" spc="-10">
                <a:latin typeface="Times New Roman"/>
                <a:cs typeface="Times New Roman"/>
              </a:rPr>
              <a:t>is </a:t>
            </a:r>
            <a:r>
              <a:rPr dirty="0" sz="1450" spc="-5">
                <a:latin typeface="Times New Roman"/>
                <a:cs typeface="Times New Roman"/>
              </a:rPr>
              <a:t>not a  </a:t>
            </a:r>
            <a:r>
              <a:rPr dirty="0" sz="1450" spc="-10">
                <a:latin typeface="Times New Roman"/>
                <a:cs typeface="Times New Roman"/>
              </a:rPr>
              <a:t>most unworthy fraud. The circumstances are inexplicable </a:t>
            </a:r>
            <a:r>
              <a:rPr dirty="0" sz="1450" spc="-5">
                <a:latin typeface="Times New Roman"/>
                <a:cs typeface="Times New Roman"/>
              </a:rPr>
              <a:t>- I </a:t>
            </a:r>
            <a:r>
              <a:rPr dirty="0" sz="1450" spc="-10">
                <a:latin typeface="Times New Roman"/>
                <a:cs typeface="Times New Roman"/>
              </a:rPr>
              <a:t>had almost said  incredible; and until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a </a:t>
            </a:r>
            <a:r>
              <a:rPr dirty="0" sz="1450" spc="-10">
                <a:latin typeface="Times New Roman"/>
                <a:cs typeface="Times New Roman"/>
              </a:rPr>
              <a:t>little more daylight, and some plausible motive, </a:t>
            </a:r>
            <a:r>
              <a:rPr dirty="0" sz="1450" spc="-5">
                <a:latin typeface="Times New Roman"/>
                <a:cs typeface="Times New Roman"/>
              </a:rPr>
              <a:t>I  </a:t>
            </a:r>
            <a:r>
              <a:rPr dirty="0" sz="1450" spc="-10">
                <a:latin typeface="Times New Roman"/>
                <a:cs typeface="Times New Roman"/>
              </a:rPr>
              <a:t>confess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very sorry to </a:t>
            </a:r>
            <a:r>
              <a:rPr dirty="0" sz="1450" spc="-5">
                <a:latin typeface="Times New Roman"/>
                <a:cs typeface="Times New Roman"/>
              </a:rPr>
              <a:t>put a </a:t>
            </a:r>
            <a:r>
              <a:rPr dirty="0" sz="1450" spc="-10">
                <a:latin typeface="Times New Roman"/>
                <a:cs typeface="Times New Roman"/>
              </a:rPr>
              <a:t>hand to the transaction. </a:t>
            </a:r>
            <a:r>
              <a:rPr dirty="0" sz="1450" spc="-5">
                <a:latin typeface="Times New Roman"/>
                <a:cs typeface="Times New Roman"/>
              </a:rPr>
              <a:t>I </a:t>
            </a:r>
            <a:r>
              <a:rPr dirty="0" sz="1450" spc="-10">
                <a:latin typeface="Times New Roman"/>
                <a:cs typeface="Times New Roman"/>
              </a:rPr>
              <a:t>appeal to </a:t>
            </a:r>
            <a:r>
              <a:rPr dirty="0" sz="1450" spc="-5">
                <a:latin typeface="Times New Roman"/>
                <a:cs typeface="Times New Roman"/>
              </a:rPr>
              <a:t>you  </a:t>
            </a:r>
            <a:r>
              <a:rPr dirty="0" sz="1450" spc="-10">
                <a:latin typeface="Times New Roman"/>
                <a:cs typeface="Times New Roman"/>
              </a:rPr>
              <a:t>in this difficulty for information. </a:t>
            </a:r>
            <a:r>
              <a:rPr dirty="0" sz="1450" spc="-5">
                <a:latin typeface="Times New Roman"/>
                <a:cs typeface="Times New Roman"/>
              </a:rPr>
              <a:t>I </a:t>
            </a:r>
            <a:r>
              <a:rPr dirty="0" sz="1450" spc="-10">
                <a:latin typeface="Times New Roman"/>
                <a:cs typeface="Times New Roman"/>
              </a:rPr>
              <a:t>must learn what is at the bottom </a:t>
            </a:r>
            <a:r>
              <a:rPr dirty="0" sz="1450" spc="-5">
                <a:latin typeface="Times New Roman"/>
                <a:cs typeface="Times New Roman"/>
              </a:rPr>
              <a:t>of </a:t>
            </a:r>
            <a:r>
              <a:rPr dirty="0" sz="1450" spc="-10">
                <a:latin typeface="Times New Roman"/>
                <a:cs typeface="Times New Roman"/>
              </a:rPr>
              <a:t>it all. If  </a:t>
            </a:r>
            <a:r>
              <a:rPr dirty="0" sz="1450" spc="-5">
                <a:latin typeface="Times New Roman"/>
                <a:cs typeface="Times New Roman"/>
              </a:rPr>
              <a:t>you do not </a:t>
            </a:r>
            <a:r>
              <a:rPr dirty="0" sz="1450" spc="-25">
                <a:latin typeface="Times New Roman"/>
                <a:cs typeface="Times New Roman"/>
              </a:rPr>
              <a:t>know, </a:t>
            </a:r>
            <a:r>
              <a:rPr dirty="0" sz="1450" spc="-10">
                <a:latin typeface="Times New Roman"/>
                <a:cs typeface="Times New Roman"/>
              </a:rPr>
              <a:t>cannot guess, </a:t>
            </a:r>
            <a:r>
              <a:rPr dirty="0" sz="1450" spc="-5">
                <a:latin typeface="Times New Roman"/>
                <a:cs typeface="Times New Roman"/>
              </a:rPr>
              <a:t>or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at liberty to tell me, </a:t>
            </a:r>
            <a:r>
              <a:rPr dirty="0" sz="1450" spc="-5">
                <a:latin typeface="Times New Roman"/>
                <a:cs typeface="Times New Roman"/>
              </a:rPr>
              <a:t>I </a:t>
            </a:r>
            <a:r>
              <a:rPr dirty="0" sz="1450" spc="-10">
                <a:latin typeface="Times New Roman"/>
                <a:cs typeface="Times New Roman"/>
              </a:rPr>
              <a:t>shall take my  hat and </a:t>
            </a:r>
            <a:r>
              <a:rPr dirty="0" sz="1450" spc="-5">
                <a:latin typeface="Times New Roman"/>
                <a:cs typeface="Times New Roman"/>
              </a:rPr>
              <a:t>go </a:t>
            </a:r>
            <a:r>
              <a:rPr dirty="0" sz="1450" spc="-10">
                <a:latin typeface="Times New Roman"/>
                <a:cs typeface="Times New Roman"/>
              </a:rPr>
              <a:t>back to my bank as</a:t>
            </a:r>
            <a:r>
              <a:rPr dirty="0" sz="1450" spc="20">
                <a:latin typeface="Times New Roman"/>
                <a:cs typeface="Times New Roman"/>
              </a:rPr>
              <a:t> </a:t>
            </a:r>
            <a:r>
              <a:rPr dirty="0" sz="1450" spc="-10">
                <a:latin typeface="Times New Roman"/>
                <a:cs typeface="Times New Roman"/>
              </a:rPr>
              <a:t>came."</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"I </a:t>
            </a:r>
            <a:r>
              <a:rPr dirty="0" sz="1450" spc="-5">
                <a:latin typeface="Times New Roman"/>
                <a:cs typeface="Times New Roman"/>
              </a:rPr>
              <a:t>do not </a:t>
            </a:r>
            <a:r>
              <a:rPr dirty="0" sz="1450" spc="-25">
                <a:latin typeface="Times New Roman"/>
                <a:cs typeface="Times New Roman"/>
              </a:rPr>
              <a:t>know," </a:t>
            </a:r>
            <a:r>
              <a:rPr dirty="0" sz="1450" spc="-10">
                <a:latin typeface="Times New Roman"/>
                <a:cs typeface="Times New Roman"/>
              </a:rPr>
              <a:t>answered the </a:t>
            </a:r>
            <a:r>
              <a:rPr dirty="0" sz="1450" spc="-20">
                <a:latin typeface="Times New Roman"/>
                <a:cs typeface="Times New Roman"/>
              </a:rPr>
              <a:t>lawyer,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have an excellent guess. </a:t>
            </a:r>
            <a:r>
              <a:rPr dirty="0" sz="1450" spc="-45">
                <a:latin typeface="Times New Roman"/>
                <a:cs typeface="Times New Roman"/>
              </a:rPr>
              <a:t>Your  </a:t>
            </a:r>
            <a:r>
              <a:rPr dirty="0" sz="1450" spc="-15">
                <a:latin typeface="Times New Roman"/>
                <a:cs typeface="Times New Roman"/>
              </a:rPr>
              <a:t>father, </a:t>
            </a:r>
            <a:r>
              <a:rPr dirty="0" sz="1450" spc="-10">
                <a:latin typeface="Times New Roman"/>
                <a:cs typeface="Times New Roman"/>
              </a:rPr>
              <a:t>and </a:t>
            </a:r>
            <a:r>
              <a:rPr dirty="0" sz="1450" spc="-5">
                <a:latin typeface="Times New Roman"/>
                <a:cs typeface="Times New Roman"/>
              </a:rPr>
              <a:t>no one </a:t>
            </a:r>
            <a:r>
              <a:rPr dirty="0" sz="1450" spc="-10">
                <a:latin typeface="Times New Roman"/>
                <a:cs typeface="Times New Roman"/>
              </a:rPr>
              <a:t>else, is at the </a:t>
            </a:r>
            <a:r>
              <a:rPr dirty="0" sz="1450" spc="-5">
                <a:latin typeface="Times New Roman"/>
                <a:cs typeface="Times New Roman"/>
              </a:rPr>
              <a:t>root of </a:t>
            </a:r>
            <a:r>
              <a:rPr dirty="0" sz="1450" spc="-10">
                <a:latin typeface="Times New Roman"/>
                <a:cs typeface="Times New Roman"/>
              </a:rPr>
              <a:t>this apparently unnatural</a:t>
            </a:r>
            <a:r>
              <a:rPr dirty="0" sz="1450" spc="90">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12700" marR="10160">
              <a:lnSpc>
                <a:spcPts val="1730"/>
              </a:lnSpc>
              <a:spcBef>
                <a:spcPts val="860"/>
              </a:spcBef>
            </a:pPr>
            <a:r>
              <a:rPr dirty="0" sz="1450" spc="-10">
                <a:latin typeface="Times New Roman"/>
                <a:cs typeface="Times New Roman"/>
              </a:rPr>
              <a:t>"My father!" cried Francis, in extreme disdain. </a:t>
            </a:r>
            <a:r>
              <a:rPr dirty="0" sz="1450" spc="-25">
                <a:latin typeface="Times New Roman"/>
                <a:cs typeface="Times New Roman"/>
              </a:rPr>
              <a:t>"Worthy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know every  </a:t>
            </a:r>
            <a:r>
              <a:rPr dirty="0" sz="1450" spc="-5">
                <a:latin typeface="Times New Roman"/>
                <a:cs typeface="Times New Roman"/>
              </a:rPr>
              <a:t>thought of </a:t>
            </a:r>
            <a:r>
              <a:rPr dirty="0" sz="1450" spc="-10">
                <a:latin typeface="Times New Roman"/>
                <a:cs typeface="Times New Roman"/>
              </a:rPr>
              <a:t>his mind, every penny </a:t>
            </a:r>
            <a:r>
              <a:rPr dirty="0" sz="1450" spc="-5">
                <a:latin typeface="Times New Roman"/>
                <a:cs typeface="Times New Roman"/>
              </a:rPr>
              <a:t>of </a:t>
            </a:r>
            <a:r>
              <a:rPr dirty="0" sz="1450" spc="-10">
                <a:latin typeface="Times New Roman"/>
                <a:cs typeface="Times New Roman"/>
              </a:rPr>
              <a:t>his</a:t>
            </a:r>
            <a:r>
              <a:rPr dirty="0" sz="1450" spc="15">
                <a:latin typeface="Times New Roman"/>
                <a:cs typeface="Times New Roman"/>
              </a:rPr>
              <a:t> </a:t>
            </a:r>
            <a:r>
              <a:rPr dirty="0" sz="1450" spc="-10">
                <a:latin typeface="Times New Roman"/>
                <a:cs typeface="Times New Roman"/>
              </a:rPr>
              <a:t>fortune!"</a:t>
            </a:r>
            <a:endParaRPr sz="1450">
              <a:latin typeface="Times New Roman"/>
              <a:cs typeface="Times New Roman"/>
            </a:endParaRPr>
          </a:p>
          <a:p>
            <a:pPr algn="just" marL="12700" marR="5080">
              <a:lnSpc>
                <a:spcPts val="1730"/>
              </a:lnSpc>
              <a:spcBef>
                <a:spcPts val="860"/>
              </a:spcBef>
            </a:pP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misinterpret my words," said the </a:t>
            </a:r>
            <a:r>
              <a:rPr dirty="0" sz="1450" spc="-20">
                <a:latin typeface="Times New Roman"/>
                <a:cs typeface="Times New Roman"/>
              </a:rPr>
              <a:t>lawyer.  </a:t>
            </a: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refer to </a:t>
            </a:r>
            <a:r>
              <a:rPr dirty="0" sz="1450" spc="-35">
                <a:latin typeface="Times New Roman"/>
                <a:cs typeface="Times New Roman"/>
              </a:rPr>
              <a:t>Mr.  </a:t>
            </a:r>
            <a:r>
              <a:rPr dirty="0" sz="1450" spc="-15">
                <a:latin typeface="Times New Roman"/>
                <a:cs typeface="Times New Roman"/>
              </a:rPr>
              <a:t>Scrymgeour, </a:t>
            </a:r>
            <a:r>
              <a:rPr dirty="0" sz="1450" spc="-10">
                <a:latin typeface="Times New Roman"/>
                <a:cs typeface="Times New Roman"/>
              </a:rPr>
              <a:t>senior; for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your </a:t>
            </a:r>
            <a:r>
              <a:rPr dirty="0" sz="1450" spc="-20">
                <a:latin typeface="Times New Roman"/>
                <a:cs typeface="Times New Roman"/>
              </a:rPr>
              <a:t>father.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and his wife came to  Edinburgh, </a:t>
            </a:r>
            <a:r>
              <a:rPr dirty="0" sz="1450" spc="-5">
                <a:latin typeface="Times New Roman"/>
                <a:cs typeface="Times New Roman"/>
              </a:rPr>
              <a:t>you </a:t>
            </a:r>
            <a:r>
              <a:rPr dirty="0" sz="1450" spc="-10">
                <a:latin typeface="Times New Roman"/>
                <a:cs typeface="Times New Roman"/>
              </a:rPr>
              <a:t>were already nearly </a:t>
            </a:r>
            <a:r>
              <a:rPr dirty="0" sz="1450" spc="-5">
                <a:latin typeface="Times New Roman"/>
                <a:cs typeface="Times New Roman"/>
              </a:rPr>
              <a:t>one </a:t>
            </a:r>
            <a:r>
              <a:rPr dirty="0" sz="1450" spc="-10">
                <a:latin typeface="Times New Roman"/>
                <a:cs typeface="Times New Roman"/>
              </a:rPr>
              <a:t>year </a:t>
            </a:r>
            <a:r>
              <a:rPr dirty="0" sz="1450" spc="-5">
                <a:latin typeface="Times New Roman"/>
                <a:cs typeface="Times New Roman"/>
              </a:rPr>
              <a:t>old,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yet been  three months in their care. The secret has been well kept; </a:t>
            </a:r>
            <a:r>
              <a:rPr dirty="0" sz="1450" spc="-5">
                <a:latin typeface="Times New Roman"/>
                <a:cs typeface="Times New Roman"/>
              </a:rPr>
              <a:t>but </a:t>
            </a:r>
            <a:r>
              <a:rPr dirty="0" sz="1450" spc="-10">
                <a:latin typeface="Times New Roman"/>
                <a:cs typeface="Times New Roman"/>
              </a:rPr>
              <a:t>such is the fact.  </a:t>
            </a:r>
            <a:r>
              <a:rPr dirty="0" sz="1450" spc="-45">
                <a:latin typeface="Times New Roman"/>
                <a:cs typeface="Times New Roman"/>
              </a:rPr>
              <a:t>Your</a:t>
            </a:r>
            <a:r>
              <a:rPr dirty="0" sz="1450" spc="20">
                <a:latin typeface="Times New Roman"/>
                <a:cs typeface="Times New Roman"/>
              </a:rPr>
              <a:t> </a:t>
            </a:r>
            <a:r>
              <a:rPr dirty="0" sz="1450" spc="-10">
                <a:latin typeface="Times New Roman"/>
                <a:cs typeface="Times New Roman"/>
              </a:rPr>
              <a:t>father</a:t>
            </a:r>
            <a:r>
              <a:rPr dirty="0" sz="1450" spc="20">
                <a:latin typeface="Times New Roman"/>
                <a:cs typeface="Times New Roman"/>
              </a:rPr>
              <a:t> </a:t>
            </a:r>
            <a:r>
              <a:rPr dirty="0" sz="1450" spc="-10">
                <a:latin typeface="Times New Roman"/>
                <a:cs typeface="Times New Roman"/>
              </a:rPr>
              <a:t>is</a:t>
            </a:r>
            <a:r>
              <a:rPr dirty="0" sz="1450" spc="25">
                <a:latin typeface="Times New Roman"/>
                <a:cs typeface="Times New Roman"/>
              </a:rPr>
              <a:t> </a:t>
            </a:r>
            <a:r>
              <a:rPr dirty="0" sz="1450" spc="-10">
                <a:latin typeface="Times New Roman"/>
                <a:cs typeface="Times New Roman"/>
              </a:rPr>
              <a:t>unknown,</a:t>
            </a:r>
            <a:r>
              <a:rPr dirty="0" sz="1450" spc="20">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say</a:t>
            </a:r>
            <a:r>
              <a:rPr dirty="0" sz="1450" spc="25">
                <a:latin typeface="Times New Roman"/>
                <a:cs typeface="Times New Roman"/>
              </a:rPr>
              <a:t> </a:t>
            </a:r>
            <a:r>
              <a:rPr dirty="0" sz="1450" spc="-10">
                <a:latin typeface="Times New Roman"/>
                <a:cs typeface="Times New Roman"/>
              </a:rPr>
              <a:t>again</a:t>
            </a:r>
            <a:r>
              <a:rPr dirty="0" sz="1450" spc="20">
                <a:latin typeface="Times New Roman"/>
                <a:cs typeface="Times New Roman"/>
              </a:rPr>
              <a:t> </a:t>
            </a:r>
            <a:r>
              <a:rPr dirty="0" sz="1450" spc="-10">
                <a:latin typeface="Times New Roman"/>
                <a:cs typeface="Times New Roman"/>
              </a:rPr>
              <a:t>that</a:t>
            </a:r>
            <a:r>
              <a:rPr dirty="0" sz="1450" spc="25">
                <a:latin typeface="Times New Roman"/>
                <a:cs typeface="Times New Roman"/>
              </a:rPr>
              <a:t> </a:t>
            </a: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believe</a:t>
            </a:r>
            <a:r>
              <a:rPr dirty="0" sz="1450" spc="25">
                <a:latin typeface="Times New Roman"/>
                <a:cs typeface="Times New Roman"/>
              </a:rPr>
              <a:t> </a:t>
            </a:r>
            <a:r>
              <a:rPr dirty="0" sz="1450" spc="-10">
                <a:latin typeface="Times New Roman"/>
                <a:cs typeface="Times New Roman"/>
              </a:rPr>
              <a:t>him</a:t>
            </a:r>
            <a:r>
              <a:rPr dirty="0" sz="1450" spc="20">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5">
                <a:latin typeface="Times New Roman"/>
                <a:cs typeface="Times New Roman"/>
              </a:rPr>
              <a:t>be</a:t>
            </a:r>
            <a:r>
              <a:rPr dirty="0" sz="1450" spc="2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original</a:t>
            </a:r>
            <a:r>
              <a:rPr dirty="0" sz="1450" spc="2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344"/>
            <a:ext cx="5807710" cy="9354820"/>
          </a:xfrm>
          <a:prstGeom prst="rect">
            <a:avLst/>
          </a:prstGeom>
        </p:spPr>
        <p:txBody>
          <a:bodyPr wrap="square" lIns="0" tIns="121285" rIns="0" bIns="0" rtlCol="0" vert="horz">
            <a:spAutoFit/>
          </a:bodyPr>
          <a:lstStyle/>
          <a:p>
            <a:pPr algn="just" marL="12700">
              <a:lnSpc>
                <a:spcPct val="100000"/>
              </a:lnSpc>
              <a:spcBef>
                <a:spcPts val="955"/>
              </a:spcBef>
            </a:pPr>
            <a:r>
              <a:rPr dirty="0" sz="1450" spc="-10">
                <a:latin typeface="Times New Roman"/>
                <a:cs typeface="Times New Roman"/>
              </a:rPr>
              <a:t>the </a:t>
            </a:r>
            <a:r>
              <a:rPr dirty="0" sz="1450" spc="-15">
                <a:latin typeface="Times New Roman"/>
                <a:cs typeface="Times New Roman"/>
              </a:rPr>
              <a:t>offers </a:t>
            </a:r>
            <a:r>
              <a:rPr dirty="0" sz="1450" spc="-5">
                <a:latin typeface="Times New Roman"/>
                <a:cs typeface="Times New Roman"/>
              </a:rPr>
              <a:t>I </a:t>
            </a:r>
            <a:r>
              <a:rPr dirty="0" sz="1450" spc="-10">
                <a:latin typeface="Times New Roman"/>
                <a:cs typeface="Times New Roman"/>
              </a:rPr>
              <a:t>am </a:t>
            </a:r>
            <a:r>
              <a:rPr dirty="0" sz="1450" spc="-15">
                <a:latin typeface="Times New Roman"/>
                <a:cs typeface="Times New Roman"/>
              </a:rPr>
              <a:t>charged </a:t>
            </a:r>
            <a:r>
              <a:rPr dirty="0" sz="1450" spc="-10">
                <a:latin typeface="Times New Roman"/>
                <a:cs typeface="Times New Roman"/>
              </a:rPr>
              <a:t>at present to transmit to</a:t>
            </a:r>
            <a:r>
              <a:rPr dirty="0" sz="1450" spc="5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a:lnSpc>
                <a:spcPts val="1730"/>
              </a:lnSpc>
              <a:spcBef>
                <a:spcPts val="915"/>
              </a:spcBef>
            </a:pP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impossible to exaggerate the astonishment </a:t>
            </a:r>
            <a:r>
              <a:rPr dirty="0" sz="1450" spc="-5">
                <a:latin typeface="Times New Roman"/>
                <a:cs typeface="Times New Roman"/>
              </a:rPr>
              <a:t>of </a:t>
            </a:r>
            <a:r>
              <a:rPr dirty="0" sz="1450" spc="-10">
                <a:latin typeface="Times New Roman"/>
                <a:cs typeface="Times New Roman"/>
              </a:rPr>
              <a:t>Francis Scrymgeour  at this unexpected information. He pled this confusion to the</a:t>
            </a:r>
            <a:r>
              <a:rPr dirty="0" sz="1450" spc="70">
                <a:latin typeface="Times New Roman"/>
                <a:cs typeface="Times New Roman"/>
              </a:rPr>
              <a:t> </a:t>
            </a:r>
            <a:r>
              <a:rPr dirty="0" sz="1450" spc="-20">
                <a:latin typeface="Times New Roman"/>
                <a:cs typeface="Times New Roman"/>
              </a:rPr>
              <a:t>lawyer.</a:t>
            </a:r>
            <a:endParaRPr sz="1450">
              <a:latin typeface="Times New Roman"/>
              <a:cs typeface="Times New Roman"/>
            </a:endParaRPr>
          </a:p>
          <a:p>
            <a:pPr algn="just" marL="12700" marR="8890">
              <a:lnSpc>
                <a:spcPts val="1730"/>
              </a:lnSpc>
              <a:spcBef>
                <a:spcPts val="865"/>
              </a:spcBef>
            </a:pPr>
            <a:r>
              <a:rPr dirty="0" sz="1450" spc="-20">
                <a:latin typeface="Times New Roman"/>
                <a:cs typeface="Times New Roman"/>
              </a:rPr>
              <a:t>"Sir," </a:t>
            </a:r>
            <a:r>
              <a:rPr dirty="0" sz="1450" spc="-10">
                <a:latin typeface="Times New Roman"/>
                <a:cs typeface="Times New Roman"/>
              </a:rPr>
              <a:t>said he, "after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news so startling, </a:t>
            </a:r>
            <a:r>
              <a:rPr dirty="0" sz="1450" spc="-5">
                <a:latin typeface="Times New Roman"/>
                <a:cs typeface="Times New Roman"/>
              </a:rPr>
              <a:t>you </a:t>
            </a:r>
            <a:r>
              <a:rPr dirty="0" sz="1450" spc="-10">
                <a:latin typeface="Times New Roman"/>
                <a:cs typeface="Times New Roman"/>
              </a:rPr>
              <a:t>must grant me some  hours for thought. </a:t>
            </a:r>
            <a:r>
              <a:rPr dirty="0" sz="1450" spc="-60">
                <a:latin typeface="Times New Roman"/>
                <a:cs typeface="Times New Roman"/>
              </a:rPr>
              <a:t>You </a:t>
            </a:r>
            <a:r>
              <a:rPr dirty="0" sz="1450" spc="-10">
                <a:latin typeface="Times New Roman"/>
                <a:cs typeface="Times New Roman"/>
              </a:rPr>
              <a:t>shall know this evening what conclusion </a:t>
            </a:r>
            <a:r>
              <a:rPr dirty="0" sz="1450" spc="-5">
                <a:latin typeface="Times New Roman"/>
                <a:cs typeface="Times New Roman"/>
              </a:rPr>
              <a:t>I </a:t>
            </a:r>
            <a:r>
              <a:rPr dirty="0" sz="1450" spc="-10">
                <a:latin typeface="Times New Roman"/>
                <a:cs typeface="Times New Roman"/>
              </a:rPr>
              <a:t>have  reached."</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The lawyer commended his prudence; and Francis, excusing himself </a:t>
            </a:r>
            <a:r>
              <a:rPr dirty="0" sz="1450" spc="-5">
                <a:latin typeface="Times New Roman"/>
                <a:cs typeface="Times New Roman"/>
              </a:rPr>
              <a:t>upon  </a:t>
            </a:r>
            <a:r>
              <a:rPr dirty="0" sz="1450" spc="-10">
                <a:latin typeface="Times New Roman"/>
                <a:cs typeface="Times New Roman"/>
              </a:rPr>
              <a:t>some pretext at the bank, took </a:t>
            </a:r>
            <a:r>
              <a:rPr dirty="0" sz="1450" spc="-5">
                <a:latin typeface="Times New Roman"/>
                <a:cs typeface="Times New Roman"/>
              </a:rPr>
              <a:t>a </a:t>
            </a:r>
            <a:r>
              <a:rPr dirty="0" sz="1450" spc="-10">
                <a:latin typeface="Times New Roman"/>
                <a:cs typeface="Times New Roman"/>
              </a:rPr>
              <a:t>long walk into the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and fully  considered the different steps and aspects </a:t>
            </a:r>
            <a:r>
              <a:rPr dirty="0" sz="1450" spc="-5">
                <a:latin typeface="Times New Roman"/>
                <a:cs typeface="Times New Roman"/>
              </a:rPr>
              <a:t>of </a:t>
            </a:r>
            <a:r>
              <a:rPr dirty="0" sz="1450" spc="-10">
                <a:latin typeface="Times New Roman"/>
                <a:cs typeface="Times New Roman"/>
              </a:rPr>
              <a:t>the case. A pleasant sense </a:t>
            </a:r>
            <a:r>
              <a:rPr dirty="0" sz="1450" spc="-5">
                <a:latin typeface="Times New Roman"/>
                <a:cs typeface="Times New Roman"/>
              </a:rPr>
              <a:t>of </a:t>
            </a:r>
            <a:r>
              <a:rPr dirty="0" sz="1450" spc="-10">
                <a:latin typeface="Times New Roman"/>
                <a:cs typeface="Times New Roman"/>
              </a:rPr>
              <a:t>his  own importance rendered him the more deliberate: </a:t>
            </a:r>
            <a:r>
              <a:rPr dirty="0" sz="1450" spc="-5">
                <a:latin typeface="Times New Roman"/>
                <a:cs typeface="Times New Roman"/>
              </a:rPr>
              <a:t>but </a:t>
            </a:r>
            <a:r>
              <a:rPr dirty="0" sz="1450" spc="-10">
                <a:latin typeface="Times New Roman"/>
                <a:cs typeface="Times New Roman"/>
              </a:rPr>
              <a:t>the issue was from the  first </a:t>
            </a:r>
            <a:r>
              <a:rPr dirty="0" sz="1450" spc="-5">
                <a:latin typeface="Times New Roman"/>
                <a:cs typeface="Times New Roman"/>
              </a:rPr>
              <a:t>not </a:t>
            </a:r>
            <a:r>
              <a:rPr dirty="0" sz="1450" spc="-10">
                <a:latin typeface="Times New Roman"/>
                <a:cs typeface="Times New Roman"/>
              </a:rPr>
              <a:t>doubtful. His whole carnal man leaned irresistibly towards the five  hundred </a:t>
            </a:r>
            <a:r>
              <a:rPr dirty="0" sz="1450" spc="-5">
                <a:latin typeface="Times New Roman"/>
                <a:cs typeface="Times New Roman"/>
              </a:rPr>
              <a:t>a </a:t>
            </a:r>
            <a:r>
              <a:rPr dirty="0" sz="1450" spc="-20">
                <a:latin typeface="Times New Roman"/>
                <a:cs typeface="Times New Roman"/>
              </a:rPr>
              <a:t>year, </a:t>
            </a:r>
            <a:r>
              <a:rPr dirty="0" sz="1450" spc="-10">
                <a:latin typeface="Times New Roman"/>
                <a:cs typeface="Times New Roman"/>
              </a:rPr>
              <a:t>and the strange conditions with which it was burdened; </a:t>
            </a:r>
            <a:r>
              <a:rPr dirty="0" sz="1450" spc="-5">
                <a:latin typeface="Times New Roman"/>
                <a:cs typeface="Times New Roman"/>
              </a:rPr>
              <a:t>he  </a:t>
            </a:r>
            <a:r>
              <a:rPr dirty="0" sz="1450" spc="-10">
                <a:latin typeface="Times New Roman"/>
                <a:cs typeface="Times New Roman"/>
              </a:rPr>
              <a:t>discovered in his heart an invincible repugnance to the name </a:t>
            </a:r>
            <a:r>
              <a:rPr dirty="0" sz="1450" spc="-5">
                <a:latin typeface="Times New Roman"/>
                <a:cs typeface="Times New Roman"/>
              </a:rPr>
              <a:t>of </a:t>
            </a:r>
            <a:r>
              <a:rPr dirty="0" sz="1450" spc="-15">
                <a:latin typeface="Times New Roman"/>
                <a:cs typeface="Times New Roman"/>
              </a:rPr>
              <a:t>Scrymgeour,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never hitherto disliked; </a:t>
            </a:r>
            <a:r>
              <a:rPr dirty="0" sz="1450" spc="-5">
                <a:latin typeface="Times New Roman"/>
                <a:cs typeface="Times New Roman"/>
              </a:rPr>
              <a:t>he </a:t>
            </a:r>
            <a:r>
              <a:rPr dirty="0" sz="1450" spc="-10">
                <a:latin typeface="Times New Roman"/>
                <a:cs typeface="Times New Roman"/>
              </a:rPr>
              <a:t>began to despise the narrow and  unromantic interests </a:t>
            </a:r>
            <a:r>
              <a:rPr dirty="0" sz="1450" spc="-5">
                <a:latin typeface="Times New Roman"/>
                <a:cs typeface="Times New Roman"/>
              </a:rPr>
              <a:t>of </a:t>
            </a:r>
            <a:r>
              <a:rPr dirty="0" sz="1450" spc="-10">
                <a:latin typeface="Times New Roman"/>
                <a:cs typeface="Times New Roman"/>
              </a:rPr>
              <a:t>his former life; and when once his mind was fairly  made </a:t>
            </a:r>
            <a:r>
              <a:rPr dirty="0" sz="1450" spc="-5">
                <a:latin typeface="Times New Roman"/>
                <a:cs typeface="Times New Roman"/>
              </a:rPr>
              <a:t>up, he </a:t>
            </a:r>
            <a:r>
              <a:rPr dirty="0" sz="1450" spc="-10">
                <a:latin typeface="Times New Roman"/>
                <a:cs typeface="Times New Roman"/>
              </a:rPr>
              <a:t>walked with </a:t>
            </a:r>
            <a:r>
              <a:rPr dirty="0" sz="1450" spc="-5">
                <a:latin typeface="Times New Roman"/>
                <a:cs typeface="Times New Roman"/>
              </a:rPr>
              <a:t>a </a:t>
            </a:r>
            <a:r>
              <a:rPr dirty="0" sz="1450" spc="-10">
                <a:latin typeface="Times New Roman"/>
                <a:cs typeface="Times New Roman"/>
              </a:rPr>
              <a:t>new feeling </a:t>
            </a:r>
            <a:r>
              <a:rPr dirty="0" sz="1450" spc="-5">
                <a:latin typeface="Times New Roman"/>
                <a:cs typeface="Times New Roman"/>
              </a:rPr>
              <a:t>of </a:t>
            </a:r>
            <a:r>
              <a:rPr dirty="0" sz="1450" spc="-10">
                <a:latin typeface="Times New Roman"/>
                <a:cs typeface="Times New Roman"/>
              </a:rPr>
              <a:t>strength and freedom, and  nourished himself with the gayest</a:t>
            </a:r>
            <a:r>
              <a:rPr dirty="0" sz="1450" spc="15">
                <a:latin typeface="Times New Roman"/>
                <a:cs typeface="Times New Roman"/>
              </a:rPr>
              <a:t> </a:t>
            </a:r>
            <a:r>
              <a:rPr dirty="0" sz="1450" spc="-10">
                <a:latin typeface="Times New Roman"/>
                <a:cs typeface="Times New Roman"/>
              </a:rPr>
              <a:t>anticipations.</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He said </a:t>
            </a:r>
            <a:r>
              <a:rPr dirty="0" sz="1450" spc="-5">
                <a:latin typeface="Times New Roman"/>
                <a:cs typeface="Times New Roman"/>
              </a:rPr>
              <a:t>but a </a:t>
            </a:r>
            <a:r>
              <a:rPr dirty="0" sz="1450" spc="-10">
                <a:latin typeface="Times New Roman"/>
                <a:cs typeface="Times New Roman"/>
              </a:rPr>
              <a:t>word to the </a:t>
            </a:r>
            <a:r>
              <a:rPr dirty="0" sz="1450" spc="-20">
                <a:latin typeface="Times New Roman"/>
                <a:cs typeface="Times New Roman"/>
              </a:rPr>
              <a:t>lawyer, </a:t>
            </a:r>
            <a:r>
              <a:rPr dirty="0" sz="1450" spc="-10">
                <a:latin typeface="Times New Roman"/>
                <a:cs typeface="Times New Roman"/>
              </a:rPr>
              <a:t>and immediately received </a:t>
            </a:r>
            <a:r>
              <a:rPr dirty="0" sz="1450" spc="-5">
                <a:latin typeface="Times New Roman"/>
                <a:cs typeface="Times New Roman"/>
              </a:rPr>
              <a:t>a </a:t>
            </a:r>
            <a:r>
              <a:rPr dirty="0" sz="1450" spc="-10">
                <a:latin typeface="Times New Roman"/>
                <a:cs typeface="Times New Roman"/>
              </a:rPr>
              <a:t>cheque for two  quarters' arrears; for the allowance was ante-dated from the first </a:t>
            </a:r>
            <a:r>
              <a:rPr dirty="0" sz="1450" spc="-5">
                <a:latin typeface="Times New Roman"/>
                <a:cs typeface="Times New Roman"/>
              </a:rPr>
              <a:t>of </a:t>
            </a:r>
            <a:r>
              <a:rPr dirty="0" sz="1450" spc="-20">
                <a:latin typeface="Times New Roman"/>
                <a:cs typeface="Times New Roman"/>
              </a:rPr>
              <a:t>January.  </a:t>
            </a:r>
            <a:r>
              <a:rPr dirty="0" sz="1450" spc="-25">
                <a:latin typeface="Times New Roman"/>
                <a:cs typeface="Times New Roman"/>
              </a:rPr>
              <a:t>With </a:t>
            </a:r>
            <a:r>
              <a:rPr dirty="0" sz="1450" spc="-10">
                <a:latin typeface="Times New Roman"/>
                <a:cs typeface="Times New Roman"/>
              </a:rPr>
              <a:t>this in his pocket, </a:t>
            </a:r>
            <a:r>
              <a:rPr dirty="0" sz="1450" spc="-5">
                <a:latin typeface="Times New Roman"/>
                <a:cs typeface="Times New Roman"/>
              </a:rPr>
              <a:t>he </a:t>
            </a:r>
            <a:r>
              <a:rPr dirty="0" sz="1450" spc="-10">
                <a:latin typeface="Times New Roman"/>
                <a:cs typeface="Times New Roman"/>
              </a:rPr>
              <a:t>walked home. The flat in Scotland Street looked  mean in his eyes; his nostrils, for the first time, rebelled against the </a:t>
            </a:r>
            <a:r>
              <a:rPr dirty="0" sz="1450" spc="-5">
                <a:latin typeface="Times New Roman"/>
                <a:cs typeface="Times New Roman"/>
              </a:rPr>
              <a:t>odour of  </a:t>
            </a:r>
            <a:r>
              <a:rPr dirty="0" sz="1450" spc="-10">
                <a:latin typeface="Times New Roman"/>
                <a:cs typeface="Times New Roman"/>
              </a:rPr>
              <a:t>broth; and </a:t>
            </a:r>
            <a:r>
              <a:rPr dirty="0" sz="1450" spc="-5">
                <a:latin typeface="Times New Roman"/>
                <a:cs typeface="Times New Roman"/>
              </a:rPr>
              <a:t>he </a:t>
            </a:r>
            <a:r>
              <a:rPr dirty="0" sz="1450" spc="-10">
                <a:latin typeface="Times New Roman"/>
                <a:cs typeface="Times New Roman"/>
              </a:rPr>
              <a:t>observed little defects </a:t>
            </a:r>
            <a:r>
              <a:rPr dirty="0" sz="1450" spc="-5">
                <a:latin typeface="Times New Roman"/>
                <a:cs typeface="Times New Roman"/>
              </a:rPr>
              <a:t>of </a:t>
            </a:r>
            <a:r>
              <a:rPr dirty="0" sz="1450" spc="-10">
                <a:latin typeface="Times New Roman"/>
                <a:cs typeface="Times New Roman"/>
              </a:rPr>
              <a:t>manner in his adoptive father which  filled him with surprise and almost with disgust. The next </a:t>
            </a:r>
            <a:r>
              <a:rPr dirty="0" sz="1450" spc="-30">
                <a:latin typeface="Times New Roman"/>
                <a:cs typeface="Times New Roman"/>
              </a:rPr>
              <a:t>day, </a:t>
            </a:r>
            <a:r>
              <a:rPr dirty="0" sz="1450" spc="-5">
                <a:latin typeface="Times New Roman"/>
                <a:cs typeface="Times New Roman"/>
              </a:rPr>
              <a:t>he </a:t>
            </a:r>
            <a:r>
              <a:rPr dirty="0" sz="1450" spc="-10">
                <a:latin typeface="Times New Roman"/>
                <a:cs typeface="Times New Roman"/>
              </a:rPr>
              <a:t>determined,  should see him </a:t>
            </a:r>
            <a:r>
              <a:rPr dirty="0" sz="1450" spc="-5">
                <a:latin typeface="Times New Roman"/>
                <a:cs typeface="Times New Roman"/>
              </a:rPr>
              <a:t>on </a:t>
            </a:r>
            <a:r>
              <a:rPr dirty="0" sz="1450" spc="-10">
                <a:latin typeface="Times New Roman"/>
                <a:cs typeface="Times New Roman"/>
              </a:rPr>
              <a:t>his way to</a:t>
            </a:r>
            <a:r>
              <a:rPr dirty="0" sz="1450" spc="15">
                <a:latin typeface="Times New Roman"/>
                <a:cs typeface="Times New Roman"/>
              </a:rPr>
              <a:t> </a:t>
            </a:r>
            <a:r>
              <a:rPr dirty="0" sz="1450" spc="-10">
                <a:latin typeface="Times New Roman"/>
                <a:cs typeface="Times New Roman"/>
              </a:rPr>
              <a:t>Paris.</a:t>
            </a:r>
            <a:endParaRPr sz="1450">
              <a:latin typeface="Times New Roman"/>
              <a:cs typeface="Times New Roman"/>
            </a:endParaRPr>
          </a:p>
          <a:p>
            <a:pPr algn="just" marL="12700" marR="6985">
              <a:lnSpc>
                <a:spcPts val="1730"/>
              </a:lnSpc>
              <a:spcBef>
                <a:spcPts val="850"/>
              </a:spcBef>
            </a:pPr>
            <a:r>
              <a:rPr dirty="0" sz="1450" spc="-10">
                <a:latin typeface="Times New Roman"/>
                <a:cs typeface="Times New Roman"/>
              </a:rPr>
              <a:t>In that </a:t>
            </a:r>
            <a:r>
              <a:rPr dirty="0" sz="1450" spc="-30">
                <a:latin typeface="Times New Roman"/>
                <a:cs typeface="Times New Roman"/>
              </a:rPr>
              <a:t>city,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arrived long before the appointed date, </a:t>
            </a:r>
            <a:r>
              <a:rPr dirty="0" sz="1450" spc="-5">
                <a:latin typeface="Times New Roman"/>
                <a:cs typeface="Times New Roman"/>
              </a:rPr>
              <a:t>he put up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modest hotel frequented </a:t>
            </a:r>
            <a:r>
              <a:rPr dirty="0" sz="1450" spc="-5">
                <a:latin typeface="Times New Roman"/>
                <a:cs typeface="Times New Roman"/>
              </a:rPr>
              <a:t>by </a:t>
            </a:r>
            <a:r>
              <a:rPr dirty="0" sz="1450" spc="-10">
                <a:latin typeface="Times New Roman"/>
                <a:cs typeface="Times New Roman"/>
              </a:rPr>
              <a:t>English and Italians, and devoted himself to  improvement in the French tongue; for this purpose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master twice </a:t>
            </a:r>
            <a:r>
              <a:rPr dirty="0" sz="1450" spc="-5">
                <a:latin typeface="Times New Roman"/>
                <a:cs typeface="Times New Roman"/>
              </a:rPr>
              <a:t>a  </a:t>
            </a:r>
            <a:r>
              <a:rPr dirty="0" sz="1450" spc="-10">
                <a:latin typeface="Times New Roman"/>
                <a:cs typeface="Times New Roman"/>
              </a:rPr>
              <a:t>week, entered into conversation with loiterers in the Champs Elysees, and  nightly frequented the theatre. He had his whole toilette fashionably renewed;  and was shaved and had his hair dressed every morning </a:t>
            </a:r>
            <a:r>
              <a:rPr dirty="0" sz="1450" spc="-5">
                <a:latin typeface="Times New Roman"/>
                <a:cs typeface="Times New Roman"/>
              </a:rPr>
              <a:t>by a </a:t>
            </a:r>
            <a:r>
              <a:rPr dirty="0" sz="1450" spc="-10">
                <a:latin typeface="Times New Roman"/>
                <a:cs typeface="Times New Roman"/>
              </a:rPr>
              <a:t>barber in </a:t>
            </a:r>
            <a:r>
              <a:rPr dirty="0" sz="1450" spc="-5">
                <a:latin typeface="Times New Roman"/>
                <a:cs typeface="Times New Roman"/>
              </a:rPr>
              <a:t>a  </a:t>
            </a:r>
            <a:r>
              <a:rPr dirty="0" sz="1450" spc="-10">
                <a:latin typeface="Times New Roman"/>
                <a:cs typeface="Times New Roman"/>
              </a:rPr>
              <a:t>neighbouring street. This gave him something </a:t>
            </a:r>
            <a:r>
              <a:rPr dirty="0" sz="1450" spc="-5">
                <a:latin typeface="Times New Roman"/>
                <a:cs typeface="Times New Roman"/>
              </a:rPr>
              <a:t>of a </a:t>
            </a:r>
            <a:r>
              <a:rPr dirty="0" sz="1450" spc="-10">
                <a:latin typeface="Times New Roman"/>
                <a:cs typeface="Times New Roman"/>
              </a:rPr>
              <a:t>foreign </a:t>
            </a:r>
            <a:r>
              <a:rPr dirty="0" sz="1450" spc="-25">
                <a:latin typeface="Times New Roman"/>
                <a:cs typeface="Times New Roman"/>
              </a:rPr>
              <a:t>air, </a:t>
            </a:r>
            <a:r>
              <a:rPr dirty="0" sz="1450" spc="-10">
                <a:latin typeface="Times New Roman"/>
                <a:cs typeface="Times New Roman"/>
              </a:rPr>
              <a:t>and seemed to  wipe </a:t>
            </a:r>
            <a:r>
              <a:rPr dirty="0" sz="1450" spc="-15">
                <a:latin typeface="Times New Roman"/>
                <a:cs typeface="Times New Roman"/>
              </a:rPr>
              <a:t>off </a:t>
            </a:r>
            <a:r>
              <a:rPr dirty="0" sz="1450" spc="-10">
                <a:latin typeface="Times New Roman"/>
                <a:cs typeface="Times New Roman"/>
              </a:rPr>
              <a:t>the reproach </a:t>
            </a:r>
            <a:r>
              <a:rPr dirty="0" sz="1450" spc="-5">
                <a:latin typeface="Times New Roman"/>
                <a:cs typeface="Times New Roman"/>
              </a:rPr>
              <a:t>of </a:t>
            </a:r>
            <a:r>
              <a:rPr dirty="0" sz="1450" spc="-10">
                <a:latin typeface="Times New Roman"/>
                <a:cs typeface="Times New Roman"/>
              </a:rPr>
              <a:t>his past</a:t>
            </a:r>
            <a:r>
              <a:rPr dirty="0" sz="1450" spc="25">
                <a:latin typeface="Times New Roman"/>
                <a:cs typeface="Times New Roman"/>
              </a:rPr>
              <a:t> </a:t>
            </a:r>
            <a:r>
              <a:rPr dirty="0" sz="1450" spc="-10">
                <a:latin typeface="Times New Roman"/>
                <a:cs typeface="Times New Roman"/>
              </a:rPr>
              <a:t>years.</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At length, </a:t>
            </a:r>
            <a:r>
              <a:rPr dirty="0" sz="1450" spc="-5">
                <a:latin typeface="Times New Roman"/>
                <a:cs typeface="Times New Roman"/>
              </a:rPr>
              <a:t>on </a:t>
            </a:r>
            <a:r>
              <a:rPr dirty="0" sz="1450" spc="-10">
                <a:latin typeface="Times New Roman"/>
                <a:cs typeface="Times New Roman"/>
              </a:rPr>
              <a:t>the Saturday afternoon, </a:t>
            </a:r>
            <a:r>
              <a:rPr dirty="0" sz="1450" spc="-5">
                <a:latin typeface="Times New Roman"/>
                <a:cs typeface="Times New Roman"/>
              </a:rPr>
              <a:t>he </a:t>
            </a:r>
            <a:r>
              <a:rPr dirty="0" sz="1450" spc="-10">
                <a:latin typeface="Times New Roman"/>
                <a:cs typeface="Times New Roman"/>
              </a:rPr>
              <a:t>betook himself to the </a:t>
            </a:r>
            <a:r>
              <a:rPr dirty="0" sz="1450" spc="-5">
                <a:latin typeface="Times New Roman"/>
                <a:cs typeface="Times New Roman"/>
              </a:rPr>
              <a:t>box- </a:t>
            </a:r>
            <a:r>
              <a:rPr dirty="0" sz="1450" spc="-15">
                <a:latin typeface="Times New Roman"/>
                <a:cs typeface="Times New Roman"/>
              </a:rPr>
              <a:t>office </a:t>
            </a:r>
            <a:r>
              <a:rPr dirty="0" sz="1450" spc="-5">
                <a:latin typeface="Times New Roman"/>
                <a:cs typeface="Times New Roman"/>
              </a:rPr>
              <a:t>of  </a:t>
            </a:r>
            <a:r>
              <a:rPr dirty="0" sz="1450" spc="-10">
                <a:latin typeface="Times New Roman"/>
                <a:cs typeface="Times New Roman"/>
              </a:rPr>
              <a:t>the theatre in the Rue Richelieu. No sooner had </a:t>
            </a:r>
            <a:r>
              <a:rPr dirty="0" sz="1450" spc="-5">
                <a:latin typeface="Times New Roman"/>
                <a:cs typeface="Times New Roman"/>
              </a:rPr>
              <a:t>he </a:t>
            </a:r>
            <a:r>
              <a:rPr dirty="0" sz="1450" spc="-10">
                <a:latin typeface="Times New Roman"/>
                <a:cs typeface="Times New Roman"/>
              </a:rPr>
              <a:t>mentioned his name than  the clerk produced the order in an envelope </a:t>
            </a:r>
            <a:r>
              <a:rPr dirty="0" sz="1450" spc="-5">
                <a:latin typeface="Times New Roman"/>
                <a:cs typeface="Times New Roman"/>
              </a:rPr>
              <a:t>of </a:t>
            </a:r>
            <a:r>
              <a:rPr dirty="0" sz="1450" spc="-10">
                <a:latin typeface="Times New Roman"/>
                <a:cs typeface="Times New Roman"/>
              </a:rPr>
              <a:t>which the address was scarcely  </a:t>
            </a:r>
            <a:r>
              <a:rPr dirty="0" sz="1450" spc="-30">
                <a:latin typeface="Times New Roman"/>
                <a:cs typeface="Times New Roman"/>
              </a:rPr>
              <a:t>dry.</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"It has been taken this moment," said the</a:t>
            </a:r>
            <a:r>
              <a:rPr dirty="0" sz="1450" spc="30">
                <a:latin typeface="Times New Roman"/>
                <a:cs typeface="Times New Roman"/>
              </a:rPr>
              <a:t> </a:t>
            </a:r>
            <a:r>
              <a:rPr dirty="0" sz="1450" spc="-10">
                <a:latin typeface="Times New Roman"/>
                <a:cs typeface="Times New Roman"/>
              </a:rPr>
              <a:t>clerk.</a:t>
            </a:r>
            <a:endParaRPr sz="1450">
              <a:latin typeface="Times New Roman"/>
              <a:cs typeface="Times New Roman"/>
            </a:endParaRPr>
          </a:p>
          <a:p>
            <a:pPr algn="just" marL="12700">
              <a:lnSpc>
                <a:spcPct val="100000"/>
              </a:lnSpc>
              <a:spcBef>
                <a:spcPts val="855"/>
              </a:spcBef>
            </a:pPr>
            <a:r>
              <a:rPr dirty="0" sz="1450" spc="-10">
                <a:latin typeface="Times New Roman"/>
                <a:cs typeface="Times New Roman"/>
              </a:rPr>
              <a:t>"Indeed!" said Francis. "May </a:t>
            </a:r>
            <a:r>
              <a:rPr dirty="0" sz="1450" spc="-5">
                <a:latin typeface="Times New Roman"/>
                <a:cs typeface="Times New Roman"/>
              </a:rPr>
              <a:t>I </a:t>
            </a:r>
            <a:r>
              <a:rPr dirty="0" sz="1450" spc="-10">
                <a:latin typeface="Times New Roman"/>
                <a:cs typeface="Times New Roman"/>
              </a:rPr>
              <a:t>ask what the gentleman was</a:t>
            </a:r>
            <a:r>
              <a:rPr dirty="0" sz="1450" spc="45">
                <a:latin typeface="Times New Roman"/>
                <a:cs typeface="Times New Roman"/>
              </a:rPr>
              <a:t> </a:t>
            </a:r>
            <a:r>
              <a:rPr dirty="0" sz="1450" spc="-10">
                <a:latin typeface="Times New Roman"/>
                <a:cs typeface="Times New Roman"/>
              </a:rPr>
              <a:t>like?"</a:t>
            </a:r>
            <a:endParaRPr sz="145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890">
              <a:lnSpc>
                <a:spcPts val="1730"/>
              </a:lnSpc>
              <a:spcBef>
                <a:spcPts val="155"/>
              </a:spcBef>
            </a:pPr>
            <a:r>
              <a:rPr dirty="0" sz="1450" spc="-40">
                <a:latin typeface="Times New Roman"/>
                <a:cs typeface="Times New Roman"/>
              </a:rPr>
              <a:t>"Your </a:t>
            </a:r>
            <a:r>
              <a:rPr dirty="0" sz="1450" spc="-10">
                <a:latin typeface="Times New Roman"/>
                <a:cs typeface="Times New Roman"/>
              </a:rPr>
              <a:t>friend is easy to describe," replied the official. "He is old and strong and  beautiful, with white hair and </a:t>
            </a:r>
            <a:r>
              <a:rPr dirty="0" sz="1450" spc="-5">
                <a:latin typeface="Times New Roman"/>
                <a:cs typeface="Times New Roman"/>
              </a:rPr>
              <a:t>a </a:t>
            </a:r>
            <a:r>
              <a:rPr dirty="0" sz="1450" spc="-10">
                <a:latin typeface="Times New Roman"/>
                <a:cs typeface="Times New Roman"/>
              </a:rPr>
              <a:t>sabre-cut across his face. </a:t>
            </a:r>
            <a:r>
              <a:rPr dirty="0" sz="1450" spc="-60">
                <a:latin typeface="Times New Roman"/>
                <a:cs typeface="Times New Roman"/>
              </a:rPr>
              <a:t>You </a:t>
            </a:r>
            <a:r>
              <a:rPr dirty="0" sz="1450" spc="-10">
                <a:latin typeface="Times New Roman"/>
                <a:cs typeface="Times New Roman"/>
              </a:rPr>
              <a:t>cannot fail to  recognise so marked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person."</a:t>
            </a:r>
            <a:endParaRPr sz="1450">
              <a:latin typeface="Times New Roman"/>
              <a:cs typeface="Times New Roman"/>
            </a:endParaRPr>
          </a:p>
          <a:p>
            <a:pPr algn="just" marL="12700">
              <a:lnSpc>
                <a:spcPct val="100000"/>
              </a:lnSpc>
              <a:spcBef>
                <a:spcPts val="795"/>
              </a:spcBef>
            </a:pPr>
            <a:r>
              <a:rPr dirty="0" sz="1450" spc="-10">
                <a:latin typeface="Times New Roman"/>
                <a:cs typeface="Times New Roman"/>
              </a:rPr>
              <a:t>"No, indeed," returned Francis; "and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a:t>
            </a:r>
            <a:r>
              <a:rPr dirty="0" sz="1450" spc="60">
                <a:latin typeface="Times New Roman"/>
                <a:cs typeface="Times New Roman"/>
              </a:rPr>
              <a:t> </a:t>
            </a:r>
            <a:r>
              <a:rPr dirty="0" sz="1450" spc="-10">
                <a:latin typeface="Times New Roman"/>
                <a:cs typeface="Times New Roman"/>
              </a:rPr>
              <a:t>politeness."</a:t>
            </a:r>
            <a:endParaRPr sz="1450">
              <a:latin typeface="Times New Roman"/>
              <a:cs typeface="Times New Roman"/>
            </a:endParaRPr>
          </a:p>
          <a:p>
            <a:pPr algn="just" marL="12700" marR="10795">
              <a:lnSpc>
                <a:spcPts val="1730"/>
              </a:lnSpc>
              <a:spcBef>
                <a:spcPts val="915"/>
              </a:spcBef>
            </a:pPr>
            <a:r>
              <a:rPr dirty="0" sz="1450" spc="-10">
                <a:latin typeface="Times New Roman"/>
                <a:cs typeface="Times New Roman"/>
              </a:rPr>
              <a:t>"He cannot yet </a:t>
            </a:r>
            <a:r>
              <a:rPr dirty="0" sz="1450" spc="-5">
                <a:latin typeface="Times New Roman"/>
                <a:cs typeface="Times New Roman"/>
              </a:rPr>
              <a:t>be </a:t>
            </a:r>
            <a:r>
              <a:rPr dirty="0" sz="1450" spc="-10">
                <a:latin typeface="Times New Roman"/>
                <a:cs typeface="Times New Roman"/>
              </a:rPr>
              <a:t>far distant," added the clerk. "If </a:t>
            </a:r>
            <a:r>
              <a:rPr dirty="0" sz="1450" spc="-5">
                <a:latin typeface="Times New Roman"/>
                <a:cs typeface="Times New Roman"/>
              </a:rPr>
              <a:t>you </a:t>
            </a:r>
            <a:r>
              <a:rPr dirty="0" sz="1450" spc="-10">
                <a:latin typeface="Times New Roman"/>
                <a:cs typeface="Times New Roman"/>
              </a:rPr>
              <a:t>make haste </a:t>
            </a:r>
            <a:r>
              <a:rPr dirty="0" sz="1450" spc="-5">
                <a:latin typeface="Times New Roman"/>
                <a:cs typeface="Times New Roman"/>
              </a:rPr>
              <a:t>you </a:t>
            </a:r>
            <a:r>
              <a:rPr dirty="0" sz="1450" spc="-10">
                <a:latin typeface="Times New Roman"/>
                <a:cs typeface="Times New Roman"/>
              </a:rPr>
              <a:t>might  still overtake</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350">
              <a:lnSpc>
                <a:spcPts val="1730"/>
              </a:lnSpc>
              <a:spcBef>
                <a:spcPts val="865"/>
              </a:spcBef>
            </a:pPr>
            <a:r>
              <a:rPr dirty="0" sz="1450" spc="-10">
                <a:latin typeface="Times New Roman"/>
                <a:cs typeface="Times New Roman"/>
              </a:rPr>
              <a:t>Francis did </a:t>
            </a:r>
            <a:r>
              <a:rPr dirty="0" sz="1450" spc="-5">
                <a:latin typeface="Times New Roman"/>
                <a:cs typeface="Times New Roman"/>
              </a:rPr>
              <a:t>not </a:t>
            </a:r>
            <a:r>
              <a:rPr dirty="0" sz="1450" spc="-10">
                <a:latin typeface="Times New Roman"/>
                <a:cs typeface="Times New Roman"/>
              </a:rPr>
              <a:t>wait to </a:t>
            </a:r>
            <a:r>
              <a:rPr dirty="0" sz="1450" spc="-5">
                <a:latin typeface="Times New Roman"/>
                <a:cs typeface="Times New Roman"/>
              </a:rPr>
              <a:t>be </a:t>
            </a:r>
            <a:r>
              <a:rPr dirty="0" sz="1450" spc="-10">
                <a:latin typeface="Times New Roman"/>
                <a:cs typeface="Times New Roman"/>
              </a:rPr>
              <a:t>twice told; </a:t>
            </a:r>
            <a:r>
              <a:rPr dirty="0" sz="1450" spc="-5">
                <a:latin typeface="Times New Roman"/>
                <a:cs typeface="Times New Roman"/>
              </a:rPr>
              <a:t>he </a:t>
            </a:r>
            <a:r>
              <a:rPr dirty="0" sz="1450" spc="-10">
                <a:latin typeface="Times New Roman"/>
                <a:cs typeface="Times New Roman"/>
              </a:rPr>
              <a:t>ran precipitately from the theatre into  the middle </a:t>
            </a:r>
            <a:r>
              <a:rPr dirty="0" sz="1450" spc="-5">
                <a:latin typeface="Times New Roman"/>
                <a:cs typeface="Times New Roman"/>
              </a:rPr>
              <a:t>of </a:t>
            </a:r>
            <a:r>
              <a:rPr dirty="0" sz="1450" spc="-10">
                <a:latin typeface="Times New Roman"/>
                <a:cs typeface="Times New Roman"/>
              </a:rPr>
              <a:t>the street and looked in all directions. More than </a:t>
            </a:r>
            <a:r>
              <a:rPr dirty="0" sz="1450" spc="-5">
                <a:latin typeface="Times New Roman"/>
                <a:cs typeface="Times New Roman"/>
              </a:rPr>
              <a:t>one </a:t>
            </a:r>
            <a:r>
              <a:rPr dirty="0" sz="1450" spc="-10">
                <a:latin typeface="Times New Roman"/>
                <a:cs typeface="Times New Roman"/>
              </a:rPr>
              <a:t>white-  haired man was within sight; </a:t>
            </a:r>
            <a:r>
              <a:rPr dirty="0" sz="1450" spc="-5">
                <a:latin typeface="Times New Roman"/>
                <a:cs typeface="Times New Roman"/>
              </a:rPr>
              <a:t>but </a:t>
            </a:r>
            <a:r>
              <a:rPr dirty="0" sz="1450" spc="-10">
                <a:latin typeface="Times New Roman"/>
                <a:cs typeface="Times New Roman"/>
              </a:rPr>
              <a:t>though </a:t>
            </a:r>
            <a:r>
              <a:rPr dirty="0" sz="1450" spc="-5">
                <a:latin typeface="Times New Roman"/>
                <a:cs typeface="Times New Roman"/>
              </a:rPr>
              <a:t>he </a:t>
            </a:r>
            <a:r>
              <a:rPr dirty="0" sz="1450" spc="-10">
                <a:latin typeface="Times New Roman"/>
                <a:cs typeface="Times New Roman"/>
              </a:rPr>
              <a:t>overtook each </a:t>
            </a:r>
            <a:r>
              <a:rPr dirty="0" sz="1450" spc="-5">
                <a:latin typeface="Times New Roman"/>
                <a:cs typeface="Times New Roman"/>
              </a:rPr>
              <a:t>of </a:t>
            </a:r>
            <a:r>
              <a:rPr dirty="0" sz="1450" spc="-10">
                <a:latin typeface="Times New Roman"/>
                <a:cs typeface="Times New Roman"/>
              </a:rPr>
              <a:t>them in  succession, all wanted the sabre-cut. For nearly half-an-hour </a:t>
            </a:r>
            <a:r>
              <a:rPr dirty="0" sz="1450" spc="-5">
                <a:latin typeface="Times New Roman"/>
                <a:cs typeface="Times New Roman"/>
              </a:rPr>
              <a:t>he </a:t>
            </a:r>
            <a:r>
              <a:rPr dirty="0" sz="1450" spc="-10">
                <a:latin typeface="Times New Roman"/>
                <a:cs typeface="Times New Roman"/>
              </a:rPr>
              <a:t>tried </a:t>
            </a:r>
            <a:r>
              <a:rPr dirty="0" sz="1450" spc="-5">
                <a:latin typeface="Times New Roman"/>
                <a:cs typeface="Times New Roman"/>
              </a:rPr>
              <a:t>one </a:t>
            </a:r>
            <a:r>
              <a:rPr dirty="0" sz="1450" spc="-10">
                <a:latin typeface="Times New Roman"/>
                <a:cs typeface="Times New Roman"/>
              </a:rPr>
              <a:t>street  after another in the neighbourhood, until at length, recognising the folly </a:t>
            </a:r>
            <a:r>
              <a:rPr dirty="0" sz="1450" spc="-5">
                <a:latin typeface="Times New Roman"/>
                <a:cs typeface="Times New Roman"/>
              </a:rPr>
              <a:t>of  </a:t>
            </a:r>
            <a:r>
              <a:rPr dirty="0" sz="1450" spc="-10">
                <a:latin typeface="Times New Roman"/>
                <a:cs typeface="Times New Roman"/>
              </a:rPr>
              <a:t>continued search, </a:t>
            </a:r>
            <a:r>
              <a:rPr dirty="0" sz="1450" spc="-5">
                <a:latin typeface="Times New Roman"/>
                <a:cs typeface="Times New Roman"/>
              </a:rPr>
              <a:t>he </a:t>
            </a:r>
            <a:r>
              <a:rPr dirty="0" sz="1450" spc="-10">
                <a:latin typeface="Times New Roman"/>
                <a:cs typeface="Times New Roman"/>
              </a:rPr>
              <a:t>started </a:t>
            </a:r>
            <a:r>
              <a:rPr dirty="0" sz="1450" spc="-5">
                <a:latin typeface="Times New Roman"/>
                <a:cs typeface="Times New Roman"/>
              </a:rPr>
              <a:t>on a </a:t>
            </a:r>
            <a:r>
              <a:rPr dirty="0" sz="1450" spc="-10">
                <a:latin typeface="Times New Roman"/>
                <a:cs typeface="Times New Roman"/>
              </a:rPr>
              <a:t>walk to compose his agitated feelings; for  this proximity </a:t>
            </a:r>
            <a:r>
              <a:rPr dirty="0" sz="1450" spc="-5">
                <a:latin typeface="Times New Roman"/>
                <a:cs typeface="Times New Roman"/>
              </a:rPr>
              <a:t>of </a:t>
            </a:r>
            <a:r>
              <a:rPr dirty="0" sz="1450" spc="-10">
                <a:latin typeface="Times New Roman"/>
                <a:cs typeface="Times New Roman"/>
              </a:rPr>
              <a:t>an encounter with him to whom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doubt he </a:t>
            </a:r>
            <a:r>
              <a:rPr dirty="0" sz="1450" spc="-10">
                <a:latin typeface="Times New Roman"/>
                <a:cs typeface="Times New Roman"/>
              </a:rPr>
              <a:t>owed  the day had profoundly moved the </a:t>
            </a:r>
            <a:r>
              <a:rPr dirty="0" sz="1450" spc="-5">
                <a:latin typeface="Times New Roman"/>
                <a:cs typeface="Times New Roman"/>
              </a:rPr>
              <a:t>young</a:t>
            </a:r>
            <a:r>
              <a:rPr dirty="0" sz="1450" spc="2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It chanced that his way lay </a:t>
            </a:r>
            <a:r>
              <a:rPr dirty="0" sz="1450" spc="-5">
                <a:latin typeface="Times New Roman"/>
                <a:cs typeface="Times New Roman"/>
              </a:rPr>
              <a:t>up </a:t>
            </a:r>
            <a:r>
              <a:rPr dirty="0" sz="1450" spc="-10">
                <a:latin typeface="Times New Roman"/>
                <a:cs typeface="Times New Roman"/>
              </a:rPr>
              <a:t>the Rue Drouot and thence </a:t>
            </a:r>
            <a:r>
              <a:rPr dirty="0" sz="1450" spc="-5">
                <a:latin typeface="Times New Roman"/>
                <a:cs typeface="Times New Roman"/>
              </a:rPr>
              <a:t>up </a:t>
            </a:r>
            <a:r>
              <a:rPr dirty="0" sz="1450" spc="-10">
                <a:latin typeface="Times New Roman"/>
                <a:cs typeface="Times New Roman"/>
              </a:rPr>
              <a:t>the Rue des  Martyrs; and chance, in this case, served him better than all the forethought in  the world. For </a:t>
            </a:r>
            <a:r>
              <a:rPr dirty="0" sz="1450" spc="-5">
                <a:latin typeface="Times New Roman"/>
                <a:cs typeface="Times New Roman"/>
              </a:rPr>
              <a:t>on </a:t>
            </a:r>
            <a:r>
              <a:rPr dirty="0" sz="1450" spc="-10">
                <a:latin typeface="Times New Roman"/>
                <a:cs typeface="Times New Roman"/>
              </a:rPr>
              <a:t>the outer boulevard </a:t>
            </a:r>
            <a:r>
              <a:rPr dirty="0" sz="1450" spc="-5">
                <a:latin typeface="Times New Roman"/>
                <a:cs typeface="Times New Roman"/>
              </a:rPr>
              <a:t>he </a:t>
            </a:r>
            <a:r>
              <a:rPr dirty="0" sz="1450" spc="-10">
                <a:latin typeface="Times New Roman"/>
                <a:cs typeface="Times New Roman"/>
              </a:rPr>
              <a:t>saw two men in earnest colloquy  </a:t>
            </a:r>
            <a:r>
              <a:rPr dirty="0" sz="1450" spc="-5">
                <a:latin typeface="Times New Roman"/>
                <a:cs typeface="Times New Roman"/>
              </a:rPr>
              <a:t>upon a </a:t>
            </a:r>
            <a:r>
              <a:rPr dirty="0" sz="1450" spc="-10">
                <a:latin typeface="Times New Roman"/>
                <a:cs typeface="Times New Roman"/>
              </a:rPr>
              <a:t>seat. One was dark, </a:t>
            </a:r>
            <a:r>
              <a:rPr dirty="0" sz="1450" spc="-5">
                <a:latin typeface="Times New Roman"/>
                <a:cs typeface="Times New Roman"/>
              </a:rPr>
              <a:t>young, </a:t>
            </a:r>
            <a:r>
              <a:rPr dirty="0" sz="1450" spc="-10">
                <a:latin typeface="Times New Roman"/>
                <a:cs typeface="Times New Roman"/>
              </a:rPr>
              <a:t>and handsome, secularly dressed, </a:t>
            </a:r>
            <a:r>
              <a:rPr dirty="0" sz="1450" spc="-5">
                <a:latin typeface="Times New Roman"/>
                <a:cs typeface="Times New Roman"/>
              </a:rPr>
              <a:t>but </a:t>
            </a:r>
            <a:r>
              <a:rPr dirty="0" sz="1450" spc="-10">
                <a:latin typeface="Times New Roman"/>
                <a:cs typeface="Times New Roman"/>
              </a:rPr>
              <a:t>with  an indelible clerical stamp; the other answered in every particular to the  description given him </a:t>
            </a:r>
            <a:r>
              <a:rPr dirty="0" sz="1450" spc="-5">
                <a:latin typeface="Times New Roman"/>
                <a:cs typeface="Times New Roman"/>
              </a:rPr>
              <a:t>by </a:t>
            </a:r>
            <a:r>
              <a:rPr dirty="0" sz="1450" spc="-10">
                <a:latin typeface="Times New Roman"/>
                <a:cs typeface="Times New Roman"/>
              </a:rPr>
              <a:t>the clerk. Francis felt his heart beat high in his  bosom;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he </a:t>
            </a:r>
            <a:r>
              <a:rPr dirty="0" sz="1450" spc="-10">
                <a:latin typeface="Times New Roman"/>
                <a:cs typeface="Times New Roman"/>
              </a:rPr>
              <a:t>was now about to hear the voice </a:t>
            </a:r>
            <a:r>
              <a:rPr dirty="0" sz="1450" spc="-5">
                <a:latin typeface="Times New Roman"/>
                <a:cs typeface="Times New Roman"/>
              </a:rPr>
              <a:t>of </a:t>
            </a:r>
            <a:r>
              <a:rPr dirty="0" sz="1450" spc="-10">
                <a:latin typeface="Times New Roman"/>
                <a:cs typeface="Times New Roman"/>
              </a:rPr>
              <a:t>his father; and making  </a:t>
            </a:r>
            <a:r>
              <a:rPr dirty="0" sz="1450" spc="-5">
                <a:latin typeface="Times New Roman"/>
                <a:cs typeface="Times New Roman"/>
              </a:rPr>
              <a:t>a </a:t>
            </a:r>
            <a:r>
              <a:rPr dirty="0" sz="1450" spc="-10">
                <a:latin typeface="Times New Roman"/>
                <a:cs typeface="Times New Roman"/>
              </a:rPr>
              <a:t>wide circuit, </a:t>
            </a:r>
            <a:r>
              <a:rPr dirty="0" sz="1450" spc="-5">
                <a:latin typeface="Times New Roman"/>
                <a:cs typeface="Times New Roman"/>
              </a:rPr>
              <a:t>he </a:t>
            </a:r>
            <a:r>
              <a:rPr dirty="0" sz="1450" spc="-10">
                <a:latin typeface="Times New Roman"/>
                <a:cs typeface="Times New Roman"/>
              </a:rPr>
              <a:t>noiselessly took his place behind the couple in question, who  were too much interested in their talk to observe much else. As Francis had  expected, the conversation was conducted in the English</a:t>
            </a:r>
            <a:r>
              <a:rPr dirty="0" sz="1450" spc="55">
                <a:latin typeface="Times New Roman"/>
                <a:cs typeface="Times New Roman"/>
              </a:rPr>
              <a:t> </a:t>
            </a:r>
            <a:r>
              <a:rPr dirty="0" sz="1450" spc="-10">
                <a:latin typeface="Times New Roman"/>
                <a:cs typeface="Times New Roman"/>
              </a:rPr>
              <a:t>language</a:t>
            </a:r>
            <a:endParaRPr sz="1450">
              <a:latin typeface="Times New Roman"/>
              <a:cs typeface="Times New Roman"/>
            </a:endParaRPr>
          </a:p>
          <a:p>
            <a:pPr algn="just" marL="12700" marR="5080">
              <a:lnSpc>
                <a:spcPts val="1730"/>
              </a:lnSpc>
              <a:spcBef>
                <a:spcPts val="850"/>
              </a:spcBef>
            </a:pPr>
            <a:r>
              <a:rPr dirty="0" sz="1450" spc="-40">
                <a:latin typeface="Times New Roman"/>
                <a:cs typeface="Times New Roman"/>
              </a:rPr>
              <a:t>"Your </a:t>
            </a:r>
            <a:r>
              <a:rPr dirty="0" sz="1450" spc="-10">
                <a:latin typeface="Times New Roman"/>
                <a:cs typeface="Times New Roman"/>
              </a:rPr>
              <a:t>suspicions begin to annoy me, Rolles," said the older man. "I tell </a:t>
            </a:r>
            <a:r>
              <a:rPr dirty="0" sz="1450" spc="-5">
                <a:latin typeface="Times New Roman"/>
                <a:cs typeface="Times New Roman"/>
              </a:rPr>
              <a:t>you I  </a:t>
            </a:r>
            <a:r>
              <a:rPr dirty="0" sz="1450" spc="-10">
                <a:latin typeface="Times New Roman"/>
                <a:cs typeface="Times New Roman"/>
              </a:rPr>
              <a:t>am doing my utmost; </a:t>
            </a:r>
            <a:r>
              <a:rPr dirty="0" sz="1450" spc="-5">
                <a:latin typeface="Times New Roman"/>
                <a:cs typeface="Times New Roman"/>
              </a:rPr>
              <a:t>a </a:t>
            </a:r>
            <a:r>
              <a:rPr dirty="0" sz="1450" spc="-10">
                <a:latin typeface="Times New Roman"/>
                <a:cs typeface="Times New Roman"/>
              </a:rPr>
              <a:t>man cannot lay his hand </a:t>
            </a:r>
            <a:r>
              <a:rPr dirty="0" sz="1450" spc="-5">
                <a:latin typeface="Times New Roman"/>
                <a:cs typeface="Times New Roman"/>
              </a:rPr>
              <a:t>on </a:t>
            </a:r>
            <a:r>
              <a:rPr dirty="0" sz="1450" spc="-10">
                <a:latin typeface="Times New Roman"/>
                <a:cs typeface="Times New Roman"/>
              </a:rPr>
              <a:t>millions in </a:t>
            </a:r>
            <a:r>
              <a:rPr dirty="0" sz="1450" spc="-5">
                <a:latin typeface="Times New Roman"/>
                <a:cs typeface="Times New Roman"/>
              </a:rPr>
              <a:t>a </a:t>
            </a:r>
            <a:r>
              <a:rPr dirty="0" sz="1450" spc="-10">
                <a:latin typeface="Times New Roman"/>
                <a:cs typeface="Times New Roman"/>
              </a:rPr>
              <a:t>moment.  Have </a:t>
            </a:r>
            <a:r>
              <a:rPr dirty="0" sz="1450" spc="-5">
                <a:latin typeface="Times New Roman"/>
                <a:cs typeface="Times New Roman"/>
              </a:rPr>
              <a:t>I not </a:t>
            </a:r>
            <a:r>
              <a:rPr dirty="0" sz="1450" spc="-10">
                <a:latin typeface="Times New Roman"/>
                <a:cs typeface="Times New Roman"/>
              </a:rPr>
              <a:t>taken </a:t>
            </a:r>
            <a:r>
              <a:rPr dirty="0" sz="1450" spc="-5">
                <a:latin typeface="Times New Roman"/>
                <a:cs typeface="Times New Roman"/>
              </a:rPr>
              <a:t>you up, a </a:t>
            </a:r>
            <a:r>
              <a:rPr dirty="0" sz="1450" spc="-10">
                <a:latin typeface="Times New Roman"/>
                <a:cs typeface="Times New Roman"/>
              </a:rPr>
              <a:t>mere </a:t>
            </a:r>
            <a:r>
              <a:rPr dirty="0" sz="1450" spc="-15">
                <a:latin typeface="Times New Roman"/>
                <a:cs typeface="Times New Roman"/>
              </a:rPr>
              <a:t>stranger, </a:t>
            </a:r>
            <a:r>
              <a:rPr dirty="0" sz="1450" spc="-5">
                <a:latin typeface="Times New Roman"/>
                <a:cs typeface="Times New Roman"/>
              </a:rPr>
              <a:t>out of </a:t>
            </a:r>
            <a:r>
              <a:rPr dirty="0" sz="1450" spc="-10">
                <a:latin typeface="Times New Roman"/>
                <a:cs typeface="Times New Roman"/>
              </a:rPr>
              <a:t>pure good-will? Are </a:t>
            </a:r>
            <a:r>
              <a:rPr dirty="0" sz="1450" spc="-5">
                <a:latin typeface="Times New Roman"/>
                <a:cs typeface="Times New Roman"/>
              </a:rPr>
              <a:t>you not  </a:t>
            </a:r>
            <a:r>
              <a:rPr dirty="0" sz="1450" spc="-10">
                <a:latin typeface="Times New Roman"/>
                <a:cs typeface="Times New Roman"/>
              </a:rPr>
              <a:t>living </a:t>
            </a:r>
            <a:r>
              <a:rPr dirty="0" sz="1450" spc="-15">
                <a:latin typeface="Times New Roman"/>
                <a:cs typeface="Times New Roman"/>
              </a:rPr>
              <a:t>largely </a:t>
            </a:r>
            <a:r>
              <a:rPr dirty="0" sz="1450" spc="-5">
                <a:latin typeface="Times New Roman"/>
                <a:cs typeface="Times New Roman"/>
              </a:rPr>
              <a:t>on </a:t>
            </a:r>
            <a:r>
              <a:rPr dirty="0" sz="1450" spc="-10">
                <a:latin typeface="Times New Roman"/>
                <a:cs typeface="Times New Roman"/>
              </a:rPr>
              <a:t>my</a:t>
            </a:r>
            <a:r>
              <a:rPr dirty="0" sz="1450" spc="5">
                <a:latin typeface="Times New Roman"/>
                <a:cs typeface="Times New Roman"/>
              </a:rPr>
              <a:t> </a:t>
            </a:r>
            <a:r>
              <a:rPr dirty="0" sz="1450" spc="-10">
                <a:latin typeface="Times New Roman"/>
                <a:cs typeface="Times New Roman"/>
              </a:rPr>
              <a:t>bounty?"</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"On </a:t>
            </a:r>
            <a:r>
              <a:rPr dirty="0" sz="1450" spc="-5">
                <a:latin typeface="Times New Roman"/>
                <a:cs typeface="Times New Roman"/>
              </a:rPr>
              <a:t>your </a:t>
            </a:r>
            <a:r>
              <a:rPr dirty="0" sz="1450" spc="-10">
                <a:latin typeface="Times New Roman"/>
                <a:cs typeface="Times New Roman"/>
              </a:rPr>
              <a:t>advances,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corrected the</a:t>
            </a:r>
            <a:r>
              <a:rPr dirty="0" sz="1450" spc="6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715">
              <a:lnSpc>
                <a:spcPts val="1730"/>
              </a:lnSpc>
              <a:spcBef>
                <a:spcPts val="919"/>
              </a:spcBef>
            </a:pPr>
            <a:r>
              <a:rPr dirty="0" sz="1450" spc="-10">
                <a:latin typeface="Times New Roman"/>
                <a:cs typeface="Times New Roman"/>
              </a:rPr>
              <a:t>"Advances, if </a:t>
            </a:r>
            <a:r>
              <a:rPr dirty="0" sz="1450" spc="-5">
                <a:latin typeface="Times New Roman"/>
                <a:cs typeface="Times New Roman"/>
              </a:rPr>
              <a:t>you </a:t>
            </a:r>
            <a:r>
              <a:rPr dirty="0" sz="1450" spc="-10">
                <a:latin typeface="Times New Roman"/>
                <a:cs typeface="Times New Roman"/>
              </a:rPr>
              <a:t>choose; and interest instead </a:t>
            </a:r>
            <a:r>
              <a:rPr dirty="0" sz="1450" spc="-5">
                <a:latin typeface="Times New Roman"/>
                <a:cs typeface="Times New Roman"/>
              </a:rPr>
              <a:t>of </a:t>
            </a:r>
            <a:r>
              <a:rPr dirty="0" sz="1450" spc="-10">
                <a:latin typeface="Times New Roman"/>
                <a:cs typeface="Times New Roman"/>
              </a:rPr>
              <a:t>goodwill, if </a:t>
            </a:r>
            <a:r>
              <a:rPr dirty="0" sz="1450" spc="-5">
                <a:latin typeface="Times New Roman"/>
                <a:cs typeface="Times New Roman"/>
              </a:rPr>
              <a:t>you </a:t>
            </a:r>
            <a:r>
              <a:rPr dirty="0" sz="1450" spc="-10">
                <a:latin typeface="Times New Roman"/>
                <a:cs typeface="Times New Roman"/>
              </a:rPr>
              <a:t>prefer it,"  returned </a:t>
            </a:r>
            <a:r>
              <a:rPr dirty="0" sz="1450" spc="-25">
                <a:latin typeface="Times New Roman"/>
                <a:cs typeface="Times New Roman"/>
              </a:rPr>
              <a:t>Vandeleur </a:t>
            </a:r>
            <a:r>
              <a:rPr dirty="0" sz="1450" spc="-20">
                <a:latin typeface="Times New Roman"/>
                <a:cs typeface="Times New Roman"/>
              </a:rPr>
              <a:t>angrily. </a:t>
            </a: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here to pick expressions. Business is  business; and </a:t>
            </a:r>
            <a:r>
              <a:rPr dirty="0" sz="1450" spc="-5">
                <a:latin typeface="Times New Roman"/>
                <a:cs typeface="Times New Roman"/>
              </a:rPr>
              <a:t>your </a:t>
            </a:r>
            <a:r>
              <a:rPr dirty="0" sz="1450" spc="-10">
                <a:latin typeface="Times New Roman"/>
                <a:cs typeface="Times New Roman"/>
              </a:rPr>
              <a:t>business, let me remind </a:t>
            </a:r>
            <a:r>
              <a:rPr dirty="0" sz="1450" spc="-5">
                <a:latin typeface="Times New Roman"/>
                <a:cs typeface="Times New Roman"/>
              </a:rPr>
              <a:t>you, </a:t>
            </a:r>
            <a:r>
              <a:rPr dirty="0" sz="1450" spc="-10">
                <a:latin typeface="Times New Roman"/>
                <a:cs typeface="Times New Roman"/>
              </a:rPr>
              <a:t>is too muddy for such airs.  </a:t>
            </a:r>
            <a:r>
              <a:rPr dirty="0" sz="1450" spc="-20">
                <a:latin typeface="Times New Roman"/>
                <a:cs typeface="Times New Roman"/>
              </a:rPr>
              <a:t>Trust </a:t>
            </a:r>
            <a:r>
              <a:rPr dirty="0" sz="1450" spc="-10">
                <a:latin typeface="Times New Roman"/>
                <a:cs typeface="Times New Roman"/>
              </a:rPr>
              <a:t>me, </a:t>
            </a:r>
            <a:r>
              <a:rPr dirty="0" sz="1450" spc="-5">
                <a:latin typeface="Times New Roman"/>
                <a:cs typeface="Times New Roman"/>
              </a:rPr>
              <a:t>or </a:t>
            </a:r>
            <a:r>
              <a:rPr dirty="0" sz="1450" spc="-10">
                <a:latin typeface="Times New Roman"/>
                <a:cs typeface="Times New Roman"/>
              </a:rPr>
              <a:t>leave me alone and find some </a:t>
            </a:r>
            <a:r>
              <a:rPr dirty="0" sz="1450" spc="-5">
                <a:latin typeface="Times New Roman"/>
                <a:cs typeface="Times New Roman"/>
              </a:rPr>
              <a:t>one </a:t>
            </a:r>
            <a:r>
              <a:rPr dirty="0" sz="1450" spc="-10">
                <a:latin typeface="Times New Roman"/>
                <a:cs typeface="Times New Roman"/>
              </a:rPr>
              <a:t>else; </a:t>
            </a:r>
            <a:r>
              <a:rPr dirty="0" sz="1450" spc="-5">
                <a:latin typeface="Times New Roman"/>
                <a:cs typeface="Times New Roman"/>
              </a:rPr>
              <a:t>but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have an end, for  God's sake, </a:t>
            </a:r>
            <a:r>
              <a:rPr dirty="0" sz="1450" spc="-5">
                <a:latin typeface="Times New Roman"/>
                <a:cs typeface="Times New Roman"/>
              </a:rPr>
              <a:t>of your</a:t>
            </a:r>
            <a:r>
              <a:rPr dirty="0" sz="1450">
                <a:latin typeface="Times New Roman"/>
                <a:cs typeface="Times New Roman"/>
              </a:rPr>
              <a:t> </a:t>
            </a:r>
            <a:r>
              <a:rPr dirty="0" sz="1450" spc="-10">
                <a:latin typeface="Times New Roman"/>
                <a:cs typeface="Times New Roman"/>
              </a:rPr>
              <a:t>jeremiads."</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"I am beginning to learn the world," replied the </a:t>
            </a:r>
            <a:r>
              <a:rPr dirty="0" sz="1450" spc="-20">
                <a:latin typeface="Times New Roman"/>
                <a:cs typeface="Times New Roman"/>
              </a:rPr>
              <a:t>other,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see that </a:t>
            </a:r>
            <a:r>
              <a:rPr dirty="0" sz="1450" spc="-5">
                <a:latin typeface="Times New Roman"/>
                <a:cs typeface="Times New Roman"/>
              </a:rPr>
              <a:t>you </a:t>
            </a:r>
            <a:r>
              <a:rPr dirty="0" sz="1450" spc="-10">
                <a:latin typeface="Times New Roman"/>
                <a:cs typeface="Times New Roman"/>
              </a:rPr>
              <a:t>have  every reason to play me false, and </a:t>
            </a:r>
            <a:r>
              <a:rPr dirty="0" sz="1450" spc="-5">
                <a:latin typeface="Times New Roman"/>
                <a:cs typeface="Times New Roman"/>
              </a:rPr>
              <a:t>not one </a:t>
            </a:r>
            <a:r>
              <a:rPr dirty="0" sz="1450" spc="-10">
                <a:latin typeface="Times New Roman"/>
                <a:cs typeface="Times New Roman"/>
              </a:rPr>
              <a:t>to deal </a:t>
            </a:r>
            <a:r>
              <a:rPr dirty="0" sz="1450" spc="-20">
                <a:latin typeface="Times New Roman"/>
                <a:cs typeface="Times New Roman"/>
              </a:rPr>
              <a:t>honestly.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here to  pick expressions either; </a:t>
            </a:r>
            <a:r>
              <a:rPr dirty="0" sz="1450" spc="-5">
                <a:latin typeface="Times New Roman"/>
                <a:cs typeface="Times New Roman"/>
              </a:rPr>
              <a:t>you </a:t>
            </a:r>
            <a:r>
              <a:rPr dirty="0" sz="1450" spc="-10">
                <a:latin typeface="Times New Roman"/>
                <a:cs typeface="Times New Roman"/>
              </a:rPr>
              <a:t>wish the diamond for yourself;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you do -  you</a:t>
            </a:r>
            <a:r>
              <a:rPr dirty="0" sz="1450" spc="45">
                <a:latin typeface="Times New Roman"/>
                <a:cs typeface="Times New Roman"/>
              </a:rPr>
              <a:t> </a:t>
            </a:r>
            <a:r>
              <a:rPr dirty="0" sz="1450" spc="-10">
                <a:latin typeface="Times New Roman"/>
                <a:cs typeface="Times New Roman"/>
              </a:rPr>
              <a:t>dare</a:t>
            </a:r>
            <a:r>
              <a:rPr dirty="0" sz="1450" spc="50">
                <a:latin typeface="Times New Roman"/>
                <a:cs typeface="Times New Roman"/>
              </a:rPr>
              <a:t> </a:t>
            </a:r>
            <a:r>
              <a:rPr dirty="0" sz="1450" spc="-5">
                <a:latin typeface="Times New Roman"/>
                <a:cs typeface="Times New Roman"/>
              </a:rPr>
              <a:t>not</a:t>
            </a:r>
            <a:r>
              <a:rPr dirty="0" sz="1450" spc="50">
                <a:latin typeface="Times New Roman"/>
                <a:cs typeface="Times New Roman"/>
              </a:rPr>
              <a:t> </a:t>
            </a:r>
            <a:r>
              <a:rPr dirty="0" sz="1450" spc="-10">
                <a:latin typeface="Times New Roman"/>
                <a:cs typeface="Times New Roman"/>
              </a:rPr>
              <a:t>deny</a:t>
            </a:r>
            <a:r>
              <a:rPr dirty="0" sz="1450" spc="50">
                <a:latin typeface="Times New Roman"/>
                <a:cs typeface="Times New Roman"/>
              </a:rPr>
              <a:t> </a:t>
            </a:r>
            <a:r>
              <a:rPr dirty="0" sz="1450" spc="-10">
                <a:latin typeface="Times New Roman"/>
                <a:cs typeface="Times New Roman"/>
              </a:rPr>
              <a:t>it.</a:t>
            </a:r>
            <a:r>
              <a:rPr dirty="0" sz="1450" spc="45">
                <a:latin typeface="Times New Roman"/>
                <a:cs typeface="Times New Roman"/>
              </a:rPr>
              <a:t> </a:t>
            </a:r>
            <a:r>
              <a:rPr dirty="0" sz="1450" spc="-10">
                <a:latin typeface="Times New Roman"/>
                <a:cs typeface="Times New Roman"/>
              </a:rPr>
              <a:t>Have</a:t>
            </a:r>
            <a:r>
              <a:rPr dirty="0" sz="1450" spc="50">
                <a:latin typeface="Times New Roman"/>
                <a:cs typeface="Times New Roman"/>
              </a:rPr>
              <a:t> </a:t>
            </a:r>
            <a:r>
              <a:rPr dirty="0" sz="1450" spc="-5">
                <a:latin typeface="Times New Roman"/>
                <a:cs typeface="Times New Roman"/>
              </a:rPr>
              <a:t>you</a:t>
            </a:r>
            <a:r>
              <a:rPr dirty="0" sz="1450" spc="50">
                <a:latin typeface="Times New Roman"/>
                <a:cs typeface="Times New Roman"/>
              </a:rPr>
              <a:t> </a:t>
            </a:r>
            <a:r>
              <a:rPr dirty="0" sz="1450" spc="-5">
                <a:latin typeface="Times New Roman"/>
                <a:cs typeface="Times New Roman"/>
              </a:rPr>
              <a:t>not</a:t>
            </a:r>
            <a:r>
              <a:rPr dirty="0" sz="1450" spc="50">
                <a:latin typeface="Times New Roman"/>
                <a:cs typeface="Times New Roman"/>
              </a:rPr>
              <a:t> </a:t>
            </a:r>
            <a:r>
              <a:rPr dirty="0" sz="1450" spc="-10">
                <a:latin typeface="Times New Roman"/>
                <a:cs typeface="Times New Roman"/>
              </a:rPr>
              <a:t>already</a:t>
            </a:r>
            <a:r>
              <a:rPr dirty="0" sz="1450" spc="45">
                <a:latin typeface="Times New Roman"/>
                <a:cs typeface="Times New Roman"/>
              </a:rPr>
              <a:t> </a:t>
            </a:r>
            <a:r>
              <a:rPr dirty="0" sz="1450" spc="-15">
                <a:latin typeface="Times New Roman"/>
                <a:cs typeface="Times New Roman"/>
              </a:rPr>
              <a:t>forged</a:t>
            </a:r>
            <a:r>
              <a:rPr dirty="0" sz="1450" spc="50">
                <a:latin typeface="Times New Roman"/>
                <a:cs typeface="Times New Roman"/>
              </a:rPr>
              <a:t> </a:t>
            </a:r>
            <a:r>
              <a:rPr dirty="0" sz="1450" spc="-10">
                <a:latin typeface="Times New Roman"/>
                <a:cs typeface="Times New Roman"/>
              </a:rPr>
              <a:t>my</a:t>
            </a:r>
            <a:r>
              <a:rPr dirty="0" sz="1450" spc="50">
                <a:latin typeface="Times New Roman"/>
                <a:cs typeface="Times New Roman"/>
              </a:rPr>
              <a:t> </a:t>
            </a:r>
            <a:r>
              <a:rPr dirty="0" sz="1450" spc="-10">
                <a:latin typeface="Times New Roman"/>
                <a:cs typeface="Times New Roman"/>
              </a:rPr>
              <a:t>name,</a:t>
            </a:r>
            <a:r>
              <a:rPr dirty="0" sz="1450" spc="5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searched</a:t>
            </a:r>
            <a:r>
              <a:rPr dirty="0" sz="1450" spc="50">
                <a:latin typeface="Times New Roman"/>
                <a:cs typeface="Times New Roman"/>
              </a:rPr>
              <a:t> </a:t>
            </a:r>
            <a:r>
              <a:rPr dirty="0" sz="1450" spc="-10">
                <a:latin typeface="Times New Roman"/>
                <a:cs typeface="Times New Roman"/>
              </a:rPr>
              <a:t>my</a:t>
            </a:r>
            <a:endParaRPr sz="145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255">
              <a:lnSpc>
                <a:spcPts val="1730"/>
              </a:lnSpc>
              <a:spcBef>
                <a:spcPts val="155"/>
              </a:spcBef>
            </a:pPr>
            <a:r>
              <a:rPr dirty="0" sz="1450" spc="-10">
                <a:latin typeface="Times New Roman"/>
                <a:cs typeface="Times New Roman"/>
              </a:rPr>
              <a:t>lodging in my absence? </a:t>
            </a:r>
            <a:r>
              <a:rPr dirty="0" sz="1450" spc="-5">
                <a:latin typeface="Times New Roman"/>
                <a:cs typeface="Times New Roman"/>
              </a:rPr>
              <a:t>I </a:t>
            </a:r>
            <a:r>
              <a:rPr dirty="0" sz="1450" spc="-10">
                <a:latin typeface="Times New Roman"/>
                <a:cs typeface="Times New Roman"/>
              </a:rPr>
              <a:t>understand the cause </a:t>
            </a:r>
            <a:r>
              <a:rPr dirty="0" sz="1450" spc="-5">
                <a:latin typeface="Times New Roman"/>
                <a:cs typeface="Times New Roman"/>
              </a:rPr>
              <a:t>of your </a:t>
            </a:r>
            <a:r>
              <a:rPr dirty="0" sz="1450" spc="-10">
                <a:latin typeface="Times New Roman"/>
                <a:cs typeface="Times New Roman"/>
              </a:rPr>
              <a:t>delays; </a:t>
            </a:r>
            <a:r>
              <a:rPr dirty="0" sz="1450" spc="-5">
                <a:latin typeface="Times New Roman"/>
                <a:cs typeface="Times New Roman"/>
              </a:rPr>
              <a:t>you </a:t>
            </a:r>
            <a:r>
              <a:rPr dirty="0" sz="1450" spc="-10">
                <a:latin typeface="Times New Roman"/>
                <a:cs typeface="Times New Roman"/>
              </a:rPr>
              <a:t>are lying in  wait; </a:t>
            </a:r>
            <a:r>
              <a:rPr dirty="0" sz="1450" spc="-5">
                <a:latin typeface="Times New Roman"/>
                <a:cs typeface="Times New Roman"/>
              </a:rPr>
              <a:t>you </a:t>
            </a:r>
            <a:r>
              <a:rPr dirty="0" sz="1450" spc="-10">
                <a:latin typeface="Times New Roman"/>
                <a:cs typeface="Times New Roman"/>
              </a:rPr>
              <a:t>are the diamond </a:t>
            </a:r>
            <a:r>
              <a:rPr dirty="0" sz="1450" spc="-15">
                <a:latin typeface="Times New Roman"/>
                <a:cs typeface="Times New Roman"/>
              </a:rPr>
              <a:t>hunter, </a:t>
            </a:r>
            <a:r>
              <a:rPr dirty="0" sz="1450" spc="-10">
                <a:latin typeface="Times New Roman"/>
                <a:cs typeface="Times New Roman"/>
              </a:rPr>
              <a:t>forsooth; and sooner </a:t>
            </a:r>
            <a:r>
              <a:rPr dirty="0" sz="1450" spc="-5">
                <a:latin typeface="Times New Roman"/>
                <a:cs typeface="Times New Roman"/>
              </a:rPr>
              <a:t>or </a:t>
            </a:r>
            <a:r>
              <a:rPr dirty="0" sz="1450" spc="-20">
                <a:latin typeface="Times New Roman"/>
                <a:cs typeface="Times New Roman"/>
              </a:rPr>
              <a:t>later, </a:t>
            </a:r>
            <a:r>
              <a:rPr dirty="0" sz="1450" spc="-5">
                <a:latin typeface="Times New Roman"/>
                <a:cs typeface="Times New Roman"/>
              </a:rPr>
              <a:t>by </a:t>
            </a:r>
            <a:r>
              <a:rPr dirty="0" sz="1450" spc="-10">
                <a:latin typeface="Times New Roman"/>
                <a:cs typeface="Times New Roman"/>
              </a:rPr>
              <a:t>fair means  </a:t>
            </a:r>
            <a:r>
              <a:rPr dirty="0" sz="1450" spc="-5">
                <a:latin typeface="Times New Roman"/>
                <a:cs typeface="Times New Roman"/>
              </a:rPr>
              <a:t>or </a:t>
            </a:r>
            <a:r>
              <a:rPr dirty="0" sz="1450" spc="-10">
                <a:latin typeface="Times New Roman"/>
                <a:cs typeface="Times New Roman"/>
              </a:rPr>
              <a:t>foul, you'll lay </a:t>
            </a:r>
            <a:r>
              <a:rPr dirty="0" sz="1450" spc="-5">
                <a:latin typeface="Times New Roman"/>
                <a:cs typeface="Times New Roman"/>
              </a:rPr>
              <a:t>your </a:t>
            </a:r>
            <a:r>
              <a:rPr dirty="0" sz="1450" spc="-10">
                <a:latin typeface="Times New Roman"/>
                <a:cs typeface="Times New Roman"/>
              </a:rPr>
              <a:t>hands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it must stop; push me much  further and </a:t>
            </a:r>
            <a:r>
              <a:rPr dirty="0" sz="1450" spc="-5">
                <a:latin typeface="Times New Roman"/>
                <a:cs typeface="Times New Roman"/>
              </a:rPr>
              <a:t>I </a:t>
            </a:r>
            <a:r>
              <a:rPr dirty="0" sz="1450" spc="-10">
                <a:latin typeface="Times New Roman"/>
                <a:cs typeface="Times New Roman"/>
              </a:rPr>
              <a:t>promise </a:t>
            </a:r>
            <a:r>
              <a:rPr dirty="0" sz="1450" spc="-5">
                <a:latin typeface="Times New Roman"/>
                <a:cs typeface="Times New Roman"/>
              </a:rPr>
              <a:t>you a</a:t>
            </a:r>
            <a:r>
              <a:rPr dirty="0" sz="1450" spc="5">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"It does </a:t>
            </a:r>
            <a:r>
              <a:rPr dirty="0" sz="1450" spc="-5">
                <a:latin typeface="Times New Roman"/>
                <a:cs typeface="Times New Roman"/>
              </a:rPr>
              <a:t>not </a:t>
            </a:r>
            <a:r>
              <a:rPr dirty="0" sz="1450" spc="-10">
                <a:latin typeface="Times New Roman"/>
                <a:cs typeface="Times New Roman"/>
              </a:rPr>
              <a:t>become </a:t>
            </a:r>
            <a:r>
              <a:rPr dirty="0" sz="1450" spc="-5">
                <a:latin typeface="Times New Roman"/>
                <a:cs typeface="Times New Roman"/>
              </a:rPr>
              <a:t>you </a:t>
            </a:r>
            <a:r>
              <a:rPr dirty="0" sz="1450" spc="-10">
                <a:latin typeface="Times New Roman"/>
                <a:cs typeface="Times New Roman"/>
              </a:rPr>
              <a:t>to use threats," returned </a:t>
            </a:r>
            <a:r>
              <a:rPr dirty="0" sz="1450" spc="-35">
                <a:latin typeface="Times New Roman"/>
                <a:cs typeface="Times New Roman"/>
              </a:rPr>
              <a:t>Vandeleur. "Two </a:t>
            </a:r>
            <a:r>
              <a:rPr dirty="0" sz="1450" spc="-10">
                <a:latin typeface="Times New Roman"/>
                <a:cs typeface="Times New Roman"/>
              </a:rPr>
              <a:t>can play at  that. My brother is here in Paris; the police are </a:t>
            </a:r>
            <a:r>
              <a:rPr dirty="0" sz="1450" spc="-5">
                <a:latin typeface="Times New Roman"/>
                <a:cs typeface="Times New Roman"/>
              </a:rPr>
              <a:t>on </a:t>
            </a:r>
            <a:r>
              <a:rPr dirty="0" sz="1450" spc="-10">
                <a:latin typeface="Times New Roman"/>
                <a:cs typeface="Times New Roman"/>
              </a:rPr>
              <a:t>the alert; and if </a:t>
            </a:r>
            <a:r>
              <a:rPr dirty="0" sz="1450" spc="-5">
                <a:latin typeface="Times New Roman"/>
                <a:cs typeface="Times New Roman"/>
              </a:rPr>
              <a:t>you </a:t>
            </a:r>
            <a:r>
              <a:rPr dirty="0" sz="1450" spc="-10">
                <a:latin typeface="Times New Roman"/>
                <a:cs typeface="Times New Roman"/>
              </a:rPr>
              <a:t>persist  in wearying me with </a:t>
            </a:r>
            <a:r>
              <a:rPr dirty="0" sz="1450" spc="-5">
                <a:latin typeface="Times New Roman"/>
                <a:cs typeface="Times New Roman"/>
              </a:rPr>
              <a:t>your </a:t>
            </a:r>
            <a:r>
              <a:rPr dirty="0" sz="1450" spc="-10">
                <a:latin typeface="Times New Roman"/>
                <a:cs typeface="Times New Roman"/>
              </a:rPr>
              <a:t>caterwauling, </a:t>
            </a:r>
            <a:r>
              <a:rPr dirty="0" sz="1450" spc="-5">
                <a:latin typeface="Times New Roman"/>
                <a:cs typeface="Times New Roman"/>
              </a:rPr>
              <a:t>I </a:t>
            </a:r>
            <a:r>
              <a:rPr dirty="0" sz="1450" spc="-10">
                <a:latin typeface="Times New Roman"/>
                <a:cs typeface="Times New Roman"/>
              </a:rPr>
              <a:t>will arrange </a:t>
            </a:r>
            <a:r>
              <a:rPr dirty="0" sz="1450" spc="-5">
                <a:latin typeface="Times New Roman"/>
                <a:cs typeface="Times New Roman"/>
              </a:rPr>
              <a:t>a </a:t>
            </a:r>
            <a:r>
              <a:rPr dirty="0" sz="1450" spc="-10">
                <a:latin typeface="Times New Roman"/>
                <a:cs typeface="Times New Roman"/>
              </a:rPr>
              <a:t>little astonishment for  </a:t>
            </a:r>
            <a:r>
              <a:rPr dirty="0" sz="1450" spc="-5">
                <a:latin typeface="Times New Roman"/>
                <a:cs typeface="Times New Roman"/>
              </a:rPr>
              <a:t>you, </a:t>
            </a:r>
            <a:r>
              <a:rPr dirty="0" sz="1450" spc="-35">
                <a:latin typeface="Times New Roman"/>
                <a:cs typeface="Times New Roman"/>
              </a:rPr>
              <a:t>Mr. </a:t>
            </a:r>
            <a:r>
              <a:rPr dirty="0" sz="1450" spc="-10">
                <a:latin typeface="Times New Roman"/>
                <a:cs typeface="Times New Roman"/>
              </a:rPr>
              <a:t>Rolles. But mine shall </a:t>
            </a:r>
            <a:r>
              <a:rPr dirty="0" sz="1450" spc="-5">
                <a:latin typeface="Times New Roman"/>
                <a:cs typeface="Times New Roman"/>
              </a:rPr>
              <a:t>be </a:t>
            </a:r>
            <a:r>
              <a:rPr dirty="0" sz="1450" spc="-10">
                <a:latin typeface="Times New Roman"/>
                <a:cs typeface="Times New Roman"/>
              </a:rPr>
              <a:t>once and for all. Do </a:t>
            </a:r>
            <a:r>
              <a:rPr dirty="0" sz="1450" spc="-5">
                <a:latin typeface="Times New Roman"/>
                <a:cs typeface="Times New Roman"/>
              </a:rPr>
              <a:t>you </a:t>
            </a:r>
            <a:r>
              <a:rPr dirty="0" sz="1450" spc="-10">
                <a:latin typeface="Times New Roman"/>
                <a:cs typeface="Times New Roman"/>
              </a:rPr>
              <a:t>understand, </a:t>
            </a:r>
            <a:r>
              <a:rPr dirty="0" sz="1450" spc="-5">
                <a:latin typeface="Times New Roman"/>
                <a:cs typeface="Times New Roman"/>
              </a:rPr>
              <a:t>or  </a:t>
            </a:r>
            <a:r>
              <a:rPr dirty="0" sz="1450" spc="-10">
                <a:latin typeface="Times New Roman"/>
                <a:cs typeface="Times New Roman"/>
              </a:rPr>
              <a:t>would </a:t>
            </a:r>
            <a:r>
              <a:rPr dirty="0" sz="1450" spc="-5">
                <a:latin typeface="Times New Roman"/>
                <a:cs typeface="Times New Roman"/>
              </a:rPr>
              <a:t>you </a:t>
            </a:r>
            <a:r>
              <a:rPr dirty="0" sz="1450" spc="-10">
                <a:latin typeface="Times New Roman"/>
                <a:cs typeface="Times New Roman"/>
              </a:rPr>
              <a:t>prefer me to tell it </a:t>
            </a:r>
            <a:r>
              <a:rPr dirty="0" sz="1450" spc="-5">
                <a:latin typeface="Times New Roman"/>
                <a:cs typeface="Times New Roman"/>
              </a:rPr>
              <a:t>you </a:t>
            </a:r>
            <a:r>
              <a:rPr dirty="0" sz="1450" spc="-10">
                <a:latin typeface="Times New Roman"/>
                <a:cs typeface="Times New Roman"/>
              </a:rPr>
              <a:t>in Hebrew? There is an end to all things,  and </a:t>
            </a:r>
            <a:r>
              <a:rPr dirty="0" sz="1450" spc="-5">
                <a:latin typeface="Times New Roman"/>
                <a:cs typeface="Times New Roman"/>
              </a:rPr>
              <a:t>you </a:t>
            </a:r>
            <a:r>
              <a:rPr dirty="0" sz="1450" spc="-10">
                <a:latin typeface="Times New Roman"/>
                <a:cs typeface="Times New Roman"/>
              </a:rPr>
              <a:t>have come to the end </a:t>
            </a:r>
            <a:r>
              <a:rPr dirty="0" sz="1450" spc="-5">
                <a:latin typeface="Times New Roman"/>
                <a:cs typeface="Times New Roman"/>
              </a:rPr>
              <a:t>of </a:t>
            </a:r>
            <a:r>
              <a:rPr dirty="0" sz="1450" spc="-10">
                <a:latin typeface="Times New Roman"/>
                <a:cs typeface="Times New Roman"/>
              </a:rPr>
              <a:t>my patience. </a:t>
            </a:r>
            <a:r>
              <a:rPr dirty="0" sz="1450" spc="-25">
                <a:latin typeface="Times New Roman"/>
                <a:cs typeface="Times New Roman"/>
              </a:rPr>
              <a:t>Tuesday, </a:t>
            </a:r>
            <a:r>
              <a:rPr dirty="0" sz="1450" spc="-10">
                <a:latin typeface="Times New Roman"/>
                <a:cs typeface="Times New Roman"/>
              </a:rPr>
              <a:t>at seven; </a:t>
            </a:r>
            <a:r>
              <a:rPr dirty="0" sz="1450" spc="-5">
                <a:latin typeface="Times New Roman"/>
                <a:cs typeface="Times New Roman"/>
              </a:rPr>
              <a:t>not a </a:t>
            </a:r>
            <a:r>
              <a:rPr dirty="0" sz="1450" spc="-30">
                <a:latin typeface="Times New Roman"/>
                <a:cs typeface="Times New Roman"/>
              </a:rPr>
              <a:t>day, </a:t>
            </a:r>
            <a:r>
              <a:rPr dirty="0" sz="1450" spc="-5">
                <a:latin typeface="Times New Roman"/>
                <a:cs typeface="Times New Roman"/>
              </a:rPr>
              <a:t>not  </a:t>
            </a:r>
            <a:r>
              <a:rPr dirty="0" sz="1450" spc="-10">
                <a:latin typeface="Times New Roman"/>
                <a:cs typeface="Times New Roman"/>
              </a:rPr>
              <a:t>an </a:t>
            </a:r>
            <a:r>
              <a:rPr dirty="0" sz="1450" spc="-5">
                <a:latin typeface="Times New Roman"/>
                <a:cs typeface="Times New Roman"/>
              </a:rPr>
              <a:t>hour </a:t>
            </a:r>
            <a:r>
              <a:rPr dirty="0" sz="1450" spc="-15">
                <a:latin typeface="Times New Roman"/>
                <a:cs typeface="Times New Roman"/>
              </a:rPr>
              <a:t>sooner, </a:t>
            </a:r>
            <a:r>
              <a:rPr dirty="0" sz="1450" spc="-5">
                <a:latin typeface="Times New Roman"/>
                <a:cs typeface="Times New Roman"/>
              </a:rPr>
              <a:t>not </a:t>
            </a:r>
            <a:r>
              <a:rPr dirty="0" sz="1450" spc="-10">
                <a:latin typeface="Times New Roman"/>
                <a:cs typeface="Times New Roman"/>
              </a:rPr>
              <a:t>the least part </a:t>
            </a:r>
            <a:r>
              <a:rPr dirty="0" sz="1450" spc="-5">
                <a:latin typeface="Times New Roman"/>
                <a:cs typeface="Times New Roman"/>
              </a:rPr>
              <a:t>of a </a:t>
            </a:r>
            <a:r>
              <a:rPr dirty="0" sz="1450" spc="-10">
                <a:latin typeface="Times New Roman"/>
                <a:cs typeface="Times New Roman"/>
              </a:rPr>
              <a:t>second, if it were to save </a:t>
            </a:r>
            <a:r>
              <a:rPr dirty="0" sz="1450" spc="-5">
                <a:latin typeface="Times New Roman"/>
                <a:cs typeface="Times New Roman"/>
              </a:rPr>
              <a:t>your </a:t>
            </a:r>
            <a:r>
              <a:rPr dirty="0" sz="1450" spc="-10">
                <a:latin typeface="Times New Roman"/>
                <a:cs typeface="Times New Roman"/>
              </a:rPr>
              <a:t>life. And  if </a:t>
            </a:r>
            <a:r>
              <a:rPr dirty="0" sz="1450" spc="-5">
                <a:latin typeface="Times New Roman"/>
                <a:cs typeface="Times New Roman"/>
              </a:rPr>
              <a:t>you do not </a:t>
            </a:r>
            <a:r>
              <a:rPr dirty="0" sz="1450" spc="-10">
                <a:latin typeface="Times New Roman"/>
                <a:cs typeface="Times New Roman"/>
              </a:rPr>
              <a:t>choose to wait,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go </a:t>
            </a:r>
            <a:r>
              <a:rPr dirty="0" sz="1450" spc="-10">
                <a:latin typeface="Times New Roman"/>
                <a:cs typeface="Times New Roman"/>
              </a:rPr>
              <a:t>to the bottomless </a:t>
            </a:r>
            <a:r>
              <a:rPr dirty="0" sz="1450" spc="-5">
                <a:latin typeface="Times New Roman"/>
                <a:cs typeface="Times New Roman"/>
              </a:rPr>
              <a:t>pit </a:t>
            </a:r>
            <a:r>
              <a:rPr dirty="0" sz="1450" spc="-10">
                <a:latin typeface="Times New Roman"/>
                <a:cs typeface="Times New Roman"/>
              </a:rPr>
              <a:t>for me, and  welcome."</a:t>
            </a:r>
            <a:endParaRPr sz="1450">
              <a:latin typeface="Times New Roman"/>
              <a:cs typeface="Times New Roman"/>
            </a:endParaRPr>
          </a:p>
          <a:p>
            <a:pPr algn="just" marL="12700" marR="5080">
              <a:lnSpc>
                <a:spcPts val="1730"/>
              </a:lnSpc>
              <a:spcBef>
                <a:spcPts val="850"/>
              </a:spcBef>
            </a:pPr>
            <a:r>
              <a:rPr dirty="0" sz="1450" spc="-10">
                <a:latin typeface="Times New Roman"/>
                <a:cs typeface="Times New Roman"/>
              </a:rPr>
              <a:t>And so saying, the Dictator arose from the bench, and marched </a:t>
            </a:r>
            <a:r>
              <a:rPr dirty="0" sz="1450" spc="-15">
                <a:latin typeface="Times New Roman"/>
                <a:cs typeface="Times New Roman"/>
              </a:rPr>
              <a:t>off </a:t>
            </a:r>
            <a:r>
              <a:rPr dirty="0" sz="1450" spc="-10">
                <a:latin typeface="Times New Roman"/>
                <a:cs typeface="Times New Roman"/>
              </a:rPr>
              <a:t>in the  direction </a:t>
            </a:r>
            <a:r>
              <a:rPr dirty="0" sz="1450" spc="-5">
                <a:latin typeface="Times New Roman"/>
                <a:cs typeface="Times New Roman"/>
              </a:rPr>
              <a:t>of </a:t>
            </a:r>
            <a:r>
              <a:rPr dirty="0" sz="1450" spc="-10">
                <a:latin typeface="Times New Roman"/>
                <a:cs typeface="Times New Roman"/>
              </a:rPr>
              <a:t>Montmartre, shaking his head and swinging his cane with </a:t>
            </a:r>
            <a:r>
              <a:rPr dirty="0" sz="1450" spc="-5">
                <a:latin typeface="Times New Roman"/>
                <a:cs typeface="Times New Roman"/>
              </a:rPr>
              <a:t>a </a:t>
            </a:r>
            <a:r>
              <a:rPr dirty="0" sz="1450" spc="-10">
                <a:latin typeface="Times New Roman"/>
                <a:cs typeface="Times New Roman"/>
              </a:rPr>
              <a:t>most  furious air; while his companion remained where </a:t>
            </a:r>
            <a:r>
              <a:rPr dirty="0" sz="1450" spc="-5">
                <a:latin typeface="Times New Roman"/>
                <a:cs typeface="Times New Roman"/>
              </a:rPr>
              <a:t>he </a:t>
            </a:r>
            <a:r>
              <a:rPr dirty="0" sz="1450" spc="-10">
                <a:latin typeface="Times New Roman"/>
                <a:cs typeface="Times New Roman"/>
              </a:rPr>
              <a:t>was, in an attitude </a:t>
            </a:r>
            <a:r>
              <a:rPr dirty="0" sz="1450" spc="-5">
                <a:latin typeface="Times New Roman"/>
                <a:cs typeface="Times New Roman"/>
              </a:rPr>
              <a:t>of  </a:t>
            </a:r>
            <a:r>
              <a:rPr dirty="0" sz="1450" spc="-10">
                <a:latin typeface="Times New Roman"/>
                <a:cs typeface="Times New Roman"/>
              </a:rPr>
              <a:t>great dejection.</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Francis was at the pitch </a:t>
            </a:r>
            <a:r>
              <a:rPr dirty="0" sz="1450" spc="-5">
                <a:latin typeface="Times New Roman"/>
                <a:cs typeface="Times New Roman"/>
              </a:rPr>
              <a:t>of </a:t>
            </a:r>
            <a:r>
              <a:rPr dirty="0" sz="1450" spc="-10">
                <a:latin typeface="Times New Roman"/>
                <a:cs typeface="Times New Roman"/>
              </a:rPr>
              <a:t>surprise and horror; his sentiments had been  shocked to the last degree; the hopeful tenderness with which </a:t>
            </a:r>
            <a:r>
              <a:rPr dirty="0" sz="1450" spc="-5">
                <a:latin typeface="Times New Roman"/>
                <a:cs typeface="Times New Roman"/>
              </a:rPr>
              <a:t>he </a:t>
            </a:r>
            <a:r>
              <a:rPr dirty="0" sz="1450" spc="-10">
                <a:latin typeface="Times New Roman"/>
                <a:cs typeface="Times New Roman"/>
              </a:rPr>
              <a:t>had taken his  place </a:t>
            </a:r>
            <a:r>
              <a:rPr dirty="0" sz="1450" spc="-5">
                <a:latin typeface="Times New Roman"/>
                <a:cs typeface="Times New Roman"/>
              </a:rPr>
              <a:t>upon </a:t>
            </a:r>
            <a:r>
              <a:rPr dirty="0" sz="1450" spc="-10">
                <a:latin typeface="Times New Roman"/>
                <a:cs typeface="Times New Roman"/>
              </a:rPr>
              <a:t>the bench was transformed into repulsion and despair; old </a:t>
            </a:r>
            <a:r>
              <a:rPr dirty="0" sz="1450" spc="-35">
                <a:latin typeface="Times New Roman"/>
                <a:cs typeface="Times New Roman"/>
              </a:rPr>
              <a:t>Mr.  </a:t>
            </a:r>
            <a:r>
              <a:rPr dirty="0" sz="1450" spc="-15">
                <a:latin typeface="Times New Roman"/>
                <a:cs typeface="Times New Roman"/>
              </a:rPr>
              <a:t>Scrymgeour, </a:t>
            </a:r>
            <a:r>
              <a:rPr dirty="0" sz="1450" spc="-5">
                <a:latin typeface="Times New Roman"/>
                <a:cs typeface="Times New Roman"/>
              </a:rPr>
              <a:t>he </a:t>
            </a:r>
            <a:r>
              <a:rPr dirty="0" sz="1450" spc="-10">
                <a:latin typeface="Times New Roman"/>
                <a:cs typeface="Times New Roman"/>
              </a:rPr>
              <a:t>reflected, was </a:t>
            </a:r>
            <a:r>
              <a:rPr dirty="0" sz="1450" spc="-5">
                <a:latin typeface="Times New Roman"/>
                <a:cs typeface="Times New Roman"/>
              </a:rPr>
              <a:t>a </a:t>
            </a:r>
            <a:r>
              <a:rPr dirty="0" sz="1450" spc="-10">
                <a:latin typeface="Times New Roman"/>
                <a:cs typeface="Times New Roman"/>
              </a:rPr>
              <a:t>far more kindly and creditable parent than this  dangerous and violent intriguer; </a:t>
            </a:r>
            <a:r>
              <a:rPr dirty="0" sz="1450" spc="-5">
                <a:latin typeface="Times New Roman"/>
                <a:cs typeface="Times New Roman"/>
              </a:rPr>
              <a:t>but he </a:t>
            </a:r>
            <a:r>
              <a:rPr dirty="0" sz="1450" spc="-10">
                <a:latin typeface="Times New Roman"/>
                <a:cs typeface="Times New Roman"/>
              </a:rPr>
              <a:t>retained his presence </a:t>
            </a:r>
            <a:r>
              <a:rPr dirty="0" sz="1450" spc="-5">
                <a:latin typeface="Times New Roman"/>
                <a:cs typeface="Times New Roman"/>
              </a:rPr>
              <a:t>of </a:t>
            </a:r>
            <a:r>
              <a:rPr dirty="0" sz="1450" spc="-10">
                <a:latin typeface="Times New Roman"/>
                <a:cs typeface="Times New Roman"/>
              </a:rPr>
              <a:t>mind, and  </a:t>
            </a:r>
            <a:r>
              <a:rPr dirty="0" sz="1450" spc="-15">
                <a:latin typeface="Times New Roman"/>
                <a:cs typeface="Times New Roman"/>
              </a:rPr>
              <a:t>suffered </a:t>
            </a:r>
            <a:r>
              <a:rPr dirty="0" sz="1450" spc="-5">
                <a:latin typeface="Times New Roman"/>
                <a:cs typeface="Times New Roman"/>
              </a:rPr>
              <a:t>not a </a:t>
            </a:r>
            <a:r>
              <a:rPr dirty="0" sz="1450" spc="-10">
                <a:latin typeface="Times New Roman"/>
                <a:cs typeface="Times New Roman"/>
              </a:rPr>
              <a:t>moment to elapse before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trail </a:t>
            </a:r>
            <a:r>
              <a:rPr dirty="0" sz="1450" spc="-5">
                <a:latin typeface="Times New Roman"/>
                <a:cs typeface="Times New Roman"/>
              </a:rPr>
              <a:t>of </a:t>
            </a:r>
            <a:r>
              <a:rPr dirty="0" sz="1450" spc="-10">
                <a:latin typeface="Times New Roman"/>
                <a:cs typeface="Times New Roman"/>
              </a:rPr>
              <a:t>the</a:t>
            </a:r>
            <a:r>
              <a:rPr dirty="0" sz="1450" spc="90">
                <a:latin typeface="Times New Roman"/>
                <a:cs typeface="Times New Roman"/>
              </a:rPr>
              <a:t> </a:t>
            </a:r>
            <a:r>
              <a:rPr dirty="0" sz="1450" spc="-20">
                <a:latin typeface="Times New Roman"/>
                <a:cs typeface="Times New Roman"/>
              </a:rPr>
              <a:t>Dictator.</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That gentleman's fury carried him forward at </a:t>
            </a:r>
            <a:r>
              <a:rPr dirty="0" sz="1450" spc="-5">
                <a:latin typeface="Times New Roman"/>
                <a:cs typeface="Times New Roman"/>
              </a:rPr>
              <a:t>a </a:t>
            </a:r>
            <a:r>
              <a:rPr dirty="0" sz="1450" spc="-10">
                <a:latin typeface="Times New Roman"/>
                <a:cs typeface="Times New Roman"/>
              </a:rPr>
              <a:t>brisk pace, and </a:t>
            </a:r>
            <a:r>
              <a:rPr dirty="0" sz="1450" spc="-5">
                <a:latin typeface="Times New Roman"/>
                <a:cs typeface="Times New Roman"/>
              </a:rPr>
              <a:t>he </a:t>
            </a:r>
            <a:r>
              <a:rPr dirty="0" sz="1450" spc="-10">
                <a:latin typeface="Times New Roman"/>
                <a:cs typeface="Times New Roman"/>
              </a:rPr>
              <a:t>was so  completely occupied in his angry thoughts that </a:t>
            </a:r>
            <a:r>
              <a:rPr dirty="0" sz="1450" spc="-5">
                <a:latin typeface="Times New Roman"/>
                <a:cs typeface="Times New Roman"/>
              </a:rPr>
              <a:t>he </a:t>
            </a:r>
            <a:r>
              <a:rPr dirty="0" sz="1450" spc="-10">
                <a:latin typeface="Times New Roman"/>
                <a:cs typeface="Times New Roman"/>
              </a:rPr>
              <a:t>never so much as cast </a:t>
            </a:r>
            <a:r>
              <a:rPr dirty="0" sz="1450" spc="-5">
                <a:latin typeface="Times New Roman"/>
                <a:cs typeface="Times New Roman"/>
              </a:rPr>
              <a:t>a </a:t>
            </a:r>
            <a:r>
              <a:rPr dirty="0" sz="1450" spc="-10">
                <a:latin typeface="Times New Roman"/>
                <a:cs typeface="Times New Roman"/>
              </a:rPr>
              <a:t>look  behind him till </a:t>
            </a:r>
            <a:r>
              <a:rPr dirty="0" sz="1450" spc="-5">
                <a:latin typeface="Times New Roman"/>
                <a:cs typeface="Times New Roman"/>
              </a:rPr>
              <a:t>he </a:t>
            </a:r>
            <a:r>
              <a:rPr dirty="0" sz="1450" spc="-10">
                <a:latin typeface="Times New Roman"/>
                <a:cs typeface="Times New Roman"/>
              </a:rPr>
              <a:t>reached his own</a:t>
            </a:r>
            <a:r>
              <a:rPr dirty="0" sz="1450" spc="2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7620">
              <a:lnSpc>
                <a:spcPts val="1730"/>
              </a:lnSpc>
              <a:spcBef>
                <a:spcPts val="860"/>
              </a:spcBef>
            </a:pPr>
            <a:r>
              <a:rPr dirty="0" sz="1450" spc="-10">
                <a:latin typeface="Times New Roman"/>
                <a:cs typeface="Times New Roman"/>
              </a:rPr>
              <a:t>His house stood high </a:t>
            </a:r>
            <a:r>
              <a:rPr dirty="0" sz="1450" spc="-5">
                <a:latin typeface="Times New Roman"/>
                <a:cs typeface="Times New Roman"/>
              </a:rPr>
              <a:t>up </a:t>
            </a:r>
            <a:r>
              <a:rPr dirty="0" sz="1450" spc="-10">
                <a:latin typeface="Times New Roman"/>
                <a:cs typeface="Times New Roman"/>
              </a:rPr>
              <a:t>in the Rue Lepic, commanding </a:t>
            </a:r>
            <a:r>
              <a:rPr dirty="0" sz="1450" spc="-5">
                <a:latin typeface="Times New Roman"/>
                <a:cs typeface="Times New Roman"/>
              </a:rPr>
              <a:t>a </a:t>
            </a:r>
            <a:r>
              <a:rPr dirty="0" sz="1450" spc="-10">
                <a:latin typeface="Times New Roman"/>
                <a:cs typeface="Times New Roman"/>
              </a:rPr>
              <a:t>view </a:t>
            </a:r>
            <a:r>
              <a:rPr dirty="0" sz="1450" spc="-5">
                <a:latin typeface="Times New Roman"/>
                <a:cs typeface="Times New Roman"/>
              </a:rPr>
              <a:t>of </a:t>
            </a:r>
            <a:r>
              <a:rPr dirty="0" sz="1450" spc="-10">
                <a:latin typeface="Times New Roman"/>
                <a:cs typeface="Times New Roman"/>
              </a:rPr>
              <a:t>all Paris and  enjoying the pure air </a:t>
            </a:r>
            <a:r>
              <a:rPr dirty="0" sz="1450" spc="-5">
                <a:latin typeface="Times New Roman"/>
                <a:cs typeface="Times New Roman"/>
              </a:rPr>
              <a:t>of </a:t>
            </a:r>
            <a:r>
              <a:rPr dirty="0" sz="1450" spc="-10">
                <a:latin typeface="Times New Roman"/>
                <a:cs typeface="Times New Roman"/>
              </a:rPr>
              <a:t>the heights. It was two storeys </a:t>
            </a:r>
            <a:r>
              <a:rPr dirty="0" sz="1450" spc="-5">
                <a:latin typeface="Times New Roman"/>
                <a:cs typeface="Times New Roman"/>
              </a:rPr>
              <a:t>high, </a:t>
            </a:r>
            <a:r>
              <a:rPr dirty="0" sz="1450" spc="-10">
                <a:latin typeface="Times New Roman"/>
                <a:cs typeface="Times New Roman"/>
              </a:rPr>
              <a:t>with green blinds  and shutters; and all the windows looking </a:t>
            </a:r>
            <a:r>
              <a:rPr dirty="0" sz="1450" spc="-5">
                <a:latin typeface="Times New Roman"/>
                <a:cs typeface="Times New Roman"/>
              </a:rPr>
              <a:t>on </a:t>
            </a:r>
            <a:r>
              <a:rPr dirty="0" sz="1450" spc="-10">
                <a:latin typeface="Times New Roman"/>
                <a:cs typeface="Times New Roman"/>
              </a:rPr>
              <a:t>the street were hermetically  closed. </a:t>
            </a:r>
            <a:r>
              <a:rPr dirty="0" sz="1450" spc="-35">
                <a:latin typeface="Times New Roman"/>
                <a:cs typeface="Times New Roman"/>
              </a:rPr>
              <a:t>Tops </a:t>
            </a:r>
            <a:r>
              <a:rPr dirty="0" sz="1450" spc="-5">
                <a:latin typeface="Times New Roman"/>
                <a:cs typeface="Times New Roman"/>
              </a:rPr>
              <a:t>of </a:t>
            </a:r>
            <a:r>
              <a:rPr dirty="0" sz="1450" spc="-10">
                <a:latin typeface="Times New Roman"/>
                <a:cs typeface="Times New Roman"/>
              </a:rPr>
              <a:t>trees showed over the high garden wall, and the wall was  protected </a:t>
            </a:r>
            <a:r>
              <a:rPr dirty="0" sz="1450" spc="-5">
                <a:latin typeface="Times New Roman"/>
                <a:cs typeface="Times New Roman"/>
              </a:rPr>
              <a:t>by </a:t>
            </a:r>
            <a:r>
              <a:rPr dirty="0" sz="1450" spc="-30">
                <a:latin typeface="Times New Roman"/>
                <a:cs typeface="Times New Roman"/>
              </a:rPr>
              <a:t>CHEVAUX-DE- </a:t>
            </a:r>
            <a:r>
              <a:rPr dirty="0" sz="1450" spc="-10">
                <a:latin typeface="Times New Roman"/>
                <a:cs typeface="Times New Roman"/>
              </a:rPr>
              <a:t>FRISE. The Dictator paused </a:t>
            </a:r>
            <a:r>
              <a:rPr dirty="0" sz="1450" spc="-5">
                <a:latin typeface="Times New Roman"/>
                <a:cs typeface="Times New Roman"/>
              </a:rPr>
              <a:t>a </a:t>
            </a:r>
            <a:r>
              <a:rPr dirty="0" sz="1450" spc="-10">
                <a:latin typeface="Times New Roman"/>
                <a:cs typeface="Times New Roman"/>
              </a:rPr>
              <a:t>moment while </a:t>
            </a:r>
            <a:r>
              <a:rPr dirty="0" sz="1450" spc="-5">
                <a:latin typeface="Times New Roman"/>
                <a:cs typeface="Times New Roman"/>
              </a:rPr>
              <a:t>he  </a:t>
            </a:r>
            <a:r>
              <a:rPr dirty="0" sz="1450" spc="-10">
                <a:latin typeface="Times New Roman"/>
                <a:cs typeface="Times New Roman"/>
              </a:rPr>
              <a:t>searched his pocket for </a:t>
            </a:r>
            <a:r>
              <a:rPr dirty="0" sz="1450" spc="-5">
                <a:latin typeface="Times New Roman"/>
                <a:cs typeface="Times New Roman"/>
              </a:rPr>
              <a:t>a </a:t>
            </a:r>
            <a:r>
              <a:rPr dirty="0" sz="1450" spc="-10">
                <a:latin typeface="Times New Roman"/>
                <a:cs typeface="Times New Roman"/>
              </a:rPr>
              <a:t>key; and then, opening </a:t>
            </a:r>
            <a:r>
              <a:rPr dirty="0" sz="1450" spc="-5">
                <a:latin typeface="Times New Roman"/>
                <a:cs typeface="Times New Roman"/>
              </a:rPr>
              <a:t>a </a:t>
            </a:r>
            <a:r>
              <a:rPr dirty="0" sz="1450" spc="-10">
                <a:latin typeface="Times New Roman"/>
                <a:cs typeface="Times New Roman"/>
              </a:rPr>
              <a:t>gate, disappeared within the  enclosure.</a:t>
            </a:r>
            <a:endParaRPr sz="1450">
              <a:latin typeface="Times New Roman"/>
              <a:cs typeface="Times New Roman"/>
            </a:endParaRPr>
          </a:p>
          <a:p>
            <a:pPr algn="just" marL="12700" marR="6350">
              <a:lnSpc>
                <a:spcPts val="1730"/>
              </a:lnSpc>
              <a:spcBef>
                <a:spcPts val="855"/>
              </a:spcBef>
            </a:pPr>
            <a:r>
              <a:rPr dirty="0" sz="1450" spc="-10">
                <a:latin typeface="Times New Roman"/>
                <a:cs typeface="Times New Roman"/>
              </a:rPr>
              <a:t>Francis looked about him; the neighbourhood was very </a:t>
            </a:r>
            <a:r>
              <a:rPr dirty="0" sz="1450" spc="-20">
                <a:latin typeface="Times New Roman"/>
                <a:cs typeface="Times New Roman"/>
              </a:rPr>
              <a:t>lonely, </a:t>
            </a:r>
            <a:r>
              <a:rPr dirty="0" sz="1450" spc="-10">
                <a:latin typeface="Times New Roman"/>
                <a:cs typeface="Times New Roman"/>
              </a:rPr>
              <a:t>the house  isolated in its garden. It seemed as if his observation must here come to an  abrupt end. A second glance, </a:t>
            </a:r>
            <a:r>
              <a:rPr dirty="0" sz="1450" spc="-15">
                <a:latin typeface="Times New Roman"/>
                <a:cs typeface="Times New Roman"/>
              </a:rPr>
              <a:t>however, </a:t>
            </a:r>
            <a:r>
              <a:rPr dirty="0" sz="1450" spc="-10">
                <a:latin typeface="Times New Roman"/>
                <a:cs typeface="Times New Roman"/>
              </a:rPr>
              <a:t>showed him </a:t>
            </a:r>
            <a:r>
              <a:rPr dirty="0" sz="1450" spc="-5">
                <a:latin typeface="Times New Roman"/>
                <a:cs typeface="Times New Roman"/>
              </a:rPr>
              <a:t>a </a:t>
            </a:r>
            <a:r>
              <a:rPr dirty="0" sz="1450" spc="-10">
                <a:latin typeface="Times New Roman"/>
                <a:cs typeface="Times New Roman"/>
              </a:rPr>
              <a:t>tall house next </a:t>
            </a:r>
            <a:r>
              <a:rPr dirty="0" sz="1450" spc="-5">
                <a:latin typeface="Times New Roman"/>
                <a:cs typeface="Times New Roman"/>
              </a:rPr>
              <a:t>door  </a:t>
            </a:r>
            <a:r>
              <a:rPr dirty="0" sz="1450" spc="-10">
                <a:latin typeface="Times New Roman"/>
                <a:cs typeface="Times New Roman"/>
              </a:rPr>
              <a:t>presenting </a:t>
            </a:r>
            <a:r>
              <a:rPr dirty="0" sz="1450" spc="-5">
                <a:latin typeface="Times New Roman"/>
                <a:cs typeface="Times New Roman"/>
              </a:rPr>
              <a:t>a </a:t>
            </a:r>
            <a:r>
              <a:rPr dirty="0" sz="1450" spc="-10">
                <a:latin typeface="Times New Roman"/>
                <a:cs typeface="Times New Roman"/>
              </a:rPr>
              <a:t>gable to the garden, and in this gable </a:t>
            </a:r>
            <a:r>
              <a:rPr dirty="0" sz="1450" spc="-5">
                <a:latin typeface="Times New Roman"/>
                <a:cs typeface="Times New Roman"/>
              </a:rPr>
              <a:t>a </a:t>
            </a:r>
            <a:r>
              <a:rPr dirty="0" sz="1450" spc="-10">
                <a:latin typeface="Times New Roman"/>
                <a:cs typeface="Times New Roman"/>
              </a:rPr>
              <a:t>single </a:t>
            </a:r>
            <a:r>
              <a:rPr dirty="0" sz="1450" spc="-20">
                <a:latin typeface="Times New Roman"/>
                <a:cs typeface="Times New Roman"/>
              </a:rPr>
              <a:t>window. </a:t>
            </a:r>
            <a:r>
              <a:rPr dirty="0" sz="1450" spc="-10">
                <a:latin typeface="Times New Roman"/>
                <a:cs typeface="Times New Roman"/>
              </a:rPr>
              <a:t>He passed  to the front and saw </a:t>
            </a:r>
            <a:r>
              <a:rPr dirty="0" sz="1450" spc="-5">
                <a:latin typeface="Times New Roman"/>
                <a:cs typeface="Times New Roman"/>
              </a:rPr>
              <a:t>a </a:t>
            </a:r>
            <a:r>
              <a:rPr dirty="0" sz="1450" spc="-10">
                <a:latin typeface="Times New Roman"/>
                <a:cs typeface="Times New Roman"/>
              </a:rPr>
              <a:t>ticket offering unfurnished lodgings </a:t>
            </a:r>
            <a:r>
              <a:rPr dirty="0" sz="1450" spc="-5">
                <a:latin typeface="Times New Roman"/>
                <a:cs typeface="Times New Roman"/>
              </a:rPr>
              <a:t>by </a:t>
            </a:r>
            <a:r>
              <a:rPr dirty="0" sz="1450" spc="-10">
                <a:latin typeface="Times New Roman"/>
                <a:cs typeface="Times New Roman"/>
              </a:rPr>
              <a:t>the month; and,  </a:t>
            </a:r>
            <a:r>
              <a:rPr dirty="0" sz="1450" spc="-5">
                <a:latin typeface="Times New Roman"/>
                <a:cs typeface="Times New Roman"/>
              </a:rPr>
              <a:t>on </a:t>
            </a:r>
            <a:r>
              <a:rPr dirty="0" sz="1450" spc="-20">
                <a:latin typeface="Times New Roman"/>
                <a:cs typeface="Times New Roman"/>
              </a:rPr>
              <a:t>inquiry, </a:t>
            </a:r>
            <a:r>
              <a:rPr dirty="0" sz="1450" spc="-10">
                <a:latin typeface="Times New Roman"/>
                <a:cs typeface="Times New Roman"/>
              </a:rPr>
              <a:t>the room which commanded the Dictator's garden proved to </a:t>
            </a:r>
            <a:r>
              <a:rPr dirty="0" sz="1450" spc="-5">
                <a:latin typeface="Times New Roman"/>
                <a:cs typeface="Times New Roman"/>
              </a:rPr>
              <a:t>be</a:t>
            </a:r>
            <a:r>
              <a:rPr dirty="0" sz="1450" spc="265">
                <a:latin typeface="Times New Roman"/>
                <a:cs typeface="Times New Roman"/>
              </a:rPr>
              <a:t> </a:t>
            </a:r>
            <a:r>
              <a:rPr dirty="0" sz="1450" spc="-5">
                <a:latin typeface="Times New Roman"/>
                <a:cs typeface="Times New Roman"/>
              </a:rPr>
              <a:t>one</a:t>
            </a:r>
            <a:endParaRPr sz="14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54820"/>
          </a:xfrm>
          <a:prstGeom prst="rect">
            <a:avLst/>
          </a:prstGeom>
        </p:spPr>
        <p:txBody>
          <a:bodyPr wrap="square" lIns="0" tIns="19685" rIns="0" bIns="0" rtlCol="0" vert="horz">
            <a:spAutoFit/>
          </a:bodyPr>
          <a:lstStyle/>
          <a:p>
            <a:pPr algn="just" marL="12700" marR="7620">
              <a:lnSpc>
                <a:spcPts val="1730"/>
              </a:lnSpc>
              <a:spcBef>
                <a:spcPts val="155"/>
              </a:spcBef>
            </a:pPr>
            <a:r>
              <a:rPr dirty="0" sz="1450" spc="-5">
                <a:latin typeface="Times New Roman"/>
                <a:cs typeface="Times New Roman"/>
              </a:rPr>
              <a:t>of </a:t>
            </a:r>
            <a:r>
              <a:rPr dirty="0" sz="1450" spc="-10">
                <a:latin typeface="Times New Roman"/>
                <a:cs typeface="Times New Roman"/>
              </a:rPr>
              <a:t>those to let. Francis did </a:t>
            </a:r>
            <a:r>
              <a:rPr dirty="0" sz="1450" spc="-5">
                <a:latin typeface="Times New Roman"/>
                <a:cs typeface="Times New Roman"/>
              </a:rPr>
              <a:t>not </a:t>
            </a:r>
            <a:r>
              <a:rPr dirty="0" sz="1450" spc="-10">
                <a:latin typeface="Times New Roman"/>
                <a:cs typeface="Times New Roman"/>
              </a:rPr>
              <a:t>hesitate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took the room, paid an  advance </a:t>
            </a:r>
            <a:r>
              <a:rPr dirty="0" sz="1450" spc="-5">
                <a:latin typeface="Times New Roman"/>
                <a:cs typeface="Times New Roman"/>
              </a:rPr>
              <a:t>upon </a:t>
            </a:r>
            <a:r>
              <a:rPr dirty="0" sz="1450" spc="-10">
                <a:latin typeface="Times New Roman"/>
                <a:cs typeface="Times New Roman"/>
              </a:rPr>
              <a:t>the rent, and returned to his hotel to seek his</a:t>
            </a:r>
            <a:r>
              <a:rPr dirty="0" sz="1450" spc="85">
                <a:latin typeface="Times New Roman"/>
                <a:cs typeface="Times New Roman"/>
              </a:rPr>
              <a:t> </a:t>
            </a:r>
            <a:r>
              <a:rPr dirty="0" sz="1450" spc="-10">
                <a:latin typeface="Times New Roman"/>
                <a:cs typeface="Times New Roman"/>
              </a:rPr>
              <a:t>baggage.</a:t>
            </a:r>
            <a:endParaRPr sz="1450">
              <a:latin typeface="Times New Roman"/>
              <a:cs typeface="Times New Roman"/>
            </a:endParaRPr>
          </a:p>
          <a:p>
            <a:pPr algn="just" marL="12700" marR="10795">
              <a:lnSpc>
                <a:spcPts val="1730"/>
              </a:lnSpc>
              <a:spcBef>
                <a:spcPts val="860"/>
              </a:spcBef>
            </a:pPr>
            <a:r>
              <a:rPr dirty="0" sz="1450" spc="-10">
                <a:latin typeface="Times New Roman"/>
                <a:cs typeface="Times New Roman"/>
              </a:rPr>
              <a:t>The old man with the sabre-cut might </a:t>
            </a:r>
            <a:r>
              <a:rPr dirty="0" sz="1450" spc="-5">
                <a:latin typeface="Times New Roman"/>
                <a:cs typeface="Times New Roman"/>
              </a:rPr>
              <a:t>or </a:t>
            </a:r>
            <a:r>
              <a:rPr dirty="0" sz="1450" spc="-10">
                <a:latin typeface="Times New Roman"/>
                <a:cs typeface="Times New Roman"/>
              </a:rPr>
              <a:t>might </a:t>
            </a:r>
            <a:r>
              <a:rPr dirty="0" sz="1450" spc="-5">
                <a:latin typeface="Times New Roman"/>
                <a:cs typeface="Times New Roman"/>
              </a:rPr>
              <a:t>not be </a:t>
            </a:r>
            <a:r>
              <a:rPr dirty="0" sz="1450" spc="-10">
                <a:latin typeface="Times New Roman"/>
                <a:cs typeface="Times New Roman"/>
              </a:rPr>
              <a:t>his father;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or  he </a:t>
            </a:r>
            <a:r>
              <a:rPr dirty="0" sz="1450" spc="-10">
                <a:latin typeface="Times New Roman"/>
                <a:cs typeface="Times New Roman"/>
              </a:rPr>
              <a:t>might </a:t>
            </a:r>
            <a:r>
              <a:rPr dirty="0" sz="1450" spc="-5">
                <a:latin typeface="Times New Roman"/>
                <a:cs typeface="Times New Roman"/>
              </a:rPr>
              <a:t>not be upon </a:t>
            </a:r>
            <a:r>
              <a:rPr dirty="0" sz="1450" spc="-10">
                <a:latin typeface="Times New Roman"/>
                <a:cs typeface="Times New Roman"/>
              </a:rPr>
              <a:t>the true scent; </a:t>
            </a:r>
            <a:r>
              <a:rPr dirty="0" sz="1450" spc="-5">
                <a:latin typeface="Times New Roman"/>
                <a:cs typeface="Times New Roman"/>
              </a:rPr>
              <a:t>but he </a:t>
            </a:r>
            <a:r>
              <a:rPr dirty="0" sz="1450" spc="-10">
                <a:latin typeface="Times New Roman"/>
                <a:cs typeface="Times New Roman"/>
              </a:rPr>
              <a:t>was certainly </a:t>
            </a:r>
            <a:r>
              <a:rPr dirty="0" sz="1450" spc="-5">
                <a:latin typeface="Times New Roman"/>
                <a:cs typeface="Times New Roman"/>
              </a:rPr>
              <a:t>on </a:t>
            </a:r>
            <a:r>
              <a:rPr dirty="0" sz="1450" spc="-10">
                <a:latin typeface="Times New Roman"/>
                <a:cs typeface="Times New Roman"/>
              </a:rPr>
              <a:t>the edge </a:t>
            </a:r>
            <a:r>
              <a:rPr dirty="0" sz="1450" spc="-5">
                <a:latin typeface="Times New Roman"/>
                <a:cs typeface="Times New Roman"/>
              </a:rPr>
              <a:t>of </a:t>
            </a:r>
            <a:r>
              <a:rPr dirty="0" sz="1450" spc="-10">
                <a:latin typeface="Times New Roman"/>
                <a:cs typeface="Times New Roman"/>
              </a:rPr>
              <a:t>an  exciting </a:t>
            </a:r>
            <a:r>
              <a:rPr dirty="0" sz="1450" spc="-20">
                <a:latin typeface="Times New Roman"/>
                <a:cs typeface="Times New Roman"/>
              </a:rPr>
              <a:t>mystery,</a:t>
            </a:r>
            <a:r>
              <a:rPr dirty="0" sz="1450" spc="320">
                <a:latin typeface="Times New Roman"/>
                <a:cs typeface="Times New Roman"/>
              </a:rPr>
              <a:t>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promised himself that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relax his  observation until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to the bottom </a:t>
            </a:r>
            <a:r>
              <a:rPr dirty="0" sz="1450" spc="-5">
                <a:latin typeface="Times New Roman"/>
                <a:cs typeface="Times New Roman"/>
              </a:rPr>
              <a:t>of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secret.</a:t>
            </a:r>
            <a:endParaRPr sz="1450">
              <a:latin typeface="Times New Roman"/>
              <a:cs typeface="Times New Roman"/>
            </a:endParaRPr>
          </a:p>
          <a:p>
            <a:pPr algn="just" marL="12700" marR="5080">
              <a:lnSpc>
                <a:spcPts val="1730"/>
              </a:lnSpc>
              <a:spcBef>
                <a:spcPts val="860"/>
              </a:spcBef>
            </a:pPr>
            <a:r>
              <a:rPr dirty="0" sz="1450" spc="-10">
                <a:latin typeface="Times New Roman"/>
                <a:cs typeface="Times New Roman"/>
              </a:rPr>
              <a:t>From the window </a:t>
            </a:r>
            <a:r>
              <a:rPr dirty="0" sz="1450" spc="-5">
                <a:latin typeface="Times New Roman"/>
                <a:cs typeface="Times New Roman"/>
              </a:rPr>
              <a:t>of </a:t>
            </a:r>
            <a:r>
              <a:rPr dirty="0" sz="1450" spc="-10">
                <a:latin typeface="Times New Roman"/>
                <a:cs typeface="Times New Roman"/>
              </a:rPr>
              <a:t>his new apartment Francis Scrymgeour commanded </a:t>
            </a:r>
            <a:r>
              <a:rPr dirty="0" sz="1450" spc="-5">
                <a:latin typeface="Times New Roman"/>
                <a:cs typeface="Times New Roman"/>
              </a:rPr>
              <a:t>a  </a:t>
            </a:r>
            <a:r>
              <a:rPr dirty="0" sz="1450" spc="-10">
                <a:latin typeface="Times New Roman"/>
                <a:cs typeface="Times New Roman"/>
              </a:rPr>
              <a:t>complete view into the garden </a:t>
            </a:r>
            <a:r>
              <a:rPr dirty="0" sz="1450" spc="-5">
                <a:latin typeface="Times New Roman"/>
                <a:cs typeface="Times New Roman"/>
              </a:rPr>
              <a:t>of </a:t>
            </a:r>
            <a:r>
              <a:rPr dirty="0" sz="1450" spc="-10">
                <a:latin typeface="Times New Roman"/>
                <a:cs typeface="Times New Roman"/>
              </a:rPr>
              <a:t>the house with the green blinds. Immediately  below him </a:t>
            </a:r>
            <a:r>
              <a:rPr dirty="0" sz="1450" spc="-5">
                <a:latin typeface="Times New Roman"/>
                <a:cs typeface="Times New Roman"/>
              </a:rPr>
              <a:t>a </a:t>
            </a:r>
            <a:r>
              <a:rPr dirty="0" sz="1450" spc="-10">
                <a:latin typeface="Times New Roman"/>
                <a:cs typeface="Times New Roman"/>
              </a:rPr>
              <a:t>very comely chestnut with wide </a:t>
            </a:r>
            <a:r>
              <a:rPr dirty="0" sz="1450" spc="-5">
                <a:latin typeface="Times New Roman"/>
                <a:cs typeface="Times New Roman"/>
              </a:rPr>
              <a:t>boughs </a:t>
            </a:r>
            <a:r>
              <a:rPr dirty="0" sz="1450" spc="-10">
                <a:latin typeface="Times New Roman"/>
                <a:cs typeface="Times New Roman"/>
              </a:rPr>
              <a:t>sheltered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rustic  tables where people might dine in the height </a:t>
            </a:r>
            <a:r>
              <a:rPr dirty="0" sz="1450" spc="-5">
                <a:latin typeface="Times New Roman"/>
                <a:cs typeface="Times New Roman"/>
              </a:rPr>
              <a:t>of </a:t>
            </a:r>
            <a:r>
              <a:rPr dirty="0" sz="1450" spc="-20">
                <a:latin typeface="Times New Roman"/>
                <a:cs typeface="Times New Roman"/>
              </a:rPr>
              <a:t>summer. </a:t>
            </a:r>
            <a:r>
              <a:rPr dirty="0" sz="1450" spc="-10">
                <a:latin typeface="Times New Roman"/>
                <a:cs typeface="Times New Roman"/>
              </a:rPr>
              <a:t>On all sides save </a:t>
            </a:r>
            <a:r>
              <a:rPr dirty="0" sz="1450" spc="-5">
                <a:latin typeface="Times New Roman"/>
                <a:cs typeface="Times New Roman"/>
              </a:rPr>
              <a:t>one  a </a:t>
            </a:r>
            <a:r>
              <a:rPr dirty="0" sz="1450" spc="-10">
                <a:latin typeface="Times New Roman"/>
                <a:cs typeface="Times New Roman"/>
              </a:rPr>
              <a:t>dense vegetation concealed the soil; </a:t>
            </a:r>
            <a:r>
              <a:rPr dirty="0" sz="1450" spc="-5">
                <a:latin typeface="Times New Roman"/>
                <a:cs typeface="Times New Roman"/>
              </a:rPr>
              <a:t>but </a:t>
            </a:r>
            <a:r>
              <a:rPr dirty="0" sz="1450" spc="-10">
                <a:latin typeface="Times New Roman"/>
                <a:cs typeface="Times New Roman"/>
              </a:rPr>
              <a:t>there, between the tables and the  house, </a:t>
            </a:r>
            <a:r>
              <a:rPr dirty="0" sz="1450" spc="-5">
                <a:latin typeface="Times New Roman"/>
                <a:cs typeface="Times New Roman"/>
              </a:rPr>
              <a:t>he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patch </a:t>
            </a:r>
            <a:r>
              <a:rPr dirty="0" sz="1450" spc="-5">
                <a:latin typeface="Times New Roman"/>
                <a:cs typeface="Times New Roman"/>
              </a:rPr>
              <a:t>of </a:t>
            </a:r>
            <a:r>
              <a:rPr dirty="0" sz="1450" spc="-10">
                <a:latin typeface="Times New Roman"/>
                <a:cs typeface="Times New Roman"/>
              </a:rPr>
              <a:t>gravel walk leading from the verandah to the garden-  gate. Studying the place from between the boards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Venetian </a:t>
            </a:r>
            <a:r>
              <a:rPr dirty="0" sz="1450" spc="-10">
                <a:latin typeface="Times New Roman"/>
                <a:cs typeface="Times New Roman"/>
              </a:rPr>
              <a:t>shutters,  which </a:t>
            </a:r>
            <a:r>
              <a:rPr dirty="0" sz="1450" spc="-5">
                <a:latin typeface="Times New Roman"/>
                <a:cs typeface="Times New Roman"/>
              </a:rPr>
              <a:t>he </a:t>
            </a:r>
            <a:r>
              <a:rPr dirty="0" sz="1450" spc="-10">
                <a:latin typeface="Times New Roman"/>
                <a:cs typeface="Times New Roman"/>
              </a:rPr>
              <a:t>durst </a:t>
            </a:r>
            <a:r>
              <a:rPr dirty="0" sz="1450" spc="-5">
                <a:latin typeface="Times New Roman"/>
                <a:cs typeface="Times New Roman"/>
              </a:rPr>
              <a:t>not </a:t>
            </a:r>
            <a:r>
              <a:rPr dirty="0" sz="1450" spc="-10">
                <a:latin typeface="Times New Roman"/>
                <a:cs typeface="Times New Roman"/>
              </a:rPr>
              <a:t>open for fear </a:t>
            </a:r>
            <a:r>
              <a:rPr dirty="0" sz="1450" spc="-5">
                <a:latin typeface="Times New Roman"/>
                <a:cs typeface="Times New Roman"/>
              </a:rPr>
              <a:t>of </a:t>
            </a:r>
            <a:r>
              <a:rPr dirty="0" sz="1450" spc="-10">
                <a:latin typeface="Times New Roman"/>
                <a:cs typeface="Times New Roman"/>
              </a:rPr>
              <a:t>attracting attention, Francis observed </a:t>
            </a:r>
            <a:r>
              <a:rPr dirty="0" sz="1450" spc="-5">
                <a:latin typeface="Times New Roman"/>
                <a:cs typeface="Times New Roman"/>
              </a:rPr>
              <a:t>but  </a:t>
            </a:r>
            <a:r>
              <a:rPr dirty="0" sz="1450" spc="-10">
                <a:latin typeface="Times New Roman"/>
                <a:cs typeface="Times New Roman"/>
              </a:rPr>
              <a:t>little to indicate the manners </a:t>
            </a:r>
            <a:r>
              <a:rPr dirty="0" sz="1450" spc="-5">
                <a:latin typeface="Times New Roman"/>
                <a:cs typeface="Times New Roman"/>
              </a:rPr>
              <a:t>of </a:t>
            </a:r>
            <a:r>
              <a:rPr dirty="0" sz="1450" spc="-10">
                <a:latin typeface="Times New Roman"/>
                <a:cs typeface="Times New Roman"/>
              </a:rPr>
              <a:t>the inhabitants, and that little </a:t>
            </a:r>
            <a:r>
              <a:rPr dirty="0" sz="1450" spc="-15">
                <a:latin typeface="Times New Roman"/>
                <a:cs typeface="Times New Roman"/>
              </a:rPr>
              <a:t>argued </a:t>
            </a:r>
            <a:r>
              <a:rPr dirty="0" sz="1450" spc="-5">
                <a:latin typeface="Times New Roman"/>
                <a:cs typeface="Times New Roman"/>
              </a:rPr>
              <a:t>no </a:t>
            </a:r>
            <a:r>
              <a:rPr dirty="0" sz="1450" spc="-10">
                <a:latin typeface="Times New Roman"/>
                <a:cs typeface="Times New Roman"/>
              </a:rPr>
              <a:t>more  than </a:t>
            </a:r>
            <a:r>
              <a:rPr dirty="0" sz="1450" spc="-5">
                <a:latin typeface="Times New Roman"/>
                <a:cs typeface="Times New Roman"/>
              </a:rPr>
              <a:t>a </a:t>
            </a:r>
            <a:r>
              <a:rPr dirty="0" sz="1450" spc="-10">
                <a:latin typeface="Times New Roman"/>
                <a:cs typeface="Times New Roman"/>
              </a:rPr>
              <a:t>close reserve and </a:t>
            </a:r>
            <a:r>
              <a:rPr dirty="0" sz="1450" spc="-5">
                <a:latin typeface="Times New Roman"/>
                <a:cs typeface="Times New Roman"/>
              </a:rPr>
              <a:t>a </a:t>
            </a:r>
            <a:r>
              <a:rPr dirty="0" sz="1450" spc="-10">
                <a:latin typeface="Times New Roman"/>
                <a:cs typeface="Times New Roman"/>
              </a:rPr>
              <a:t>taste for solitude. The garden was conventual, the  house had the air </a:t>
            </a:r>
            <a:r>
              <a:rPr dirty="0" sz="1450" spc="-5">
                <a:latin typeface="Times New Roman"/>
                <a:cs typeface="Times New Roman"/>
              </a:rPr>
              <a:t>of a </a:t>
            </a:r>
            <a:r>
              <a:rPr dirty="0" sz="1450" spc="-10">
                <a:latin typeface="Times New Roman"/>
                <a:cs typeface="Times New Roman"/>
              </a:rPr>
              <a:t>prison. The green blinds were all drawn down </a:t>
            </a:r>
            <a:r>
              <a:rPr dirty="0" sz="1450" spc="-5">
                <a:latin typeface="Times New Roman"/>
                <a:cs typeface="Times New Roman"/>
              </a:rPr>
              <a:t>upon </a:t>
            </a:r>
            <a:r>
              <a:rPr dirty="0" sz="1450" spc="-10">
                <a:latin typeface="Times New Roman"/>
                <a:cs typeface="Times New Roman"/>
              </a:rPr>
              <a:t>the  outside; the </a:t>
            </a:r>
            <a:r>
              <a:rPr dirty="0" sz="1450" spc="-5">
                <a:latin typeface="Times New Roman"/>
                <a:cs typeface="Times New Roman"/>
              </a:rPr>
              <a:t>door </a:t>
            </a:r>
            <a:r>
              <a:rPr dirty="0" sz="1450" spc="-10">
                <a:latin typeface="Times New Roman"/>
                <a:cs typeface="Times New Roman"/>
              </a:rPr>
              <a:t>into the verandah was closed; the garden, as far as </a:t>
            </a:r>
            <a:r>
              <a:rPr dirty="0" sz="1450" spc="-5">
                <a:latin typeface="Times New Roman"/>
                <a:cs typeface="Times New Roman"/>
              </a:rPr>
              <a:t>he </a:t>
            </a:r>
            <a:r>
              <a:rPr dirty="0" sz="1450" spc="-10">
                <a:latin typeface="Times New Roman"/>
                <a:cs typeface="Times New Roman"/>
              </a:rPr>
              <a:t>could  see it, was left entirely to itself in the evening sunshine. A modest curl </a:t>
            </a:r>
            <a:r>
              <a:rPr dirty="0" sz="1450" spc="-5">
                <a:latin typeface="Times New Roman"/>
                <a:cs typeface="Times New Roman"/>
              </a:rPr>
              <a:t>of  </a:t>
            </a:r>
            <a:r>
              <a:rPr dirty="0" sz="1450" spc="-10">
                <a:latin typeface="Times New Roman"/>
                <a:cs typeface="Times New Roman"/>
              </a:rPr>
              <a:t>smoke from </a:t>
            </a:r>
            <a:r>
              <a:rPr dirty="0" sz="1450" spc="-5">
                <a:latin typeface="Times New Roman"/>
                <a:cs typeface="Times New Roman"/>
              </a:rPr>
              <a:t>a </a:t>
            </a:r>
            <a:r>
              <a:rPr dirty="0" sz="1450" spc="-10">
                <a:latin typeface="Times New Roman"/>
                <a:cs typeface="Times New Roman"/>
              </a:rPr>
              <a:t>single chimney alone testified to the presence </a:t>
            </a:r>
            <a:r>
              <a:rPr dirty="0" sz="1450" spc="-5">
                <a:latin typeface="Times New Roman"/>
                <a:cs typeface="Times New Roman"/>
              </a:rPr>
              <a:t>of </a:t>
            </a:r>
            <a:r>
              <a:rPr dirty="0" sz="1450" spc="-10">
                <a:latin typeface="Times New Roman"/>
                <a:cs typeface="Times New Roman"/>
              </a:rPr>
              <a:t>living</a:t>
            </a:r>
            <a:r>
              <a:rPr dirty="0" sz="1450" spc="120">
                <a:latin typeface="Times New Roman"/>
                <a:cs typeface="Times New Roman"/>
              </a:rPr>
              <a:t> </a:t>
            </a:r>
            <a:r>
              <a:rPr dirty="0" sz="1450" spc="-10">
                <a:latin typeface="Times New Roman"/>
                <a:cs typeface="Times New Roman"/>
              </a:rPr>
              <a:t>people.</a:t>
            </a:r>
            <a:endParaRPr sz="1450">
              <a:latin typeface="Times New Roman"/>
              <a:cs typeface="Times New Roman"/>
            </a:endParaRPr>
          </a:p>
          <a:p>
            <a:pPr algn="just" marL="12700" marR="5080">
              <a:lnSpc>
                <a:spcPts val="1730"/>
              </a:lnSpc>
              <a:spcBef>
                <a:spcPts val="840"/>
              </a:spcBef>
            </a:pPr>
            <a:r>
              <a:rPr dirty="0" sz="1450" spc="-10">
                <a:latin typeface="Times New Roman"/>
                <a:cs typeface="Times New Roman"/>
              </a:rPr>
              <a:t>In order that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not be </a:t>
            </a:r>
            <a:r>
              <a:rPr dirty="0" sz="1450" spc="-10">
                <a:latin typeface="Times New Roman"/>
                <a:cs typeface="Times New Roman"/>
              </a:rPr>
              <a:t>entirely idle, and to give </a:t>
            </a:r>
            <a:r>
              <a:rPr dirty="0" sz="1450" spc="-5">
                <a:latin typeface="Times New Roman"/>
                <a:cs typeface="Times New Roman"/>
              </a:rPr>
              <a:t>a </a:t>
            </a:r>
            <a:r>
              <a:rPr dirty="0" sz="1450" spc="-10">
                <a:latin typeface="Times New Roman"/>
                <a:cs typeface="Times New Roman"/>
              </a:rPr>
              <a:t>certain colour to his  way </a:t>
            </a:r>
            <a:r>
              <a:rPr dirty="0" sz="1450" spc="-5">
                <a:latin typeface="Times New Roman"/>
                <a:cs typeface="Times New Roman"/>
              </a:rPr>
              <a:t>of </a:t>
            </a:r>
            <a:r>
              <a:rPr dirty="0" sz="1450" spc="-10">
                <a:latin typeface="Times New Roman"/>
                <a:cs typeface="Times New Roman"/>
              </a:rPr>
              <a:t>life, Francis had purchased Euclid's Geometry in French, which </a:t>
            </a:r>
            <a:r>
              <a:rPr dirty="0" sz="1450" spc="-5">
                <a:latin typeface="Times New Roman"/>
                <a:cs typeface="Times New Roman"/>
              </a:rPr>
              <a:t>he </a:t>
            </a:r>
            <a:r>
              <a:rPr dirty="0" sz="1450" spc="-10">
                <a:latin typeface="Times New Roman"/>
                <a:cs typeface="Times New Roman"/>
              </a:rPr>
              <a:t>set  himself to copy and translate </a:t>
            </a:r>
            <a:r>
              <a:rPr dirty="0" sz="1450" spc="-5">
                <a:latin typeface="Times New Roman"/>
                <a:cs typeface="Times New Roman"/>
              </a:rPr>
              <a:t>on </a:t>
            </a:r>
            <a:r>
              <a:rPr dirty="0" sz="1450" spc="-10">
                <a:latin typeface="Times New Roman"/>
                <a:cs typeface="Times New Roman"/>
              </a:rPr>
              <a:t>the top </a:t>
            </a:r>
            <a:r>
              <a:rPr dirty="0" sz="1450" spc="-5">
                <a:latin typeface="Times New Roman"/>
                <a:cs typeface="Times New Roman"/>
              </a:rPr>
              <a:t>of </a:t>
            </a:r>
            <a:r>
              <a:rPr dirty="0" sz="1450" spc="-10">
                <a:latin typeface="Times New Roman"/>
                <a:cs typeface="Times New Roman"/>
              </a:rPr>
              <a:t>his portmanteau and seated </a:t>
            </a:r>
            <a:r>
              <a:rPr dirty="0" sz="1450" spc="-5">
                <a:latin typeface="Times New Roman"/>
                <a:cs typeface="Times New Roman"/>
              </a:rPr>
              <a:t>on </a:t>
            </a:r>
            <a:r>
              <a:rPr dirty="0" sz="1450" spc="-10">
                <a:latin typeface="Times New Roman"/>
                <a:cs typeface="Times New Roman"/>
              </a:rPr>
              <a:t>the  floor against the wall; for </a:t>
            </a:r>
            <a:r>
              <a:rPr dirty="0" sz="1450" spc="-5">
                <a:latin typeface="Times New Roman"/>
                <a:cs typeface="Times New Roman"/>
              </a:rPr>
              <a:t>he </a:t>
            </a:r>
            <a:r>
              <a:rPr dirty="0" sz="1450" spc="-10">
                <a:latin typeface="Times New Roman"/>
                <a:cs typeface="Times New Roman"/>
              </a:rPr>
              <a:t>was equally without chair </a:t>
            </a:r>
            <a:r>
              <a:rPr dirty="0" sz="1450" spc="-5">
                <a:latin typeface="Times New Roman"/>
                <a:cs typeface="Times New Roman"/>
              </a:rPr>
              <a:t>or </a:t>
            </a:r>
            <a:r>
              <a:rPr dirty="0" sz="1450" spc="-10">
                <a:latin typeface="Times New Roman"/>
                <a:cs typeface="Times New Roman"/>
              </a:rPr>
              <a:t>table. From time to  time </a:t>
            </a:r>
            <a:r>
              <a:rPr dirty="0" sz="1450" spc="-5">
                <a:latin typeface="Times New Roman"/>
                <a:cs typeface="Times New Roman"/>
              </a:rPr>
              <a:t>he </a:t>
            </a:r>
            <a:r>
              <a:rPr dirty="0" sz="1450" spc="-10">
                <a:latin typeface="Times New Roman"/>
                <a:cs typeface="Times New Roman"/>
              </a:rPr>
              <a:t>would rise and cast </a:t>
            </a:r>
            <a:r>
              <a:rPr dirty="0" sz="1450" spc="-5">
                <a:latin typeface="Times New Roman"/>
                <a:cs typeface="Times New Roman"/>
              </a:rPr>
              <a:t>a </a:t>
            </a:r>
            <a:r>
              <a:rPr dirty="0" sz="1450" spc="-10">
                <a:latin typeface="Times New Roman"/>
                <a:cs typeface="Times New Roman"/>
              </a:rPr>
              <a:t>glance into the enclosure </a:t>
            </a:r>
            <a:r>
              <a:rPr dirty="0" sz="1450" spc="-5">
                <a:latin typeface="Times New Roman"/>
                <a:cs typeface="Times New Roman"/>
              </a:rPr>
              <a:t>of </a:t>
            </a:r>
            <a:r>
              <a:rPr dirty="0" sz="1450" spc="-10">
                <a:latin typeface="Times New Roman"/>
                <a:cs typeface="Times New Roman"/>
              </a:rPr>
              <a:t>the house with the  green blinds; </a:t>
            </a:r>
            <a:r>
              <a:rPr dirty="0" sz="1450" spc="-5">
                <a:latin typeface="Times New Roman"/>
                <a:cs typeface="Times New Roman"/>
              </a:rPr>
              <a:t>but </a:t>
            </a:r>
            <a:r>
              <a:rPr dirty="0" sz="1450" spc="-10">
                <a:latin typeface="Times New Roman"/>
                <a:cs typeface="Times New Roman"/>
              </a:rPr>
              <a:t>the windows remained obstinately closed and the garden  </a:t>
            </a:r>
            <a:r>
              <a:rPr dirty="0" sz="1450" spc="-25">
                <a:latin typeface="Times New Roman"/>
                <a:cs typeface="Times New Roman"/>
              </a:rPr>
              <a:t>empty.</a:t>
            </a:r>
            <a:endParaRPr sz="1450">
              <a:latin typeface="Times New Roman"/>
              <a:cs typeface="Times New Roman"/>
            </a:endParaRPr>
          </a:p>
          <a:p>
            <a:pPr algn="just" marL="12700" marR="5715">
              <a:lnSpc>
                <a:spcPts val="1730"/>
              </a:lnSpc>
              <a:spcBef>
                <a:spcPts val="855"/>
              </a:spcBef>
            </a:pPr>
            <a:r>
              <a:rPr dirty="0" sz="1450" spc="-10">
                <a:latin typeface="Times New Roman"/>
                <a:cs typeface="Times New Roman"/>
              </a:rPr>
              <a:t>Only late in the evening did anything occur to reward his continued attention.  Between nine and ten the sharp tinkle </a:t>
            </a:r>
            <a:r>
              <a:rPr dirty="0" sz="1450" spc="-5">
                <a:latin typeface="Times New Roman"/>
                <a:cs typeface="Times New Roman"/>
              </a:rPr>
              <a:t>of a </a:t>
            </a:r>
            <a:r>
              <a:rPr dirty="0" sz="1450" spc="-10">
                <a:latin typeface="Times New Roman"/>
                <a:cs typeface="Times New Roman"/>
              </a:rPr>
              <a:t>bell aroused him from </a:t>
            </a:r>
            <a:r>
              <a:rPr dirty="0" sz="1450" spc="-5">
                <a:latin typeface="Times New Roman"/>
                <a:cs typeface="Times New Roman"/>
              </a:rPr>
              <a:t>a </a:t>
            </a:r>
            <a:r>
              <a:rPr dirty="0" sz="1450" spc="-10">
                <a:latin typeface="Times New Roman"/>
                <a:cs typeface="Times New Roman"/>
              </a:rPr>
              <a:t>fit </a:t>
            </a:r>
            <a:r>
              <a:rPr dirty="0" sz="1450" spc="-5">
                <a:latin typeface="Times New Roman"/>
                <a:cs typeface="Times New Roman"/>
              </a:rPr>
              <a:t>of  </a:t>
            </a:r>
            <a:r>
              <a:rPr dirty="0" sz="1450" spc="-10">
                <a:latin typeface="Times New Roman"/>
                <a:cs typeface="Times New Roman"/>
              </a:rPr>
              <a:t>dozing; and </a:t>
            </a:r>
            <a:r>
              <a:rPr dirty="0" sz="1450" spc="-5">
                <a:latin typeface="Times New Roman"/>
                <a:cs typeface="Times New Roman"/>
              </a:rPr>
              <a:t>he </a:t>
            </a:r>
            <a:r>
              <a:rPr dirty="0" sz="1450" spc="-10">
                <a:latin typeface="Times New Roman"/>
                <a:cs typeface="Times New Roman"/>
              </a:rPr>
              <a:t>sprang to his observatory in time to hear an important noise </a:t>
            </a:r>
            <a:r>
              <a:rPr dirty="0" sz="1450" spc="-5">
                <a:latin typeface="Times New Roman"/>
                <a:cs typeface="Times New Roman"/>
              </a:rPr>
              <a:t>of  </a:t>
            </a:r>
            <a:r>
              <a:rPr dirty="0" sz="1450" spc="-10">
                <a:latin typeface="Times New Roman"/>
                <a:cs typeface="Times New Roman"/>
              </a:rPr>
              <a:t>locks being opened and bars removed, and to see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carrying </a:t>
            </a:r>
            <a:r>
              <a:rPr dirty="0" sz="1450" spc="-5">
                <a:latin typeface="Times New Roman"/>
                <a:cs typeface="Times New Roman"/>
              </a:rPr>
              <a:t>a  </a:t>
            </a:r>
            <a:r>
              <a:rPr dirty="0" sz="1450" spc="-10">
                <a:latin typeface="Times New Roman"/>
                <a:cs typeface="Times New Roman"/>
              </a:rPr>
              <a:t>lantern and clothed in </a:t>
            </a:r>
            <a:r>
              <a:rPr dirty="0" sz="1450" spc="-5">
                <a:latin typeface="Times New Roman"/>
                <a:cs typeface="Times New Roman"/>
              </a:rPr>
              <a:t>a </a:t>
            </a:r>
            <a:r>
              <a:rPr dirty="0" sz="1450" spc="-10">
                <a:latin typeface="Times New Roman"/>
                <a:cs typeface="Times New Roman"/>
              </a:rPr>
              <a:t>flowing robe </a:t>
            </a:r>
            <a:r>
              <a:rPr dirty="0" sz="1450" spc="-5">
                <a:latin typeface="Times New Roman"/>
                <a:cs typeface="Times New Roman"/>
              </a:rPr>
              <a:t>of </a:t>
            </a:r>
            <a:r>
              <a:rPr dirty="0" sz="1450" spc="-10">
                <a:latin typeface="Times New Roman"/>
                <a:cs typeface="Times New Roman"/>
              </a:rPr>
              <a:t>black velvet with </a:t>
            </a:r>
            <a:r>
              <a:rPr dirty="0" sz="1450" spc="-5">
                <a:latin typeface="Times New Roman"/>
                <a:cs typeface="Times New Roman"/>
              </a:rPr>
              <a:t>a </a:t>
            </a:r>
            <a:r>
              <a:rPr dirty="0" sz="1450" spc="-10">
                <a:latin typeface="Times New Roman"/>
                <a:cs typeface="Times New Roman"/>
              </a:rPr>
              <a:t>skull-cap to match,  issue from under the verandah and proceed leisurely towards the garden gate.  The sound </a:t>
            </a:r>
            <a:r>
              <a:rPr dirty="0" sz="1450" spc="-5">
                <a:latin typeface="Times New Roman"/>
                <a:cs typeface="Times New Roman"/>
              </a:rPr>
              <a:t>of </a:t>
            </a:r>
            <a:r>
              <a:rPr dirty="0" sz="1450" spc="-10">
                <a:latin typeface="Times New Roman"/>
                <a:cs typeface="Times New Roman"/>
              </a:rPr>
              <a:t>bolts and bars was then repeated; and </a:t>
            </a:r>
            <a:r>
              <a:rPr dirty="0" sz="1450" spc="-5">
                <a:latin typeface="Times New Roman"/>
                <a:cs typeface="Times New Roman"/>
              </a:rPr>
              <a:t>a </a:t>
            </a:r>
            <a:r>
              <a:rPr dirty="0" sz="1450" spc="-10">
                <a:latin typeface="Times New Roman"/>
                <a:cs typeface="Times New Roman"/>
              </a:rPr>
              <a:t>moment after Francis  perceived the Dictator escorting into the house, in the mobile light </a:t>
            </a:r>
            <a:r>
              <a:rPr dirty="0" sz="1450" spc="-5">
                <a:latin typeface="Times New Roman"/>
                <a:cs typeface="Times New Roman"/>
              </a:rPr>
              <a:t>of </a:t>
            </a:r>
            <a:r>
              <a:rPr dirty="0" sz="1450" spc="-10">
                <a:latin typeface="Times New Roman"/>
                <a:cs typeface="Times New Roman"/>
              </a:rPr>
              <a:t>the  lantern, an individual </a:t>
            </a:r>
            <a:r>
              <a:rPr dirty="0" sz="1450" spc="-5">
                <a:latin typeface="Times New Roman"/>
                <a:cs typeface="Times New Roman"/>
              </a:rPr>
              <a:t>of </a:t>
            </a:r>
            <a:r>
              <a:rPr dirty="0" sz="1450" spc="-10">
                <a:latin typeface="Times New Roman"/>
                <a:cs typeface="Times New Roman"/>
              </a:rPr>
              <a:t>the lowest and most despicable</a:t>
            </a:r>
            <a:r>
              <a:rPr dirty="0" sz="1450" spc="60">
                <a:latin typeface="Times New Roman"/>
                <a:cs typeface="Times New Roman"/>
              </a:rPr>
              <a:t> </a:t>
            </a:r>
            <a:r>
              <a:rPr dirty="0" sz="1450" spc="-10">
                <a:latin typeface="Times New Roman"/>
                <a:cs typeface="Times New Roman"/>
              </a:rPr>
              <a:t>appearance.</a:t>
            </a:r>
            <a:endParaRPr sz="1450">
              <a:latin typeface="Times New Roman"/>
              <a:cs typeface="Times New Roman"/>
            </a:endParaRPr>
          </a:p>
          <a:p>
            <a:pPr algn="just" marL="12700" marR="9525">
              <a:lnSpc>
                <a:spcPts val="1730"/>
              </a:lnSpc>
              <a:spcBef>
                <a:spcPts val="850"/>
              </a:spcBef>
            </a:pPr>
            <a:r>
              <a:rPr dirty="0" sz="1450" spc="-10">
                <a:latin typeface="Times New Roman"/>
                <a:cs typeface="Times New Roman"/>
              </a:rPr>
              <a:t>Half-an-hour afterwards the visitor was reconducted to the street; and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setting his light </a:t>
            </a:r>
            <a:r>
              <a:rPr dirty="0" sz="1450" spc="-5">
                <a:latin typeface="Times New Roman"/>
                <a:cs typeface="Times New Roman"/>
              </a:rPr>
              <a:t>upon one of </a:t>
            </a:r>
            <a:r>
              <a:rPr dirty="0" sz="1450" spc="-10">
                <a:latin typeface="Times New Roman"/>
                <a:cs typeface="Times New Roman"/>
              </a:rPr>
              <a:t>the rustic tables, finished </a:t>
            </a:r>
            <a:r>
              <a:rPr dirty="0" sz="1450" spc="-5">
                <a:latin typeface="Times New Roman"/>
                <a:cs typeface="Times New Roman"/>
              </a:rPr>
              <a:t>a </a:t>
            </a:r>
            <a:r>
              <a:rPr dirty="0" sz="1450" spc="-10">
                <a:latin typeface="Times New Roman"/>
                <a:cs typeface="Times New Roman"/>
              </a:rPr>
              <a:t>cigar with  great deliberation under the foliage </a:t>
            </a:r>
            <a:r>
              <a:rPr dirty="0" sz="1450" spc="-5">
                <a:latin typeface="Times New Roman"/>
                <a:cs typeface="Times New Roman"/>
              </a:rPr>
              <a:t>of </a:t>
            </a:r>
            <a:r>
              <a:rPr dirty="0" sz="1450" spc="-10">
                <a:latin typeface="Times New Roman"/>
                <a:cs typeface="Times New Roman"/>
              </a:rPr>
              <a:t>the chestnut. Francis, peering through </a:t>
            </a:r>
            <a:r>
              <a:rPr dirty="0" sz="1450" spc="-5">
                <a:latin typeface="Times New Roman"/>
                <a:cs typeface="Times New Roman"/>
              </a:rPr>
              <a:t>a  </a:t>
            </a:r>
            <a:r>
              <a:rPr dirty="0" sz="1450" spc="-10">
                <a:latin typeface="Times New Roman"/>
                <a:cs typeface="Times New Roman"/>
              </a:rPr>
              <a:t>clear space among the leaves, was able to follow his gestures as </a:t>
            </a:r>
            <a:r>
              <a:rPr dirty="0" sz="1450" spc="-5">
                <a:latin typeface="Times New Roman"/>
                <a:cs typeface="Times New Roman"/>
              </a:rPr>
              <a:t>he </a:t>
            </a:r>
            <a:r>
              <a:rPr dirty="0" sz="1450" spc="-10">
                <a:latin typeface="Times New Roman"/>
                <a:cs typeface="Times New Roman"/>
              </a:rPr>
              <a:t>threw</a:t>
            </a:r>
            <a:r>
              <a:rPr dirty="0" sz="1450" spc="140">
                <a:latin typeface="Times New Roman"/>
                <a:cs typeface="Times New Roman"/>
              </a:rPr>
              <a:t> </a:t>
            </a:r>
            <a:r>
              <a:rPr dirty="0" sz="1450" spc="-10">
                <a:latin typeface="Times New Roman"/>
                <a:cs typeface="Times New Roman"/>
              </a:rPr>
              <a:t>away</a:t>
            </a:r>
            <a:endParaRPr sz="145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54820"/>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the ash </a:t>
            </a:r>
            <a:r>
              <a:rPr dirty="0" sz="1450" spc="-5">
                <a:latin typeface="Times New Roman"/>
                <a:cs typeface="Times New Roman"/>
              </a:rPr>
              <a:t>or </a:t>
            </a:r>
            <a:r>
              <a:rPr dirty="0" sz="1450" spc="-10">
                <a:latin typeface="Times New Roman"/>
                <a:cs typeface="Times New Roman"/>
              </a:rPr>
              <a:t>enjoyed </a:t>
            </a:r>
            <a:r>
              <a:rPr dirty="0" sz="1450" spc="-5">
                <a:latin typeface="Times New Roman"/>
                <a:cs typeface="Times New Roman"/>
              </a:rPr>
              <a:t>a </a:t>
            </a:r>
            <a:r>
              <a:rPr dirty="0" sz="1450" spc="-10">
                <a:latin typeface="Times New Roman"/>
                <a:cs typeface="Times New Roman"/>
              </a:rPr>
              <a:t>copious inhalation; and beheld </a:t>
            </a:r>
            <a:r>
              <a:rPr dirty="0" sz="1450" spc="-5">
                <a:latin typeface="Times New Roman"/>
                <a:cs typeface="Times New Roman"/>
              </a:rPr>
              <a:t>a </a:t>
            </a:r>
            <a:r>
              <a:rPr dirty="0" sz="1450" spc="-10">
                <a:latin typeface="Times New Roman"/>
                <a:cs typeface="Times New Roman"/>
              </a:rPr>
              <a:t>cloud </a:t>
            </a:r>
            <a:r>
              <a:rPr dirty="0" sz="1450" spc="-5">
                <a:latin typeface="Times New Roman"/>
                <a:cs typeface="Times New Roman"/>
              </a:rPr>
              <a:t>upon </a:t>
            </a:r>
            <a:r>
              <a:rPr dirty="0" sz="1450" spc="-10">
                <a:latin typeface="Times New Roman"/>
                <a:cs typeface="Times New Roman"/>
              </a:rPr>
              <a:t>the old man's  brow and </a:t>
            </a:r>
            <a:r>
              <a:rPr dirty="0" sz="1450" spc="-5">
                <a:latin typeface="Times New Roman"/>
                <a:cs typeface="Times New Roman"/>
              </a:rPr>
              <a:t>a </a:t>
            </a:r>
            <a:r>
              <a:rPr dirty="0" sz="1450" spc="-10">
                <a:latin typeface="Times New Roman"/>
                <a:cs typeface="Times New Roman"/>
              </a:rPr>
              <a:t>forcible action </a:t>
            </a:r>
            <a:r>
              <a:rPr dirty="0" sz="1450" spc="-5">
                <a:latin typeface="Times New Roman"/>
                <a:cs typeface="Times New Roman"/>
              </a:rPr>
              <a:t>of </a:t>
            </a:r>
            <a:r>
              <a:rPr dirty="0" sz="1450" spc="-10">
                <a:latin typeface="Times New Roman"/>
                <a:cs typeface="Times New Roman"/>
              </a:rPr>
              <a:t>the lips, which testified to some deep and  probably painful train </a:t>
            </a:r>
            <a:r>
              <a:rPr dirty="0" sz="1450" spc="-5">
                <a:latin typeface="Times New Roman"/>
                <a:cs typeface="Times New Roman"/>
              </a:rPr>
              <a:t>of </a:t>
            </a:r>
            <a:r>
              <a:rPr dirty="0" sz="1450" spc="-10">
                <a:latin typeface="Times New Roman"/>
                <a:cs typeface="Times New Roman"/>
              </a:rPr>
              <a:t>thought. The cigar was already almost at an end,  when the voice </a:t>
            </a:r>
            <a:r>
              <a:rPr dirty="0" sz="1450" spc="-5">
                <a:latin typeface="Times New Roman"/>
                <a:cs typeface="Times New Roman"/>
              </a:rPr>
              <a:t>of a young </a:t>
            </a:r>
            <a:r>
              <a:rPr dirty="0" sz="1450" spc="-10">
                <a:latin typeface="Times New Roman"/>
                <a:cs typeface="Times New Roman"/>
              </a:rPr>
              <a:t>girl was heard suddenly crying the </a:t>
            </a:r>
            <a:r>
              <a:rPr dirty="0" sz="1450" spc="-5">
                <a:latin typeface="Times New Roman"/>
                <a:cs typeface="Times New Roman"/>
              </a:rPr>
              <a:t>hour </a:t>
            </a:r>
            <a:r>
              <a:rPr dirty="0" sz="1450" spc="-10">
                <a:latin typeface="Times New Roman"/>
                <a:cs typeface="Times New Roman"/>
              </a:rPr>
              <a:t>from the  interior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a:lnSpc>
                <a:spcPct val="100000"/>
              </a:lnSpc>
              <a:spcBef>
                <a:spcPts val="790"/>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moment," replied John</a:t>
            </a:r>
            <a:r>
              <a:rPr dirty="0" sz="1450" spc="10">
                <a:latin typeface="Times New Roman"/>
                <a:cs typeface="Times New Roman"/>
              </a:rPr>
              <a:t> </a:t>
            </a:r>
            <a:r>
              <a:rPr dirty="0" sz="1450" spc="-35">
                <a:latin typeface="Times New Roman"/>
                <a:cs typeface="Times New Roman"/>
              </a:rPr>
              <a:t>Vandeleur.</a:t>
            </a:r>
            <a:endParaRPr sz="1450">
              <a:latin typeface="Times New Roman"/>
              <a:cs typeface="Times New Roman"/>
            </a:endParaRPr>
          </a:p>
          <a:p>
            <a:pPr algn="just" marL="12700" marR="5080">
              <a:lnSpc>
                <a:spcPts val="1730"/>
              </a:lnSpc>
              <a:spcBef>
                <a:spcPts val="919"/>
              </a:spcBef>
            </a:pPr>
            <a:r>
              <a:rPr dirty="0" sz="1450" spc="-10">
                <a:latin typeface="Times New Roman"/>
                <a:cs typeface="Times New Roman"/>
              </a:rPr>
              <a:t>And, with that, </a:t>
            </a:r>
            <a:r>
              <a:rPr dirty="0" sz="1450" spc="-5">
                <a:latin typeface="Times New Roman"/>
                <a:cs typeface="Times New Roman"/>
              </a:rPr>
              <a:t>he </a:t>
            </a:r>
            <a:r>
              <a:rPr dirty="0" sz="1450" spc="-10">
                <a:latin typeface="Times New Roman"/>
                <a:cs typeface="Times New Roman"/>
              </a:rPr>
              <a:t>threw away the stump and, taking </a:t>
            </a:r>
            <a:r>
              <a:rPr dirty="0" sz="1450" spc="-5">
                <a:latin typeface="Times New Roman"/>
                <a:cs typeface="Times New Roman"/>
              </a:rPr>
              <a:t>up </a:t>
            </a:r>
            <a:r>
              <a:rPr dirty="0" sz="1450" spc="-10">
                <a:latin typeface="Times New Roman"/>
                <a:cs typeface="Times New Roman"/>
              </a:rPr>
              <a:t>the lantern, sailed  away under the verandah for the night. As soon as the </a:t>
            </a:r>
            <a:r>
              <a:rPr dirty="0" sz="1450" spc="-5">
                <a:latin typeface="Times New Roman"/>
                <a:cs typeface="Times New Roman"/>
              </a:rPr>
              <a:t>door </a:t>
            </a:r>
            <a:r>
              <a:rPr dirty="0" sz="1450" spc="-10">
                <a:latin typeface="Times New Roman"/>
                <a:cs typeface="Times New Roman"/>
              </a:rPr>
              <a:t>was closed,  absolute darkness fell </a:t>
            </a:r>
            <a:r>
              <a:rPr dirty="0" sz="1450" spc="-5">
                <a:latin typeface="Times New Roman"/>
                <a:cs typeface="Times New Roman"/>
              </a:rPr>
              <a:t>upon </a:t>
            </a:r>
            <a:r>
              <a:rPr dirty="0" sz="1450" spc="-10">
                <a:latin typeface="Times New Roman"/>
                <a:cs typeface="Times New Roman"/>
              </a:rPr>
              <a:t>the house; Francis might try his eyesight as much  as </a:t>
            </a:r>
            <a:r>
              <a:rPr dirty="0" sz="1450" spc="-5">
                <a:latin typeface="Times New Roman"/>
                <a:cs typeface="Times New Roman"/>
              </a:rPr>
              <a:t>he </a:t>
            </a:r>
            <a:r>
              <a:rPr dirty="0" sz="1450" spc="-10">
                <a:latin typeface="Times New Roman"/>
                <a:cs typeface="Times New Roman"/>
              </a:rPr>
              <a:t>pleased,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detect so much as </a:t>
            </a:r>
            <a:r>
              <a:rPr dirty="0" sz="1450" spc="-5">
                <a:latin typeface="Times New Roman"/>
                <a:cs typeface="Times New Roman"/>
              </a:rPr>
              <a:t>a </a:t>
            </a:r>
            <a:r>
              <a:rPr dirty="0" sz="1450" spc="-10">
                <a:latin typeface="Times New Roman"/>
                <a:cs typeface="Times New Roman"/>
              </a:rPr>
              <a:t>single chink </a:t>
            </a:r>
            <a:r>
              <a:rPr dirty="0" sz="1450" spc="-5">
                <a:latin typeface="Times New Roman"/>
                <a:cs typeface="Times New Roman"/>
              </a:rPr>
              <a:t>of </a:t>
            </a:r>
            <a:r>
              <a:rPr dirty="0" sz="1450" spc="-10">
                <a:latin typeface="Times New Roman"/>
                <a:cs typeface="Times New Roman"/>
              </a:rPr>
              <a:t>light below </a:t>
            </a:r>
            <a:r>
              <a:rPr dirty="0" sz="1450" spc="-5">
                <a:latin typeface="Times New Roman"/>
                <a:cs typeface="Times New Roman"/>
              </a:rPr>
              <a:t>a  </a:t>
            </a:r>
            <a:r>
              <a:rPr dirty="0" sz="1450" spc="-10">
                <a:latin typeface="Times New Roman"/>
                <a:cs typeface="Times New Roman"/>
              </a:rPr>
              <a:t>blind; and </a:t>
            </a:r>
            <a:r>
              <a:rPr dirty="0" sz="1450" spc="-5">
                <a:latin typeface="Times New Roman"/>
                <a:cs typeface="Times New Roman"/>
              </a:rPr>
              <a:t>he </a:t>
            </a:r>
            <a:r>
              <a:rPr dirty="0" sz="1450" spc="-10">
                <a:latin typeface="Times New Roman"/>
                <a:cs typeface="Times New Roman"/>
              </a:rPr>
              <a:t>concluded, with great </a:t>
            </a:r>
            <a:r>
              <a:rPr dirty="0" sz="1450" spc="-5">
                <a:latin typeface="Times New Roman"/>
                <a:cs typeface="Times New Roman"/>
              </a:rPr>
              <a:t>good </a:t>
            </a:r>
            <a:r>
              <a:rPr dirty="0" sz="1450" spc="-10">
                <a:latin typeface="Times New Roman"/>
                <a:cs typeface="Times New Roman"/>
              </a:rPr>
              <a:t>sense, that the bed-chambers were all  </a:t>
            </a:r>
            <a:r>
              <a:rPr dirty="0" sz="1450" spc="-5">
                <a:latin typeface="Times New Roman"/>
                <a:cs typeface="Times New Roman"/>
              </a:rPr>
              <a:t>upon </a:t>
            </a:r>
            <a:r>
              <a:rPr dirty="0" sz="1450" spc="-10">
                <a:latin typeface="Times New Roman"/>
                <a:cs typeface="Times New Roman"/>
              </a:rPr>
              <a:t>the other</a:t>
            </a:r>
            <a:r>
              <a:rPr dirty="0" sz="1450" spc="-5">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080">
              <a:lnSpc>
                <a:spcPts val="1730"/>
              </a:lnSpc>
              <a:spcBef>
                <a:spcPts val="855"/>
              </a:spcBef>
            </a:pPr>
            <a:r>
              <a:rPr dirty="0" sz="1450" spc="-10">
                <a:latin typeface="Times New Roman"/>
                <a:cs typeface="Times New Roman"/>
              </a:rPr>
              <a:t>Early the next morning (for </a:t>
            </a:r>
            <a:r>
              <a:rPr dirty="0" sz="1450" spc="-5">
                <a:latin typeface="Times New Roman"/>
                <a:cs typeface="Times New Roman"/>
              </a:rPr>
              <a:t>he </a:t>
            </a:r>
            <a:r>
              <a:rPr dirty="0" sz="1450" spc="-10">
                <a:latin typeface="Times New Roman"/>
                <a:cs typeface="Times New Roman"/>
              </a:rPr>
              <a:t>was early awake after an uncomfortable </a:t>
            </a:r>
            <a:r>
              <a:rPr dirty="0" sz="1450" spc="-5">
                <a:latin typeface="Times New Roman"/>
                <a:cs typeface="Times New Roman"/>
              </a:rPr>
              <a:t>night  upon </a:t>
            </a:r>
            <a:r>
              <a:rPr dirty="0" sz="1450" spc="-10">
                <a:latin typeface="Times New Roman"/>
                <a:cs typeface="Times New Roman"/>
              </a:rPr>
              <a:t>the floor), </a:t>
            </a:r>
            <a:r>
              <a:rPr dirty="0" sz="1450" spc="-5">
                <a:latin typeface="Times New Roman"/>
                <a:cs typeface="Times New Roman"/>
              </a:rPr>
              <a:t>he </a:t>
            </a:r>
            <a:r>
              <a:rPr dirty="0" sz="1450" spc="-10">
                <a:latin typeface="Times New Roman"/>
                <a:cs typeface="Times New Roman"/>
              </a:rPr>
              <a:t>saw cause to adopt </a:t>
            </a:r>
            <a:r>
              <a:rPr dirty="0" sz="1450" spc="-5">
                <a:latin typeface="Times New Roman"/>
                <a:cs typeface="Times New Roman"/>
              </a:rPr>
              <a:t>a </a:t>
            </a:r>
            <a:r>
              <a:rPr dirty="0" sz="1450" spc="-10">
                <a:latin typeface="Times New Roman"/>
                <a:cs typeface="Times New Roman"/>
              </a:rPr>
              <a:t>different explanation. The blinds rose,  </a:t>
            </a:r>
            <a:r>
              <a:rPr dirty="0" sz="1450" spc="-5">
                <a:latin typeface="Times New Roman"/>
                <a:cs typeface="Times New Roman"/>
              </a:rPr>
              <a:t>one </a:t>
            </a:r>
            <a:r>
              <a:rPr dirty="0" sz="1450" spc="-10">
                <a:latin typeface="Times New Roman"/>
                <a:cs typeface="Times New Roman"/>
              </a:rPr>
              <a:t>after </a:t>
            </a:r>
            <a:r>
              <a:rPr dirty="0" sz="1450" spc="-15">
                <a:latin typeface="Times New Roman"/>
                <a:cs typeface="Times New Roman"/>
              </a:rPr>
              <a:t>another, </a:t>
            </a:r>
            <a:r>
              <a:rPr dirty="0" sz="1450" spc="-5">
                <a:latin typeface="Times New Roman"/>
                <a:cs typeface="Times New Roman"/>
              </a:rPr>
              <a:t>by </a:t>
            </a:r>
            <a:r>
              <a:rPr dirty="0" sz="1450" spc="-10">
                <a:latin typeface="Times New Roman"/>
                <a:cs typeface="Times New Roman"/>
              </a:rPr>
              <a:t>means </a:t>
            </a:r>
            <a:r>
              <a:rPr dirty="0" sz="1450" spc="-5">
                <a:latin typeface="Times New Roman"/>
                <a:cs typeface="Times New Roman"/>
              </a:rPr>
              <a:t>of a </a:t>
            </a:r>
            <a:r>
              <a:rPr dirty="0" sz="1450" spc="-10">
                <a:latin typeface="Times New Roman"/>
                <a:cs typeface="Times New Roman"/>
              </a:rPr>
              <a:t>spring in the </a:t>
            </a:r>
            <a:r>
              <a:rPr dirty="0" sz="1450" spc="-15">
                <a:latin typeface="Times New Roman"/>
                <a:cs typeface="Times New Roman"/>
              </a:rPr>
              <a:t>interior, </a:t>
            </a:r>
            <a:r>
              <a:rPr dirty="0" sz="1450" spc="-10">
                <a:latin typeface="Times New Roman"/>
                <a:cs typeface="Times New Roman"/>
              </a:rPr>
              <a:t>and disclosed steel  shutters such as we see </a:t>
            </a:r>
            <a:r>
              <a:rPr dirty="0" sz="1450" spc="-5">
                <a:latin typeface="Times New Roman"/>
                <a:cs typeface="Times New Roman"/>
              </a:rPr>
              <a:t>on </a:t>
            </a:r>
            <a:r>
              <a:rPr dirty="0" sz="1450" spc="-10">
                <a:latin typeface="Times New Roman"/>
                <a:cs typeface="Times New Roman"/>
              </a:rPr>
              <a:t>the front </a:t>
            </a:r>
            <a:r>
              <a:rPr dirty="0" sz="1450" spc="-5">
                <a:latin typeface="Times New Roman"/>
                <a:cs typeface="Times New Roman"/>
              </a:rPr>
              <a:t>of </a:t>
            </a:r>
            <a:r>
              <a:rPr dirty="0" sz="1450" spc="-10">
                <a:latin typeface="Times New Roman"/>
                <a:cs typeface="Times New Roman"/>
              </a:rPr>
              <a:t>shops; these in their turn were rolled </a:t>
            </a:r>
            <a:r>
              <a:rPr dirty="0" sz="1450" spc="-5">
                <a:latin typeface="Times New Roman"/>
                <a:cs typeface="Times New Roman"/>
              </a:rPr>
              <a:t>up  by a </a:t>
            </a:r>
            <a:r>
              <a:rPr dirty="0" sz="1450" spc="-10">
                <a:latin typeface="Times New Roman"/>
                <a:cs typeface="Times New Roman"/>
              </a:rPr>
              <a:t>similar contrivance; and for the space </a:t>
            </a:r>
            <a:r>
              <a:rPr dirty="0" sz="1450" spc="-5">
                <a:latin typeface="Times New Roman"/>
                <a:cs typeface="Times New Roman"/>
              </a:rPr>
              <a:t>of </a:t>
            </a:r>
            <a:r>
              <a:rPr dirty="0" sz="1450" spc="-10">
                <a:latin typeface="Times New Roman"/>
                <a:cs typeface="Times New Roman"/>
              </a:rPr>
              <a:t>about an </a:t>
            </a:r>
            <a:r>
              <a:rPr dirty="0" sz="1450" spc="-20">
                <a:latin typeface="Times New Roman"/>
                <a:cs typeface="Times New Roman"/>
              </a:rPr>
              <a:t>hour, </a:t>
            </a:r>
            <a:r>
              <a:rPr dirty="0" sz="1450" spc="-10">
                <a:latin typeface="Times New Roman"/>
                <a:cs typeface="Times New Roman"/>
              </a:rPr>
              <a:t>the chambers  were left open to the morning </a:t>
            </a:r>
            <a:r>
              <a:rPr dirty="0" sz="1450" spc="-30">
                <a:latin typeface="Times New Roman"/>
                <a:cs typeface="Times New Roman"/>
              </a:rPr>
              <a:t>air. </a:t>
            </a:r>
            <a:r>
              <a:rPr dirty="0" sz="1450" spc="-10">
                <a:latin typeface="Times New Roman"/>
                <a:cs typeface="Times New Roman"/>
              </a:rPr>
              <a:t>At the end </a:t>
            </a:r>
            <a:r>
              <a:rPr dirty="0" sz="1450" spc="-5">
                <a:latin typeface="Times New Roman"/>
                <a:cs typeface="Times New Roman"/>
              </a:rPr>
              <a:t>of </a:t>
            </a:r>
            <a:r>
              <a:rPr dirty="0" sz="1450" spc="-10">
                <a:latin typeface="Times New Roman"/>
                <a:cs typeface="Times New Roman"/>
              </a:rPr>
              <a:t>that time </a:t>
            </a:r>
            <a:r>
              <a:rPr dirty="0" sz="1450" spc="-35">
                <a:latin typeface="Times New Roman"/>
                <a:cs typeface="Times New Roman"/>
              </a:rPr>
              <a:t>Mr. </a:t>
            </a:r>
            <a:r>
              <a:rPr dirty="0" sz="1450" spc="-30">
                <a:latin typeface="Times New Roman"/>
                <a:cs typeface="Times New Roman"/>
              </a:rPr>
              <a:t>Vandeleur, </a:t>
            </a:r>
            <a:r>
              <a:rPr dirty="0" sz="1450" spc="-10">
                <a:latin typeface="Times New Roman"/>
                <a:cs typeface="Times New Roman"/>
              </a:rPr>
              <a:t>with  his own hand, once more closed the shutters and replaced the blinds from  within.</a:t>
            </a:r>
            <a:endParaRPr sz="1450">
              <a:latin typeface="Times New Roman"/>
              <a:cs typeface="Times New Roman"/>
            </a:endParaRPr>
          </a:p>
          <a:p>
            <a:pPr algn="just" marL="12700" marR="5715">
              <a:lnSpc>
                <a:spcPts val="1730"/>
              </a:lnSpc>
              <a:spcBef>
                <a:spcPts val="850"/>
              </a:spcBef>
            </a:pPr>
            <a:r>
              <a:rPr dirty="0" sz="1450" spc="-10">
                <a:latin typeface="Times New Roman"/>
                <a:cs typeface="Times New Roman"/>
              </a:rPr>
              <a:t>While Francis was still marvelling at these precautions, the </a:t>
            </a:r>
            <a:r>
              <a:rPr dirty="0" sz="1450" spc="-5">
                <a:latin typeface="Times New Roman"/>
                <a:cs typeface="Times New Roman"/>
              </a:rPr>
              <a:t>door </a:t>
            </a:r>
            <a:r>
              <a:rPr dirty="0" sz="1450" spc="-10">
                <a:latin typeface="Times New Roman"/>
                <a:cs typeface="Times New Roman"/>
              </a:rPr>
              <a:t>opened and </a:t>
            </a:r>
            <a:r>
              <a:rPr dirty="0" sz="1450" spc="-5">
                <a:latin typeface="Times New Roman"/>
                <a:cs typeface="Times New Roman"/>
              </a:rPr>
              <a:t>a  young </a:t>
            </a:r>
            <a:r>
              <a:rPr dirty="0" sz="1450" spc="-10">
                <a:latin typeface="Times New Roman"/>
                <a:cs typeface="Times New Roman"/>
              </a:rPr>
              <a:t>girl came forth to look about her in the garden. It was </a:t>
            </a:r>
            <a:r>
              <a:rPr dirty="0" sz="1450" spc="-5">
                <a:latin typeface="Times New Roman"/>
                <a:cs typeface="Times New Roman"/>
              </a:rPr>
              <a:t>not </a:t>
            </a:r>
            <a:r>
              <a:rPr dirty="0" sz="1450" spc="-10">
                <a:latin typeface="Times New Roman"/>
                <a:cs typeface="Times New Roman"/>
              </a:rPr>
              <a:t>two minutes  before she re-entered the house, </a:t>
            </a:r>
            <a:r>
              <a:rPr dirty="0" sz="1450" spc="-5">
                <a:latin typeface="Times New Roman"/>
                <a:cs typeface="Times New Roman"/>
              </a:rPr>
              <a:t>but </a:t>
            </a:r>
            <a:r>
              <a:rPr dirty="0" sz="1450" spc="-10">
                <a:latin typeface="Times New Roman"/>
                <a:cs typeface="Times New Roman"/>
              </a:rPr>
              <a:t>even in that short time </a:t>
            </a:r>
            <a:r>
              <a:rPr dirty="0" sz="1450" spc="-5">
                <a:latin typeface="Times New Roman"/>
                <a:cs typeface="Times New Roman"/>
              </a:rPr>
              <a:t>he </a:t>
            </a:r>
            <a:r>
              <a:rPr dirty="0" sz="1450" spc="-10">
                <a:latin typeface="Times New Roman"/>
                <a:cs typeface="Times New Roman"/>
              </a:rPr>
              <a:t>saw enough to  convince him that she possessed the most unusual attractions. His curiosity  was </a:t>
            </a:r>
            <a:r>
              <a:rPr dirty="0" sz="1450" spc="-5">
                <a:latin typeface="Times New Roman"/>
                <a:cs typeface="Times New Roman"/>
              </a:rPr>
              <a:t>not </a:t>
            </a:r>
            <a:r>
              <a:rPr dirty="0" sz="1450" spc="-10">
                <a:latin typeface="Times New Roman"/>
                <a:cs typeface="Times New Roman"/>
              </a:rPr>
              <a:t>only highly excited </a:t>
            </a:r>
            <a:r>
              <a:rPr dirty="0" sz="1450" spc="-5">
                <a:latin typeface="Times New Roman"/>
                <a:cs typeface="Times New Roman"/>
              </a:rPr>
              <a:t>by </a:t>
            </a:r>
            <a:r>
              <a:rPr dirty="0" sz="1450" spc="-10">
                <a:latin typeface="Times New Roman"/>
                <a:cs typeface="Times New Roman"/>
              </a:rPr>
              <a:t>this incident, </a:t>
            </a:r>
            <a:r>
              <a:rPr dirty="0" sz="1450" spc="-5">
                <a:latin typeface="Times New Roman"/>
                <a:cs typeface="Times New Roman"/>
              </a:rPr>
              <a:t>but </a:t>
            </a:r>
            <a:r>
              <a:rPr dirty="0" sz="1450" spc="-10">
                <a:latin typeface="Times New Roman"/>
                <a:cs typeface="Times New Roman"/>
              </a:rPr>
              <a:t>his spirits were improved to </a:t>
            </a:r>
            <a:r>
              <a:rPr dirty="0" sz="1450" spc="-5">
                <a:latin typeface="Times New Roman"/>
                <a:cs typeface="Times New Roman"/>
              </a:rPr>
              <a:t>a  </a:t>
            </a:r>
            <a:r>
              <a:rPr dirty="0" sz="1450" spc="-10">
                <a:latin typeface="Times New Roman"/>
                <a:cs typeface="Times New Roman"/>
              </a:rPr>
              <a:t>still more notable degree. The alarming manners and more than equivocal life  </a:t>
            </a:r>
            <a:r>
              <a:rPr dirty="0" sz="1450" spc="-5">
                <a:latin typeface="Times New Roman"/>
                <a:cs typeface="Times New Roman"/>
              </a:rPr>
              <a:t>of </a:t>
            </a:r>
            <a:r>
              <a:rPr dirty="0" sz="1450" spc="-10">
                <a:latin typeface="Times New Roman"/>
                <a:cs typeface="Times New Roman"/>
              </a:rPr>
              <a:t>his father ceased from that moment to prey </a:t>
            </a:r>
            <a:r>
              <a:rPr dirty="0" sz="1450" spc="-5">
                <a:latin typeface="Times New Roman"/>
                <a:cs typeface="Times New Roman"/>
              </a:rPr>
              <a:t>upon </a:t>
            </a:r>
            <a:r>
              <a:rPr dirty="0" sz="1450" spc="-10">
                <a:latin typeface="Times New Roman"/>
                <a:cs typeface="Times New Roman"/>
              </a:rPr>
              <a:t>his mind; from that  moment </a:t>
            </a:r>
            <a:r>
              <a:rPr dirty="0" sz="1450" spc="-5">
                <a:latin typeface="Times New Roman"/>
                <a:cs typeface="Times New Roman"/>
              </a:rPr>
              <a:t>he </a:t>
            </a:r>
            <a:r>
              <a:rPr dirty="0" sz="1450" spc="-10">
                <a:latin typeface="Times New Roman"/>
                <a:cs typeface="Times New Roman"/>
              </a:rPr>
              <a:t>embraced his new family with ardour; and whether the </a:t>
            </a:r>
            <a:r>
              <a:rPr dirty="0" sz="1450" spc="-5">
                <a:latin typeface="Times New Roman"/>
                <a:cs typeface="Times New Roman"/>
              </a:rPr>
              <a:t>young </a:t>
            </a:r>
            <a:r>
              <a:rPr dirty="0" sz="1450" spc="-10">
                <a:latin typeface="Times New Roman"/>
                <a:cs typeface="Times New Roman"/>
              </a:rPr>
              <a:t>lady  should prove his sister </a:t>
            </a:r>
            <a:r>
              <a:rPr dirty="0" sz="1450" spc="-5">
                <a:latin typeface="Times New Roman"/>
                <a:cs typeface="Times New Roman"/>
              </a:rPr>
              <a:t>or </a:t>
            </a:r>
            <a:r>
              <a:rPr dirty="0" sz="1450" spc="-10">
                <a:latin typeface="Times New Roman"/>
                <a:cs typeface="Times New Roman"/>
              </a:rPr>
              <a:t>his wife, </a:t>
            </a:r>
            <a:r>
              <a:rPr dirty="0" sz="1450" spc="-5">
                <a:latin typeface="Times New Roman"/>
                <a:cs typeface="Times New Roman"/>
              </a:rPr>
              <a:t>he </a:t>
            </a:r>
            <a:r>
              <a:rPr dirty="0" sz="1450" spc="-10">
                <a:latin typeface="Times New Roman"/>
                <a:cs typeface="Times New Roman"/>
              </a:rPr>
              <a:t>felt convinced she was an angel in  disguise. So much was this the case that </a:t>
            </a:r>
            <a:r>
              <a:rPr dirty="0" sz="1450" spc="-5">
                <a:latin typeface="Times New Roman"/>
                <a:cs typeface="Times New Roman"/>
              </a:rPr>
              <a:t>he </a:t>
            </a:r>
            <a:r>
              <a:rPr dirty="0" sz="1450" spc="-10">
                <a:latin typeface="Times New Roman"/>
                <a:cs typeface="Times New Roman"/>
              </a:rPr>
              <a:t>was seized with </a:t>
            </a:r>
            <a:r>
              <a:rPr dirty="0" sz="1450" spc="-5">
                <a:latin typeface="Times New Roman"/>
                <a:cs typeface="Times New Roman"/>
              </a:rPr>
              <a:t>a </a:t>
            </a:r>
            <a:r>
              <a:rPr dirty="0" sz="1450" spc="-10">
                <a:latin typeface="Times New Roman"/>
                <a:cs typeface="Times New Roman"/>
              </a:rPr>
              <a:t>sudden horror  when </a:t>
            </a:r>
            <a:r>
              <a:rPr dirty="0" sz="1450" spc="-5">
                <a:latin typeface="Times New Roman"/>
                <a:cs typeface="Times New Roman"/>
              </a:rPr>
              <a:t>he </a:t>
            </a:r>
            <a:r>
              <a:rPr dirty="0" sz="1450" spc="-10">
                <a:latin typeface="Times New Roman"/>
                <a:cs typeface="Times New Roman"/>
              </a:rPr>
              <a:t>reflected how little </a:t>
            </a:r>
            <a:r>
              <a:rPr dirty="0" sz="1450" spc="-5">
                <a:latin typeface="Times New Roman"/>
                <a:cs typeface="Times New Roman"/>
              </a:rPr>
              <a:t>he </a:t>
            </a:r>
            <a:r>
              <a:rPr dirty="0" sz="1450" spc="-10">
                <a:latin typeface="Times New Roman"/>
                <a:cs typeface="Times New Roman"/>
              </a:rPr>
              <a:t>really </a:t>
            </a:r>
            <a:r>
              <a:rPr dirty="0" sz="1450" spc="-25">
                <a:latin typeface="Times New Roman"/>
                <a:cs typeface="Times New Roman"/>
              </a:rPr>
              <a:t>knew, </a:t>
            </a:r>
            <a:r>
              <a:rPr dirty="0" sz="1450" spc="-10">
                <a:latin typeface="Times New Roman"/>
                <a:cs typeface="Times New Roman"/>
              </a:rPr>
              <a:t>and how possible it was that </a:t>
            </a:r>
            <a:r>
              <a:rPr dirty="0" sz="1450" spc="-5">
                <a:latin typeface="Times New Roman"/>
                <a:cs typeface="Times New Roman"/>
              </a:rPr>
              <a:t>he  </a:t>
            </a:r>
            <a:r>
              <a:rPr dirty="0" sz="1450" spc="-10">
                <a:latin typeface="Times New Roman"/>
                <a:cs typeface="Times New Roman"/>
              </a:rPr>
              <a:t>had followed the wrong person when </a:t>
            </a:r>
            <a:r>
              <a:rPr dirty="0" sz="1450" spc="-5">
                <a:latin typeface="Times New Roman"/>
                <a:cs typeface="Times New Roman"/>
              </a:rPr>
              <a:t>he </a:t>
            </a:r>
            <a:r>
              <a:rPr dirty="0" sz="1450" spc="-10">
                <a:latin typeface="Times New Roman"/>
                <a:cs typeface="Times New Roman"/>
              </a:rPr>
              <a:t>followed </a:t>
            </a:r>
            <a:r>
              <a:rPr dirty="0" sz="1450" spc="-35">
                <a:latin typeface="Times New Roman"/>
                <a:cs typeface="Times New Roman"/>
              </a:rPr>
              <a:t>Mr.</a:t>
            </a:r>
            <a:r>
              <a:rPr dirty="0" sz="1450" spc="45">
                <a:latin typeface="Times New Roman"/>
                <a:cs typeface="Times New Roman"/>
              </a:rPr>
              <a:t> </a:t>
            </a:r>
            <a:r>
              <a:rPr dirty="0" sz="1450" spc="-35">
                <a:latin typeface="Times New Roman"/>
                <a:cs typeface="Times New Roman"/>
              </a:rPr>
              <a:t>Vandeleur.</a:t>
            </a:r>
            <a:endParaRPr sz="1450">
              <a:latin typeface="Times New Roman"/>
              <a:cs typeface="Times New Roman"/>
            </a:endParaRPr>
          </a:p>
          <a:p>
            <a:pPr algn="just" marL="12700" marR="8255">
              <a:lnSpc>
                <a:spcPts val="1730"/>
              </a:lnSpc>
              <a:spcBef>
                <a:spcPts val="844"/>
              </a:spcBef>
            </a:pPr>
            <a:r>
              <a:rPr dirty="0" sz="1450" spc="-10">
                <a:latin typeface="Times New Roman"/>
                <a:cs typeface="Times New Roman"/>
              </a:rPr>
              <a:t>The </a:t>
            </a:r>
            <a:r>
              <a:rPr dirty="0" sz="1450" spc="-15">
                <a:latin typeface="Times New Roman"/>
                <a:cs typeface="Times New Roman"/>
              </a:rPr>
              <a:t>porter, </a:t>
            </a:r>
            <a:r>
              <a:rPr dirty="0" sz="1450" spc="-10">
                <a:latin typeface="Times New Roman"/>
                <a:cs typeface="Times New Roman"/>
              </a:rPr>
              <a:t>whom </a:t>
            </a:r>
            <a:r>
              <a:rPr dirty="0" sz="1450" spc="-5">
                <a:latin typeface="Times New Roman"/>
                <a:cs typeface="Times New Roman"/>
              </a:rPr>
              <a:t>he </a:t>
            </a:r>
            <a:r>
              <a:rPr dirty="0" sz="1450" spc="-10">
                <a:latin typeface="Times New Roman"/>
                <a:cs typeface="Times New Roman"/>
              </a:rPr>
              <a:t>consulted, could </a:t>
            </a:r>
            <a:r>
              <a:rPr dirty="0" sz="1450" spc="-15">
                <a:latin typeface="Times New Roman"/>
                <a:cs typeface="Times New Roman"/>
              </a:rPr>
              <a:t>afford </a:t>
            </a:r>
            <a:r>
              <a:rPr dirty="0" sz="1450" spc="-10">
                <a:latin typeface="Times New Roman"/>
                <a:cs typeface="Times New Roman"/>
              </a:rPr>
              <a:t>him little information; </a:t>
            </a:r>
            <a:r>
              <a:rPr dirty="0" sz="1450" spc="-5">
                <a:latin typeface="Times New Roman"/>
                <a:cs typeface="Times New Roman"/>
              </a:rPr>
              <a:t>but, </a:t>
            </a:r>
            <a:r>
              <a:rPr dirty="0" sz="1450" spc="-10">
                <a:latin typeface="Times New Roman"/>
                <a:cs typeface="Times New Roman"/>
              </a:rPr>
              <a:t>such  as it was, it had </a:t>
            </a:r>
            <a:r>
              <a:rPr dirty="0" sz="1450" spc="-5">
                <a:latin typeface="Times New Roman"/>
                <a:cs typeface="Times New Roman"/>
              </a:rPr>
              <a:t>a </a:t>
            </a:r>
            <a:r>
              <a:rPr dirty="0" sz="1450" spc="-10">
                <a:latin typeface="Times New Roman"/>
                <a:cs typeface="Times New Roman"/>
              </a:rPr>
              <a:t>mysterious and questionable </a:t>
            </a:r>
            <a:r>
              <a:rPr dirty="0" sz="1450" spc="-5">
                <a:latin typeface="Times New Roman"/>
                <a:cs typeface="Times New Roman"/>
              </a:rPr>
              <a:t>sound. </a:t>
            </a:r>
            <a:r>
              <a:rPr dirty="0" sz="1450" spc="-10">
                <a:latin typeface="Times New Roman"/>
                <a:cs typeface="Times New Roman"/>
              </a:rPr>
              <a:t>The person next </a:t>
            </a:r>
            <a:r>
              <a:rPr dirty="0" sz="1450" spc="-5">
                <a:latin typeface="Times New Roman"/>
                <a:cs typeface="Times New Roman"/>
              </a:rPr>
              <a:t>door  </a:t>
            </a:r>
            <a:r>
              <a:rPr dirty="0" sz="1450" spc="-10">
                <a:latin typeface="Times New Roman"/>
                <a:cs typeface="Times New Roman"/>
              </a:rPr>
              <a:t>was an English gentleman </a:t>
            </a:r>
            <a:r>
              <a:rPr dirty="0" sz="1450" spc="-5">
                <a:latin typeface="Times New Roman"/>
                <a:cs typeface="Times New Roman"/>
              </a:rPr>
              <a:t>of </a:t>
            </a:r>
            <a:r>
              <a:rPr dirty="0" sz="1450" spc="-10">
                <a:latin typeface="Times New Roman"/>
                <a:cs typeface="Times New Roman"/>
              </a:rPr>
              <a:t>extraordinary wealth, and proportionately  eccentric in his tastes and habits. He possessed great collections, which </a:t>
            </a:r>
            <a:r>
              <a:rPr dirty="0" sz="1450" spc="-5">
                <a:latin typeface="Times New Roman"/>
                <a:cs typeface="Times New Roman"/>
              </a:rPr>
              <a:t>he  </a:t>
            </a:r>
            <a:r>
              <a:rPr dirty="0" sz="1450" spc="-10">
                <a:latin typeface="Times New Roman"/>
                <a:cs typeface="Times New Roman"/>
              </a:rPr>
              <a:t>kept in the house beside him; and it was to protect these that </a:t>
            </a:r>
            <a:r>
              <a:rPr dirty="0" sz="1450" spc="-5">
                <a:latin typeface="Times New Roman"/>
                <a:cs typeface="Times New Roman"/>
              </a:rPr>
              <a:t>he </a:t>
            </a:r>
            <a:r>
              <a:rPr dirty="0" sz="1450" spc="-10">
                <a:latin typeface="Times New Roman"/>
                <a:cs typeface="Times New Roman"/>
              </a:rPr>
              <a:t>had fitted the  place with steel shutters, elaborate fastenings, and </a:t>
            </a:r>
            <a:r>
              <a:rPr dirty="0" sz="1450" spc="-25">
                <a:latin typeface="Times New Roman"/>
                <a:cs typeface="Times New Roman"/>
              </a:rPr>
              <a:t>CHEVAUX-DE-FRISE  </a:t>
            </a:r>
            <a:r>
              <a:rPr dirty="0" sz="1450" spc="-10">
                <a:latin typeface="Times New Roman"/>
                <a:cs typeface="Times New Roman"/>
              </a:rPr>
              <a:t>along the garden wall. He lived much alone, in spite </a:t>
            </a:r>
            <a:r>
              <a:rPr dirty="0" sz="1450" spc="-5">
                <a:latin typeface="Times New Roman"/>
                <a:cs typeface="Times New Roman"/>
              </a:rPr>
              <a:t>of </a:t>
            </a:r>
            <a:r>
              <a:rPr dirty="0" sz="1450" spc="-10">
                <a:latin typeface="Times New Roman"/>
                <a:cs typeface="Times New Roman"/>
              </a:rPr>
              <a:t>some strange visitors  with</a:t>
            </a:r>
            <a:r>
              <a:rPr dirty="0" sz="1450" spc="75">
                <a:latin typeface="Times New Roman"/>
                <a:cs typeface="Times New Roman"/>
              </a:rPr>
              <a:t> </a:t>
            </a:r>
            <a:r>
              <a:rPr dirty="0" sz="1450" spc="-10">
                <a:latin typeface="Times New Roman"/>
                <a:cs typeface="Times New Roman"/>
              </a:rPr>
              <a:t>whom,</a:t>
            </a:r>
            <a:r>
              <a:rPr dirty="0" sz="1450" spc="80">
                <a:latin typeface="Times New Roman"/>
                <a:cs typeface="Times New Roman"/>
              </a:rPr>
              <a:t> </a:t>
            </a:r>
            <a:r>
              <a:rPr dirty="0" sz="1450" spc="-10">
                <a:latin typeface="Times New Roman"/>
                <a:cs typeface="Times New Roman"/>
              </a:rPr>
              <a:t>it</a:t>
            </a:r>
            <a:r>
              <a:rPr dirty="0" sz="1450" spc="80">
                <a:latin typeface="Times New Roman"/>
                <a:cs typeface="Times New Roman"/>
              </a:rPr>
              <a:t> </a:t>
            </a:r>
            <a:r>
              <a:rPr dirty="0" sz="1450" spc="-10">
                <a:latin typeface="Times New Roman"/>
                <a:cs typeface="Times New Roman"/>
              </a:rPr>
              <a:t>seemed,</a:t>
            </a:r>
            <a:r>
              <a:rPr dirty="0" sz="1450" spc="80">
                <a:latin typeface="Times New Roman"/>
                <a:cs typeface="Times New Roman"/>
              </a:rPr>
              <a:t> </a:t>
            </a:r>
            <a:r>
              <a:rPr dirty="0" sz="1450" spc="-5">
                <a:latin typeface="Times New Roman"/>
                <a:cs typeface="Times New Roman"/>
              </a:rPr>
              <a:t>he</a:t>
            </a:r>
            <a:r>
              <a:rPr dirty="0" sz="1450" spc="80">
                <a:latin typeface="Times New Roman"/>
                <a:cs typeface="Times New Roman"/>
              </a:rPr>
              <a:t> </a:t>
            </a:r>
            <a:r>
              <a:rPr dirty="0" sz="1450" spc="-10">
                <a:latin typeface="Times New Roman"/>
                <a:cs typeface="Times New Roman"/>
              </a:rPr>
              <a:t>had</a:t>
            </a:r>
            <a:r>
              <a:rPr dirty="0" sz="1450" spc="80">
                <a:latin typeface="Times New Roman"/>
                <a:cs typeface="Times New Roman"/>
              </a:rPr>
              <a:t> </a:t>
            </a:r>
            <a:r>
              <a:rPr dirty="0" sz="1450" spc="-10">
                <a:latin typeface="Times New Roman"/>
                <a:cs typeface="Times New Roman"/>
              </a:rPr>
              <a:t>business</a:t>
            </a:r>
            <a:r>
              <a:rPr dirty="0" sz="1450" spc="80">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transact;</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there</a:t>
            </a:r>
            <a:r>
              <a:rPr dirty="0" sz="1450" spc="80">
                <a:latin typeface="Times New Roman"/>
                <a:cs typeface="Times New Roman"/>
              </a:rPr>
              <a:t> </a:t>
            </a:r>
            <a:r>
              <a:rPr dirty="0" sz="1450" spc="-10">
                <a:latin typeface="Times New Roman"/>
                <a:cs typeface="Times New Roman"/>
              </a:rPr>
              <a:t>was</a:t>
            </a:r>
            <a:r>
              <a:rPr dirty="0" sz="1450" spc="80">
                <a:latin typeface="Times New Roman"/>
                <a:cs typeface="Times New Roman"/>
              </a:rPr>
              <a:t> </a:t>
            </a:r>
            <a:r>
              <a:rPr dirty="0" sz="1450" spc="-5">
                <a:latin typeface="Times New Roman"/>
                <a:cs typeface="Times New Roman"/>
              </a:rPr>
              <a:t>no</a:t>
            </a:r>
            <a:r>
              <a:rPr dirty="0" sz="1450" spc="80">
                <a:latin typeface="Times New Roman"/>
                <a:cs typeface="Times New Roman"/>
              </a:rPr>
              <a:t> </a:t>
            </a:r>
            <a:r>
              <a:rPr dirty="0" sz="1450" spc="-5">
                <a:latin typeface="Times New Roman"/>
                <a:cs typeface="Times New Roman"/>
              </a:rPr>
              <a:t>one</a:t>
            </a:r>
            <a:r>
              <a:rPr dirty="0" sz="1450" spc="80">
                <a:latin typeface="Times New Roman"/>
                <a:cs typeface="Times New Roman"/>
              </a:rPr>
              <a:t> </a:t>
            </a:r>
            <a:r>
              <a:rPr dirty="0" sz="1450" spc="-10">
                <a:latin typeface="Times New Roman"/>
                <a:cs typeface="Times New Roman"/>
              </a:rPr>
              <a:t>else</a:t>
            </a:r>
            <a:endParaRPr sz="14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Robert Louis Stevenson</dc:creator>
  <cp:keywords>Robert, Louis, Stevenson</cp:keywords>
  <dc:title>New Arabian Nights</dc:title>
  <dcterms:created xsi:type="dcterms:W3CDTF">2021-02-04T17:29:35Z</dcterms:created>
  <dcterms:modified xsi:type="dcterms:W3CDTF">2021-02-04T17:29:35Z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2014-09-26T00:00:00Z</vt:filetime>
  </property>
  <property fmtid="{D5CDD505-2E9C-101B-9397-08002B2CF9AE}" pid="3" name="Creator">
    <vt:lpwstr>calibre 2.2.0 [http://calibre-ebook.com]</vt:lpwstr>
  </property>
  <property fmtid="{D5CDD505-2E9C-101B-9397-08002B2CF9AE}" pid="4" name="LastSaved">
    <vt:filetime>2014-09-26T00:00:00Z</vt:filetime>
  </property>
</Properties>
</file>